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85" r:id="rId2"/>
    <p:sldId id="286" r:id="rId3"/>
    <p:sldId id="287" r:id="rId4"/>
    <p:sldId id="288" r:id="rId5"/>
    <p:sldId id="289" r:id="rId6"/>
    <p:sldId id="290" r:id="rId7"/>
    <p:sldId id="291" r:id="rId8"/>
    <p:sldId id="256" r:id="rId9"/>
    <p:sldId id="296" r:id="rId10"/>
    <p:sldId id="297" r:id="rId11"/>
    <p:sldId id="257" r:id="rId12"/>
    <p:sldId id="275" r:id="rId13"/>
    <p:sldId id="298" r:id="rId14"/>
    <p:sldId id="299" r:id="rId15"/>
    <p:sldId id="300" r:id="rId16"/>
    <p:sldId id="302" r:id="rId17"/>
    <p:sldId id="258" r:id="rId18"/>
    <p:sldId id="274" r:id="rId19"/>
    <p:sldId id="277" r:id="rId20"/>
    <p:sldId id="276" r:id="rId21"/>
    <p:sldId id="283" r:id="rId22"/>
    <p:sldId id="259" r:id="rId23"/>
    <p:sldId id="295" r:id="rId24"/>
    <p:sldId id="269" r:id="rId25"/>
    <p:sldId id="262" r:id="rId26"/>
    <p:sldId id="265" r:id="rId27"/>
    <p:sldId id="301" r:id="rId28"/>
    <p:sldId id="260" r:id="rId29"/>
    <p:sldId id="261" r:id="rId30"/>
    <p:sldId id="263" r:id="rId31"/>
    <p:sldId id="279" r:id="rId32"/>
    <p:sldId id="278" r:id="rId33"/>
    <p:sldId id="267" r:id="rId34"/>
    <p:sldId id="280" r:id="rId35"/>
    <p:sldId id="264" r:id="rId36"/>
    <p:sldId id="281" r:id="rId37"/>
    <p:sldId id="268" r:id="rId38"/>
    <p:sldId id="282" r:id="rId39"/>
    <p:sldId id="271" r:id="rId40"/>
    <p:sldId id="284" r:id="rId41"/>
    <p:sldId id="292" r:id="rId42"/>
    <p:sldId id="293" r:id="rId43"/>
  </p:sldIdLst>
  <p:sldSz cx="9906000" cy="6858000" type="A4"/>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85" autoAdjust="0"/>
    <p:restoredTop sz="94660"/>
  </p:normalViewPr>
  <p:slideViewPr>
    <p:cSldViewPr snapToGrid="0">
      <p:cViewPr varScale="1">
        <p:scale>
          <a:sx n="60" d="100"/>
          <a:sy n="60" d="100"/>
        </p:scale>
        <p:origin x="968" y="52"/>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3C69A0-26F5-D542-B320-ACF73AD8F65E}" type="datetimeFigureOut">
              <a:rPr lang="en-US" smtClean="0"/>
              <a:t>10/6/2022</a:t>
            </a:fld>
            <a:endParaRPr lang="en-US"/>
          </a:p>
        </p:txBody>
      </p:sp>
      <p:sp>
        <p:nvSpPr>
          <p:cNvPr id="4" name="Slide Image Placeholder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1B613C-27AD-224A-9F46-4FD828C922FC}" type="slidenum">
              <a:rPr lang="en-US" smtClean="0"/>
              <a:t>‹#›</a:t>
            </a:fld>
            <a:endParaRPr lang="en-US"/>
          </a:p>
        </p:txBody>
      </p:sp>
    </p:spTree>
    <p:extLst>
      <p:ext uri="{BB962C8B-B14F-4D97-AF65-F5344CB8AC3E}">
        <p14:creationId xmlns:p14="http://schemas.microsoft.com/office/powerpoint/2010/main" val="7706872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238250" y="1122363"/>
            <a:ext cx="74295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Zástupný symbol pro datum 3"/>
          <p:cNvSpPr>
            <a:spLocks noGrp="1"/>
          </p:cNvSpPr>
          <p:nvPr>
            <p:ph type="dt" sz="half" idx="10"/>
          </p:nvPr>
        </p:nvSpPr>
        <p:spPr/>
        <p:txBody>
          <a:bodyPr/>
          <a:lstStyle/>
          <a:p>
            <a:fld id="{87CA8227-87C4-4E1E-99E2-22953A841C10}" type="datetimeFigureOut">
              <a:rPr lang="cs-CZ" smtClean="0"/>
              <a:t>06.10.2022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9C5F9C5-E24C-4DDE-B7AF-A5EE2AED45DE}" type="slidenum">
              <a:rPr lang="cs-CZ" smtClean="0"/>
              <a:t>‹#›</a:t>
            </a:fld>
            <a:endParaRPr lang="cs-CZ"/>
          </a:p>
        </p:txBody>
      </p:sp>
    </p:spTree>
    <p:extLst>
      <p:ext uri="{BB962C8B-B14F-4D97-AF65-F5344CB8AC3E}">
        <p14:creationId xmlns:p14="http://schemas.microsoft.com/office/powerpoint/2010/main" val="1192494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87CA8227-87C4-4E1E-99E2-22953A841C10}" type="datetimeFigureOut">
              <a:rPr lang="cs-CZ" smtClean="0"/>
              <a:t>06.10.2022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9C5F9C5-E24C-4DDE-B7AF-A5EE2AED45DE}" type="slidenum">
              <a:rPr lang="cs-CZ" smtClean="0"/>
              <a:t>‹#›</a:t>
            </a:fld>
            <a:endParaRPr lang="cs-CZ"/>
          </a:p>
        </p:txBody>
      </p:sp>
    </p:spTree>
    <p:extLst>
      <p:ext uri="{BB962C8B-B14F-4D97-AF65-F5344CB8AC3E}">
        <p14:creationId xmlns:p14="http://schemas.microsoft.com/office/powerpoint/2010/main" val="1071474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088981" y="365125"/>
            <a:ext cx="2135981"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81037" y="365125"/>
            <a:ext cx="6284119"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87CA8227-87C4-4E1E-99E2-22953A841C10}" type="datetimeFigureOut">
              <a:rPr lang="cs-CZ" smtClean="0"/>
              <a:t>06.10.2022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9C5F9C5-E24C-4DDE-B7AF-A5EE2AED45DE}" type="slidenum">
              <a:rPr lang="cs-CZ" smtClean="0"/>
              <a:t>‹#›</a:t>
            </a:fld>
            <a:endParaRPr lang="cs-CZ"/>
          </a:p>
        </p:txBody>
      </p:sp>
    </p:spTree>
    <p:extLst>
      <p:ext uri="{BB962C8B-B14F-4D97-AF65-F5344CB8AC3E}">
        <p14:creationId xmlns:p14="http://schemas.microsoft.com/office/powerpoint/2010/main" val="855036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87CA8227-87C4-4E1E-99E2-22953A841C10}" type="datetimeFigureOut">
              <a:rPr lang="cs-CZ" smtClean="0"/>
              <a:t>06.10.2022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9C5F9C5-E24C-4DDE-B7AF-A5EE2AED45DE}" type="slidenum">
              <a:rPr lang="cs-CZ" smtClean="0"/>
              <a:t>‹#›</a:t>
            </a:fld>
            <a:endParaRPr lang="cs-CZ"/>
          </a:p>
        </p:txBody>
      </p:sp>
    </p:spTree>
    <p:extLst>
      <p:ext uri="{BB962C8B-B14F-4D97-AF65-F5344CB8AC3E}">
        <p14:creationId xmlns:p14="http://schemas.microsoft.com/office/powerpoint/2010/main" val="2658410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75878" y="1709739"/>
            <a:ext cx="8543925"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675878" y="4589464"/>
            <a:ext cx="8543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87CA8227-87C4-4E1E-99E2-22953A841C10}" type="datetimeFigureOut">
              <a:rPr lang="cs-CZ" smtClean="0"/>
              <a:t>06.10.2022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9C5F9C5-E24C-4DDE-B7AF-A5EE2AED45DE}" type="slidenum">
              <a:rPr lang="cs-CZ" smtClean="0"/>
              <a:t>‹#›</a:t>
            </a:fld>
            <a:endParaRPr lang="cs-CZ"/>
          </a:p>
        </p:txBody>
      </p:sp>
    </p:spTree>
    <p:extLst>
      <p:ext uri="{BB962C8B-B14F-4D97-AF65-F5344CB8AC3E}">
        <p14:creationId xmlns:p14="http://schemas.microsoft.com/office/powerpoint/2010/main" val="2173454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81038" y="1825625"/>
            <a:ext cx="421005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5014913" y="1825625"/>
            <a:ext cx="421005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87CA8227-87C4-4E1E-99E2-22953A841C10}" type="datetimeFigureOut">
              <a:rPr lang="cs-CZ" smtClean="0"/>
              <a:t>06.10.2022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9C5F9C5-E24C-4DDE-B7AF-A5EE2AED45DE}" type="slidenum">
              <a:rPr lang="cs-CZ" smtClean="0"/>
              <a:t>‹#›</a:t>
            </a:fld>
            <a:endParaRPr lang="cs-CZ"/>
          </a:p>
        </p:txBody>
      </p:sp>
    </p:spTree>
    <p:extLst>
      <p:ext uri="{BB962C8B-B14F-4D97-AF65-F5344CB8AC3E}">
        <p14:creationId xmlns:p14="http://schemas.microsoft.com/office/powerpoint/2010/main" val="3826777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82328" y="365126"/>
            <a:ext cx="8543925" cy="1325563"/>
          </a:xfrm>
        </p:spPr>
        <p:txBody>
          <a:bodyPr/>
          <a:lstStyle/>
          <a:p>
            <a:r>
              <a:rPr lang="cs-CZ"/>
              <a:t>Kliknutím lze upravit styl.</a:t>
            </a:r>
          </a:p>
        </p:txBody>
      </p:sp>
      <p:sp>
        <p:nvSpPr>
          <p:cNvPr id="3" name="Zástupný symbol pro text 2"/>
          <p:cNvSpPr>
            <a:spLocks noGrp="1"/>
          </p:cNvSpPr>
          <p:nvPr>
            <p:ph type="body" idx="1"/>
          </p:nvPr>
        </p:nvSpPr>
        <p:spPr>
          <a:xfrm>
            <a:off x="682328"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82328" y="2505075"/>
            <a:ext cx="4190702"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5014913" y="2505075"/>
            <a:ext cx="4211340"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87CA8227-87C4-4E1E-99E2-22953A841C10}" type="datetimeFigureOut">
              <a:rPr lang="cs-CZ" smtClean="0"/>
              <a:t>06.10.2022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49C5F9C5-E24C-4DDE-B7AF-A5EE2AED45DE}" type="slidenum">
              <a:rPr lang="cs-CZ" smtClean="0"/>
              <a:t>‹#›</a:t>
            </a:fld>
            <a:endParaRPr lang="cs-CZ"/>
          </a:p>
        </p:txBody>
      </p:sp>
    </p:spTree>
    <p:extLst>
      <p:ext uri="{BB962C8B-B14F-4D97-AF65-F5344CB8AC3E}">
        <p14:creationId xmlns:p14="http://schemas.microsoft.com/office/powerpoint/2010/main" val="1140603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87CA8227-87C4-4E1E-99E2-22953A841C10}" type="datetimeFigureOut">
              <a:rPr lang="cs-CZ" smtClean="0"/>
              <a:t>06.10.2022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49C5F9C5-E24C-4DDE-B7AF-A5EE2AED45DE}" type="slidenum">
              <a:rPr lang="cs-CZ" smtClean="0"/>
              <a:t>‹#›</a:t>
            </a:fld>
            <a:endParaRPr lang="cs-CZ"/>
          </a:p>
        </p:txBody>
      </p:sp>
    </p:spTree>
    <p:extLst>
      <p:ext uri="{BB962C8B-B14F-4D97-AF65-F5344CB8AC3E}">
        <p14:creationId xmlns:p14="http://schemas.microsoft.com/office/powerpoint/2010/main" val="360885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87CA8227-87C4-4E1E-99E2-22953A841C10}" type="datetimeFigureOut">
              <a:rPr lang="cs-CZ" smtClean="0"/>
              <a:t>06.10.2022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49C5F9C5-E24C-4DDE-B7AF-A5EE2AED45DE}" type="slidenum">
              <a:rPr lang="cs-CZ" smtClean="0"/>
              <a:t>‹#›</a:t>
            </a:fld>
            <a:endParaRPr lang="cs-CZ"/>
          </a:p>
        </p:txBody>
      </p:sp>
    </p:spTree>
    <p:extLst>
      <p:ext uri="{BB962C8B-B14F-4D97-AF65-F5344CB8AC3E}">
        <p14:creationId xmlns:p14="http://schemas.microsoft.com/office/powerpoint/2010/main" val="3743336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82328" y="457200"/>
            <a:ext cx="3194943"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4211340" y="987426"/>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87CA8227-87C4-4E1E-99E2-22953A841C10}" type="datetimeFigureOut">
              <a:rPr lang="cs-CZ" smtClean="0"/>
              <a:t>06.10.2022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9C5F9C5-E24C-4DDE-B7AF-A5EE2AED45DE}" type="slidenum">
              <a:rPr lang="cs-CZ" smtClean="0"/>
              <a:t>‹#›</a:t>
            </a:fld>
            <a:endParaRPr lang="cs-CZ"/>
          </a:p>
        </p:txBody>
      </p:sp>
    </p:spTree>
    <p:extLst>
      <p:ext uri="{BB962C8B-B14F-4D97-AF65-F5344CB8AC3E}">
        <p14:creationId xmlns:p14="http://schemas.microsoft.com/office/powerpoint/2010/main" val="883993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82328" y="457200"/>
            <a:ext cx="3194943"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4211340" y="987426"/>
            <a:ext cx="501491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87CA8227-87C4-4E1E-99E2-22953A841C10}" type="datetimeFigureOut">
              <a:rPr lang="cs-CZ" smtClean="0"/>
              <a:t>06.10.2022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9C5F9C5-E24C-4DDE-B7AF-A5EE2AED45DE}" type="slidenum">
              <a:rPr lang="cs-CZ" smtClean="0"/>
              <a:t>‹#›</a:t>
            </a:fld>
            <a:endParaRPr lang="cs-CZ"/>
          </a:p>
        </p:txBody>
      </p:sp>
    </p:spTree>
    <p:extLst>
      <p:ext uri="{BB962C8B-B14F-4D97-AF65-F5344CB8AC3E}">
        <p14:creationId xmlns:p14="http://schemas.microsoft.com/office/powerpoint/2010/main" val="2173727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CA8227-87C4-4E1E-99E2-22953A841C10}" type="datetimeFigureOut">
              <a:rPr lang="cs-CZ" smtClean="0"/>
              <a:t>06.10.2022</a:t>
            </a:fld>
            <a:endParaRPr lang="cs-CZ"/>
          </a:p>
        </p:txBody>
      </p:sp>
      <p:sp>
        <p:nvSpPr>
          <p:cNvPr id="5" name="Zástupný symbol pro zápatí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C5F9C5-E24C-4DDE-B7AF-A5EE2AED45DE}" type="slidenum">
              <a:rPr lang="cs-CZ" smtClean="0"/>
              <a:t>‹#›</a:t>
            </a:fld>
            <a:endParaRPr lang="cs-CZ"/>
          </a:p>
        </p:txBody>
      </p:sp>
    </p:spTree>
    <p:extLst>
      <p:ext uri="{BB962C8B-B14F-4D97-AF65-F5344CB8AC3E}">
        <p14:creationId xmlns:p14="http://schemas.microsoft.com/office/powerpoint/2010/main" val="4151950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60073" y="2264058"/>
            <a:ext cx="7654368" cy="3046988"/>
          </a:xfrm>
          <a:prstGeom prst="rect">
            <a:avLst/>
          </a:prstGeom>
          <a:noFill/>
        </p:spPr>
        <p:txBody>
          <a:bodyPr wrap="square" rtlCol="0">
            <a:spAutoFit/>
          </a:bodyPr>
          <a:lstStyle/>
          <a:p>
            <a:pPr algn="ctr">
              <a:spcBef>
                <a:spcPct val="50000"/>
              </a:spcBef>
            </a:pPr>
            <a:r>
              <a:rPr lang="en-US" b="1" dirty="0">
                <a:solidFill>
                  <a:schemeClr val="accent2"/>
                </a:solidFill>
              </a:rPr>
              <a:t>Not So Short Introduction  To </a:t>
            </a:r>
          </a:p>
          <a:p>
            <a:pPr algn="ctr">
              <a:spcBef>
                <a:spcPct val="50000"/>
              </a:spcBef>
            </a:pPr>
            <a:r>
              <a:rPr lang="en-US" b="1" dirty="0" err="1">
                <a:solidFill>
                  <a:schemeClr val="accent2"/>
                </a:solidFill>
              </a:rPr>
              <a:t>TopSpin</a:t>
            </a:r>
            <a:endParaRPr lang="en-US" b="1" dirty="0">
              <a:solidFill>
                <a:schemeClr val="accent2"/>
              </a:solidFill>
            </a:endParaRPr>
          </a:p>
          <a:p>
            <a:pPr algn="ctr">
              <a:spcBef>
                <a:spcPct val="50000"/>
              </a:spcBef>
            </a:pPr>
            <a:endParaRPr lang="en-US" sz="1000" b="1" dirty="0">
              <a:solidFill>
                <a:schemeClr val="accent2"/>
              </a:solidFill>
            </a:endParaRPr>
          </a:p>
          <a:p>
            <a:pPr algn="ctr">
              <a:spcBef>
                <a:spcPct val="50000"/>
              </a:spcBef>
            </a:pPr>
            <a:r>
              <a:rPr lang="en-US" sz="1200" dirty="0"/>
              <a:t>Spring 2021</a:t>
            </a:r>
            <a:endParaRPr lang="en-US" sz="1600" b="1" dirty="0">
              <a:solidFill>
                <a:schemeClr val="accent2"/>
              </a:solidFill>
            </a:endParaRPr>
          </a:p>
          <a:p>
            <a:pPr algn="ctr">
              <a:spcBef>
                <a:spcPct val="50000"/>
              </a:spcBef>
            </a:pPr>
            <a:r>
              <a:rPr lang="en-US" sz="1600" b="1" dirty="0">
                <a:solidFill>
                  <a:schemeClr val="accent2"/>
                </a:solidFill>
              </a:rPr>
              <a:t>Karel </a:t>
            </a:r>
            <a:r>
              <a:rPr lang="en-US" sz="1600" b="1" dirty="0" err="1">
                <a:solidFill>
                  <a:schemeClr val="accent2"/>
                </a:solidFill>
              </a:rPr>
              <a:t>Kubíček</a:t>
            </a:r>
            <a:endParaRPr lang="en-US" sz="1600" b="1" dirty="0">
              <a:solidFill>
                <a:schemeClr val="accent2"/>
              </a:solidFill>
            </a:endParaRPr>
          </a:p>
          <a:p>
            <a:pPr algn="ctr">
              <a:spcBef>
                <a:spcPct val="50000"/>
              </a:spcBef>
            </a:pPr>
            <a:r>
              <a:rPr lang="en-US" sz="1600" b="1" dirty="0">
                <a:solidFill>
                  <a:schemeClr val="accent2"/>
                </a:solidFill>
              </a:rPr>
              <a:t> with the help of Pavel </a:t>
            </a:r>
            <a:r>
              <a:rPr lang="en-US" sz="1600" b="1" dirty="0" err="1">
                <a:solidFill>
                  <a:schemeClr val="accent2"/>
                </a:solidFill>
              </a:rPr>
              <a:t>Veverka</a:t>
            </a:r>
            <a:r>
              <a:rPr lang="en-US" sz="1600" b="1" dirty="0">
                <a:solidFill>
                  <a:schemeClr val="accent2"/>
                </a:solidFill>
              </a:rPr>
              <a:t>, </a:t>
            </a:r>
            <a:r>
              <a:rPr lang="en-US" sz="1600" b="1" dirty="0" err="1">
                <a:solidFill>
                  <a:schemeClr val="accent2"/>
                </a:solidFill>
              </a:rPr>
              <a:t>Magdaléna</a:t>
            </a:r>
            <a:r>
              <a:rPr lang="en-US" sz="1600" b="1" dirty="0">
                <a:solidFill>
                  <a:schemeClr val="accent2"/>
                </a:solidFill>
              </a:rPr>
              <a:t> </a:t>
            </a:r>
            <a:r>
              <a:rPr lang="en-US" sz="1600" b="1" dirty="0" err="1">
                <a:solidFill>
                  <a:schemeClr val="accent2"/>
                </a:solidFill>
              </a:rPr>
              <a:t>Krejčíková</a:t>
            </a:r>
            <a:r>
              <a:rPr lang="en-US" sz="1600" b="1" dirty="0">
                <a:solidFill>
                  <a:schemeClr val="accent2"/>
                </a:solidFill>
              </a:rPr>
              <a:t>,</a:t>
            </a:r>
          </a:p>
          <a:p>
            <a:pPr algn="ctr">
              <a:spcBef>
                <a:spcPct val="50000"/>
              </a:spcBef>
            </a:pPr>
            <a:endParaRPr lang="en-US" sz="1600" b="1" dirty="0">
              <a:solidFill>
                <a:schemeClr val="accent2"/>
              </a:solidFill>
            </a:endParaRPr>
          </a:p>
          <a:p>
            <a:pPr algn="ctr">
              <a:spcBef>
                <a:spcPct val="50000"/>
              </a:spcBef>
            </a:pPr>
            <a:r>
              <a:rPr lang="en-US" sz="1600" b="1" dirty="0">
                <a:solidFill>
                  <a:schemeClr val="accent2"/>
                </a:solidFill>
              </a:rPr>
              <a:t> and Radovan </a:t>
            </a:r>
            <a:r>
              <a:rPr lang="en-US" sz="1600" b="1" dirty="0" err="1">
                <a:solidFill>
                  <a:schemeClr val="accent2"/>
                </a:solidFill>
              </a:rPr>
              <a:t>Fiala</a:t>
            </a:r>
            <a:endParaRPr lang="en-US" dirty="0"/>
          </a:p>
          <a:p>
            <a:endParaRPr lang="en-US" dirty="0"/>
          </a:p>
        </p:txBody>
      </p:sp>
    </p:spTree>
    <p:extLst>
      <p:ext uri="{BB962C8B-B14F-4D97-AF65-F5344CB8AC3E}">
        <p14:creationId xmlns:p14="http://schemas.microsoft.com/office/powerpoint/2010/main" val="1036676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FE9A13CF-AAEB-3840-A4E4-F4C192FD4A2D}"/>
              </a:ext>
            </a:extLst>
          </p:cNvPr>
          <p:cNvPicPr>
            <a:picLocks noChangeAspect="1"/>
          </p:cNvPicPr>
          <p:nvPr/>
        </p:nvPicPr>
        <p:blipFill rotWithShape="1">
          <a:blip r:embed="rId2">
            <a:extLst>
              <a:ext uri="{28A0092B-C50C-407E-A947-70E740481C1C}">
                <a14:useLocalDpi xmlns:a14="http://schemas.microsoft.com/office/drawing/2010/main" val="0"/>
              </a:ext>
            </a:extLst>
          </a:blip>
          <a:srcRect l="37045" t="19490" r="24210" b="38729"/>
          <a:stretch/>
        </p:blipFill>
        <p:spPr>
          <a:xfrm>
            <a:off x="156410" y="806114"/>
            <a:ext cx="4427172" cy="2983833"/>
          </a:xfrm>
          <a:prstGeom prst="rect">
            <a:avLst/>
          </a:prstGeom>
        </p:spPr>
      </p:pic>
      <p:sp>
        <p:nvSpPr>
          <p:cNvPr id="6" name="TextBox 5">
            <a:extLst>
              <a:ext uri="{FF2B5EF4-FFF2-40B4-BE49-F238E27FC236}">
                <a16:creationId xmlns:a16="http://schemas.microsoft.com/office/drawing/2014/main" id="{998356C1-7CB2-CD48-B350-D2CC097D8DD2}"/>
              </a:ext>
            </a:extLst>
          </p:cNvPr>
          <p:cNvSpPr txBox="1"/>
          <p:nvPr/>
        </p:nvSpPr>
        <p:spPr>
          <a:xfrm>
            <a:off x="156410" y="276726"/>
            <a:ext cx="2803358" cy="369332"/>
          </a:xfrm>
          <a:prstGeom prst="rect">
            <a:avLst/>
          </a:prstGeom>
          <a:noFill/>
        </p:spPr>
        <p:txBody>
          <a:bodyPr wrap="square" rtlCol="0">
            <a:spAutoFit/>
          </a:bodyPr>
          <a:lstStyle/>
          <a:p>
            <a:r>
              <a:rPr lang="en-CZ" dirty="0"/>
              <a:t>B) Terminal / command line</a:t>
            </a:r>
          </a:p>
        </p:txBody>
      </p:sp>
      <p:pic>
        <p:nvPicPr>
          <p:cNvPr id="7" name="Picture 6" descr="Graphical user interface&#10;&#10;Description automatically generated">
            <a:extLst>
              <a:ext uri="{FF2B5EF4-FFF2-40B4-BE49-F238E27FC236}">
                <a16:creationId xmlns:a16="http://schemas.microsoft.com/office/drawing/2014/main" id="{985A1316-6DA8-C244-B029-94CC4FAC7C8F}"/>
              </a:ext>
            </a:extLst>
          </p:cNvPr>
          <p:cNvPicPr>
            <a:picLocks noChangeAspect="1"/>
          </p:cNvPicPr>
          <p:nvPr/>
        </p:nvPicPr>
        <p:blipFill rotWithShape="1">
          <a:blip r:embed="rId3">
            <a:extLst>
              <a:ext uri="{28A0092B-C50C-407E-A947-70E740481C1C}">
                <a14:useLocalDpi xmlns:a14="http://schemas.microsoft.com/office/drawing/2010/main" val="0"/>
              </a:ext>
            </a:extLst>
          </a:blip>
          <a:srcRect l="33766" t="19100" r="23846" b="32705"/>
          <a:stretch/>
        </p:blipFill>
        <p:spPr>
          <a:xfrm>
            <a:off x="5075650" y="1856021"/>
            <a:ext cx="4427172" cy="3145957"/>
          </a:xfrm>
          <a:prstGeom prst="rect">
            <a:avLst/>
          </a:prstGeom>
        </p:spPr>
      </p:pic>
      <p:sp>
        <p:nvSpPr>
          <p:cNvPr id="8" name="Obdélník 10">
            <a:extLst>
              <a:ext uri="{FF2B5EF4-FFF2-40B4-BE49-F238E27FC236}">
                <a16:creationId xmlns:a16="http://schemas.microsoft.com/office/drawing/2014/main" id="{9AC54C44-0444-AD46-9FF1-2859F68DC549}"/>
              </a:ext>
            </a:extLst>
          </p:cNvPr>
          <p:cNvSpPr/>
          <p:nvPr/>
        </p:nvSpPr>
        <p:spPr>
          <a:xfrm>
            <a:off x="1092869" y="1141396"/>
            <a:ext cx="711868" cy="2422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12105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Graphical user interface, application, Word&#10;&#10;Description automatically generated">
            <a:extLst>
              <a:ext uri="{FF2B5EF4-FFF2-40B4-BE49-F238E27FC236}">
                <a16:creationId xmlns:a16="http://schemas.microsoft.com/office/drawing/2014/main" id="{4373F493-48C5-9742-9647-E78E1FE5BC78}"/>
              </a:ext>
            </a:extLst>
          </p:cNvPr>
          <p:cNvPicPr>
            <a:picLocks noChangeAspect="1"/>
          </p:cNvPicPr>
          <p:nvPr/>
        </p:nvPicPr>
        <p:blipFill rotWithShape="1">
          <a:blip r:embed="rId2">
            <a:extLst>
              <a:ext uri="{28A0092B-C50C-407E-A947-70E740481C1C}">
                <a14:useLocalDpi xmlns:a14="http://schemas.microsoft.com/office/drawing/2010/main" val="0"/>
              </a:ext>
            </a:extLst>
          </a:blip>
          <a:srcRect t="1819" r="20311" b="4381"/>
          <a:stretch/>
        </p:blipFill>
        <p:spPr>
          <a:xfrm>
            <a:off x="1886174" y="682590"/>
            <a:ext cx="7893994" cy="5807438"/>
          </a:xfrm>
          <a:prstGeom prst="rect">
            <a:avLst/>
          </a:prstGeom>
        </p:spPr>
      </p:pic>
      <p:pic>
        <p:nvPicPr>
          <p:cNvPr id="6" name="Picture 5" descr="TopSpin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05285"/>
            <a:ext cx="2256798" cy="1120090"/>
          </a:xfrm>
          <a:prstGeom prst="rect">
            <a:avLst/>
          </a:prstGeom>
        </p:spPr>
      </p:pic>
      <p:sp>
        <p:nvSpPr>
          <p:cNvPr id="8" name="Obdélník 7"/>
          <p:cNvSpPr/>
          <p:nvPr/>
        </p:nvSpPr>
        <p:spPr>
          <a:xfrm>
            <a:off x="1898136" y="895509"/>
            <a:ext cx="5423510" cy="2669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1898135" y="1192064"/>
            <a:ext cx="5775879" cy="5109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1898136" y="1739917"/>
            <a:ext cx="1867871" cy="45948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p:cNvSpPr/>
          <p:nvPr/>
        </p:nvSpPr>
        <p:spPr>
          <a:xfrm>
            <a:off x="8019826" y="918172"/>
            <a:ext cx="618863" cy="2216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p:cNvSpPr/>
          <p:nvPr/>
        </p:nvSpPr>
        <p:spPr>
          <a:xfrm>
            <a:off x="3798655" y="1739916"/>
            <a:ext cx="6001730" cy="45948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TextovéPole 1"/>
          <p:cNvSpPr txBox="1"/>
          <p:nvPr/>
        </p:nvSpPr>
        <p:spPr>
          <a:xfrm>
            <a:off x="0" y="636164"/>
            <a:ext cx="2133899" cy="1815882"/>
          </a:xfrm>
          <a:prstGeom prst="rect">
            <a:avLst/>
          </a:prstGeom>
          <a:noFill/>
        </p:spPr>
        <p:txBody>
          <a:bodyPr wrap="square" rtlCol="0">
            <a:spAutoFit/>
          </a:bodyPr>
          <a:lstStyle/>
          <a:p>
            <a:r>
              <a:rPr lang="en-US" sz="1600" dirty="0"/>
              <a:t>1 – Menu bar</a:t>
            </a:r>
          </a:p>
          <a:p>
            <a:r>
              <a:rPr lang="en-US" sz="1600" dirty="0"/>
              <a:t>2 – Spectra navigator</a:t>
            </a:r>
          </a:p>
          <a:p>
            <a:r>
              <a:rPr lang="en-US" sz="1600" dirty="0"/>
              <a:t>3 – Toolbar</a:t>
            </a:r>
          </a:p>
          <a:p>
            <a:r>
              <a:rPr lang="en-US" sz="1600" dirty="0"/>
              <a:t>4 – Browser / history </a:t>
            </a:r>
          </a:p>
          <a:p>
            <a:r>
              <a:rPr lang="en-US" sz="1600" dirty="0"/>
              <a:t>5 – Data/window area</a:t>
            </a:r>
          </a:p>
          <a:p>
            <a:r>
              <a:rPr lang="en-US" sz="1600" dirty="0"/>
              <a:t>6 – Command line</a:t>
            </a:r>
          </a:p>
          <a:p>
            <a:r>
              <a:rPr lang="en-US" sz="1600" dirty="0"/>
              <a:t>7– Status panel</a:t>
            </a:r>
          </a:p>
        </p:txBody>
      </p:sp>
      <p:sp>
        <p:nvSpPr>
          <p:cNvPr id="3" name="TextovéPole 2"/>
          <p:cNvSpPr txBox="1"/>
          <p:nvPr/>
        </p:nvSpPr>
        <p:spPr>
          <a:xfrm>
            <a:off x="9255487" y="3132427"/>
            <a:ext cx="421467" cy="369779"/>
          </a:xfrm>
          <a:prstGeom prst="rect">
            <a:avLst/>
          </a:prstGeom>
          <a:noFill/>
        </p:spPr>
        <p:txBody>
          <a:bodyPr wrap="square" rtlCol="0">
            <a:spAutoFit/>
          </a:bodyPr>
          <a:lstStyle/>
          <a:p>
            <a:r>
              <a:rPr lang="cs-CZ" dirty="0">
                <a:solidFill>
                  <a:srgbClr val="FF0000"/>
                </a:solidFill>
              </a:rPr>
              <a:t>5</a:t>
            </a:r>
          </a:p>
        </p:txBody>
      </p:sp>
      <p:sp>
        <p:nvSpPr>
          <p:cNvPr id="15" name="TextovéPole 14"/>
          <p:cNvSpPr txBox="1"/>
          <p:nvPr/>
        </p:nvSpPr>
        <p:spPr>
          <a:xfrm>
            <a:off x="8403017" y="841921"/>
            <a:ext cx="410577" cy="369332"/>
          </a:xfrm>
          <a:prstGeom prst="rect">
            <a:avLst/>
          </a:prstGeom>
          <a:noFill/>
        </p:spPr>
        <p:txBody>
          <a:bodyPr wrap="square" rtlCol="0">
            <a:spAutoFit/>
          </a:bodyPr>
          <a:lstStyle/>
          <a:p>
            <a:r>
              <a:rPr lang="cs-CZ" dirty="0">
                <a:solidFill>
                  <a:srgbClr val="FF0000"/>
                </a:solidFill>
              </a:rPr>
              <a:t>2</a:t>
            </a:r>
          </a:p>
        </p:txBody>
      </p:sp>
      <p:sp>
        <p:nvSpPr>
          <p:cNvPr id="16" name="TextovéPole 15"/>
          <p:cNvSpPr txBox="1"/>
          <p:nvPr/>
        </p:nvSpPr>
        <p:spPr>
          <a:xfrm>
            <a:off x="6065693" y="1392975"/>
            <a:ext cx="410577" cy="369332"/>
          </a:xfrm>
          <a:prstGeom prst="rect">
            <a:avLst/>
          </a:prstGeom>
          <a:noFill/>
        </p:spPr>
        <p:txBody>
          <a:bodyPr wrap="square" rtlCol="0">
            <a:spAutoFit/>
          </a:bodyPr>
          <a:lstStyle/>
          <a:p>
            <a:r>
              <a:rPr lang="cs-CZ" dirty="0">
                <a:solidFill>
                  <a:srgbClr val="FF0000"/>
                </a:solidFill>
              </a:rPr>
              <a:t>3</a:t>
            </a:r>
          </a:p>
        </p:txBody>
      </p:sp>
      <p:sp>
        <p:nvSpPr>
          <p:cNvPr id="17" name="TextovéPole 16"/>
          <p:cNvSpPr txBox="1"/>
          <p:nvPr/>
        </p:nvSpPr>
        <p:spPr>
          <a:xfrm>
            <a:off x="3054224" y="2212531"/>
            <a:ext cx="410577" cy="369332"/>
          </a:xfrm>
          <a:prstGeom prst="rect">
            <a:avLst/>
          </a:prstGeom>
          <a:noFill/>
        </p:spPr>
        <p:txBody>
          <a:bodyPr wrap="square" rtlCol="0">
            <a:spAutoFit/>
          </a:bodyPr>
          <a:lstStyle/>
          <a:p>
            <a:r>
              <a:rPr lang="cs-CZ" dirty="0">
                <a:solidFill>
                  <a:srgbClr val="FF0000"/>
                </a:solidFill>
              </a:rPr>
              <a:t>4</a:t>
            </a:r>
          </a:p>
        </p:txBody>
      </p:sp>
      <p:sp>
        <p:nvSpPr>
          <p:cNvPr id="18" name="TextovéPole 17"/>
          <p:cNvSpPr txBox="1"/>
          <p:nvPr/>
        </p:nvSpPr>
        <p:spPr>
          <a:xfrm>
            <a:off x="6247251" y="835737"/>
            <a:ext cx="410577" cy="369332"/>
          </a:xfrm>
          <a:prstGeom prst="rect">
            <a:avLst/>
          </a:prstGeom>
          <a:noFill/>
        </p:spPr>
        <p:txBody>
          <a:bodyPr wrap="square" rtlCol="0">
            <a:spAutoFit/>
          </a:bodyPr>
          <a:lstStyle/>
          <a:p>
            <a:r>
              <a:rPr lang="cs-CZ" dirty="0">
                <a:solidFill>
                  <a:srgbClr val="FF0000"/>
                </a:solidFill>
              </a:rPr>
              <a:t>1</a:t>
            </a:r>
          </a:p>
        </p:txBody>
      </p:sp>
      <p:sp>
        <p:nvSpPr>
          <p:cNvPr id="19" name="TextovéPole 18"/>
          <p:cNvSpPr txBox="1"/>
          <p:nvPr/>
        </p:nvSpPr>
        <p:spPr>
          <a:xfrm>
            <a:off x="1312423" y="6060320"/>
            <a:ext cx="776074" cy="369332"/>
          </a:xfrm>
          <a:prstGeom prst="rect">
            <a:avLst/>
          </a:prstGeom>
          <a:noFill/>
        </p:spPr>
        <p:txBody>
          <a:bodyPr wrap="square" rtlCol="0">
            <a:spAutoFit/>
          </a:bodyPr>
          <a:lstStyle/>
          <a:p>
            <a:r>
              <a:rPr lang="cs-CZ" dirty="0">
                <a:solidFill>
                  <a:srgbClr val="FF0000"/>
                </a:solidFill>
              </a:rPr>
              <a:t>6 / 7</a:t>
            </a:r>
          </a:p>
        </p:txBody>
      </p:sp>
      <p:sp>
        <p:nvSpPr>
          <p:cNvPr id="4" name="Obdélník 3"/>
          <p:cNvSpPr/>
          <p:nvPr/>
        </p:nvSpPr>
        <p:spPr>
          <a:xfrm>
            <a:off x="1413" y="-71120"/>
            <a:ext cx="5716481" cy="523220"/>
          </a:xfrm>
          <a:prstGeom prst="rect">
            <a:avLst/>
          </a:prstGeom>
        </p:spPr>
        <p:txBody>
          <a:bodyPr wrap="square">
            <a:spAutoFit/>
          </a:bodyPr>
          <a:lstStyle/>
          <a:p>
            <a:r>
              <a:rPr lang="en-US" sz="2800" b="1" dirty="0">
                <a:latin typeface="+mj-lt"/>
              </a:rPr>
              <a:t>Topspin 4.X – layout description</a:t>
            </a:r>
            <a:endParaRPr lang="en-US" sz="2800" dirty="0">
              <a:latin typeface="+mj-lt"/>
            </a:endParaRPr>
          </a:p>
        </p:txBody>
      </p:sp>
      <p:sp>
        <p:nvSpPr>
          <p:cNvPr id="21" name="Left-Up Arrow 20"/>
          <p:cNvSpPr/>
          <p:nvPr/>
        </p:nvSpPr>
        <p:spPr>
          <a:xfrm rot="5400000">
            <a:off x="360883" y="5408052"/>
            <a:ext cx="1264809" cy="681247"/>
          </a:xfrm>
          <a:prstGeom prst="leftUpArrow">
            <a:avLst>
              <a:gd name="adj1" fmla="val 11652"/>
              <a:gd name="adj2" fmla="val 22087"/>
              <a:gd name="adj3" fmla="val 16261"/>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0" y="6381080"/>
            <a:ext cx="2436273" cy="523220"/>
          </a:xfrm>
          <a:prstGeom prst="rect">
            <a:avLst/>
          </a:prstGeom>
          <a:noFill/>
        </p:spPr>
        <p:txBody>
          <a:bodyPr wrap="square" rtlCol="0">
            <a:spAutoFit/>
          </a:bodyPr>
          <a:lstStyle/>
          <a:p>
            <a:r>
              <a:rPr lang="en-US" sz="1400" dirty="0"/>
              <a:t>Right mouse click in the status bar area toggles it on/off</a:t>
            </a:r>
          </a:p>
        </p:txBody>
      </p:sp>
    </p:spTree>
    <p:extLst>
      <p:ext uri="{BB962C8B-B14F-4D97-AF65-F5344CB8AC3E}">
        <p14:creationId xmlns:p14="http://schemas.microsoft.com/office/powerpoint/2010/main" val="2303448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Graphical user interface, application, Word&#10;&#10;Description automatically generated">
            <a:extLst>
              <a:ext uri="{FF2B5EF4-FFF2-40B4-BE49-F238E27FC236}">
                <a16:creationId xmlns:a16="http://schemas.microsoft.com/office/drawing/2014/main" id="{0FE22DCE-1745-C241-BC77-C198E02AB522}"/>
              </a:ext>
            </a:extLst>
          </p:cNvPr>
          <p:cNvPicPr>
            <a:picLocks noChangeAspect="1"/>
          </p:cNvPicPr>
          <p:nvPr/>
        </p:nvPicPr>
        <p:blipFill rotWithShape="1">
          <a:blip r:embed="rId2">
            <a:extLst>
              <a:ext uri="{28A0092B-C50C-407E-A947-70E740481C1C}">
                <a14:useLocalDpi xmlns:a14="http://schemas.microsoft.com/office/drawing/2010/main" val="0"/>
              </a:ext>
            </a:extLst>
          </a:blip>
          <a:srcRect l="13725" t="84591" r="6355" b="4721"/>
          <a:stretch/>
        </p:blipFill>
        <p:spPr>
          <a:xfrm>
            <a:off x="1786243" y="3205998"/>
            <a:ext cx="7916779" cy="661737"/>
          </a:xfrm>
          <a:prstGeom prst="rect">
            <a:avLst/>
          </a:prstGeom>
        </p:spPr>
      </p:pic>
      <p:sp>
        <p:nvSpPr>
          <p:cNvPr id="23" name="Obdélník 11">
            <a:extLst>
              <a:ext uri="{FF2B5EF4-FFF2-40B4-BE49-F238E27FC236}">
                <a16:creationId xmlns:a16="http://schemas.microsoft.com/office/drawing/2014/main" id="{47CB422C-832B-E94A-98C1-EB1EEAEEA3C8}"/>
              </a:ext>
            </a:extLst>
          </p:cNvPr>
          <p:cNvSpPr/>
          <p:nvPr/>
        </p:nvSpPr>
        <p:spPr>
          <a:xfrm>
            <a:off x="1689991" y="3290219"/>
            <a:ext cx="8055806" cy="6617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TextovéPole 1">
            <a:extLst>
              <a:ext uri="{FF2B5EF4-FFF2-40B4-BE49-F238E27FC236}">
                <a16:creationId xmlns:a16="http://schemas.microsoft.com/office/drawing/2014/main" id="{4C619D34-C46F-2846-A6D8-EB619B668B18}"/>
              </a:ext>
            </a:extLst>
          </p:cNvPr>
          <p:cNvSpPr txBox="1"/>
          <p:nvPr/>
        </p:nvSpPr>
        <p:spPr>
          <a:xfrm>
            <a:off x="0" y="1805206"/>
            <a:ext cx="2133899" cy="1815882"/>
          </a:xfrm>
          <a:prstGeom prst="rect">
            <a:avLst/>
          </a:prstGeom>
          <a:noFill/>
        </p:spPr>
        <p:txBody>
          <a:bodyPr wrap="square" rtlCol="0">
            <a:spAutoFit/>
          </a:bodyPr>
          <a:lstStyle/>
          <a:p>
            <a:r>
              <a:rPr lang="en-US" sz="1600" dirty="0"/>
              <a:t>1 – Menu bar</a:t>
            </a:r>
          </a:p>
          <a:p>
            <a:r>
              <a:rPr lang="en-US" sz="1600" dirty="0"/>
              <a:t>2 – Spectra navigator</a:t>
            </a:r>
          </a:p>
          <a:p>
            <a:r>
              <a:rPr lang="en-US" sz="1600" dirty="0"/>
              <a:t>3 – Toolbar</a:t>
            </a:r>
          </a:p>
          <a:p>
            <a:r>
              <a:rPr lang="en-US" sz="1600" dirty="0"/>
              <a:t>4 – Browser / history </a:t>
            </a:r>
          </a:p>
          <a:p>
            <a:r>
              <a:rPr lang="en-US" sz="1600" dirty="0"/>
              <a:t>5 – Data/window area</a:t>
            </a:r>
          </a:p>
          <a:p>
            <a:r>
              <a:rPr lang="en-US" sz="1600" dirty="0">
                <a:solidFill>
                  <a:srgbClr val="FF0000"/>
                </a:solidFill>
              </a:rPr>
              <a:t>6 – Command line</a:t>
            </a:r>
          </a:p>
          <a:p>
            <a:r>
              <a:rPr lang="en-US" sz="1600" dirty="0">
                <a:solidFill>
                  <a:srgbClr val="FF0000"/>
                </a:solidFill>
              </a:rPr>
              <a:t>7– Status panel</a:t>
            </a:r>
          </a:p>
        </p:txBody>
      </p:sp>
      <p:sp>
        <p:nvSpPr>
          <p:cNvPr id="25" name="Obdélník 3">
            <a:extLst>
              <a:ext uri="{FF2B5EF4-FFF2-40B4-BE49-F238E27FC236}">
                <a16:creationId xmlns:a16="http://schemas.microsoft.com/office/drawing/2014/main" id="{DD501830-B3D0-444E-8266-62BE3C71A455}"/>
              </a:ext>
            </a:extLst>
          </p:cNvPr>
          <p:cNvSpPr/>
          <p:nvPr/>
        </p:nvSpPr>
        <p:spPr>
          <a:xfrm>
            <a:off x="1413" y="1097922"/>
            <a:ext cx="5716481" cy="523220"/>
          </a:xfrm>
          <a:prstGeom prst="rect">
            <a:avLst/>
          </a:prstGeom>
        </p:spPr>
        <p:txBody>
          <a:bodyPr wrap="square">
            <a:spAutoFit/>
          </a:bodyPr>
          <a:lstStyle/>
          <a:p>
            <a:r>
              <a:rPr lang="en-US" sz="2800" b="1" dirty="0">
                <a:latin typeface="+mj-lt"/>
              </a:rPr>
              <a:t>Topspin 4.X – layout description</a:t>
            </a:r>
            <a:endParaRPr lang="en-US" sz="2800" dirty="0">
              <a:latin typeface="+mj-lt"/>
            </a:endParaRPr>
          </a:p>
        </p:txBody>
      </p:sp>
    </p:spTree>
    <p:extLst>
      <p:ext uri="{BB962C8B-B14F-4D97-AF65-F5344CB8AC3E}">
        <p14:creationId xmlns:p14="http://schemas.microsoft.com/office/powerpoint/2010/main" val="1234932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F90ED773-D953-B04C-B9EB-9734967F39FC}"/>
              </a:ext>
            </a:extLst>
          </p:cNvPr>
          <p:cNvPicPr>
            <a:picLocks noChangeAspect="1"/>
          </p:cNvPicPr>
          <p:nvPr/>
        </p:nvPicPr>
        <p:blipFill rotWithShape="1">
          <a:blip r:embed="rId2">
            <a:extLst>
              <a:ext uri="{28A0092B-C50C-407E-A947-70E740481C1C}">
                <a14:useLocalDpi xmlns:a14="http://schemas.microsoft.com/office/drawing/2010/main" val="0"/>
              </a:ext>
            </a:extLst>
          </a:blip>
          <a:srcRect l="13482" t="18324" r="66842" b="10551"/>
          <a:stretch/>
        </p:blipFill>
        <p:spPr>
          <a:xfrm>
            <a:off x="1498477" y="1099250"/>
            <a:ext cx="2490538" cy="5626768"/>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786A5694-30F5-D040-927F-F796A612287A}"/>
              </a:ext>
            </a:extLst>
          </p:cNvPr>
          <p:cNvPicPr>
            <a:picLocks noChangeAspect="1"/>
          </p:cNvPicPr>
          <p:nvPr/>
        </p:nvPicPr>
        <p:blipFill rotWithShape="1">
          <a:blip r:embed="rId3">
            <a:extLst>
              <a:ext uri="{28A0092B-C50C-407E-A947-70E740481C1C}">
                <a14:useLocalDpi xmlns:a14="http://schemas.microsoft.com/office/drawing/2010/main" val="0"/>
              </a:ext>
            </a:extLst>
          </a:blip>
          <a:srcRect l="13482" t="17935" r="66356" b="10357"/>
          <a:stretch/>
        </p:blipFill>
        <p:spPr>
          <a:xfrm>
            <a:off x="4285793" y="1099250"/>
            <a:ext cx="2490537" cy="5536194"/>
          </a:xfrm>
          <a:prstGeom prst="rect">
            <a:avLst/>
          </a:prstGeom>
        </p:spPr>
      </p:pic>
      <p:sp>
        <p:nvSpPr>
          <p:cNvPr id="8" name="Obdélník 10">
            <a:extLst>
              <a:ext uri="{FF2B5EF4-FFF2-40B4-BE49-F238E27FC236}">
                <a16:creationId xmlns:a16="http://schemas.microsoft.com/office/drawing/2014/main" id="{628F18BB-CE52-CF40-B13F-FD2CF12E6BE0}"/>
              </a:ext>
            </a:extLst>
          </p:cNvPr>
          <p:cNvSpPr/>
          <p:nvPr/>
        </p:nvSpPr>
        <p:spPr>
          <a:xfrm>
            <a:off x="4912198" y="3867347"/>
            <a:ext cx="1072965" cy="4077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0" name="Picture 9" descr="Graphical user interface, application&#10;&#10;Description automatically generated">
            <a:extLst>
              <a:ext uri="{FF2B5EF4-FFF2-40B4-BE49-F238E27FC236}">
                <a16:creationId xmlns:a16="http://schemas.microsoft.com/office/drawing/2014/main" id="{82BCCA74-F3FA-A244-830F-F5973799AC04}"/>
              </a:ext>
            </a:extLst>
          </p:cNvPr>
          <p:cNvPicPr>
            <a:picLocks noChangeAspect="1"/>
          </p:cNvPicPr>
          <p:nvPr/>
        </p:nvPicPr>
        <p:blipFill rotWithShape="1">
          <a:blip r:embed="rId4">
            <a:extLst>
              <a:ext uri="{28A0092B-C50C-407E-A947-70E740481C1C}">
                <a14:useLocalDpi xmlns:a14="http://schemas.microsoft.com/office/drawing/2010/main" val="0"/>
              </a:ext>
            </a:extLst>
          </a:blip>
          <a:srcRect l="13546" t="18783" r="66673" b="10632"/>
          <a:stretch/>
        </p:blipFill>
        <p:spPr>
          <a:xfrm>
            <a:off x="7073108" y="1099250"/>
            <a:ext cx="2490536" cy="5554651"/>
          </a:xfrm>
          <a:prstGeom prst="rect">
            <a:avLst/>
          </a:prstGeom>
        </p:spPr>
      </p:pic>
      <p:sp>
        <p:nvSpPr>
          <p:cNvPr id="11" name="Obdélník 10">
            <a:extLst>
              <a:ext uri="{FF2B5EF4-FFF2-40B4-BE49-F238E27FC236}">
                <a16:creationId xmlns:a16="http://schemas.microsoft.com/office/drawing/2014/main" id="{33F39812-58C6-AB4B-B7FF-2CC30BDCB3AE}"/>
              </a:ext>
            </a:extLst>
          </p:cNvPr>
          <p:cNvSpPr/>
          <p:nvPr/>
        </p:nvSpPr>
        <p:spPr>
          <a:xfrm>
            <a:off x="7426485" y="3852503"/>
            <a:ext cx="1123748" cy="4077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3">
            <a:extLst>
              <a:ext uri="{FF2B5EF4-FFF2-40B4-BE49-F238E27FC236}">
                <a16:creationId xmlns:a16="http://schemas.microsoft.com/office/drawing/2014/main" id="{2F08A88D-DDB8-CE4E-A9E2-342C6EB161A0}"/>
              </a:ext>
            </a:extLst>
          </p:cNvPr>
          <p:cNvSpPr/>
          <p:nvPr/>
        </p:nvSpPr>
        <p:spPr>
          <a:xfrm>
            <a:off x="1747" y="-5861"/>
            <a:ext cx="5716481" cy="1077218"/>
          </a:xfrm>
          <a:prstGeom prst="rect">
            <a:avLst/>
          </a:prstGeom>
        </p:spPr>
        <p:txBody>
          <a:bodyPr wrap="square">
            <a:spAutoFit/>
          </a:bodyPr>
          <a:lstStyle/>
          <a:p>
            <a:r>
              <a:rPr lang="en-US" sz="2800" b="1" dirty="0">
                <a:latin typeface="+mj-lt"/>
              </a:rPr>
              <a:t>Topspin 4.X – layout description</a:t>
            </a:r>
          </a:p>
          <a:p>
            <a:endParaRPr lang="en-US" sz="1200" dirty="0"/>
          </a:p>
          <a:p>
            <a:r>
              <a:rPr lang="en-US" sz="2400" dirty="0"/>
              <a:t>Browser / history </a:t>
            </a:r>
          </a:p>
        </p:txBody>
      </p:sp>
    </p:spTree>
    <p:extLst>
      <p:ext uri="{BB962C8B-B14F-4D97-AF65-F5344CB8AC3E}">
        <p14:creationId xmlns:p14="http://schemas.microsoft.com/office/powerpoint/2010/main" val="2790020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F0B0A5CC-CA55-C349-98A4-76DA1E2CEAA3}"/>
              </a:ext>
            </a:extLst>
          </p:cNvPr>
          <p:cNvPicPr>
            <a:picLocks noChangeAspect="1"/>
          </p:cNvPicPr>
          <p:nvPr/>
        </p:nvPicPr>
        <p:blipFill rotWithShape="1">
          <a:blip r:embed="rId2">
            <a:extLst>
              <a:ext uri="{28A0092B-C50C-407E-A947-70E740481C1C}">
                <a14:useLocalDpi xmlns:a14="http://schemas.microsoft.com/office/drawing/2010/main" val="0"/>
              </a:ext>
            </a:extLst>
          </a:blip>
          <a:srcRect l="76244" b="83902"/>
          <a:stretch/>
        </p:blipFill>
        <p:spPr>
          <a:xfrm>
            <a:off x="712520" y="285874"/>
            <a:ext cx="4596474" cy="1946687"/>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38A0F2E4-7444-F045-AC9A-48469AA45EE1}"/>
              </a:ext>
            </a:extLst>
          </p:cNvPr>
          <p:cNvPicPr>
            <a:picLocks noChangeAspect="1"/>
          </p:cNvPicPr>
          <p:nvPr/>
        </p:nvPicPr>
        <p:blipFill rotWithShape="1">
          <a:blip r:embed="rId3">
            <a:extLst>
              <a:ext uri="{28A0092B-C50C-407E-A947-70E740481C1C}">
                <a14:useLocalDpi xmlns:a14="http://schemas.microsoft.com/office/drawing/2010/main" val="0"/>
              </a:ext>
            </a:extLst>
          </a:blip>
          <a:srcRect l="53594" t="2095" r="6014" b="71435"/>
          <a:stretch/>
        </p:blipFill>
        <p:spPr>
          <a:xfrm>
            <a:off x="712520" y="2609602"/>
            <a:ext cx="7422077" cy="3039857"/>
          </a:xfrm>
          <a:prstGeom prst="rect">
            <a:avLst/>
          </a:prstGeom>
        </p:spPr>
      </p:pic>
      <p:sp>
        <p:nvSpPr>
          <p:cNvPr id="8" name="Obdélník 10">
            <a:extLst>
              <a:ext uri="{FF2B5EF4-FFF2-40B4-BE49-F238E27FC236}">
                <a16:creationId xmlns:a16="http://schemas.microsoft.com/office/drawing/2014/main" id="{22DEAAAD-E229-C447-93C8-D62AE80BE7FA}"/>
              </a:ext>
            </a:extLst>
          </p:cNvPr>
          <p:cNvSpPr/>
          <p:nvPr/>
        </p:nvSpPr>
        <p:spPr>
          <a:xfrm>
            <a:off x="1610859" y="1004656"/>
            <a:ext cx="538576" cy="3610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548681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EFBD4C5D-714F-2047-8012-E386B8242728}"/>
              </a:ext>
            </a:extLst>
          </p:cNvPr>
          <p:cNvPicPr>
            <a:picLocks noChangeAspect="1"/>
          </p:cNvPicPr>
          <p:nvPr/>
        </p:nvPicPr>
        <p:blipFill rotWithShape="1">
          <a:blip r:embed="rId2">
            <a:extLst>
              <a:ext uri="{28A0092B-C50C-407E-A947-70E740481C1C}">
                <a14:useLocalDpi xmlns:a14="http://schemas.microsoft.com/office/drawing/2010/main" val="0"/>
              </a:ext>
            </a:extLst>
          </a:blip>
          <a:srcRect l="78881" t="2479" b="75271"/>
          <a:stretch/>
        </p:blipFill>
        <p:spPr>
          <a:xfrm>
            <a:off x="237506" y="201879"/>
            <a:ext cx="4868883" cy="3206004"/>
          </a:xfrm>
          <a:prstGeom prst="rect">
            <a:avLst/>
          </a:prstGeom>
        </p:spPr>
      </p:pic>
      <p:sp>
        <p:nvSpPr>
          <p:cNvPr id="6" name="Obdélník 10">
            <a:extLst>
              <a:ext uri="{FF2B5EF4-FFF2-40B4-BE49-F238E27FC236}">
                <a16:creationId xmlns:a16="http://schemas.microsoft.com/office/drawing/2014/main" id="{D9FFA02B-7D34-B342-B0DA-6404B2E19922}"/>
              </a:ext>
            </a:extLst>
          </p:cNvPr>
          <p:cNvSpPr/>
          <p:nvPr/>
        </p:nvSpPr>
        <p:spPr>
          <a:xfrm>
            <a:off x="3214028" y="1313415"/>
            <a:ext cx="538576" cy="3610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 name="Picture 7" descr="Graphical user interface, application&#10;&#10;Description automatically generated">
            <a:extLst>
              <a:ext uri="{FF2B5EF4-FFF2-40B4-BE49-F238E27FC236}">
                <a16:creationId xmlns:a16="http://schemas.microsoft.com/office/drawing/2014/main" id="{5F0AF625-7A6B-FC48-88A2-17DE49C78C16}"/>
              </a:ext>
            </a:extLst>
          </p:cNvPr>
          <p:cNvPicPr>
            <a:picLocks noChangeAspect="1"/>
          </p:cNvPicPr>
          <p:nvPr/>
        </p:nvPicPr>
        <p:blipFill rotWithShape="1">
          <a:blip r:embed="rId3">
            <a:extLst>
              <a:ext uri="{28A0092B-C50C-407E-A947-70E740481C1C}">
                <a14:useLocalDpi xmlns:a14="http://schemas.microsoft.com/office/drawing/2010/main" val="0"/>
              </a:ext>
            </a:extLst>
          </a:blip>
          <a:srcRect l="80679" t="2096" b="76038"/>
          <a:stretch/>
        </p:blipFill>
        <p:spPr>
          <a:xfrm>
            <a:off x="4108861" y="3016332"/>
            <a:ext cx="4868883" cy="3443970"/>
          </a:xfrm>
          <a:prstGeom prst="rect">
            <a:avLst/>
          </a:prstGeom>
        </p:spPr>
      </p:pic>
      <p:sp>
        <p:nvSpPr>
          <p:cNvPr id="9" name="Obdélník 10">
            <a:extLst>
              <a:ext uri="{FF2B5EF4-FFF2-40B4-BE49-F238E27FC236}">
                <a16:creationId xmlns:a16="http://schemas.microsoft.com/office/drawing/2014/main" id="{6D130020-B9EF-2B4A-B245-BE5487958781}"/>
              </a:ext>
            </a:extLst>
          </p:cNvPr>
          <p:cNvSpPr/>
          <p:nvPr/>
        </p:nvSpPr>
        <p:spPr>
          <a:xfrm>
            <a:off x="5242729" y="5277794"/>
            <a:ext cx="611805" cy="5886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305345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6EC5545-BB3B-49D7-B52A-787C2157229B}"/>
              </a:ext>
            </a:extLst>
          </p:cNvPr>
          <p:cNvSpPr txBox="1"/>
          <p:nvPr/>
        </p:nvSpPr>
        <p:spPr>
          <a:xfrm>
            <a:off x="715769" y="1140874"/>
            <a:ext cx="8498623" cy="4843634"/>
          </a:xfrm>
          <a:prstGeom prst="rect">
            <a:avLst/>
          </a:prstGeom>
          <a:noFill/>
        </p:spPr>
        <p:txBody>
          <a:bodyPr wrap="square">
            <a:spAutoFit/>
          </a:bodyPr>
          <a:lstStyle/>
          <a:p>
            <a:r>
              <a:rPr lang="en-US" sz="1625" b="1" dirty="0"/>
              <a:t>Notes to </a:t>
            </a:r>
            <a:r>
              <a:rPr lang="en-US" sz="1625" b="1" dirty="0" err="1"/>
              <a:t>TopSpin</a:t>
            </a:r>
            <a:endParaRPr lang="en-US" sz="1625" b="1" dirty="0"/>
          </a:p>
          <a:p>
            <a:endParaRPr lang="en-US" sz="1625" b="1" dirty="0"/>
          </a:p>
          <a:p>
            <a:r>
              <a:rPr lang="en-US" sz="1625" dirty="0"/>
              <a:t>When you open Topspin for the first time under your own account, you need to set up a few things</a:t>
            </a:r>
          </a:p>
          <a:p>
            <a:endParaRPr lang="en-US" sz="1625" dirty="0"/>
          </a:p>
          <a:p>
            <a:pPr>
              <a:buFontTx/>
              <a:buChar char="-"/>
            </a:pPr>
            <a:r>
              <a:rPr lang="en-US" sz="1625" dirty="0"/>
              <a:t>Set the path to data</a:t>
            </a:r>
          </a:p>
          <a:p>
            <a:pPr>
              <a:buFontTx/>
              <a:buChar char="-"/>
            </a:pPr>
            <a:r>
              <a:rPr lang="en-US" sz="1625" dirty="0"/>
              <a:t>Create directory for your data</a:t>
            </a:r>
          </a:p>
          <a:p>
            <a:pPr>
              <a:buFontTx/>
              <a:buChar char="-"/>
            </a:pPr>
            <a:r>
              <a:rPr lang="en-US" sz="1625" dirty="0"/>
              <a:t>Create a dataset in your data directory</a:t>
            </a:r>
          </a:p>
          <a:p>
            <a:pPr>
              <a:buFontTx/>
              <a:buChar char="-"/>
            </a:pPr>
            <a:r>
              <a:rPr lang="en-US" sz="1625" dirty="0"/>
              <a:t>Open and customize the status panel</a:t>
            </a:r>
          </a:p>
          <a:p>
            <a:pPr>
              <a:buFontTx/>
              <a:buChar char="-"/>
            </a:pPr>
            <a:r>
              <a:rPr lang="en-US" sz="1625" dirty="0"/>
              <a:t>Disable </a:t>
            </a:r>
            <a:r>
              <a:rPr lang="en-US" sz="1625" dirty="0" err="1"/>
              <a:t>zg</a:t>
            </a:r>
            <a:r>
              <a:rPr lang="en-US" sz="1625" dirty="0"/>
              <a:t> safety</a:t>
            </a:r>
          </a:p>
          <a:p>
            <a:pPr>
              <a:buFontTx/>
              <a:buChar char="-"/>
            </a:pPr>
            <a:r>
              <a:rPr lang="en-US" sz="1625" dirty="0"/>
              <a:t>Other customizations available – colors, # of command lines, lock grid lines etc.</a:t>
            </a:r>
            <a:endParaRPr lang="cs-CZ" sz="1625" dirty="0"/>
          </a:p>
          <a:p>
            <a:endParaRPr lang="cs-CZ" sz="1625" dirty="0"/>
          </a:p>
          <a:p>
            <a:r>
              <a:rPr lang="cs-CZ" sz="1625" dirty="0" err="1"/>
              <a:t>The</a:t>
            </a:r>
            <a:r>
              <a:rPr lang="cs-CZ" sz="1625" dirty="0"/>
              <a:t> </a:t>
            </a:r>
            <a:r>
              <a:rPr lang="cs-CZ" sz="1625" dirty="0" err="1"/>
              <a:t>preferences</a:t>
            </a:r>
            <a:r>
              <a:rPr lang="cs-CZ" sz="1625" dirty="0"/>
              <a:t> are </a:t>
            </a:r>
            <a:r>
              <a:rPr lang="cs-CZ" sz="1625" dirty="0" err="1"/>
              <a:t>stored</a:t>
            </a:r>
            <a:r>
              <a:rPr lang="cs-CZ" sz="1625" dirty="0"/>
              <a:t> in </a:t>
            </a:r>
            <a:r>
              <a:rPr lang="cs-CZ" sz="1625" dirty="0" err="1"/>
              <a:t>your</a:t>
            </a:r>
            <a:r>
              <a:rPr lang="cs-CZ" sz="1625" dirty="0"/>
              <a:t> </a:t>
            </a:r>
            <a:r>
              <a:rPr lang="cs-CZ" sz="1625" dirty="0" err="1"/>
              <a:t>home</a:t>
            </a:r>
            <a:r>
              <a:rPr lang="cs-CZ" sz="1625" dirty="0"/>
              <a:t> </a:t>
            </a:r>
            <a:r>
              <a:rPr lang="cs-CZ" sz="1625" dirty="0" err="1"/>
              <a:t>directory</a:t>
            </a:r>
            <a:r>
              <a:rPr lang="cs-CZ" sz="1625" dirty="0"/>
              <a:t>, </a:t>
            </a:r>
            <a:r>
              <a:rPr lang="cs-CZ" sz="1625" dirty="0" err="1"/>
              <a:t>e.g</a:t>
            </a:r>
            <a:r>
              <a:rPr lang="cs-CZ" sz="1625" dirty="0"/>
              <a:t>. </a:t>
            </a:r>
          </a:p>
          <a:p>
            <a:r>
              <a:rPr lang="cs-CZ" sz="1625" dirty="0">
                <a:solidFill>
                  <a:srgbClr val="002060"/>
                </a:solidFill>
              </a:rPr>
              <a:t>/</a:t>
            </a:r>
            <a:r>
              <a:rPr lang="cs-CZ" sz="1625" dirty="0" err="1">
                <a:solidFill>
                  <a:srgbClr val="002060"/>
                </a:solidFill>
              </a:rPr>
              <a:t>home</a:t>
            </a:r>
            <a:r>
              <a:rPr lang="cs-CZ" sz="1625" dirty="0">
                <a:solidFill>
                  <a:srgbClr val="002060"/>
                </a:solidFill>
              </a:rPr>
              <a:t>/fiala</a:t>
            </a:r>
          </a:p>
          <a:p>
            <a:r>
              <a:rPr lang="cs-CZ" sz="1625" dirty="0"/>
              <a:t>In </a:t>
            </a:r>
            <a:r>
              <a:rPr lang="cs-CZ" sz="1625" dirty="0" err="1"/>
              <a:t>the</a:t>
            </a:r>
            <a:r>
              <a:rPr lang="cs-CZ" sz="1625" dirty="0"/>
              <a:t> </a:t>
            </a:r>
            <a:r>
              <a:rPr lang="cs-CZ" sz="1625" dirty="0" err="1"/>
              <a:t>directory</a:t>
            </a:r>
            <a:r>
              <a:rPr lang="cs-CZ" sz="1625" dirty="0"/>
              <a:t> </a:t>
            </a:r>
            <a:r>
              <a:rPr lang="cs-CZ" sz="1625" dirty="0">
                <a:solidFill>
                  <a:srgbClr val="002060"/>
                </a:solidFill>
              </a:rPr>
              <a:t>.topspin</a:t>
            </a:r>
            <a:r>
              <a:rPr lang="en-US" sz="1625" dirty="0">
                <a:solidFill>
                  <a:srgbClr val="002060"/>
                </a:solidFill>
              </a:rPr>
              <a:t>1</a:t>
            </a:r>
            <a:endParaRPr lang="cs-CZ" sz="1625" dirty="0">
              <a:solidFill>
                <a:srgbClr val="002060"/>
              </a:solidFill>
            </a:endParaRPr>
          </a:p>
          <a:p>
            <a:r>
              <a:rPr lang="cs-CZ" sz="1625" dirty="0">
                <a:solidFill>
                  <a:srgbClr val="002060"/>
                </a:solidFill>
              </a:rPr>
              <a:t>May </a:t>
            </a:r>
            <a:r>
              <a:rPr lang="cs-CZ" sz="1625" dirty="0" err="1">
                <a:solidFill>
                  <a:srgbClr val="002060"/>
                </a:solidFill>
              </a:rPr>
              <a:t>contain</a:t>
            </a:r>
            <a:r>
              <a:rPr lang="cs-CZ" sz="1625" dirty="0">
                <a:solidFill>
                  <a:srgbClr val="002060"/>
                </a:solidFill>
              </a:rPr>
              <a:t> </a:t>
            </a:r>
            <a:r>
              <a:rPr lang="cs-CZ" sz="1625" dirty="0" err="1">
                <a:solidFill>
                  <a:srgbClr val="002060"/>
                </a:solidFill>
              </a:rPr>
              <a:t>some</a:t>
            </a:r>
            <a:r>
              <a:rPr lang="cs-CZ" sz="1625" dirty="0">
                <a:solidFill>
                  <a:srgbClr val="002060"/>
                </a:solidFill>
              </a:rPr>
              <a:t> </a:t>
            </a:r>
            <a:r>
              <a:rPr lang="cs-CZ" sz="1625" dirty="0" err="1">
                <a:solidFill>
                  <a:srgbClr val="002060"/>
                </a:solidFill>
              </a:rPr>
              <a:t>junk</a:t>
            </a:r>
            <a:r>
              <a:rPr lang="cs-CZ" sz="1625" dirty="0">
                <a:solidFill>
                  <a:srgbClr val="002060"/>
                </a:solidFill>
              </a:rPr>
              <a:t>, </a:t>
            </a:r>
            <a:r>
              <a:rPr lang="cs-CZ" sz="1625" dirty="0" err="1">
                <a:solidFill>
                  <a:srgbClr val="002060"/>
                </a:solidFill>
              </a:rPr>
              <a:t>the</a:t>
            </a:r>
            <a:r>
              <a:rPr lang="cs-CZ" sz="1625" dirty="0">
                <a:solidFill>
                  <a:srgbClr val="002060"/>
                </a:solidFill>
              </a:rPr>
              <a:t> </a:t>
            </a:r>
            <a:r>
              <a:rPr lang="cs-CZ" sz="1625" dirty="0" err="1">
                <a:solidFill>
                  <a:srgbClr val="002060"/>
                </a:solidFill>
              </a:rPr>
              <a:t>essential</a:t>
            </a:r>
            <a:r>
              <a:rPr lang="cs-CZ" sz="1625" dirty="0">
                <a:solidFill>
                  <a:srgbClr val="002060"/>
                </a:solidFill>
              </a:rPr>
              <a:t> </a:t>
            </a:r>
            <a:r>
              <a:rPr lang="cs-CZ" sz="1625" dirty="0" err="1">
                <a:solidFill>
                  <a:srgbClr val="002060"/>
                </a:solidFill>
              </a:rPr>
              <a:t>file</a:t>
            </a:r>
            <a:r>
              <a:rPr lang="cs-CZ" sz="1625" dirty="0">
                <a:solidFill>
                  <a:srgbClr val="002060"/>
                </a:solidFill>
              </a:rPr>
              <a:t> </a:t>
            </a:r>
            <a:r>
              <a:rPr lang="cs-CZ" sz="1625" dirty="0" err="1">
                <a:solidFill>
                  <a:srgbClr val="002060"/>
                </a:solidFill>
              </a:rPr>
              <a:t>is</a:t>
            </a:r>
            <a:endParaRPr lang="cs-CZ" sz="1625" dirty="0">
              <a:solidFill>
                <a:srgbClr val="002060"/>
              </a:solidFill>
            </a:endParaRPr>
          </a:p>
          <a:p>
            <a:r>
              <a:rPr lang="cs-CZ" sz="1625" dirty="0">
                <a:solidFill>
                  <a:srgbClr val="002060"/>
                </a:solidFill>
              </a:rPr>
              <a:t>/</a:t>
            </a:r>
            <a:r>
              <a:rPr lang="cs-CZ" sz="1625" dirty="0" err="1">
                <a:solidFill>
                  <a:srgbClr val="002060"/>
                </a:solidFill>
              </a:rPr>
              <a:t>home</a:t>
            </a:r>
            <a:r>
              <a:rPr lang="cs-CZ" sz="1625" dirty="0">
                <a:solidFill>
                  <a:srgbClr val="002060"/>
                </a:solidFill>
              </a:rPr>
              <a:t>/fiala/.topspin1/</a:t>
            </a:r>
            <a:r>
              <a:rPr lang="cs-CZ" sz="1625" dirty="0" err="1">
                <a:solidFill>
                  <a:srgbClr val="002060"/>
                </a:solidFill>
              </a:rPr>
              <a:t>prop</a:t>
            </a:r>
            <a:r>
              <a:rPr lang="cs-CZ" sz="1625" dirty="0">
                <a:solidFill>
                  <a:srgbClr val="002060"/>
                </a:solidFill>
              </a:rPr>
              <a:t>/</a:t>
            </a:r>
            <a:r>
              <a:rPr lang="cs-CZ" sz="1625" dirty="0" err="1">
                <a:solidFill>
                  <a:srgbClr val="002060"/>
                </a:solidFill>
              </a:rPr>
              <a:t>globals.prop</a:t>
            </a:r>
            <a:endParaRPr lang="cs-CZ" sz="1625" dirty="0">
              <a:solidFill>
                <a:srgbClr val="002060"/>
              </a:solidFill>
            </a:endParaRPr>
          </a:p>
          <a:p>
            <a:endParaRPr lang="en-US" sz="1625" dirty="0"/>
          </a:p>
          <a:p>
            <a:r>
              <a:rPr lang="cs-CZ" sz="1625" dirty="0" err="1"/>
              <a:t>If</a:t>
            </a:r>
            <a:r>
              <a:rPr lang="cs-CZ" sz="1625" dirty="0"/>
              <a:t> </a:t>
            </a:r>
            <a:r>
              <a:rPr lang="cs-CZ" sz="1625" dirty="0" err="1"/>
              <a:t>you</a:t>
            </a:r>
            <a:r>
              <a:rPr lang="cs-CZ" sz="1625" dirty="0"/>
              <a:t> </a:t>
            </a:r>
            <a:r>
              <a:rPr lang="cs-CZ" sz="1625" dirty="0" err="1"/>
              <a:t>want</a:t>
            </a:r>
            <a:r>
              <a:rPr lang="cs-CZ" sz="1625" dirty="0"/>
              <a:t> to use </a:t>
            </a:r>
            <a:r>
              <a:rPr lang="cs-CZ" sz="1625" dirty="0" err="1"/>
              <a:t>someone</a:t>
            </a:r>
            <a:r>
              <a:rPr lang="cs-CZ" sz="1625" dirty="0"/>
              <a:t> </a:t>
            </a:r>
            <a:r>
              <a:rPr lang="cs-CZ" sz="1625" dirty="0" err="1"/>
              <a:t>else‘s</a:t>
            </a:r>
            <a:r>
              <a:rPr lang="cs-CZ" sz="1625" dirty="0"/>
              <a:t> setup, copy </a:t>
            </a:r>
            <a:r>
              <a:rPr lang="cs-CZ" sz="1625" dirty="0" err="1"/>
              <a:t>this</a:t>
            </a:r>
            <a:r>
              <a:rPr lang="cs-CZ" sz="1625" dirty="0"/>
              <a:t> direktory/</a:t>
            </a:r>
            <a:r>
              <a:rPr lang="cs-CZ" sz="1625" dirty="0" err="1"/>
              <a:t>file</a:t>
            </a:r>
            <a:r>
              <a:rPr lang="cs-CZ" sz="1625" dirty="0"/>
              <a:t> </a:t>
            </a:r>
            <a:r>
              <a:rPr lang="cs-CZ" sz="1625" dirty="0" err="1"/>
              <a:t>from</a:t>
            </a:r>
            <a:r>
              <a:rPr lang="cs-CZ" sz="1625" dirty="0"/>
              <a:t> his/her </a:t>
            </a:r>
            <a:r>
              <a:rPr lang="cs-CZ" sz="1625" dirty="0" err="1"/>
              <a:t>home</a:t>
            </a:r>
            <a:r>
              <a:rPr lang="cs-CZ" sz="1625" dirty="0"/>
              <a:t> </a:t>
            </a:r>
            <a:r>
              <a:rPr lang="cs-CZ" sz="1625" dirty="0" err="1"/>
              <a:t>directory</a:t>
            </a:r>
            <a:r>
              <a:rPr lang="cs-CZ" sz="1625" dirty="0"/>
              <a:t> to </a:t>
            </a:r>
            <a:r>
              <a:rPr lang="cs-CZ" sz="1625" dirty="0" err="1"/>
              <a:t>your</a:t>
            </a:r>
            <a:r>
              <a:rPr lang="cs-CZ" sz="1625" dirty="0"/>
              <a:t> </a:t>
            </a:r>
            <a:r>
              <a:rPr lang="cs-CZ" sz="1625" dirty="0" err="1"/>
              <a:t>home</a:t>
            </a:r>
            <a:r>
              <a:rPr lang="cs-CZ" sz="1625" dirty="0"/>
              <a:t> </a:t>
            </a:r>
            <a:r>
              <a:rPr lang="cs-CZ" sz="1625" dirty="0" err="1"/>
              <a:t>directory</a:t>
            </a:r>
            <a:r>
              <a:rPr lang="cs-CZ" sz="1625" dirty="0"/>
              <a:t> </a:t>
            </a:r>
            <a:r>
              <a:rPr lang="cs-CZ" sz="1625" dirty="0" err="1"/>
              <a:t>before</a:t>
            </a:r>
            <a:r>
              <a:rPr lang="cs-CZ" sz="1625" dirty="0"/>
              <a:t> </a:t>
            </a:r>
            <a:r>
              <a:rPr lang="cs-CZ" sz="1625" dirty="0" err="1"/>
              <a:t>starting</a:t>
            </a:r>
            <a:r>
              <a:rPr lang="cs-CZ" sz="1625" dirty="0"/>
              <a:t> </a:t>
            </a:r>
            <a:r>
              <a:rPr lang="cs-CZ" sz="1625" dirty="0" err="1"/>
              <a:t>TopSpin</a:t>
            </a:r>
            <a:endParaRPr lang="en-US" sz="1625" dirty="0"/>
          </a:p>
        </p:txBody>
      </p:sp>
    </p:spTree>
    <p:extLst>
      <p:ext uri="{BB962C8B-B14F-4D97-AF65-F5344CB8AC3E}">
        <p14:creationId xmlns:p14="http://schemas.microsoft.com/office/powerpoint/2010/main" val="45125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81038" y="872157"/>
            <a:ext cx="8543925" cy="5142247"/>
          </a:xfrm>
        </p:spPr>
        <p:txBody>
          <a:bodyPr>
            <a:normAutofit/>
          </a:bodyPr>
          <a:lstStyle/>
          <a:p>
            <a:r>
              <a:rPr lang="en-US" sz="2400" dirty="0"/>
              <a:t>Prior any manipulation with the spectrometer or </a:t>
            </a:r>
            <a:r>
              <a:rPr lang="en-US" sz="2400" dirty="0" err="1"/>
              <a:t>TopSpin</a:t>
            </a:r>
            <a:r>
              <a:rPr lang="en-US" sz="2400" dirty="0"/>
              <a:t>, check the status panel first – namely, what is the acquisition status, temperature and what is the lock signal status.</a:t>
            </a:r>
          </a:p>
          <a:p>
            <a:endParaRPr lang="en-US" sz="2400" dirty="0"/>
          </a:p>
          <a:p>
            <a:endParaRPr lang="en-US" sz="2400" dirty="0"/>
          </a:p>
          <a:p>
            <a:endParaRPr lang="en-US" sz="2400" dirty="0"/>
          </a:p>
          <a:p>
            <a:endParaRPr lang="en-US" sz="2400" dirty="0"/>
          </a:p>
          <a:p>
            <a:r>
              <a:rPr lang="en-US" sz="2400" dirty="0"/>
              <a:t>In case there is a sample of your colleague still in the magnet, take it out from the magnet (</a:t>
            </a:r>
            <a:r>
              <a:rPr lang="en-US" sz="2400" i="1" dirty="0"/>
              <a:t>vide infra</a:t>
            </a:r>
            <a:r>
              <a:rPr lang="en-US" sz="2400" dirty="0"/>
              <a:t>) and take best care about the sample.</a:t>
            </a:r>
          </a:p>
        </p:txBody>
      </p:sp>
      <p:sp>
        <p:nvSpPr>
          <p:cNvPr id="2" name="TextBox 1"/>
          <p:cNvSpPr txBox="1"/>
          <p:nvPr/>
        </p:nvSpPr>
        <p:spPr>
          <a:xfrm>
            <a:off x="653144" y="5392733"/>
            <a:ext cx="7634521" cy="1200329"/>
          </a:xfrm>
          <a:prstGeom prst="rect">
            <a:avLst/>
          </a:prstGeom>
          <a:noFill/>
        </p:spPr>
        <p:txBody>
          <a:bodyPr wrap="square" rtlCol="0">
            <a:spAutoFit/>
          </a:bodyPr>
          <a:lstStyle/>
          <a:p>
            <a:r>
              <a:rPr lang="en-US" dirty="0"/>
              <a:t>Sample status:</a:t>
            </a:r>
          </a:p>
          <a:p>
            <a:endParaRPr lang="en-US" dirty="0"/>
          </a:p>
          <a:p>
            <a:endParaRPr lang="en-US" dirty="0"/>
          </a:p>
          <a:p>
            <a:r>
              <a:rPr lang="en-US" dirty="0"/>
              <a:t>	              down		    missing	     	              up</a:t>
            </a:r>
          </a:p>
        </p:txBody>
      </p:sp>
      <p:pic>
        <p:nvPicPr>
          <p:cNvPr id="12" name="Picture 11" descr="Graphical user interface, application, Word&#10;&#10;Description automatically generated">
            <a:extLst>
              <a:ext uri="{FF2B5EF4-FFF2-40B4-BE49-F238E27FC236}">
                <a16:creationId xmlns:a16="http://schemas.microsoft.com/office/drawing/2014/main" id="{CE84BBB0-A660-2440-968F-FE6FB8505694}"/>
              </a:ext>
            </a:extLst>
          </p:cNvPr>
          <p:cNvPicPr>
            <a:picLocks noChangeAspect="1"/>
          </p:cNvPicPr>
          <p:nvPr/>
        </p:nvPicPr>
        <p:blipFill rotWithShape="1">
          <a:blip r:embed="rId2">
            <a:extLst>
              <a:ext uri="{28A0092B-C50C-407E-A947-70E740481C1C}">
                <a14:useLocalDpi xmlns:a14="http://schemas.microsoft.com/office/drawing/2010/main" val="0"/>
              </a:ext>
            </a:extLst>
          </a:blip>
          <a:srcRect l="13725" t="84591" r="6355" b="4721"/>
          <a:stretch/>
        </p:blipFill>
        <p:spPr>
          <a:xfrm>
            <a:off x="86224" y="2188130"/>
            <a:ext cx="9733552" cy="813595"/>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5392C13A-55B7-E54A-A5E9-44A6504A0934}"/>
              </a:ext>
            </a:extLst>
          </p:cNvPr>
          <p:cNvPicPr>
            <a:picLocks noChangeAspect="1"/>
          </p:cNvPicPr>
          <p:nvPr/>
        </p:nvPicPr>
        <p:blipFill rotWithShape="1">
          <a:blip r:embed="rId3">
            <a:extLst>
              <a:ext uri="{28A0092B-C50C-407E-A947-70E740481C1C}">
                <a14:useLocalDpi xmlns:a14="http://schemas.microsoft.com/office/drawing/2010/main" val="0"/>
              </a:ext>
            </a:extLst>
          </a:blip>
          <a:srcRect l="51740" t="88283" r="43644" b="4633"/>
          <a:stretch/>
        </p:blipFill>
        <p:spPr>
          <a:xfrm>
            <a:off x="4327358" y="5091372"/>
            <a:ext cx="1251284" cy="1200329"/>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49FBD077-BC24-CF48-B92B-85890C97B156}"/>
              </a:ext>
            </a:extLst>
          </p:cNvPr>
          <p:cNvPicPr>
            <a:picLocks noChangeAspect="1"/>
          </p:cNvPicPr>
          <p:nvPr/>
        </p:nvPicPr>
        <p:blipFill rotWithShape="1">
          <a:blip r:embed="rId4">
            <a:extLst>
              <a:ext uri="{28A0092B-C50C-407E-A947-70E740481C1C}">
                <a14:useLocalDpi xmlns:a14="http://schemas.microsoft.com/office/drawing/2010/main" val="0"/>
              </a:ext>
            </a:extLst>
          </a:blip>
          <a:srcRect l="51984" t="88252" r="43684" b="4863"/>
          <a:stretch/>
        </p:blipFill>
        <p:spPr>
          <a:xfrm>
            <a:off x="6534867" y="5172763"/>
            <a:ext cx="1114372" cy="1106906"/>
          </a:xfrm>
          <a:prstGeom prst="rect">
            <a:avLst/>
          </a:prstGeom>
        </p:spPr>
      </p:pic>
      <p:pic>
        <p:nvPicPr>
          <p:cNvPr id="15" name="Picture 14" descr="Graphical user interface, application&#10;&#10;Description automatically generated">
            <a:extLst>
              <a:ext uri="{FF2B5EF4-FFF2-40B4-BE49-F238E27FC236}">
                <a16:creationId xmlns:a16="http://schemas.microsoft.com/office/drawing/2014/main" id="{2CDC32AD-3E2E-3A44-9632-C25465ED8D9D}"/>
              </a:ext>
            </a:extLst>
          </p:cNvPr>
          <p:cNvPicPr>
            <a:picLocks noChangeAspect="1"/>
          </p:cNvPicPr>
          <p:nvPr/>
        </p:nvPicPr>
        <p:blipFill rotWithShape="1">
          <a:blip r:embed="rId5">
            <a:extLst>
              <a:ext uri="{28A0092B-C50C-407E-A947-70E740481C1C}">
                <a14:useLocalDpi xmlns:a14="http://schemas.microsoft.com/office/drawing/2010/main" val="0"/>
              </a:ext>
            </a:extLst>
          </a:blip>
          <a:srcRect l="51741" t="88589" r="43493" b="5110"/>
          <a:stretch/>
        </p:blipFill>
        <p:spPr>
          <a:xfrm>
            <a:off x="2153025" y="5125167"/>
            <a:ext cx="1251284" cy="1033901"/>
          </a:xfrm>
          <a:prstGeom prst="rect">
            <a:avLst/>
          </a:prstGeom>
        </p:spPr>
      </p:pic>
    </p:spTree>
    <p:extLst>
      <p:ext uri="{BB962C8B-B14F-4D97-AF65-F5344CB8AC3E}">
        <p14:creationId xmlns:p14="http://schemas.microsoft.com/office/powerpoint/2010/main" val="3868166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81038" y="872157"/>
            <a:ext cx="6617899" cy="5142247"/>
          </a:xfrm>
        </p:spPr>
        <p:txBody>
          <a:bodyPr>
            <a:normAutofit/>
          </a:bodyPr>
          <a:lstStyle/>
          <a:p>
            <a:r>
              <a:rPr lang="en-US" sz="2400" dirty="0"/>
              <a:t>To eject the sample from the magnet – assure yourself there is no acquisition running, the lock is off (no straight line is sweeping the lock window but dispersive sinusoidal curves can be seen in the lower area of the lock window – see the figure on the right) and there is no mechanical obstacle that could prevent sample ejection. Then either type </a:t>
            </a:r>
            <a:r>
              <a:rPr lang="en-US" sz="2400" b="1" dirty="0" err="1"/>
              <a:t>ej</a:t>
            </a:r>
            <a:r>
              <a:rPr lang="en-US" sz="2400" dirty="0"/>
              <a:t> on the cl or use the BSMS window to manipulate with the lift.</a:t>
            </a:r>
          </a:p>
        </p:txBody>
      </p:sp>
      <p:pic>
        <p:nvPicPr>
          <p:cNvPr id="5" name="Picture 4" descr="Graphical user interface, application&#10;&#10;Description automatically generated">
            <a:extLst>
              <a:ext uri="{FF2B5EF4-FFF2-40B4-BE49-F238E27FC236}">
                <a16:creationId xmlns:a16="http://schemas.microsoft.com/office/drawing/2014/main" id="{ACC23ED8-57EE-1846-950C-405E109530CA}"/>
              </a:ext>
            </a:extLst>
          </p:cNvPr>
          <p:cNvPicPr>
            <a:picLocks noChangeAspect="1"/>
          </p:cNvPicPr>
          <p:nvPr/>
        </p:nvPicPr>
        <p:blipFill rotWithShape="1">
          <a:blip r:embed="rId2">
            <a:extLst>
              <a:ext uri="{28A0092B-C50C-407E-A947-70E740481C1C}">
                <a14:useLocalDpi xmlns:a14="http://schemas.microsoft.com/office/drawing/2010/main" val="0"/>
              </a:ext>
            </a:extLst>
          </a:blip>
          <a:srcRect l="80200" t="14564" b="4110"/>
          <a:stretch/>
        </p:blipFill>
        <p:spPr>
          <a:xfrm>
            <a:off x="7298936" y="653143"/>
            <a:ext cx="2343827" cy="6016847"/>
          </a:xfrm>
          <a:prstGeom prst="rect">
            <a:avLst/>
          </a:prstGeom>
        </p:spPr>
      </p:pic>
      <p:pic>
        <p:nvPicPr>
          <p:cNvPr id="6" name="Picture 5" descr="Graphical user interface, application, Word&#10;&#10;Description automatically generated">
            <a:extLst>
              <a:ext uri="{FF2B5EF4-FFF2-40B4-BE49-F238E27FC236}">
                <a16:creationId xmlns:a16="http://schemas.microsoft.com/office/drawing/2014/main" id="{1F28ED9E-985F-5D48-93EB-9AEC858CEB82}"/>
              </a:ext>
            </a:extLst>
          </p:cNvPr>
          <p:cNvPicPr>
            <a:picLocks noChangeAspect="1"/>
          </p:cNvPicPr>
          <p:nvPr/>
        </p:nvPicPr>
        <p:blipFill rotWithShape="1">
          <a:blip r:embed="rId3">
            <a:extLst>
              <a:ext uri="{28A0092B-C50C-407E-A947-70E740481C1C}">
                <a14:useLocalDpi xmlns:a14="http://schemas.microsoft.com/office/drawing/2010/main" val="0"/>
              </a:ext>
            </a:extLst>
          </a:blip>
          <a:srcRect l="46215" t="87982" r="45705" b="4721"/>
          <a:stretch/>
        </p:blipFill>
        <p:spPr>
          <a:xfrm>
            <a:off x="2607065" y="4494899"/>
            <a:ext cx="2343828" cy="1322883"/>
          </a:xfrm>
          <a:prstGeom prst="rect">
            <a:avLst/>
          </a:prstGeom>
        </p:spPr>
      </p:pic>
      <p:sp>
        <p:nvSpPr>
          <p:cNvPr id="7" name="Arc 6">
            <a:extLst>
              <a:ext uri="{FF2B5EF4-FFF2-40B4-BE49-F238E27FC236}">
                <a16:creationId xmlns:a16="http://schemas.microsoft.com/office/drawing/2014/main" id="{DE38D5A9-4B7B-2D4D-93DA-53472B2C6F5E}"/>
              </a:ext>
            </a:extLst>
          </p:cNvPr>
          <p:cNvSpPr/>
          <p:nvPr/>
        </p:nvSpPr>
        <p:spPr>
          <a:xfrm rot="2323080" flipV="1">
            <a:off x="3770250" y="2914920"/>
            <a:ext cx="3789860" cy="3552441"/>
          </a:xfrm>
          <a:prstGeom prst="arc">
            <a:avLst/>
          </a:prstGeom>
          <a:ln w="38100">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Z" dirty="0"/>
          </a:p>
        </p:txBody>
      </p:sp>
    </p:spTree>
    <p:extLst>
      <p:ext uri="{BB962C8B-B14F-4D97-AF65-F5344CB8AC3E}">
        <p14:creationId xmlns:p14="http://schemas.microsoft.com/office/powerpoint/2010/main" val="1661480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2"/>
          <p:cNvSpPr>
            <a:spLocks noGrp="1"/>
          </p:cNvSpPr>
          <p:nvPr>
            <p:ph idx="1"/>
          </p:nvPr>
        </p:nvSpPr>
        <p:spPr>
          <a:xfrm>
            <a:off x="41275" y="0"/>
            <a:ext cx="9480901" cy="6044884"/>
          </a:xfrm>
        </p:spPr>
        <p:txBody>
          <a:bodyPr>
            <a:normAutofit/>
          </a:bodyPr>
          <a:lstStyle/>
          <a:p>
            <a:pPr marL="0" indent="0">
              <a:buNone/>
            </a:pPr>
            <a:r>
              <a:rPr lang="en-US" b="1" dirty="0"/>
              <a:t>Ejecting the sample</a:t>
            </a:r>
            <a:endParaRPr lang="en-US" dirty="0"/>
          </a:p>
          <a:p>
            <a:r>
              <a:rPr lang="en-US" sz="2000" dirty="0"/>
              <a:t>In the Main panel of the BSMS window (Bruker Smart Matching /Shimming system), click Sample - Lift  for turning on the airflow (button turns green)</a:t>
            </a:r>
          </a:p>
          <a:p>
            <a:r>
              <a:rPr lang="en-US" sz="2000" dirty="0"/>
              <a:t>Sample mail will be set in action and brings the sample down</a:t>
            </a:r>
          </a:p>
          <a:p>
            <a:r>
              <a:rPr lang="en-US" sz="2000" dirty="0"/>
              <a:t>Spectrometers that have no sample mail will announce the sample ejection by increased airflow and sample „dancing“ on the top of the magnet. In this case, after removing the sample from the magnet, do not forget to switch off the airflow by clicking the Lift button once again (turns grey)</a:t>
            </a:r>
          </a:p>
        </p:txBody>
      </p:sp>
      <p:pic>
        <p:nvPicPr>
          <p:cNvPr id="4" name="Picture 3" descr="Graphical user interface, application, Word&#10;&#10;Description automatically generated">
            <a:extLst>
              <a:ext uri="{FF2B5EF4-FFF2-40B4-BE49-F238E27FC236}">
                <a16:creationId xmlns:a16="http://schemas.microsoft.com/office/drawing/2014/main" id="{E5A0AF2C-7348-5D4A-B516-070DCBAB3C7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604" t="2364" r="6357" b="4914"/>
          <a:stretch/>
        </p:blipFill>
        <p:spPr>
          <a:xfrm>
            <a:off x="41275" y="2797858"/>
            <a:ext cx="5542201" cy="4012642"/>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9AC40B7C-E220-D943-A51A-41DA6C508519}"/>
              </a:ext>
            </a:extLst>
          </p:cNvPr>
          <p:cNvPicPr>
            <a:picLocks noChangeAspect="1"/>
          </p:cNvPicPr>
          <p:nvPr/>
        </p:nvPicPr>
        <p:blipFill rotWithShape="1">
          <a:blip r:embed="rId3">
            <a:extLst>
              <a:ext uri="{28A0092B-C50C-407E-A947-70E740481C1C}">
                <a14:useLocalDpi xmlns:a14="http://schemas.microsoft.com/office/drawing/2010/main" val="0"/>
              </a:ext>
            </a:extLst>
          </a:blip>
          <a:srcRect l="26973" t="19167" r="50000" b="52253"/>
          <a:stretch/>
        </p:blipFill>
        <p:spPr>
          <a:xfrm>
            <a:off x="5818909" y="3165992"/>
            <a:ext cx="3894586" cy="3021051"/>
          </a:xfrm>
          <a:prstGeom prst="rect">
            <a:avLst/>
          </a:prstGeom>
        </p:spPr>
      </p:pic>
      <p:sp>
        <p:nvSpPr>
          <p:cNvPr id="7" name="Obdélník 10">
            <a:extLst>
              <a:ext uri="{FF2B5EF4-FFF2-40B4-BE49-F238E27FC236}">
                <a16:creationId xmlns:a16="http://schemas.microsoft.com/office/drawing/2014/main" id="{9EA77DD4-C9BA-284B-BCEF-0FFED69CF08B}"/>
              </a:ext>
            </a:extLst>
          </p:cNvPr>
          <p:cNvSpPr/>
          <p:nvPr/>
        </p:nvSpPr>
        <p:spPr>
          <a:xfrm>
            <a:off x="6845897" y="4382208"/>
            <a:ext cx="1264950" cy="6173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28144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6751" y="517770"/>
            <a:ext cx="8646583" cy="3416320"/>
          </a:xfrm>
          <a:prstGeom prst="rect">
            <a:avLst/>
          </a:prstGeom>
          <a:noFill/>
        </p:spPr>
        <p:txBody>
          <a:bodyPr wrap="square" rtlCol="0">
            <a:spAutoFit/>
          </a:bodyPr>
          <a:lstStyle/>
          <a:p>
            <a:r>
              <a:rPr lang="en-US" dirty="0"/>
              <a:t>Disclaimer:</a:t>
            </a:r>
          </a:p>
          <a:p>
            <a:endParaRPr lang="en-US" dirty="0"/>
          </a:p>
          <a:p>
            <a:r>
              <a:rPr lang="en-US" dirty="0"/>
              <a:t>This presentation is intended as a basic introduction to </a:t>
            </a:r>
            <a:r>
              <a:rPr lang="en-US" dirty="0" err="1"/>
              <a:t>TopSpin</a:t>
            </a:r>
            <a:r>
              <a:rPr lang="en-US" dirty="0"/>
              <a:t> 3.2 for those who are not familiar with it and the content wishes to cover initial steps to handle the software, sample and spectrometer properly, be able to acquire simple 1/2D NMR spectra and some hints for processing.</a:t>
            </a:r>
          </a:p>
          <a:p>
            <a:endParaRPr lang="en-US" dirty="0"/>
          </a:p>
          <a:p>
            <a:r>
              <a:rPr lang="en-US" dirty="0"/>
              <a:t>If imprecise or unclear formulations encountered, talk to the authors or to more experienced spectroscopist or facility staff.</a:t>
            </a:r>
          </a:p>
          <a:p>
            <a:endParaRPr lang="en-US" dirty="0"/>
          </a:p>
          <a:p>
            <a:r>
              <a:rPr lang="en-US" dirty="0"/>
              <a:t>Everybody is encouraged to study literature and discuss with more experienced colleagues to clarify all below written and become autonomous NMR operator.</a:t>
            </a:r>
          </a:p>
        </p:txBody>
      </p:sp>
    </p:spTree>
    <p:extLst>
      <p:ext uri="{BB962C8B-B14F-4D97-AF65-F5344CB8AC3E}">
        <p14:creationId xmlns:p14="http://schemas.microsoft.com/office/powerpoint/2010/main" val="1449681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79687" y="232042"/>
            <a:ext cx="9000541" cy="5239904"/>
          </a:xfrm>
        </p:spPr>
        <p:txBody>
          <a:bodyPr>
            <a:normAutofit/>
          </a:bodyPr>
          <a:lstStyle/>
          <a:p>
            <a:pPr marL="0" indent="0">
              <a:buNone/>
            </a:pPr>
            <a:r>
              <a:rPr lang="en-US" sz="2400" b="1" dirty="0"/>
              <a:t>Temperature control</a:t>
            </a:r>
          </a:p>
          <a:p>
            <a:r>
              <a:rPr lang="en-US" sz="2000" dirty="0"/>
              <a:t>Once there is no sample in the magnet, set the temperature you want for your sample/measurement – this is done by opening the Temperature control window. This can be done by </a:t>
            </a:r>
            <a:r>
              <a:rPr lang="en-US" sz="2000" b="1" i="1" dirty="0" err="1"/>
              <a:t>i</a:t>
            </a:r>
            <a:r>
              <a:rPr lang="en-US" sz="2000" b="1" i="1" dirty="0"/>
              <a:t>)</a:t>
            </a:r>
            <a:r>
              <a:rPr lang="en-US" sz="2000" dirty="0"/>
              <a:t> double click the Sample Temperature window in the status panel, </a:t>
            </a:r>
            <a:r>
              <a:rPr lang="en-US" sz="2000" b="1" i="1" dirty="0"/>
              <a:t>ii)</a:t>
            </a:r>
            <a:r>
              <a:rPr lang="en-US" sz="2000" dirty="0"/>
              <a:t> type </a:t>
            </a:r>
            <a:r>
              <a:rPr lang="en-US" sz="2000" b="1" dirty="0" err="1"/>
              <a:t>edte</a:t>
            </a:r>
            <a:r>
              <a:rPr lang="en-US" sz="2000" b="1" dirty="0"/>
              <a:t> </a:t>
            </a:r>
            <a:r>
              <a:rPr lang="en-US" sz="2000" dirty="0"/>
              <a:t>in the command line (cl). This will open new window called </a:t>
            </a:r>
            <a:r>
              <a:rPr lang="en-US" sz="2000" b="1" dirty="0"/>
              <a:t>T</a:t>
            </a:r>
            <a:r>
              <a:rPr lang="en-US" sz="2000" dirty="0"/>
              <a:t>. Set the temperature and in the monitoring tab check first four check-boxes and control the progress of temperature. As soon as the temperature is stabilized, you may insert your sample into the magnet.</a:t>
            </a:r>
          </a:p>
        </p:txBody>
      </p:sp>
      <p:pic>
        <p:nvPicPr>
          <p:cNvPr id="2" name="Picture 1" descr="edte.png"/>
          <p:cNvPicPr>
            <a:picLocks noChangeAspect="1"/>
          </p:cNvPicPr>
          <p:nvPr/>
        </p:nvPicPr>
        <p:blipFill rotWithShape="1">
          <a:blip r:embed="rId2">
            <a:extLst>
              <a:ext uri="{28A0092B-C50C-407E-A947-70E740481C1C}">
                <a14:useLocalDpi xmlns:a14="http://schemas.microsoft.com/office/drawing/2010/main" val="0"/>
              </a:ext>
            </a:extLst>
          </a:blip>
          <a:srcRect l="28202" t="19967" r="15901" b="45201"/>
          <a:stretch/>
        </p:blipFill>
        <p:spPr>
          <a:xfrm>
            <a:off x="117455" y="4239491"/>
            <a:ext cx="5537125" cy="2388792"/>
          </a:xfrm>
          <a:prstGeom prst="rect">
            <a:avLst/>
          </a:prstGeom>
        </p:spPr>
      </p:pic>
      <p:pic>
        <p:nvPicPr>
          <p:cNvPr id="4" name="Picture 3" descr="edte01.png"/>
          <p:cNvPicPr>
            <a:picLocks noChangeAspect="1"/>
          </p:cNvPicPr>
          <p:nvPr/>
        </p:nvPicPr>
        <p:blipFill rotWithShape="1">
          <a:blip r:embed="rId3">
            <a:extLst>
              <a:ext uri="{28A0092B-C50C-407E-A947-70E740481C1C}">
                <a14:useLocalDpi xmlns:a14="http://schemas.microsoft.com/office/drawing/2010/main" val="0"/>
              </a:ext>
            </a:extLst>
          </a:blip>
          <a:srcRect l="46920" t="31915" r="27419" b="42040"/>
          <a:stretch/>
        </p:blipFill>
        <p:spPr>
          <a:xfrm>
            <a:off x="5804961" y="3561927"/>
            <a:ext cx="3952658" cy="2777271"/>
          </a:xfrm>
          <a:prstGeom prst="rect">
            <a:avLst/>
          </a:prstGeom>
        </p:spPr>
      </p:pic>
      <p:sp>
        <p:nvSpPr>
          <p:cNvPr id="5" name="Oval 4"/>
          <p:cNvSpPr/>
          <p:nvPr/>
        </p:nvSpPr>
        <p:spPr>
          <a:xfrm>
            <a:off x="3882279" y="5294778"/>
            <a:ext cx="580981" cy="208142"/>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 name="Straight Connector 5"/>
          <p:cNvCxnSpPr/>
          <p:nvPr/>
        </p:nvCxnSpPr>
        <p:spPr>
          <a:xfrm flipH="1" flipV="1">
            <a:off x="4496817" y="5379026"/>
            <a:ext cx="2500095" cy="247786"/>
          </a:xfrm>
          <a:prstGeom prst="line">
            <a:avLst/>
          </a:prstGeom>
          <a:ln w="28575" cmpd="sng">
            <a:solidFill>
              <a:srgbClr val="FF0000"/>
            </a:solidFill>
            <a:headEnd type="triangl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1162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681" y="95688"/>
            <a:ext cx="5519726" cy="4688711"/>
            <a:chOff x="86992" y="95687"/>
            <a:chExt cx="6793509" cy="4688711"/>
          </a:xfrm>
        </p:grpSpPr>
        <p:grpSp>
          <p:nvGrpSpPr>
            <p:cNvPr id="7" name="Group 6"/>
            <p:cNvGrpSpPr/>
            <p:nvPr/>
          </p:nvGrpSpPr>
          <p:grpSpPr>
            <a:xfrm>
              <a:off x="86992" y="95687"/>
              <a:ext cx="6793509" cy="4688711"/>
              <a:chOff x="208764" y="113085"/>
              <a:chExt cx="6793509" cy="4688711"/>
            </a:xfrm>
          </p:grpSpPr>
          <p:pic>
            <p:nvPicPr>
              <p:cNvPr id="4" name="Picture 3" descr="edte09.png"/>
              <p:cNvPicPr>
                <a:picLocks noChangeAspect="1"/>
              </p:cNvPicPr>
              <p:nvPr/>
            </p:nvPicPr>
            <p:blipFill rotWithShape="1">
              <a:blip r:embed="rId2">
                <a:extLst>
                  <a:ext uri="{28A0092B-C50C-407E-A947-70E740481C1C}">
                    <a14:useLocalDpi xmlns:a14="http://schemas.microsoft.com/office/drawing/2010/main" val="0"/>
                  </a:ext>
                </a:extLst>
              </a:blip>
              <a:srcRect l="25185" t="17758" r="19094" b="13873"/>
              <a:stretch/>
            </p:blipFill>
            <p:spPr>
              <a:xfrm>
                <a:off x="208764" y="113085"/>
                <a:ext cx="6793509" cy="4688711"/>
              </a:xfrm>
              <a:prstGeom prst="rect">
                <a:avLst/>
              </a:prstGeom>
            </p:spPr>
          </p:pic>
          <p:sp>
            <p:nvSpPr>
              <p:cNvPr id="5" name="Oval 4"/>
              <p:cNvSpPr/>
              <p:nvPr/>
            </p:nvSpPr>
            <p:spPr>
              <a:xfrm>
                <a:off x="916066" y="275509"/>
                <a:ext cx="715053" cy="208142"/>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9" name="Oval 8"/>
            <p:cNvSpPr/>
            <p:nvPr/>
          </p:nvSpPr>
          <p:spPr>
            <a:xfrm>
              <a:off x="1559754" y="1417922"/>
              <a:ext cx="3407075" cy="321859"/>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9" name="Group 18"/>
          <p:cNvGrpSpPr/>
          <p:nvPr/>
        </p:nvGrpSpPr>
        <p:grpSpPr>
          <a:xfrm>
            <a:off x="3152103" y="1221660"/>
            <a:ext cx="6664670" cy="5636341"/>
            <a:chOff x="3331507" y="1221659"/>
            <a:chExt cx="8202671" cy="5636341"/>
          </a:xfrm>
        </p:grpSpPr>
        <p:pic>
          <p:nvPicPr>
            <p:cNvPr id="8" name="Picture 7" descr="edte10.png"/>
            <p:cNvPicPr>
              <a:picLocks noChangeAspect="1"/>
            </p:cNvPicPr>
            <p:nvPr/>
          </p:nvPicPr>
          <p:blipFill rotWithShape="1">
            <a:blip r:embed="rId3">
              <a:extLst>
                <a:ext uri="{28A0092B-C50C-407E-A947-70E740481C1C}">
                  <a14:useLocalDpi xmlns:a14="http://schemas.microsoft.com/office/drawing/2010/main" val="0"/>
                </a:ext>
              </a:extLst>
            </a:blip>
            <a:srcRect l="24828" t="18012" r="19308" b="13746"/>
            <a:stretch/>
          </p:blipFill>
          <p:spPr>
            <a:xfrm>
              <a:off x="3331507" y="1221659"/>
              <a:ext cx="8202671" cy="5636341"/>
            </a:xfrm>
            <a:prstGeom prst="rect">
              <a:avLst/>
            </a:prstGeom>
          </p:spPr>
        </p:pic>
        <p:sp>
          <p:nvSpPr>
            <p:cNvPr id="11" name="Oval 10"/>
            <p:cNvSpPr/>
            <p:nvPr/>
          </p:nvSpPr>
          <p:spPr>
            <a:xfrm>
              <a:off x="5061066" y="2822966"/>
              <a:ext cx="4220207" cy="317340"/>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2" name="Straight Connector 11"/>
            <p:cNvCxnSpPr/>
            <p:nvPr/>
          </p:nvCxnSpPr>
          <p:spPr>
            <a:xfrm flipH="1">
              <a:off x="3664372" y="3992798"/>
              <a:ext cx="7269611" cy="3102"/>
            </a:xfrm>
            <a:prstGeom prst="line">
              <a:avLst/>
            </a:prstGeom>
            <a:ln w="28575" cmpd="sng">
              <a:solidFill>
                <a:srgbClr val="FF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flipV="1">
              <a:off x="5480043" y="4488635"/>
              <a:ext cx="5453942" cy="8699"/>
            </a:xfrm>
            <a:prstGeom prst="line">
              <a:avLst/>
            </a:prstGeom>
            <a:ln w="28575" cmpd="sng">
              <a:solidFill>
                <a:srgbClr val="FF0000"/>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4330401" y="1428283"/>
              <a:ext cx="715053" cy="208142"/>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p:nvPr/>
          </p:nvSpPr>
          <p:spPr>
            <a:xfrm>
              <a:off x="3878079" y="4332056"/>
              <a:ext cx="1149639" cy="321860"/>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20" name="Straight Connector 19"/>
          <p:cNvCxnSpPr/>
          <p:nvPr/>
        </p:nvCxnSpPr>
        <p:spPr>
          <a:xfrm flipH="1">
            <a:off x="4901467" y="2618372"/>
            <a:ext cx="851488" cy="1866085"/>
          </a:xfrm>
          <a:prstGeom prst="line">
            <a:avLst/>
          </a:prstGeom>
          <a:ln w="28575" cmpd="sng">
            <a:solidFill>
              <a:srgbClr val="FF0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3428034" y="2618372"/>
            <a:ext cx="1222388" cy="1383465"/>
          </a:xfrm>
          <a:prstGeom prst="line">
            <a:avLst/>
          </a:prstGeom>
          <a:ln w="28575" cmpd="sng">
            <a:solidFill>
              <a:srgbClr val="FF0000"/>
            </a:solidFill>
            <a:headEnd type="triangl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5048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512103" y="17280"/>
            <a:ext cx="5433253" cy="5346784"/>
          </a:xfrm>
        </p:spPr>
        <p:txBody>
          <a:bodyPr>
            <a:normAutofit lnSpcReduction="10000"/>
          </a:bodyPr>
          <a:lstStyle/>
          <a:p>
            <a:pPr marL="0" indent="0">
              <a:buNone/>
            </a:pPr>
            <a:r>
              <a:rPr lang="en-US" sz="2400" b="1" dirty="0"/>
              <a:t>Sample/tube handling</a:t>
            </a:r>
            <a:endParaRPr lang="en-US" sz="2400" dirty="0"/>
          </a:p>
          <a:p>
            <a:r>
              <a:rPr lang="en-US" sz="2400" dirty="0"/>
              <a:t>Inserting the tube into the spinner	</a:t>
            </a:r>
          </a:p>
          <a:p>
            <a:pPr lvl="1"/>
            <a:r>
              <a:rPr lang="en-US" dirty="0"/>
              <a:t>Do not push the tube straight down the spinner, the tube may break down</a:t>
            </a:r>
          </a:p>
          <a:p>
            <a:pPr lvl="1"/>
            <a:r>
              <a:rPr lang="en-US" dirty="0"/>
              <a:t>Screw the tube slowly into the spinner and at the same time gently push the spinner upward the tube</a:t>
            </a:r>
          </a:p>
          <a:p>
            <a:pPr lvl="1"/>
            <a:endParaRPr lang="en-US" dirty="0"/>
          </a:p>
          <a:p>
            <a:r>
              <a:rPr lang="en-US" sz="2400" dirty="0"/>
              <a:t>Adjusting/centering the tube in the spinner</a:t>
            </a:r>
          </a:p>
          <a:p>
            <a:pPr lvl="1"/>
            <a:r>
              <a:rPr lang="en-US" dirty="0"/>
              <a:t>Put the tube with the spinner into a depth gauge and screw the tube until the length of the sample is symmetrical around the middle line crossing the coil-representing boxes</a:t>
            </a: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30291" y="2536598"/>
            <a:ext cx="949325" cy="3707963"/>
          </a:xfrm>
          <a:prstGeom prst="rect">
            <a:avLst/>
          </a:prstGeom>
        </p:spPr>
      </p:pic>
      <p:pic>
        <p:nvPicPr>
          <p:cNvPr id="5" name="Obrázek 4"/>
          <p:cNvPicPr>
            <a:picLocks noChangeAspect="1"/>
          </p:cNvPicPr>
          <p:nvPr/>
        </p:nvPicPr>
        <p:blipFill rotWithShape="1">
          <a:blip r:embed="rId3" cstate="print">
            <a:extLst>
              <a:ext uri="{28A0092B-C50C-407E-A947-70E740481C1C}">
                <a14:useLocalDpi xmlns:a14="http://schemas.microsoft.com/office/drawing/2010/main" val="0"/>
              </a:ext>
            </a:extLst>
          </a:blip>
          <a:srcRect l="19021" r="24171"/>
          <a:stretch/>
        </p:blipFill>
        <p:spPr>
          <a:xfrm>
            <a:off x="21057" y="1093646"/>
            <a:ext cx="730009" cy="5677955"/>
          </a:xfrm>
          <a:prstGeom prst="rect">
            <a:avLst/>
          </a:prstGeom>
        </p:spPr>
      </p:pic>
      <p:pic>
        <p:nvPicPr>
          <p:cNvPr id="2" name="Picture 1" descr="bruker_spin_gauge.pdf"/>
          <p:cNvPicPr>
            <a:picLocks noChangeAspect="1"/>
          </p:cNvPicPr>
          <p:nvPr/>
        </p:nvPicPr>
        <p:blipFill rotWithShape="1">
          <a:blip r:embed="rId4" cstate="print">
            <a:extLst>
              <a:ext uri="{28A0092B-C50C-407E-A947-70E740481C1C}">
                <a14:useLocalDpi xmlns:a14="http://schemas.microsoft.com/office/drawing/2010/main" val="0"/>
              </a:ext>
            </a:extLst>
          </a:blip>
          <a:srcRect l="49657" t="45222" r="1886" b="3358"/>
          <a:stretch/>
        </p:blipFill>
        <p:spPr>
          <a:xfrm rot="16200000">
            <a:off x="4992353" y="2259681"/>
            <a:ext cx="4492359" cy="2737800"/>
          </a:xfrm>
          <a:prstGeom prst="rect">
            <a:avLst/>
          </a:prstGeom>
        </p:spPr>
      </p:pic>
    </p:spTree>
    <p:extLst>
      <p:ext uri="{BB962C8B-B14F-4D97-AF65-F5344CB8AC3E}">
        <p14:creationId xmlns:p14="http://schemas.microsoft.com/office/powerpoint/2010/main" val="1422106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5017" y="1419100"/>
            <a:ext cx="8110847" cy="3877985"/>
          </a:xfrm>
          <a:prstGeom prst="rect">
            <a:avLst/>
          </a:prstGeom>
        </p:spPr>
        <p:txBody>
          <a:bodyPr wrap="square">
            <a:spAutoFit/>
          </a:bodyPr>
          <a:lstStyle/>
          <a:p>
            <a:r>
              <a:rPr lang="en-US" b="1" dirty="0"/>
              <a:t>Notes to temperature control</a:t>
            </a:r>
          </a:p>
          <a:p>
            <a:endParaRPr lang="en-US" b="1" dirty="0"/>
          </a:p>
          <a:p>
            <a:pPr marL="285750" indent="-285750">
              <a:spcAft>
                <a:spcPts val="600"/>
              </a:spcAft>
              <a:buFont typeface="Arial" panose="020B0604020202020204" pitchFamily="34" charset="0"/>
              <a:buChar char="•"/>
            </a:pPr>
            <a:r>
              <a:rPr lang="en-US" dirty="0"/>
              <a:t>Temperature is maintained by flowing cooled/heated gas around the sample. </a:t>
            </a:r>
          </a:p>
          <a:p>
            <a:pPr marL="285750" indent="-285750">
              <a:spcAft>
                <a:spcPts val="600"/>
              </a:spcAft>
              <a:buFont typeface="Arial" panose="020B0604020202020204" pitchFamily="34" charset="0"/>
              <a:buChar char="•"/>
            </a:pPr>
            <a:r>
              <a:rPr lang="en-US" dirty="0"/>
              <a:t>Sample temperature may differ from the set temperature (sensor not in the sample, calibration of the sensor itself) – calibration needed</a:t>
            </a:r>
          </a:p>
          <a:p>
            <a:pPr marL="285750" indent="-285750">
              <a:spcAft>
                <a:spcPts val="600"/>
              </a:spcAft>
              <a:buFont typeface="Arial" panose="020B0604020202020204" pitchFamily="34" charset="0"/>
              <a:buChar char="•"/>
            </a:pPr>
            <a:r>
              <a:rPr lang="en-US" dirty="0"/>
              <a:t>Calibrations based on the change of chemical shift with temperature</a:t>
            </a:r>
          </a:p>
          <a:p>
            <a:pPr marL="285750" indent="-285750">
              <a:spcAft>
                <a:spcPts val="600"/>
              </a:spcAft>
              <a:buFont typeface="Arial" panose="020B0604020202020204" pitchFamily="34" charset="0"/>
              <a:buChar char="•"/>
            </a:pPr>
            <a:r>
              <a:rPr lang="en-US" dirty="0"/>
              <a:t>Methanol (neat, 4%, 0.2%), 25⁰C and down</a:t>
            </a:r>
          </a:p>
          <a:p>
            <a:pPr marL="285750" indent="-285750">
              <a:spcAft>
                <a:spcPts val="600"/>
              </a:spcAft>
              <a:buFont typeface="Arial" panose="020B0604020202020204" pitchFamily="34" charset="0"/>
              <a:buChar char="•"/>
            </a:pPr>
            <a:r>
              <a:rPr lang="en-US" dirty="0" err="1"/>
              <a:t>Ethylenglycol</a:t>
            </a:r>
            <a:r>
              <a:rPr lang="en-US" dirty="0"/>
              <a:t>, 30⁰C and up</a:t>
            </a:r>
          </a:p>
          <a:p>
            <a:pPr marL="285750" indent="-285750">
              <a:spcAft>
                <a:spcPts val="600"/>
              </a:spcAft>
              <a:buFont typeface="Arial" panose="020B0604020202020204" pitchFamily="34" charset="0"/>
              <a:buChar char="•"/>
            </a:pPr>
            <a:r>
              <a:rPr lang="en-US" dirty="0"/>
              <a:t>NMR thermometer – calibration substance added to buffer, </a:t>
            </a:r>
            <a:r>
              <a:rPr lang="en-US" baseline="30000" dirty="0"/>
              <a:t>2</a:t>
            </a:r>
            <a:r>
              <a:rPr lang="en-US" dirty="0"/>
              <a:t>H spectra measured during the experiment run, special locking parameters must include the calibration data</a:t>
            </a:r>
          </a:p>
          <a:p>
            <a:endParaRPr lang="en-US" dirty="0"/>
          </a:p>
        </p:txBody>
      </p:sp>
    </p:spTree>
    <p:extLst>
      <p:ext uri="{BB962C8B-B14F-4D97-AF65-F5344CB8AC3E}">
        <p14:creationId xmlns:p14="http://schemas.microsoft.com/office/powerpoint/2010/main" val="1630606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2"/>
          <p:cNvSpPr>
            <a:spLocks noGrp="1"/>
          </p:cNvSpPr>
          <p:nvPr>
            <p:ph idx="1"/>
          </p:nvPr>
        </p:nvSpPr>
        <p:spPr>
          <a:xfrm>
            <a:off x="41275" y="0"/>
            <a:ext cx="8886508" cy="6044884"/>
          </a:xfrm>
        </p:spPr>
        <p:txBody>
          <a:bodyPr>
            <a:normAutofit/>
          </a:bodyPr>
          <a:lstStyle/>
          <a:p>
            <a:pPr marL="0" indent="0">
              <a:buNone/>
            </a:pPr>
            <a:r>
              <a:rPr lang="en-US" b="1" dirty="0"/>
              <a:t>Inserting the sample</a:t>
            </a:r>
            <a:endParaRPr lang="en-US" dirty="0"/>
          </a:p>
          <a:p>
            <a:r>
              <a:rPr lang="en-US" sz="2000" dirty="0"/>
              <a:t>After the desired temperature is reached, in the Main panel of the BSMS window (Bruker Smart Magnet System), click (skip this in case of sample mail) Sample - Lift  for turning on the airflow (button turns green)</a:t>
            </a:r>
          </a:p>
          <a:p>
            <a:r>
              <a:rPr lang="en-US" sz="2000" dirty="0"/>
              <a:t>Place the sample either into the sample mail or on the top of the magnet bore when „maximum“ airflow is reached</a:t>
            </a:r>
          </a:p>
          <a:p>
            <a:r>
              <a:rPr lang="en-US" sz="2000" dirty="0"/>
              <a:t>Turn off the airflow by clicking the Lift button again (goes gray again)</a:t>
            </a:r>
          </a:p>
          <a:p>
            <a:r>
              <a:rPr lang="en-US" sz="2000" dirty="0"/>
              <a:t>For the magnets equipped with</a:t>
            </a:r>
          </a:p>
          <a:p>
            <a:pPr marL="0" indent="0">
              <a:buNone/>
            </a:pPr>
            <a:r>
              <a:rPr lang="en-US" sz="2000" dirty="0"/>
              <a:t>   sample mail, place the spinner with</a:t>
            </a:r>
          </a:p>
          <a:p>
            <a:pPr marL="0" indent="0">
              <a:buNone/>
            </a:pPr>
            <a:r>
              <a:rPr lang="en-US" sz="2000" dirty="0"/>
              <a:t>   the tube into the sample rack and close it</a:t>
            </a:r>
          </a:p>
          <a:p>
            <a:r>
              <a:rPr lang="en-US" sz="2000" dirty="0"/>
              <a:t>Wait until the sample is positioned </a:t>
            </a:r>
          </a:p>
          <a:p>
            <a:pPr marL="0" indent="0">
              <a:buNone/>
            </a:pPr>
            <a:r>
              <a:rPr lang="en-US" sz="2000" dirty="0"/>
              <a:t>   in the probe</a:t>
            </a:r>
          </a:p>
        </p:txBody>
      </p:sp>
      <p:pic>
        <p:nvPicPr>
          <p:cNvPr id="3" name="Picture 2" descr="Graphical user interface, application, Word&#10;&#10;Description automatically generated">
            <a:extLst>
              <a:ext uri="{FF2B5EF4-FFF2-40B4-BE49-F238E27FC236}">
                <a16:creationId xmlns:a16="http://schemas.microsoft.com/office/drawing/2014/main" id="{E4EEEEBF-820C-F84B-9245-1E79368F5E0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604" t="2364" r="6357" b="4914"/>
          <a:stretch/>
        </p:blipFill>
        <p:spPr>
          <a:xfrm>
            <a:off x="4708705" y="2615883"/>
            <a:ext cx="5044873" cy="3652569"/>
          </a:xfrm>
          <a:prstGeom prst="rect">
            <a:avLst/>
          </a:prstGeom>
        </p:spPr>
      </p:pic>
    </p:spTree>
    <p:extLst>
      <p:ext uri="{BB962C8B-B14F-4D97-AF65-F5344CB8AC3E}">
        <p14:creationId xmlns:p14="http://schemas.microsoft.com/office/powerpoint/2010/main" val="8719156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2042" y="76474"/>
            <a:ext cx="8543925" cy="4351338"/>
          </a:xfrm>
        </p:spPr>
        <p:txBody>
          <a:bodyPr/>
          <a:lstStyle/>
          <a:p>
            <a:pPr marL="0" indent="0">
              <a:buNone/>
            </a:pPr>
            <a:r>
              <a:rPr lang="en-US" b="1" dirty="0"/>
              <a:t>Locking the magnetic field</a:t>
            </a:r>
            <a:endParaRPr lang="en-US" dirty="0"/>
          </a:p>
          <a:p>
            <a:r>
              <a:rPr lang="en-US" sz="2000" dirty="0"/>
              <a:t>Locking on the reference nuclei (deuterium)</a:t>
            </a:r>
          </a:p>
          <a:p>
            <a:r>
              <a:rPr lang="en-US" sz="2000" dirty="0"/>
              <a:t>Once the sample is in the magnet (check Sample status icon on status bar, status LED of the sample mail etc.), usually lock signal appears as red/green signal in dispersion mode. In case you do not see that line – it may indicate that previous user was using different deuterated solvent or there is no </a:t>
            </a:r>
            <a:r>
              <a:rPr lang="en-US" sz="2000" baseline="30000" dirty="0"/>
              <a:t>2</a:t>
            </a:r>
            <a:r>
              <a:rPr lang="en-US" sz="2000" dirty="0"/>
              <a:t>H in your sample. Undocumented </a:t>
            </a:r>
            <a:r>
              <a:rPr lang="en-US" sz="2000" b="1" dirty="0" err="1"/>
              <a:t>lopo</a:t>
            </a:r>
            <a:r>
              <a:rPr lang="en-US" sz="2000" dirty="0"/>
              <a:t> command reads in the lock parameters without engaging the lock.</a:t>
            </a:r>
          </a:p>
          <a:p>
            <a:r>
              <a:rPr lang="en-US" sz="2000" dirty="0"/>
              <a:t>Type </a:t>
            </a:r>
            <a:r>
              <a:rPr lang="en-US" sz="2000" b="1" dirty="0"/>
              <a:t>lock</a:t>
            </a:r>
            <a:r>
              <a:rPr lang="en-US" sz="2000" dirty="0"/>
              <a:t> on the cl</a:t>
            </a:r>
          </a:p>
          <a:p>
            <a:pPr marL="0" indent="0">
              <a:buNone/>
            </a:pPr>
            <a:endParaRPr lang="en-US" sz="2000" dirty="0"/>
          </a:p>
          <a:p>
            <a:pPr marL="0" indent="0">
              <a:buNone/>
            </a:pPr>
            <a:endParaRPr lang="en-US" sz="2400" dirty="0"/>
          </a:p>
        </p:txBody>
      </p:sp>
      <p:sp>
        <p:nvSpPr>
          <p:cNvPr id="2" name="TextBox 1"/>
          <p:cNvSpPr txBox="1"/>
          <p:nvPr/>
        </p:nvSpPr>
        <p:spPr>
          <a:xfrm>
            <a:off x="226828" y="3501655"/>
            <a:ext cx="3268856" cy="2585323"/>
          </a:xfrm>
          <a:prstGeom prst="rect">
            <a:avLst/>
          </a:prstGeom>
          <a:noFill/>
        </p:spPr>
        <p:txBody>
          <a:bodyPr wrap="square" rtlCol="0">
            <a:spAutoFit/>
          </a:bodyPr>
          <a:lstStyle/>
          <a:p>
            <a:r>
              <a:rPr lang="en-US" dirty="0"/>
              <a:t>Note: you may not be able to lock if the field homogeneity is poor. It is a good idea to read in suitable shims before you try to lock (command </a:t>
            </a:r>
            <a:r>
              <a:rPr lang="en-US" b="1" dirty="0" err="1"/>
              <a:t>rsh</a:t>
            </a:r>
            <a:r>
              <a:rPr lang="en-US" dirty="0"/>
              <a:t>). If you do not have suitable shims, look for a recent sucrose (for water samples) or </a:t>
            </a:r>
            <a:r>
              <a:rPr lang="en-US" dirty="0" err="1"/>
              <a:t>lineshape</a:t>
            </a:r>
            <a:r>
              <a:rPr lang="en-US" dirty="0"/>
              <a:t> (organic solvents) files.</a:t>
            </a:r>
            <a:endParaRPr lang="cs-CZ" dirty="0"/>
          </a:p>
        </p:txBody>
      </p:sp>
    </p:spTree>
    <p:extLst>
      <p:ext uri="{BB962C8B-B14F-4D97-AF65-F5344CB8AC3E}">
        <p14:creationId xmlns:p14="http://schemas.microsoft.com/office/powerpoint/2010/main" val="3647622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2"/>
          <p:cNvSpPr txBox="1">
            <a:spLocks/>
          </p:cNvSpPr>
          <p:nvPr/>
        </p:nvSpPr>
        <p:spPr>
          <a:xfrm>
            <a:off x="90432" y="117771"/>
            <a:ext cx="854392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Locking the magnetic field</a:t>
            </a:r>
            <a:endParaRPr lang="en-US" dirty="0"/>
          </a:p>
          <a:p>
            <a:pPr marL="228600" lvl="1">
              <a:spcBef>
                <a:spcPts val="1000"/>
              </a:spcBef>
            </a:pPr>
            <a:r>
              <a:rPr lang="en-US" sz="2000" dirty="0"/>
              <a:t>Table with solvents will pop up</a:t>
            </a:r>
          </a:p>
          <a:p>
            <a:pPr marL="228600" lvl="1">
              <a:spcBef>
                <a:spcPts val="1000"/>
              </a:spcBef>
            </a:pPr>
            <a:r>
              <a:rPr lang="en-US" sz="2000" dirty="0"/>
              <a:t>Select the right solvent from the table and click the OK-button or double click the solvent of choice</a:t>
            </a:r>
          </a:p>
          <a:p>
            <a:pPr marL="0" indent="0">
              <a:buNone/>
            </a:pPr>
            <a:endParaRPr lang="en-US" sz="2400" dirty="0"/>
          </a:p>
        </p:txBody>
      </p:sp>
      <p:pic>
        <p:nvPicPr>
          <p:cNvPr id="3" name="Picture 2" descr="Graphical user interface, application&#10;&#10;Description automatically generated">
            <a:extLst>
              <a:ext uri="{FF2B5EF4-FFF2-40B4-BE49-F238E27FC236}">
                <a16:creationId xmlns:a16="http://schemas.microsoft.com/office/drawing/2014/main" id="{C313F618-17B6-6F42-AE6E-E17F3961D0C0}"/>
              </a:ext>
            </a:extLst>
          </p:cNvPr>
          <p:cNvPicPr>
            <a:picLocks noChangeAspect="1"/>
          </p:cNvPicPr>
          <p:nvPr/>
        </p:nvPicPr>
        <p:blipFill rotWithShape="1">
          <a:blip r:embed="rId2">
            <a:extLst>
              <a:ext uri="{28A0092B-C50C-407E-A947-70E740481C1C}">
                <a14:useLocalDpi xmlns:a14="http://schemas.microsoft.com/office/drawing/2010/main" val="0"/>
              </a:ext>
            </a:extLst>
          </a:blip>
          <a:srcRect l="13750" t="2096" b="4686"/>
          <a:stretch/>
        </p:blipFill>
        <p:spPr>
          <a:xfrm>
            <a:off x="1271643" y="1645701"/>
            <a:ext cx="7456721" cy="5037002"/>
          </a:xfrm>
          <a:prstGeom prst="rect">
            <a:avLst/>
          </a:prstGeom>
        </p:spPr>
      </p:pic>
    </p:spTree>
    <p:extLst>
      <p:ext uri="{BB962C8B-B14F-4D97-AF65-F5344CB8AC3E}">
        <p14:creationId xmlns:p14="http://schemas.microsoft.com/office/powerpoint/2010/main" val="16956849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8368FF7E-E43A-0040-95A7-CC350FF0EEB4}"/>
              </a:ext>
            </a:extLst>
          </p:cNvPr>
          <p:cNvPicPr>
            <a:picLocks noChangeAspect="1"/>
          </p:cNvPicPr>
          <p:nvPr/>
        </p:nvPicPr>
        <p:blipFill rotWithShape="1">
          <a:blip r:embed="rId2">
            <a:extLst>
              <a:ext uri="{28A0092B-C50C-407E-A947-70E740481C1C}">
                <a14:useLocalDpi xmlns:a14="http://schemas.microsoft.com/office/drawing/2010/main" val="0"/>
              </a:ext>
            </a:extLst>
          </a:blip>
          <a:srcRect l="13667" t="2288" b="4685"/>
          <a:stretch/>
        </p:blipFill>
        <p:spPr>
          <a:xfrm>
            <a:off x="190002" y="225630"/>
            <a:ext cx="9476511" cy="6382005"/>
          </a:xfrm>
          <a:prstGeom prst="rect">
            <a:avLst/>
          </a:prstGeom>
        </p:spPr>
      </p:pic>
      <p:sp>
        <p:nvSpPr>
          <p:cNvPr id="6" name="Obdélník 10">
            <a:extLst>
              <a:ext uri="{FF2B5EF4-FFF2-40B4-BE49-F238E27FC236}">
                <a16:creationId xmlns:a16="http://schemas.microsoft.com/office/drawing/2014/main" id="{2DB1D65E-9A10-2149-8B93-D89E4EE5CB2B}"/>
              </a:ext>
            </a:extLst>
          </p:cNvPr>
          <p:cNvSpPr/>
          <p:nvPr/>
        </p:nvSpPr>
        <p:spPr>
          <a:xfrm>
            <a:off x="2250146" y="1816925"/>
            <a:ext cx="920566" cy="5106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10">
            <a:extLst>
              <a:ext uri="{FF2B5EF4-FFF2-40B4-BE49-F238E27FC236}">
                <a16:creationId xmlns:a16="http://schemas.microsoft.com/office/drawing/2014/main" id="{4E005E5A-2F29-9246-A06A-87EDF0D576F2}"/>
              </a:ext>
            </a:extLst>
          </p:cNvPr>
          <p:cNvSpPr/>
          <p:nvPr/>
        </p:nvSpPr>
        <p:spPr>
          <a:xfrm>
            <a:off x="561871" y="4225637"/>
            <a:ext cx="459407" cy="1919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10">
            <a:extLst>
              <a:ext uri="{FF2B5EF4-FFF2-40B4-BE49-F238E27FC236}">
                <a16:creationId xmlns:a16="http://schemas.microsoft.com/office/drawing/2014/main" id="{9B820B2E-BF33-624C-B251-4B5645BD708C}"/>
              </a:ext>
            </a:extLst>
          </p:cNvPr>
          <p:cNvSpPr/>
          <p:nvPr/>
        </p:nvSpPr>
        <p:spPr>
          <a:xfrm>
            <a:off x="561870" y="5826826"/>
            <a:ext cx="1480686" cy="1919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0" name="Straight Connector 9">
            <a:extLst>
              <a:ext uri="{FF2B5EF4-FFF2-40B4-BE49-F238E27FC236}">
                <a16:creationId xmlns:a16="http://schemas.microsoft.com/office/drawing/2014/main" id="{51A85C4D-C7B3-114E-82EF-FB30F565412F}"/>
              </a:ext>
            </a:extLst>
          </p:cNvPr>
          <p:cNvCxnSpPr/>
          <p:nvPr/>
        </p:nvCxnSpPr>
        <p:spPr>
          <a:xfrm>
            <a:off x="6828312" y="1579418"/>
            <a:ext cx="676893" cy="0"/>
          </a:xfrm>
          <a:prstGeom prst="line">
            <a:avLst/>
          </a:prstGeom>
          <a:ln w="76200">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28103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5378" y="101446"/>
            <a:ext cx="6864354" cy="6534074"/>
          </a:xfrm>
        </p:spPr>
        <p:txBody>
          <a:bodyPr>
            <a:noAutofit/>
          </a:bodyPr>
          <a:lstStyle/>
          <a:p>
            <a:pPr marL="0" indent="0">
              <a:buNone/>
            </a:pPr>
            <a:r>
              <a:rPr lang="en-US" sz="2400" b="1" dirty="0"/>
              <a:t>Homogeneity of the field</a:t>
            </a:r>
          </a:p>
          <a:p>
            <a:pPr marL="0" indent="0">
              <a:buNone/>
            </a:pPr>
            <a:r>
              <a:rPr lang="en-US" sz="2000" dirty="0"/>
              <a:t>Adjusting homogeneity of the magnetic field – as the more homogeneous magnetic field results in a narrower lock signal which results in a higher </a:t>
            </a:r>
            <a:r>
              <a:rPr lang="en-US" sz="2000" dirty="0" err="1"/>
              <a:t>d.c.</a:t>
            </a:r>
            <a:r>
              <a:rPr lang="en-US" sz="2000" dirty="0"/>
              <a:t> voltage, one aims for an optimum lock signal by adjusting various shim currents</a:t>
            </a:r>
          </a:p>
          <a:p>
            <a:pPr marL="0" indent="0">
              <a:buNone/>
            </a:pPr>
            <a:r>
              <a:rPr lang="en-US" sz="2000" dirty="0"/>
              <a:t>Shimming options</a:t>
            </a:r>
          </a:p>
          <a:p>
            <a:r>
              <a:rPr lang="en-US" sz="2000" dirty="0"/>
              <a:t>Manual (in the BSMS display via the Shim tab) </a:t>
            </a:r>
          </a:p>
          <a:p>
            <a:r>
              <a:rPr lang="en-US" sz="2000" dirty="0"/>
              <a:t>Automatic</a:t>
            </a:r>
          </a:p>
          <a:p>
            <a:pPr lvl="1"/>
            <a:r>
              <a:rPr lang="en-US" sz="1600" dirty="0"/>
              <a:t>Gradient shimming – </a:t>
            </a:r>
            <a:r>
              <a:rPr lang="en-US" sz="1600" dirty="0" err="1"/>
              <a:t>Topshim</a:t>
            </a:r>
            <a:r>
              <a:rPr lang="en-US" sz="1600" dirty="0"/>
              <a:t> (additional parameters, 3D only works with water samples)</a:t>
            </a:r>
          </a:p>
          <a:p>
            <a:pPr lvl="1"/>
            <a:r>
              <a:rPr lang="en-US" sz="1600" dirty="0"/>
              <a:t>Simplex (slow, works based on lock level, shims to optimize must be specified in a file)</a:t>
            </a:r>
          </a:p>
          <a:p>
            <a:pPr lvl="1"/>
            <a:r>
              <a:rPr lang="en-US" sz="1600" dirty="0"/>
              <a:t>Hardware </a:t>
            </a:r>
            <a:r>
              <a:rPr lang="en-US" sz="1600" dirty="0" err="1"/>
              <a:t>autoshim</a:t>
            </a:r>
            <a:r>
              <a:rPr lang="en-US" sz="1600" dirty="0"/>
              <a:t> (</a:t>
            </a:r>
            <a:r>
              <a:rPr lang="en-US" sz="1600" dirty="0" err="1"/>
              <a:t>Autoshim</a:t>
            </a:r>
            <a:r>
              <a:rPr lang="en-US" sz="1600" dirty="0"/>
              <a:t> tab in BSMS), activate before starting long experiments .</a:t>
            </a:r>
          </a:p>
          <a:p>
            <a:r>
              <a:rPr lang="en-US" sz="2000" dirty="0"/>
              <a:t>As there may be needed to adjust the lock phase, lock gain and other parameters, type </a:t>
            </a:r>
            <a:r>
              <a:rPr lang="en-US" sz="2000" b="1" dirty="0" err="1"/>
              <a:t>loopadj</a:t>
            </a:r>
            <a:r>
              <a:rPr lang="en-US" sz="2000" dirty="0"/>
              <a:t> on the cl (optimizes lock phase, lock gain, loop phase, ...) which will take care about all of it. In case there is sufficient lock signal, menu with three lines will appear to confirm everything went smoothly and was set up. Should there be low lock signal, error message will appear.</a:t>
            </a:r>
          </a:p>
        </p:txBody>
      </p:sp>
      <p:pic>
        <p:nvPicPr>
          <p:cNvPr id="2" name="Picture 1" descr="loopadj.png"/>
          <p:cNvPicPr>
            <a:picLocks noChangeAspect="1"/>
          </p:cNvPicPr>
          <p:nvPr/>
        </p:nvPicPr>
        <p:blipFill rotWithShape="1">
          <a:blip r:embed="rId2">
            <a:extLst>
              <a:ext uri="{28A0092B-C50C-407E-A947-70E740481C1C}">
                <a14:useLocalDpi xmlns:a14="http://schemas.microsoft.com/office/drawing/2010/main" val="0"/>
              </a:ext>
            </a:extLst>
          </a:blip>
          <a:srcRect l="30827" t="39679" r="49933" b="39348"/>
          <a:stretch/>
        </p:blipFill>
        <p:spPr>
          <a:xfrm>
            <a:off x="6890466" y="4434861"/>
            <a:ext cx="3015534" cy="2275734"/>
          </a:xfrm>
          <a:prstGeom prst="rect">
            <a:avLst/>
          </a:prstGeom>
        </p:spPr>
      </p:pic>
    </p:spTree>
    <p:extLst>
      <p:ext uri="{BB962C8B-B14F-4D97-AF65-F5344CB8AC3E}">
        <p14:creationId xmlns:p14="http://schemas.microsoft.com/office/powerpoint/2010/main" val="2090279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10;&#10;Description automatically generated">
            <a:extLst>
              <a:ext uri="{FF2B5EF4-FFF2-40B4-BE49-F238E27FC236}">
                <a16:creationId xmlns:a16="http://schemas.microsoft.com/office/drawing/2014/main" id="{43DF0E0E-ED1F-B247-B61C-7C2EE00563F8}"/>
              </a:ext>
            </a:extLst>
          </p:cNvPr>
          <p:cNvPicPr>
            <a:picLocks noChangeAspect="1"/>
          </p:cNvPicPr>
          <p:nvPr/>
        </p:nvPicPr>
        <p:blipFill rotWithShape="1">
          <a:blip r:embed="rId2">
            <a:extLst>
              <a:ext uri="{28A0092B-C50C-407E-A947-70E740481C1C}">
                <a14:useLocalDpi xmlns:a14="http://schemas.microsoft.com/office/drawing/2010/main" val="0"/>
              </a:ext>
            </a:extLst>
          </a:blip>
          <a:srcRect l="16903" t="16865" r="9131" b="16577"/>
          <a:stretch/>
        </p:blipFill>
        <p:spPr>
          <a:xfrm>
            <a:off x="3020176" y="2956956"/>
            <a:ext cx="6775278" cy="3810407"/>
          </a:xfrm>
          <a:prstGeom prst="rect">
            <a:avLst/>
          </a:prstGeom>
        </p:spPr>
      </p:pic>
      <p:sp>
        <p:nvSpPr>
          <p:cNvPr id="3" name="Zástupný symbol pro obsah 2"/>
          <p:cNvSpPr>
            <a:spLocks noGrp="1"/>
          </p:cNvSpPr>
          <p:nvPr>
            <p:ph idx="1"/>
          </p:nvPr>
        </p:nvSpPr>
        <p:spPr>
          <a:xfrm>
            <a:off x="110546" y="90637"/>
            <a:ext cx="9688487" cy="5994902"/>
          </a:xfrm>
        </p:spPr>
        <p:txBody>
          <a:bodyPr>
            <a:noAutofit/>
          </a:bodyPr>
          <a:lstStyle/>
          <a:p>
            <a:pPr marL="0" indent="0">
              <a:buNone/>
            </a:pPr>
            <a:r>
              <a:rPr lang="en-US" sz="2400" b="1" dirty="0"/>
              <a:t>Selecting the nuclei</a:t>
            </a:r>
            <a:endParaRPr lang="en-US" sz="2400" dirty="0"/>
          </a:p>
          <a:p>
            <a:r>
              <a:rPr lang="en-US" sz="2000" dirty="0"/>
              <a:t>Prior starting any set up, pulse checks or measurements, make sure the channel routing is correct and all the channels that are going to be measured are active.</a:t>
            </a:r>
          </a:p>
          <a:p>
            <a:r>
              <a:rPr lang="en-US" sz="2000" dirty="0"/>
              <a:t>To do so, type</a:t>
            </a:r>
            <a:r>
              <a:rPr lang="en-US" sz="2000" b="1" dirty="0"/>
              <a:t> </a:t>
            </a:r>
            <a:r>
              <a:rPr lang="en-US" sz="2000" b="1" dirty="0" err="1"/>
              <a:t>edasp</a:t>
            </a:r>
            <a:r>
              <a:rPr lang="en-US" sz="2000" b="1" dirty="0"/>
              <a:t> </a:t>
            </a:r>
            <a:r>
              <a:rPr lang="en-US" sz="2000" dirty="0"/>
              <a:t>on the cl</a:t>
            </a:r>
          </a:p>
          <a:p>
            <a:r>
              <a:rPr lang="en-US" sz="2000" dirty="0"/>
              <a:t>set the desired  nuclei from the pop-up menus: typically channel 1 – </a:t>
            </a:r>
            <a:r>
              <a:rPr lang="en-US" sz="2000" baseline="30000" dirty="0"/>
              <a:t>1</a:t>
            </a:r>
            <a:r>
              <a:rPr lang="en-US" sz="2000" dirty="0"/>
              <a:t>H, channel 2 - </a:t>
            </a:r>
            <a:r>
              <a:rPr lang="en-US" sz="2000" baseline="30000" dirty="0"/>
              <a:t>13</a:t>
            </a:r>
            <a:r>
              <a:rPr lang="en-US" sz="2000" dirty="0"/>
              <a:t>C, channel 3 – </a:t>
            </a:r>
            <a:r>
              <a:rPr lang="en-US" sz="2000" baseline="30000" dirty="0"/>
              <a:t>15</a:t>
            </a:r>
            <a:r>
              <a:rPr lang="en-US" sz="2000" dirty="0"/>
              <a:t>N</a:t>
            </a:r>
          </a:p>
          <a:p>
            <a:r>
              <a:rPr lang="en-US" sz="2000" dirty="0"/>
              <a:t>Click on Default to set proper routing</a:t>
            </a:r>
          </a:p>
          <a:p>
            <a:pPr marL="0" indent="0">
              <a:buNone/>
            </a:pPr>
            <a:r>
              <a:rPr lang="en-US" sz="2000" dirty="0"/>
              <a:t>for the channels and Save and Close</a:t>
            </a:r>
          </a:p>
          <a:p>
            <a:pPr marL="0" indent="0">
              <a:buNone/>
            </a:pPr>
            <a:r>
              <a:rPr lang="en-US" sz="2000" dirty="0"/>
              <a:t>the settings</a:t>
            </a:r>
            <a:r>
              <a:rPr lang="en-US" sz="2400" dirty="0"/>
              <a:t>.</a:t>
            </a:r>
          </a:p>
        </p:txBody>
      </p:sp>
      <p:sp>
        <p:nvSpPr>
          <p:cNvPr id="5" name="Oval 4"/>
          <p:cNvSpPr/>
          <p:nvPr/>
        </p:nvSpPr>
        <p:spPr>
          <a:xfrm>
            <a:off x="4055753" y="3671318"/>
            <a:ext cx="580981" cy="208142"/>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p:cNvSpPr/>
          <p:nvPr/>
        </p:nvSpPr>
        <p:spPr>
          <a:xfrm>
            <a:off x="4045344" y="4117945"/>
            <a:ext cx="580981" cy="208142"/>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p:cNvSpPr/>
          <p:nvPr/>
        </p:nvSpPr>
        <p:spPr>
          <a:xfrm>
            <a:off x="4043325" y="4585221"/>
            <a:ext cx="580981" cy="208142"/>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4046210" y="5471223"/>
            <a:ext cx="580981" cy="208142"/>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B7F53F5F-CA65-4D41-86C9-241EEB057C6D}"/>
              </a:ext>
            </a:extLst>
          </p:cNvPr>
          <p:cNvSpPr/>
          <p:nvPr/>
        </p:nvSpPr>
        <p:spPr>
          <a:xfrm>
            <a:off x="4047875" y="5024596"/>
            <a:ext cx="580981" cy="208142"/>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90883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5696" y="133149"/>
            <a:ext cx="9588499" cy="6463308"/>
          </a:xfrm>
          <a:prstGeom prst="rect">
            <a:avLst/>
          </a:prstGeom>
          <a:noFill/>
        </p:spPr>
        <p:txBody>
          <a:bodyPr wrap="square" rtlCol="0">
            <a:spAutoFit/>
          </a:bodyPr>
          <a:lstStyle/>
          <a:p>
            <a:r>
              <a:rPr lang="en-US" dirty="0"/>
              <a:t>Before the </a:t>
            </a:r>
            <a:r>
              <a:rPr lang="en-US" dirty="0" err="1"/>
              <a:t>TopSpin</a:t>
            </a:r>
            <a:r>
              <a:rPr lang="en-US" dirty="0"/>
              <a:t> runs OR some useful UNIX commands (in </a:t>
            </a:r>
            <a:r>
              <a:rPr lang="en-US" b="1" dirty="0">
                <a:solidFill>
                  <a:srgbClr val="0000FF"/>
                </a:solidFill>
              </a:rPr>
              <a:t>blue</a:t>
            </a:r>
            <a:r>
              <a:rPr lang="en-US" dirty="0"/>
              <a:t>) and results (in </a:t>
            </a:r>
            <a:r>
              <a:rPr lang="en-US" b="1" dirty="0">
                <a:solidFill>
                  <a:srgbClr val="FF0000"/>
                </a:solidFill>
              </a:rPr>
              <a:t>red</a:t>
            </a:r>
            <a:r>
              <a:rPr lang="en-US" dirty="0"/>
              <a:t>)</a:t>
            </a:r>
          </a:p>
          <a:p>
            <a:endParaRPr lang="en-US" dirty="0"/>
          </a:p>
          <a:p>
            <a:r>
              <a:rPr lang="en-US" dirty="0"/>
              <a:t>[</a:t>
            </a:r>
            <a:r>
              <a:rPr lang="en-US" dirty="0" err="1"/>
              <a:t>karelk@nmrcf</a:t>
            </a:r>
            <a:r>
              <a:rPr lang="en-US" dirty="0"/>
              <a:t> ~]$ </a:t>
            </a:r>
            <a:r>
              <a:rPr lang="en-US" b="1" dirty="0" err="1">
                <a:solidFill>
                  <a:srgbClr val="0000FF"/>
                </a:solidFill>
                <a:latin typeface="Courier"/>
                <a:cs typeface="Courier"/>
              </a:rPr>
              <a:t>whoami</a:t>
            </a:r>
            <a:r>
              <a:rPr lang="en-US" dirty="0">
                <a:solidFill>
                  <a:srgbClr val="0000FF"/>
                </a:solidFill>
              </a:rPr>
              <a:t> </a:t>
            </a:r>
            <a:r>
              <a:rPr lang="en-US" dirty="0"/>
              <a:t>- this command displays who’s logged in</a:t>
            </a:r>
          </a:p>
          <a:p>
            <a:r>
              <a:rPr lang="en-US" dirty="0" err="1">
                <a:solidFill>
                  <a:srgbClr val="FF0000"/>
                </a:solidFill>
              </a:rPr>
              <a:t>karelk</a:t>
            </a:r>
            <a:endParaRPr lang="en-US" dirty="0">
              <a:solidFill>
                <a:srgbClr val="FF0000"/>
              </a:solidFill>
            </a:endParaRPr>
          </a:p>
          <a:p>
            <a:r>
              <a:rPr lang="en-US" dirty="0"/>
              <a:t>[</a:t>
            </a:r>
            <a:r>
              <a:rPr lang="en-US" dirty="0" err="1"/>
              <a:t>karelk@nmrcf</a:t>
            </a:r>
            <a:r>
              <a:rPr lang="en-US" dirty="0"/>
              <a:t> ~]$ </a:t>
            </a:r>
            <a:r>
              <a:rPr lang="en-US" b="1" dirty="0">
                <a:solidFill>
                  <a:srgbClr val="0000FF"/>
                </a:solidFill>
                <a:latin typeface="Courier"/>
                <a:cs typeface="Courier"/>
              </a:rPr>
              <a:t>hostname -a</a:t>
            </a:r>
            <a:r>
              <a:rPr lang="en-US" b="1" dirty="0">
                <a:solidFill>
                  <a:srgbClr val="0000FF"/>
                </a:solidFill>
              </a:rPr>
              <a:t> </a:t>
            </a:r>
            <a:r>
              <a:rPr lang="en-US" dirty="0"/>
              <a:t>– displays full name of the computer you’re working on</a:t>
            </a:r>
          </a:p>
          <a:p>
            <a:r>
              <a:rPr lang="en-US" dirty="0" err="1">
                <a:solidFill>
                  <a:srgbClr val="FF0000"/>
                </a:solidFill>
              </a:rPr>
              <a:t>nmrcf.ncbr.muni.cz</a:t>
            </a:r>
            <a:endParaRPr lang="en-US" dirty="0">
              <a:solidFill>
                <a:srgbClr val="FF0000"/>
              </a:solidFill>
            </a:endParaRPr>
          </a:p>
          <a:p>
            <a:r>
              <a:rPr lang="en-US" dirty="0"/>
              <a:t>[</a:t>
            </a:r>
            <a:r>
              <a:rPr lang="en-US" dirty="0" err="1"/>
              <a:t>karelk@nmrcf</a:t>
            </a:r>
            <a:r>
              <a:rPr lang="en-US" dirty="0"/>
              <a:t> ~]$ </a:t>
            </a:r>
            <a:r>
              <a:rPr lang="en-US" b="1" dirty="0">
                <a:solidFill>
                  <a:srgbClr val="0000FF"/>
                </a:solidFill>
                <a:latin typeface="Courier"/>
                <a:cs typeface="Courier"/>
              </a:rPr>
              <a:t>quota</a:t>
            </a:r>
            <a:r>
              <a:rPr lang="en-US" b="1" dirty="0">
                <a:solidFill>
                  <a:srgbClr val="0000FF"/>
                </a:solidFill>
              </a:rPr>
              <a:t> </a:t>
            </a:r>
            <a:r>
              <a:rPr lang="en-US" dirty="0"/>
              <a:t>–</a:t>
            </a:r>
            <a:r>
              <a:rPr lang="en-US" dirty="0">
                <a:solidFill>
                  <a:srgbClr val="000000"/>
                </a:solidFill>
              </a:rPr>
              <a:t> displays space available for the current user</a:t>
            </a:r>
          </a:p>
          <a:p>
            <a:r>
              <a:rPr lang="en-US" sz="1200" dirty="0">
                <a:solidFill>
                  <a:srgbClr val="FF0000"/>
                </a:solidFill>
                <a:latin typeface="Courier"/>
                <a:cs typeface="Courier"/>
              </a:rPr>
              <a:t>Disk quotas for user </a:t>
            </a:r>
            <a:r>
              <a:rPr lang="en-US" sz="1200" dirty="0" err="1">
                <a:solidFill>
                  <a:srgbClr val="FF0000"/>
                </a:solidFill>
                <a:latin typeface="Courier"/>
                <a:cs typeface="Courier"/>
              </a:rPr>
              <a:t>karelk</a:t>
            </a:r>
            <a:r>
              <a:rPr lang="en-US" sz="1200" dirty="0">
                <a:solidFill>
                  <a:srgbClr val="FF0000"/>
                </a:solidFill>
                <a:latin typeface="Courier"/>
                <a:cs typeface="Courier"/>
              </a:rPr>
              <a:t> (</a:t>
            </a:r>
            <a:r>
              <a:rPr lang="en-US" sz="1200" dirty="0" err="1">
                <a:solidFill>
                  <a:srgbClr val="FF0000"/>
                </a:solidFill>
                <a:latin typeface="Courier"/>
                <a:cs typeface="Courier"/>
              </a:rPr>
              <a:t>uid</a:t>
            </a:r>
            <a:r>
              <a:rPr lang="en-US" sz="1200" dirty="0">
                <a:solidFill>
                  <a:srgbClr val="FF0000"/>
                </a:solidFill>
                <a:latin typeface="Courier"/>
                <a:cs typeface="Courier"/>
              </a:rPr>
              <a:t> 16329): </a:t>
            </a:r>
          </a:p>
          <a:p>
            <a:r>
              <a:rPr lang="en-US" sz="1200" dirty="0">
                <a:solidFill>
                  <a:srgbClr val="FF0000"/>
                </a:solidFill>
                <a:latin typeface="Courier"/>
                <a:cs typeface="Courier"/>
              </a:rPr>
              <a:t>     </a:t>
            </a:r>
            <a:r>
              <a:rPr lang="en-US" sz="1200" dirty="0" err="1">
                <a:solidFill>
                  <a:srgbClr val="FF0000"/>
                </a:solidFill>
                <a:latin typeface="Courier"/>
                <a:cs typeface="Courier"/>
              </a:rPr>
              <a:t>Filesystem</a:t>
            </a:r>
            <a:r>
              <a:rPr lang="en-US" sz="1200" dirty="0">
                <a:solidFill>
                  <a:srgbClr val="FF0000"/>
                </a:solidFill>
                <a:latin typeface="Courier"/>
                <a:cs typeface="Courier"/>
              </a:rPr>
              <a:t>  blocks   quota   limit   grace   files   quota   limit   grace</a:t>
            </a:r>
          </a:p>
          <a:p>
            <a:r>
              <a:rPr lang="en-US" sz="1200" dirty="0">
                <a:solidFill>
                  <a:srgbClr val="FF0000"/>
                </a:solidFill>
                <a:latin typeface="Courier"/>
                <a:cs typeface="Courier"/>
              </a:rPr>
              <a:t>/</a:t>
            </a:r>
            <a:r>
              <a:rPr lang="en-US" sz="1200" dirty="0" err="1">
                <a:solidFill>
                  <a:srgbClr val="FF0000"/>
                </a:solidFill>
                <a:latin typeface="Courier"/>
                <a:cs typeface="Courier"/>
              </a:rPr>
              <a:t>dev</a:t>
            </a:r>
            <a:r>
              <a:rPr lang="en-US" sz="1200" dirty="0">
                <a:solidFill>
                  <a:srgbClr val="FF0000"/>
                </a:solidFill>
                <a:latin typeface="Courier"/>
                <a:cs typeface="Courier"/>
              </a:rPr>
              <a:t>/nmrspect1/home</a:t>
            </a:r>
          </a:p>
          <a:p>
            <a:r>
              <a:rPr lang="en-US" sz="1200" dirty="0">
                <a:solidFill>
                  <a:srgbClr val="FF0000"/>
                </a:solidFill>
                <a:latin typeface="Courier"/>
                <a:cs typeface="Courier"/>
              </a:rPr>
              <a:t>                  25964  500000  600000            1146       0       0 </a:t>
            </a:r>
            <a:r>
              <a:rPr lang="en-US" dirty="0"/>
              <a:t>       </a:t>
            </a:r>
          </a:p>
          <a:p>
            <a:r>
              <a:rPr lang="en-US" dirty="0"/>
              <a:t>[</a:t>
            </a:r>
            <a:r>
              <a:rPr lang="en-US" dirty="0" err="1"/>
              <a:t>karelk@nmrcf</a:t>
            </a:r>
            <a:r>
              <a:rPr lang="en-US" dirty="0"/>
              <a:t> ~]$ </a:t>
            </a:r>
            <a:r>
              <a:rPr lang="en-US" b="1" dirty="0">
                <a:solidFill>
                  <a:srgbClr val="0000FF"/>
                </a:solidFill>
                <a:latin typeface="Courier"/>
                <a:cs typeface="Courier"/>
              </a:rPr>
              <a:t>quota -g </a:t>
            </a:r>
            <a:r>
              <a:rPr lang="en-US" dirty="0" err="1">
                <a:latin typeface="Courier"/>
                <a:cs typeface="Courier"/>
              </a:rPr>
              <a:t>lrpi</a:t>
            </a:r>
            <a:r>
              <a:rPr lang="en-US" dirty="0">
                <a:latin typeface="Courier"/>
                <a:cs typeface="Courier"/>
              </a:rPr>
              <a:t> </a:t>
            </a:r>
            <a:r>
              <a:rPr lang="en-US" dirty="0"/>
              <a:t>– displays space available for the </a:t>
            </a:r>
            <a:r>
              <a:rPr lang="en-US" dirty="0" err="1"/>
              <a:t>nmr</a:t>
            </a:r>
            <a:r>
              <a:rPr lang="en-US" dirty="0"/>
              <a:t> data</a:t>
            </a:r>
          </a:p>
          <a:p>
            <a:r>
              <a:rPr lang="en-US" sz="1200" dirty="0">
                <a:solidFill>
                  <a:srgbClr val="FF0000"/>
                </a:solidFill>
                <a:latin typeface="Courier"/>
                <a:cs typeface="Courier"/>
              </a:rPr>
              <a:t>Disk quotas for group </a:t>
            </a:r>
            <a:r>
              <a:rPr lang="en-US" sz="1200" dirty="0" err="1">
                <a:solidFill>
                  <a:srgbClr val="FF0000"/>
                </a:solidFill>
                <a:latin typeface="Courier"/>
                <a:cs typeface="Courier"/>
              </a:rPr>
              <a:t>lrpi</a:t>
            </a:r>
            <a:r>
              <a:rPr lang="en-US" sz="1200" dirty="0">
                <a:solidFill>
                  <a:srgbClr val="FF0000"/>
                </a:solidFill>
                <a:latin typeface="Courier"/>
                <a:cs typeface="Courier"/>
              </a:rPr>
              <a:t> (</a:t>
            </a:r>
            <a:r>
              <a:rPr lang="en-US" sz="1200" dirty="0" err="1">
                <a:solidFill>
                  <a:srgbClr val="FF0000"/>
                </a:solidFill>
                <a:latin typeface="Courier"/>
                <a:cs typeface="Courier"/>
              </a:rPr>
              <a:t>gid</a:t>
            </a:r>
            <a:r>
              <a:rPr lang="en-US" sz="1200" dirty="0">
                <a:solidFill>
                  <a:srgbClr val="FF0000"/>
                </a:solidFill>
                <a:latin typeface="Courier"/>
                <a:cs typeface="Courier"/>
              </a:rPr>
              <a:t> 2005): </a:t>
            </a:r>
          </a:p>
          <a:p>
            <a:r>
              <a:rPr lang="en-US" sz="1200" dirty="0">
                <a:solidFill>
                  <a:srgbClr val="FF0000"/>
                </a:solidFill>
                <a:latin typeface="Courier"/>
                <a:cs typeface="Courier"/>
              </a:rPr>
              <a:t>     </a:t>
            </a:r>
            <a:r>
              <a:rPr lang="en-US" sz="1200" dirty="0" err="1">
                <a:solidFill>
                  <a:srgbClr val="FF0000"/>
                </a:solidFill>
                <a:latin typeface="Courier"/>
                <a:cs typeface="Courier"/>
              </a:rPr>
              <a:t>Filesystem</a:t>
            </a:r>
            <a:r>
              <a:rPr lang="en-US" sz="1200" dirty="0">
                <a:solidFill>
                  <a:srgbClr val="FF0000"/>
                </a:solidFill>
                <a:latin typeface="Courier"/>
                <a:cs typeface="Courier"/>
              </a:rPr>
              <a:t>  blocks   quota   limit   grace   files   quota   limit   grace</a:t>
            </a:r>
          </a:p>
          <a:p>
            <a:r>
              <a:rPr lang="en-US" sz="1200" dirty="0">
                <a:solidFill>
                  <a:srgbClr val="FF0000"/>
                </a:solidFill>
                <a:latin typeface="Courier"/>
                <a:cs typeface="Courier"/>
              </a:rPr>
              <a:t>/</a:t>
            </a:r>
            <a:r>
              <a:rPr lang="en-US" sz="1200" dirty="0" err="1">
                <a:solidFill>
                  <a:srgbClr val="FF0000"/>
                </a:solidFill>
                <a:latin typeface="Courier"/>
                <a:cs typeface="Courier"/>
              </a:rPr>
              <a:t>dev</a:t>
            </a:r>
            <a:r>
              <a:rPr lang="en-US" sz="1200" dirty="0">
                <a:solidFill>
                  <a:srgbClr val="FF0000"/>
                </a:solidFill>
                <a:latin typeface="Courier"/>
                <a:cs typeface="Courier"/>
              </a:rPr>
              <a:t>/nmrspect1/data1</a:t>
            </a:r>
          </a:p>
          <a:p>
            <a:r>
              <a:rPr lang="en-US" sz="1200" dirty="0">
                <a:solidFill>
                  <a:srgbClr val="FF0000"/>
                </a:solidFill>
                <a:latin typeface="Courier"/>
                <a:cs typeface="Courier"/>
              </a:rPr>
              <a:t>                53431604  100000000 110000000           54667       0       0        </a:t>
            </a:r>
          </a:p>
          <a:p>
            <a:r>
              <a:rPr lang="en-US" dirty="0"/>
              <a:t>[</a:t>
            </a:r>
            <a:r>
              <a:rPr lang="en-US" dirty="0" err="1"/>
              <a:t>karelk@nmrcf</a:t>
            </a:r>
            <a:r>
              <a:rPr lang="en-US" dirty="0"/>
              <a:t> ~]$ </a:t>
            </a:r>
            <a:r>
              <a:rPr lang="en-US" b="1" dirty="0" err="1">
                <a:solidFill>
                  <a:srgbClr val="0000FF"/>
                </a:solidFill>
                <a:latin typeface="Courier"/>
                <a:cs typeface="Courier"/>
              </a:rPr>
              <a:t>pwd</a:t>
            </a:r>
            <a:r>
              <a:rPr lang="en-US" b="1" dirty="0">
                <a:solidFill>
                  <a:srgbClr val="0000FF"/>
                </a:solidFill>
              </a:rPr>
              <a:t> </a:t>
            </a:r>
            <a:r>
              <a:rPr lang="en-US" dirty="0">
                <a:solidFill>
                  <a:srgbClr val="000000"/>
                </a:solidFill>
              </a:rPr>
              <a:t>– where are you working (print working directory)</a:t>
            </a:r>
          </a:p>
          <a:p>
            <a:r>
              <a:rPr lang="en-US" dirty="0">
                <a:solidFill>
                  <a:srgbClr val="FF0000"/>
                </a:solidFill>
              </a:rPr>
              <a:t>/home/</a:t>
            </a:r>
            <a:r>
              <a:rPr lang="en-US" dirty="0" err="1">
                <a:solidFill>
                  <a:srgbClr val="FF0000"/>
                </a:solidFill>
              </a:rPr>
              <a:t>karelk</a:t>
            </a:r>
            <a:endParaRPr lang="en-US" dirty="0">
              <a:solidFill>
                <a:srgbClr val="FF0000"/>
              </a:solidFill>
            </a:endParaRPr>
          </a:p>
          <a:p>
            <a:r>
              <a:rPr lang="en-US" dirty="0"/>
              <a:t>[</a:t>
            </a:r>
            <a:r>
              <a:rPr lang="en-US" dirty="0" err="1"/>
              <a:t>karelk@nmrcf</a:t>
            </a:r>
            <a:r>
              <a:rPr lang="en-US" dirty="0"/>
              <a:t> ~]$ </a:t>
            </a:r>
            <a:r>
              <a:rPr lang="en-US" b="1" dirty="0">
                <a:solidFill>
                  <a:srgbClr val="0000FF"/>
                </a:solidFill>
                <a:latin typeface="Courier"/>
                <a:cs typeface="Courier"/>
              </a:rPr>
              <a:t>cd</a:t>
            </a:r>
            <a:r>
              <a:rPr lang="en-US" dirty="0">
                <a:latin typeface="Courier"/>
                <a:cs typeface="Courier"/>
              </a:rPr>
              <a:t> /d1/data/</a:t>
            </a:r>
            <a:r>
              <a:rPr lang="en-US" dirty="0" err="1">
                <a:latin typeface="Courier"/>
                <a:cs typeface="Courier"/>
              </a:rPr>
              <a:t>karelk</a:t>
            </a:r>
            <a:r>
              <a:rPr lang="en-US" dirty="0">
                <a:latin typeface="Courier"/>
                <a:cs typeface="Courier"/>
              </a:rPr>
              <a:t>/</a:t>
            </a:r>
            <a:r>
              <a:rPr lang="en-US" dirty="0" err="1">
                <a:latin typeface="Courier"/>
                <a:cs typeface="Courier"/>
              </a:rPr>
              <a:t>nmr</a:t>
            </a:r>
            <a:r>
              <a:rPr lang="en-US" dirty="0">
                <a:latin typeface="Courier"/>
                <a:cs typeface="Courier"/>
              </a:rPr>
              <a:t>/ </a:t>
            </a:r>
            <a:r>
              <a:rPr lang="en-US" dirty="0"/>
              <a:t>- change directory to /d1 …</a:t>
            </a:r>
          </a:p>
          <a:p>
            <a:r>
              <a:rPr lang="en-US" dirty="0"/>
              <a:t>[</a:t>
            </a:r>
            <a:r>
              <a:rPr lang="en-US" dirty="0" err="1"/>
              <a:t>karelk@nmrcf</a:t>
            </a:r>
            <a:r>
              <a:rPr lang="en-US" dirty="0"/>
              <a:t> </a:t>
            </a:r>
            <a:r>
              <a:rPr lang="en-US" dirty="0" err="1"/>
              <a:t>nmr</a:t>
            </a:r>
            <a:r>
              <a:rPr lang="en-US" dirty="0"/>
              <a:t>]$ </a:t>
            </a:r>
            <a:r>
              <a:rPr lang="en-US" b="1" dirty="0" err="1">
                <a:solidFill>
                  <a:srgbClr val="0000FF"/>
                </a:solidFill>
                <a:latin typeface="Courier"/>
                <a:cs typeface="Courier"/>
              </a:rPr>
              <a:t>pwd</a:t>
            </a:r>
            <a:endParaRPr lang="en-US" b="1" dirty="0">
              <a:solidFill>
                <a:srgbClr val="0000FF"/>
              </a:solidFill>
              <a:latin typeface="Courier"/>
              <a:cs typeface="Courier"/>
            </a:endParaRPr>
          </a:p>
          <a:p>
            <a:r>
              <a:rPr lang="en-US" dirty="0">
                <a:solidFill>
                  <a:srgbClr val="FF0000"/>
                </a:solidFill>
              </a:rPr>
              <a:t>/d1/data/</a:t>
            </a:r>
            <a:r>
              <a:rPr lang="en-US" dirty="0" err="1">
                <a:solidFill>
                  <a:srgbClr val="FF0000"/>
                </a:solidFill>
              </a:rPr>
              <a:t>karelk</a:t>
            </a:r>
            <a:r>
              <a:rPr lang="en-US" dirty="0">
                <a:solidFill>
                  <a:srgbClr val="FF0000"/>
                </a:solidFill>
              </a:rPr>
              <a:t>/</a:t>
            </a:r>
            <a:r>
              <a:rPr lang="en-US" dirty="0" err="1">
                <a:solidFill>
                  <a:srgbClr val="FF0000"/>
                </a:solidFill>
              </a:rPr>
              <a:t>nmr</a:t>
            </a:r>
            <a:endParaRPr lang="en-US" dirty="0">
              <a:solidFill>
                <a:srgbClr val="FF0000"/>
              </a:solidFill>
            </a:endParaRPr>
          </a:p>
          <a:p>
            <a:r>
              <a:rPr lang="en-US" dirty="0">
                <a:solidFill>
                  <a:srgbClr val="000000"/>
                </a:solidFill>
              </a:rPr>
              <a:t>This is one of the key directories for your NMR experiments, generally it is as follows:</a:t>
            </a:r>
          </a:p>
          <a:p>
            <a:r>
              <a:rPr lang="en-US" sz="2400" dirty="0">
                <a:solidFill>
                  <a:srgbClr val="000000"/>
                </a:solidFill>
              </a:rPr>
              <a:t>/</a:t>
            </a:r>
            <a:r>
              <a:rPr lang="en-US" sz="2400" i="1" dirty="0">
                <a:solidFill>
                  <a:srgbClr val="000000"/>
                </a:solidFill>
              </a:rPr>
              <a:t>&lt;disk&gt;</a:t>
            </a:r>
            <a:r>
              <a:rPr lang="en-US" sz="2400" dirty="0">
                <a:solidFill>
                  <a:srgbClr val="000000"/>
                </a:solidFill>
              </a:rPr>
              <a:t>/</a:t>
            </a:r>
            <a:r>
              <a:rPr lang="en-US" sz="2400" b="1" dirty="0">
                <a:solidFill>
                  <a:srgbClr val="000000"/>
                </a:solidFill>
              </a:rPr>
              <a:t>data</a:t>
            </a:r>
            <a:r>
              <a:rPr lang="en-US" sz="2400" dirty="0">
                <a:solidFill>
                  <a:srgbClr val="000000"/>
                </a:solidFill>
              </a:rPr>
              <a:t>/</a:t>
            </a:r>
            <a:r>
              <a:rPr lang="en-US" sz="2400" i="1" dirty="0">
                <a:solidFill>
                  <a:srgbClr val="000000"/>
                </a:solidFill>
              </a:rPr>
              <a:t>&lt;user&gt;</a:t>
            </a:r>
            <a:r>
              <a:rPr lang="en-US" sz="2400" dirty="0">
                <a:solidFill>
                  <a:srgbClr val="000000"/>
                </a:solidFill>
              </a:rPr>
              <a:t>/</a:t>
            </a:r>
            <a:r>
              <a:rPr lang="en-US" sz="2400" b="1" dirty="0" err="1">
                <a:solidFill>
                  <a:srgbClr val="000000"/>
                </a:solidFill>
              </a:rPr>
              <a:t>nmr</a:t>
            </a:r>
            <a:r>
              <a:rPr lang="en-US" sz="2400" dirty="0">
                <a:solidFill>
                  <a:srgbClr val="000000"/>
                </a:solidFill>
              </a:rPr>
              <a:t>/</a:t>
            </a:r>
            <a:r>
              <a:rPr lang="en-US" sz="2400" i="1" dirty="0">
                <a:solidFill>
                  <a:srgbClr val="000000"/>
                </a:solidFill>
              </a:rPr>
              <a:t>&lt;dataset&gt;</a:t>
            </a:r>
            <a:r>
              <a:rPr lang="en-US" sz="2400" dirty="0">
                <a:solidFill>
                  <a:srgbClr val="000000"/>
                </a:solidFill>
              </a:rPr>
              <a:t>  - </a:t>
            </a:r>
            <a:r>
              <a:rPr lang="en-US" dirty="0">
                <a:solidFill>
                  <a:srgbClr val="000000"/>
                </a:solidFill>
              </a:rPr>
              <a:t>the items in &lt;&gt; and italic (can) change depending on spectrometer and user. Datasets are of any name. Think of a good ordering system at the beginning of your NMR experience …</a:t>
            </a:r>
          </a:p>
        </p:txBody>
      </p:sp>
    </p:spTree>
    <p:extLst>
      <p:ext uri="{BB962C8B-B14F-4D97-AF65-F5344CB8AC3E}">
        <p14:creationId xmlns:p14="http://schemas.microsoft.com/office/powerpoint/2010/main" val="28951578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6987" y="83992"/>
            <a:ext cx="9747407" cy="6774008"/>
          </a:xfrm>
        </p:spPr>
        <p:txBody>
          <a:bodyPr>
            <a:noAutofit/>
          </a:bodyPr>
          <a:lstStyle/>
          <a:p>
            <a:pPr marL="0" indent="0">
              <a:buNone/>
            </a:pPr>
            <a:r>
              <a:rPr lang="en-US" sz="2400" b="1" dirty="0" err="1"/>
              <a:t>Tunning</a:t>
            </a:r>
            <a:r>
              <a:rPr lang="en-US" sz="2400" b="1" dirty="0"/>
              <a:t> and matching the probe</a:t>
            </a:r>
          </a:p>
          <a:p>
            <a:pPr lvl="1"/>
            <a:r>
              <a:rPr lang="en-US" sz="2000" dirty="0"/>
              <a:t>For obtaining optimal signal-to-noise ratio, one needs to tune the probe with the sample inserted. It is done by adjusting two mutually interactive capacitors. One tunes the circuit to the desired resonance frequency (</a:t>
            </a:r>
            <a:r>
              <a:rPr lang="en-US" sz="2000" b="1" dirty="0"/>
              <a:t>tuning</a:t>
            </a:r>
            <a:r>
              <a:rPr lang="en-US" sz="2000" dirty="0"/>
              <a:t>) and the other matches the impedance (</a:t>
            </a:r>
            <a:r>
              <a:rPr lang="en-US" sz="2000" b="1" dirty="0"/>
              <a:t>matching</a:t>
            </a:r>
            <a:r>
              <a:rPr lang="en-US" sz="2000" dirty="0"/>
              <a:t>). Tuning/Matching can be achieved either manually directly on the </a:t>
            </a:r>
            <a:r>
              <a:rPr lang="en-US" sz="2000" dirty="0" err="1"/>
              <a:t>probehead</a:t>
            </a:r>
            <a:r>
              <a:rPr lang="en-US" sz="2000" dirty="0"/>
              <a:t> that is NOT equipped with ATM unit or automatically from a PC in case the </a:t>
            </a:r>
            <a:r>
              <a:rPr lang="en-US" sz="2000" dirty="0" err="1"/>
              <a:t>probehead</a:t>
            </a:r>
            <a:r>
              <a:rPr lang="en-US" sz="2000" dirty="0"/>
              <a:t> IS equipped with the ATM unit.  Automatic Tuning/Matching Automatically (</a:t>
            </a:r>
            <a:r>
              <a:rPr lang="en-US" sz="2000" dirty="0" err="1"/>
              <a:t>atma</a:t>
            </a:r>
            <a:r>
              <a:rPr lang="en-US" sz="2000" dirty="0"/>
              <a:t>)</a:t>
            </a:r>
          </a:p>
          <a:p>
            <a:pPr lvl="1"/>
            <a:r>
              <a:rPr lang="en-US" sz="2000" dirty="0"/>
              <a:t>Start with </a:t>
            </a:r>
            <a:r>
              <a:rPr lang="en-US" sz="2000" b="1" dirty="0" err="1"/>
              <a:t>atma</a:t>
            </a:r>
            <a:r>
              <a:rPr lang="en-US" sz="2000" b="1" dirty="0"/>
              <a:t> </a:t>
            </a:r>
            <a:r>
              <a:rPr lang="en-US" sz="2000" dirty="0"/>
              <a:t>(</a:t>
            </a:r>
            <a:r>
              <a:rPr lang="en-US" sz="2000" dirty="0" err="1"/>
              <a:t>AutoTuneMatchAuto</a:t>
            </a:r>
            <a:r>
              <a:rPr lang="en-US" sz="2000" dirty="0"/>
              <a:t>)on the cl – typically, this will tune the </a:t>
            </a:r>
            <a:r>
              <a:rPr lang="en-US" sz="2000" dirty="0" err="1"/>
              <a:t>probehead</a:t>
            </a:r>
            <a:r>
              <a:rPr lang="en-US" sz="2000" dirty="0"/>
              <a:t> automatically without any human intervention</a:t>
            </a:r>
          </a:p>
          <a:p>
            <a:pPr lvl="1"/>
            <a:r>
              <a:rPr lang="en-US" sz="2000" dirty="0"/>
              <a:t>Once </a:t>
            </a:r>
            <a:r>
              <a:rPr lang="en-US" sz="2000" dirty="0" err="1"/>
              <a:t>atma</a:t>
            </a:r>
            <a:r>
              <a:rPr lang="en-US" sz="2000" dirty="0"/>
              <a:t> is done, it is recommended to check the tuning manually</a:t>
            </a:r>
          </a:p>
          <a:p>
            <a:pPr lvl="1"/>
            <a:r>
              <a:rPr lang="en-US" sz="2000" dirty="0"/>
              <a:t>Type </a:t>
            </a:r>
            <a:r>
              <a:rPr lang="en-US" sz="2000" b="1" dirty="0" err="1"/>
              <a:t>atmm</a:t>
            </a:r>
            <a:r>
              <a:rPr lang="en-US" sz="2000" b="1" dirty="0"/>
              <a:t> (</a:t>
            </a:r>
            <a:r>
              <a:rPr lang="en-US" sz="2000" dirty="0"/>
              <a:t>Automatic Tuning/Matching Manual</a:t>
            </a:r>
            <a:r>
              <a:rPr lang="en-US" sz="2000" b="1" dirty="0"/>
              <a:t>) </a:t>
            </a:r>
            <a:r>
              <a:rPr lang="en-US" sz="2000" dirty="0"/>
              <a:t>on the cl – window with a black wobbling curve that needs to be </a:t>
            </a:r>
            <a:r>
              <a:rPr lang="en-US" sz="2000" dirty="0" err="1"/>
              <a:t>ftuned</a:t>
            </a:r>
            <a:r>
              <a:rPr lang="en-US" sz="2000" dirty="0"/>
              <a:t> to the minimum indicated by vertical red line is opened</a:t>
            </a:r>
          </a:p>
          <a:p>
            <a:pPr lvl="1"/>
            <a:r>
              <a:rPr lang="en-US" sz="2000" dirty="0"/>
              <a:t>The precision of the displayed curve is driven by wobble sweep width. Set it prior wobbling by command </a:t>
            </a:r>
            <a:r>
              <a:rPr lang="en-US" sz="2000" b="1" dirty="0" err="1"/>
              <a:t>wbsw</a:t>
            </a:r>
            <a:r>
              <a:rPr lang="en-US" sz="2000" dirty="0"/>
              <a:t> on the cl to 2 MHz or click </a:t>
            </a:r>
            <a:r>
              <a:rPr lang="en-US" sz="2000" dirty="0" err="1"/>
              <a:t>wbsw</a:t>
            </a:r>
            <a:r>
              <a:rPr lang="en-US" sz="2000" dirty="0"/>
              <a:t> icon and set it there.</a:t>
            </a:r>
          </a:p>
          <a:p>
            <a:pPr lvl="1"/>
            <a:r>
              <a:rPr lang="en-US" sz="2000" dirty="0"/>
              <a:t>N.B. Sometimes the </a:t>
            </a:r>
            <a:r>
              <a:rPr lang="en-US" sz="2000" dirty="0" err="1"/>
              <a:t>atmm</a:t>
            </a:r>
            <a:r>
              <a:rPr lang="en-US" sz="2000" dirty="0"/>
              <a:t> gets stuck when trying to change the sweep width. Using of  following command and its option </a:t>
            </a:r>
            <a:r>
              <a:rPr lang="en-US" sz="2000" b="1" dirty="0" err="1"/>
              <a:t>atmm</a:t>
            </a:r>
            <a:r>
              <a:rPr lang="en-US" sz="2000" b="1" dirty="0"/>
              <a:t> </a:t>
            </a:r>
            <a:r>
              <a:rPr lang="en-US" sz="2000" b="1" dirty="0" err="1"/>
              <a:t>manwbsw</a:t>
            </a:r>
            <a:r>
              <a:rPr lang="en-US" sz="2000" dirty="0"/>
              <a:t> has proven to improve the wobble behavior. Again, create own macro or use </a:t>
            </a:r>
            <a:r>
              <a:rPr lang="en-US" sz="2000" b="1" dirty="0" err="1"/>
              <a:t>wkk</a:t>
            </a:r>
            <a:r>
              <a:rPr lang="en-US" sz="2000" dirty="0"/>
              <a:t>.</a:t>
            </a:r>
            <a:endParaRPr lang="en-US" sz="2000" b="1" dirty="0"/>
          </a:p>
        </p:txBody>
      </p:sp>
    </p:spTree>
    <p:extLst>
      <p:ext uri="{BB962C8B-B14F-4D97-AF65-F5344CB8AC3E}">
        <p14:creationId xmlns:p14="http://schemas.microsoft.com/office/powerpoint/2010/main" val="20924255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6987" y="83992"/>
            <a:ext cx="9747407" cy="6774008"/>
          </a:xfrm>
        </p:spPr>
        <p:txBody>
          <a:bodyPr>
            <a:noAutofit/>
          </a:bodyPr>
          <a:lstStyle/>
          <a:p>
            <a:pPr marL="0" lvl="1" indent="0">
              <a:buNone/>
            </a:pPr>
            <a:r>
              <a:rPr lang="en-US" b="1" dirty="0" err="1"/>
              <a:t>Tunning</a:t>
            </a:r>
            <a:r>
              <a:rPr lang="en-US" b="1" dirty="0"/>
              <a:t> and matching the probe</a:t>
            </a:r>
          </a:p>
          <a:p>
            <a:pPr lvl="1"/>
            <a:r>
              <a:rPr lang="en-US" sz="2000" dirty="0"/>
              <a:t>While tuning the </a:t>
            </a:r>
            <a:r>
              <a:rPr lang="en-US" sz="2000" dirty="0" err="1"/>
              <a:t>probehead</a:t>
            </a:r>
            <a:r>
              <a:rPr lang="en-US" sz="2000" dirty="0"/>
              <a:t> „manually “ with </a:t>
            </a:r>
            <a:r>
              <a:rPr lang="en-US" sz="2000" dirty="0" err="1"/>
              <a:t>atmm</a:t>
            </a:r>
            <a:r>
              <a:rPr lang="en-US" sz="2000" dirty="0"/>
              <a:t>, keep an eye on the lock-level signal. It may drop significantly during the tuning so once finished, run </a:t>
            </a:r>
            <a:r>
              <a:rPr lang="en-US" sz="2000" dirty="0" err="1"/>
              <a:t>topshim</a:t>
            </a:r>
            <a:r>
              <a:rPr lang="en-US" sz="2000" dirty="0"/>
              <a:t> once again. Typically one is tuning the channels starting at lowest frequency (typically, </a:t>
            </a:r>
            <a:r>
              <a:rPr lang="en-US" sz="2000" baseline="30000" dirty="0"/>
              <a:t>15</a:t>
            </a:r>
            <a:r>
              <a:rPr lang="en-US" sz="2000" dirty="0"/>
              <a:t>N followed by </a:t>
            </a:r>
            <a:r>
              <a:rPr lang="en-US" sz="2000" baseline="30000" dirty="0"/>
              <a:t>13</a:t>
            </a:r>
            <a:r>
              <a:rPr lang="en-US" sz="2000" dirty="0"/>
              <a:t>C and then </a:t>
            </a:r>
            <a:r>
              <a:rPr lang="en-US" sz="2000" baseline="30000" dirty="0"/>
              <a:t>1</a:t>
            </a:r>
            <a:r>
              <a:rPr lang="en-US" sz="2000" dirty="0"/>
              <a:t>H) but in case of (</a:t>
            </a:r>
            <a:r>
              <a:rPr lang="en-US" sz="2000" dirty="0" err="1"/>
              <a:t>cryo</a:t>
            </a:r>
            <a:r>
              <a:rPr lang="en-US" sz="2000" dirty="0"/>
              <a:t>)-</a:t>
            </a:r>
            <a:r>
              <a:rPr lang="en-US" sz="2000" dirty="0" err="1"/>
              <a:t>probeheads</a:t>
            </a:r>
            <a:r>
              <a:rPr lang="en-US" sz="2000" dirty="0"/>
              <a:t> with a new design (lock signal is dropping while tuning/matching) are supposed to be tuned from highest frequencies down (i.e. </a:t>
            </a:r>
            <a:r>
              <a:rPr lang="en-US" sz="2000" baseline="30000" dirty="0"/>
              <a:t>1</a:t>
            </a:r>
            <a:r>
              <a:rPr lang="en-US" sz="2000" dirty="0"/>
              <a:t>H-&gt;</a:t>
            </a:r>
            <a:r>
              <a:rPr lang="en-US" sz="2000" baseline="30000" dirty="0"/>
              <a:t>13</a:t>
            </a:r>
            <a:r>
              <a:rPr lang="en-US" sz="2000" dirty="0"/>
              <a:t>C-&gt;</a:t>
            </a:r>
            <a:r>
              <a:rPr lang="en-US" sz="2000" baseline="30000" dirty="0"/>
              <a:t>15</a:t>
            </a:r>
            <a:r>
              <a:rPr lang="en-US" sz="2000" dirty="0"/>
              <a:t>N). In any case, check the tuning curve of a given nuclei iteratively.</a:t>
            </a:r>
          </a:p>
          <a:p>
            <a:pPr lvl="1"/>
            <a:r>
              <a:rPr lang="en-US" sz="2000" dirty="0"/>
              <a:t>Tune/match each channel starting from the nuclei with the lowest frequency (on the 850/950MHz spectrometers in reversed order)</a:t>
            </a:r>
          </a:p>
          <a:p>
            <a:pPr lvl="1"/>
            <a:r>
              <a:rPr lang="en-US" sz="2000" dirty="0"/>
              <a:t>Adjust the displayed sweep width (parameter WBSW (wobble sweep width) in the upper right corner, </a:t>
            </a:r>
            <a:r>
              <a:rPr lang="en-US" sz="2000" i="1" dirty="0"/>
              <a:t>vide infra</a:t>
            </a:r>
            <a:r>
              <a:rPr lang="en-US" sz="2000" dirty="0"/>
              <a:t>)</a:t>
            </a:r>
          </a:p>
          <a:p>
            <a:pPr lvl="1"/>
            <a:r>
              <a:rPr lang="en-US" sz="2000" dirty="0"/>
              <a:t>Get the minimum of the curve to required position by clicking the arrows that represent expected step of the tune/match</a:t>
            </a:r>
          </a:p>
          <a:p>
            <a:pPr lvl="1"/>
            <a:r>
              <a:rPr lang="en-US" sz="2000" dirty="0"/>
              <a:t>Start with matching (get the minimum to the bottom), then tune (center the minimum on the reference line). As tune/match are interconnected, the procedure becomes iterative but optimum has to be always reached.</a:t>
            </a:r>
          </a:p>
          <a:p>
            <a:pPr lvl="1"/>
            <a:r>
              <a:rPr lang="en-US" sz="2000" dirty="0"/>
              <a:t>For samples with high salt [c(</a:t>
            </a:r>
            <a:r>
              <a:rPr lang="en-US" sz="2000" dirty="0" err="1"/>
              <a:t>NaCl</a:t>
            </a:r>
            <a:r>
              <a:rPr lang="en-US" sz="2000" dirty="0"/>
              <a:t>)&gt;=250~300mM], use either shaped NMR-tube or 3mm tube. Both tubes require special rotors and extremely gentle handling!</a:t>
            </a:r>
          </a:p>
        </p:txBody>
      </p:sp>
    </p:spTree>
    <p:extLst>
      <p:ext uri="{BB962C8B-B14F-4D97-AF65-F5344CB8AC3E}">
        <p14:creationId xmlns:p14="http://schemas.microsoft.com/office/powerpoint/2010/main" val="2362008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AD39C479-3EFA-1742-8222-7EDF94A07F46}"/>
              </a:ext>
            </a:extLst>
          </p:cNvPr>
          <p:cNvPicPr>
            <a:picLocks noChangeAspect="1"/>
          </p:cNvPicPr>
          <p:nvPr/>
        </p:nvPicPr>
        <p:blipFill rotWithShape="1">
          <a:blip r:embed="rId2">
            <a:extLst>
              <a:ext uri="{28A0092B-C50C-407E-A947-70E740481C1C}">
                <a14:useLocalDpi xmlns:a14="http://schemas.microsoft.com/office/drawing/2010/main" val="0"/>
              </a:ext>
            </a:extLst>
          </a:blip>
          <a:srcRect l="32487" t="18433" r="5894" b="12165"/>
          <a:stretch/>
        </p:blipFill>
        <p:spPr>
          <a:xfrm>
            <a:off x="3587337" y="2431991"/>
            <a:ext cx="6103918" cy="4296778"/>
          </a:xfrm>
          <a:prstGeom prst="rect">
            <a:avLst/>
          </a:prstGeom>
        </p:spPr>
      </p:pic>
      <p:sp>
        <p:nvSpPr>
          <p:cNvPr id="5" name="Oval 4"/>
          <p:cNvSpPr/>
          <p:nvPr/>
        </p:nvSpPr>
        <p:spPr>
          <a:xfrm>
            <a:off x="8634351" y="3309712"/>
            <a:ext cx="520065" cy="284480"/>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6226109" y="6348759"/>
            <a:ext cx="520065" cy="284480"/>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Graphical user interface, application, Word&#10;&#10;Description automatically generated">
            <a:extLst>
              <a:ext uri="{FF2B5EF4-FFF2-40B4-BE49-F238E27FC236}">
                <a16:creationId xmlns:a16="http://schemas.microsoft.com/office/drawing/2014/main" id="{6A072F33-F5BC-6045-83C9-F2C739C2BA71}"/>
              </a:ext>
            </a:extLst>
          </p:cNvPr>
          <p:cNvPicPr>
            <a:picLocks noChangeAspect="1"/>
          </p:cNvPicPr>
          <p:nvPr/>
        </p:nvPicPr>
        <p:blipFill rotWithShape="1">
          <a:blip r:embed="rId3">
            <a:extLst>
              <a:ext uri="{28A0092B-C50C-407E-A947-70E740481C1C}">
                <a14:useLocalDpi xmlns:a14="http://schemas.microsoft.com/office/drawing/2010/main" val="0"/>
              </a:ext>
            </a:extLst>
          </a:blip>
          <a:srcRect l="32487" t="19359" r="47133" b="69133"/>
          <a:stretch/>
        </p:blipFill>
        <p:spPr>
          <a:xfrm>
            <a:off x="623454" y="855025"/>
            <a:ext cx="3259775" cy="1150508"/>
          </a:xfrm>
          <a:prstGeom prst="rect">
            <a:avLst/>
          </a:prstGeom>
        </p:spPr>
      </p:pic>
      <p:sp>
        <p:nvSpPr>
          <p:cNvPr id="9" name="Obdélník 10">
            <a:extLst>
              <a:ext uri="{FF2B5EF4-FFF2-40B4-BE49-F238E27FC236}">
                <a16:creationId xmlns:a16="http://schemas.microsoft.com/office/drawing/2014/main" id="{DB1FA3F9-F402-A14A-900A-15B0AEA55348}"/>
              </a:ext>
            </a:extLst>
          </p:cNvPr>
          <p:cNvSpPr/>
          <p:nvPr/>
        </p:nvSpPr>
        <p:spPr>
          <a:xfrm>
            <a:off x="860733" y="1033153"/>
            <a:ext cx="398051" cy="5106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1408762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obsah 2"/>
          <p:cNvSpPr txBox="1">
            <a:spLocks/>
          </p:cNvSpPr>
          <p:nvPr/>
        </p:nvSpPr>
        <p:spPr>
          <a:xfrm>
            <a:off x="35097" y="-17279"/>
            <a:ext cx="9175827" cy="4104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Creating a dataset</a:t>
            </a:r>
          </a:p>
          <a:p>
            <a:r>
              <a:rPr lang="en-US" sz="2000" dirty="0"/>
              <a:t>Steps involving </a:t>
            </a:r>
            <a:r>
              <a:rPr lang="en-US" sz="2000" dirty="0" err="1"/>
              <a:t>edasp</a:t>
            </a:r>
            <a:r>
              <a:rPr lang="en-US" sz="2000" dirty="0"/>
              <a:t> and </a:t>
            </a:r>
            <a:r>
              <a:rPr lang="en-US" sz="2000" dirty="0" err="1"/>
              <a:t>atma</a:t>
            </a:r>
            <a:r>
              <a:rPr lang="en-US" sz="2000" dirty="0"/>
              <a:t>/</a:t>
            </a:r>
            <a:r>
              <a:rPr lang="en-US" sz="2000" dirty="0" err="1"/>
              <a:t>atmm</a:t>
            </a:r>
            <a:r>
              <a:rPr lang="en-US" sz="2000" dirty="0"/>
              <a:t> require an existing dataset with parameters. Users typically keep in their data-tree </a:t>
            </a:r>
            <a:r>
              <a:rPr lang="en-US" sz="2000" dirty="0" err="1"/>
              <a:t>directorie</a:t>
            </a:r>
            <a:r>
              <a:rPr lang="en-US" sz="2000" dirty="0"/>
              <a:t> Setup/Calibration or something similar. In those dataset one usually doesn‘t change more than power-levels, (de)activates nuclei but not much more ...</a:t>
            </a:r>
          </a:p>
          <a:p>
            <a:r>
              <a:rPr lang="en-US" sz="2000" dirty="0"/>
              <a:t>If one wants to create a dataset, there are several ways to do it</a:t>
            </a:r>
          </a:p>
          <a:p>
            <a:pPr lvl="1"/>
            <a:r>
              <a:rPr lang="en-US" sz="2000" dirty="0"/>
              <a:t>Copy an existing dataset you or someone else used previously</a:t>
            </a:r>
          </a:p>
          <a:p>
            <a:pPr lvl="2"/>
            <a:r>
              <a:rPr lang="en-US" sz="1600" dirty="0"/>
              <a:t>Select a dataset that worked previously, ideally by clicking right button in the browser and open in a new window. Often, different set is selected in browser and different in the window. Always check which spectrum you are working with!!!</a:t>
            </a:r>
          </a:p>
          <a:p>
            <a:pPr lvl="1"/>
            <a:r>
              <a:rPr lang="en-US" sz="2000" dirty="0"/>
              <a:t>Read in a standard parameter set (</a:t>
            </a:r>
            <a:r>
              <a:rPr lang="en-US" sz="2000" dirty="0" err="1"/>
              <a:t>rpar</a:t>
            </a:r>
            <a:r>
              <a:rPr lang="en-US" sz="2000" dirty="0"/>
              <a:t>)</a:t>
            </a:r>
          </a:p>
        </p:txBody>
      </p:sp>
      <p:pic>
        <p:nvPicPr>
          <p:cNvPr id="3" name="Picture 2" descr="open_data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37280"/>
            <a:ext cx="2414864" cy="1976720"/>
          </a:xfrm>
          <a:prstGeom prst="rect">
            <a:avLst/>
          </a:prstGeom>
        </p:spPr>
      </p:pic>
      <p:grpSp>
        <p:nvGrpSpPr>
          <p:cNvPr id="18" name="Group 17"/>
          <p:cNvGrpSpPr/>
          <p:nvPr/>
        </p:nvGrpSpPr>
        <p:grpSpPr>
          <a:xfrm>
            <a:off x="3148740" y="3650402"/>
            <a:ext cx="6167637" cy="3207598"/>
            <a:chOff x="3875372" y="3650402"/>
            <a:chExt cx="7590938" cy="3207598"/>
          </a:xfrm>
        </p:grpSpPr>
        <p:pic>
          <p:nvPicPr>
            <p:cNvPr id="2" name="Picture 1" descr="select_datase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2173" y="3740926"/>
              <a:ext cx="7544137" cy="3117074"/>
            </a:xfrm>
            <a:prstGeom prst="rect">
              <a:avLst/>
            </a:prstGeom>
          </p:spPr>
        </p:pic>
        <p:sp>
          <p:nvSpPr>
            <p:cNvPr id="7" name="Rectangle 6"/>
            <p:cNvSpPr/>
            <p:nvPr/>
          </p:nvSpPr>
          <p:spPr>
            <a:xfrm>
              <a:off x="4570110" y="3974400"/>
              <a:ext cx="1542603" cy="2491364"/>
            </a:xfrm>
            <a:prstGeom prst="rect">
              <a:avLst/>
            </a:prstGeom>
            <a:blipFill rotWithShape="1">
              <a:blip r:embed="rId4">
                <a:alphaModFix amt="73000"/>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Oval 7"/>
            <p:cNvSpPr/>
            <p:nvPr/>
          </p:nvSpPr>
          <p:spPr>
            <a:xfrm>
              <a:off x="3875372" y="6354722"/>
              <a:ext cx="1097280" cy="284480"/>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Oval 8"/>
            <p:cNvSpPr/>
            <p:nvPr/>
          </p:nvSpPr>
          <p:spPr>
            <a:xfrm>
              <a:off x="8725540" y="3650402"/>
              <a:ext cx="2729971" cy="284480"/>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Rectangle 10"/>
            <p:cNvSpPr/>
            <p:nvPr/>
          </p:nvSpPr>
          <p:spPr>
            <a:xfrm>
              <a:off x="9404930" y="3680640"/>
              <a:ext cx="910215" cy="181440"/>
            </a:xfrm>
            <a:prstGeom prst="rect">
              <a:avLst/>
            </a:prstGeom>
            <a:blipFill rotWithShape="1">
              <a:blip r:embed="rId4">
                <a:alphaModFix amt="73000"/>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Freeform 15"/>
            <p:cNvSpPr/>
            <p:nvPr/>
          </p:nvSpPr>
          <p:spPr>
            <a:xfrm>
              <a:off x="5019346" y="3931200"/>
              <a:ext cx="5416746" cy="2583360"/>
            </a:xfrm>
            <a:custGeom>
              <a:avLst/>
              <a:gdLst>
                <a:gd name="connsiteX0" fmla="*/ 0 w 5485860"/>
                <a:gd name="connsiteY0" fmla="*/ 2669760 h 2669760"/>
                <a:gd name="connsiteX1" fmla="*/ 2816363 w 5485860"/>
                <a:gd name="connsiteY1" fmla="*/ 2039040 h 2669760"/>
                <a:gd name="connsiteX2" fmla="*/ 5485860 w 5485860"/>
                <a:gd name="connsiteY2" fmla="*/ 0 h 2669760"/>
              </a:gdLst>
              <a:ahLst/>
              <a:cxnLst>
                <a:cxn ang="0">
                  <a:pos x="connsiteX0" y="connsiteY0"/>
                </a:cxn>
                <a:cxn ang="0">
                  <a:pos x="connsiteX1" y="connsiteY1"/>
                </a:cxn>
                <a:cxn ang="0">
                  <a:pos x="connsiteX2" y="connsiteY2"/>
                </a:cxn>
              </a:cxnLst>
              <a:rect l="l" t="t" r="r" b="b"/>
              <a:pathLst>
                <a:path w="5485860" h="2669760">
                  <a:moveTo>
                    <a:pt x="0" y="2669760"/>
                  </a:moveTo>
                  <a:cubicBezTo>
                    <a:pt x="951026" y="2576880"/>
                    <a:pt x="1902053" y="2484000"/>
                    <a:pt x="2816363" y="2039040"/>
                  </a:cubicBezTo>
                  <a:cubicBezTo>
                    <a:pt x="3730673" y="1594080"/>
                    <a:pt x="4608266" y="797040"/>
                    <a:pt x="5485860" y="0"/>
                  </a:cubicBezTo>
                </a:path>
              </a:pathLst>
            </a:custGeom>
            <a:ln w="28575" cmpd="sng">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17" name="TextBox 16"/>
            <p:cNvSpPr txBox="1"/>
            <p:nvPr/>
          </p:nvSpPr>
          <p:spPr>
            <a:xfrm rot="19726494">
              <a:off x="8068964" y="5371373"/>
              <a:ext cx="414681" cy="461665"/>
            </a:xfrm>
            <a:prstGeom prst="rect">
              <a:avLst/>
            </a:prstGeom>
            <a:noFill/>
          </p:spPr>
          <p:txBody>
            <a:bodyPr wrap="square" rtlCol="0">
              <a:spAutoFit/>
            </a:bodyPr>
            <a:lstStyle/>
            <a:p>
              <a:r>
                <a:rPr lang="en-US" sz="2400">
                  <a:solidFill>
                    <a:srgbClr val="FF0000"/>
                  </a:solidFill>
                </a:rPr>
                <a:t>X</a:t>
              </a:r>
            </a:p>
          </p:txBody>
        </p:sp>
      </p:grpSp>
      <p:sp>
        <p:nvSpPr>
          <p:cNvPr id="19" name="Rectangle 18"/>
          <p:cNvSpPr/>
          <p:nvPr/>
        </p:nvSpPr>
        <p:spPr>
          <a:xfrm>
            <a:off x="942563" y="4299600"/>
            <a:ext cx="739550" cy="181440"/>
          </a:xfrm>
          <a:prstGeom prst="rect">
            <a:avLst/>
          </a:prstGeom>
          <a:blipFill rotWithShape="1">
            <a:blip r:embed="rId4">
              <a:alphaModFix amt="73000"/>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4481576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obsah 2"/>
          <p:cNvSpPr txBox="1">
            <a:spLocks/>
          </p:cNvSpPr>
          <p:nvPr/>
        </p:nvSpPr>
        <p:spPr>
          <a:xfrm>
            <a:off x="28078" y="-8640"/>
            <a:ext cx="7453528" cy="19699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t>Creating a dataset</a:t>
            </a:r>
          </a:p>
          <a:p>
            <a:pPr marL="449263" lvl="2" indent="-180975"/>
            <a:r>
              <a:rPr lang="en-US" sz="1800" dirty="0"/>
              <a:t>Once being in the right dataset, type </a:t>
            </a:r>
            <a:r>
              <a:rPr lang="en-US" sz="1800" b="1" dirty="0" err="1"/>
              <a:t>edc</a:t>
            </a:r>
            <a:r>
              <a:rPr lang="en-US" sz="1800" b="1" dirty="0"/>
              <a:t> </a:t>
            </a:r>
            <a:r>
              <a:rPr lang="en-US" sz="1800" dirty="0"/>
              <a:t>on cl and set the new destination of the experiment, experimental number, title, user ...</a:t>
            </a:r>
          </a:p>
          <a:p>
            <a:pPr marL="449263" lvl="2" indent="-180975"/>
            <a:r>
              <a:rPr lang="en-US" sz="1800" dirty="0"/>
              <a:t>In case dataset should be copied to the next </a:t>
            </a:r>
            <a:r>
              <a:rPr lang="en-US" sz="1800" dirty="0" err="1"/>
              <a:t>ExpNo</a:t>
            </a:r>
            <a:r>
              <a:rPr lang="en-US" sz="1800" dirty="0"/>
              <a:t>, use command </a:t>
            </a:r>
            <a:r>
              <a:rPr lang="en-US" sz="1800" b="1" dirty="0" err="1"/>
              <a:t>iexpno</a:t>
            </a:r>
            <a:r>
              <a:rPr lang="en-US" sz="1800" dirty="0"/>
              <a:t> which will copy the dataset to next </a:t>
            </a:r>
            <a:r>
              <a:rPr lang="en-US" sz="1800" dirty="0" err="1"/>
              <a:t>ExpNo</a:t>
            </a:r>
            <a:endParaRPr lang="en-US" sz="1800" dirty="0"/>
          </a:p>
          <a:p>
            <a:pPr marL="914400" lvl="2" indent="0">
              <a:buNone/>
            </a:pPr>
            <a:endParaRPr lang="en-US" sz="1800" dirty="0"/>
          </a:p>
        </p:txBody>
      </p:sp>
      <p:grpSp>
        <p:nvGrpSpPr>
          <p:cNvPr id="21" name="Group 20">
            <a:extLst>
              <a:ext uri="{FF2B5EF4-FFF2-40B4-BE49-F238E27FC236}">
                <a16:creationId xmlns:a16="http://schemas.microsoft.com/office/drawing/2014/main" id="{DC385953-273A-AA4E-B2E2-93910CF2401D}"/>
              </a:ext>
            </a:extLst>
          </p:cNvPr>
          <p:cNvGrpSpPr/>
          <p:nvPr/>
        </p:nvGrpSpPr>
        <p:grpSpPr>
          <a:xfrm>
            <a:off x="6556642" y="1449522"/>
            <a:ext cx="3033188" cy="3049920"/>
            <a:chOff x="6793860" y="1259246"/>
            <a:chExt cx="3033188" cy="3049920"/>
          </a:xfrm>
        </p:grpSpPr>
        <p:pic>
          <p:nvPicPr>
            <p:cNvPr id="20" name="Picture 19" descr="Graphical user interface, application, Word&#10;&#10;Description automatically generated">
              <a:extLst>
                <a:ext uri="{FF2B5EF4-FFF2-40B4-BE49-F238E27FC236}">
                  <a16:creationId xmlns:a16="http://schemas.microsoft.com/office/drawing/2014/main" id="{0AEB5DDD-AB0A-7041-BE2D-4D636E556EB2}"/>
                </a:ext>
              </a:extLst>
            </p:cNvPr>
            <p:cNvPicPr>
              <a:picLocks noChangeAspect="1"/>
            </p:cNvPicPr>
            <p:nvPr/>
          </p:nvPicPr>
          <p:blipFill rotWithShape="1">
            <a:blip r:embed="rId2">
              <a:extLst>
                <a:ext uri="{28A0092B-C50C-407E-A947-70E740481C1C}">
                  <a14:useLocalDpi xmlns:a14="http://schemas.microsoft.com/office/drawing/2010/main" val="0"/>
                </a:ext>
              </a:extLst>
            </a:blip>
            <a:srcRect l="35844" t="21852" r="28747" b="21181"/>
            <a:stretch/>
          </p:blipFill>
          <p:spPr>
            <a:xfrm>
              <a:off x="6793860" y="1259246"/>
              <a:ext cx="3033188" cy="3049920"/>
            </a:xfrm>
            <a:prstGeom prst="rect">
              <a:avLst/>
            </a:prstGeom>
          </p:spPr>
        </p:pic>
        <p:sp>
          <p:nvSpPr>
            <p:cNvPr id="8" name="Oval 7"/>
            <p:cNvSpPr/>
            <p:nvPr/>
          </p:nvSpPr>
          <p:spPr>
            <a:xfrm>
              <a:off x="8028158" y="2112480"/>
              <a:ext cx="282296" cy="250560"/>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946502" y="2605095"/>
              <a:ext cx="282296" cy="250560"/>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2A2C1E38-E0FB-314E-A269-F3B806501AAA}"/>
              </a:ext>
            </a:extLst>
          </p:cNvPr>
          <p:cNvGrpSpPr/>
          <p:nvPr/>
        </p:nvGrpSpPr>
        <p:grpSpPr>
          <a:xfrm>
            <a:off x="2504095" y="1449522"/>
            <a:ext cx="3116170" cy="3049920"/>
            <a:chOff x="445350" y="1434240"/>
            <a:chExt cx="3116170" cy="3049920"/>
          </a:xfrm>
        </p:grpSpPr>
        <p:pic>
          <p:nvPicPr>
            <p:cNvPr id="17" name="Picture 16" descr="Graphical user interface, application, Word&#10;&#10;Description automatically generated">
              <a:extLst>
                <a:ext uri="{FF2B5EF4-FFF2-40B4-BE49-F238E27FC236}">
                  <a16:creationId xmlns:a16="http://schemas.microsoft.com/office/drawing/2014/main" id="{60B2AB40-CE0B-C741-A692-A97B776FA249}"/>
                </a:ext>
              </a:extLst>
            </p:cNvPr>
            <p:cNvPicPr>
              <a:picLocks noChangeAspect="1"/>
            </p:cNvPicPr>
            <p:nvPr/>
          </p:nvPicPr>
          <p:blipFill rotWithShape="1">
            <a:blip r:embed="rId3">
              <a:extLst>
                <a:ext uri="{28A0092B-C50C-407E-A947-70E740481C1C}">
                  <a14:useLocalDpi xmlns:a14="http://schemas.microsoft.com/office/drawing/2010/main" val="0"/>
                </a:ext>
              </a:extLst>
            </a:blip>
            <a:srcRect l="35844" t="21852" r="28463" b="22073"/>
            <a:stretch/>
          </p:blipFill>
          <p:spPr>
            <a:xfrm>
              <a:off x="455451" y="1434240"/>
              <a:ext cx="3106069" cy="3049920"/>
            </a:xfrm>
            <a:prstGeom prst="rect">
              <a:avLst/>
            </a:prstGeom>
          </p:spPr>
        </p:pic>
        <p:sp>
          <p:nvSpPr>
            <p:cNvPr id="11" name="Oval 10"/>
            <p:cNvSpPr/>
            <p:nvPr/>
          </p:nvSpPr>
          <p:spPr>
            <a:xfrm>
              <a:off x="445350" y="2615963"/>
              <a:ext cx="265736" cy="239048"/>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Rectangle 13"/>
          <p:cNvSpPr/>
          <p:nvPr/>
        </p:nvSpPr>
        <p:spPr>
          <a:xfrm>
            <a:off x="3697455" y="2147040"/>
            <a:ext cx="739550" cy="181440"/>
          </a:xfrm>
          <a:prstGeom prst="rect">
            <a:avLst/>
          </a:prstGeom>
          <a:blipFill rotWithShape="1">
            <a:blip r:embed="rId4">
              <a:alphaModFix amt="73000"/>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TextBox 14"/>
          <p:cNvSpPr txBox="1"/>
          <p:nvPr/>
        </p:nvSpPr>
        <p:spPr>
          <a:xfrm>
            <a:off x="86399" y="4518720"/>
            <a:ext cx="9347687" cy="2308324"/>
          </a:xfrm>
          <a:prstGeom prst="rect">
            <a:avLst/>
          </a:prstGeom>
          <a:noFill/>
        </p:spPr>
        <p:txBody>
          <a:bodyPr wrap="square" rtlCol="0">
            <a:spAutoFit/>
          </a:bodyPr>
          <a:lstStyle/>
          <a:p>
            <a:pPr marL="554038" lvl="1" indent="-285750">
              <a:buFont typeface="Arial"/>
              <a:buChar char="•"/>
            </a:pPr>
            <a:r>
              <a:rPr lang="en-US" dirty="0"/>
              <a:t>If creating a new dataset, type </a:t>
            </a:r>
            <a:r>
              <a:rPr lang="en-US" b="1" dirty="0" err="1"/>
              <a:t>rpar</a:t>
            </a:r>
            <a:r>
              <a:rPr lang="en-US" dirty="0"/>
              <a:t> on cl to read standard dataset parameters of a required pulse sequence </a:t>
            </a:r>
          </a:p>
          <a:p>
            <a:pPr marL="554038" lvl="1" indent="-285750">
              <a:buFont typeface="Arial"/>
              <a:buChar char="•"/>
            </a:pPr>
            <a:r>
              <a:rPr lang="en-US" dirty="0"/>
              <a:t>Type </a:t>
            </a:r>
            <a:r>
              <a:rPr lang="en-US" b="1" dirty="0" err="1"/>
              <a:t>getprosol</a:t>
            </a:r>
            <a:r>
              <a:rPr lang="en-US" dirty="0"/>
              <a:t> on cl to set actual pulse calibration. Should calibration of any nuclei vary from the standard ones (typically </a:t>
            </a:r>
            <a:r>
              <a:rPr lang="en-US" baseline="30000" dirty="0"/>
              <a:t>1</a:t>
            </a:r>
            <a:r>
              <a:rPr lang="en-US" dirty="0"/>
              <a:t>H), type </a:t>
            </a:r>
            <a:r>
              <a:rPr lang="en-US" b="1" dirty="0" err="1"/>
              <a:t>getprosol</a:t>
            </a:r>
            <a:r>
              <a:rPr lang="en-US" b="1" dirty="0"/>
              <a:t> 1H 13.55 13W </a:t>
            </a:r>
            <a:r>
              <a:rPr lang="en-US" dirty="0"/>
              <a:t>which means that 90° </a:t>
            </a:r>
            <a:r>
              <a:rPr lang="en-US" baseline="30000" dirty="0"/>
              <a:t>1</a:t>
            </a:r>
            <a:r>
              <a:rPr lang="en-US" dirty="0"/>
              <a:t>H pulse is 13.55</a:t>
            </a:r>
            <a:r>
              <a:rPr lang="en-US" dirty="0">
                <a:latin typeface="Symbol" charset="2"/>
                <a:cs typeface="Symbol" charset="2"/>
              </a:rPr>
              <a:t>m</a:t>
            </a:r>
            <a:r>
              <a:rPr lang="en-US" dirty="0"/>
              <a:t>s@13W taken as reference.</a:t>
            </a:r>
          </a:p>
          <a:p>
            <a:pPr marL="554038" lvl="1" indent="-285750">
              <a:buFont typeface="Arial"/>
              <a:buChar char="•"/>
            </a:pPr>
            <a:r>
              <a:rPr lang="en-US" dirty="0"/>
              <a:t>Modify the rest of the parameters in </a:t>
            </a:r>
            <a:r>
              <a:rPr lang="en-US" dirty="0" err="1"/>
              <a:t>AcquPars</a:t>
            </a:r>
            <a:r>
              <a:rPr lang="en-US" dirty="0"/>
              <a:t> in Data area (TD – number of points collected during FID, DS – number of dummy scans, NS – number of scans, SW – spectral width, O1P – carrier frequency, ...)</a:t>
            </a:r>
          </a:p>
        </p:txBody>
      </p:sp>
      <p:sp>
        <p:nvSpPr>
          <p:cNvPr id="22" name="Oval 21">
            <a:extLst>
              <a:ext uri="{FF2B5EF4-FFF2-40B4-BE49-F238E27FC236}">
                <a16:creationId xmlns:a16="http://schemas.microsoft.com/office/drawing/2014/main" id="{ABC3C15A-682A-C743-B939-47528FC4927D}"/>
              </a:ext>
            </a:extLst>
          </p:cNvPr>
          <p:cNvSpPr/>
          <p:nvPr/>
        </p:nvSpPr>
        <p:spPr>
          <a:xfrm>
            <a:off x="7621911" y="2824742"/>
            <a:ext cx="282296" cy="250560"/>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59473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1"/>
            <a:ext cx="9224963" cy="6176963"/>
          </a:xfrm>
        </p:spPr>
        <p:txBody>
          <a:bodyPr>
            <a:normAutofit fontScale="92500" lnSpcReduction="20000"/>
          </a:bodyPr>
          <a:lstStyle/>
          <a:p>
            <a:pPr marL="0" indent="0">
              <a:buNone/>
            </a:pPr>
            <a:r>
              <a:rPr lang="en-US" sz="1800" b="1" dirty="0"/>
              <a:t>Calibration of 90⁰ </a:t>
            </a:r>
            <a:r>
              <a:rPr lang="en-US" sz="1800" b="1" baseline="30000" dirty="0"/>
              <a:t>1</a:t>
            </a:r>
            <a:r>
              <a:rPr lang="en-US" sz="1800" b="1" dirty="0"/>
              <a:t>H pulse</a:t>
            </a:r>
          </a:p>
          <a:p>
            <a:pPr lvl="1"/>
            <a:r>
              <a:rPr lang="en-US" sz="1800" dirty="0"/>
              <a:t>Automatic calibration</a:t>
            </a:r>
          </a:p>
          <a:p>
            <a:pPr lvl="2"/>
            <a:r>
              <a:rPr lang="en-US" sz="1800" dirty="0"/>
              <a:t>Type </a:t>
            </a:r>
            <a:r>
              <a:rPr lang="en-US" sz="1800" b="1" dirty="0" err="1"/>
              <a:t>pulsecal</a:t>
            </a:r>
            <a:r>
              <a:rPr lang="en-US" sz="1800" dirty="0"/>
              <a:t> on cl – info-panel will pop-up with the length and power of 90⁰ pulse. The parameters will be also automatically updated within the dataset</a:t>
            </a:r>
          </a:p>
          <a:p>
            <a:pPr lvl="2"/>
            <a:r>
              <a:rPr lang="en-US" sz="1800" dirty="0" err="1"/>
              <a:t>Pulsecal</a:t>
            </a:r>
            <a:r>
              <a:rPr lang="en-US" sz="1800" dirty="0"/>
              <a:t> gives results reasonable enough to use them for </a:t>
            </a:r>
            <a:r>
              <a:rPr lang="en-US" sz="1800" dirty="0" err="1"/>
              <a:t>nD</a:t>
            </a:r>
            <a:r>
              <a:rPr lang="en-US" sz="1800" dirty="0"/>
              <a:t> experiments or to use them as a starting point for manual calibration</a:t>
            </a:r>
          </a:p>
          <a:p>
            <a:pPr marL="914400" lvl="2" indent="0">
              <a:buNone/>
            </a:pPr>
            <a:endParaRPr lang="en-US" sz="1800" dirty="0"/>
          </a:p>
          <a:p>
            <a:pPr lvl="1"/>
            <a:r>
              <a:rPr lang="en-US" sz="1800" dirty="0"/>
              <a:t>Manual calibration</a:t>
            </a:r>
          </a:p>
          <a:p>
            <a:pPr lvl="2"/>
            <a:r>
              <a:rPr lang="en-US" sz="1800" dirty="0"/>
              <a:t>Type </a:t>
            </a:r>
            <a:r>
              <a:rPr lang="en-US" sz="1800" b="1" dirty="0"/>
              <a:t>p1</a:t>
            </a:r>
            <a:r>
              <a:rPr lang="en-US" sz="1800" dirty="0"/>
              <a:t> on cl, set the pulse length 1 </a:t>
            </a:r>
            <a:r>
              <a:rPr lang="en-US" sz="1800" dirty="0" err="1"/>
              <a:t>μs</a:t>
            </a:r>
            <a:r>
              <a:rPr lang="en-US" sz="1800" dirty="0"/>
              <a:t> and type </a:t>
            </a:r>
            <a:r>
              <a:rPr lang="en-US" sz="1800" b="1" dirty="0" err="1"/>
              <a:t>zgqfp</a:t>
            </a:r>
            <a:r>
              <a:rPr lang="en-US" sz="1800" dirty="0"/>
              <a:t>. This will run a macro that is composed of </a:t>
            </a:r>
            <a:r>
              <a:rPr lang="en-US" sz="1800" b="1" dirty="0" err="1"/>
              <a:t>zg</a:t>
            </a:r>
            <a:r>
              <a:rPr lang="en-US" sz="1800" dirty="0"/>
              <a:t> (zero go - start an experiment), </a:t>
            </a:r>
            <a:r>
              <a:rPr lang="en-US" sz="1800" b="1" dirty="0" err="1"/>
              <a:t>qsin</a:t>
            </a:r>
            <a:r>
              <a:rPr lang="en-US" sz="1800" dirty="0"/>
              <a:t> (multiply resulting FID with QSINE window function) and </a:t>
            </a:r>
            <a:r>
              <a:rPr lang="en-US" sz="1800" b="1" dirty="0" err="1"/>
              <a:t>fp</a:t>
            </a:r>
            <a:r>
              <a:rPr lang="en-US" sz="1800" b="1" dirty="0"/>
              <a:t> </a:t>
            </a:r>
            <a:r>
              <a:rPr lang="en-US" sz="1800" dirty="0"/>
              <a:t>(perform Fourier transformation with phase correction). Alternatively </a:t>
            </a:r>
            <a:r>
              <a:rPr lang="en-US" sz="1800" dirty="0" err="1"/>
              <a:t>zgefp</a:t>
            </a:r>
            <a:r>
              <a:rPr lang="en-US" sz="1800" dirty="0"/>
              <a:t> does the same but instead of </a:t>
            </a:r>
            <a:r>
              <a:rPr lang="en-US" sz="1800" dirty="0" err="1"/>
              <a:t>qsine</a:t>
            </a:r>
            <a:r>
              <a:rPr lang="en-US" sz="1800" dirty="0"/>
              <a:t> exponential window function is used for FID </a:t>
            </a:r>
            <a:r>
              <a:rPr lang="en-US" sz="1800" dirty="0" err="1"/>
              <a:t>apodization</a:t>
            </a:r>
            <a:r>
              <a:rPr lang="en-US" sz="1800" dirty="0"/>
              <a:t>.</a:t>
            </a:r>
          </a:p>
          <a:p>
            <a:pPr lvl="2"/>
            <a:r>
              <a:rPr lang="en-US" sz="1800" dirty="0"/>
              <a:t>Water-line signal will appear at about ~4.7 ppm. Phase the line to pure absorptive line either manually through Process menu and manual phase adjusting. Phasing window  can also invoked by typing </a:t>
            </a:r>
            <a:r>
              <a:rPr lang="en-US" sz="1800" b="1" dirty="0"/>
              <a:t>.ph</a:t>
            </a:r>
            <a:r>
              <a:rPr lang="en-US" sz="1800" dirty="0"/>
              <a:t>. If there are few signals in the spectrum automatic phase correction – </a:t>
            </a:r>
            <a:r>
              <a:rPr lang="en-US" sz="1800" b="1" dirty="0" err="1"/>
              <a:t>apk</a:t>
            </a:r>
            <a:r>
              <a:rPr lang="en-US" sz="1800" dirty="0"/>
              <a:t> command will work well. Check also symmetry of the signal and/or any abnormalities of the line-shape. Also measure the LWHH to get an estimate about the quality of the shimming.</a:t>
            </a:r>
          </a:p>
          <a:p>
            <a:pPr lvl="2"/>
            <a:r>
              <a:rPr lang="en-US" sz="1800" dirty="0"/>
              <a:t>Proton hard pulse (90°or </a:t>
            </a:r>
            <a:r>
              <a:rPr lang="en-US" sz="1800" dirty="0">
                <a:latin typeface="Symbol" charset="2"/>
                <a:cs typeface="Symbol" charset="2"/>
              </a:rPr>
              <a:t>p</a:t>
            </a:r>
            <a:r>
              <a:rPr lang="en-US" sz="1800" dirty="0"/>
              <a:t>/2) is strongly dependent on the tube diameter, salt concentration, temperature and solvent used. The pulse-length can be as short as 8</a:t>
            </a:r>
            <a:r>
              <a:rPr lang="en-US" sz="1800" dirty="0">
                <a:latin typeface="Symbol" charset="2"/>
                <a:cs typeface="Symbol" charset="2"/>
              </a:rPr>
              <a:t>m</a:t>
            </a:r>
            <a:r>
              <a:rPr lang="en-US" sz="1800" dirty="0"/>
              <a:t>s but can reach ~17</a:t>
            </a:r>
            <a:r>
              <a:rPr lang="en-US" sz="1800" dirty="0">
                <a:latin typeface="Symbol" charset="2"/>
                <a:cs typeface="Symbol" charset="2"/>
              </a:rPr>
              <a:t>m</a:t>
            </a:r>
            <a:r>
              <a:rPr lang="en-US" sz="1800" dirty="0"/>
              <a:t>s for high salt samples. As the 90°pulse is usually determined by measuring the 360° since the pulse gives a minimum signal, type </a:t>
            </a:r>
            <a:r>
              <a:rPr lang="en-US" sz="1800" b="1" dirty="0"/>
              <a:t>p1</a:t>
            </a:r>
            <a:r>
              <a:rPr lang="en-US" sz="1800" dirty="0"/>
              <a:t> on cl and set it to four times the expected length of 90⁰ </a:t>
            </a:r>
            <a:r>
              <a:rPr lang="en-US" sz="1800" baseline="30000" dirty="0"/>
              <a:t>1</a:t>
            </a:r>
            <a:r>
              <a:rPr lang="en-US" sz="1800" dirty="0"/>
              <a:t>H hard pulse (i.e. 32 to 68</a:t>
            </a:r>
            <a:r>
              <a:rPr lang="en-US" sz="1800" dirty="0">
                <a:latin typeface="Symbol" charset="2"/>
                <a:cs typeface="Symbol" charset="2"/>
              </a:rPr>
              <a:t>m</a:t>
            </a:r>
            <a:r>
              <a:rPr lang="en-US" sz="1800" dirty="0"/>
              <a:t>s). From the knowledge of sine-function one can easily guess whether the signal is longer 360°or shorter.</a:t>
            </a:r>
          </a:p>
          <a:p>
            <a:pPr lvl="2"/>
            <a:r>
              <a:rPr lang="en-US" sz="1800" dirty="0"/>
              <a:t>Once minimum in 360° is achieved, take one fourth the length of the pulse that gave a zero signal to obtain length for the 90⁰ pulse.</a:t>
            </a:r>
          </a:p>
          <a:p>
            <a:pPr lvl="2"/>
            <a:r>
              <a:rPr lang="en-US" sz="1800" dirty="0"/>
              <a:t>Samples in organic solvents or D</a:t>
            </a:r>
            <a:r>
              <a:rPr lang="en-US" sz="1800" baseline="-25000" dirty="0"/>
              <a:t>2</a:t>
            </a:r>
            <a:r>
              <a:rPr lang="en-US" sz="1800" dirty="0"/>
              <a:t>O can be calibrated on 180° pulse (first pass through zero).</a:t>
            </a:r>
          </a:p>
          <a:p>
            <a:pPr lvl="1"/>
            <a:endParaRPr lang="en-US" sz="1800" dirty="0"/>
          </a:p>
        </p:txBody>
      </p:sp>
    </p:spTree>
    <p:extLst>
      <p:ext uri="{BB962C8B-B14F-4D97-AF65-F5344CB8AC3E}">
        <p14:creationId xmlns:p14="http://schemas.microsoft.com/office/powerpoint/2010/main" val="6543949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ulse_calib.pdf"/>
          <p:cNvPicPr>
            <a:picLocks noChangeAspect="1"/>
          </p:cNvPicPr>
          <p:nvPr/>
        </p:nvPicPr>
        <p:blipFill rotWithShape="1">
          <a:blip r:embed="rId2">
            <a:extLst>
              <a:ext uri="{28A0092B-C50C-407E-A947-70E740481C1C}">
                <a14:useLocalDpi xmlns:a14="http://schemas.microsoft.com/office/drawing/2010/main" val="0"/>
              </a:ext>
            </a:extLst>
          </a:blip>
          <a:srcRect l="51159" t="14584" r="15581" b="55936"/>
          <a:stretch/>
        </p:blipFill>
        <p:spPr>
          <a:xfrm rot="10800000">
            <a:off x="610677" y="1641600"/>
            <a:ext cx="5931319" cy="4580127"/>
          </a:xfrm>
          <a:prstGeom prst="rect">
            <a:avLst/>
          </a:prstGeom>
        </p:spPr>
      </p:pic>
      <p:cxnSp>
        <p:nvCxnSpPr>
          <p:cNvPr id="6" name="Straight Connector 5"/>
          <p:cNvCxnSpPr/>
          <p:nvPr/>
        </p:nvCxnSpPr>
        <p:spPr>
          <a:xfrm>
            <a:off x="870395" y="3939840"/>
            <a:ext cx="5678621" cy="181440"/>
          </a:xfrm>
          <a:prstGeom prst="line">
            <a:avLst/>
          </a:prstGeom>
          <a:ln>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289302" y="4207680"/>
            <a:ext cx="1165205" cy="646331"/>
          </a:xfrm>
          <a:prstGeom prst="rect">
            <a:avLst/>
          </a:prstGeom>
          <a:noFill/>
        </p:spPr>
        <p:txBody>
          <a:bodyPr wrap="square" rtlCol="0">
            <a:spAutoFit/>
          </a:bodyPr>
          <a:lstStyle/>
          <a:p>
            <a:r>
              <a:rPr lang="en-US" dirty="0"/>
              <a:t>p1 duration</a:t>
            </a:r>
          </a:p>
        </p:txBody>
      </p:sp>
      <p:sp>
        <p:nvSpPr>
          <p:cNvPr id="9" name="Oval 8"/>
          <p:cNvSpPr/>
          <p:nvPr/>
        </p:nvSpPr>
        <p:spPr>
          <a:xfrm>
            <a:off x="2073670" y="1828560"/>
            <a:ext cx="282296" cy="250560"/>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312830" y="5837520"/>
            <a:ext cx="282296" cy="250560"/>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203779" y="3876240"/>
            <a:ext cx="282296" cy="250560"/>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681595" y="3971280"/>
            <a:ext cx="282296" cy="250560"/>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05289" y="155520"/>
            <a:ext cx="6998251" cy="1754327"/>
          </a:xfrm>
          <a:prstGeom prst="rect">
            <a:avLst/>
          </a:prstGeom>
          <a:noFill/>
        </p:spPr>
        <p:txBody>
          <a:bodyPr wrap="square" rtlCol="0">
            <a:spAutoFit/>
          </a:bodyPr>
          <a:lstStyle/>
          <a:p>
            <a:r>
              <a:rPr lang="en-US" b="1" dirty="0"/>
              <a:t>Calibration of 90⁰ </a:t>
            </a:r>
            <a:r>
              <a:rPr lang="en-US" b="1" baseline="30000" dirty="0"/>
              <a:t>1</a:t>
            </a:r>
            <a:r>
              <a:rPr lang="en-US" b="1" dirty="0"/>
              <a:t>H pulse</a:t>
            </a:r>
          </a:p>
          <a:p>
            <a:r>
              <a:rPr lang="en-US" dirty="0"/>
              <a:t>Another option how to calibrate pulse in to use command </a:t>
            </a:r>
            <a:r>
              <a:rPr lang="en-US" b="1" dirty="0" err="1"/>
              <a:t>paropt</a:t>
            </a:r>
            <a:r>
              <a:rPr lang="en-US" dirty="0"/>
              <a:t>, which will pop-up a window where one sets up initial value [of the pulse], increment, and number of increments. Result of such </a:t>
            </a:r>
            <a:r>
              <a:rPr lang="en-US" dirty="0" err="1"/>
              <a:t>paropt</a:t>
            </a:r>
            <a:r>
              <a:rPr lang="en-US" dirty="0"/>
              <a:t> will provide similar output (initial value: 1</a:t>
            </a:r>
            <a:r>
              <a:rPr lang="en-US" dirty="0">
                <a:latin typeface="Symbol" charset="2"/>
                <a:cs typeface="Symbol" charset="2"/>
              </a:rPr>
              <a:t>m</a:t>
            </a:r>
            <a:r>
              <a:rPr lang="en-US" dirty="0"/>
              <a:t>s, increment:1</a:t>
            </a:r>
            <a:r>
              <a:rPr lang="en-US" dirty="0">
                <a:latin typeface="Symbol" charset="2"/>
                <a:cs typeface="Symbol" charset="2"/>
              </a:rPr>
              <a:t>m</a:t>
            </a:r>
            <a:r>
              <a:rPr lang="en-US" dirty="0"/>
              <a:t>s, number of increments: 50).</a:t>
            </a:r>
          </a:p>
        </p:txBody>
      </p:sp>
    </p:spTree>
    <p:extLst>
      <p:ext uri="{BB962C8B-B14F-4D97-AF65-F5344CB8AC3E}">
        <p14:creationId xmlns:p14="http://schemas.microsoft.com/office/powerpoint/2010/main" val="26066421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2"/>
          <p:cNvSpPr>
            <a:spLocks noGrp="1"/>
          </p:cNvSpPr>
          <p:nvPr>
            <p:ph idx="1"/>
          </p:nvPr>
        </p:nvSpPr>
        <p:spPr>
          <a:xfrm>
            <a:off x="0" y="0"/>
            <a:ext cx="9224963" cy="6521116"/>
          </a:xfrm>
        </p:spPr>
        <p:txBody>
          <a:bodyPr>
            <a:noAutofit/>
          </a:bodyPr>
          <a:lstStyle/>
          <a:p>
            <a:pPr marL="0" indent="0">
              <a:buNone/>
            </a:pPr>
            <a:r>
              <a:rPr lang="en-US" sz="2000" b="1" dirty="0"/>
              <a:t>Optimizing acquisition parameters</a:t>
            </a:r>
            <a:endParaRPr lang="en-US" sz="2000" dirty="0"/>
          </a:p>
          <a:p>
            <a:pPr marL="534988" lvl="1" indent="-171450"/>
            <a:r>
              <a:rPr lang="en-US" sz="1800" dirty="0"/>
              <a:t>Before starting any acquisition, it is wise to check whether all parameters are at their optimum or can be further improved. For the sake of optimization there is command </a:t>
            </a:r>
            <a:r>
              <a:rPr lang="en-US" sz="1800" b="1" dirty="0" err="1"/>
              <a:t>gs</a:t>
            </a:r>
            <a:r>
              <a:rPr lang="en-US" sz="1800" dirty="0"/>
              <a:t> (go scan) that will run an “infinite” loop enabling real-time manipulation with pulse-lengths, delays, receiver gain etc. Immediate impact on the FID is observed.</a:t>
            </a:r>
          </a:p>
          <a:p>
            <a:pPr marL="538163" lvl="1" indent="-174625"/>
            <a:r>
              <a:rPr lang="en-US" sz="1800" dirty="0"/>
              <a:t>Start with optimizing receiver gain – either by typing </a:t>
            </a:r>
            <a:r>
              <a:rPr lang="en-US" sz="1800" b="1" dirty="0" err="1"/>
              <a:t>rga</a:t>
            </a:r>
            <a:r>
              <a:rPr lang="en-US" sz="1800" dirty="0"/>
              <a:t> prior running </a:t>
            </a:r>
            <a:r>
              <a:rPr lang="en-US" sz="1800" dirty="0" err="1"/>
              <a:t>gs</a:t>
            </a:r>
            <a:r>
              <a:rPr lang="en-US" sz="1800" dirty="0"/>
              <a:t> or manually till ADC overflow disappears*</a:t>
            </a:r>
          </a:p>
          <a:p>
            <a:pPr marL="534988" lvl="1" indent="-171450"/>
            <a:r>
              <a:rPr lang="en-US" sz="1800" dirty="0"/>
              <a:t>The parameters can be adjusted </a:t>
            </a:r>
            <a:r>
              <a:rPr lang="en-US" sz="2000" dirty="0"/>
              <a:t>by:</a:t>
            </a:r>
          </a:p>
          <a:p>
            <a:pPr marL="717550" lvl="2" indent="-182563">
              <a:tabLst>
                <a:tab pos="717550" algn="l"/>
              </a:tabLst>
            </a:pPr>
            <a:r>
              <a:rPr lang="en-US" sz="1600" dirty="0"/>
              <a:t>dragging the slider (not recommended)</a:t>
            </a:r>
          </a:p>
          <a:p>
            <a:pPr marL="717550" lvl="2" indent="-182563"/>
            <a:r>
              <a:rPr lang="en-US" sz="1600" dirty="0"/>
              <a:t>directly typing desired value</a:t>
            </a:r>
          </a:p>
          <a:p>
            <a:pPr marL="717550" lvl="2" indent="-182563"/>
            <a:r>
              <a:rPr lang="en-US" sz="1600" dirty="0"/>
              <a:t>clicking on the slider-scale</a:t>
            </a:r>
          </a:p>
          <a:p>
            <a:pPr marL="534988" lvl="2" indent="0">
              <a:buNone/>
            </a:pPr>
            <a:r>
              <a:rPr lang="en-US" sz="1600" dirty="0"/>
              <a:t>(clicking will be affected by the sensitivity)</a:t>
            </a:r>
            <a:endParaRPr lang="en-US" b="1" dirty="0"/>
          </a:p>
          <a:p>
            <a:pPr marL="534988" lvl="2" indent="0">
              <a:buNone/>
            </a:pPr>
            <a:endParaRPr lang="en-US" sz="1600" dirty="0"/>
          </a:p>
          <a:p>
            <a:pPr marL="534988" lvl="2" indent="0">
              <a:buNone/>
            </a:pPr>
            <a:r>
              <a:rPr lang="en-US" sz="1600" dirty="0"/>
              <a:t>ADC range lines</a:t>
            </a:r>
          </a:p>
          <a:p>
            <a:pPr marL="534988" lvl="2" indent="0">
              <a:buNone/>
            </a:pPr>
            <a:endParaRPr lang="en-US" sz="1600" dirty="0"/>
          </a:p>
          <a:p>
            <a:pPr marL="534988" lvl="2" indent="0">
              <a:buNone/>
            </a:pPr>
            <a:endParaRPr lang="en-US" sz="1600" dirty="0"/>
          </a:p>
          <a:p>
            <a:pPr marL="534988" lvl="2" indent="0">
              <a:buNone/>
            </a:pPr>
            <a:r>
              <a:rPr lang="en-US" sz="1600" dirty="0"/>
              <a:t>*note: </a:t>
            </a:r>
            <a:r>
              <a:rPr lang="en-US" sz="1600" dirty="0" err="1"/>
              <a:t>cryoprobes</a:t>
            </a:r>
            <a:r>
              <a:rPr lang="en-US" sz="1600" dirty="0"/>
              <a:t> tend to give false </a:t>
            </a:r>
          </a:p>
          <a:p>
            <a:pPr marL="534988" lvl="2" indent="0">
              <a:buNone/>
            </a:pPr>
            <a:r>
              <a:rPr lang="en-US" sz="1600" dirty="0"/>
              <a:t>ADC overflow warnings</a:t>
            </a:r>
          </a:p>
        </p:txBody>
      </p:sp>
      <p:pic>
        <p:nvPicPr>
          <p:cNvPr id="2" name="Obrázek 1"/>
          <p:cNvPicPr>
            <a:picLocks noChangeAspect="1"/>
          </p:cNvPicPr>
          <p:nvPr/>
        </p:nvPicPr>
        <p:blipFill rotWithShape="1">
          <a:blip r:embed="rId2" cstate="print">
            <a:extLst>
              <a:ext uri="{28A0092B-C50C-407E-A947-70E740481C1C}">
                <a14:useLocalDpi xmlns:a14="http://schemas.microsoft.com/office/drawing/2010/main" val="0"/>
              </a:ext>
            </a:extLst>
          </a:blip>
          <a:srcRect l="30689" t="18402" r="13972" b="16102"/>
          <a:stretch/>
        </p:blipFill>
        <p:spPr>
          <a:xfrm>
            <a:off x="4197545" y="1897252"/>
            <a:ext cx="5698356" cy="4669148"/>
          </a:xfrm>
          <a:prstGeom prst="rect">
            <a:avLst/>
          </a:prstGeom>
        </p:spPr>
      </p:pic>
      <p:sp>
        <p:nvSpPr>
          <p:cNvPr id="6" name="Oval 5"/>
          <p:cNvSpPr/>
          <p:nvPr/>
        </p:nvSpPr>
        <p:spPr>
          <a:xfrm>
            <a:off x="4598197" y="6331601"/>
            <a:ext cx="1015320" cy="270110"/>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5229382" y="5334881"/>
            <a:ext cx="692443" cy="270110"/>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5348711" y="4038881"/>
            <a:ext cx="410564" cy="270110"/>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a:endCxn id="8" idx="1"/>
          </p:cNvCxnSpPr>
          <p:nvPr/>
        </p:nvCxnSpPr>
        <p:spPr>
          <a:xfrm>
            <a:off x="2091754" y="2488320"/>
            <a:ext cx="3317083" cy="1590118"/>
          </a:xfrm>
          <a:prstGeom prst="line">
            <a:avLst/>
          </a:prstGeom>
          <a:ln>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673816" y="3058560"/>
            <a:ext cx="2898511" cy="1753920"/>
          </a:xfrm>
          <a:prstGeom prst="line">
            <a:avLst/>
          </a:prstGeom>
          <a:ln>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a:endCxn id="7" idx="2"/>
          </p:cNvCxnSpPr>
          <p:nvPr/>
        </p:nvCxnSpPr>
        <p:spPr>
          <a:xfrm>
            <a:off x="2082063" y="2799360"/>
            <a:ext cx="3147319" cy="2670576"/>
          </a:xfrm>
          <a:prstGeom prst="line">
            <a:avLst/>
          </a:prstGeom>
          <a:ln>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5290034" y="2774320"/>
            <a:ext cx="584342" cy="433954"/>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V="1">
            <a:off x="1970567" y="3140149"/>
            <a:ext cx="4706680" cy="723014"/>
          </a:xfrm>
          <a:prstGeom prst="straightConnector1">
            <a:avLst/>
          </a:prstGeom>
          <a:ln w="127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970567" y="3876225"/>
            <a:ext cx="4795284" cy="1801561"/>
          </a:xfrm>
          <a:prstGeom prst="straightConnector1">
            <a:avLst/>
          </a:prstGeom>
          <a:ln w="1270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03015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2"/>
          <p:cNvSpPr>
            <a:spLocks noGrp="1"/>
          </p:cNvSpPr>
          <p:nvPr>
            <p:ph idx="1"/>
          </p:nvPr>
        </p:nvSpPr>
        <p:spPr>
          <a:xfrm>
            <a:off x="0" y="0"/>
            <a:ext cx="9224963" cy="3352320"/>
          </a:xfrm>
        </p:spPr>
        <p:txBody>
          <a:bodyPr>
            <a:noAutofit/>
          </a:bodyPr>
          <a:lstStyle/>
          <a:p>
            <a:pPr marL="0" indent="0">
              <a:buNone/>
            </a:pPr>
            <a:r>
              <a:rPr lang="en-US" sz="2000" b="1" dirty="0"/>
              <a:t>Optimizing acquisition parameters</a:t>
            </a:r>
            <a:endParaRPr lang="en-US" sz="2000" dirty="0"/>
          </a:p>
          <a:p>
            <a:pPr lvl="1"/>
            <a:r>
              <a:rPr lang="en-US" sz="2000" dirty="0"/>
              <a:t>Other parameters that could be set are the exact position of receiver (Offset-tab), phase correction (particularly in case of WATERGATE water suppression; </a:t>
            </a:r>
            <a:r>
              <a:rPr lang="en-US" sz="2000" dirty="0" err="1"/>
              <a:t>CorPhase</a:t>
            </a:r>
            <a:r>
              <a:rPr lang="en-US" sz="2000" dirty="0"/>
              <a:t>) and duration of calculated shaped pulses (Pulse-tab).</a:t>
            </a:r>
          </a:p>
          <a:p>
            <a:pPr lvl="1"/>
            <a:r>
              <a:rPr lang="en-US" sz="2000" dirty="0"/>
              <a:t>Always check the Warning message and FIDAREA which one wants to reach as low as possible as the signal in </a:t>
            </a:r>
            <a:r>
              <a:rPr lang="en-US" sz="2000" dirty="0" err="1"/>
              <a:t>biomolecular</a:t>
            </a:r>
            <a:r>
              <a:rPr lang="en-US" sz="2000" dirty="0"/>
              <a:t> samples is dominated by water which is supposed to be efficiently suppressed.</a:t>
            </a:r>
            <a:endParaRPr lang="en-US" dirty="0"/>
          </a:p>
        </p:txBody>
      </p:sp>
      <p:pic>
        <p:nvPicPr>
          <p:cNvPr id="2" name="Obrázek 1"/>
          <p:cNvPicPr>
            <a:picLocks noChangeAspect="1"/>
          </p:cNvPicPr>
          <p:nvPr/>
        </p:nvPicPr>
        <p:blipFill rotWithShape="1">
          <a:blip r:embed="rId2" cstate="print">
            <a:extLst>
              <a:ext uri="{28A0092B-C50C-407E-A947-70E740481C1C}">
                <a14:useLocalDpi xmlns:a14="http://schemas.microsoft.com/office/drawing/2010/main" val="0"/>
              </a:ext>
            </a:extLst>
          </a:blip>
          <a:srcRect l="30689" t="21211" r="13972" b="16102"/>
          <a:stretch/>
        </p:blipFill>
        <p:spPr>
          <a:xfrm>
            <a:off x="3860624" y="2116800"/>
            <a:ext cx="6001510" cy="4706640"/>
          </a:xfrm>
          <a:prstGeom prst="rect">
            <a:avLst/>
          </a:prstGeom>
        </p:spPr>
      </p:pic>
      <p:sp>
        <p:nvSpPr>
          <p:cNvPr id="13" name="Oval 12"/>
          <p:cNvSpPr/>
          <p:nvPr/>
        </p:nvSpPr>
        <p:spPr>
          <a:xfrm>
            <a:off x="8476805" y="3481920"/>
            <a:ext cx="1013301" cy="276480"/>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65037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1"/>
            <a:ext cx="9224963" cy="6732953"/>
          </a:xfrm>
        </p:spPr>
        <p:txBody>
          <a:bodyPr>
            <a:normAutofit fontScale="92500" lnSpcReduction="20000"/>
          </a:bodyPr>
          <a:lstStyle/>
          <a:p>
            <a:pPr marL="0" indent="0">
              <a:buNone/>
            </a:pPr>
            <a:r>
              <a:rPr lang="en-US" sz="2000" b="1" dirty="0"/>
              <a:t>Start of the experiment</a:t>
            </a:r>
            <a:endParaRPr lang="en-US" sz="2000" dirty="0"/>
          </a:p>
          <a:p>
            <a:r>
              <a:rPr lang="en-US" sz="2000" dirty="0"/>
              <a:t>Duration of the experiment</a:t>
            </a:r>
          </a:p>
          <a:p>
            <a:pPr lvl="1"/>
            <a:r>
              <a:rPr lang="en-US" sz="2000" dirty="0"/>
              <a:t>Type </a:t>
            </a:r>
            <a:r>
              <a:rPr lang="en-US" sz="2000" b="1" dirty="0" err="1"/>
              <a:t>expt</a:t>
            </a:r>
            <a:r>
              <a:rPr lang="en-US" sz="2000" b="1" dirty="0"/>
              <a:t> </a:t>
            </a:r>
            <a:r>
              <a:rPr lang="en-US" sz="2000" dirty="0"/>
              <a:t>(experimental time) – gives the experimental time, required space on disc for the current dataset</a:t>
            </a:r>
          </a:p>
          <a:p>
            <a:pPr lvl="1"/>
            <a:r>
              <a:rPr lang="en-US" sz="2000" dirty="0"/>
              <a:t>Type </a:t>
            </a:r>
            <a:r>
              <a:rPr lang="en-US" sz="2000" b="1" dirty="0" err="1"/>
              <a:t>multiexpt</a:t>
            </a:r>
            <a:r>
              <a:rPr lang="en-US" sz="2000" dirty="0"/>
              <a:t> – allows to estimate duration of multiple experiments that are in row (e.g. </a:t>
            </a:r>
            <a:r>
              <a:rPr lang="en-US" sz="2000" dirty="0" err="1"/>
              <a:t>ExpNos</a:t>
            </a:r>
            <a:r>
              <a:rPr lang="en-US" sz="2000" dirty="0"/>
              <a:t> 1, 2, 3, 4 ...). Returns the time and date, when the experiments are finished.</a:t>
            </a:r>
          </a:p>
          <a:p>
            <a:r>
              <a:rPr lang="en-US" sz="2000" dirty="0"/>
              <a:t>Running the experiment</a:t>
            </a:r>
          </a:p>
          <a:p>
            <a:pPr lvl="1"/>
            <a:r>
              <a:rPr lang="en-US" sz="2000" dirty="0"/>
              <a:t>Type </a:t>
            </a:r>
            <a:r>
              <a:rPr lang="en-US" sz="2000" b="1" dirty="0" err="1"/>
              <a:t>zgqfp</a:t>
            </a:r>
            <a:r>
              <a:rPr lang="en-US" sz="2000" b="1" dirty="0"/>
              <a:t> </a:t>
            </a:r>
            <a:r>
              <a:rPr lang="en-US" sz="2000" dirty="0"/>
              <a:t>– starts and processes 1D experiment (composite macro of </a:t>
            </a:r>
            <a:r>
              <a:rPr lang="en-US" sz="2000" dirty="0" err="1"/>
              <a:t>zg+qsin+fp</a:t>
            </a:r>
            <a:r>
              <a:rPr lang="en-US" sz="2000" dirty="0"/>
              <a:t>) – in case of low concentrated samples, one set number of scans as high as 128 or even 1024. As such experiment takes already a significant amount of time, it is wise to check whether something is being acquired. Either check the on-line Fourier transform in the acquisition window or type </a:t>
            </a:r>
            <a:r>
              <a:rPr lang="en-US" sz="2000" b="1" dirty="0" err="1"/>
              <a:t>tr</a:t>
            </a:r>
            <a:r>
              <a:rPr lang="en-US" sz="2000" dirty="0"/>
              <a:t> to transfer the so far acquired data from spectrometer to computer and process them with </a:t>
            </a:r>
            <a:r>
              <a:rPr lang="en-US" sz="2000" b="1" dirty="0" err="1"/>
              <a:t>efp</a:t>
            </a:r>
            <a:r>
              <a:rPr lang="en-US" sz="2000" dirty="0"/>
              <a:t> or </a:t>
            </a:r>
            <a:r>
              <a:rPr lang="en-US" sz="2000" b="1" dirty="0" err="1"/>
              <a:t>qsin</a:t>
            </a:r>
            <a:r>
              <a:rPr lang="en-US" sz="2000" dirty="0" err="1"/>
              <a:t>+</a:t>
            </a:r>
            <a:r>
              <a:rPr lang="en-US" sz="2000" b="1" dirty="0" err="1"/>
              <a:t>fp</a:t>
            </a:r>
            <a:r>
              <a:rPr lang="en-US" sz="2000" dirty="0"/>
              <a:t>.</a:t>
            </a:r>
          </a:p>
          <a:p>
            <a:pPr lvl="1"/>
            <a:endParaRPr lang="en-US" sz="2000" dirty="0"/>
          </a:p>
          <a:p>
            <a:pPr lvl="1"/>
            <a:endParaRPr lang="en-US" sz="2000" dirty="0"/>
          </a:p>
          <a:p>
            <a:pPr lvl="1"/>
            <a:endParaRPr lang="en-US" sz="2000" dirty="0"/>
          </a:p>
          <a:p>
            <a:pPr marL="457200" lvl="1" indent="0">
              <a:buNone/>
            </a:pPr>
            <a:endParaRPr lang="en-US" sz="2000" dirty="0"/>
          </a:p>
          <a:p>
            <a:pPr lvl="1"/>
            <a:endParaRPr lang="en-US" sz="2000" dirty="0"/>
          </a:p>
          <a:p>
            <a:pPr lvl="1"/>
            <a:endParaRPr lang="en-US" sz="2000" dirty="0"/>
          </a:p>
          <a:p>
            <a:pPr lvl="1"/>
            <a:endParaRPr lang="en-US" sz="2000" dirty="0"/>
          </a:p>
          <a:p>
            <a:pPr lvl="1"/>
            <a:endParaRPr lang="en-US" sz="2000" dirty="0"/>
          </a:p>
          <a:p>
            <a:pPr lvl="1"/>
            <a:r>
              <a:rPr lang="en-US" sz="2000" dirty="0"/>
              <a:t>Type </a:t>
            </a:r>
            <a:r>
              <a:rPr lang="en-US" sz="2000" b="1" dirty="0" err="1"/>
              <a:t>zg</a:t>
            </a:r>
            <a:r>
              <a:rPr lang="en-US" sz="2000" dirty="0"/>
              <a:t> – starts the experiment without processing it</a:t>
            </a:r>
          </a:p>
          <a:p>
            <a:pPr lvl="1"/>
            <a:r>
              <a:rPr lang="en-US" sz="2000" dirty="0"/>
              <a:t>Type </a:t>
            </a:r>
            <a:r>
              <a:rPr lang="en-US" sz="2000" b="1" dirty="0"/>
              <a:t>stop </a:t>
            </a:r>
            <a:r>
              <a:rPr lang="en-US" sz="2000" dirty="0"/>
              <a:t>– immediately stops the experiment</a:t>
            </a:r>
          </a:p>
          <a:p>
            <a:pPr lvl="1"/>
            <a:r>
              <a:rPr lang="en-US" sz="2000" dirty="0"/>
              <a:t>Type </a:t>
            </a:r>
            <a:r>
              <a:rPr lang="en-US" sz="2000" b="1" dirty="0"/>
              <a:t>halt </a:t>
            </a:r>
            <a:r>
              <a:rPr lang="en-US" sz="2000" dirty="0"/>
              <a:t>– stops the experiment after the current scan</a:t>
            </a:r>
          </a:p>
          <a:p>
            <a:pPr marL="457200" lvl="1" indent="0">
              <a:buNone/>
            </a:pPr>
            <a:endParaRPr lang="en-US" sz="2000" b="1" dirty="0"/>
          </a:p>
          <a:p>
            <a:pPr lvl="1"/>
            <a:endParaRPr lang="en-US" sz="2000" b="1" dirty="0"/>
          </a:p>
          <a:p>
            <a:pPr marL="457200" lvl="1" indent="0">
              <a:buNone/>
            </a:pPr>
            <a:endParaRPr lang="en-US" sz="2000" b="1" dirty="0"/>
          </a:p>
        </p:txBody>
      </p:sp>
      <p:grpSp>
        <p:nvGrpSpPr>
          <p:cNvPr id="7" name="Group 6"/>
          <p:cNvGrpSpPr/>
          <p:nvPr/>
        </p:nvGrpSpPr>
        <p:grpSpPr>
          <a:xfrm>
            <a:off x="2944387" y="3653542"/>
            <a:ext cx="6529034" cy="1243945"/>
            <a:chOff x="4032690" y="5193247"/>
            <a:chExt cx="8035734" cy="1243945"/>
          </a:xfrm>
        </p:grpSpPr>
        <p:pic>
          <p:nvPicPr>
            <p:cNvPr id="4" name="Obrázek 1"/>
            <p:cNvPicPr>
              <a:picLocks noChangeAspect="1"/>
            </p:cNvPicPr>
            <p:nvPr/>
          </p:nvPicPr>
          <p:blipFill rotWithShape="1">
            <a:blip r:embed="rId2" cstate="print">
              <a:extLst>
                <a:ext uri="{28A0092B-C50C-407E-A947-70E740481C1C}">
                  <a14:useLocalDpi xmlns:a14="http://schemas.microsoft.com/office/drawing/2010/main" val="0"/>
                </a:ext>
              </a:extLst>
            </a:blip>
            <a:srcRect l="48138" t="20821" r="13972" b="68752"/>
            <a:stretch/>
          </p:blipFill>
          <p:spPr>
            <a:xfrm>
              <a:off x="4032690" y="5193247"/>
              <a:ext cx="8035734" cy="1243945"/>
            </a:xfrm>
            <a:prstGeom prst="rect">
              <a:avLst/>
            </a:prstGeom>
          </p:spPr>
        </p:pic>
        <p:sp>
          <p:nvSpPr>
            <p:cNvPr id="5" name="Oval 4"/>
            <p:cNvSpPr/>
            <p:nvPr/>
          </p:nvSpPr>
          <p:spPr>
            <a:xfrm>
              <a:off x="5166888" y="5491367"/>
              <a:ext cx="548004" cy="371696"/>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6" name="Oval 5"/>
            <p:cNvSpPr/>
            <p:nvPr/>
          </p:nvSpPr>
          <p:spPr>
            <a:xfrm>
              <a:off x="8902056" y="5213003"/>
              <a:ext cx="788043" cy="276007"/>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Tree>
    <p:extLst>
      <p:ext uri="{BB962C8B-B14F-4D97-AF65-F5344CB8AC3E}">
        <p14:creationId xmlns:p14="http://schemas.microsoft.com/office/powerpoint/2010/main" val="3196322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5696" y="133149"/>
            <a:ext cx="9588499" cy="5416869"/>
          </a:xfrm>
          <a:prstGeom prst="rect">
            <a:avLst/>
          </a:prstGeom>
          <a:noFill/>
        </p:spPr>
        <p:txBody>
          <a:bodyPr wrap="square" rtlCol="0">
            <a:spAutoFit/>
          </a:bodyPr>
          <a:lstStyle/>
          <a:p>
            <a:r>
              <a:rPr lang="en-US" sz="2400" dirty="0">
                <a:solidFill>
                  <a:srgbClr val="000000"/>
                </a:solidFill>
              </a:rPr>
              <a:t>/</a:t>
            </a:r>
            <a:r>
              <a:rPr lang="en-US" sz="2400" i="1" dirty="0">
                <a:solidFill>
                  <a:srgbClr val="000000"/>
                </a:solidFill>
              </a:rPr>
              <a:t>&lt;disk&gt;</a:t>
            </a:r>
            <a:r>
              <a:rPr lang="en-US" sz="2400" dirty="0">
                <a:solidFill>
                  <a:srgbClr val="000000"/>
                </a:solidFill>
              </a:rPr>
              <a:t>/</a:t>
            </a:r>
            <a:r>
              <a:rPr lang="en-US" sz="2400" b="1" dirty="0">
                <a:solidFill>
                  <a:srgbClr val="000000"/>
                </a:solidFill>
              </a:rPr>
              <a:t>data</a:t>
            </a:r>
            <a:r>
              <a:rPr lang="en-US" sz="2400" dirty="0">
                <a:solidFill>
                  <a:srgbClr val="000000"/>
                </a:solidFill>
              </a:rPr>
              <a:t>/</a:t>
            </a:r>
            <a:r>
              <a:rPr lang="en-US" sz="2400" i="1" dirty="0">
                <a:solidFill>
                  <a:srgbClr val="000000"/>
                </a:solidFill>
              </a:rPr>
              <a:t>&lt;user&gt;</a:t>
            </a:r>
            <a:r>
              <a:rPr lang="en-US" sz="2400" dirty="0">
                <a:solidFill>
                  <a:srgbClr val="000000"/>
                </a:solidFill>
              </a:rPr>
              <a:t>/</a:t>
            </a:r>
            <a:r>
              <a:rPr lang="en-US" sz="2400" b="1" dirty="0" err="1">
                <a:solidFill>
                  <a:srgbClr val="000000"/>
                </a:solidFill>
              </a:rPr>
              <a:t>nmr</a:t>
            </a:r>
            <a:r>
              <a:rPr lang="en-US" sz="2400" dirty="0">
                <a:solidFill>
                  <a:srgbClr val="000000"/>
                </a:solidFill>
              </a:rPr>
              <a:t>/</a:t>
            </a:r>
            <a:r>
              <a:rPr lang="en-US" sz="2400" i="1" dirty="0">
                <a:solidFill>
                  <a:srgbClr val="000000"/>
                </a:solidFill>
              </a:rPr>
              <a:t>&lt;dataset&gt;</a:t>
            </a:r>
          </a:p>
          <a:p>
            <a:r>
              <a:rPr lang="en-US" sz="1600" dirty="0">
                <a:solidFill>
                  <a:srgbClr val="000000"/>
                </a:solidFill>
                <a:latin typeface="Courier"/>
                <a:cs typeface="Courier"/>
              </a:rPr>
              <a:t>[</a:t>
            </a:r>
            <a:r>
              <a:rPr lang="en-US" sz="1600" dirty="0" err="1">
                <a:solidFill>
                  <a:srgbClr val="000000"/>
                </a:solidFill>
                <a:latin typeface="Courier"/>
                <a:cs typeface="Courier"/>
              </a:rPr>
              <a:t>karelk@nmrcf</a:t>
            </a:r>
            <a:r>
              <a:rPr lang="en-US" sz="1600" dirty="0">
                <a:solidFill>
                  <a:srgbClr val="000000"/>
                </a:solidFill>
                <a:latin typeface="Courier"/>
                <a:cs typeface="Courier"/>
              </a:rPr>
              <a:t> </a:t>
            </a:r>
            <a:r>
              <a:rPr lang="en-US" sz="1600" dirty="0" err="1">
                <a:solidFill>
                  <a:srgbClr val="000000"/>
                </a:solidFill>
                <a:latin typeface="Courier"/>
                <a:cs typeface="Courier"/>
              </a:rPr>
              <a:t>nmr</a:t>
            </a:r>
            <a:r>
              <a:rPr lang="en-US" sz="1600" dirty="0">
                <a:solidFill>
                  <a:srgbClr val="000000"/>
                </a:solidFill>
                <a:latin typeface="Courier"/>
                <a:cs typeface="Courier"/>
              </a:rPr>
              <a:t>]$ </a:t>
            </a:r>
            <a:r>
              <a:rPr lang="en-US" sz="1600" b="1" dirty="0">
                <a:solidFill>
                  <a:srgbClr val="0000FF"/>
                </a:solidFill>
                <a:latin typeface="Courier"/>
                <a:cs typeface="Courier"/>
              </a:rPr>
              <a:t>cd</a:t>
            </a:r>
            <a:r>
              <a:rPr lang="en-US" sz="1600" dirty="0">
                <a:solidFill>
                  <a:srgbClr val="000000"/>
                </a:solidFill>
                <a:latin typeface="Courier"/>
                <a:cs typeface="Courier"/>
              </a:rPr>
              <a:t> 130118_700b_Dataset/ </a:t>
            </a:r>
            <a:r>
              <a:rPr lang="en-US" sz="1600" dirty="0">
                <a:solidFill>
                  <a:srgbClr val="000000"/>
                </a:solidFill>
                <a:cs typeface="Courier"/>
              </a:rPr>
              <a:t>- change directory to a Dataset</a:t>
            </a:r>
          </a:p>
          <a:p>
            <a:r>
              <a:rPr lang="en-US" sz="1600" dirty="0">
                <a:solidFill>
                  <a:srgbClr val="000000"/>
                </a:solidFill>
                <a:latin typeface="Courier"/>
                <a:cs typeface="Courier"/>
              </a:rPr>
              <a:t>[</a:t>
            </a:r>
            <a:r>
              <a:rPr lang="en-US" sz="1600" dirty="0" err="1">
                <a:solidFill>
                  <a:srgbClr val="000000"/>
                </a:solidFill>
                <a:latin typeface="Courier"/>
                <a:cs typeface="Courier"/>
              </a:rPr>
              <a:t>karelk@nmrcf</a:t>
            </a:r>
            <a:r>
              <a:rPr lang="en-US" sz="1600" dirty="0">
                <a:solidFill>
                  <a:srgbClr val="000000"/>
                </a:solidFill>
                <a:latin typeface="Courier"/>
                <a:cs typeface="Courier"/>
              </a:rPr>
              <a:t> 130118_700b_Dataset]$ </a:t>
            </a:r>
            <a:r>
              <a:rPr lang="en-US" sz="1600" b="1" dirty="0" err="1">
                <a:solidFill>
                  <a:srgbClr val="0000FF"/>
                </a:solidFill>
                <a:latin typeface="Courier"/>
                <a:cs typeface="Courier"/>
              </a:rPr>
              <a:t>ls</a:t>
            </a:r>
            <a:r>
              <a:rPr lang="en-US" sz="1600" b="1" dirty="0">
                <a:solidFill>
                  <a:srgbClr val="0000FF"/>
                </a:solidFill>
                <a:latin typeface="Courier"/>
                <a:cs typeface="Courier"/>
              </a:rPr>
              <a:t> </a:t>
            </a:r>
            <a:r>
              <a:rPr lang="en-US" sz="1600" dirty="0">
                <a:cs typeface="Courier"/>
              </a:rPr>
              <a:t>– list directory contents</a:t>
            </a:r>
          </a:p>
          <a:p>
            <a:r>
              <a:rPr lang="en-US" sz="1600" dirty="0">
                <a:solidFill>
                  <a:srgbClr val="FF0000"/>
                </a:solidFill>
                <a:latin typeface="Courier"/>
                <a:cs typeface="Courier"/>
              </a:rPr>
              <a:t>1  10005  2  3  4  5</a:t>
            </a:r>
          </a:p>
          <a:p>
            <a:r>
              <a:rPr lang="en-US" sz="1600" dirty="0">
                <a:solidFill>
                  <a:srgbClr val="000000"/>
                </a:solidFill>
                <a:latin typeface="Courier"/>
                <a:cs typeface="Courier"/>
              </a:rPr>
              <a:t>[</a:t>
            </a:r>
            <a:r>
              <a:rPr lang="en-US" sz="1600" dirty="0" err="1">
                <a:solidFill>
                  <a:srgbClr val="000000"/>
                </a:solidFill>
                <a:latin typeface="Courier"/>
                <a:cs typeface="Courier"/>
              </a:rPr>
              <a:t>karelk@nmrcf</a:t>
            </a:r>
            <a:r>
              <a:rPr lang="en-US" sz="1600" dirty="0">
                <a:solidFill>
                  <a:srgbClr val="000000"/>
                </a:solidFill>
                <a:latin typeface="Courier"/>
                <a:cs typeface="Courier"/>
              </a:rPr>
              <a:t> 130118_700b_Dataset]$ </a:t>
            </a:r>
            <a:r>
              <a:rPr lang="en-US" sz="1600" b="1" dirty="0" err="1">
                <a:solidFill>
                  <a:srgbClr val="0000FF"/>
                </a:solidFill>
                <a:latin typeface="Courier"/>
                <a:cs typeface="Courier"/>
              </a:rPr>
              <a:t>grep</a:t>
            </a:r>
            <a:r>
              <a:rPr lang="en-US" sz="1600" dirty="0">
                <a:solidFill>
                  <a:srgbClr val="000000"/>
                </a:solidFill>
                <a:latin typeface="Courier"/>
                <a:cs typeface="Courier"/>
              </a:rPr>
              <a:t> PUL */</a:t>
            </a:r>
            <a:r>
              <a:rPr lang="en-US" sz="1600" dirty="0" err="1">
                <a:solidFill>
                  <a:srgbClr val="000000"/>
                </a:solidFill>
                <a:latin typeface="Courier"/>
                <a:cs typeface="Courier"/>
              </a:rPr>
              <a:t>acqu</a:t>
            </a:r>
            <a:r>
              <a:rPr lang="en-US" sz="1600" dirty="0">
                <a:solidFill>
                  <a:srgbClr val="000000"/>
                </a:solidFill>
                <a:latin typeface="Courier"/>
                <a:cs typeface="Courier"/>
              </a:rPr>
              <a:t> </a:t>
            </a:r>
            <a:r>
              <a:rPr lang="en-US" sz="1600" dirty="0">
                <a:solidFill>
                  <a:srgbClr val="000000"/>
                </a:solidFill>
                <a:cs typeface="Courier"/>
              </a:rPr>
              <a:t>– print lines matching a pattern, e.g. PUL – it is useful to see what kind of spectra were measured within the dataset, the output is however not sorted</a:t>
            </a:r>
          </a:p>
          <a:p>
            <a:r>
              <a:rPr lang="en-US" sz="1600" dirty="0">
                <a:solidFill>
                  <a:srgbClr val="FF0000"/>
                </a:solidFill>
                <a:latin typeface="Courier"/>
                <a:cs typeface="Courier"/>
              </a:rPr>
              <a:t>10005/</a:t>
            </a:r>
            <a:r>
              <a:rPr lang="en-US" sz="1600" dirty="0" err="1">
                <a:solidFill>
                  <a:srgbClr val="FF0000"/>
                </a:solidFill>
                <a:latin typeface="Courier"/>
                <a:cs typeface="Courier"/>
              </a:rPr>
              <a:t>acqu</a:t>
            </a:r>
            <a:r>
              <a:rPr lang="en-US" sz="1600" dirty="0">
                <a:solidFill>
                  <a:srgbClr val="FF0000"/>
                </a:solidFill>
                <a:latin typeface="Courier"/>
                <a:cs typeface="Courier"/>
              </a:rPr>
              <a:t>:##$PULPROG= &lt;</a:t>
            </a:r>
            <a:r>
              <a:rPr lang="en-US" sz="1600" dirty="0" err="1">
                <a:solidFill>
                  <a:srgbClr val="FF0000"/>
                </a:solidFill>
                <a:latin typeface="Courier"/>
                <a:cs typeface="Courier"/>
              </a:rPr>
              <a:t>c_con_iasq</a:t>
            </a:r>
            <a:r>
              <a:rPr lang="en-US" sz="1600" dirty="0">
                <a:solidFill>
                  <a:srgbClr val="FF0000"/>
                </a:solidFill>
                <a:latin typeface="Courier"/>
                <a:cs typeface="Courier"/>
              </a:rPr>
              <a:t>&gt;</a:t>
            </a:r>
          </a:p>
          <a:p>
            <a:r>
              <a:rPr lang="en-US" sz="1600" dirty="0">
                <a:solidFill>
                  <a:srgbClr val="FF0000"/>
                </a:solidFill>
                <a:latin typeface="Courier"/>
                <a:cs typeface="Courier"/>
              </a:rPr>
              <a:t>1/</a:t>
            </a:r>
            <a:r>
              <a:rPr lang="en-US" sz="1600" dirty="0" err="1">
                <a:solidFill>
                  <a:srgbClr val="FF0000"/>
                </a:solidFill>
                <a:latin typeface="Courier"/>
                <a:cs typeface="Courier"/>
              </a:rPr>
              <a:t>acqu</a:t>
            </a:r>
            <a:r>
              <a:rPr lang="en-US" sz="1600" dirty="0">
                <a:solidFill>
                  <a:srgbClr val="FF0000"/>
                </a:solidFill>
                <a:latin typeface="Courier"/>
                <a:cs typeface="Courier"/>
              </a:rPr>
              <a:t>:##$PULPROG= &lt;</a:t>
            </a:r>
            <a:r>
              <a:rPr lang="en-US" sz="1600" dirty="0" err="1">
                <a:solidFill>
                  <a:srgbClr val="FF0000"/>
                </a:solidFill>
                <a:latin typeface="Courier"/>
                <a:cs typeface="Courier"/>
              </a:rPr>
              <a:t>zgpr</a:t>
            </a:r>
            <a:r>
              <a:rPr lang="en-US" sz="1600" dirty="0">
                <a:solidFill>
                  <a:srgbClr val="FF0000"/>
                </a:solidFill>
                <a:latin typeface="Courier"/>
                <a:cs typeface="Courier"/>
              </a:rPr>
              <a:t>&gt;</a:t>
            </a:r>
          </a:p>
          <a:p>
            <a:r>
              <a:rPr lang="en-US" sz="1600" dirty="0">
                <a:solidFill>
                  <a:srgbClr val="FF0000"/>
                </a:solidFill>
                <a:latin typeface="Courier"/>
                <a:cs typeface="Courier"/>
              </a:rPr>
              <a:t>2/</a:t>
            </a:r>
            <a:r>
              <a:rPr lang="en-US" sz="1600" dirty="0" err="1">
                <a:solidFill>
                  <a:srgbClr val="FF0000"/>
                </a:solidFill>
                <a:latin typeface="Courier"/>
                <a:cs typeface="Courier"/>
              </a:rPr>
              <a:t>acqu</a:t>
            </a:r>
            <a:r>
              <a:rPr lang="en-US" sz="1600" dirty="0">
                <a:solidFill>
                  <a:srgbClr val="FF0000"/>
                </a:solidFill>
                <a:latin typeface="Courier"/>
                <a:cs typeface="Courier"/>
              </a:rPr>
              <a:t>:##$PULPROG= &lt;hsqcetf3gpsi2&gt;</a:t>
            </a:r>
          </a:p>
          <a:p>
            <a:r>
              <a:rPr lang="en-US" sz="1600" dirty="0">
                <a:solidFill>
                  <a:srgbClr val="FF0000"/>
                </a:solidFill>
                <a:latin typeface="Courier"/>
                <a:cs typeface="Courier"/>
              </a:rPr>
              <a:t>3/</a:t>
            </a:r>
            <a:r>
              <a:rPr lang="en-US" sz="1600" dirty="0" err="1">
                <a:solidFill>
                  <a:srgbClr val="FF0000"/>
                </a:solidFill>
                <a:latin typeface="Courier"/>
                <a:cs typeface="Courier"/>
              </a:rPr>
              <a:t>acqu</a:t>
            </a:r>
            <a:r>
              <a:rPr lang="en-US" sz="1600" dirty="0">
                <a:solidFill>
                  <a:srgbClr val="FF0000"/>
                </a:solidFill>
                <a:latin typeface="Courier"/>
                <a:cs typeface="Courier"/>
              </a:rPr>
              <a:t>:##$PULPROG= &lt;c_caconcaco2_ct_nove&gt;</a:t>
            </a:r>
          </a:p>
          <a:p>
            <a:r>
              <a:rPr lang="en-US" sz="1600" dirty="0">
                <a:solidFill>
                  <a:srgbClr val="FF0000"/>
                </a:solidFill>
                <a:latin typeface="Courier"/>
                <a:cs typeface="Courier"/>
              </a:rPr>
              <a:t>4/</a:t>
            </a:r>
            <a:r>
              <a:rPr lang="en-US" sz="1600" dirty="0" err="1">
                <a:solidFill>
                  <a:srgbClr val="FF0000"/>
                </a:solidFill>
                <a:latin typeface="Courier"/>
                <a:cs typeface="Courier"/>
              </a:rPr>
              <a:t>acqu</a:t>
            </a:r>
            <a:r>
              <a:rPr lang="en-US" sz="1600" dirty="0">
                <a:solidFill>
                  <a:srgbClr val="FF0000"/>
                </a:solidFill>
                <a:latin typeface="Courier"/>
                <a:cs typeface="Courier"/>
              </a:rPr>
              <a:t>:##$PULPROG= &lt;hccconhgp3d3&gt;</a:t>
            </a:r>
          </a:p>
          <a:p>
            <a:r>
              <a:rPr lang="en-US" sz="1600" dirty="0">
                <a:solidFill>
                  <a:srgbClr val="FF0000"/>
                </a:solidFill>
                <a:latin typeface="Courier"/>
                <a:cs typeface="Courier"/>
              </a:rPr>
              <a:t>5/</a:t>
            </a:r>
            <a:r>
              <a:rPr lang="en-US" sz="1600" dirty="0" err="1">
                <a:solidFill>
                  <a:srgbClr val="FF0000"/>
                </a:solidFill>
                <a:latin typeface="Courier"/>
                <a:cs typeface="Courier"/>
              </a:rPr>
              <a:t>acqu</a:t>
            </a:r>
            <a:r>
              <a:rPr lang="en-US" sz="1600" dirty="0">
                <a:solidFill>
                  <a:srgbClr val="FF0000"/>
                </a:solidFill>
                <a:latin typeface="Courier"/>
                <a:cs typeface="Courier"/>
              </a:rPr>
              <a:t>:##$PULPROG= &lt;</a:t>
            </a:r>
            <a:r>
              <a:rPr lang="en-US" sz="1600" dirty="0" err="1">
                <a:solidFill>
                  <a:srgbClr val="FF0000"/>
                </a:solidFill>
                <a:latin typeface="Courier"/>
                <a:cs typeface="Courier"/>
              </a:rPr>
              <a:t>c_con_iasq</a:t>
            </a:r>
            <a:r>
              <a:rPr lang="en-US" sz="1600" dirty="0">
                <a:solidFill>
                  <a:srgbClr val="FF0000"/>
                </a:solidFill>
                <a:latin typeface="Courier"/>
                <a:cs typeface="Courier"/>
              </a:rPr>
              <a:t>&gt;</a:t>
            </a:r>
          </a:p>
          <a:p>
            <a:r>
              <a:rPr lang="en-US" sz="1600" dirty="0">
                <a:solidFill>
                  <a:srgbClr val="000000"/>
                </a:solidFill>
                <a:latin typeface="Courier"/>
                <a:cs typeface="Courier"/>
              </a:rPr>
              <a:t>[</a:t>
            </a:r>
            <a:r>
              <a:rPr lang="en-US" sz="1600" dirty="0" err="1">
                <a:solidFill>
                  <a:srgbClr val="000000"/>
                </a:solidFill>
                <a:latin typeface="Courier"/>
                <a:cs typeface="Courier"/>
              </a:rPr>
              <a:t>karelk@nmrcf</a:t>
            </a:r>
            <a:r>
              <a:rPr lang="en-US" sz="1600" dirty="0">
                <a:solidFill>
                  <a:srgbClr val="000000"/>
                </a:solidFill>
                <a:latin typeface="Courier"/>
                <a:cs typeface="Courier"/>
              </a:rPr>
              <a:t> 130118_700b_Dataset]$ </a:t>
            </a:r>
            <a:r>
              <a:rPr lang="en-US" sz="1600" b="1" dirty="0" err="1">
                <a:solidFill>
                  <a:srgbClr val="0000FF"/>
                </a:solidFill>
                <a:latin typeface="Courier"/>
                <a:cs typeface="Courier"/>
              </a:rPr>
              <a:t>grep</a:t>
            </a:r>
            <a:r>
              <a:rPr lang="en-US" sz="1600" dirty="0">
                <a:solidFill>
                  <a:srgbClr val="000000"/>
                </a:solidFill>
                <a:latin typeface="Courier"/>
                <a:cs typeface="Courier"/>
              </a:rPr>
              <a:t> PUL */</a:t>
            </a:r>
            <a:r>
              <a:rPr lang="en-US" sz="1600" dirty="0" err="1">
                <a:solidFill>
                  <a:srgbClr val="000000"/>
                </a:solidFill>
                <a:latin typeface="Courier"/>
                <a:cs typeface="Courier"/>
              </a:rPr>
              <a:t>acqu</a:t>
            </a:r>
            <a:r>
              <a:rPr lang="en-US" sz="1600" dirty="0">
                <a:solidFill>
                  <a:srgbClr val="000000"/>
                </a:solidFill>
                <a:latin typeface="Courier"/>
                <a:cs typeface="Courier"/>
              </a:rPr>
              <a:t> | </a:t>
            </a:r>
            <a:r>
              <a:rPr lang="en-US" sz="1600" b="1" dirty="0">
                <a:solidFill>
                  <a:srgbClr val="0000FF"/>
                </a:solidFill>
                <a:latin typeface="Courier"/>
                <a:cs typeface="Courier"/>
              </a:rPr>
              <a:t>sort –n </a:t>
            </a:r>
            <a:r>
              <a:rPr lang="en-US" sz="1600" dirty="0">
                <a:solidFill>
                  <a:srgbClr val="000000"/>
                </a:solidFill>
                <a:cs typeface="Courier"/>
              </a:rPr>
              <a:t>– here it is sorted by number</a:t>
            </a:r>
          </a:p>
          <a:p>
            <a:r>
              <a:rPr lang="en-US" sz="1600" dirty="0">
                <a:solidFill>
                  <a:srgbClr val="FF0000"/>
                </a:solidFill>
                <a:latin typeface="Courier"/>
                <a:cs typeface="Courier"/>
              </a:rPr>
              <a:t>1/</a:t>
            </a:r>
            <a:r>
              <a:rPr lang="en-US" sz="1600" dirty="0" err="1">
                <a:solidFill>
                  <a:srgbClr val="FF0000"/>
                </a:solidFill>
                <a:latin typeface="Courier"/>
                <a:cs typeface="Courier"/>
              </a:rPr>
              <a:t>acqu</a:t>
            </a:r>
            <a:r>
              <a:rPr lang="en-US" sz="1600" dirty="0">
                <a:solidFill>
                  <a:srgbClr val="FF0000"/>
                </a:solidFill>
                <a:latin typeface="Courier"/>
                <a:cs typeface="Courier"/>
              </a:rPr>
              <a:t>:##$PULPROG= &lt;</a:t>
            </a:r>
            <a:r>
              <a:rPr lang="en-US" sz="1600" dirty="0" err="1">
                <a:solidFill>
                  <a:srgbClr val="FF0000"/>
                </a:solidFill>
                <a:latin typeface="Courier"/>
                <a:cs typeface="Courier"/>
              </a:rPr>
              <a:t>zgpr</a:t>
            </a:r>
            <a:r>
              <a:rPr lang="en-US" sz="1600" dirty="0">
                <a:solidFill>
                  <a:srgbClr val="FF0000"/>
                </a:solidFill>
                <a:latin typeface="Courier"/>
                <a:cs typeface="Courier"/>
              </a:rPr>
              <a:t>&gt;</a:t>
            </a:r>
          </a:p>
          <a:p>
            <a:r>
              <a:rPr lang="en-US" sz="1600" dirty="0">
                <a:solidFill>
                  <a:srgbClr val="FF0000"/>
                </a:solidFill>
                <a:latin typeface="Courier"/>
                <a:cs typeface="Courier"/>
              </a:rPr>
              <a:t>2/</a:t>
            </a:r>
            <a:r>
              <a:rPr lang="en-US" sz="1600" dirty="0" err="1">
                <a:solidFill>
                  <a:srgbClr val="FF0000"/>
                </a:solidFill>
                <a:latin typeface="Courier"/>
                <a:cs typeface="Courier"/>
              </a:rPr>
              <a:t>acqu</a:t>
            </a:r>
            <a:r>
              <a:rPr lang="en-US" sz="1600" dirty="0">
                <a:solidFill>
                  <a:srgbClr val="FF0000"/>
                </a:solidFill>
                <a:latin typeface="Courier"/>
                <a:cs typeface="Courier"/>
              </a:rPr>
              <a:t>:##$PULPROG= &lt;hsqcetf3gpsi2&gt;</a:t>
            </a:r>
          </a:p>
          <a:p>
            <a:r>
              <a:rPr lang="en-US" sz="1600" dirty="0">
                <a:solidFill>
                  <a:srgbClr val="FF0000"/>
                </a:solidFill>
                <a:latin typeface="Courier"/>
                <a:cs typeface="Courier"/>
              </a:rPr>
              <a:t>3/</a:t>
            </a:r>
            <a:r>
              <a:rPr lang="en-US" sz="1600" dirty="0" err="1">
                <a:solidFill>
                  <a:srgbClr val="FF0000"/>
                </a:solidFill>
                <a:latin typeface="Courier"/>
                <a:cs typeface="Courier"/>
              </a:rPr>
              <a:t>acqu</a:t>
            </a:r>
            <a:r>
              <a:rPr lang="en-US" sz="1600" dirty="0">
                <a:solidFill>
                  <a:srgbClr val="FF0000"/>
                </a:solidFill>
                <a:latin typeface="Courier"/>
                <a:cs typeface="Courier"/>
              </a:rPr>
              <a:t>:##$PULPROG= &lt;c_caconcaco2_ct_nove&gt;</a:t>
            </a:r>
          </a:p>
          <a:p>
            <a:r>
              <a:rPr lang="en-US" sz="1600" dirty="0">
                <a:solidFill>
                  <a:srgbClr val="FF0000"/>
                </a:solidFill>
                <a:latin typeface="Courier"/>
                <a:cs typeface="Courier"/>
              </a:rPr>
              <a:t>4/</a:t>
            </a:r>
            <a:r>
              <a:rPr lang="en-US" sz="1600" dirty="0" err="1">
                <a:solidFill>
                  <a:srgbClr val="FF0000"/>
                </a:solidFill>
                <a:latin typeface="Courier"/>
                <a:cs typeface="Courier"/>
              </a:rPr>
              <a:t>acqu</a:t>
            </a:r>
            <a:r>
              <a:rPr lang="en-US" sz="1600" dirty="0">
                <a:solidFill>
                  <a:srgbClr val="FF0000"/>
                </a:solidFill>
                <a:latin typeface="Courier"/>
                <a:cs typeface="Courier"/>
              </a:rPr>
              <a:t>:##$PULPROG= &lt;hccconhgp3d3&gt;</a:t>
            </a:r>
          </a:p>
          <a:p>
            <a:r>
              <a:rPr lang="en-US" sz="1600" dirty="0">
                <a:solidFill>
                  <a:srgbClr val="FF0000"/>
                </a:solidFill>
                <a:latin typeface="Courier"/>
                <a:cs typeface="Courier"/>
              </a:rPr>
              <a:t>5/</a:t>
            </a:r>
            <a:r>
              <a:rPr lang="en-US" sz="1600" dirty="0" err="1">
                <a:solidFill>
                  <a:srgbClr val="FF0000"/>
                </a:solidFill>
                <a:latin typeface="Courier"/>
                <a:cs typeface="Courier"/>
              </a:rPr>
              <a:t>acqu</a:t>
            </a:r>
            <a:r>
              <a:rPr lang="en-US" sz="1600" dirty="0">
                <a:solidFill>
                  <a:srgbClr val="FF0000"/>
                </a:solidFill>
                <a:latin typeface="Courier"/>
                <a:cs typeface="Courier"/>
              </a:rPr>
              <a:t>:##$PULPROG= &lt;</a:t>
            </a:r>
            <a:r>
              <a:rPr lang="en-US" sz="1600" dirty="0" err="1">
                <a:solidFill>
                  <a:srgbClr val="FF0000"/>
                </a:solidFill>
                <a:latin typeface="Courier"/>
                <a:cs typeface="Courier"/>
              </a:rPr>
              <a:t>c_con_iasq</a:t>
            </a:r>
            <a:r>
              <a:rPr lang="en-US" sz="1600" dirty="0">
                <a:solidFill>
                  <a:srgbClr val="FF0000"/>
                </a:solidFill>
                <a:latin typeface="Courier"/>
                <a:cs typeface="Courier"/>
              </a:rPr>
              <a:t>&gt;</a:t>
            </a:r>
          </a:p>
          <a:p>
            <a:r>
              <a:rPr lang="en-US" sz="1600" dirty="0">
                <a:solidFill>
                  <a:srgbClr val="FF0000"/>
                </a:solidFill>
                <a:latin typeface="Courier"/>
                <a:cs typeface="Courier"/>
              </a:rPr>
              <a:t>10005/</a:t>
            </a:r>
            <a:r>
              <a:rPr lang="en-US" sz="1600" dirty="0" err="1">
                <a:solidFill>
                  <a:srgbClr val="FF0000"/>
                </a:solidFill>
                <a:latin typeface="Courier"/>
                <a:cs typeface="Courier"/>
              </a:rPr>
              <a:t>acqu</a:t>
            </a:r>
            <a:r>
              <a:rPr lang="en-US" sz="1600" dirty="0">
                <a:solidFill>
                  <a:srgbClr val="FF0000"/>
                </a:solidFill>
                <a:latin typeface="Courier"/>
                <a:cs typeface="Courier"/>
              </a:rPr>
              <a:t>:##$PULPROG= &lt;</a:t>
            </a:r>
            <a:r>
              <a:rPr lang="en-US" sz="1600" dirty="0" err="1">
                <a:solidFill>
                  <a:srgbClr val="FF0000"/>
                </a:solidFill>
                <a:latin typeface="Courier"/>
                <a:cs typeface="Courier"/>
              </a:rPr>
              <a:t>c_con_iasq</a:t>
            </a:r>
            <a:r>
              <a:rPr lang="en-US" sz="1600" dirty="0">
                <a:solidFill>
                  <a:srgbClr val="FF0000"/>
                </a:solidFill>
                <a:latin typeface="Courier"/>
                <a:cs typeface="Courier"/>
              </a:rPr>
              <a:t>&gt;</a:t>
            </a:r>
          </a:p>
          <a:p>
            <a:endParaRPr lang="en-US" dirty="0">
              <a:solidFill>
                <a:srgbClr val="000000"/>
              </a:solidFill>
            </a:endParaRPr>
          </a:p>
        </p:txBody>
      </p:sp>
    </p:spTree>
    <p:extLst>
      <p:ext uri="{BB962C8B-B14F-4D97-AF65-F5344CB8AC3E}">
        <p14:creationId xmlns:p14="http://schemas.microsoft.com/office/powerpoint/2010/main" val="4524739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2"/>
          <p:cNvSpPr>
            <a:spLocks noGrp="1"/>
          </p:cNvSpPr>
          <p:nvPr>
            <p:ph idx="1"/>
          </p:nvPr>
        </p:nvSpPr>
        <p:spPr>
          <a:xfrm>
            <a:off x="0" y="1"/>
            <a:ext cx="9224963" cy="6732953"/>
          </a:xfrm>
        </p:spPr>
        <p:txBody>
          <a:bodyPr>
            <a:normAutofit/>
          </a:bodyPr>
          <a:lstStyle/>
          <a:p>
            <a:pPr marL="0" indent="0">
              <a:buNone/>
            </a:pPr>
            <a:r>
              <a:rPr lang="en-US" sz="2000" b="1" dirty="0"/>
              <a:t>Start of the experiment</a:t>
            </a:r>
            <a:endParaRPr lang="en-US" sz="2000" dirty="0"/>
          </a:p>
          <a:p>
            <a:r>
              <a:rPr lang="en-US" sz="2000" dirty="0"/>
              <a:t>In case of an </a:t>
            </a:r>
            <a:r>
              <a:rPr lang="en-US" sz="2000" dirty="0" err="1"/>
              <a:t>nD</a:t>
            </a:r>
            <a:r>
              <a:rPr lang="en-US" sz="2000" dirty="0"/>
              <a:t> experiment follow the same steps as in case of 1D, i.e. first set all parameters properly and check with </a:t>
            </a:r>
            <a:r>
              <a:rPr lang="en-US" sz="2000" dirty="0" err="1"/>
              <a:t>gs</a:t>
            </a:r>
            <a:r>
              <a:rPr lang="en-US" sz="2000" dirty="0"/>
              <a:t>-command that everything is correct and is not hurting sample/probe. Before typing </a:t>
            </a:r>
            <a:r>
              <a:rPr lang="en-US" sz="2000" dirty="0" err="1"/>
              <a:t>zg</a:t>
            </a:r>
            <a:r>
              <a:rPr lang="en-US" sz="2000" dirty="0"/>
              <a:t>, check the duration with </a:t>
            </a:r>
            <a:r>
              <a:rPr lang="en-US" sz="2000" dirty="0" err="1"/>
              <a:t>expt</a:t>
            </a:r>
            <a:r>
              <a:rPr lang="en-US" sz="2000" dirty="0"/>
              <a:t> or </a:t>
            </a:r>
            <a:r>
              <a:rPr lang="en-US" sz="2000" dirty="0" err="1"/>
              <a:t>multiexpt</a:t>
            </a:r>
            <a:r>
              <a:rPr lang="en-US" sz="2000" dirty="0"/>
              <a:t> to see when the experiment is going to finish.</a:t>
            </a:r>
          </a:p>
          <a:p>
            <a:r>
              <a:rPr lang="en-US" sz="2000" dirty="0"/>
              <a:t>When the experiment is started with the </a:t>
            </a:r>
            <a:r>
              <a:rPr lang="en-US" sz="2000" dirty="0" err="1"/>
              <a:t>zg</a:t>
            </a:r>
            <a:r>
              <a:rPr lang="en-US" sz="2000" dirty="0"/>
              <a:t>-command, wait till the first FID is acquired. In the mean-time check that the temperature and lock are stable and not affected by the running experiment.</a:t>
            </a:r>
          </a:p>
          <a:p>
            <a:r>
              <a:rPr lang="en-US" sz="2000" dirty="0"/>
              <a:t>Once first FID measured and stored, type </a:t>
            </a:r>
            <a:r>
              <a:rPr lang="en-US" sz="2000" b="1" dirty="0" err="1"/>
              <a:t>rser</a:t>
            </a:r>
            <a:r>
              <a:rPr lang="en-US" sz="2000" b="1" dirty="0"/>
              <a:t> 1</a:t>
            </a:r>
            <a:r>
              <a:rPr lang="en-US" sz="2000" dirty="0"/>
              <a:t>, which will transfer the first FID to ~TEMP directory </a:t>
            </a:r>
            <a:r>
              <a:rPr lang="en-US" sz="2000" dirty="0" err="1"/>
              <a:t>ExpNo</a:t>
            </a:r>
            <a:r>
              <a:rPr lang="en-US" sz="2000" dirty="0"/>
              <a:t> 1, </a:t>
            </a:r>
            <a:r>
              <a:rPr lang="en-US" sz="2000" dirty="0" err="1"/>
              <a:t>ProcNo</a:t>
            </a:r>
            <a:r>
              <a:rPr lang="en-US" sz="2000" dirty="0"/>
              <a:t> 1. Process the FID with </a:t>
            </a:r>
            <a:r>
              <a:rPr lang="en-US" sz="2000" dirty="0" err="1"/>
              <a:t>qsin+fp</a:t>
            </a:r>
            <a:r>
              <a:rPr lang="en-US" sz="2000" dirty="0"/>
              <a:t> and phase it. This will give you a rough information about signal/noise ratio of your experiment – if there is no signal in the firs row, there will be not much signal at the end of the experiment (exceptions are, e.g. HNCACB or DQF COSY, but these are not experiments for beginners:-).</a:t>
            </a:r>
          </a:p>
        </p:txBody>
      </p:sp>
    </p:spTree>
    <p:extLst>
      <p:ext uri="{BB962C8B-B14F-4D97-AF65-F5344CB8AC3E}">
        <p14:creationId xmlns:p14="http://schemas.microsoft.com/office/powerpoint/2010/main" val="36247139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2"/>
          <p:cNvSpPr>
            <a:spLocks noGrp="1"/>
          </p:cNvSpPr>
          <p:nvPr>
            <p:ph idx="1"/>
          </p:nvPr>
        </p:nvSpPr>
        <p:spPr>
          <a:xfrm>
            <a:off x="0" y="1"/>
            <a:ext cx="9224963" cy="3196799"/>
          </a:xfrm>
        </p:spPr>
        <p:txBody>
          <a:bodyPr>
            <a:normAutofit/>
          </a:bodyPr>
          <a:lstStyle/>
          <a:p>
            <a:pPr marL="0" indent="0">
              <a:buNone/>
            </a:pPr>
            <a:r>
              <a:rPr lang="en-US" sz="2000" b="1" dirty="0"/>
              <a:t>Start of the experiment</a:t>
            </a:r>
            <a:endParaRPr lang="en-US" sz="2000" dirty="0"/>
          </a:p>
          <a:p>
            <a:r>
              <a:rPr lang="en-US" sz="2000" dirty="0"/>
              <a:t>Should it be possible to compare the running experiment  with previous dataset, store the current </a:t>
            </a:r>
            <a:r>
              <a:rPr lang="en-US" sz="2000" dirty="0" err="1"/>
              <a:t>ProcNo</a:t>
            </a:r>
            <a:r>
              <a:rPr lang="en-US" sz="2000" dirty="0"/>
              <a:t> to </a:t>
            </a:r>
            <a:r>
              <a:rPr lang="en-US" sz="2000" dirty="0" err="1"/>
              <a:t>ProcNo</a:t>
            </a:r>
            <a:r>
              <a:rPr lang="en-US" sz="2000" dirty="0"/>
              <a:t> 2 by typing </a:t>
            </a:r>
            <a:r>
              <a:rPr lang="en-US" sz="2000" b="1" dirty="0" err="1"/>
              <a:t>wrp</a:t>
            </a:r>
            <a:r>
              <a:rPr lang="en-US" sz="2000" b="1" dirty="0"/>
              <a:t> 2 y</a:t>
            </a:r>
            <a:r>
              <a:rPr lang="en-US" sz="2000" dirty="0"/>
              <a:t> – </a:t>
            </a:r>
            <a:r>
              <a:rPr lang="en-US" sz="2000" b="1" dirty="0">
                <a:solidFill>
                  <a:srgbClr val="FF0000"/>
                </a:solidFill>
              </a:rPr>
              <a:t>wr</a:t>
            </a:r>
            <a:r>
              <a:rPr lang="en-US" sz="2000" dirty="0"/>
              <a:t>ite </a:t>
            </a:r>
            <a:r>
              <a:rPr lang="en-US" sz="2000" b="1" dirty="0" err="1">
                <a:solidFill>
                  <a:srgbClr val="FF0000"/>
                </a:solidFill>
              </a:rPr>
              <a:t>P</a:t>
            </a:r>
            <a:r>
              <a:rPr lang="en-US" sz="2000" dirty="0" err="1"/>
              <a:t>rocNo</a:t>
            </a:r>
            <a:r>
              <a:rPr lang="en-US" sz="2000" dirty="0"/>
              <a:t> to </a:t>
            </a:r>
            <a:r>
              <a:rPr lang="en-US" sz="2000" b="1" dirty="0">
                <a:solidFill>
                  <a:srgbClr val="FF0000"/>
                </a:solidFill>
              </a:rPr>
              <a:t>2</a:t>
            </a:r>
            <a:r>
              <a:rPr lang="en-US" sz="2000" dirty="0"/>
              <a:t> and if there is already </a:t>
            </a:r>
            <a:r>
              <a:rPr lang="en-US" sz="2000" dirty="0" err="1"/>
              <a:t>ProcNo</a:t>
            </a:r>
            <a:r>
              <a:rPr lang="en-US" sz="2000" dirty="0"/>
              <a:t> 2, </a:t>
            </a:r>
            <a:r>
              <a:rPr lang="en-US" sz="2000" b="1" dirty="0">
                <a:solidFill>
                  <a:srgbClr val="FF0000"/>
                </a:solidFill>
              </a:rPr>
              <a:t>y</a:t>
            </a:r>
            <a:r>
              <a:rPr lang="en-US" sz="2000" dirty="0"/>
              <a:t>es, overwrite it. Then go to the previous/reference experiment, type again </a:t>
            </a:r>
            <a:r>
              <a:rPr lang="en-US" sz="2000" dirty="0" err="1"/>
              <a:t>rser</a:t>
            </a:r>
            <a:r>
              <a:rPr lang="en-US" sz="2000" dirty="0"/>
              <a:t> 1; </a:t>
            </a:r>
            <a:r>
              <a:rPr lang="en-US" sz="2000" dirty="0" err="1"/>
              <a:t>qsin</a:t>
            </a:r>
            <a:r>
              <a:rPr lang="en-US" sz="2000" dirty="0"/>
              <a:t>; </a:t>
            </a:r>
            <a:r>
              <a:rPr lang="en-US" sz="2000" dirty="0" err="1"/>
              <a:t>fp</a:t>
            </a:r>
            <a:r>
              <a:rPr lang="en-US" sz="2000" dirty="0"/>
              <a:t>, phase the spectrum. Type </a:t>
            </a:r>
            <a:r>
              <a:rPr lang="en-US" sz="2000" b="1" dirty="0"/>
              <a:t>.md </a:t>
            </a:r>
            <a:r>
              <a:rPr lang="en-US" sz="2000" dirty="0"/>
              <a:t>or click the multiple spectra icon and then type </a:t>
            </a:r>
            <a:r>
              <a:rPr lang="en-US" sz="2000" b="1" dirty="0"/>
              <a:t>rep 2 </a:t>
            </a:r>
            <a:r>
              <a:rPr lang="en-US" sz="2000" dirty="0"/>
              <a:t>– </a:t>
            </a:r>
            <a:r>
              <a:rPr lang="en-US" sz="2000" b="1" dirty="0">
                <a:solidFill>
                  <a:srgbClr val="FF0000"/>
                </a:solidFill>
              </a:rPr>
              <a:t>re</a:t>
            </a:r>
            <a:r>
              <a:rPr lang="en-US" sz="2000" dirty="0"/>
              <a:t>ad </a:t>
            </a:r>
            <a:r>
              <a:rPr lang="en-US" sz="2000" b="1" dirty="0" err="1">
                <a:solidFill>
                  <a:srgbClr val="FF0000"/>
                </a:solidFill>
              </a:rPr>
              <a:t>P</a:t>
            </a:r>
            <a:r>
              <a:rPr lang="en-US" sz="2000" dirty="0" err="1"/>
              <a:t>rocNo</a:t>
            </a:r>
            <a:r>
              <a:rPr lang="en-US" sz="2000" dirty="0"/>
              <a:t> </a:t>
            </a:r>
            <a:r>
              <a:rPr lang="en-US" sz="2000" b="1" dirty="0">
                <a:solidFill>
                  <a:srgbClr val="FF0000"/>
                </a:solidFill>
              </a:rPr>
              <a:t>2</a:t>
            </a:r>
            <a:r>
              <a:rPr lang="en-US" sz="2000" dirty="0"/>
              <a:t>. Of course one can do all the overlay with mouse only but the clicking may be more time consuming as the directory gets filled with experiments and ~TEMP remains at the top (scrolling up, double-clicks …, keyboard is keyboard:-).</a:t>
            </a:r>
          </a:p>
        </p:txBody>
      </p:sp>
      <p:pic>
        <p:nvPicPr>
          <p:cNvPr id="3" name="Picture 2" descr="Graphical user interface, application, Word&#10;&#10;Description automatically generated">
            <a:extLst>
              <a:ext uri="{FF2B5EF4-FFF2-40B4-BE49-F238E27FC236}">
                <a16:creationId xmlns:a16="http://schemas.microsoft.com/office/drawing/2014/main" id="{9C83B4DC-4B05-7E40-84D6-CBB843DEF13F}"/>
              </a:ext>
            </a:extLst>
          </p:cNvPr>
          <p:cNvPicPr>
            <a:picLocks noChangeAspect="1"/>
          </p:cNvPicPr>
          <p:nvPr/>
        </p:nvPicPr>
        <p:blipFill rotWithShape="1">
          <a:blip r:embed="rId2">
            <a:extLst>
              <a:ext uri="{28A0092B-C50C-407E-A947-70E740481C1C}">
                <a14:useLocalDpi xmlns:a14="http://schemas.microsoft.com/office/drawing/2010/main" val="0"/>
              </a:ext>
            </a:extLst>
          </a:blip>
          <a:srcRect l="14049" t="12837" r="34861" b="79874"/>
          <a:stretch/>
        </p:blipFill>
        <p:spPr>
          <a:xfrm>
            <a:off x="340518" y="2838641"/>
            <a:ext cx="9224963" cy="822560"/>
          </a:xfrm>
          <a:prstGeom prst="rect">
            <a:avLst/>
          </a:prstGeom>
        </p:spPr>
      </p:pic>
      <p:pic>
        <p:nvPicPr>
          <p:cNvPr id="9" name="Picture 8" descr="Graphical user interface, application, Word&#10;&#10;Description automatically generated">
            <a:extLst>
              <a:ext uri="{FF2B5EF4-FFF2-40B4-BE49-F238E27FC236}">
                <a16:creationId xmlns:a16="http://schemas.microsoft.com/office/drawing/2014/main" id="{ACDD5511-D9C8-C848-B286-19FC857FC27D}"/>
              </a:ext>
            </a:extLst>
          </p:cNvPr>
          <p:cNvPicPr>
            <a:picLocks noChangeAspect="1"/>
          </p:cNvPicPr>
          <p:nvPr/>
        </p:nvPicPr>
        <p:blipFill rotWithShape="1">
          <a:blip r:embed="rId3">
            <a:extLst>
              <a:ext uri="{28A0092B-C50C-407E-A947-70E740481C1C}">
                <a14:useLocalDpi xmlns:a14="http://schemas.microsoft.com/office/drawing/2010/main" val="0"/>
              </a:ext>
            </a:extLst>
          </a:blip>
          <a:srcRect l="13905" t="12837" r="41500" b="77956"/>
          <a:stretch/>
        </p:blipFill>
        <p:spPr>
          <a:xfrm>
            <a:off x="340518" y="3831812"/>
            <a:ext cx="9141714" cy="1179575"/>
          </a:xfrm>
          <a:prstGeom prst="rect">
            <a:avLst/>
          </a:prstGeom>
        </p:spPr>
      </p:pic>
      <p:sp>
        <p:nvSpPr>
          <p:cNvPr id="10" name="Obdélník 10">
            <a:extLst>
              <a:ext uri="{FF2B5EF4-FFF2-40B4-BE49-F238E27FC236}">
                <a16:creationId xmlns:a16="http://schemas.microsoft.com/office/drawing/2014/main" id="{068D4584-718D-1C49-9B2C-1926A92755BA}"/>
              </a:ext>
            </a:extLst>
          </p:cNvPr>
          <p:cNvSpPr/>
          <p:nvPr/>
        </p:nvSpPr>
        <p:spPr>
          <a:xfrm>
            <a:off x="4612481" y="4190030"/>
            <a:ext cx="588911" cy="4413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a:extLst>
              <a:ext uri="{FF2B5EF4-FFF2-40B4-BE49-F238E27FC236}">
                <a16:creationId xmlns:a16="http://schemas.microsoft.com/office/drawing/2014/main" id="{095A1D7F-3D7D-6543-9025-F5BB101E3430}"/>
              </a:ext>
            </a:extLst>
          </p:cNvPr>
          <p:cNvSpPr/>
          <p:nvPr/>
        </p:nvSpPr>
        <p:spPr>
          <a:xfrm>
            <a:off x="4364088" y="2852285"/>
            <a:ext cx="588911" cy="4413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0">
            <a:extLst>
              <a:ext uri="{FF2B5EF4-FFF2-40B4-BE49-F238E27FC236}">
                <a16:creationId xmlns:a16="http://schemas.microsoft.com/office/drawing/2014/main" id="{DECBBE7C-CA29-DA47-84C4-53C45C0A79AF}"/>
              </a:ext>
            </a:extLst>
          </p:cNvPr>
          <p:cNvSpPr/>
          <p:nvPr/>
        </p:nvSpPr>
        <p:spPr>
          <a:xfrm>
            <a:off x="7353702" y="4190029"/>
            <a:ext cx="2119653" cy="6907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0">
            <a:extLst>
              <a:ext uri="{FF2B5EF4-FFF2-40B4-BE49-F238E27FC236}">
                <a16:creationId xmlns:a16="http://schemas.microsoft.com/office/drawing/2014/main" id="{0B921A1D-E7B3-D141-84E0-59399C54298E}"/>
              </a:ext>
            </a:extLst>
          </p:cNvPr>
          <p:cNvSpPr/>
          <p:nvPr/>
        </p:nvSpPr>
        <p:spPr>
          <a:xfrm>
            <a:off x="7589230" y="2899785"/>
            <a:ext cx="1860375" cy="5767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2106875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384" y="-50868"/>
            <a:ext cx="9665988" cy="7017307"/>
          </a:xfrm>
          <a:prstGeom prst="rect">
            <a:avLst/>
          </a:prstGeom>
          <a:noFill/>
        </p:spPr>
        <p:txBody>
          <a:bodyPr wrap="square" numCol="2" spcCol="0" rtlCol="0">
            <a:spAutoFit/>
          </a:bodyPr>
          <a:lstStyle/>
          <a:p>
            <a:r>
              <a:rPr lang="en-US" b="1" dirty="0"/>
              <a:t>Quick reference:</a:t>
            </a:r>
          </a:p>
          <a:p>
            <a:pPr marL="342900" indent="-342900">
              <a:buAutoNum type="arabicParenR"/>
            </a:pPr>
            <a:r>
              <a:rPr lang="en-US" dirty="0" err="1"/>
              <a:t>bsmsdisp</a:t>
            </a:r>
            <a:r>
              <a:rPr lang="en-US" dirty="0"/>
              <a:t> – open control panel</a:t>
            </a:r>
          </a:p>
          <a:p>
            <a:pPr marL="342900" indent="-342900">
              <a:buAutoNum type="arabicParenR"/>
            </a:pPr>
            <a:r>
              <a:rPr lang="en-US" dirty="0" err="1"/>
              <a:t>ej</a:t>
            </a:r>
            <a:r>
              <a:rPr lang="en-US" dirty="0"/>
              <a:t> – eject sample</a:t>
            </a:r>
          </a:p>
          <a:p>
            <a:pPr marL="342900" indent="-342900">
              <a:buAutoNum type="arabicParenR"/>
            </a:pPr>
            <a:r>
              <a:rPr lang="en-US" dirty="0" err="1"/>
              <a:t>edte</a:t>
            </a:r>
            <a:r>
              <a:rPr lang="en-US" dirty="0"/>
              <a:t> – open temperature control panel</a:t>
            </a:r>
          </a:p>
          <a:p>
            <a:pPr marL="342900" indent="-342900">
              <a:buAutoNum type="arabicParenR"/>
            </a:pPr>
            <a:r>
              <a:rPr lang="en-US" dirty="0" err="1"/>
              <a:t>ij</a:t>
            </a:r>
            <a:r>
              <a:rPr lang="en-US" dirty="0"/>
              <a:t> – inject sample</a:t>
            </a:r>
          </a:p>
          <a:p>
            <a:pPr marL="342900" indent="-342900">
              <a:buAutoNum type="arabicParenR"/>
            </a:pPr>
            <a:r>
              <a:rPr lang="en-US" dirty="0" err="1"/>
              <a:t>lockdisp</a:t>
            </a:r>
            <a:r>
              <a:rPr lang="en-US" dirty="0"/>
              <a:t> – display lock window</a:t>
            </a:r>
          </a:p>
          <a:p>
            <a:pPr marL="342900" indent="-342900">
              <a:buAutoNum type="arabicParenR"/>
            </a:pPr>
            <a:r>
              <a:rPr lang="en-US" dirty="0"/>
              <a:t>lock – select solvent for locking the magnet</a:t>
            </a:r>
          </a:p>
          <a:p>
            <a:pPr marL="342900" indent="-342900">
              <a:buAutoNum type="arabicParenR"/>
            </a:pPr>
            <a:r>
              <a:rPr lang="en-US" dirty="0" err="1"/>
              <a:t>topshim</a:t>
            </a:r>
            <a:r>
              <a:rPr lang="en-US" dirty="0"/>
              <a:t> – automatic shimming</a:t>
            </a:r>
          </a:p>
          <a:p>
            <a:pPr marL="342900" indent="-342900">
              <a:buAutoNum type="arabicParenR"/>
            </a:pPr>
            <a:r>
              <a:rPr lang="en-US" dirty="0" err="1"/>
              <a:t>loopadj</a:t>
            </a:r>
            <a:r>
              <a:rPr lang="en-US" dirty="0"/>
              <a:t> – adjust lock parameters</a:t>
            </a:r>
          </a:p>
          <a:p>
            <a:pPr marL="342900" indent="-342900">
              <a:buAutoNum type="arabicParenR"/>
            </a:pPr>
            <a:r>
              <a:rPr lang="en-US" dirty="0" err="1"/>
              <a:t>edasp</a:t>
            </a:r>
            <a:r>
              <a:rPr lang="en-US" dirty="0"/>
              <a:t> – set up spectrometer routing</a:t>
            </a:r>
          </a:p>
          <a:p>
            <a:pPr marL="342900" indent="-342900">
              <a:buAutoNum type="arabicParenR"/>
            </a:pPr>
            <a:r>
              <a:rPr lang="en-US" dirty="0" err="1"/>
              <a:t>wbsw</a:t>
            </a:r>
            <a:r>
              <a:rPr lang="en-US" dirty="0"/>
              <a:t> – set up wobble sweep width</a:t>
            </a:r>
          </a:p>
          <a:p>
            <a:pPr marL="342900" indent="-342900">
              <a:buAutoNum type="arabicParenR"/>
            </a:pPr>
            <a:r>
              <a:rPr lang="en-US" dirty="0" err="1"/>
              <a:t>atma</a:t>
            </a:r>
            <a:r>
              <a:rPr lang="en-US" dirty="0"/>
              <a:t> – automatic tuning/matching</a:t>
            </a:r>
          </a:p>
          <a:p>
            <a:pPr marL="342900" indent="-342900">
              <a:buAutoNum type="arabicParenR"/>
            </a:pPr>
            <a:r>
              <a:rPr lang="en-US" dirty="0" err="1"/>
              <a:t>atmm</a:t>
            </a:r>
            <a:r>
              <a:rPr lang="en-US" dirty="0"/>
              <a:t> – manual -----”-----</a:t>
            </a:r>
          </a:p>
          <a:p>
            <a:pPr marL="342900" indent="-342900">
              <a:buAutoNum type="arabicParenR"/>
            </a:pPr>
            <a:r>
              <a:rPr lang="en-US" dirty="0" err="1"/>
              <a:t>edc</a:t>
            </a:r>
            <a:r>
              <a:rPr lang="en-US" dirty="0"/>
              <a:t> – copy dataset</a:t>
            </a:r>
          </a:p>
          <a:p>
            <a:pPr marL="342900" indent="-342900">
              <a:buAutoNum type="arabicParenR"/>
            </a:pPr>
            <a:r>
              <a:rPr lang="en-US" dirty="0" err="1"/>
              <a:t>iexpno</a:t>
            </a:r>
            <a:r>
              <a:rPr lang="en-US" dirty="0"/>
              <a:t> – copy dataset to next </a:t>
            </a:r>
            <a:r>
              <a:rPr lang="en-US" dirty="0" err="1"/>
              <a:t>ExpNo</a:t>
            </a:r>
            <a:endParaRPr lang="en-US" dirty="0"/>
          </a:p>
          <a:p>
            <a:pPr marL="342900" indent="-342900">
              <a:buAutoNum type="arabicParenR"/>
            </a:pPr>
            <a:r>
              <a:rPr lang="en-US" dirty="0" err="1"/>
              <a:t>rpar</a:t>
            </a:r>
            <a:r>
              <a:rPr lang="en-US" dirty="0"/>
              <a:t> – read parameter set</a:t>
            </a:r>
          </a:p>
          <a:p>
            <a:pPr marL="342900" indent="-342900">
              <a:buAutoNum type="arabicParenR"/>
            </a:pPr>
            <a:r>
              <a:rPr lang="en-US" dirty="0" err="1"/>
              <a:t>getprosol</a:t>
            </a:r>
            <a:r>
              <a:rPr lang="en-US" dirty="0"/>
              <a:t> – set up pulses according to </a:t>
            </a:r>
            <a:r>
              <a:rPr lang="en-US" dirty="0" err="1"/>
              <a:t>prosol</a:t>
            </a:r>
            <a:endParaRPr lang="en-US" dirty="0"/>
          </a:p>
          <a:p>
            <a:pPr marL="342900" indent="-342900">
              <a:buAutoNum type="arabicParenR"/>
            </a:pPr>
            <a:r>
              <a:rPr lang="en-US" dirty="0" err="1"/>
              <a:t>pulsecal</a:t>
            </a:r>
            <a:r>
              <a:rPr lang="en-US" dirty="0"/>
              <a:t> - calibrate </a:t>
            </a:r>
            <a:r>
              <a:rPr lang="en-US" baseline="30000" dirty="0"/>
              <a:t>1</a:t>
            </a:r>
            <a:r>
              <a:rPr lang="en-US" dirty="0"/>
              <a:t>H 90° pulse</a:t>
            </a:r>
          </a:p>
          <a:p>
            <a:pPr marL="342900" indent="-342900">
              <a:buAutoNum type="arabicParenR"/>
            </a:pPr>
            <a:r>
              <a:rPr lang="en-US" dirty="0" err="1"/>
              <a:t>paropt</a:t>
            </a:r>
            <a:r>
              <a:rPr lang="en-US" dirty="0"/>
              <a:t> – optimize parameter (e.g., p1 length)</a:t>
            </a:r>
          </a:p>
          <a:p>
            <a:pPr marL="342900" indent="-342900">
              <a:buAutoNum type="arabicParenR"/>
            </a:pPr>
            <a:r>
              <a:rPr lang="en-US" dirty="0" err="1"/>
              <a:t>rga</a:t>
            </a:r>
            <a:r>
              <a:rPr lang="en-US" dirty="0"/>
              <a:t> – automatically set up receiver gain </a:t>
            </a:r>
          </a:p>
          <a:p>
            <a:pPr marL="342900" indent="-342900">
              <a:buAutoNum type="arabicParenR"/>
            </a:pPr>
            <a:r>
              <a:rPr lang="en-US" dirty="0" err="1"/>
              <a:t>gs</a:t>
            </a:r>
            <a:r>
              <a:rPr lang="en-US" dirty="0"/>
              <a:t> – go scan – optimize acquisition parameters</a:t>
            </a:r>
          </a:p>
          <a:p>
            <a:pPr marL="342900" indent="-342900">
              <a:buAutoNum type="arabicParenR"/>
            </a:pPr>
            <a:r>
              <a:rPr lang="en-US" dirty="0" err="1"/>
              <a:t>expt</a:t>
            </a:r>
            <a:r>
              <a:rPr lang="en-US" dirty="0"/>
              <a:t> – estimate duration of the experiment</a:t>
            </a:r>
          </a:p>
          <a:p>
            <a:pPr marL="342900" indent="-342900">
              <a:buAutoNum type="arabicParenR"/>
            </a:pPr>
            <a:r>
              <a:rPr lang="en-US" dirty="0" err="1"/>
              <a:t>multiexpt</a:t>
            </a:r>
            <a:r>
              <a:rPr lang="en-US" dirty="0"/>
              <a:t> - ----”---- for multiple </a:t>
            </a:r>
            <a:r>
              <a:rPr lang="en-US" dirty="0" err="1"/>
              <a:t>expts</a:t>
            </a:r>
            <a:r>
              <a:rPr lang="en-US" dirty="0"/>
              <a:t> in row</a:t>
            </a:r>
          </a:p>
          <a:p>
            <a:pPr marL="342900" indent="-342900">
              <a:buAutoNum type="arabicParenR"/>
            </a:pPr>
            <a:r>
              <a:rPr lang="en-US" dirty="0" err="1"/>
              <a:t>zg</a:t>
            </a:r>
            <a:r>
              <a:rPr lang="en-US" dirty="0"/>
              <a:t> – start acquisition</a:t>
            </a:r>
          </a:p>
          <a:p>
            <a:pPr marL="342900" indent="-342900">
              <a:buAutoNum type="arabicParenR"/>
            </a:pPr>
            <a:r>
              <a:rPr lang="en-US" dirty="0" err="1"/>
              <a:t>zgqfp</a:t>
            </a:r>
            <a:r>
              <a:rPr lang="en-US" dirty="0"/>
              <a:t> – acquire 1D and apply </a:t>
            </a:r>
            <a:r>
              <a:rPr lang="en-US" dirty="0" err="1"/>
              <a:t>qsin</a:t>
            </a:r>
            <a:r>
              <a:rPr lang="en-US" dirty="0"/>
              <a:t> </a:t>
            </a:r>
            <a:r>
              <a:rPr lang="en-US" dirty="0" err="1"/>
              <a:t>apodization</a:t>
            </a:r>
            <a:endParaRPr lang="en-US" dirty="0"/>
          </a:p>
          <a:p>
            <a:pPr marL="342900" indent="-342900">
              <a:buAutoNum type="arabicParenR"/>
            </a:pPr>
            <a:r>
              <a:rPr lang="en-US" dirty="0" err="1"/>
              <a:t>qsin</a:t>
            </a:r>
            <a:r>
              <a:rPr lang="en-US" dirty="0"/>
              <a:t> – multiply FID with </a:t>
            </a:r>
            <a:r>
              <a:rPr lang="en-US" dirty="0" err="1"/>
              <a:t>qsin</a:t>
            </a:r>
            <a:r>
              <a:rPr lang="en-US" dirty="0"/>
              <a:t> window function</a:t>
            </a:r>
          </a:p>
          <a:p>
            <a:pPr marL="342900" indent="-342900">
              <a:buAutoNum type="arabicParenR"/>
            </a:pPr>
            <a:r>
              <a:rPr lang="en-US" dirty="0" err="1"/>
              <a:t>xfb</a:t>
            </a:r>
            <a:r>
              <a:rPr lang="en-US" dirty="0"/>
              <a:t> – process 2D</a:t>
            </a:r>
          </a:p>
          <a:p>
            <a:pPr marL="342900" indent="-342900">
              <a:buAutoNum type="arabicParenR"/>
            </a:pPr>
            <a:r>
              <a:rPr lang="en-US" dirty="0" err="1"/>
              <a:t>xfb</a:t>
            </a:r>
            <a:r>
              <a:rPr lang="en-US" dirty="0"/>
              <a:t> n – process 2D and remove 2ri, 2ir, 2ii</a:t>
            </a:r>
          </a:p>
          <a:p>
            <a:pPr marL="342900" indent="-342900">
              <a:buAutoNum type="arabicParenR"/>
            </a:pPr>
            <a:r>
              <a:rPr lang="en-US" dirty="0" err="1"/>
              <a:t>tr</a:t>
            </a:r>
            <a:r>
              <a:rPr lang="en-US" dirty="0"/>
              <a:t> – transfer data 1D from spectrometer to PC</a:t>
            </a:r>
          </a:p>
          <a:p>
            <a:pPr marL="342900" indent="-342900">
              <a:buAutoNum type="arabicParenR"/>
            </a:pPr>
            <a:r>
              <a:rPr lang="en-US" dirty="0" err="1"/>
              <a:t>edmac</a:t>
            </a:r>
            <a:r>
              <a:rPr lang="en-US" dirty="0"/>
              <a:t> </a:t>
            </a:r>
            <a:r>
              <a:rPr lang="en-US" i="1" dirty="0"/>
              <a:t>name</a:t>
            </a:r>
            <a:r>
              <a:rPr lang="en-US" dirty="0"/>
              <a:t> – create or edit macro </a:t>
            </a:r>
            <a:r>
              <a:rPr lang="en-US" i="1" dirty="0"/>
              <a:t>name</a:t>
            </a:r>
            <a:endParaRPr lang="en-US" dirty="0"/>
          </a:p>
          <a:p>
            <a:pPr marL="342900" indent="-342900">
              <a:buAutoNum type="arabicParenR"/>
            </a:pPr>
            <a:r>
              <a:rPr lang="en-US" dirty="0" err="1"/>
              <a:t>wrp</a:t>
            </a:r>
            <a:r>
              <a:rPr lang="en-US" dirty="0"/>
              <a:t> 2 y – write processed data to </a:t>
            </a:r>
            <a:r>
              <a:rPr lang="en-US" dirty="0" err="1"/>
              <a:t>ProcNo</a:t>
            </a:r>
            <a:r>
              <a:rPr lang="en-US" dirty="0"/>
              <a:t> 2 and if exists, overwrite</a:t>
            </a:r>
          </a:p>
          <a:p>
            <a:pPr marL="342900" indent="-342900">
              <a:buAutoNum type="arabicParenR"/>
            </a:pPr>
            <a:r>
              <a:rPr lang="en-US" dirty="0" err="1"/>
              <a:t>rser</a:t>
            </a:r>
            <a:r>
              <a:rPr lang="en-US" dirty="0"/>
              <a:t> 1 – extract first FID of an </a:t>
            </a:r>
            <a:r>
              <a:rPr lang="en-US" dirty="0" err="1"/>
              <a:t>nD</a:t>
            </a:r>
            <a:r>
              <a:rPr lang="en-US" dirty="0"/>
              <a:t> experiment</a:t>
            </a:r>
          </a:p>
          <a:p>
            <a:pPr marL="342900" indent="-342900">
              <a:buAutoNum type="arabicParenR"/>
            </a:pPr>
            <a:r>
              <a:rPr lang="en-US" dirty="0"/>
              <a:t>.</a:t>
            </a:r>
            <a:r>
              <a:rPr lang="en-US" dirty="0" err="1"/>
              <a:t>ph</a:t>
            </a:r>
            <a:r>
              <a:rPr lang="en-US" dirty="0"/>
              <a:t> – start phase menu</a:t>
            </a:r>
          </a:p>
          <a:p>
            <a:pPr marL="342900" indent="-342900">
              <a:buAutoNum type="arabicParenR"/>
            </a:pPr>
            <a:r>
              <a:rPr lang="en-US" dirty="0"/>
              <a:t>.md – spectra overlay window</a:t>
            </a:r>
          </a:p>
          <a:p>
            <a:pPr marL="342900" indent="-342900">
              <a:buAutoNum type="arabicParenR"/>
            </a:pPr>
            <a:r>
              <a:rPr lang="en-US" dirty="0" err="1"/>
              <a:t>apk</a:t>
            </a:r>
            <a:r>
              <a:rPr lang="en-US" dirty="0"/>
              <a:t> – automatic phase correction</a:t>
            </a:r>
          </a:p>
          <a:p>
            <a:pPr marL="342900" indent="-342900">
              <a:buAutoNum type="arabicParenR"/>
            </a:pPr>
            <a:r>
              <a:rPr lang="en-US" dirty="0"/>
              <a:t>show – show active processes</a:t>
            </a:r>
          </a:p>
          <a:p>
            <a:pPr marL="342900" indent="-342900">
              <a:buAutoNum type="arabicParenR"/>
            </a:pPr>
            <a:r>
              <a:rPr lang="en-US" dirty="0" err="1"/>
              <a:t>curplot</a:t>
            </a:r>
            <a:r>
              <a:rPr lang="en-US" dirty="0"/>
              <a:t> – set up printer</a:t>
            </a:r>
          </a:p>
          <a:p>
            <a:pPr marL="342900" indent="-342900">
              <a:buAutoNum type="arabicParenR"/>
            </a:pPr>
            <a:r>
              <a:rPr lang="en-US" dirty="0"/>
              <a:t>print – print spectrum</a:t>
            </a:r>
          </a:p>
          <a:p>
            <a:pPr marL="342900" indent="-342900">
              <a:buAutoNum type="arabicParenR"/>
            </a:pPr>
            <a:r>
              <a:rPr lang="en-US" dirty="0" err="1"/>
              <a:t>acqu</a:t>
            </a:r>
            <a:r>
              <a:rPr lang="en-US" dirty="0"/>
              <a:t> – switch to acquisition window</a:t>
            </a:r>
          </a:p>
          <a:p>
            <a:pPr marL="342900" indent="-342900">
              <a:buAutoNum type="arabicParenR"/>
            </a:pPr>
            <a:r>
              <a:rPr lang="en-US" dirty="0"/>
              <a:t>ii – if spectrometer doesn’t communicate</a:t>
            </a:r>
          </a:p>
          <a:p>
            <a:pPr marL="342900" indent="-342900">
              <a:buAutoNum type="arabicParenR"/>
            </a:pPr>
            <a:r>
              <a:rPr lang="en-US" dirty="0"/>
              <a:t>ii restart – if ii doesn’t help</a:t>
            </a:r>
          </a:p>
          <a:p>
            <a:pPr marL="342900" indent="-342900">
              <a:buAutoNum type="arabicParenR"/>
            </a:pPr>
            <a:r>
              <a:rPr lang="en-US" dirty="0"/>
              <a:t>stop – stop immediately acquisition, rough</a:t>
            </a:r>
          </a:p>
          <a:p>
            <a:pPr marL="342900" indent="-342900">
              <a:buAutoNum type="arabicParenR"/>
            </a:pPr>
            <a:r>
              <a:rPr lang="en-US" dirty="0"/>
              <a:t>halt – stop it smoothly, recommended</a:t>
            </a:r>
          </a:p>
          <a:p>
            <a:pPr marL="342900" indent="-342900">
              <a:buAutoNum type="arabicParenR"/>
            </a:pPr>
            <a:r>
              <a:rPr lang="en-US" dirty="0"/>
              <a:t>pulse – calculate pulse length based on 90°hard pulse parameters</a:t>
            </a:r>
          </a:p>
          <a:p>
            <a:pPr marL="342900" indent="-342900">
              <a:buAutoNum type="arabicParenR"/>
            </a:pPr>
            <a:r>
              <a:rPr lang="en-US" dirty="0" err="1"/>
              <a:t>calcpowlev</a:t>
            </a:r>
            <a:r>
              <a:rPr lang="en-US" dirty="0"/>
              <a:t> – similar to pulse</a:t>
            </a:r>
          </a:p>
          <a:p>
            <a:pPr marL="342900" indent="-342900">
              <a:buAutoNum type="arabicParenR"/>
            </a:pPr>
            <a:endParaRPr lang="en-US" dirty="0"/>
          </a:p>
        </p:txBody>
      </p:sp>
    </p:spTree>
    <p:extLst>
      <p:ext uri="{BB962C8B-B14F-4D97-AF65-F5344CB8AC3E}">
        <p14:creationId xmlns:p14="http://schemas.microsoft.com/office/powerpoint/2010/main" val="4056043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5696" y="133149"/>
            <a:ext cx="9588499" cy="6771086"/>
          </a:xfrm>
          <a:prstGeom prst="rect">
            <a:avLst/>
          </a:prstGeom>
          <a:noFill/>
        </p:spPr>
        <p:txBody>
          <a:bodyPr wrap="square" rtlCol="0">
            <a:spAutoFit/>
          </a:bodyPr>
          <a:lstStyle/>
          <a:p>
            <a:r>
              <a:rPr lang="en-US" sz="2400" dirty="0">
                <a:solidFill>
                  <a:srgbClr val="000000"/>
                </a:solidFill>
              </a:rPr>
              <a:t>/</a:t>
            </a:r>
            <a:r>
              <a:rPr lang="en-US" sz="2400" i="1" dirty="0">
                <a:solidFill>
                  <a:srgbClr val="000000"/>
                </a:solidFill>
              </a:rPr>
              <a:t>&lt;disk&gt;</a:t>
            </a:r>
            <a:r>
              <a:rPr lang="en-US" sz="2400" dirty="0">
                <a:solidFill>
                  <a:srgbClr val="000000"/>
                </a:solidFill>
              </a:rPr>
              <a:t>/</a:t>
            </a:r>
            <a:r>
              <a:rPr lang="en-US" sz="2400" b="1" dirty="0">
                <a:solidFill>
                  <a:srgbClr val="000000"/>
                </a:solidFill>
              </a:rPr>
              <a:t>data</a:t>
            </a:r>
            <a:r>
              <a:rPr lang="en-US" sz="2400" dirty="0">
                <a:solidFill>
                  <a:srgbClr val="000000"/>
                </a:solidFill>
              </a:rPr>
              <a:t>/</a:t>
            </a:r>
            <a:r>
              <a:rPr lang="en-US" sz="2400" i="1" dirty="0">
                <a:solidFill>
                  <a:srgbClr val="000000"/>
                </a:solidFill>
              </a:rPr>
              <a:t>&lt;user&gt;</a:t>
            </a:r>
            <a:r>
              <a:rPr lang="en-US" sz="2400" dirty="0">
                <a:solidFill>
                  <a:srgbClr val="000000"/>
                </a:solidFill>
              </a:rPr>
              <a:t>/</a:t>
            </a:r>
            <a:r>
              <a:rPr lang="en-US" sz="2400" b="1" dirty="0" err="1">
                <a:solidFill>
                  <a:srgbClr val="000000"/>
                </a:solidFill>
              </a:rPr>
              <a:t>nmr</a:t>
            </a:r>
            <a:r>
              <a:rPr lang="en-US" sz="2400" dirty="0">
                <a:solidFill>
                  <a:srgbClr val="000000"/>
                </a:solidFill>
              </a:rPr>
              <a:t>/</a:t>
            </a:r>
            <a:r>
              <a:rPr lang="en-US" sz="2400" i="1" dirty="0">
                <a:solidFill>
                  <a:srgbClr val="000000"/>
                </a:solidFill>
              </a:rPr>
              <a:t>&lt;dataset&gt;</a:t>
            </a:r>
          </a:p>
          <a:p>
            <a:r>
              <a:rPr lang="en-US" sz="1600" dirty="0">
                <a:solidFill>
                  <a:srgbClr val="000000"/>
                </a:solidFill>
                <a:latin typeface="Courier"/>
                <a:cs typeface="Courier"/>
              </a:rPr>
              <a:t>[</a:t>
            </a:r>
            <a:r>
              <a:rPr lang="en-US" sz="1600" dirty="0" err="1">
                <a:solidFill>
                  <a:srgbClr val="000000"/>
                </a:solidFill>
                <a:latin typeface="Courier"/>
                <a:cs typeface="Courier"/>
              </a:rPr>
              <a:t>karelk@nmrcf</a:t>
            </a:r>
            <a:r>
              <a:rPr lang="en-US" sz="1600" dirty="0">
                <a:solidFill>
                  <a:srgbClr val="000000"/>
                </a:solidFill>
                <a:latin typeface="Courier"/>
                <a:cs typeface="Courier"/>
              </a:rPr>
              <a:t> 130118_700b_Dataset]$ </a:t>
            </a:r>
            <a:r>
              <a:rPr lang="en-US" sz="1600" b="1" dirty="0">
                <a:solidFill>
                  <a:srgbClr val="0000FF"/>
                </a:solidFill>
                <a:latin typeface="Courier"/>
                <a:cs typeface="Courier"/>
              </a:rPr>
              <a:t>cd </a:t>
            </a:r>
            <a:r>
              <a:rPr lang="en-US" sz="1600" dirty="0">
                <a:solidFill>
                  <a:srgbClr val="000000"/>
                </a:solidFill>
                <a:latin typeface="Courier"/>
                <a:cs typeface="Courier"/>
              </a:rPr>
              <a:t>1</a:t>
            </a:r>
            <a:r>
              <a:rPr lang="en-US" sz="1600" dirty="0">
                <a:solidFill>
                  <a:srgbClr val="000000"/>
                </a:solidFill>
                <a:cs typeface="Courier"/>
              </a:rPr>
              <a:t>– change directory to Experiment number 1 (</a:t>
            </a:r>
            <a:r>
              <a:rPr lang="en-US" sz="1600" dirty="0" err="1">
                <a:solidFill>
                  <a:srgbClr val="000000"/>
                </a:solidFill>
                <a:cs typeface="Courier"/>
              </a:rPr>
              <a:t>ExpNo</a:t>
            </a:r>
            <a:r>
              <a:rPr lang="en-US" sz="1600" dirty="0">
                <a:solidFill>
                  <a:srgbClr val="000000"/>
                </a:solidFill>
                <a:cs typeface="Courier"/>
              </a:rPr>
              <a:t> 1)</a:t>
            </a:r>
          </a:p>
          <a:p>
            <a:r>
              <a:rPr lang="en-US" sz="1600" dirty="0">
                <a:solidFill>
                  <a:srgbClr val="000000"/>
                </a:solidFill>
                <a:latin typeface="Courier"/>
                <a:cs typeface="Courier"/>
              </a:rPr>
              <a:t>[</a:t>
            </a:r>
            <a:r>
              <a:rPr lang="en-US" sz="1600" dirty="0" err="1">
                <a:solidFill>
                  <a:srgbClr val="000000"/>
                </a:solidFill>
                <a:latin typeface="Courier"/>
                <a:cs typeface="Courier"/>
              </a:rPr>
              <a:t>karelk@nmrcf</a:t>
            </a:r>
            <a:r>
              <a:rPr lang="en-US" sz="1600" dirty="0">
                <a:solidFill>
                  <a:srgbClr val="000000"/>
                </a:solidFill>
                <a:latin typeface="Courier"/>
                <a:cs typeface="Courier"/>
              </a:rPr>
              <a:t> 1]$ </a:t>
            </a:r>
            <a:r>
              <a:rPr lang="en-US" sz="1600" b="1" dirty="0" err="1">
                <a:solidFill>
                  <a:srgbClr val="0000FF"/>
                </a:solidFill>
                <a:latin typeface="Courier"/>
                <a:cs typeface="Courier"/>
              </a:rPr>
              <a:t>ls</a:t>
            </a:r>
            <a:endParaRPr lang="en-US" sz="1600" b="1" dirty="0">
              <a:solidFill>
                <a:srgbClr val="0000FF"/>
              </a:solidFill>
              <a:latin typeface="Courier"/>
              <a:cs typeface="Courier"/>
            </a:endParaRPr>
          </a:p>
          <a:p>
            <a:r>
              <a:rPr lang="en-US" sz="1600" dirty="0" err="1">
                <a:solidFill>
                  <a:srgbClr val="FF0000"/>
                </a:solidFill>
                <a:latin typeface="Courier"/>
                <a:cs typeface="Courier"/>
              </a:rPr>
              <a:t>acqu</a:t>
            </a:r>
            <a:r>
              <a:rPr lang="en-US" sz="1600" dirty="0">
                <a:solidFill>
                  <a:srgbClr val="FF0000"/>
                </a:solidFill>
                <a:latin typeface="Courier"/>
                <a:cs typeface="Courier"/>
              </a:rPr>
              <a:t>  </a:t>
            </a:r>
            <a:r>
              <a:rPr lang="en-US" sz="1600" dirty="0" err="1">
                <a:solidFill>
                  <a:srgbClr val="FF0000"/>
                </a:solidFill>
                <a:latin typeface="Courier"/>
                <a:cs typeface="Courier"/>
              </a:rPr>
              <a:t>acqus</a:t>
            </a:r>
            <a:r>
              <a:rPr lang="en-US" sz="1600" dirty="0">
                <a:solidFill>
                  <a:srgbClr val="FF0000"/>
                </a:solidFill>
                <a:latin typeface="Courier"/>
                <a:cs typeface="Courier"/>
              </a:rPr>
              <a:t>  </a:t>
            </a:r>
            <a:r>
              <a:rPr lang="en-US" sz="1600" dirty="0" err="1">
                <a:solidFill>
                  <a:srgbClr val="FF0000"/>
                </a:solidFill>
                <a:latin typeface="Courier"/>
                <a:cs typeface="Courier"/>
              </a:rPr>
              <a:t>audita.txt</a:t>
            </a:r>
            <a:r>
              <a:rPr lang="en-US" sz="1600" dirty="0">
                <a:solidFill>
                  <a:srgbClr val="FF0000"/>
                </a:solidFill>
                <a:latin typeface="Courier"/>
                <a:cs typeface="Courier"/>
              </a:rPr>
              <a:t>  fid  </a:t>
            </a:r>
            <a:r>
              <a:rPr lang="en-US" sz="1600" dirty="0" err="1">
                <a:solidFill>
                  <a:srgbClr val="FF0000"/>
                </a:solidFill>
                <a:latin typeface="Courier"/>
                <a:cs typeface="Courier"/>
              </a:rPr>
              <a:t>format.temp</a:t>
            </a:r>
            <a:r>
              <a:rPr lang="en-US" sz="1600" dirty="0">
                <a:solidFill>
                  <a:srgbClr val="FF0000"/>
                </a:solidFill>
                <a:latin typeface="Courier"/>
                <a:cs typeface="Courier"/>
              </a:rPr>
              <a:t>  </a:t>
            </a:r>
            <a:r>
              <a:rPr lang="en-US" sz="1600" dirty="0" err="1">
                <a:solidFill>
                  <a:srgbClr val="FF0000"/>
                </a:solidFill>
                <a:latin typeface="Courier"/>
                <a:cs typeface="Courier"/>
              </a:rPr>
              <a:t>pdata</a:t>
            </a:r>
            <a:r>
              <a:rPr lang="en-US" sz="1600" dirty="0">
                <a:solidFill>
                  <a:srgbClr val="FF0000"/>
                </a:solidFill>
                <a:latin typeface="Courier"/>
                <a:cs typeface="Courier"/>
              </a:rPr>
              <a:t>  </a:t>
            </a:r>
            <a:r>
              <a:rPr lang="en-US" sz="1600" dirty="0" err="1">
                <a:solidFill>
                  <a:srgbClr val="FF0000"/>
                </a:solidFill>
                <a:latin typeface="Courier"/>
                <a:cs typeface="Courier"/>
              </a:rPr>
              <a:t>pulseprogram</a:t>
            </a:r>
            <a:r>
              <a:rPr lang="en-US" sz="1600" dirty="0">
                <a:solidFill>
                  <a:srgbClr val="FF0000"/>
                </a:solidFill>
                <a:latin typeface="Courier"/>
                <a:cs typeface="Courier"/>
              </a:rPr>
              <a:t>  scon2  </a:t>
            </a:r>
            <a:r>
              <a:rPr lang="en-US" sz="1600" dirty="0" err="1">
                <a:solidFill>
                  <a:srgbClr val="FF0000"/>
                </a:solidFill>
                <a:latin typeface="Courier"/>
                <a:cs typeface="Courier"/>
              </a:rPr>
              <a:t>shimvalues</a:t>
            </a:r>
            <a:r>
              <a:rPr lang="en-US" sz="1600" dirty="0">
                <a:solidFill>
                  <a:srgbClr val="FF0000"/>
                </a:solidFill>
                <a:latin typeface="Courier"/>
                <a:cs typeface="Courier"/>
              </a:rPr>
              <a:t>  </a:t>
            </a:r>
            <a:r>
              <a:rPr lang="en-US" sz="1600" dirty="0" err="1">
                <a:solidFill>
                  <a:srgbClr val="FF0000"/>
                </a:solidFill>
                <a:latin typeface="Courier"/>
                <a:cs typeface="Courier"/>
              </a:rPr>
              <a:t>specpar</a:t>
            </a:r>
            <a:r>
              <a:rPr lang="en-US" sz="1600" dirty="0">
                <a:solidFill>
                  <a:srgbClr val="FF0000"/>
                </a:solidFill>
                <a:latin typeface="Courier"/>
                <a:cs typeface="Courier"/>
              </a:rPr>
              <a:t>  </a:t>
            </a:r>
            <a:r>
              <a:rPr lang="en-US" sz="1600" dirty="0" err="1">
                <a:solidFill>
                  <a:srgbClr val="FF0000"/>
                </a:solidFill>
                <a:latin typeface="Courier"/>
                <a:cs typeface="Courier"/>
              </a:rPr>
              <a:t>uxnmr.info</a:t>
            </a:r>
            <a:r>
              <a:rPr lang="en-US" sz="1600" dirty="0">
                <a:solidFill>
                  <a:srgbClr val="FF0000"/>
                </a:solidFill>
                <a:latin typeface="Courier"/>
                <a:cs typeface="Courier"/>
              </a:rPr>
              <a:t>  </a:t>
            </a:r>
            <a:r>
              <a:rPr lang="en-US" sz="1600" dirty="0" err="1">
                <a:solidFill>
                  <a:srgbClr val="FF0000"/>
                </a:solidFill>
                <a:latin typeface="Courier"/>
                <a:cs typeface="Courier"/>
              </a:rPr>
              <a:t>uxnmr.par</a:t>
            </a:r>
            <a:r>
              <a:rPr lang="en-US" sz="1600" dirty="0">
                <a:solidFill>
                  <a:srgbClr val="FF0000"/>
                </a:solidFill>
                <a:latin typeface="Courier"/>
                <a:cs typeface="Courier"/>
              </a:rPr>
              <a:t> </a:t>
            </a:r>
            <a:r>
              <a:rPr lang="en-US" sz="1600" b="1" dirty="0">
                <a:solidFill>
                  <a:srgbClr val="000000"/>
                </a:solidFill>
                <a:latin typeface="Courier"/>
                <a:cs typeface="Courier"/>
              </a:rPr>
              <a:t>-</a:t>
            </a:r>
            <a:r>
              <a:rPr lang="en-US" sz="1600" dirty="0">
                <a:solidFill>
                  <a:srgbClr val="FF0000"/>
                </a:solidFill>
                <a:latin typeface="Courier"/>
                <a:cs typeface="Courier"/>
              </a:rPr>
              <a:t> </a:t>
            </a:r>
            <a:r>
              <a:rPr lang="en-US" sz="1600" dirty="0">
                <a:cs typeface="Courier"/>
              </a:rPr>
              <a:t>Note that there are several files and directory </a:t>
            </a:r>
            <a:r>
              <a:rPr lang="en-US" sz="1600" dirty="0" err="1">
                <a:cs typeface="Courier"/>
              </a:rPr>
              <a:t>pdata</a:t>
            </a:r>
            <a:r>
              <a:rPr lang="en-US" sz="1600" dirty="0">
                <a:cs typeface="Courier"/>
              </a:rPr>
              <a:t>.</a:t>
            </a:r>
          </a:p>
          <a:p>
            <a:r>
              <a:rPr lang="en-US" sz="1600" dirty="0" err="1">
                <a:cs typeface="Courier"/>
              </a:rPr>
              <a:t>acqu</a:t>
            </a:r>
            <a:r>
              <a:rPr lang="en-US" sz="1600" dirty="0">
                <a:cs typeface="Courier"/>
              </a:rPr>
              <a:t> – contains acquisition parameters prior measurement</a:t>
            </a:r>
          </a:p>
          <a:p>
            <a:r>
              <a:rPr lang="en-US" sz="1600" dirty="0" err="1">
                <a:cs typeface="Courier"/>
              </a:rPr>
              <a:t>acqus</a:t>
            </a:r>
            <a:r>
              <a:rPr lang="en-US" sz="1600" dirty="0">
                <a:cs typeface="Courier"/>
              </a:rPr>
              <a:t> – contains info about the parameters as they were at the end of measurement </a:t>
            </a:r>
          </a:p>
          <a:p>
            <a:r>
              <a:rPr lang="en-US" sz="1600" dirty="0" err="1">
                <a:solidFill>
                  <a:srgbClr val="000000"/>
                </a:solidFill>
                <a:cs typeface="Courier"/>
              </a:rPr>
              <a:t>audita.txt</a:t>
            </a:r>
            <a:r>
              <a:rPr lang="en-US" sz="1600" dirty="0">
                <a:solidFill>
                  <a:srgbClr val="000000"/>
                </a:solidFill>
                <a:cs typeface="Courier"/>
              </a:rPr>
              <a:t> – info about who/where/when ran the measurement</a:t>
            </a:r>
          </a:p>
          <a:p>
            <a:r>
              <a:rPr lang="en-US" sz="1600" dirty="0">
                <a:solidFill>
                  <a:srgbClr val="000000"/>
                </a:solidFill>
                <a:cs typeface="Courier"/>
              </a:rPr>
              <a:t>fid – raw one dimensional data</a:t>
            </a:r>
          </a:p>
          <a:p>
            <a:r>
              <a:rPr lang="en-US" sz="1600" dirty="0" err="1">
                <a:solidFill>
                  <a:srgbClr val="000000"/>
                </a:solidFill>
                <a:cs typeface="Courier"/>
              </a:rPr>
              <a:t>pulseprogram</a:t>
            </a:r>
            <a:r>
              <a:rPr lang="en-US" sz="1600" dirty="0">
                <a:solidFill>
                  <a:srgbClr val="000000"/>
                </a:solidFill>
                <a:cs typeface="Courier"/>
              </a:rPr>
              <a:t> – compiled </a:t>
            </a:r>
            <a:r>
              <a:rPr lang="en-US" sz="1600" dirty="0" err="1">
                <a:solidFill>
                  <a:srgbClr val="000000"/>
                </a:solidFill>
                <a:cs typeface="Courier"/>
              </a:rPr>
              <a:t>pulseprogram</a:t>
            </a:r>
            <a:endParaRPr lang="en-US" sz="1600" dirty="0">
              <a:solidFill>
                <a:srgbClr val="000000"/>
              </a:solidFill>
              <a:cs typeface="Courier"/>
            </a:endParaRPr>
          </a:p>
          <a:p>
            <a:r>
              <a:rPr lang="en-US" sz="1600" dirty="0" err="1">
                <a:solidFill>
                  <a:srgbClr val="000000"/>
                </a:solidFill>
                <a:cs typeface="Courier"/>
              </a:rPr>
              <a:t>pdata</a:t>
            </a:r>
            <a:r>
              <a:rPr lang="en-US" sz="1600" dirty="0">
                <a:solidFill>
                  <a:srgbClr val="000000"/>
                </a:solidFill>
                <a:cs typeface="Courier"/>
              </a:rPr>
              <a:t> – directory containing processed data in different processing number directories (</a:t>
            </a:r>
            <a:r>
              <a:rPr lang="en-US" sz="1600" dirty="0" err="1">
                <a:solidFill>
                  <a:srgbClr val="000000"/>
                </a:solidFill>
                <a:cs typeface="Courier"/>
              </a:rPr>
              <a:t>ProcNo</a:t>
            </a:r>
            <a:r>
              <a:rPr lang="en-US" sz="1600" dirty="0">
                <a:solidFill>
                  <a:srgbClr val="000000"/>
                </a:solidFill>
                <a:cs typeface="Courier"/>
              </a:rPr>
              <a:t>, mostly 1)</a:t>
            </a:r>
          </a:p>
          <a:p>
            <a:r>
              <a:rPr lang="en-US" sz="1600" dirty="0">
                <a:solidFill>
                  <a:srgbClr val="000000"/>
                </a:solidFill>
                <a:latin typeface="Courier"/>
                <a:cs typeface="Courier"/>
              </a:rPr>
              <a:t>[</a:t>
            </a:r>
            <a:r>
              <a:rPr lang="en-US" sz="1600" dirty="0" err="1">
                <a:solidFill>
                  <a:srgbClr val="000000"/>
                </a:solidFill>
                <a:latin typeface="Courier"/>
                <a:cs typeface="Courier"/>
              </a:rPr>
              <a:t>karelk@nmrcf</a:t>
            </a:r>
            <a:r>
              <a:rPr lang="en-US" sz="1600" dirty="0">
                <a:solidFill>
                  <a:srgbClr val="000000"/>
                </a:solidFill>
                <a:latin typeface="Courier"/>
                <a:cs typeface="Courier"/>
              </a:rPr>
              <a:t> 1]$ </a:t>
            </a:r>
            <a:r>
              <a:rPr lang="en-US" sz="1600" b="1" dirty="0">
                <a:solidFill>
                  <a:srgbClr val="0000FF"/>
                </a:solidFill>
                <a:latin typeface="Courier"/>
                <a:cs typeface="Courier"/>
              </a:rPr>
              <a:t>cd</a:t>
            </a:r>
            <a:r>
              <a:rPr lang="en-US" sz="1600" dirty="0">
                <a:solidFill>
                  <a:srgbClr val="000000"/>
                </a:solidFill>
                <a:latin typeface="Courier"/>
                <a:cs typeface="Courier"/>
              </a:rPr>
              <a:t> </a:t>
            </a:r>
            <a:r>
              <a:rPr lang="en-US" sz="1600" dirty="0" err="1">
                <a:solidFill>
                  <a:srgbClr val="000000"/>
                </a:solidFill>
                <a:latin typeface="Courier"/>
                <a:cs typeface="Courier"/>
              </a:rPr>
              <a:t>pdata</a:t>
            </a:r>
            <a:endParaRPr lang="en-US" sz="1600" dirty="0">
              <a:solidFill>
                <a:srgbClr val="000000"/>
              </a:solidFill>
              <a:latin typeface="Courier"/>
              <a:cs typeface="Courier"/>
            </a:endParaRPr>
          </a:p>
          <a:p>
            <a:r>
              <a:rPr lang="en-US" sz="1600" dirty="0">
                <a:solidFill>
                  <a:srgbClr val="000000"/>
                </a:solidFill>
                <a:latin typeface="Courier"/>
                <a:cs typeface="Courier"/>
              </a:rPr>
              <a:t>[</a:t>
            </a:r>
            <a:r>
              <a:rPr lang="en-US" sz="1600" dirty="0" err="1">
                <a:solidFill>
                  <a:srgbClr val="000000"/>
                </a:solidFill>
                <a:latin typeface="Courier"/>
                <a:cs typeface="Courier"/>
              </a:rPr>
              <a:t>karelk@nmrcf</a:t>
            </a:r>
            <a:r>
              <a:rPr lang="en-US" sz="1600" dirty="0">
                <a:solidFill>
                  <a:srgbClr val="000000"/>
                </a:solidFill>
                <a:latin typeface="Courier"/>
                <a:cs typeface="Courier"/>
              </a:rPr>
              <a:t> </a:t>
            </a:r>
            <a:r>
              <a:rPr lang="en-US" sz="1600" dirty="0" err="1">
                <a:solidFill>
                  <a:srgbClr val="000000"/>
                </a:solidFill>
                <a:latin typeface="Courier"/>
                <a:cs typeface="Courier"/>
              </a:rPr>
              <a:t>pdata</a:t>
            </a:r>
            <a:r>
              <a:rPr lang="en-US" sz="1600" dirty="0">
                <a:solidFill>
                  <a:srgbClr val="000000"/>
                </a:solidFill>
                <a:latin typeface="Courier"/>
                <a:cs typeface="Courier"/>
              </a:rPr>
              <a:t>]$ </a:t>
            </a:r>
            <a:r>
              <a:rPr lang="en-US" sz="1600" b="1" dirty="0" err="1">
                <a:solidFill>
                  <a:srgbClr val="0000FF"/>
                </a:solidFill>
                <a:latin typeface="Courier"/>
                <a:cs typeface="Courier"/>
              </a:rPr>
              <a:t>ls</a:t>
            </a:r>
            <a:endParaRPr lang="en-US" sz="1600" b="1" dirty="0">
              <a:solidFill>
                <a:srgbClr val="0000FF"/>
              </a:solidFill>
              <a:latin typeface="Courier"/>
              <a:cs typeface="Courier"/>
            </a:endParaRPr>
          </a:p>
          <a:p>
            <a:r>
              <a:rPr lang="en-US" sz="1600" dirty="0">
                <a:solidFill>
                  <a:srgbClr val="000000"/>
                </a:solidFill>
                <a:latin typeface="Courier"/>
                <a:cs typeface="Courier"/>
              </a:rPr>
              <a:t>1</a:t>
            </a:r>
          </a:p>
          <a:p>
            <a:r>
              <a:rPr lang="en-US" sz="1600" dirty="0">
                <a:solidFill>
                  <a:srgbClr val="000000"/>
                </a:solidFill>
                <a:latin typeface="Courier"/>
                <a:cs typeface="Courier"/>
              </a:rPr>
              <a:t>[</a:t>
            </a:r>
            <a:r>
              <a:rPr lang="en-US" sz="1600" dirty="0" err="1">
                <a:solidFill>
                  <a:srgbClr val="000000"/>
                </a:solidFill>
                <a:latin typeface="Courier"/>
                <a:cs typeface="Courier"/>
              </a:rPr>
              <a:t>karelk@nmrcf</a:t>
            </a:r>
            <a:r>
              <a:rPr lang="en-US" sz="1600" dirty="0">
                <a:solidFill>
                  <a:srgbClr val="000000"/>
                </a:solidFill>
                <a:latin typeface="Courier"/>
                <a:cs typeface="Courier"/>
              </a:rPr>
              <a:t> </a:t>
            </a:r>
            <a:r>
              <a:rPr lang="en-US" sz="1600" dirty="0" err="1">
                <a:solidFill>
                  <a:srgbClr val="000000"/>
                </a:solidFill>
                <a:latin typeface="Courier"/>
                <a:cs typeface="Courier"/>
              </a:rPr>
              <a:t>pdata</a:t>
            </a:r>
            <a:r>
              <a:rPr lang="en-US" sz="1600" dirty="0">
                <a:solidFill>
                  <a:srgbClr val="000000"/>
                </a:solidFill>
                <a:latin typeface="Courier"/>
                <a:cs typeface="Courier"/>
              </a:rPr>
              <a:t>]$ </a:t>
            </a:r>
            <a:r>
              <a:rPr lang="en-US" sz="1600" b="1" dirty="0">
                <a:solidFill>
                  <a:srgbClr val="0000FF"/>
                </a:solidFill>
                <a:latin typeface="Courier"/>
                <a:cs typeface="Courier"/>
              </a:rPr>
              <a:t>cd</a:t>
            </a:r>
            <a:r>
              <a:rPr lang="en-US" sz="1600" dirty="0">
                <a:solidFill>
                  <a:srgbClr val="000000"/>
                </a:solidFill>
                <a:latin typeface="Courier"/>
                <a:cs typeface="Courier"/>
              </a:rPr>
              <a:t> 1/</a:t>
            </a:r>
          </a:p>
          <a:p>
            <a:r>
              <a:rPr lang="en-US" sz="1600" dirty="0">
                <a:solidFill>
                  <a:srgbClr val="000000"/>
                </a:solidFill>
                <a:latin typeface="Courier"/>
                <a:cs typeface="Courier"/>
              </a:rPr>
              <a:t>[</a:t>
            </a:r>
            <a:r>
              <a:rPr lang="en-US" sz="1600" dirty="0" err="1">
                <a:solidFill>
                  <a:srgbClr val="000000"/>
                </a:solidFill>
                <a:latin typeface="Courier"/>
                <a:cs typeface="Courier"/>
              </a:rPr>
              <a:t>karelk@nmrcf</a:t>
            </a:r>
            <a:r>
              <a:rPr lang="en-US" sz="1600" dirty="0">
                <a:solidFill>
                  <a:srgbClr val="000000"/>
                </a:solidFill>
                <a:latin typeface="Courier"/>
                <a:cs typeface="Courier"/>
              </a:rPr>
              <a:t> 1]$ </a:t>
            </a:r>
            <a:r>
              <a:rPr lang="en-US" sz="1600" b="1" dirty="0" err="1">
                <a:solidFill>
                  <a:srgbClr val="0000FF"/>
                </a:solidFill>
                <a:latin typeface="Courier"/>
                <a:cs typeface="Courier"/>
              </a:rPr>
              <a:t>ls</a:t>
            </a:r>
            <a:r>
              <a:rPr lang="en-US" sz="1600" b="1" dirty="0">
                <a:solidFill>
                  <a:srgbClr val="0000FF"/>
                </a:solidFill>
                <a:latin typeface="Courier"/>
                <a:cs typeface="Courier"/>
              </a:rPr>
              <a:t> </a:t>
            </a:r>
            <a:r>
              <a:rPr lang="en-US" sz="1600" dirty="0">
                <a:cs typeface="Courier"/>
              </a:rPr>
              <a:t>– 1r and 1i are the real and imaginary part of your processed 1D</a:t>
            </a:r>
            <a:r>
              <a:rPr lang="en-US" sz="1600" dirty="0">
                <a:solidFill>
                  <a:srgbClr val="000000"/>
                </a:solidFill>
                <a:cs typeface="Courier"/>
              </a:rPr>
              <a:t> spectrum</a:t>
            </a:r>
          </a:p>
          <a:p>
            <a:r>
              <a:rPr lang="en-US" sz="1600" dirty="0">
                <a:solidFill>
                  <a:srgbClr val="000000"/>
                </a:solidFill>
                <a:latin typeface="Courier"/>
                <a:cs typeface="Courier"/>
              </a:rPr>
              <a:t>1i  1r  </a:t>
            </a:r>
            <a:r>
              <a:rPr lang="en-US" sz="1600" dirty="0" err="1">
                <a:solidFill>
                  <a:srgbClr val="000000"/>
                </a:solidFill>
                <a:latin typeface="Courier"/>
                <a:cs typeface="Courier"/>
              </a:rPr>
              <a:t>assocs</a:t>
            </a:r>
            <a:r>
              <a:rPr lang="en-US" sz="1600" dirty="0">
                <a:solidFill>
                  <a:srgbClr val="000000"/>
                </a:solidFill>
                <a:latin typeface="Courier"/>
                <a:cs typeface="Courier"/>
              </a:rPr>
              <a:t>  </a:t>
            </a:r>
            <a:r>
              <a:rPr lang="en-US" sz="1600" dirty="0" err="1">
                <a:solidFill>
                  <a:srgbClr val="000000"/>
                </a:solidFill>
                <a:latin typeface="Courier"/>
                <a:cs typeface="Courier"/>
              </a:rPr>
              <a:t>auditp.txt</a:t>
            </a:r>
            <a:r>
              <a:rPr lang="en-US" sz="1600" dirty="0">
                <a:solidFill>
                  <a:srgbClr val="000000"/>
                </a:solidFill>
                <a:latin typeface="Courier"/>
                <a:cs typeface="Courier"/>
              </a:rPr>
              <a:t>  </a:t>
            </a:r>
            <a:r>
              <a:rPr lang="en-US" sz="1600" dirty="0" err="1">
                <a:solidFill>
                  <a:srgbClr val="000000"/>
                </a:solidFill>
                <a:latin typeface="Courier"/>
                <a:cs typeface="Courier"/>
              </a:rPr>
              <a:t>outd</a:t>
            </a:r>
            <a:r>
              <a:rPr lang="en-US" sz="1600" dirty="0">
                <a:solidFill>
                  <a:srgbClr val="000000"/>
                </a:solidFill>
                <a:latin typeface="Courier"/>
                <a:cs typeface="Courier"/>
              </a:rPr>
              <a:t>  </a:t>
            </a:r>
            <a:r>
              <a:rPr lang="en-US" sz="1600" dirty="0" err="1">
                <a:solidFill>
                  <a:srgbClr val="000000"/>
                </a:solidFill>
                <a:latin typeface="Courier"/>
                <a:cs typeface="Courier"/>
              </a:rPr>
              <a:t>proc</a:t>
            </a:r>
            <a:r>
              <a:rPr lang="en-US" sz="1600" dirty="0">
                <a:solidFill>
                  <a:srgbClr val="000000"/>
                </a:solidFill>
                <a:latin typeface="Courier"/>
                <a:cs typeface="Courier"/>
              </a:rPr>
              <a:t>  </a:t>
            </a:r>
            <a:r>
              <a:rPr lang="en-US" sz="1600" dirty="0" err="1">
                <a:solidFill>
                  <a:srgbClr val="000000"/>
                </a:solidFill>
                <a:latin typeface="Courier"/>
                <a:cs typeface="Courier"/>
              </a:rPr>
              <a:t>procs</a:t>
            </a:r>
            <a:r>
              <a:rPr lang="en-US" sz="1600" dirty="0">
                <a:solidFill>
                  <a:srgbClr val="000000"/>
                </a:solidFill>
                <a:latin typeface="Courier"/>
                <a:cs typeface="Courier"/>
              </a:rPr>
              <a:t>  </a:t>
            </a:r>
            <a:r>
              <a:rPr lang="en-US" sz="1600" dirty="0" err="1">
                <a:solidFill>
                  <a:srgbClr val="000000"/>
                </a:solidFill>
                <a:latin typeface="Courier"/>
                <a:cs typeface="Courier"/>
              </a:rPr>
              <a:t>thumb.png</a:t>
            </a:r>
            <a:r>
              <a:rPr lang="en-US" sz="1600" dirty="0">
                <a:solidFill>
                  <a:srgbClr val="000000"/>
                </a:solidFill>
                <a:latin typeface="Courier"/>
                <a:cs typeface="Courier"/>
              </a:rPr>
              <a:t>  title</a:t>
            </a:r>
          </a:p>
          <a:p>
            <a:endParaRPr lang="en-US" sz="1600" dirty="0">
              <a:solidFill>
                <a:srgbClr val="000000"/>
              </a:solidFill>
              <a:latin typeface="Courier"/>
              <a:cs typeface="Courier"/>
            </a:endParaRPr>
          </a:p>
          <a:p>
            <a:r>
              <a:rPr lang="en-US" sz="1600" dirty="0">
                <a:solidFill>
                  <a:srgbClr val="000000"/>
                </a:solidFill>
                <a:latin typeface="Courier"/>
                <a:cs typeface="Courier"/>
              </a:rPr>
              <a:t>[</a:t>
            </a:r>
            <a:r>
              <a:rPr lang="en-US" sz="1600" dirty="0" err="1">
                <a:solidFill>
                  <a:srgbClr val="000000"/>
                </a:solidFill>
                <a:latin typeface="Courier"/>
                <a:cs typeface="Courier"/>
              </a:rPr>
              <a:t>karelk@nmrcf</a:t>
            </a:r>
            <a:r>
              <a:rPr lang="en-US" sz="1600" dirty="0">
                <a:solidFill>
                  <a:srgbClr val="000000"/>
                </a:solidFill>
                <a:latin typeface="Courier"/>
                <a:cs typeface="Courier"/>
              </a:rPr>
              <a:t> 1]$ </a:t>
            </a:r>
            <a:r>
              <a:rPr lang="en-US" sz="1600" b="1" dirty="0" err="1">
                <a:solidFill>
                  <a:srgbClr val="0000FF"/>
                </a:solidFill>
                <a:latin typeface="Courier"/>
                <a:cs typeface="Courier"/>
              </a:rPr>
              <a:t>pwd</a:t>
            </a:r>
            <a:endParaRPr lang="en-US" sz="1600" b="1" dirty="0">
              <a:solidFill>
                <a:srgbClr val="0000FF"/>
              </a:solidFill>
              <a:latin typeface="Courier"/>
              <a:cs typeface="Courier"/>
            </a:endParaRPr>
          </a:p>
          <a:p>
            <a:r>
              <a:rPr lang="en-US" sz="1600" dirty="0">
                <a:solidFill>
                  <a:srgbClr val="000000"/>
                </a:solidFill>
                <a:latin typeface="Courier"/>
                <a:cs typeface="Courier"/>
              </a:rPr>
              <a:t>/d1/data/</a:t>
            </a:r>
            <a:r>
              <a:rPr lang="en-US" sz="1600" dirty="0" err="1">
                <a:solidFill>
                  <a:srgbClr val="000000"/>
                </a:solidFill>
                <a:latin typeface="Courier"/>
                <a:cs typeface="Courier"/>
              </a:rPr>
              <a:t>karelk</a:t>
            </a:r>
            <a:r>
              <a:rPr lang="en-US" sz="1600" dirty="0">
                <a:solidFill>
                  <a:srgbClr val="000000"/>
                </a:solidFill>
                <a:latin typeface="Courier"/>
                <a:cs typeface="Courier"/>
              </a:rPr>
              <a:t>/</a:t>
            </a:r>
            <a:r>
              <a:rPr lang="en-US" sz="1600" dirty="0" err="1">
                <a:solidFill>
                  <a:srgbClr val="000000"/>
                </a:solidFill>
                <a:latin typeface="Courier"/>
                <a:cs typeface="Courier"/>
              </a:rPr>
              <a:t>nmr</a:t>
            </a:r>
            <a:r>
              <a:rPr lang="en-US" sz="1600" dirty="0">
                <a:solidFill>
                  <a:srgbClr val="000000"/>
                </a:solidFill>
                <a:latin typeface="Courier"/>
                <a:cs typeface="Courier"/>
              </a:rPr>
              <a:t>/130118_700b_Dataset/1/</a:t>
            </a:r>
            <a:r>
              <a:rPr lang="en-US" sz="1600" dirty="0" err="1">
                <a:solidFill>
                  <a:srgbClr val="000000"/>
                </a:solidFill>
                <a:latin typeface="Courier"/>
                <a:cs typeface="Courier"/>
              </a:rPr>
              <a:t>pdata</a:t>
            </a:r>
            <a:r>
              <a:rPr lang="en-US" sz="1600" dirty="0">
                <a:solidFill>
                  <a:srgbClr val="000000"/>
                </a:solidFill>
                <a:latin typeface="Courier"/>
                <a:cs typeface="Courier"/>
              </a:rPr>
              <a:t>/1</a:t>
            </a:r>
          </a:p>
          <a:p>
            <a:endParaRPr lang="en-US" sz="1600" dirty="0">
              <a:solidFill>
                <a:srgbClr val="000000"/>
              </a:solidFill>
              <a:latin typeface="Courier"/>
              <a:cs typeface="Courier"/>
            </a:endParaRPr>
          </a:p>
          <a:p>
            <a:r>
              <a:rPr lang="en-US" sz="2400" dirty="0">
                <a:solidFill>
                  <a:srgbClr val="000000"/>
                </a:solidFill>
              </a:rPr>
              <a:t>/</a:t>
            </a:r>
            <a:r>
              <a:rPr lang="en-US" sz="2400" i="1" dirty="0">
                <a:solidFill>
                  <a:srgbClr val="000000"/>
                </a:solidFill>
              </a:rPr>
              <a:t>&lt;disk&gt;</a:t>
            </a:r>
            <a:r>
              <a:rPr lang="en-US" sz="2400" dirty="0">
                <a:solidFill>
                  <a:srgbClr val="000000"/>
                </a:solidFill>
              </a:rPr>
              <a:t>/</a:t>
            </a:r>
            <a:r>
              <a:rPr lang="en-US" sz="2400" b="1" dirty="0">
                <a:solidFill>
                  <a:srgbClr val="000000"/>
                </a:solidFill>
              </a:rPr>
              <a:t>data</a:t>
            </a:r>
            <a:r>
              <a:rPr lang="en-US" sz="2400" dirty="0">
                <a:solidFill>
                  <a:srgbClr val="000000"/>
                </a:solidFill>
              </a:rPr>
              <a:t>/</a:t>
            </a:r>
            <a:r>
              <a:rPr lang="en-US" sz="2400" i="1" dirty="0">
                <a:solidFill>
                  <a:srgbClr val="000000"/>
                </a:solidFill>
              </a:rPr>
              <a:t>&lt;user&gt;</a:t>
            </a:r>
            <a:r>
              <a:rPr lang="en-US" sz="2400" dirty="0">
                <a:solidFill>
                  <a:srgbClr val="000000"/>
                </a:solidFill>
              </a:rPr>
              <a:t>/</a:t>
            </a:r>
            <a:r>
              <a:rPr lang="en-US" sz="2400" b="1" dirty="0" err="1">
                <a:solidFill>
                  <a:srgbClr val="000000"/>
                </a:solidFill>
              </a:rPr>
              <a:t>nmr</a:t>
            </a:r>
            <a:r>
              <a:rPr lang="en-US" sz="2400" dirty="0">
                <a:solidFill>
                  <a:srgbClr val="000000"/>
                </a:solidFill>
              </a:rPr>
              <a:t>/</a:t>
            </a:r>
            <a:r>
              <a:rPr lang="en-US" sz="2400" i="1" dirty="0">
                <a:solidFill>
                  <a:srgbClr val="000000"/>
                </a:solidFill>
              </a:rPr>
              <a:t>&lt;dataset&gt;</a:t>
            </a:r>
            <a:r>
              <a:rPr lang="en-US" sz="2400" dirty="0">
                <a:solidFill>
                  <a:srgbClr val="000000"/>
                </a:solidFill>
              </a:rPr>
              <a:t>/</a:t>
            </a:r>
            <a:r>
              <a:rPr lang="en-US" sz="2400" i="1" dirty="0">
                <a:solidFill>
                  <a:srgbClr val="000000"/>
                </a:solidFill>
              </a:rPr>
              <a:t>&lt;</a:t>
            </a:r>
            <a:r>
              <a:rPr lang="en-US" sz="2400" i="1" dirty="0" err="1">
                <a:solidFill>
                  <a:srgbClr val="000000"/>
                </a:solidFill>
              </a:rPr>
              <a:t>ExpNo</a:t>
            </a:r>
            <a:r>
              <a:rPr lang="en-US" sz="2400" i="1" dirty="0">
                <a:solidFill>
                  <a:srgbClr val="000000"/>
                </a:solidFill>
              </a:rPr>
              <a:t>&gt;</a:t>
            </a:r>
            <a:r>
              <a:rPr lang="en-US" sz="2400" dirty="0">
                <a:solidFill>
                  <a:srgbClr val="000000"/>
                </a:solidFill>
              </a:rPr>
              <a:t>/</a:t>
            </a:r>
            <a:r>
              <a:rPr lang="en-US" sz="2400" b="1" dirty="0" err="1">
                <a:solidFill>
                  <a:srgbClr val="000000"/>
                </a:solidFill>
              </a:rPr>
              <a:t>pdata</a:t>
            </a:r>
            <a:r>
              <a:rPr lang="en-US" sz="2400" dirty="0">
                <a:solidFill>
                  <a:srgbClr val="000000"/>
                </a:solidFill>
              </a:rPr>
              <a:t>/</a:t>
            </a:r>
            <a:r>
              <a:rPr lang="en-US" sz="2400" i="1" dirty="0">
                <a:solidFill>
                  <a:srgbClr val="000000"/>
                </a:solidFill>
              </a:rPr>
              <a:t>&lt;</a:t>
            </a:r>
            <a:r>
              <a:rPr lang="en-US" sz="2400" i="1" dirty="0" err="1">
                <a:solidFill>
                  <a:srgbClr val="000000"/>
                </a:solidFill>
              </a:rPr>
              <a:t>ProcNo</a:t>
            </a:r>
            <a:r>
              <a:rPr lang="en-US" sz="2400" i="1" dirty="0">
                <a:solidFill>
                  <a:srgbClr val="000000"/>
                </a:solidFill>
              </a:rPr>
              <a:t>&gt;</a:t>
            </a:r>
            <a:r>
              <a:rPr lang="en-US" sz="2400" dirty="0">
                <a:solidFill>
                  <a:srgbClr val="000000"/>
                </a:solidFill>
              </a:rPr>
              <a:t>/ - </a:t>
            </a:r>
            <a:r>
              <a:rPr lang="en-US" dirty="0">
                <a:solidFill>
                  <a:srgbClr val="000000"/>
                </a:solidFill>
              </a:rPr>
              <a:t>where </a:t>
            </a:r>
            <a:r>
              <a:rPr lang="en-US" dirty="0" err="1">
                <a:solidFill>
                  <a:srgbClr val="000000"/>
                </a:solidFill>
              </a:rPr>
              <a:t>ExpNo</a:t>
            </a:r>
            <a:r>
              <a:rPr lang="en-US" dirty="0">
                <a:solidFill>
                  <a:srgbClr val="000000"/>
                </a:solidFill>
              </a:rPr>
              <a:t> and </a:t>
            </a:r>
            <a:r>
              <a:rPr lang="en-US" dirty="0" err="1">
                <a:solidFill>
                  <a:srgbClr val="000000"/>
                </a:solidFill>
              </a:rPr>
              <a:t>ProcNo</a:t>
            </a:r>
            <a:r>
              <a:rPr lang="en-US" dirty="0">
                <a:solidFill>
                  <a:srgbClr val="000000"/>
                </a:solidFill>
              </a:rPr>
              <a:t> may be integer 1..9999 (may be more but never tested)</a:t>
            </a:r>
          </a:p>
          <a:p>
            <a:endParaRPr lang="en-US" sz="1600" dirty="0">
              <a:solidFill>
                <a:srgbClr val="000000"/>
              </a:solidFill>
              <a:latin typeface="Courier"/>
              <a:cs typeface="Courier"/>
            </a:endParaRPr>
          </a:p>
        </p:txBody>
      </p:sp>
    </p:spTree>
    <p:extLst>
      <p:ext uri="{BB962C8B-B14F-4D97-AF65-F5344CB8AC3E}">
        <p14:creationId xmlns:p14="http://schemas.microsoft.com/office/powerpoint/2010/main" val="458821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5696" y="133149"/>
            <a:ext cx="9588499" cy="5755423"/>
          </a:xfrm>
          <a:prstGeom prst="rect">
            <a:avLst/>
          </a:prstGeom>
          <a:noFill/>
        </p:spPr>
        <p:txBody>
          <a:bodyPr wrap="square" rtlCol="0">
            <a:spAutoFit/>
          </a:bodyPr>
          <a:lstStyle/>
          <a:p>
            <a:r>
              <a:rPr lang="en-US" sz="2400" dirty="0">
                <a:solidFill>
                  <a:srgbClr val="000000"/>
                </a:solidFill>
              </a:rPr>
              <a:t>/</a:t>
            </a:r>
            <a:r>
              <a:rPr lang="en-US" sz="2400" i="1" dirty="0">
                <a:solidFill>
                  <a:srgbClr val="000000"/>
                </a:solidFill>
              </a:rPr>
              <a:t>&lt;disk&gt;</a:t>
            </a:r>
            <a:r>
              <a:rPr lang="en-US" sz="2400" dirty="0">
                <a:solidFill>
                  <a:srgbClr val="000000"/>
                </a:solidFill>
              </a:rPr>
              <a:t>/</a:t>
            </a:r>
            <a:r>
              <a:rPr lang="en-US" sz="2400" b="1" dirty="0">
                <a:solidFill>
                  <a:srgbClr val="000000"/>
                </a:solidFill>
              </a:rPr>
              <a:t>data</a:t>
            </a:r>
            <a:r>
              <a:rPr lang="en-US" sz="2400" dirty="0">
                <a:solidFill>
                  <a:srgbClr val="000000"/>
                </a:solidFill>
              </a:rPr>
              <a:t>/</a:t>
            </a:r>
            <a:r>
              <a:rPr lang="en-US" sz="2400" i="1" dirty="0">
                <a:solidFill>
                  <a:srgbClr val="000000"/>
                </a:solidFill>
              </a:rPr>
              <a:t>&lt;user&gt;</a:t>
            </a:r>
            <a:r>
              <a:rPr lang="en-US" sz="2400" dirty="0">
                <a:solidFill>
                  <a:srgbClr val="000000"/>
                </a:solidFill>
              </a:rPr>
              <a:t>/</a:t>
            </a:r>
            <a:r>
              <a:rPr lang="en-US" sz="2400" b="1" dirty="0" err="1">
                <a:solidFill>
                  <a:srgbClr val="000000"/>
                </a:solidFill>
              </a:rPr>
              <a:t>nmr</a:t>
            </a:r>
            <a:r>
              <a:rPr lang="en-US" sz="2400" dirty="0">
                <a:solidFill>
                  <a:srgbClr val="000000"/>
                </a:solidFill>
              </a:rPr>
              <a:t>/</a:t>
            </a:r>
            <a:r>
              <a:rPr lang="en-US" sz="2400" i="1" dirty="0">
                <a:solidFill>
                  <a:srgbClr val="000000"/>
                </a:solidFill>
              </a:rPr>
              <a:t>&lt;dataset&gt;</a:t>
            </a:r>
          </a:p>
          <a:p>
            <a:r>
              <a:rPr lang="en-US" sz="1600" dirty="0">
                <a:solidFill>
                  <a:srgbClr val="000000"/>
                </a:solidFill>
                <a:cs typeface="Courier"/>
              </a:rPr>
              <a:t>Let’s move back to the Dataset directory and change directory to </a:t>
            </a:r>
            <a:r>
              <a:rPr lang="en-US" sz="1600" dirty="0" err="1">
                <a:solidFill>
                  <a:srgbClr val="000000"/>
                </a:solidFill>
                <a:cs typeface="Courier"/>
              </a:rPr>
              <a:t>nD</a:t>
            </a:r>
            <a:r>
              <a:rPr lang="en-US" sz="1600" dirty="0">
                <a:solidFill>
                  <a:srgbClr val="000000"/>
                </a:solidFill>
                <a:cs typeface="Courier"/>
              </a:rPr>
              <a:t> experiment, here </a:t>
            </a:r>
            <a:r>
              <a:rPr lang="en-US" sz="1600" dirty="0" err="1">
                <a:solidFill>
                  <a:srgbClr val="000000"/>
                </a:solidFill>
                <a:cs typeface="Courier"/>
              </a:rPr>
              <a:t>ExpNo</a:t>
            </a:r>
            <a:r>
              <a:rPr lang="en-US" sz="1600" dirty="0">
                <a:solidFill>
                  <a:srgbClr val="000000"/>
                </a:solidFill>
                <a:cs typeface="Courier"/>
              </a:rPr>
              <a:t> 2</a:t>
            </a:r>
          </a:p>
          <a:p>
            <a:r>
              <a:rPr lang="en-US" sz="1600" dirty="0">
                <a:solidFill>
                  <a:srgbClr val="000000"/>
                </a:solidFill>
                <a:latin typeface="Courier"/>
                <a:cs typeface="Courier"/>
              </a:rPr>
              <a:t>[</a:t>
            </a:r>
            <a:r>
              <a:rPr lang="en-US" sz="1600" dirty="0" err="1">
                <a:solidFill>
                  <a:srgbClr val="000000"/>
                </a:solidFill>
                <a:latin typeface="Courier"/>
                <a:cs typeface="Courier"/>
              </a:rPr>
              <a:t>karelk@nmrcf</a:t>
            </a:r>
            <a:r>
              <a:rPr lang="en-US" sz="1600" dirty="0">
                <a:solidFill>
                  <a:srgbClr val="000000"/>
                </a:solidFill>
                <a:latin typeface="Courier"/>
                <a:cs typeface="Courier"/>
              </a:rPr>
              <a:t> 130118_700b_Dataset]$ </a:t>
            </a:r>
            <a:r>
              <a:rPr lang="en-US" sz="1600" b="1" dirty="0" err="1">
                <a:solidFill>
                  <a:srgbClr val="0000FF"/>
                </a:solidFill>
                <a:latin typeface="Courier"/>
                <a:cs typeface="Courier"/>
              </a:rPr>
              <a:t>pwd</a:t>
            </a:r>
            <a:endParaRPr lang="en-US" sz="1600" b="1" dirty="0">
              <a:solidFill>
                <a:srgbClr val="0000FF"/>
              </a:solidFill>
              <a:latin typeface="Courier"/>
              <a:cs typeface="Courier"/>
            </a:endParaRPr>
          </a:p>
          <a:p>
            <a:r>
              <a:rPr lang="en-US" sz="1600" dirty="0">
                <a:solidFill>
                  <a:srgbClr val="FF0000"/>
                </a:solidFill>
                <a:latin typeface="Courier"/>
                <a:cs typeface="Courier"/>
              </a:rPr>
              <a:t>/d1/data/</a:t>
            </a:r>
            <a:r>
              <a:rPr lang="en-US" sz="1600" dirty="0" err="1">
                <a:solidFill>
                  <a:srgbClr val="FF0000"/>
                </a:solidFill>
                <a:latin typeface="Courier"/>
                <a:cs typeface="Courier"/>
              </a:rPr>
              <a:t>karelk</a:t>
            </a:r>
            <a:r>
              <a:rPr lang="en-US" sz="1600" dirty="0">
                <a:solidFill>
                  <a:srgbClr val="FF0000"/>
                </a:solidFill>
                <a:latin typeface="Courier"/>
                <a:cs typeface="Courier"/>
              </a:rPr>
              <a:t>/</a:t>
            </a:r>
            <a:r>
              <a:rPr lang="en-US" sz="1600" dirty="0" err="1">
                <a:solidFill>
                  <a:srgbClr val="FF0000"/>
                </a:solidFill>
                <a:latin typeface="Courier"/>
                <a:cs typeface="Courier"/>
              </a:rPr>
              <a:t>nmr</a:t>
            </a:r>
            <a:r>
              <a:rPr lang="en-US" sz="1600" dirty="0">
                <a:solidFill>
                  <a:srgbClr val="FF0000"/>
                </a:solidFill>
                <a:latin typeface="Courier"/>
                <a:cs typeface="Courier"/>
              </a:rPr>
              <a:t>/130118_700b_Dataset</a:t>
            </a:r>
          </a:p>
          <a:p>
            <a:r>
              <a:rPr lang="en-US" sz="1600" dirty="0">
                <a:solidFill>
                  <a:srgbClr val="000000"/>
                </a:solidFill>
                <a:latin typeface="Courier"/>
                <a:cs typeface="Courier"/>
              </a:rPr>
              <a:t>[</a:t>
            </a:r>
            <a:r>
              <a:rPr lang="en-US" sz="1600" dirty="0" err="1">
                <a:solidFill>
                  <a:srgbClr val="000000"/>
                </a:solidFill>
                <a:latin typeface="Courier"/>
                <a:cs typeface="Courier"/>
              </a:rPr>
              <a:t>karelk@nmrcf</a:t>
            </a:r>
            <a:r>
              <a:rPr lang="en-US" sz="1600" dirty="0">
                <a:solidFill>
                  <a:srgbClr val="000000"/>
                </a:solidFill>
                <a:latin typeface="Courier"/>
                <a:cs typeface="Courier"/>
              </a:rPr>
              <a:t> 130118_700b_Dataset]$ </a:t>
            </a:r>
            <a:r>
              <a:rPr lang="en-US" sz="1600" b="1" dirty="0">
                <a:solidFill>
                  <a:srgbClr val="0000FF"/>
                </a:solidFill>
                <a:latin typeface="Courier"/>
                <a:cs typeface="Courier"/>
              </a:rPr>
              <a:t>cd</a:t>
            </a:r>
            <a:r>
              <a:rPr lang="en-US" sz="1600" dirty="0">
                <a:solidFill>
                  <a:srgbClr val="000000"/>
                </a:solidFill>
                <a:latin typeface="Courier"/>
                <a:cs typeface="Courier"/>
              </a:rPr>
              <a:t> 2</a:t>
            </a:r>
          </a:p>
          <a:p>
            <a:r>
              <a:rPr lang="en-US" sz="1600" dirty="0">
                <a:solidFill>
                  <a:srgbClr val="000000"/>
                </a:solidFill>
                <a:latin typeface="Courier"/>
                <a:cs typeface="Courier"/>
              </a:rPr>
              <a:t>[</a:t>
            </a:r>
            <a:r>
              <a:rPr lang="en-US" sz="1600" dirty="0" err="1">
                <a:solidFill>
                  <a:srgbClr val="000000"/>
                </a:solidFill>
                <a:latin typeface="Courier"/>
                <a:cs typeface="Courier"/>
              </a:rPr>
              <a:t>karelk@nmrcf</a:t>
            </a:r>
            <a:r>
              <a:rPr lang="en-US" sz="1600" dirty="0">
                <a:solidFill>
                  <a:srgbClr val="000000"/>
                </a:solidFill>
                <a:latin typeface="Courier"/>
                <a:cs typeface="Courier"/>
              </a:rPr>
              <a:t> 2]$ </a:t>
            </a:r>
            <a:r>
              <a:rPr lang="en-US" sz="1600" b="1" dirty="0" err="1">
                <a:solidFill>
                  <a:srgbClr val="0000FF"/>
                </a:solidFill>
                <a:latin typeface="Courier"/>
                <a:cs typeface="Courier"/>
              </a:rPr>
              <a:t>ls</a:t>
            </a:r>
            <a:endParaRPr lang="en-US" sz="1600" b="1" dirty="0">
              <a:solidFill>
                <a:srgbClr val="0000FF"/>
              </a:solidFill>
              <a:latin typeface="Courier"/>
              <a:cs typeface="Courier"/>
            </a:endParaRPr>
          </a:p>
          <a:p>
            <a:r>
              <a:rPr lang="en-US" sz="1600" dirty="0" err="1">
                <a:solidFill>
                  <a:srgbClr val="000000"/>
                </a:solidFill>
                <a:latin typeface="Courier"/>
                <a:cs typeface="Courier"/>
              </a:rPr>
              <a:t>acqu</a:t>
            </a:r>
            <a:r>
              <a:rPr lang="en-US" sz="1600" dirty="0">
                <a:solidFill>
                  <a:srgbClr val="000000"/>
                </a:solidFill>
                <a:latin typeface="Courier"/>
                <a:cs typeface="Courier"/>
              </a:rPr>
              <a:t>  acqu2  acqu2s  </a:t>
            </a:r>
            <a:r>
              <a:rPr lang="en-US" sz="1600" dirty="0" err="1">
                <a:solidFill>
                  <a:srgbClr val="000000"/>
                </a:solidFill>
                <a:latin typeface="Courier"/>
                <a:cs typeface="Courier"/>
              </a:rPr>
              <a:t>acqus</a:t>
            </a:r>
            <a:r>
              <a:rPr lang="en-US" sz="1600" dirty="0">
                <a:solidFill>
                  <a:srgbClr val="000000"/>
                </a:solidFill>
                <a:latin typeface="Courier"/>
                <a:cs typeface="Courier"/>
              </a:rPr>
              <a:t>  </a:t>
            </a:r>
            <a:r>
              <a:rPr lang="en-US" sz="1600" dirty="0" err="1">
                <a:solidFill>
                  <a:srgbClr val="000000"/>
                </a:solidFill>
                <a:latin typeface="Courier"/>
                <a:cs typeface="Courier"/>
              </a:rPr>
              <a:t>audita.txt</a:t>
            </a:r>
            <a:r>
              <a:rPr lang="en-US" sz="1600" dirty="0">
                <a:solidFill>
                  <a:srgbClr val="000000"/>
                </a:solidFill>
                <a:latin typeface="Courier"/>
                <a:cs typeface="Courier"/>
              </a:rPr>
              <a:t>  cpdprg3  </a:t>
            </a:r>
            <a:r>
              <a:rPr lang="en-US" sz="1600" dirty="0" err="1">
                <a:solidFill>
                  <a:srgbClr val="000000"/>
                </a:solidFill>
                <a:latin typeface="Courier"/>
                <a:cs typeface="Courier"/>
              </a:rPr>
              <a:t>format.temp</a:t>
            </a:r>
            <a:r>
              <a:rPr lang="en-US" sz="1600" dirty="0">
                <a:solidFill>
                  <a:srgbClr val="000000"/>
                </a:solidFill>
                <a:latin typeface="Courier"/>
                <a:cs typeface="Courier"/>
              </a:rPr>
              <a:t>  </a:t>
            </a:r>
            <a:r>
              <a:rPr lang="en-US" sz="1600" dirty="0" err="1">
                <a:solidFill>
                  <a:srgbClr val="000000"/>
                </a:solidFill>
                <a:latin typeface="Courier"/>
                <a:cs typeface="Courier"/>
              </a:rPr>
              <a:t>pdata</a:t>
            </a:r>
            <a:r>
              <a:rPr lang="en-US" sz="1600" dirty="0">
                <a:solidFill>
                  <a:srgbClr val="000000"/>
                </a:solidFill>
                <a:latin typeface="Courier"/>
                <a:cs typeface="Courier"/>
              </a:rPr>
              <a:t>  </a:t>
            </a:r>
            <a:r>
              <a:rPr lang="en-US" sz="1600" dirty="0" err="1">
                <a:solidFill>
                  <a:srgbClr val="000000"/>
                </a:solidFill>
                <a:latin typeface="Courier"/>
                <a:cs typeface="Courier"/>
              </a:rPr>
              <a:t>pulseprogram</a:t>
            </a:r>
            <a:r>
              <a:rPr lang="en-US" sz="1600" dirty="0">
                <a:solidFill>
                  <a:srgbClr val="000000"/>
                </a:solidFill>
                <a:latin typeface="Courier"/>
                <a:cs typeface="Courier"/>
              </a:rPr>
              <a:t>  scon2  </a:t>
            </a:r>
            <a:r>
              <a:rPr lang="en-US" sz="1600" dirty="0" err="1">
                <a:solidFill>
                  <a:srgbClr val="000000"/>
                </a:solidFill>
                <a:latin typeface="Courier"/>
                <a:cs typeface="Courier"/>
              </a:rPr>
              <a:t>ser</a:t>
            </a:r>
            <a:r>
              <a:rPr lang="en-US" sz="1600" dirty="0">
                <a:solidFill>
                  <a:srgbClr val="000000"/>
                </a:solidFill>
                <a:latin typeface="Courier"/>
                <a:cs typeface="Courier"/>
              </a:rPr>
              <a:t>  </a:t>
            </a:r>
            <a:r>
              <a:rPr lang="en-US" sz="1600" dirty="0" err="1">
                <a:solidFill>
                  <a:srgbClr val="000000"/>
                </a:solidFill>
                <a:latin typeface="Courier"/>
                <a:cs typeface="Courier"/>
              </a:rPr>
              <a:t>shimvalues</a:t>
            </a:r>
            <a:r>
              <a:rPr lang="en-US" sz="1600" dirty="0">
                <a:solidFill>
                  <a:srgbClr val="000000"/>
                </a:solidFill>
                <a:latin typeface="Courier"/>
                <a:cs typeface="Courier"/>
              </a:rPr>
              <a:t>  </a:t>
            </a:r>
            <a:r>
              <a:rPr lang="en-US" sz="1600" dirty="0" err="1">
                <a:solidFill>
                  <a:srgbClr val="000000"/>
                </a:solidFill>
                <a:latin typeface="Courier"/>
                <a:cs typeface="Courier"/>
              </a:rPr>
              <a:t>specpar</a:t>
            </a:r>
            <a:r>
              <a:rPr lang="en-US" sz="1600" dirty="0">
                <a:solidFill>
                  <a:srgbClr val="000000"/>
                </a:solidFill>
                <a:latin typeface="Courier"/>
                <a:cs typeface="Courier"/>
              </a:rPr>
              <a:t>  </a:t>
            </a:r>
            <a:r>
              <a:rPr lang="en-US" sz="1600" dirty="0" err="1">
                <a:solidFill>
                  <a:srgbClr val="000000"/>
                </a:solidFill>
                <a:latin typeface="Courier"/>
                <a:cs typeface="Courier"/>
              </a:rPr>
              <a:t>uxnmr.info</a:t>
            </a:r>
            <a:r>
              <a:rPr lang="en-US" sz="1600" dirty="0">
                <a:solidFill>
                  <a:srgbClr val="000000"/>
                </a:solidFill>
                <a:latin typeface="Courier"/>
                <a:cs typeface="Courier"/>
              </a:rPr>
              <a:t>  </a:t>
            </a:r>
            <a:r>
              <a:rPr lang="en-US" sz="1600" dirty="0" err="1">
                <a:solidFill>
                  <a:srgbClr val="000000"/>
                </a:solidFill>
                <a:latin typeface="Courier"/>
                <a:cs typeface="Courier"/>
              </a:rPr>
              <a:t>uxnmr.par</a:t>
            </a:r>
            <a:endParaRPr lang="en-US" sz="1600" dirty="0">
              <a:solidFill>
                <a:srgbClr val="000000"/>
              </a:solidFill>
              <a:latin typeface="Courier"/>
              <a:cs typeface="Courier"/>
            </a:endParaRPr>
          </a:p>
          <a:p>
            <a:endParaRPr lang="en-US" sz="1600" dirty="0">
              <a:solidFill>
                <a:srgbClr val="000000"/>
              </a:solidFill>
              <a:latin typeface="Courier"/>
              <a:cs typeface="Courier"/>
            </a:endParaRPr>
          </a:p>
          <a:p>
            <a:r>
              <a:rPr lang="en-US" sz="1600" dirty="0">
                <a:solidFill>
                  <a:srgbClr val="000000"/>
                </a:solidFill>
                <a:cs typeface="Courier"/>
              </a:rPr>
              <a:t>Note that there is similar content as of 1D experiment with two important differences – </a:t>
            </a:r>
            <a:r>
              <a:rPr lang="en-US" sz="1600" b="1" dirty="0">
                <a:solidFill>
                  <a:srgbClr val="000000"/>
                </a:solidFill>
                <a:cs typeface="Courier"/>
              </a:rPr>
              <a:t>fid</a:t>
            </a:r>
            <a:r>
              <a:rPr lang="en-US" sz="1600" dirty="0">
                <a:solidFill>
                  <a:srgbClr val="000000"/>
                </a:solidFill>
                <a:cs typeface="Courier"/>
              </a:rPr>
              <a:t> is replaced by </a:t>
            </a:r>
            <a:r>
              <a:rPr lang="en-US" sz="1600" b="1" dirty="0" err="1">
                <a:solidFill>
                  <a:srgbClr val="000000"/>
                </a:solidFill>
                <a:cs typeface="Courier"/>
              </a:rPr>
              <a:t>ser</a:t>
            </a:r>
            <a:r>
              <a:rPr lang="en-US" sz="1600" dirty="0">
                <a:solidFill>
                  <a:srgbClr val="000000"/>
                </a:solidFill>
                <a:cs typeface="Courier"/>
              </a:rPr>
              <a:t> and as there are two dimensions, there are </a:t>
            </a:r>
            <a:r>
              <a:rPr lang="en-US" sz="1600" b="1" dirty="0">
                <a:solidFill>
                  <a:srgbClr val="000000"/>
                </a:solidFill>
                <a:cs typeface="Courier"/>
              </a:rPr>
              <a:t>acqu2</a:t>
            </a:r>
            <a:r>
              <a:rPr lang="en-US" sz="1600" dirty="0">
                <a:solidFill>
                  <a:srgbClr val="000000"/>
                </a:solidFill>
                <a:cs typeface="Courier"/>
              </a:rPr>
              <a:t> and </a:t>
            </a:r>
            <a:r>
              <a:rPr lang="en-US" sz="1600" b="1" dirty="0">
                <a:solidFill>
                  <a:srgbClr val="000000"/>
                </a:solidFill>
                <a:cs typeface="Courier"/>
              </a:rPr>
              <a:t>acqu2s</a:t>
            </a:r>
            <a:r>
              <a:rPr lang="en-US" sz="1600" dirty="0">
                <a:solidFill>
                  <a:srgbClr val="000000"/>
                </a:solidFill>
                <a:cs typeface="Courier"/>
              </a:rPr>
              <a:t> files.</a:t>
            </a:r>
          </a:p>
          <a:p>
            <a:endParaRPr lang="en-US" sz="1600" dirty="0">
              <a:solidFill>
                <a:srgbClr val="000000"/>
              </a:solidFill>
              <a:cs typeface="Courier"/>
            </a:endParaRPr>
          </a:p>
          <a:p>
            <a:r>
              <a:rPr lang="en-US" sz="1600" dirty="0">
                <a:solidFill>
                  <a:srgbClr val="000000"/>
                </a:solidFill>
                <a:latin typeface="Courier"/>
                <a:cs typeface="Courier"/>
              </a:rPr>
              <a:t>[</a:t>
            </a:r>
            <a:r>
              <a:rPr lang="en-US" sz="1600" dirty="0" err="1">
                <a:solidFill>
                  <a:srgbClr val="000000"/>
                </a:solidFill>
                <a:latin typeface="Courier"/>
                <a:cs typeface="Courier"/>
              </a:rPr>
              <a:t>karelk@nmrcf</a:t>
            </a:r>
            <a:r>
              <a:rPr lang="en-US" sz="1600" dirty="0">
                <a:solidFill>
                  <a:srgbClr val="000000"/>
                </a:solidFill>
                <a:latin typeface="Courier"/>
                <a:cs typeface="Courier"/>
              </a:rPr>
              <a:t> 2]$ </a:t>
            </a:r>
            <a:r>
              <a:rPr lang="en-US" sz="1600" b="1" dirty="0">
                <a:solidFill>
                  <a:srgbClr val="0000FF"/>
                </a:solidFill>
                <a:latin typeface="Courier"/>
                <a:cs typeface="Courier"/>
              </a:rPr>
              <a:t>cd</a:t>
            </a:r>
            <a:r>
              <a:rPr lang="en-US" sz="1600" dirty="0">
                <a:solidFill>
                  <a:srgbClr val="000000"/>
                </a:solidFill>
                <a:latin typeface="Courier"/>
                <a:cs typeface="Courier"/>
              </a:rPr>
              <a:t> </a:t>
            </a:r>
            <a:r>
              <a:rPr lang="en-US" sz="1600" dirty="0" err="1">
                <a:solidFill>
                  <a:srgbClr val="000000"/>
                </a:solidFill>
                <a:latin typeface="Courier"/>
                <a:cs typeface="Courier"/>
              </a:rPr>
              <a:t>pdata</a:t>
            </a:r>
            <a:r>
              <a:rPr lang="en-US" sz="1600" dirty="0">
                <a:solidFill>
                  <a:srgbClr val="000000"/>
                </a:solidFill>
                <a:latin typeface="Courier"/>
                <a:cs typeface="Courier"/>
              </a:rPr>
              <a:t>/1/</a:t>
            </a:r>
          </a:p>
          <a:p>
            <a:r>
              <a:rPr lang="en-US" sz="1600" dirty="0">
                <a:solidFill>
                  <a:srgbClr val="000000"/>
                </a:solidFill>
                <a:latin typeface="Courier"/>
                <a:cs typeface="Courier"/>
              </a:rPr>
              <a:t>[</a:t>
            </a:r>
            <a:r>
              <a:rPr lang="en-US" sz="1600" dirty="0" err="1">
                <a:solidFill>
                  <a:srgbClr val="000000"/>
                </a:solidFill>
                <a:latin typeface="Courier"/>
                <a:cs typeface="Courier"/>
              </a:rPr>
              <a:t>karelk@nmrcf</a:t>
            </a:r>
            <a:r>
              <a:rPr lang="en-US" sz="1600" dirty="0">
                <a:solidFill>
                  <a:srgbClr val="000000"/>
                </a:solidFill>
                <a:latin typeface="Courier"/>
                <a:cs typeface="Courier"/>
              </a:rPr>
              <a:t> 1]$ </a:t>
            </a:r>
            <a:r>
              <a:rPr lang="en-US" sz="1600" b="1" dirty="0" err="1">
                <a:solidFill>
                  <a:srgbClr val="0000FF"/>
                </a:solidFill>
                <a:latin typeface="Courier"/>
                <a:cs typeface="Courier"/>
              </a:rPr>
              <a:t>ls</a:t>
            </a:r>
            <a:r>
              <a:rPr lang="en-US" sz="1600" b="1" dirty="0">
                <a:solidFill>
                  <a:srgbClr val="0000FF"/>
                </a:solidFill>
                <a:latin typeface="Courier"/>
                <a:cs typeface="Courier"/>
              </a:rPr>
              <a:t> </a:t>
            </a:r>
            <a:r>
              <a:rPr lang="en-US" sz="1600" dirty="0">
                <a:cs typeface="Courier"/>
              </a:rPr>
              <a:t>– in case of a 2D spectra, the processed data are in 2rr. Practically speaking one can ignore the imaginary files once the spectrum is properly processed and phased. Keeping just the 2rr file saves disk space.</a:t>
            </a:r>
          </a:p>
          <a:p>
            <a:r>
              <a:rPr lang="en-US" sz="1600" dirty="0">
                <a:solidFill>
                  <a:srgbClr val="000000"/>
                </a:solidFill>
                <a:latin typeface="Courier"/>
                <a:cs typeface="Courier"/>
              </a:rPr>
              <a:t>2ii  2ir  2ri  2rr  </a:t>
            </a:r>
            <a:r>
              <a:rPr lang="en-US" sz="1600" dirty="0" err="1">
                <a:solidFill>
                  <a:srgbClr val="000000"/>
                </a:solidFill>
                <a:latin typeface="Courier"/>
                <a:cs typeface="Courier"/>
              </a:rPr>
              <a:t>assocs</a:t>
            </a:r>
            <a:r>
              <a:rPr lang="en-US" sz="1600" dirty="0">
                <a:solidFill>
                  <a:srgbClr val="000000"/>
                </a:solidFill>
                <a:latin typeface="Courier"/>
                <a:cs typeface="Courier"/>
              </a:rPr>
              <a:t>  </a:t>
            </a:r>
            <a:r>
              <a:rPr lang="en-US" sz="1600" dirty="0" err="1">
                <a:solidFill>
                  <a:srgbClr val="000000"/>
                </a:solidFill>
                <a:latin typeface="Courier"/>
                <a:cs typeface="Courier"/>
              </a:rPr>
              <a:t>auditp.txt</a:t>
            </a:r>
            <a:r>
              <a:rPr lang="en-US" sz="1600" dirty="0">
                <a:solidFill>
                  <a:srgbClr val="000000"/>
                </a:solidFill>
                <a:latin typeface="Courier"/>
                <a:cs typeface="Courier"/>
              </a:rPr>
              <a:t>  </a:t>
            </a:r>
            <a:r>
              <a:rPr lang="en-US" sz="1600" dirty="0" err="1">
                <a:solidFill>
                  <a:srgbClr val="000000"/>
                </a:solidFill>
                <a:latin typeface="Courier"/>
                <a:cs typeface="Courier"/>
              </a:rPr>
              <a:t>clevels</a:t>
            </a:r>
            <a:r>
              <a:rPr lang="en-US" sz="1600" dirty="0">
                <a:solidFill>
                  <a:srgbClr val="000000"/>
                </a:solidFill>
                <a:latin typeface="Courier"/>
                <a:cs typeface="Courier"/>
              </a:rPr>
              <a:t>  </a:t>
            </a:r>
            <a:r>
              <a:rPr lang="en-US" sz="1600" dirty="0" err="1">
                <a:solidFill>
                  <a:srgbClr val="000000"/>
                </a:solidFill>
                <a:latin typeface="Courier"/>
                <a:cs typeface="Courier"/>
              </a:rPr>
              <a:t>outd</a:t>
            </a:r>
            <a:r>
              <a:rPr lang="en-US" sz="1600" dirty="0">
                <a:solidFill>
                  <a:srgbClr val="000000"/>
                </a:solidFill>
                <a:latin typeface="Courier"/>
                <a:cs typeface="Courier"/>
              </a:rPr>
              <a:t>  </a:t>
            </a:r>
            <a:r>
              <a:rPr lang="en-US" sz="1600" dirty="0" err="1">
                <a:solidFill>
                  <a:srgbClr val="000000"/>
                </a:solidFill>
                <a:latin typeface="Courier"/>
                <a:cs typeface="Courier"/>
              </a:rPr>
              <a:t>proc</a:t>
            </a:r>
            <a:r>
              <a:rPr lang="en-US" sz="1600" dirty="0">
                <a:solidFill>
                  <a:srgbClr val="000000"/>
                </a:solidFill>
                <a:latin typeface="Courier"/>
                <a:cs typeface="Courier"/>
              </a:rPr>
              <a:t>  proc2  proc2s  </a:t>
            </a:r>
            <a:r>
              <a:rPr lang="en-US" sz="1600" dirty="0" err="1">
                <a:solidFill>
                  <a:srgbClr val="000000"/>
                </a:solidFill>
                <a:latin typeface="Courier"/>
                <a:cs typeface="Courier"/>
              </a:rPr>
              <a:t>procs</a:t>
            </a:r>
            <a:r>
              <a:rPr lang="en-US" sz="1600" dirty="0">
                <a:solidFill>
                  <a:srgbClr val="000000"/>
                </a:solidFill>
                <a:latin typeface="Courier"/>
                <a:cs typeface="Courier"/>
              </a:rPr>
              <a:t>  </a:t>
            </a:r>
            <a:r>
              <a:rPr lang="en-US" sz="1600" dirty="0" err="1">
                <a:solidFill>
                  <a:srgbClr val="000000"/>
                </a:solidFill>
                <a:latin typeface="Courier"/>
                <a:cs typeface="Courier"/>
              </a:rPr>
              <a:t>thumb.png</a:t>
            </a:r>
            <a:r>
              <a:rPr lang="en-US" sz="1600" dirty="0">
                <a:solidFill>
                  <a:srgbClr val="000000"/>
                </a:solidFill>
                <a:latin typeface="Courier"/>
                <a:cs typeface="Courier"/>
              </a:rPr>
              <a:t>  title</a:t>
            </a:r>
          </a:p>
          <a:p>
            <a:r>
              <a:rPr lang="en-US" sz="1600" dirty="0">
                <a:solidFill>
                  <a:srgbClr val="000000"/>
                </a:solidFill>
                <a:latin typeface="Courier"/>
                <a:cs typeface="Courier"/>
              </a:rPr>
              <a:t>[</a:t>
            </a:r>
            <a:r>
              <a:rPr lang="en-US" sz="1600" dirty="0" err="1">
                <a:solidFill>
                  <a:srgbClr val="000000"/>
                </a:solidFill>
                <a:latin typeface="Courier"/>
                <a:cs typeface="Courier"/>
              </a:rPr>
              <a:t>karelk@nmrcf</a:t>
            </a:r>
            <a:r>
              <a:rPr lang="en-US" sz="1600" dirty="0">
                <a:solidFill>
                  <a:srgbClr val="000000"/>
                </a:solidFill>
                <a:latin typeface="Courier"/>
                <a:cs typeface="Courier"/>
              </a:rPr>
              <a:t> 1]$ </a:t>
            </a:r>
            <a:r>
              <a:rPr lang="en-US" sz="1600" b="1" dirty="0" err="1">
                <a:solidFill>
                  <a:srgbClr val="0000FF"/>
                </a:solidFill>
                <a:latin typeface="Courier"/>
                <a:cs typeface="Courier"/>
              </a:rPr>
              <a:t>pwd</a:t>
            </a:r>
            <a:endParaRPr lang="en-US" sz="1600" b="1" dirty="0">
              <a:solidFill>
                <a:srgbClr val="0000FF"/>
              </a:solidFill>
              <a:latin typeface="Courier"/>
              <a:cs typeface="Courier"/>
            </a:endParaRPr>
          </a:p>
          <a:p>
            <a:r>
              <a:rPr lang="en-US" sz="1600" dirty="0">
                <a:solidFill>
                  <a:srgbClr val="000000"/>
                </a:solidFill>
                <a:latin typeface="Courier"/>
                <a:cs typeface="Courier"/>
              </a:rPr>
              <a:t>/d1/data/</a:t>
            </a:r>
            <a:r>
              <a:rPr lang="en-US" sz="1600" dirty="0" err="1">
                <a:solidFill>
                  <a:srgbClr val="000000"/>
                </a:solidFill>
                <a:latin typeface="Courier"/>
                <a:cs typeface="Courier"/>
              </a:rPr>
              <a:t>karelk</a:t>
            </a:r>
            <a:r>
              <a:rPr lang="en-US" sz="1600" dirty="0">
                <a:solidFill>
                  <a:srgbClr val="000000"/>
                </a:solidFill>
                <a:latin typeface="Courier"/>
                <a:cs typeface="Courier"/>
              </a:rPr>
              <a:t>/</a:t>
            </a:r>
            <a:r>
              <a:rPr lang="en-US" sz="1600" dirty="0" err="1">
                <a:solidFill>
                  <a:srgbClr val="000000"/>
                </a:solidFill>
                <a:latin typeface="Courier"/>
                <a:cs typeface="Courier"/>
              </a:rPr>
              <a:t>nmr</a:t>
            </a:r>
            <a:r>
              <a:rPr lang="en-US" sz="1600" dirty="0">
                <a:solidFill>
                  <a:srgbClr val="000000"/>
                </a:solidFill>
                <a:latin typeface="Courier"/>
                <a:cs typeface="Courier"/>
              </a:rPr>
              <a:t>/130118_700b_Dataset/2/</a:t>
            </a:r>
            <a:r>
              <a:rPr lang="en-US" sz="1600" dirty="0" err="1">
                <a:solidFill>
                  <a:srgbClr val="000000"/>
                </a:solidFill>
                <a:latin typeface="Courier"/>
                <a:cs typeface="Courier"/>
              </a:rPr>
              <a:t>pdata</a:t>
            </a:r>
            <a:r>
              <a:rPr lang="en-US" sz="1600" dirty="0">
                <a:solidFill>
                  <a:srgbClr val="000000"/>
                </a:solidFill>
                <a:latin typeface="Courier"/>
                <a:cs typeface="Courier"/>
              </a:rPr>
              <a:t>/1</a:t>
            </a:r>
          </a:p>
          <a:p>
            <a:endParaRPr lang="en-US" sz="1600" dirty="0">
              <a:solidFill>
                <a:srgbClr val="000000"/>
              </a:solidFill>
              <a:latin typeface="Courier"/>
              <a:cs typeface="Courier"/>
            </a:endParaRPr>
          </a:p>
          <a:p>
            <a:r>
              <a:rPr lang="en-US" sz="2400" dirty="0">
                <a:solidFill>
                  <a:srgbClr val="000000"/>
                </a:solidFill>
              </a:rPr>
              <a:t>/</a:t>
            </a:r>
            <a:r>
              <a:rPr lang="en-US" sz="2400" i="1" dirty="0">
                <a:solidFill>
                  <a:srgbClr val="000000"/>
                </a:solidFill>
              </a:rPr>
              <a:t>&lt;disk&gt;</a:t>
            </a:r>
            <a:r>
              <a:rPr lang="en-US" sz="2400" dirty="0">
                <a:solidFill>
                  <a:srgbClr val="000000"/>
                </a:solidFill>
              </a:rPr>
              <a:t>/</a:t>
            </a:r>
            <a:r>
              <a:rPr lang="en-US" sz="2400" b="1" dirty="0">
                <a:solidFill>
                  <a:srgbClr val="000000"/>
                </a:solidFill>
              </a:rPr>
              <a:t>data</a:t>
            </a:r>
            <a:r>
              <a:rPr lang="en-US" sz="2400" dirty="0">
                <a:solidFill>
                  <a:srgbClr val="000000"/>
                </a:solidFill>
              </a:rPr>
              <a:t>/</a:t>
            </a:r>
            <a:r>
              <a:rPr lang="en-US" sz="2400" i="1" dirty="0">
                <a:solidFill>
                  <a:srgbClr val="000000"/>
                </a:solidFill>
              </a:rPr>
              <a:t>&lt;user&gt;</a:t>
            </a:r>
            <a:r>
              <a:rPr lang="en-US" sz="2400" dirty="0">
                <a:solidFill>
                  <a:srgbClr val="000000"/>
                </a:solidFill>
              </a:rPr>
              <a:t>/</a:t>
            </a:r>
            <a:r>
              <a:rPr lang="en-US" sz="2400" b="1" dirty="0" err="1">
                <a:solidFill>
                  <a:srgbClr val="000000"/>
                </a:solidFill>
              </a:rPr>
              <a:t>nmr</a:t>
            </a:r>
            <a:r>
              <a:rPr lang="en-US" sz="2400" dirty="0">
                <a:solidFill>
                  <a:srgbClr val="000000"/>
                </a:solidFill>
              </a:rPr>
              <a:t>/</a:t>
            </a:r>
            <a:r>
              <a:rPr lang="en-US" sz="2400" i="1" dirty="0">
                <a:solidFill>
                  <a:srgbClr val="000000"/>
                </a:solidFill>
              </a:rPr>
              <a:t>&lt;dataset&gt;</a:t>
            </a:r>
            <a:r>
              <a:rPr lang="en-US" sz="2400" dirty="0">
                <a:solidFill>
                  <a:srgbClr val="000000"/>
                </a:solidFill>
              </a:rPr>
              <a:t>/</a:t>
            </a:r>
            <a:r>
              <a:rPr lang="en-US" sz="2400" i="1" dirty="0">
                <a:solidFill>
                  <a:srgbClr val="000000"/>
                </a:solidFill>
              </a:rPr>
              <a:t>&lt;</a:t>
            </a:r>
            <a:r>
              <a:rPr lang="en-US" sz="2400" i="1" dirty="0" err="1">
                <a:solidFill>
                  <a:srgbClr val="000000"/>
                </a:solidFill>
              </a:rPr>
              <a:t>ExpNo</a:t>
            </a:r>
            <a:r>
              <a:rPr lang="en-US" sz="2400" i="1" dirty="0">
                <a:solidFill>
                  <a:srgbClr val="000000"/>
                </a:solidFill>
              </a:rPr>
              <a:t>&gt;</a:t>
            </a:r>
            <a:r>
              <a:rPr lang="en-US" sz="2400" dirty="0">
                <a:solidFill>
                  <a:srgbClr val="000000"/>
                </a:solidFill>
              </a:rPr>
              <a:t>/</a:t>
            </a:r>
            <a:r>
              <a:rPr lang="en-US" sz="2400" b="1" dirty="0" err="1">
                <a:solidFill>
                  <a:srgbClr val="000000"/>
                </a:solidFill>
              </a:rPr>
              <a:t>pdata</a:t>
            </a:r>
            <a:r>
              <a:rPr lang="en-US" sz="2400" dirty="0">
                <a:solidFill>
                  <a:srgbClr val="000000"/>
                </a:solidFill>
              </a:rPr>
              <a:t>/</a:t>
            </a:r>
            <a:r>
              <a:rPr lang="en-US" sz="2400" i="1" dirty="0">
                <a:solidFill>
                  <a:srgbClr val="000000"/>
                </a:solidFill>
              </a:rPr>
              <a:t>&lt;</a:t>
            </a:r>
            <a:r>
              <a:rPr lang="en-US" sz="2400" i="1" dirty="0" err="1">
                <a:solidFill>
                  <a:srgbClr val="000000"/>
                </a:solidFill>
              </a:rPr>
              <a:t>ProcNo</a:t>
            </a:r>
            <a:r>
              <a:rPr lang="en-US" sz="2400" i="1" dirty="0">
                <a:solidFill>
                  <a:srgbClr val="000000"/>
                </a:solidFill>
              </a:rPr>
              <a:t>&gt;</a:t>
            </a:r>
            <a:r>
              <a:rPr lang="en-US" sz="2400" dirty="0">
                <a:solidFill>
                  <a:srgbClr val="000000"/>
                </a:solidFill>
              </a:rPr>
              <a:t>/</a:t>
            </a:r>
          </a:p>
        </p:txBody>
      </p:sp>
    </p:spTree>
    <p:extLst>
      <p:ext uri="{BB962C8B-B14F-4D97-AF65-F5344CB8AC3E}">
        <p14:creationId xmlns:p14="http://schemas.microsoft.com/office/powerpoint/2010/main" val="196024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5696" y="133148"/>
            <a:ext cx="9588499" cy="3785651"/>
          </a:xfrm>
          <a:prstGeom prst="rect">
            <a:avLst/>
          </a:prstGeom>
          <a:noFill/>
        </p:spPr>
        <p:txBody>
          <a:bodyPr wrap="square" rtlCol="0">
            <a:spAutoFit/>
          </a:bodyPr>
          <a:lstStyle/>
          <a:p>
            <a:r>
              <a:rPr lang="en-US" sz="2400" dirty="0">
                <a:solidFill>
                  <a:srgbClr val="000000"/>
                </a:solidFill>
              </a:rPr>
              <a:t>/</a:t>
            </a:r>
            <a:r>
              <a:rPr lang="en-US" sz="2400" i="1" dirty="0">
                <a:solidFill>
                  <a:srgbClr val="000000"/>
                </a:solidFill>
              </a:rPr>
              <a:t>&lt;disk&gt;</a:t>
            </a:r>
            <a:r>
              <a:rPr lang="en-US" sz="2400" dirty="0">
                <a:solidFill>
                  <a:srgbClr val="000000"/>
                </a:solidFill>
              </a:rPr>
              <a:t>/</a:t>
            </a:r>
            <a:r>
              <a:rPr lang="en-US" sz="2400" b="1" dirty="0">
                <a:solidFill>
                  <a:srgbClr val="000000"/>
                </a:solidFill>
              </a:rPr>
              <a:t>data</a:t>
            </a:r>
            <a:r>
              <a:rPr lang="en-US" sz="2400" dirty="0">
                <a:solidFill>
                  <a:srgbClr val="000000"/>
                </a:solidFill>
              </a:rPr>
              <a:t>/</a:t>
            </a:r>
            <a:r>
              <a:rPr lang="en-US" sz="2400" i="1" dirty="0">
                <a:solidFill>
                  <a:srgbClr val="000000"/>
                </a:solidFill>
              </a:rPr>
              <a:t>&lt;user&gt;</a:t>
            </a:r>
            <a:r>
              <a:rPr lang="en-US" sz="2400" dirty="0">
                <a:solidFill>
                  <a:srgbClr val="000000"/>
                </a:solidFill>
              </a:rPr>
              <a:t>/</a:t>
            </a:r>
            <a:r>
              <a:rPr lang="en-US" sz="2400" b="1" dirty="0" err="1">
                <a:solidFill>
                  <a:srgbClr val="000000"/>
                </a:solidFill>
              </a:rPr>
              <a:t>nmr</a:t>
            </a:r>
            <a:r>
              <a:rPr lang="en-US" sz="2400" dirty="0">
                <a:solidFill>
                  <a:srgbClr val="000000"/>
                </a:solidFill>
              </a:rPr>
              <a:t>/</a:t>
            </a:r>
            <a:r>
              <a:rPr lang="en-US" sz="2400" i="1" dirty="0">
                <a:solidFill>
                  <a:srgbClr val="000000"/>
                </a:solidFill>
              </a:rPr>
              <a:t>&lt;dataset&gt;</a:t>
            </a:r>
          </a:p>
          <a:p>
            <a:r>
              <a:rPr lang="en-US" sz="1600" dirty="0">
                <a:solidFill>
                  <a:srgbClr val="000000"/>
                </a:solidFill>
                <a:cs typeface="Courier"/>
              </a:rPr>
              <a:t>Let’s move back to the Dataset directory and change directory to another </a:t>
            </a:r>
            <a:r>
              <a:rPr lang="en-US" sz="1600" dirty="0" err="1">
                <a:solidFill>
                  <a:srgbClr val="000000"/>
                </a:solidFill>
                <a:cs typeface="Courier"/>
              </a:rPr>
              <a:t>nD</a:t>
            </a:r>
            <a:r>
              <a:rPr lang="en-US" sz="1600" dirty="0">
                <a:solidFill>
                  <a:srgbClr val="000000"/>
                </a:solidFill>
                <a:cs typeface="Courier"/>
              </a:rPr>
              <a:t> experiment, this time </a:t>
            </a:r>
            <a:r>
              <a:rPr lang="en-US" sz="1600" dirty="0" err="1">
                <a:solidFill>
                  <a:srgbClr val="000000"/>
                </a:solidFill>
                <a:cs typeface="Courier"/>
              </a:rPr>
              <a:t>ExpNo</a:t>
            </a:r>
            <a:r>
              <a:rPr lang="en-US" sz="1600" dirty="0">
                <a:solidFill>
                  <a:srgbClr val="000000"/>
                </a:solidFill>
                <a:cs typeface="Courier"/>
              </a:rPr>
              <a:t> 4 and the </a:t>
            </a:r>
            <a:r>
              <a:rPr lang="en-US" sz="1600" dirty="0" err="1">
                <a:solidFill>
                  <a:srgbClr val="000000"/>
                </a:solidFill>
                <a:cs typeface="Courier"/>
              </a:rPr>
              <a:t>pdata</a:t>
            </a:r>
            <a:r>
              <a:rPr lang="en-US" sz="1600" dirty="0">
                <a:solidFill>
                  <a:srgbClr val="000000"/>
                </a:solidFill>
                <a:cs typeface="Courier"/>
              </a:rPr>
              <a:t> to see </a:t>
            </a:r>
            <a:r>
              <a:rPr lang="en-US" sz="1600" dirty="0" err="1">
                <a:solidFill>
                  <a:srgbClr val="000000"/>
                </a:solidFill>
                <a:cs typeface="Courier"/>
              </a:rPr>
              <a:t>ProcNos</a:t>
            </a:r>
            <a:r>
              <a:rPr lang="en-US" sz="1600" dirty="0">
                <a:solidFill>
                  <a:srgbClr val="000000"/>
                </a:solidFill>
                <a:cs typeface="Courier"/>
              </a:rPr>
              <a:t> different from 1</a:t>
            </a:r>
          </a:p>
          <a:p>
            <a:endParaRPr lang="en-US" sz="1600" dirty="0">
              <a:solidFill>
                <a:srgbClr val="000000"/>
              </a:solidFill>
              <a:latin typeface="Courier"/>
              <a:cs typeface="Courier"/>
            </a:endParaRPr>
          </a:p>
          <a:p>
            <a:r>
              <a:rPr lang="en-US" sz="1600" dirty="0">
                <a:solidFill>
                  <a:srgbClr val="000000"/>
                </a:solidFill>
                <a:latin typeface="Courier"/>
                <a:cs typeface="Courier"/>
              </a:rPr>
              <a:t>[</a:t>
            </a:r>
            <a:r>
              <a:rPr lang="en-US" sz="1600" dirty="0" err="1">
                <a:solidFill>
                  <a:srgbClr val="000000"/>
                </a:solidFill>
                <a:latin typeface="Courier"/>
                <a:cs typeface="Courier"/>
              </a:rPr>
              <a:t>karelk@nmrcf</a:t>
            </a:r>
            <a:r>
              <a:rPr lang="en-US" sz="1600" dirty="0">
                <a:solidFill>
                  <a:srgbClr val="000000"/>
                </a:solidFill>
                <a:latin typeface="Courier"/>
                <a:cs typeface="Courier"/>
              </a:rPr>
              <a:t> 130118_700b_Dataset]$ </a:t>
            </a:r>
            <a:r>
              <a:rPr lang="en-US" sz="1600" b="1" dirty="0" err="1">
                <a:solidFill>
                  <a:srgbClr val="0000FF"/>
                </a:solidFill>
                <a:latin typeface="Courier"/>
                <a:cs typeface="Courier"/>
              </a:rPr>
              <a:t>pwd</a:t>
            </a:r>
            <a:endParaRPr lang="en-US" sz="1600" b="1" dirty="0">
              <a:solidFill>
                <a:srgbClr val="0000FF"/>
              </a:solidFill>
              <a:latin typeface="Courier"/>
              <a:cs typeface="Courier"/>
            </a:endParaRPr>
          </a:p>
          <a:p>
            <a:r>
              <a:rPr lang="en-US" sz="1600" dirty="0">
                <a:solidFill>
                  <a:srgbClr val="FF0000"/>
                </a:solidFill>
                <a:latin typeface="Courier"/>
                <a:cs typeface="Courier"/>
              </a:rPr>
              <a:t>/d1/data/</a:t>
            </a:r>
            <a:r>
              <a:rPr lang="en-US" sz="1600" dirty="0" err="1">
                <a:solidFill>
                  <a:srgbClr val="FF0000"/>
                </a:solidFill>
                <a:latin typeface="Courier"/>
                <a:cs typeface="Courier"/>
              </a:rPr>
              <a:t>karelk</a:t>
            </a:r>
            <a:r>
              <a:rPr lang="en-US" sz="1600" dirty="0">
                <a:solidFill>
                  <a:srgbClr val="FF0000"/>
                </a:solidFill>
                <a:latin typeface="Courier"/>
                <a:cs typeface="Courier"/>
              </a:rPr>
              <a:t>/</a:t>
            </a:r>
            <a:r>
              <a:rPr lang="en-US" sz="1600" dirty="0" err="1">
                <a:solidFill>
                  <a:srgbClr val="FF0000"/>
                </a:solidFill>
                <a:latin typeface="Courier"/>
                <a:cs typeface="Courier"/>
              </a:rPr>
              <a:t>nmr</a:t>
            </a:r>
            <a:r>
              <a:rPr lang="en-US" sz="1600" dirty="0">
                <a:solidFill>
                  <a:srgbClr val="FF0000"/>
                </a:solidFill>
                <a:latin typeface="Courier"/>
                <a:cs typeface="Courier"/>
              </a:rPr>
              <a:t>/130118_700b_Dataset</a:t>
            </a:r>
          </a:p>
          <a:p>
            <a:r>
              <a:rPr lang="en-US" sz="1600" dirty="0">
                <a:solidFill>
                  <a:srgbClr val="000000"/>
                </a:solidFill>
                <a:latin typeface="Courier"/>
                <a:cs typeface="Courier"/>
              </a:rPr>
              <a:t>[</a:t>
            </a:r>
            <a:r>
              <a:rPr lang="en-US" sz="1600" dirty="0" err="1">
                <a:solidFill>
                  <a:srgbClr val="000000"/>
                </a:solidFill>
                <a:latin typeface="Courier"/>
                <a:cs typeface="Courier"/>
              </a:rPr>
              <a:t>karelk@nmrcf</a:t>
            </a:r>
            <a:r>
              <a:rPr lang="en-US" sz="1600" dirty="0">
                <a:solidFill>
                  <a:srgbClr val="000000"/>
                </a:solidFill>
                <a:latin typeface="Courier"/>
                <a:cs typeface="Courier"/>
              </a:rPr>
              <a:t> 130118_700b_Dataset]$ </a:t>
            </a:r>
            <a:r>
              <a:rPr lang="en-US" sz="1600" b="1" dirty="0">
                <a:solidFill>
                  <a:srgbClr val="0000FF"/>
                </a:solidFill>
                <a:latin typeface="Courier"/>
                <a:cs typeface="Courier"/>
              </a:rPr>
              <a:t>cd</a:t>
            </a:r>
            <a:r>
              <a:rPr lang="en-US" sz="1600" dirty="0">
                <a:solidFill>
                  <a:srgbClr val="000000"/>
                </a:solidFill>
                <a:latin typeface="Courier"/>
                <a:cs typeface="Courier"/>
              </a:rPr>
              <a:t> 4/</a:t>
            </a:r>
            <a:r>
              <a:rPr lang="en-US" sz="1600" dirty="0" err="1">
                <a:solidFill>
                  <a:srgbClr val="000000"/>
                </a:solidFill>
                <a:latin typeface="Courier"/>
                <a:cs typeface="Courier"/>
              </a:rPr>
              <a:t>pdata</a:t>
            </a:r>
            <a:endParaRPr lang="en-US" sz="1600" dirty="0">
              <a:solidFill>
                <a:srgbClr val="000000"/>
              </a:solidFill>
              <a:latin typeface="Courier"/>
              <a:cs typeface="Courier"/>
            </a:endParaRPr>
          </a:p>
          <a:p>
            <a:r>
              <a:rPr lang="en-US" sz="1600" dirty="0">
                <a:solidFill>
                  <a:srgbClr val="000000"/>
                </a:solidFill>
                <a:latin typeface="Courier"/>
                <a:cs typeface="Courier"/>
              </a:rPr>
              <a:t>[</a:t>
            </a:r>
            <a:r>
              <a:rPr lang="en-US" sz="1600" dirty="0" err="1">
                <a:solidFill>
                  <a:srgbClr val="000000"/>
                </a:solidFill>
                <a:latin typeface="Courier"/>
                <a:cs typeface="Courier"/>
              </a:rPr>
              <a:t>karelk@nmrcf</a:t>
            </a:r>
            <a:r>
              <a:rPr lang="en-US" sz="1600" dirty="0">
                <a:solidFill>
                  <a:srgbClr val="000000"/>
                </a:solidFill>
                <a:latin typeface="Courier"/>
                <a:cs typeface="Courier"/>
              </a:rPr>
              <a:t> </a:t>
            </a:r>
            <a:r>
              <a:rPr lang="en-US" sz="1600" dirty="0" err="1">
                <a:solidFill>
                  <a:srgbClr val="000000"/>
                </a:solidFill>
                <a:latin typeface="Courier"/>
                <a:cs typeface="Courier"/>
              </a:rPr>
              <a:t>pdata</a:t>
            </a:r>
            <a:r>
              <a:rPr lang="en-US" sz="1600" dirty="0">
                <a:solidFill>
                  <a:srgbClr val="000000"/>
                </a:solidFill>
                <a:latin typeface="Courier"/>
                <a:cs typeface="Courier"/>
              </a:rPr>
              <a:t>]$ </a:t>
            </a:r>
            <a:r>
              <a:rPr lang="en-US" sz="1600" dirty="0" err="1">
                <a:solidFill>
                  <a:srgbClr val="000000"/>
                </a:solidFill>
                <a:latin typeface="Courier"/>
                <a:cs typeface="Courier"/>
              </a:rPr>
              <a:t>ls</a:t>
            </a:r>
            <a:endParaRPr lang="en-US" sz="1600" dirty="0">
              <a:solidFill>
                <a:srgbClr val="000000"/>
              </a:solidFill>
              <a:latin typeface="Courier"/>
              <a:cs typeface="Courier"/>
            </a:endParaRPr>
          </a:p>
          <a:p>
            <a:pPr marL="342900" indent="-342900">
              <a:buAutoNum type="arabicPlain"/>
            </a:pPr>
            <a:r>
              <a:rPr lang="en-US" sz="1600" dirty="0">
                <a:solidFill>
                  <a:srgbClr val="000000"/>
                </a:solidFill>
                <a:latin typeface="Courier"/>
                <a:cs typeface="Courier"/>
              </a:rPr>
              <a:t>13  23  998  999</a:t>
            </a:r>
          </a:p>
          <a:p>
            <a:r>
              <a:rPr lang="en-US" sz="1600" dirty="0">
                <a:solidFill>
                  <a:srgbClr val="000000"/>
                </a:solidFill>
                <a:cs typeface="Courier"/>
              </a:rPr>
              <a:t>This is typical content for a 3D dataset where in </a:t>
            </a:r>
            <a:r>
              <a:rPr lang="en-US" sz="1600" dirty="0" err="1">
                <a:solidFill>
                  <a:srgbClr val="000000"/>
                </a:solidFill>
                <a:cs typeface="Courier"/>
              </a:rPr>
              <a:t>ExpNo</a:t>
            </a:r>
            <a:r>
              <a:rPr lang="en-US" sz="1600" dirty="0">
                <a:solidFill>
                  <a:srgbClr val="000000"/>
                </a:solidFill>
                <a:cs typeface="Courier"/>
              </a:rPr>
              <a:t> 1 there is the processed 3D, as one has dimensions 1-2-3, </a:t>
            </a:r>
            <a:r>
              <a:rPr lang="en-US" sz="1600" dirty="0" err="1">
                <a:solidFill>
                  <a:srgbClr val="000000"/>
                </a:solidFill>
                <a:cs typeface="Courier"/>
              </a:rPr>
              <a:t>ProcNo</a:t>
            </a:r>
            <a:r>
              <a:rPr lang="en-US" sz="1600" dirty="0">
                <a:solidFill>
                  <a:srgbClr val="000000"/>
                </a:solidFill>
                <a:cs typeface="Courier"/>
              </a:rPr>
              <a:t> 13/23 are first planes of the spectral cube in 13/23 direction. 998 and 999 represent that any </a:t>
            </a:r>
            <a:r>
              <a:rPr lang="en-US" sz="1600" dirty="0" err="1">
                <a:solidFill>
                  <a:srgbClr val="000000"/>
                </a:solidFill>
                <a:cs typeface="Courier"/>
              </a:rPr>
              <a:t>ProcNo</a:t>
            </a:r>
            <a:r>
              <a:rPr lang="en-US" sz="1600" dirty="0">
                <a:solidFill>
                  <a:srgbClr val="000000"/>
                </a:solidFill>
                <a:cs typeface="Courier"/>
              </a:rPr>
              <a:t> is allowed.</a:t>
            </a:r>
          </a:p>
          <a:p>
            <a:endParaRPr lang="en-US" sz="1600" dirty="0">
              <a:solidFill>
                <a:srgbClr val="000000"/>
              </a:solidFill>
              <a:latin typeface="Courier"/>
              <a:cs typeface="Courier"/>
            </a:endParaRPr>
          </a:p>
          <a:p>
            <a:r>
              <a:rPr lang="en-US" sz="2400" dirty="0">
                <a:solidFill>
                  <a:srgbClr val="000000"/>
                </a:solidFill>
              </a:rPr>
              <a:t>/</a:t>
            </a:r>
            <a:r>
              <a:rPr lang="en-US" sz="2400" i="1" dirty="0">
                <a:solidFill>
                  <a:srgbClr val="000000"/>
                </a:solidFill>
              </a:rPr>
              <a:t>&lt;disk&gt;</a:t>
            </a:r>
            <a:r>
              <a:rPr lang="en-US" sz="2400" dirty="0">
                <a:solidFill>
                  <a:srgbClr val="000000"/>
                </a:solidFill>
              </a:rPr>
              <a:t>/</a:t>
            </a:r>
            <a:r>
              <a:rPr lang="en-US" sz="2400" b="1" dirty="0">
                <a:solidFill>
                  <a:srgbClr val="000000"/>
                </a:solidFill>
              </a:rPr>
              <a:t>data</a:t>
            </a:r>
            <a:r>
              <a:rPr lang="en-US" sz="2400" dirty="0">
                <a:solidFill>
                  <a:srgbClr val="000000"/>
                </a:solidFill>
              </a:rPr>
              <a:t>/</a:t>
            </a:r>
            <a:r>
              <a:rPr lang="en-US" sz="2400" i="1" dirty="0">
                <a:solidFill>
                  <a:srgbClr val="000000"/>
                </a:solidFill>
              </a:rPr>
              <a:t>&lt;user&gt;</a:t>
            </a:r>
            <a:r>
              <a:rPr lang="en-US" sz="2400" dirty="0">
                <a:solidFill>
                  <a:srgbClr val="000000"/>
                </a:solidFill>
              </a:rPr>
              <a:t>/</a:t>
            </a:r>
            <a:r>
              <a:rPr lang="en-US" sz="2400" b="1" dirty="0" err="1">
                <a:solidFill>
                  <a:srgbClr val="000000"/>
                </a:solidFill>
              </a:rPr>
              <a:t>nmr</a:t>
            </a:r>
            <a:r>
              <a:rPr lang="en-US" sz="2400" dirty="0">
                <a:solidFill>
                  <a:srgbClr val="000000"/>
                </a:solidFill>
              </a:rPr>
              <a:t>/</a:t>
            </a:r>
            <a:r>
              <a:rPr lang="en-US" sz="2400" i="1" dirty="0">
                <a:solidFill>
                  <a:srgbClr val="000000"/>
                </a:solidFill>
              </a:rPr>
              <a:t>&lt;dataset&gt;</a:t>
            </a:r>
            <a:r>
              <a:rPr lang="en-US" sz="2400" dirty="0">
                <a:solidFill>
                  <a:srgbClr val="000000"/>
                </a:solidFill>
              </a:rPr>
              <a:t>/</a:t>
            </a:r>
            <a:r>
              <a:rPr lang="en-US" sz="2400" i="1" dirty="0">
                <a:solidFill>
                  <a:srgbClr val="000000"/>
                </a:solidFill>
              </a:rPr>
              <a:t>&lt;</a:t>
            </a:r>
            <a:r>
              <a:rPr lang="en-US" sz="2400" i="1" dirty="0" err="1">
                <a:solidFill>
                  <a:srgbClr val="000000"/>
                </a:solidFill>
              </a:rPr>
              <a:t>ExpNo</a:t>
            </a:r>
            <a:r>
              <a:rPr lang="en-US" sz="2400" i="1" dirty="0">
                <a:solidFill>
                  <a:srgbClr val="000000"/>
                </a:solidFill>
              </a:rPr>
              <a:t>&gt;</a:t>
            </a:r>
            <a:r>
              <a:rPr lang="en-US" sz="2400" dirty="0">
                <a:solidFill>
                  <a:srgbClr val="000000"/>
                </a:solidFill>
              </a:rPr>
              <a:t>/</a:t>
            </a:r>
            <a:r>
              <a:rPr lang="en-US" sz="2400" b="1" dirty="0" err="1">
                <a:solidFill>
                  <a:srgbClr val="000000"/>
                </a:solidFill>
              </a:rPr>
              <a:t>pdata</a:t>
            </a:r>
            <a:r>
              <a:rPr lang="en-US" sz="2400" dirty="0">
                <a:solidFill>
                  <a:srgbClr val="000000"/>
                </a:solidFill>
              </a:rPr>
              <a:t>/</a:t>
            </a:r>
            <a:r>
              <a:rPr lang="en-US" sz="2400" i="1" dirty="0">
                <a:solidFill>
                  <a:srgbClr val="000000"/>
                </a:solidFill>
              </a:rPr>
              <a:t>&lt;</a:t>
            </a:r>
            <a:r>
              <a:rPr lang="en-US" sz="2400" i="1" dirty="0" err="1">
                <a:solidFill>
                  <a:srgbClr val="000000"/>
                </a:solidFill>
              </a:rPr>
              <a:t>ProcNo</a:t>
            </a:r>
            <a:r>
              <a:rPr lang="en-US" sz="2400" i="1" dirty="0">
                <a:solidFill>
                  <a:srgbClr val="000000"/>
                </a:solidFill>
              </a:rPr>
              <a:t>&gt;</a:t>
            </a:r>
            <a:r>
              <a:rPr lang="en-US" sz="2400" dirty="0">
                <a:solidFill>
                  <a:srgbClr val="000000"/>
                </a:solidFill>
              </a:rPr>
              <a:t>/</a:t>
            </a:r>
          </a:p>
        </p:txBody>
      </p:sp>
    </p:spTree>
    <p:extLst>
      <p:ext uri="{BB962C8B-B14F-4D97-AF65-F5344CB8AC3E}">
        <p14:creationId xmlns:p14="http://schemas.microsoft.com/office/powerpoint/2010/main" val="4253366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5878" y="277980"/>
            <a:ext cx="8543925" cy="6184740"/>
          </a:xfrm>
        </p:spPr>
        <p:txBody>
          <a:bodyPr>
            <a:normAutofit/>
          </a:bodyPr>
          <a:lstStyle/>
          <a:p>
            <a:pPr algn="ctr"/>
            <a:r>
              <a:rPr lang="en-US" b="1" dirty="0"/>
              <a:t>NMR Acquisition</a:t>
            </a:r>
            <a:br>
              <a:rPr lang="en-US" b="1" dirty="0"/>
            </a:br>
            <a:br>
              <a:rPr lang="en-US" b="1" dirty="0"/>
            </a:br>
            <a:r>
              <a:rPr lang="cs-CZ" dirty="0" err="1"/>
              <a:t>TopSpin</a:t>
            </a:r>
            <a:br>
              <a:rPr lang="cs-CZ" dirty="0"/>
            </a:br>
            <a:br>
              <a:rPr lang="cs-CZ" dirty="0"/>
            </a:br>
            <a:br>
              <a:rPr lang="cs-CZ" dirty="0"/>
            </a:br>
            <a:endParaRPr lang="en-US" b="1" dirty="0"/>
          </a:p>
        </p:txBody>
      </p:sp>
    </p:spTree>
    <p:extLst>
      <p:ext uri="{BB962C8B-B14F-4D97-AF65-F5344CB8AC3E}">
        <p14:creationId xmlns:p14="http://schemas.microsoft.com/office/powerpoint/2010/main" val="3086807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67B7A664-AFF4-B145-8131-D5A389A4FA98}"/>
              </a:ext>
            </a:extLst>
          </p:cNvPr>
          <p:cNvPicPr>
            <a:picLocks noChangeAspect="1"/>
          </p:cNvPicPr>
          <p:nvPr/>
        </p:nvPicPr>
        <p:blipFill rotWithShape="1">
          <a:blip r:embed="rId2">
            <a:extLst>
              <a:ext uri="{28A0092B-C50C-407E-A947-70E740481C1C}">
                <a14:useLocalDpi xmlns:a14="http://schemas.microsoft.com/office/drawing/2010/main" val="0"/>
              </a:ext>
            </a:extLst>
          </a:blip>
          <a:srcRect r="72793" b="35619"/>
          <a:stretch/>
        </p:blipFill>
        <p:spPr>
          <a:xfrm>
            <a:off x="336884" y="1344027"/>
            <a:ext cx="2695074" cy="3985962"/>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1E163357-38F1-6B40-93B9-7AD5BB2C859E}"/>
              </a:ext>
            </a:extLst>
          </p:cNvPr>
          <p:cNvPicPr>
            <a:picLocks noChangeAspect="1"/>
          </p:cNvPicPr>
          <p:nvPr/>
        </p:nvPicPr>
        <p:blipFill rotWithShape="1">
          <a:blip r:embed="rId3">
            <a:extLst>
              <a:ext uri="{28A0092B-C50C-407E-A947-70E740481C1C}">
                <a14:useLocalDpi xmlns:a14="http://schemas.microsoft.com/office/drawing/2010/main" val="0"/>
              </a:ext>
            </a:extLst>
          </a:blip>
          <a:srcRect r="72794" b="35619"/>
          <a:stretch/>
        </p:blipFill>
        <p:spPr>
          <a:xfrm>
            <a:off x="4174957" y="1344027"/>
            <a:ext cx="2695074" cy="3985962"/>
          </a:xfrm>
          <a:prstGeom prst="rect">
            <a:avLst/>
          </a:prstGeom>
        </p:spPr>
      </p:pic>
      <p:pic>
        <p:nvPicPr>
          <p:cNvPr id="9" name="Picture 8" descr="Graphical user interface&#10;&#10;Description automatically generated">
            <a:extLst>
              <a:ext uri="{FF2B5EF4-FFF2-40B4-BE49-F238E27FC236}">
                <a16:creationId xmlns:a16="http://schemas.microsoft.com/office/drawing/2014/main" id="{7CA191F2-E17E-8146-A466-D48B29F1FEE2}"/>
              </a:ext>
            </a:extLst>
          </p:cNvPr>
          <p:cNvPicPr>
            <a:picLocks noChangeAspect="1"/>
          </p:cNvPicPr>
          <p:nvPr/>
        </p:nvPicPr>
        <p:blipFill rotWithShape="1">
          <a:blip r:embed="rId4">
            <a:extLst>
              <a:ext uri="{28A0092B-C50C-407E-A947-70E740481C1C}">
                <a14:useLocalDpi xmlns:a14="http://schemas.microsoft.com/office/drawing/2010/main" val="0"/>
              </a:ext>
            </a:extLst>
          </a:blip>
          <a:srcRect r="72794" b="35619"/>
          <a:stretch/>
        </p:blipFill>
        <p:spPr>
          <a:xfrm>
            <a:off x="6874042" y="2511091"/>
            <a:ext cx="2695074" cy="3985962"/>
          </a:xfrm>
          <a:prstGeom prst="rect">
            <a:avLst/>
          </a:prstGeom>
        </p:spPr>
      </p:pic>
      <p:sp>
        <p:nvSpPr>
          <p:cNvPr id="10" name="TextBox 9">
            <a:extLst>
              <a:ext uri="{FF2B5EF4-FFF2-40B4-BE49-F238E27FC236}">
                <a16:creationId xmlns:a16="http://schemas.microsoft.com/office/drawing/2014/main" id="{96FCF171-AA06-244E-9FCA-C0CA7E84BC9C}"/>
              </a:ext>
            </a:extLst>
          </p:cNvPr>
          <p:cNvSpPr txBox="1"/>
          <p:nvPr/>
        </p:nvSpPr>
        <p:spPr>
          <a:xfrm>
            <a:off x="0" y="168442"/>
            <a:ext cx="9011653" cy="1200329"/>
          </a:xfrm>
          <a:prstGeom prst="rect">
            <a:avLst/>
          </a:prstGeom>
          <a:noFill/>
        </p:spPr>
        <p:txBody>
          <a:bodyPr wrap="square" rtlCol="0">
            <a:spAutoFit/>
          </a:bodyPr>
          <a:lstStyle/>
          <a:p>
            <a:r>
              <a:rPr lang="en-CZ" dirty="0"/>
              <a:t>Starting TopSpin – A) Application menu or B) command line</a:t>
            </a:r>
          </a:p>
          <a:p>
            <a:endParaRPr lang="en-CZ" dirty="0"/>
          </a:p>
          <a:p>
            <a:endParaRPr lang="en-CZ" dirty="0"/>
          </a:p>
          <a:p>
            <a:r>
              <a:rPr lang="en-CZ" dirty="0"/>
              <a:t>A) Application Menu		B) Terminal / command line</a:t>
            </a:r>
          </a:p>
        </p:txBody>
      </p:sp>
      <p:sp>
        <p:nvSpPr>
          <p:cNvPr id="11" name="Obdélník 10">
            <a:extLst>
              <a:ext uri="{FF2B5EF4-FFF2-40B4-BE49-F238E27FC236}">
                <a16:creationId xmlns:a16="http://schemas.microsoft.com/office/drawing/2014/main" id="{B1FC9352-8733-5F48-8A5B-5FA3B42BC604}"/>
              </a:ext>
            </a:extLst>
          </p:cNvPr>
          <p:cNvSpPr/>
          <p:nvPr/>
        </p:nvSpPr>
        <p:spPr>
          <a:xfrm>
            <a:off x="332873" y="1921842"/>
            <a:ext cx="1134980" cy="2438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0">
            <a:extLst>
              <a:ext uri="{FF2B5EF4-FFF2-40B4-BE49-F238E27FC236}">
                <a16:creationId xmlns:a16="http://schemas.microsoft.com/office/drawing/2014/main" id="{742B2B0F-BF7F-C349-8367-2715CD06DD36}"/>
              </a:ext>
            </a:extLst>
          </p:cNvPr>
          <p:cNvSpPr/>
          <p:nvPr/>
        </p:nvSpPr>
        <p:spPr>
          <a:xfrm>
            <a:off x="1538037" y="2079859"/>
            <a:ext cx="1134980" cy="2438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0">
            <a:extLst>
              <a:ext uri="{FF2B5EF4-FFF2-40B4-BE49-F238E27FC236}">
                <a16:creationId xmlns:a16="http://schemas.microsoft.com/office/drawing/2014/main" id="{6CDA18C6-B1C6-084D-BA01-E05DE1E3EC80}"/>
              </a:ext>
            </a:extLst>
          </p:cNvPr>
          <p:cNvSpPr/>
          <p:nvPr/>
        </p:nvSpPr>
        <p:spPr>
          <a:xfrm>
            <a:off x="4170946" y="3748238"/>
            <a:ext cx="1134980" cy="2438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Obdélník 10">
            <a:extLst>
              <a:ext uri="{FF2B5EF4-FFF2-40B4-BE49-F238E27FC236}">
                <a16:creationId xmlns:a16="http://schemas.microsoft.com/office/drawing/2014/main" id="{91E29268-5505-E244-87B1-A916D7459C1B}"/>
              </a:ext>
            </a:extLst>
          </p:cNvPr>
          <p:cNvSpPr/>
          <p:nvPr/>
        </p:nvSpPr>
        <p:spPr>
          <a:xfrm>
            <a:off x="7996990" y="5208068"/>
            <a:ext cx="1134980" cy="2438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530336972"/>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18699</TotalTime>
  <Words>4959</Words>
  <Application>Microsoft Office PowerPoint</Application>
  <PresentationFormat>A4 (210 × 297 mm)</PresentationFormat>
  <Paragraphs>347</Paragraphs>
  <Slides>42</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42</vt:i4>
      </vt:variant>
    </vt:vector>
  </HeadingPairs>
  <TitlesOfParts>
    <vt:vector size="48" baseType="lpstr">
      <vt:lpstr>Arial</vt:lpstr>
      <vt:lpstr>Calibri</vt:lpstr>
      <vt:lpstr>Calibri Light</vt:lpstr>
      <vt:lpstr>Courier</vt:lpstr>
      <vt:lpstr>Symbol</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NMR Acquisition  TopSpin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NMR Acquisition</dc:title>
  <dc:creator>Madla</dc:creator>
  <cp:lastModifiedBy>Radovan Fiala</cp:lastModifiedBy>
  <cp:revision>434</cp:revision>
  <cp:lastPrinted>2021-05-16T15:33:08Z</cp:lastPrinted>
  <dcterms:created xsi:type="dcterms:W3CDTF">2013-12-24T13:00:50Z</dcterms:created>
  <dcterms:modified xsi:type="dcterms:W3CDTF">2022-10-06T09:59:17Z</dcterms:modified>
</cp:coreProperties>
</file>