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2" r:id="rId3"/>
    <p:sldId id="257" r:id="rId4"/>
    <p:sldId id="264" r:id="rId5"/>
    <p:sldId id="268" r:id="rId6"/>
    <p:sldId id="269" r:id="rId7"/>
    <p:sldId id="270" r:id="rId8"/>
    <p:sldId id="284" r:id="rId9"/>
    <p:sldId id="285" r:id="rId10"/>
    <p:sldId id="290" r:id="rId11"/>
    <p:sldId id="297" r:id="rId12"/>
    <p:sldId id="289" r:id="rId13"/>
    <p:sldId id="294" r:id="rId14"/>
    <p:sldId id="296" r:id="rId15"/>
    <p:sldId id="295" r:id="rId16"/>
    <p:sldId id="286" r:id="rId17"/>
    <p:sldId id="291" r:id="rId18"/>
    <p:sldId id="287" r:id="rId19"/>
    <p:sldId id="288" r:id="rId20"/>
    <p:sldId id="293" r:id="rId21"/>
    <p:sldId id="267" r:id="rId22"/>
    <p:sldId id="265" r:id="rId23"/>
    <p:sldId id="266" r:id="rId24"/>
    <p:sldId id="263" r:id="rId25"/>
    <p:sldId id="258" r:id="rId26"/>
    <p:sldId id="260" r:id="rId27"/>
    <p:sldId id="259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61" r:id="rId42"/>
    <p:sldId id="262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arx2khTuEc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497" y="2957803"/>
            <a:ext cx="9296433" cy="99215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PRACTICAL CONSIDERATIONS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DIFFERENCES BETWEEN LABORATORY AND LARGER SCALE PROCESSES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688" y="6217920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Beňovský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13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117831"/>
              </p:ext>
            </p:extLst>
          </p:nvPr>
        </p:nvGraphicFramePr>
        <p:xfrm>
          <a:off x="1679751" y="2623111"/>
          <a:ext cx="81280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08768758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534935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5339667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0462451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326206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Reactor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Size</a:t>
                      </a:r>
                      <a:endParaRPr lang="cs-CZ" dirty="0" smtClean="0"/>
                    </a:p>
                    <a:p>
                      <a:pPr algn="ctr"/>
                      <a:r>
                        <a:rPr lang="en-US" dirty="0" smtClean="0"/>
                        <a:t>[L]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Surface Area</a:t>
                      </a:r>
                    </a:p>
                    <a:p>
                      <a:pPr algn="ctr"/>
                      <a:r>
                        <a:rPr lang="en-US" dirty="0" smtClean="0"/>
                        <a:t>[m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]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Surface Area / Volume [m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/L]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Factor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179005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 Scale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28.6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08037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14.3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011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Pilot Plant Scale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0.0061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47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Large Production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38 000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53.0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0.0014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768373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68963" y="1156996"/>
            <a:ext cx="8854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Maintaining geometrical similarities for various scales is not practical in batch processing as the jacket heat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exchange area per unit reduces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significantl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384046"/>
              </p:ext>
            </p:extLst>
          </p:nvPr>
        </p:nvGraphicFramePr>
        <p:xfrm>
          <a:off x="1679751" y="2623111"/>
          <a:ext cx="81280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1968">
                  <a:extLst>
                    <a:ext uri="{9D8B030D-6E8A-4147-A177-3AD203B41FA5}">
                      <a16:colId xmlns:a16="http://schemas.microsoft.com/office/drawing/2014/main" val="3087687585"/>
                    </a:ext>
                  </a:extLst>
                </a:gridCol>
                <a:gridCol w="4066032">
                  <a:extLst>
                    <a:ext uri="{9D8B030D-6E8A-4147-A177-3AD203B41FA5}">
                      <a16:colId xmlns:a16="http://schemas.microsoft.com/office/drawing/2014/main" val="395349352"/>
                    </a:ext>
                  </a:extLst>
                </a:gridCol>
              </a:tblGrid>
              <a:tr h="369147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Batch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Reactor</a:t>
                      </a:r>
                      <a:r>
                        <a:rPr lang="cs-CZ" dirty="0" smtClean="0"/>
                        <a:t> (</a:t>
                      </a:r>
                      <a:r>
                        <a:rPr lang="cs-CZ" dirty="0" err="1" smtClean="0"/>
                        <a:t>empty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jacket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Time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between</a:t>
                      </a:r>
                      <a:r>
                        <a:rPr lang="cs-CZ" dirty="0" smtClean="0"/>
                        <a:t> 80 and 79 </a:t>
                      </a:r>
                      <a:r>
                        <a:rPr lang="cs-CZ" baseline="30000" dirty="0" err="1" smtClean="0"/>
                        <a:t>o</a:t>
                      </a:r>
                      <a:r>
                        <a:rPr lang="cs-CZ" dirty="0" err="1" smtClean="0"/>
                        <a:t>C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1790058"/>
                  </a:ext>
                </a:extLst>
              </a:tr>
              <a:tr h="367453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Laboratory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beaker</a:t>
                      </a:r>
                      <a:r>
                        <a:rPr lang="cs-CZ" dirty="0" smtClean="0"/>
                        <a:t> (no </a:t>
                      </a:r>
                      <a:r>
                        <a:rPr lang="cs-CZ" dirty="0" err="1" smtClean="0"/>
                        <a:t>jacket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 s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2894481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2.5 m</a:t>
                      </a:r>
                      <a:r>
                        <a:rPr lang="cs-CZ" baseline="30000" dirty="0" smtClean="0"/>
                        <a:t>3</a:t>
                      </a:r>
                      <a:endParaRPr lang="cs-CZ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21 min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3132656"/>
                  </a:ext>
                </a:extLst>
              </a:tr>
              <a:tr h="364067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 m</a:t>
                      </a:r>
                      <a:r>
                        <a:rPr lang="cs-CZ" baseline="30000" dirty="0" smtClean="0"/>
                        <a:t>3</a:t>
                      </a:r>
                      <a:endParaRPr lang="cs-CZ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43 min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40679"/>
                  </a:ext>
                </a:extLst>
              </a:tr>
              <a:tr h="3623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12.5 m</a:t>
                      </a:r>
                      <a:r>
                        <a:rPr lang="cs-CZ" baseline="30000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59 min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34452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25 m</a:t>
                      </a:r>
                      <a:r>
                        <a:rPr lang="cs-CZ" baseline="30000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233 min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860634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68963" y="1156996"/>
            <a:ext cx="8854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Maintaining geometrical similarities for various scales is not practical in batch processing as the jacket heat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exchange area per unit reduces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significantl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29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878" y="1351269"/>
            <a:ext cx="109824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Reynold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number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turbulence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ratio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inertial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viscous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Reynolds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turbulence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28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= ND</a:t>
            </a:r>
            <a:r>
              <a:rPr lang="cs-CZ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mostly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homogeneous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28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Reynold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 …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rotational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speed (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revolutions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per second)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 …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diameter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(m)</a:t>
            </a:r>
          </a:p>
          <a:p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kinematic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viscosity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(m</a:t>
            </a:r>
            <a:r>
              <a:rPr lang="cs-CZ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/s)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4775" y="17769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LAMINAR VS. TURBULENT FLOW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0772" y="901546"/>
            <a:ext cx="95358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Laminar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characterized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smooth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regular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paths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fluid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fluid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parallel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layers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minimal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lateral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Turbulent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characterized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irregular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movement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Lateral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015" y="3579202"/>
            <a:ext cx="5623582" cy="333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50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CONSEQUENCE FOR THE TIP SPEED</a:t>
            </a:r>
          </a:p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cs-CZ" sz="3200" b="1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230733"/>
              </p:ext>
            </p:extLst>
          </p:nvPr>
        </p:nvGraphicFramePr>
        <p:xfrm>
          <a:off x="1992563" y="2646862"/>
          <a:ext cx="8128001" cy="2133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0987">
                  <a:extLst>
                    <a:ext uri="{9D8B030D-6E8A-4147-A177-3AD203B41FA5}">
                      <a16:colId xmlns:a16="http://schemas.microsoft.com/office/drawing/2014/main" val="3087687585"/>
                    </a:ext>
                  </a:extLst>
                </a:gridCol>
                <a:gridCol w="2856016">
                  <a:extLst>
                    <a:ext uri="{9D8B030D-6E8A-4147-A177-3AD203B41FA5}">
                      <a16:colId xmlns:a16="http://schemas.microsoft.com/office/drawing/2014/main" val="511777895"/>
                    </a:ext>
                  </a:extLst>
                </a:gridCol>
                <a:gridCol w="2830998">
                  <a:extLst>
                    <a:ext uri="{9D8B030D-6E8A-4147-A177-3AD203B41FA5}">
                      <a16:colId xmlns:a16="http://schemas.microsoft.com/office/drawing/2014/main" val="395349352"/>
                    </a:ext>
                  </a:extLst>
                </a:gridCol>
              </a:tblGrid>
              <a:tr h="305100">
                <a:tc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1-L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baseline="0" dirty="0" err="1" smtClean="0"/>
                        <a:t>Scale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6000-L </a:t>
                      </a:r>
                      <a:r>
                        <a:rPr lang="cs-CZ" dirty="0" err="1" smtClean="0"/>
                        <a:t>Scale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1790058"/>
                  </a:ext>
                </a:extLst>
              </a:tr>
              <a:tr h="65091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D, </a:t>
                      </a:r>
                      <a:r>
                        <a:rPr lang="cs-CZ" dirty="0" err="1" smtClean="0"/>
                        <a:t>diameter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stirrer</a:t>
                      </a:r>
                      <a:r>
                        <a:rPr lang="cs-CZ" dirty="0" smtClean="0"/>
                        <a:t> (m)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2.5 x 10</a:t>
                      </a:r>
                      <a:r>
                        <a:rPr lang="cs-CZ" baseline="30000" dirty="0" smtClean="0"/>
                        <a:t>-2</a:t>
                      </a:r>
                      <a:endParaRPr lang="cs-CZ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7601753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N, </a:t>
                      </a:r>
                      <a:r>
                        <a:rPr lang="cs-CZ" dirty="0" err="1" smtClean="0"/>
                        <a:t>rotational</a:t>
                      </a:r>
                      <a:r>
                        <a:rPr lang="cs-CZ" dirty="0" smtClean="0"/>
                        <a:t> speed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(</a:t>
                      </a:r>
                      <a:r>
                        <a:rPr lang="cs-CZ" dirty="0" err="1" smtClean="0"/>
                        <a:t>rps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12.8 x 10</a:t>
                      </a:r>
                      <a:r>
                        <a:rPr lang="cs-CZ" baseline="30000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3449124"/>
                  </a:ext>
                </a:extLst>
              </a:tr>
              <a:tr h="5348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Tip</a:t>
                      </a:r>
                      <a:r>
                        <a:rPr lang="cs-CZ" baseline="0" dirty="0" smtClean="0"/>
                        <a:t> speed </a:t>
                      </a:r>
                      <a:r>
                        <a:rPr lang="cs-CZ" dirty="0" smtClean="0"/>
                        <a:t>(m/s)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320</a:t>
                      </a:r>
                      <a:endParaRPr lang="cs-CZ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12.5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8417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4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9716" y="370600"/>
            <a:ext cx="931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MIXING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91" y="1159338"/>
            <a:ext cx="7453759" cy="529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82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769" y="1135782"/>
            <a:ext cx="109824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Maintaining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and,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impossible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reliable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batch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simulated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generally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applicable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mathematical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mechanisms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Regime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significance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trade-off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similarities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done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early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6666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769" y="1135782"/>
            <a:ext cx="109824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done in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early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relative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easily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maintained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slow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compared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turbulent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anymore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very rapid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limitation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diffusion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might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-controlling step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hydrodynamic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input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priority;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heterogeneous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dissolution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might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dictate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free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bottom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0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4" y="2079057"/>
            <a:ext cx="109824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diameter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to play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early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stages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realistic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scale-reactor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represent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tip speed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longer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circulating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mixing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heterogeneous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might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serious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79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353" y="1318661"/>
            <a:ext cx="109824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Widely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-up rule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per unit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criterion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has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accurate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many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rule has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concluded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laminar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Reynolds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geometry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type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P/V = P</a:t>
            </a:r>
            <a:r>
              <a:rPr lang="cs-CZ" sz="3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cs-CZ" sz="3200" b="1" dirty="0" smtClean="0">
                <a:latin typeface="Symbol" panose="05050102010706020507" pitchFamily="18" charset="2"/>
                <a:cs typeface="Arial" panose="020B0604020202020204" pitchFamily="34" charset="0"/>
              </a:rPr>
              <a:t>r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x N</a:t>
            </a:r>
            <a:r>
              <a:rPr lang="cs-CZ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x D</a:t>
            </a:r>
            <a:r>
              <a:rPr lang="cs-CZ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endParaRPr lang="cs-CZ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…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speed</a:t>
            </a: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 …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diameter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877" y="631954"/>
            <a:ext cx="10956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DIFFERENCES BETWEEN ACADEMIC AND PROCESS CHEMISTRIES</a:t>
            </a:r>
            <a:endParaRPr lang="cs-CZ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642" y="2406316"/>
            <a:ext cx="110113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8863" indent="-2328863"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iscovers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reveals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disputes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confirms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brings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328863" indent="-2328863"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328863" indent="-2328863"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3263" indent="-1973263"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optimizes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seeks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973263" indent="-1973263"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Role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973263" indent="-1973263" algn="just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Relatively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45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991674"/>
              </p:ext>
            </p:extLst>
          </p:nvPr>
        </p:nvGraphicFramePr>
        <p:xfrm>
          <a:off x="2136942" y="2173081"/>
          <a:ext cx="8128002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1522310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3938811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4739846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5178321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74858071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80442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Parameter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Power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P/V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Q/V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Tip Speed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Reynolds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number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19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Equal</a:t>
                      </a:r>
                      <a:r>
                        <a:rPr lang="cs-CZ" dirty="0" smtClean="0"/>
                        <a:t> P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-3</a:t>
                      </a:r>
                      <a:endParaRPr lang="cs-CZ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0.0215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0.215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2.15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03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Equal</a:t>
                      </a:r>
                      <a:r>
                        <a:rPr lang="cs-CZ" dirty="0" smtClean="0"/>
                        <a:t> P/V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3</a:t>
                      </a:r>
                      <a:endParaRPr lang="cs-CZ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0.215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2.15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21.5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3179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Equal</a:t>
                      </a:r>
                      <a:r>
                        <a:rPr lang="cs-CZ" dirty="0" smtClean="0"/>
                        <a:t> N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5</a:t>
                      </a:r>
                      <a:endParaRPr lang="cs-CZ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2</a:t>
                      </a:r>
                      <a:endParaRPr lang="cs-CZ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2</a:t>
                      </a:r>
                      <a:endParaRPr lang="cs-CZ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2866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Equal</a:t>
                      </a:r>
                      <a:r>
                        <a:rPr lang="cs-CZ" dirty="0" smtClean="0"/>
                        <a:t> Tip Speed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2</a:t>
                      </a:r>
                      <a:endParaRPr lang="cs-CZ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5606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Equal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Reynolds</a:t>
                      </a:r>
                      <a:r>
                        <a:rPr lang="cs-CZ" dirty="0" smtClean="0"/>
                        <a:t> </a:t>
                      </a:r>
                      <a:r>
                        <a:rPr lang="cs-CZ" smtClean="0"/>
                        <a:t>number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-4</a:t>
                      </a:r>
                      <a:endParaRPr lang="cs-CZ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-2</a:t>
                      </a:r>
                      <a:endParaRPr lang="cs-CZ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0.1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1.0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531744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1111" y="1321698"/>
            <a:ext cx="10250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Table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represents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 L to 1000 L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93" y="5736657"/>
            <a:ext cx="1095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Q/V …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pumping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314" y="36153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1817" y="946312"/>
            <a:ext cx="1017036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-up so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are no standard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quantitative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-up;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Textbooks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-up are limited;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largely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shortage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extent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and transfer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chemists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are no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engineer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chemist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-up and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vice versa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are not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failures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occuring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throughout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 gap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chemists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to run in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plant and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run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lack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involvement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314" y="36153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30" y="1779102"/>
            <a:ext cx="1017036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converting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route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optimum, robust,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ultimate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reasonably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period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1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314" y="36153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3690" y="1268963"/>
            <a:ext cx="1017036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MOBILE (TRANSFERABLE) STREAMS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EFFECTIVITY (MINIMIZE SOLVENTS, INCREASE CONCENTRATION WHERE POSSIBLE)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STABILITY OF COMPONENTS DURING REACTION AND HOLD 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SIMULATE LARGE SCALE CONDITIONS IN LABORATORY (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prolonged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additions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stability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reactants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GET INFORMATION ABOUT PROPERTIES (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solubilities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pH tolerance,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6151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314" y="342286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30" y="999456"/>
            <a:ext cx="101703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CONTROL POINTS (in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KEEP IT SIMPLE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ANTICIPATE FATE OF VOLATILE REAGENTS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 EFFICIENT AND STRAIGHTFORWARD WORK UP 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INERT ATMOSPHERE TO AVOID THE PRESENCE OF MOISTURE AND OXYGEN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ASSUME SCRUBBING FOR ANNOYING OR TOXIC OFF-GASES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SUGGEST RESISTANT MATERIAL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9848" y="391591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CHARGING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6248" y="1164134"/>
            <a:ext cx="1059024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Weighing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reagents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mounted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cell);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Charging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– use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(tolerance) -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5%,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weights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transfer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298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5049" y="232096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SOLVENT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819" y="816871"/>
            <a:ext cx="1099146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hydrocarbon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carbons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(toxicity,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electrostatic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buildup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1175" indent="-3051175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ICH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Harmonised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Q3C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1175" indent="-3051175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algn="just"/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carcinogens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strongly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suspected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carcinogens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and/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hazards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tetrachloride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limit 4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1,2-dichloroethane (5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1,1,1-trichloroethane (1500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benzene (2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pPr marL="1258888" indent="-1258888" algn="just"/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limited (non-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genotoxic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animal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carcinogens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irreversible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toxicity,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cetonitrile (410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chlorobenzene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(360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chloroform (60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dimethylformamide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(880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hexane (290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methanol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(3000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methylpyrrolidone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(530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toluene (890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pPr marL="1258888" indent="-1258888" algn="just"/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– 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permissible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50 mg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more per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cetic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acid, acetone,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ethyl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acetate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heptane, 2-propanol,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triethylamine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58888" indent="-1258888"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adequate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toxicological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asked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justification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these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diisopropyl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ether,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petroleum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ether,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trifluoroacetic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acid)</a:t>
            </a:r>
          </a:p>
          <a:p>
            <a:pPr marL="1258888" indent="-1258888"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52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0385" y="221416"/>
            <a:ext cx="763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7037" y="867747"/>
            <a:ext cx="1017969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IN PROCESS CONTROLS (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IPCs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Off-line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In-line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On-line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rystallization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    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Extractions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generally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rare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very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expensive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6582" y="1429789"/>
            <a:ext cx="110309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declared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Such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quenching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facilitate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isolation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handling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streams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isolation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Quenching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species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adjustment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Extractions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azeotropic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distillation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45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6582" y="1429789"/>
            <a:ext cx="110309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TELESCOPING</a:t>
            </a:r>
          </a:p>
          <a:p>
            <a:pPr algn="ctr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proceeds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full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isolation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advantage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quench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Pushing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24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314" y="36153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3690" y="1268963"/>
            <a:ext cx="1017036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medicinal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(mg – g) has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diverse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flexible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done by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(up-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scaled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pathway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(kg – 1000 kg)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reliable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robust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repeatable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focuses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done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mutual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thinks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and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engineer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thinks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unit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053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961070"/>
              </p:ext>
            </p:extLst>
          </p:nvPr>
        </p:nvGraphicFramePr>
        <p:xfrm>
          <a:off x="1221066" y="1573086"/>
          <a:ext cx="9896495" cy="2618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CS ChemDraw Drawing" r:id="rId3" imgW="6034448" imgH="1596764" progId="ChemDraw.Document.6.0">
                  <p:embed/>
                </p:oleObj>
              </mc:Choice>
              <mc:Fallback>
                <p:oleObj name="CS ChemDraw Drawing" r:id="rId3" imgW="6034448" imgH="1596764" progId="ChemDraw.Document.6.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1066" y="1573086"/>
                        <a:ext cx="9896495" cy="2618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1216" y="5495827"/>
            <a:ext cx="10199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Gallou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F.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J.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70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6960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2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986" y="1319753"/>
            <a:ext cx="536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QUENCHING REACTIONS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839" y="2187019"/>
            <a:ext cx="1068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decomposition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excessive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reagents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stops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595942"/>
              </p:ext>
            </p:extLst>
          </p:nvPr>
        </p:nvGraphicFramePr>
        <p:xfrm>
          <a:off x="1818890" y="2898673"/>
          <a:ext cx="8430413" cy="354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CS ChemDraw Drawing" r:id="rId3" imgW="4460536" imgH="1877427" progId="ChemDraw.Document.6.0">
                  <p:embed/>
                </p:oleObj>
              </mc:Choice>
              <mc:Fallback>
                <p:oleObj name="CS ChemDraw Drawing" r:id="rId3" imgW="4460536" imgH="1877427" progId="ChemDraw.Document.6.0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8890" y="2898673"/>
                        <a:ext cx="8430413" cy="354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673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986" y="1319753"/>
            <a:ext cx="536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QUENCHING REACTIONS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330427"/>
              </p:ext>
            </p:extLst>
          </p:nvPr>
        </p:nvGraphicFramePr>
        <p:xfrm>
          <a:off x="1751978" y="2176734"/>
          <a:ext cx="7953474" cy="541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CS ChemDraw Drawing" r:id="rId3" imgW="3220030" imgH="219218" progId="ChemDraw.Document.6.0">
                  <p:embed/>
                </p:oleObj>
              </mc:Choice>
              <mc:Fallback>
                <p:oleObj name="CS ChemDraw Drawing" r:id="rId3" imgW="3220030" imgH="219218" progId="ChemDraw.Document.6.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1978" y="2176734"/>
                        <a:ext cx="7953474" cy="541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8667" y="5326144"/>
            <a:ext cx="10680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Careful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halogenated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ichloromethane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presence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azides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diazidomethane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!!)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531" y="3216446"/>
            <a:ext cx="10928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VERY CAREFUL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Recent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nitrosamines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limit in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Valsartan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(320 mg dose)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0.03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2021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8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452" y="1319753"/>
            <a:ext cx="115214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EXTRACTIONS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neutral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Solid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(SPE)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polarity;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miscibility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layers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adjustment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extra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23" y="985992"/>
            <a:ext cx="1152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EXTRACTIONS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222498"/>
              </p:ext>
            </p:extLst>
          </p:nvPr>
        </p:nvGraphicFramePr>
        <p:xfrm>
          <a:off x="1608841" y="1581363"/>
          <a:ext cx="9139738" cy="4991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CS ChemDraw Drawing" r:id="rId3" imgW="5973685" imgH="3262505" progId="ChemDraw.Document.6.0">
                  <p:embed/>
                </p:oleObj>
              </mc:Choice>
              <mc:Fallback>
                <p:oleObj name="CS ChemDraw Drawing" r:id="rId3" imgW="5973685" imgH="3262505" progId="ChemDraw.Document.6.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8841" y="1581363"/>
                        <a:ext cx="9139738" cy="4991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0193" y="5486399"/>
            <a:ext cx="5797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Zegar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11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747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4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23" y="985992"/>
            <a:ext cx="11521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EXTRACTIONS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Convenient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Aqueous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Extractions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433571"/>
              </p:ext>
            </p:extLst>
          </p:nvPr>
        </p:nvGraphicFramePr>
        <p:xfrm>
          <a:off x="1912215" y="2134580"/>
          <a:ext cx="8128000" cy="442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6962648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423106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7239693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05087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Solvent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pH </a:t>
                      </a:r>
                      <a:r>
                        <a:rPr lang="cs-CZ" b="1" dirty="0" err="1" smtClean="0"/>
                        <a:t>of</a:t>
                      </a:r>
                      <a:r>
                        <a:rPr lang="cs-CZ" b="1" dirty="0" smtClean="0"/>
                        <a:t> 0.1 N solution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Relative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Solubility</a:t>
                      </a:r>
                      <a:r>
                        <a:rPr lang="cs-CZ" b="1" dirty="0" smtClean="0"/>
                        <a:t> in </a:t>
                      </a:r>
                      <a:r>
                        <a:rPr lang="cs-CZ" b="1" dirty="0" err="1" smtClean="0"/>
                        <a:t>Organic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Solvents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Comments</a:t>
                      </a:r>
                      <a:endParaRPr lang="cs-CZ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6605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HCl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High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Corrosive</a:t>
                      </a:r>
                      <a:r>
                        <a:rPr lang="cs-CZ" dirty="0" smtClean="0"/>
                        <a:t>, </a:t>
                      </a:r>
                      <a:r>
                        <a:rPr lang="cs-CZ" dirty="0" err="1" smtClean="0"/>
                        <a:t>volatile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1827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SO</a:t>
                      </a:r>
                      <a:r>
                        <a:rPr lang="cs-CZ" baseline="-25000" dirty="0" smtClean="0"/>
                        <a:t>4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1.2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Low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2081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AcOH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2.9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High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Weak</a:t>
                      </a:r>
                      <a:r>
                        <a:rPr lang="cs-CZ" dirty="0" smtClean="0"/>
                        <a:t> acid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5586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HPO</a:t>
                      </a:r>
                      <a:r>
                        <a:rPr lang="cs-CZ" baseline="-25000" dirty="0" smtClean="0"/>
                        <a:t>4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8.5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Low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4796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NaHCO</a:t>
                      </a:r>
                      <a:r>
                        <a:rPr lang="cs-CZ" baseline="-25000" dirty="0" smtClean="0"/>
                        <a:t>3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8.4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Low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3141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NH</a:t>
                      </a:r>
                      <a:r>
                        <a:rPr lang="cs-CZ" baseline="-25000" dirty="0" smtClean="0"/>
                        <a:t>3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11.1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Moderate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Volatile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516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dirty="0" smtClean="0"/>
                        <a:t>CO</a:t>
                      </a:r>
                      <a:r>
                        <a:rPr lang="cs-CZ" baseline="-25000" dirty="0" smtClean="0"/>
                        <a:t>3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11.6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Low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0036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</a:t>
                      </a:r>
                      <a:r>
                        <a:rPr lang="cs-CZ" baseline="-25000" dirty="0" smtClean="0"/>
                        <a:t>3</a:t>
                      </a:r>
                      <a:r>
                        <a:rPr lang="cs-CZ" dirty="0" smtClean="0"/>
                        <a:t>PO</a:t>
                      </a:r>
                      <a:r>
                        <a:rPr lang="cs-CZ" baseline="-25000" dirty="0" smtClean="0"/>
                        <a:t>4</a:t>
                      </a:r>
                      <a:endParaRPr lang="cs-CZ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12.0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Low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1573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6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23" y="985992"/>
            <a:ext cx="115214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Polish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insoluble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stream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in-line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filters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porosity;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crystallizations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emulsions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Ultrafiltration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protein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23" y="985992"/>
            <a:ext cx="115214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PERVAPORATION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Pervaporation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mixtures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vaporization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nonporous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a transport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Pervaporation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traces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minor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Hydrophilic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dehydration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alcohols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hydrophobic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traces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aqueous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2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23" y="985992"/>
            <a:ext cx="115214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PERVAPORATION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Hydrophilic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commercially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polyvinyl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polyimides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ydrophobic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polydimethylsiloxane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atmospheric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acuum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permeate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retentate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not go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23" y="985992"/>
            <a:ext cx="1152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PERVAPORATION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23" y="1789972"/>
            <a:ext cx="4927853" cy="3978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343" y="1789971"/>
            <a:ext cx="5555138" cy="39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314" y="36153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5939" y="1413391"/>
            <a:ext cx="108620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-up?</a:t>
            </a:r>
          </a:p>
          <a:p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Transferring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lab-scale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to pilot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selectivity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geometric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dimensions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1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UP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891" y="1387208"/>
            <a:ext cx="1152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1" y="2536504"/>
            <a:ext cx="11293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Best to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technically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expensive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large-scale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preparative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Solid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Simulated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Moving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hlinkClick r:id="rId2"/>
              </a:rPr>
              <a:t>https://</a:t>
            </a:r>
            <a:r>
              <a:rPr lang="cs-CZ" sz="2400" dirty="0" smtClean="0">
                <a:hlinkClick r:id="rId2"/>
              </a:rPr>
              <a:t>www.youtube.com/watch?v=Harx2khTuEc</a:t>
            </a:r>
            <a:endParaRPr lang="cs-CZ" sz="2400" dirty="0" smtClean="0"/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2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EFFICIENT PROCESS DEVELOPMENT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731" y="1352939"/>
            <a:ext cx="101796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Anticipate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minimum and maximum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ranges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confirm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robustness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/sensitivity in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fate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maximum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allowed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proceed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specification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IPCs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are not met?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unusual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errors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215" y="401217"/>
            <a:ext cx="763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VALIDATION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731" y="1231641"/>
            <a:ext cx="104409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cumulative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effort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demonstrate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reliable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fruition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ultimate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understands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1970s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paid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1987 – FDA –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 General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establishing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documented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evidence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assurance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consistently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meeting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predetermined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specifications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2008 – FDA –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data,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throughout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establishes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evidence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capable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consistently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delivering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built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up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tested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batches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by design (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QbD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910" y="6242180"/>
            <a:ext cx="11252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Anderson, N.G. </a:t>
            </a:r>
            <a:r>
              <a:rPr lang="cs-CZ" i="1" dirty="0"/>
              <a:t>e</a:t>
            </a:r>
            <a:r>
              <a:rPr lang="cs-CZ" i="1" dirty="0" smtClean="0"/>
              <a:t>t al</a:t>
            </a:r>
            <a:r>
              <a:rPr lang="cs-CZ" dirty="0" smtClean="0"/>
              <a:t> </a:t>
            </a:r>
            <a:r>
              <a:rPr lang="cs-CZ" i="1" dirty="0" err="1" smtClean="0"/>
              <a:t>Org.Process</a:t>
            </a:r>
            <a:r>
              <a:rPr lang="cs-CZ" i="1" dirty="0" smtClean="0"/>
              <a:t> </a:t>
            </a:r>
            <a:r>
              <a:rPr lang="cs-CZ" i="1" dirty="0" err="1" smtClean="0"/>
              <a:t>Res.Dev</a:t>
            </a:r>
            <a:r>
              <a:rPr lang="cs-CZ" i="1" dirty="0" smtClean="0"/>
              <a:t>. 15</a:t>
            </a:r>
            <a:r>
              <a:rPr lang="cs-CZ" dirty="0" smtClean="0"/>
              <a:t>, 162 (</a:t>
            </a:r>
            <a:r>
              <a:rPr lang="cs-CZ" b="1" dirty="0" smtClean="0"/>
              <a:t>2011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314" y="361537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6946" y="1562329"/>
            <a:ext cx="1086201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-up?</a:t>
            </a:r>
          </a:p>
          <a:p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ability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8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6946" y="1562329"/>
            <a:ext cx="10862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145" y="933650"/>
            <a:ext cx="1085729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Laird</a:t>
            </a:r>
            <a:r>
              <a:rPr lang="cs-CZ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T. – </a:t>
            </a:r>
            <a:r>
              <a:rPr lang="cs-CZ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Minimise</a:t>
            </a:r>
            <a:r>
              <a:rPr lang="cs-CZ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Up </a:t>
            </a:r>
            <a:r>
              <a:rPr lang="cs-CZ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Difficulties</a:t>
            </a:r>
            <a:endParaRPr lang="cs-CZ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dosing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Hazards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transfer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extractions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Optimising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Laird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T.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Digest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p. 51, July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35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CONSIDERATIONS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6946" y="1562329"/>
            <a:ext cx="10862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1402" y="1905802"/>
            <a:ext cx="109824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minimize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gathering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detailed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47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023" y="856649"/>
            <a:ext cx="109824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Ideally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dimensions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geometry,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velocities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temperatures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kept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area per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ratio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serious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input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-up);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Kinematic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exists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ratios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velocities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corresponding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 Fluid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Reynolds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speed as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diameter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stirrer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Hydrodynamic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exists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ratios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corresponding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064" y="197908"/>
            <a:ext cx="763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 ANALYSIS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895" y="1761424"/>
            <a:ext cx="109824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Thermal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corresponding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ratio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profile,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transfer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area);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corresponding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ratio to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(ratio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conversion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diffusion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14180</TotalTime>
  <Words>2608</Words>
  <Application>Microsoft Office PowerPoint</Application>
  <PresentationFormat>Širokoúhlá obrazovka</PresentationFormat>
  <Paragraphs>414</Paragraphs>
  <Slides>42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7" baseType="lpstr">
      <vt:lpstr>Arial</vt:lpstr>
      <vt:lpstr>Symbol</vt:lpstr>
      <vt:lpstr>Tw Cen MT</vt:lpstr>
      <vt:lpstr>Droplet</vt:lpstr>
      <vt:lpstr>CS ChemDraw Drawing</vt:lpstr>
      <vt:lpstr>PRACTICAL CONSIDERATIONS  DIFFERENCES BETWEEN LABORATORY AND LARGER SCALE PROCESSES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Petr Beňovský</dc:creator>
  <cp:lastModifiedBy>Petr Beňovský</cp:lastModifiedBy>
  <cp:revision>229</cp:revision>
  <dcterms:created xsi:type="dcterms:W3CDTF">2019-06-12T10:14:44Z</dcterms:created>
  <dcterms:modified xsi:type="dcterms:W3CDTF">2025-02-26T14:35:54Z</dcterms:modified>
</cp:coreProperties>
</file>