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41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53" r:id="rId2"/>
    <p:sldId id="256" r:id="rId3"/>
    <p:sldId id="338" r:id="rId4"/>
    <p:sldId id="345" r:id="rId5"/>
    <p:sldId id="348" r:id="rId6"/>
    <p:sldId id="349" r:id="rId7"/>
    <p:sldId id="302" r:id="rId8"/>
    <p:sldId id="316" r:id="rId9"/>
    <p:sldId id="303" r:id="rId10"/>
    <p:sldId id="304" r:id="rId11"/>
    <p:sldId id="344" r:id="rId12"/>
    <p:sldId id="311" r:id="rId13"/>
    <p:sldId id="322" r:id="rId14"/>
    <p:sldId id="355" r:id="rId15"/>
    <p:sldId id="354" r:id="rId16"/>
    <p:sldId id="313" r:id="rId17"/>
    <p:sldId id="356" r:id="rId18"/>
    <p:sldId id="357" r:id="rId19"/>
    <p:sldId id="321" r:id="rId20"/>
    <p:sldId id="361" r:id="rId21"/>
    <p:sldId id="318" r:id="rId22"/>
    <p:sldId id="360" r:id="rId23"/>
    <p:sldId id="319" r:id="rId24"/>
    <p:sldId id="363" r:id="rId25"/>
    <p:sldId id="364" r:id="rId26"/>
    <p:sldId id="368" r:id="rId27"/>
    <p:sldId id="362" r:id="rId28"/>
    <p:sldId id="373" r:id="rId29"/>
    <p:sldId id="371" r:id="rId30"/>
    <p:sldId id="372" r:id="rId31"/>
    <p:sldId id="366" r:id="rId32"/>
    <p:sldId id="369" r:id="rId33"/>
    <p:sldId id="370" r:id="rId34"/>
    <p:sldId id="374" r:id="rId35"/>
    <p:sldId id="375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FF"/>
    <a:srgbClr val="0033CC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43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197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0B6F4B-59A4-47A3-A73F-662803EF22CC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51EB1B-3E26-4E74-9ABA-5963B9B281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3757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FE52DB-0A31-361F-3EB3-F0D77E66EF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E612469-C8D7-8FE5-F52F-D57A78F31F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F10DF21-3C2A-79C1-BC05-4B57260E7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1C677-2915-4D77-8E55-15DE8ED3CB22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B763C4-B1FF-F636-0124-44C8DDE3F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E744D02-2261-8BF7-EB0B-9066D8C6F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29A47-8812-4681-A6F5-3AAC177251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4232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67F751-92A7-5AFC-D840-40366D013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79AE2B8-9F73-0ECC-B190-5F7DCFAF8E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5EDFCA3-AB66-1864-2EC4-1B25BE6E1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1C677-2915-4D77-8E55-15DE8ED3CB22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A90633E-7DD7-61D6-9E21-5508332AD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9462E5A-1197-0B18-5FE1-61597C58B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29A47-8812-4681-A6F5-3AAC177251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6740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14EDA94-92C2-CD90-20F0-927885F476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52E4C6B-89F4-D172-552B-D00ADDB514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2E1EA46-FF70-2011-91BA-E573F9F7F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1C677-2915-4D77-8E55-15DE8ED3CB22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73A6F75-20A1-8727-31C8-BA7537711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E133470-6357-1F9B-379D-0E96C8D4B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29A47-8812-4681-A6F5-3AAC177251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6263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B87AF3-6290-3E2B-779F-22FDB3B0D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ECB60F-5E29-3D9B-9970-FC343BA57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65316B5-EB46-8FB8-11FD-93D3F28F4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1C677-2915-4D77-8E55-15DE8ED3CB22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6EE13B2-5BFF-A4A9-D907-4725459B4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BBFDCEA-3EE6-3E0D-FB24-0B3B91F03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29A47-8812-4681-A6F5-3AAC177251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4566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BD909C-5196-36F9-CD06-4E9D699A0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BF2AE09-CA17-B44E-35F0-1EB8B87174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0E8BC87-62ED-EB0B-57E8-642C31C25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1C677-2915-4D77-8E55-15DE8ED3CB22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0D36F4C-14AD-EBA9-2CA1-911949194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6F05760-940D-F271-AD6C-84498C298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29A47-8812-4681-A6F5-3AAC177251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0240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4C6453-46A6-2409-4BB0-C3D4477D9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B28916-F2C5-15DD-2F30-B1A816FEA0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CE4F9D8-7689-A65E-9C58-B396E02FE4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A43A4B3-1EB5-69EA-9823-5976DB7FC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1C677-2915-4D77-8E55-15DE8ED3CB22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5D56DF3-74DA-9FD6-B962-68CED6677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F920DA4-8D48-C5D5-4F08-6298C55EE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29A47-8812-4681-A6F5-3AAC177251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7138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336300-0585-5474-A4AB-86A10924D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07EAC5B-4006-24D7-49C7-C0FF8C66F0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7AA587C-73DE-1EB1-8E5E-6E028D8D41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F3D579C-FB39-DA9E-EA35-2E684F81FC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AAA50F6-AD0C-E9BD-187A-A0DF9AF5E4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EF6BAEA-B45B-2527-3CE6-E44180CD3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1C677-2915-4D77-8E55-15DE8ED3CB22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CF58E16-F525-CEB8-EB76-6A3D59364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C97E485-6795-1FDD-A858-539A31CD3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29A47-8812-4681-A6F5-3AAC177251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7350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918E8A-E839-AF4C-D128-92334C9F5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54AFD0B-9789-CB74-C03C-FEEBA23D5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1C677-2915-4D77-8E55-15DE8ED3CB22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C14A105-D2F5-BE2F-25D0-47DC80909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6DFD691-52D9-15C8-6069-B1FF4F02B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29A47-8812-4681-A6F5-3AAC177251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857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F05C0A0-67E1-3CF4-640A-B7BB0188C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1C677-2915-4D77-8E55-15DE8ED3CB22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EBA27A6-2DEE-AF95-5186-E17C3EDC8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62CE4A7-8532-EA19-B2CF-6C8E83DB2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29A47-8812-4681-A6F5-3AAC177251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5128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5D6954-3AEC-8BEB-ADB3-C71C00946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D97DE1-E346-89C3-13EE-702B43A46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CF7AAD2-BEFB-CF60-3701-A5428F49FE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F64F017-E6B1-4E00-1EBE-CA780CCD7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1C677-2915-4D77-8E55-15DE8ED3CB22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154B2F9-926C-576A-6817-220640024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1753D34-8DEE-5692-1728-5890FF8C9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29A47-8812-4681-A6F5-3AAC177251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5354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22A61B-10E2-F1BA-A41C-2BED9EED6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A487652-6897-D928-12DA-468050EBAE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282A510-A83A-93C9-A0B1-9AAD614691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5D4BF0E-118C-5E1D-56A2-EBF6C3857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1C677-2915-4D77-8E55-15DE8ED3CB22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03EB731-B683-CB58-3F9F-B64DBFD4B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ACF2AB9-0B68-7E70-EB91-2EA66144E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29A47-8812-4681-A6F5-3AAC177251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0035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325F407-1F12-7684-A8FC-2468D531B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0DB8A5C-9B93-50F6-52E8-7277B8A33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4289A04-ECC7-38BA-9C2B-6E56F6814A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1C677-2915-4D77-8E55-15DE8ED3CB22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F596141-9537-2D60-AD9F-B4AC596449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8A6EFE9-E77D-6721-E1F7-F7C5E119B6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29A47-8812-4681-A6F5-3AAC177251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5409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2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www.climate.gov/news-features/featured-images/groundwater-declines-across-us-south-over-past-decade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6.png"/><Relationship Id="rId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3">
            <a:extLst>
              <a:ext uri="{FF2B5EF4-FFF2-40B4-BE49-F238E27FC236}">
                <a16:creationId xmlns:a16="http://schemas.microsoft.com/office/drawing/2014/main" id="{88D214A8-3921-CC12-9C3A-4B39A67BEFF7}"/>
              </a:ext>
            </a:extLst>
          </p:cNvPr>
          <p:cNvSpPr txBox="1">
            <a:spLocks/>
          </p:cNvSpPr>
          <p:nvPr/>
        </p:nvSpPr>
        <p:spPr>
          <a:xfrm>
            <a:off x="371475" y="2689220"/>
            <a:ext cx="11361600" cy="11715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CORE 121</a:t>
            </a:r>
            <a:br>
              <a:rPr kumimoji="0" lang="cs-CZ" sz="4400" b="1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cs-CZ" sz="4400" b="1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br>
              <a:rPr kumimoji="0" lang="cs-CZ" sz="4400" b="1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cs-CZ" sz="4400" b="1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Voda pro moderní lidskou společnost</a:t>
            </a:r>
          </a:p>
        </p:txBody>
      </p:sp>
      <p:sp>
        <p:nvSpPr>
          <p:cNvPr id="13" name="Podnadpis 4">
            <a:extLst>
              <a:ext uri="{FF2B5EF4-FFF2-40B4-BE49-F238E27FC236}">
                <a16:creationId xmlns:a16="http://schemas.microsoft.com/office/drawing/2014/main" id="{895EE21A-A129-8151-78B8-16D7DFD6EC54}"/>
              </a:ext>
            </a:extLst>
          </p:cNvPr>
          <p:cNvSpPr txBox="1">
            <a:spLocks/>
          </p:cNvSpPr>
          <p:nvPr/>
        </p:nvSpPr>
        <p:spPr>
          <a:xfrm>
            <a:off x="431898" y="4071945"/>
            <a:ext cx="11361600" cy="69849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Tx/>
              <a:buNone/>
              <a:tabLst/>
              <a:defRPr/>
            </a:pP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Tx/>
              <a:buNone/>
              <a:tabLst/>
              <a:defRPr/>
            </a:pP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Tomáš Kuchovský &amp; Adam Říčka</a:t>
            </a:r>
          </a:p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Tx/>
              <a:buNone/>
              <a:tabLst/>
              <a:defRPr/>
            </a:pP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F027012B-4539-5DE0-D926-47561710F36E}"/>
              </a:ext>
            </a:extLst>
          </p:cNvPr>
          <p:cNvSpPr/>
          <p:nvPr/>
        </p:nvSpPr>
        <p:spPr bwMode="auto">
          <a:xfrm>
            <a:off x="193040" y="142240"/>
            <a:ext cx="2092960" cy="145288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8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5" name="Obrázek 14" descr="Obsah obrázku text, hodiny&#10;&#10;Popis byl vytvořen automaticky">
            <a:extLst>
              <a:ext uri="{FF2B5EF4-FFF2-40B4-BE49-F238E27FC236}">
                <a16:creationId xmlns:a16="http://schemas.microsoft.com/office/drawing/2014/main" id="{1BD2822D-A131-D445-318B-882DF92890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" y="169711"/>
            <a:ext cx="5273746" cy="182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080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ryba, umění&#10;&#10;Popis byl vytvořen automaticky">
            <a:extLst>
              <a:ext uri="{FF2B5EF4-FFF2-40B4-BE49-F238E27FC236}">
                <a16:creationId xmlns:a16="http://schemas.microsoft.com/office/drawing/2014/main" id="{47C6E8DB-7712-ECB6-E757-B05DEF0172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658" y="4500891"/>
            <a:ext cx="2135292" cy="1601899"/>
          </a:xfrm>
          <a:prstGeom prst="rect">
            <a:avLst/>
          </a:prstGeom>
        </p:spPr>
      </p:pic>
      <p:sp>
        <p:nvSpPr>
          <p:cNvPr id="32" name="Obdélník 31"/>
          <p:cNvSpPr/>
          <p:nvPr/>
        </p:nvSpPr>
        <p:spPr>
          <a:xfrm>
            <a:off x="3672695" y="3781546"/>
            <a:ext cx="3816424" cy="2376264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200" dirty="0"/>
          </a:p>
        </p:txBody>
      </p:sp>
      <p:sp>
        <p:nvSpPr>
          <p:cNvPr id="21" name="Obdélník 20"/>
          <p:cNvSpPr/>
          <p:nvPr/>
        </p:nvSpPr>
        <p:spPr>
          <a:xfrm>
            <a:off x="3696359" y="5221703"/>
            <a:ext cx="3816424" cy="936107"/>
          </a:xfrm>
          <a:prstGeom prst="rect">
            <a:avLst/>
          </a:prstGeom>
          <a:blipFill dpi="0" rotWithShape="1">
            <a:blip r:embed="rId4">
              <a:alphaModFix amt="60000"/>
            </a:blip>
            <a:srcRect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200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3450755" y="1592077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Odběr podzemních vod překračuje přítok</a:t>
            </a:r>
          </a:p>
        </p:txBody>
      </p:sp>
      <p:sp>
        <p:nvSpPr>
          <p:cNvPr id="17" name="Šipka nahoru 16"/>
          <p:cNvSpPr/>
          <p:nvPr/>
        </p:nvSpPr>
        <p:spPr>
          <a:xfrm>
            <a:off x="5127645" y="2803633"/>
            <a:ext cx="900100" cy="932123"/>
          </a:xfrm>
          <a:prstGeom prst="upArrow">
            <a:avLst/>
          </a:prstGeom>
          <a:solidFill>
            <a:srgbClr val="FF00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Šipka doprava 29"/>
          <p:cNvSpPr/>
          <p:nvPr/>
        </p:nvSpPr>
        <p:spPr>
          <a:xfrm>
            <a:off x="7519207" y="3957935"/>
            <a:ext cx="2274168" cy="194276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Šipka doprava 30"/>
          <p:cNvSpPr/>
          <p:nvPr/>
        </p:nvSpPr>
        <p:spPr>
          <a:xfrm>
            <a:off x="1392103" y="3998295"/>
            <a:ext cx="2274168" cy="194276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TextovéPole 33"/>
          <p:cNvSpPr txBox="1"/>
          <p:nvPr/>
        </p:nvSpPr>
        <p:spPr>
          <a:xfrm>
            <a:off x="1392103" y="4636929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přítok</a:t>
            </a:r>
          </a:p>
        </p:txBody>
      </p:sp>
      <p:sp>
        <p:nvSpPr>
          <p:cNvPr id="35" name="TextovéPole 34"/>
          <p:cNvSpPr txBox="1"/>
          <p:nvPr/>
        </p:nvSpPr>
        <p:spPr>
          <a:xfrm>
            <a:off x="7461511" y="4485351"/>
            <a:ext cx="1842120" cy="87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cs-CZ" sz="3200" b="1" dirty="0">
                <a:solidFill>
                  <a:srgbClr val="FF0000"/>
                </a:solidFill>
              </a:rPr>
              <a:t>bez odtoku</a:t>
            </a:r>
          </a:p>
        </p:txBody>
      </p:sp>
      <p:cxnSp>
        <p:nvCxnSpPr>
          <p:cNvPr id="36" name="Přímá spojnice 35"/>
          <p:cNvCxnSpPr/>
          <p:nvPr/>
        </p:nvCxnSpPr>
        <p:spPr>
          <a:xfrm>
            <a:off x="3696359" y="5221703"/>
            <a:ext cx="3822848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/>
          <p:cNvSpPr txBox="1"/>
          <p:nvPr/>
        </p:nvSpPr>
        <p:spPr>
          <a:xfrm>
            <a:off x="3990816" y="5221704"/>
            <a:ext cx="3297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00FF"/>
                </a:solidFill>
              </a:rPr>
              <a:t>hladina podzemních vod</a:t>
            </a:r>
          </a:p>
        </p:txBody>
      </p:sp>
      <p:sp>
        <p:nvSpPr>
          <p:cNvPr id="38" name="TextovéPole 37"/>
          <p:cNvSpPr txBox="1"/>
          <p:nvPr/>
        </p:nvSpPr>
        <p:spPr>
          <a:xfrm>
            <a:off x="7590236" y="3535455"/>
            <a:ext cx="22339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bez dotace vodních</a:t>
            </a:r>
          </a:p>
          <a:p>
            <a:r>
              <a:rPr lang="cs-CZ" sz="2000" b="1" dirty="0">
                <a:solidFill>
                  <a:srgbClr val="FF0000"/>
                </a:solidFill>
              </a:rPr>
              <a:t>toků, oáz</a:t>
            </a:r>
          </a:p>
        </p:txBody>
      </p:sp>
      <p:cxnSp>
        <p:nvCxnSpPr>
          <p:cNvPr id="4" name="Přímá spojnice se šipkou 3"/>
          <p:cNvCxnSpPr/>
          <p:nvPr/>
        </p:nvCxnSpPr>
        <p:spPr>
          <a:xfrm>
            <a:off x="3918807" y="3781547"/>
            <a:ext cx="0" cy="144015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>
            <a:off x="7231175" y="3781547"/>
            <a:ext cx="0" cy="144015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Výsledek obrázku pro sad smil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334" y="2708921"/>
            <a:ext cx="755199" cy="75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 descr="Obsah obrázku kreslené, klipart, Grafika, kreativita&#10;&#10;Popis byl vytvořen automaticky">
            <a:extLst>
              <a:ext uri="{FF2B5EF4-FFF2-40B4-BE49-F238E27FC236}">
                <a16:creationId xmlns:a16="http://schemas.microsoft.com/office/drawing/2014/main" id="{FF1C2406-9DBA-8F37-BBA8-8097EF593D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873" y="3034145"/>
            <a:ext cx="1772479" cy="1329360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A9800075-7F11-699F-CF8A-1887755E2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4066"/>
          </a:xfrm>
        </p:spPr>
        <p:txBody>
          <a:bodyPr>
            <a:noAutofit/>
          </a:bodyPr>
          <a:lstStyle/>
          <a:p>
            <a:r>
              <a:rPr lang="cs-CZ" sz="3600" b="1" dirty="0"/>
              <a:t>Nadměrné jímání vod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825138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Výsledek obrázku pro physical water scarcity">
            <a:extLst>
              <a:ext uri="{FF2B5EF4-FFF2-40B4-BE49-F238E27FC236}">
                <a16:creationId xmlns:a16="http://schemas.microsoft.com/office/drawing/2014/main" id="{63CDCA5E-A25B-216B-2619-3B435FFE93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7"/>
          <a:stretch/>
        </p:blipFill>
        <p:spPr bwMode="auto">
          <a:xfrm>
            <a:off x="3270250" y="1476149"/>
            <a:ext cx="8886825" cy="471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E05573-40E4-DEA4-0818-A6A28B48D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662" y="1649182"/>
            <a:ext cx="3033588" cy="457699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1800" b="1" dirty="0"/>
              <a:t>Fyzický nedostatek vod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1800" dirty="0"/>
              <a:t>pouštní, polopouštní oblasti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1800" dirty="0"/>
              <a:t>oblasti nerovnoměrného rozložení srážek – oblasti monzunu (70-90 % srážek spadne během 3-4 měsíců)</a:t>
            </a:r>
          </a:p>
          <a:p>
            <a:pPr marL="0" lvl="1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cs-CZ" sz="1800" b="1" dirty="0"/>
              <a:t>Ekonomický nedostatek vod</a:t>
            </a:r>
          </a:p>
          <a:p>
            <a:pPr marL="285750" lvl="1" indent="-285750">
              <a:lnSpc>
                <a:spcPct val="100000"/>
              </a:lnSpc>
              <a:spcAft>
                <a:spcPts val="600"/>
              </a:spcAft>
            </a:pPr>
            <a:r>
              <a:rPr lang="cs-CZ" sz="1800" dirty="0"/>
              <a:t>nedostatečná infrastruktura – čerpání, čištění, rozvod vody </a:t>
            </a:r>
          </a:p>
          <a:p>
            <a:pPr marL="285750" lvl="1" indent="-285750">
              <a:lnSpc>
                <a:spcPct val="100000"/>
              </a:lnSpc>
              <a:spcAft>
                <a:spcPts val="600"/>
              </a:spcAft>
            </a:pPr>
            <a:r>
              <a:rPr lang="cs-CZ" sz="1800" dirty="0"/>
              <a:t>kontaminovaná voda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97DDD8DD-7B84-52A5-2B43-6057F16DF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6925"/>
          </a:xfrm>
        </p:spPr>
        <p:txBody>
          <a:bodyPr>
            <a:normAutofit/>
          </a:bodyPr>
          <a:lstStyle/>
          <a:p>
            <a:r>
              <a:rPr lang="cs-CZ" sz="3600" b="1" dirty="0"/>
              <a:t>Nadměrné jímání vod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07239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A86A22C-B524-46E8-AF40-753ACE381D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735" y="1023542"/>
            <a:ext cx="9144000" cy="542979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27693D1-A05A-4BC9-87C1-4D8CF0D1F1E8}"/>
              </a:ext>
            </a:extLst>
          </p:cNvPr>
          <p:cNvSpPr txBox="1"/>
          <p:nvPr/>
        </p:nvSpPr>
        <p:spPr>
          <a:xfrm>
            <a:off x="6010111" y="3499912"/>
            <a:ext cx="56778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50" dirty="0" err="1"/>
              <a:t>North</a:t>
            </a:r>
            <a:endParaRPr lang="cs-CZ" sz="1250" dirty="0"/>
          </a:p>
          <a:p>
            <a:r>
              <a:rPr lang="cs-CZ" sz="1250" dirty="0" err="1"/>
              <a:t>Africa</a:t>
            </a:r>
            <a:endParaRPr lang="cs-CZ" sz="1250" dirty="0"/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D1C5E341-6DAC-4E7D-BEC0-BA1F7277F6B4}"/>
              </a:ext>
            </a:extLst>
          </p:cNvPr>
          <p:cNvCxnSpPr>
            <a:cxnSpLocks/>
          </p:cNvCxnSpPr>
          <p:nvPr/>
        </p:nvCxnSpPr>
        <p:spPr>
          <a:xfrm flipH="1">
            <a:off x="6514167" y="2636912"/>
            <a:ext cx="720080" cy="93610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136552C0-3963-7358-13AD-BF2C6904FD3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41116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/>
              <a:t>Příklady nadměrného jímání vod</a:t>
            </a:r>
            <a:endParaRPr lang="en-GB" sz="36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3AEF19E-A65D-2F68-541D-0DAEEC182C10}"/>
              </a:ext>
            </a:extLst>
          </p:cNvPr>
          <p:cNvSpPr txBox="1"/>
          <p:nvPr/>
        </p:nvSpPr>
        <p:spPr>
          <a:xfrm>
            <a:off x="267588" y="2304745"/>
            <a:ext cx="2685904" cy="16004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chemeClr val="accent1"/>
                </a:solidFill>
              </a:rPr>
              <a:t>Groundwater (</a:t>
            </a:r>
            <a:r>
              <a:rPr lang="cs-CZ" sz="1400" b="1" dirty="0" err="1">
                <a:solidFill>
                  <a:schemeClr val="accent1"/>
                </a:solidFill>
              </a:rPr>
              <a:t>Aquifer</a:t>
            </a:r>
            <a:r>
              <a:rPr lang="cs-CZ" sz="1400" b="1" dirty="0">
                <a:solidFill>
                  <a:schemeClr val="accent1"/>
                </a:solidFill>
              </a:rPr>
              <a:t>) </a:t>
            </a:r>
            <a:r>
              <a:rPr lang="cs-CZ" sz="1400" b="1" dirty="0" err="1">
                <a:solidFill>
                  <a:schemeClr val="accent1"/>
                </a:solidFill>
              </a:rPr>
              <a:t>footprint</a:t>
            </a:r>
            <a:endParaRPr lang="cs-CZ" sz="1400" b="1" dirty="0">
              <a:solidFill>
                <a:schemeClr val="accent1"/>
              </a:solidFill>
            </a:endParaRPr>
          </a:p>
          <a:p>
            <a:r>
              <a:rPr lang="cs-CZ" sz="1400" dirty="0"/>
              <a:t>plocha území, potřebná pro udržení spotřeby podzemní vody a závislých ekosystému </a:t>
            </a:r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(přítoky do řek, pramenů, oáz)</a:t>
            </a:r>
            <a:r>
              <a:rPr lang="cs-CZ" sz="1400" dirty="0"/>
              <a:t> při rychlosti doplňování podzemních vod </a:t>
            </a:r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(v dané oblasti a čase)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64766CC-B286-DB57-6605-B29A121A0EC5}"/>
              </a:ext>
            </a:extLst>
          </p:cNvPr>
          <p:cNvSpPr txBox="1"/>
          <p:nvPr/>
        </p:nvSpPr>
        <p:spPr>
          <a:xfrm>
            <a:off x="6688930" y="6441499"/>
            <a:ext cx="6096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b="0" i="0" dirty="0">
                <a:solidFill>
                  <a:srgbClr val="222222"/>
                </a:solidFill>
                <a:effectLst/>
                <a:latin typeface="-apple-system"/>
              </a:rPr>
              <a:t>Gleeson, T., Wada, Y., </a:t>
            </a:r>
            <a:r>
              <a:rPr lang="en-GB" sz="1050" b="0" i="0" dirty="0" err="1">
                <a:solidFill>
                  <a:srgbClr val="222222"/>
                </a:solidFill>
                <a:effectLst/>
                <a:latin typeface="-apple-system"/>
              </a:rPr>
              <a:t>Bierkens</a:t>
            </a:r>
            <a:r>
              <a:rPr lang="en-GB" sz="1050" b="0" i="0" dirty="0">
                <a:solidFill>
                  <a:srgbClr val="222222"/>
                </a:solidFill>
                <a:effectLst/>
                <a:latin typeface="-apple-system"/>
              </a:rPr>
              <a:t>, M. </a:t>
            </a:r>
            <a:r>
              <a:rPr lang="en-GB" sz="1050" b="0" i="1" dirty="0">
                <a:solidFill>
                  <a:srgbClr val="222222"/>
                </a:solidFill>
                <a:effectLst/>
                <a:latin typeface="-apple-system"/>
              </a:rPr>
              <a:t>et al.</a:t>
            </a:r>
            <a:r>
              <a:rPr lang="en-GB" sz="1050" b="0" i="0" dirty="0">
                <a:solidFill>
                  <a:srgbClr val="222222"/>
                </a:solidFill>
                <a:effectLst/>
                <a:latin typeface="-apple-system"/>
              </a:rPr>
              <a:t> Water balance of global aquifers revealed by groundwater footprint. </a:t>
            </a:r>
            <a:r>
              <a:rPr lang="en-GB" sz="1050" b="0" i="1" dirty="0">
                <a:solidFill>
                  <a:srgbClr val="222222"/>
                </a:solidFill>
                <a:effectLst/>
                <a:latin typeface="-apple-system"/>
              </a:rPr>
              <a:t>Nature</a:t>
            </a:r>
            <a:r>
              <a:rPr lang="en-GB" sz="1050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en-GB" sz="1050" i="0" dirty="0">
                <a:solidFill>
                  <a:srgbClr val="222222"/>
                </a:solidFill>
                <a:effectLst/>
                <a:latin typeface="-apple-system"/>
              </a:rPr>
              <a:t>488</a:t>
            </a:r>
            <a:r>
              <a:rPr lang="en-GB" sz="1050" b="0" i="0" dirty="0">
                <a:solidFill>
                  <a:srgbClr val="222222"/>
                </a:solidFill>
                <a:effectLst/>
                <a:latin typeface="-apple-system"/>
              </a:rPr>
              <a:t>, 197–200 (2012). https://doi.org/10.1038/nature11295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19635773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obloha, venku, geologie, Badlands&#10;&#10;Popis byl vytvořen automaticky">
            <a:extLst>
              <a:ext uri="{FF2B5EF4-FFF2-40B4-BE49-F238E27FC236}">
                <a16:creationId xmlns:a16="http://schemas.microsoft.com/office/drawing/2014/main" id="{EE1140CD-B2D2-4373-C331-AED7099933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1" t="8922" r="15194"/>
          <a:stretch/>
        </p:blipFill>
        <p:spPr>
          <a:xfrm>
            <a:off x="4554644" y="3797300"/>
            <a:ext cx="2179985" cy="278266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A9148C7-0119-7978-B2F4-94BCE6B7D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615" y="0"/>
            <a:ext cx="5739605" cy="6858000"/>
          </a:xfrm>
          <a:prstGeom prst="rect">
            <a:avLst/>
          </a:prstGeom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254780" y="955731"/>
            <a:ext cx="5535838" cy="331691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cs-CZ" sz="2400" b="1" dirty="0">
                <a:latin typeface="+mn-lt"/>
              </a:rPr>
              <a:t>Severní Afrika: Egypt, Libye, Súdán, Čad</a:t>
            </a:r>
          </a:p>
          <a:p>
            <a:pPr marL="323850" indent="-359410" algn="l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</a:rPr>
              <a:t>kolektor z nubijských pískovců, vápenců (křída-miocén)</a:t>
            </a:r>
          </a:p>
          <a:p>
            <a:pPr marL="323850" indent="-359410" algn="l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</a:rPr>
              <a:t>mocnost 140-230 m</a:t>
            </a:r>
          </a:p>
          <a:p>
            <a:pPr marL="323850" indent="-359410" algn="l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  <a:cs typeface="Calibri"/>
              </a:rPr>
              <a:t>150 000 km</a:t>
            </a:r>
            <a:r>
              <a:rPr lang="cs-CZ" sz="1600" baseline="30000" dirty="0">
                <a:latin typeface="+mn-lt"/>
                <a:cs typeface="Calibri"/>
              </a:rPr>
              <a:t>3</a:t>
            </a:r>
            <a:r>
              <a:rPr lang="cs-CZ" sz="1600" dirty="0">
                <a:latin typeface="+mn-lt"/>
                <a:cs typeface="Calibri"/>
              </a:rPr>
              <a:t> vody</a:t>
            </a:r>
          </a:p>
          <a:p>
            <a:pPr marL="323850" indent="-359410" algn="l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  <a:cs typeface="Calibri"/>
              </a:rPr>
              <a:t>2 periody intenzivního doplňování: před 38 a 361 tis. let</a:t>
            </a:r>
          </a:p>
          <a:p>
            <a:pPr marL="323850" indent="-359410" algn="l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  <a:cs typeface="Calibri"/>
              </a:rPr>
              <a:t>mimořádný rozvojový potenciál</a:t>
            </a:r>
          </a:p>
          <a:p>
            <a:pPr marL="323850" indent="-359410" algn="l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  <a:cs typeface="Calibri"/>
              </a:rPr>
              <a:t>některé odhady cca až 1 km</a:t>
            </a:r>
            <a:r>
              <a:rPr lang="cs-CZ" sz="1600" baseline="30000" dirty="0">
                <a:latin typeface="+mn-lt"/>
                <a:cs typeface="Calibri"/>
              </a:rPr>
              <a:t>3</a:t>
            </a:r>
            <a:r>
              <a:rPr lang="cs-CZ" sz="1600" dirty="0">
                <a:latin typeface="+mn-lt"/>
                <a:cs typeface="Calibri"/>
              </a:rPr>
              <a:t>/rok nebo neobnovitelný zdroj? </a:t>
            </a:r>
          </a:p>
          <a:p>
            <a:pPr marL="323850" indent="-359410" algn="l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  <a:cs typeface="Calibri"/>
              </a:rPr>
              <a:t>přirozený odtok cca 0,5 km</a:t>
            </a:r>
            <a:r>
              <a:rPr lang="cs-CZ" sz="1600" baseline="30000" dirty="0">
                <a:latin typeface="+mn-lt"/>
                <a:cs typeface="Calibri"/>
              </a:rPr>
              <a:t>3</a:t>
            </a:r>
            <a:r>
              <a:rPr lang="cs-CZ" sz="1600" dirty="0">
                <a:latin typeface="+mn-lt"/>
                <a:cs typeface="Calibri"/>
              </a:rPr>
              <a:t>/rok</a:t>
            </a:r>
          </a:p>
          <a:p>
            <a:pPr marL="323850" indent="-359410" algn="l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  <a:cs typeface="Calibri"/>
              </a:rPr>
              <a:t>odběr &gt;4 km</a:t>
            </a:r>
            <a:r>
              <a:rPr lang="cs-CZ" sz="1600" baseline="30000" dirty="0">
                <a:latin typeface="+mn-lt"/>
                <a:cs typeface="Calibri"/>
              </a:rPr>
              <a:t>3</a:t>
            </a:r>
            <a:r>
              <a:rPr lang="cs-CZ" sz="1600" dirty="0">
                <a:latin typeface="+mn-lt"/>
                <a:cs typeface="Calibri"/>
              </a:rPr>
              <a:t>/rok</a:t>
            </a:r>
          </a:p>
          <a:p>
            <a:pPr marL="285750" indent="-285750" algn="l">
              <a:buFontTx/>
              <a:buChar char="-"/>
            </a:pPr>
            <a:endParaRPr lang="cs-CZ" sz="1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23" y="4326791"/>
            <a:ext cx="3170592" cy="2253170"/>
          </a:xfrm>
          <a:prstGeom prst="rect">
            <a:avLst/>
          </a:prstGeo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A0A40C27-1B0D-D79F-1105-35B42C241D3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41116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/>
              <a:t>Příklady nadměrného jímání vod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446442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367AA-B596-5CE3-0BCB-0AA37B743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obloha, kolo, venku, náklaďák&#10;&#10;Popis byl vytvořen automaticky">
            <a:extLst>
              <a:ext uri="{FF2B5EF4-FFF2-40B4-BE49-F238E27FC236}">
                <a16:creationId xmlns:a16="http://schemas.microsoft.com/office/drawing/2014/main" id="{F842497B-8796-8BD5-D260-B763320769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9" b="16884"/>
          <a:stretch/>
        </p:blipFill>
        <p:spPr>
          <a:xfrm>
            <a:off x="5479142" y="2956007"/>
            <a:ext cx="6625773" cy="3815796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8F0D76DD-8375-FEB5-E3A2-20117E42304D}"/>
              </a:ext>
            </a:extLst>
          </p:cNvPr>
          <p:cNvSpPr txBox="1">
            <a:spLocks/>
          </p:cNvSpPr>
          <p:nvPr/>
        </p:nvSpPr>
        <p:spPr>
          <a:xfrm>
            <a:off x="371476" y="1221024"/>
            <a:ext cx="4918981" cy="2808312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latin typeface="+mn-lt"/>
              </a:rPr>
              <a:t>Libye</a:t>
            </a:r>
            <a:endParaRPr lang="cs-CZ" sz="1800" b="1" dirty="0">
              <a:latin typeface="+mn-lt"/>
            </a:endParaRPr>
          </a:p>
          <a:p>
            <a:pPr algn="l"/>
            <a:endParaRPr lang="cs-CZ" sz="1800" b="1" dirty="0">
              <a:latin typeface="+mn-lt"/>
            </a:endParaRPr>
          </a:p>
          <a:p>
            <a:pPr marL="323850" indent="-35941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  <a:cs typeface="Calibri"/>
              </a:rPr>
              <a:t>projekt Great Man-Made River (GMMR)</a:t>
            </a:r>
          </a:p>
          <a:p>
            <a:pPr marL="323850" indent="-35941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  <a:cs typeface="Calibri"/>
              </a:rPr>
              <a:t>1300 většinou &gt;500 m hlubokých vrtů</a:t>
            </a:r>
          </a:p>
          <a:p>
            <a:pPr marL="323850" indent="-35941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  <a:cs typeface="Calibri"/>
              </a:rPr>
              <a:t>světové prvenství</a:t>
            </a:r>
          </a:p>
          <a:p>
            <a:pPr marL="781050" lvl="1" indent="-35941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cs-CZ" dirty="0">
                <a:latin typeface="+mn-lt"/>
                <a:cs typeface="Calibri"/>
              </a:rPr>
              <a:t>největší zavlažovací projekt</a:t>
            </a:r>
          </a:p>
          <a:p>
            <a:pPr marL="781050" lvl="1" indent="-35941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cs-CZ" dirty="0">
                <a:cs typeface="Calibri"/>
              </a:rPr>
              <a:t>největší podzemní síť potrubí (2820 km)</a:t>
            </a:r>
            <a:endParaRPr lang="cs-CZ" dirty="0">
              <a:latin typeface="+mn-lt"/>
              <a:cs typeface="Calibri"/>
            </a:endParaRPr>
          </a:p>
          <a:p>
            <a:pPr marL="781050" lvl="1" indent="-35941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cs-CZ" dirty="0">
                <a:latin typeface="+mn-lt"/>
                <a:cs typeface="Calibri"/>
              </a:rPr>
              <a:t>největší akvadukt</a:t>
            </a:r>
          </a:p>
          <a:p>
            <a:pPr marL="323850" indent="-35941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  <a:cs typeface="Calibri"/>
              </a:rPr>
              <a:t>pokrývá 70 % spotřeby sladké vody v Libyi</a:t>
            </a:r>
          </a:p>
          <a:p>
            <a:pPr marL="323850" indent="-35941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  <a:cs typeface="Calibri"/>
              </a:rPr>
              <a:t>odběr 2,4 km</a:t>
            </a:r>
            <a:r>
              <a:rPr lang="cs-CZ" sz="1800" baseline="30000" dirty="0">
                <a:latin typeface="+mn-lt"/>
                <a:cs typeface="Calibri"/>
              </a:rPr>
              <a:t>3</a:t>
            </a:r>
            <a:r>
              <a:rPr lang="cs-CZ" sz="1800" dirty="0">
                <a:latin typeface="+mn-lt"/>
                <a:cs typeface="Calibri"/>
              </a:rPr>
              <a:t>/rok</a:t>
            </a:r>
          </a:p>
          <a:p>
            <a:pPr marL="285750" indent="-285750" algn="l">
              <a:buFontTx/>
              <a:buChar char="-"/>
            </a:pPr>
            <a:endParaRPr lang="cs-CZ" sz="2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C8F3025F-8A3B-3AB6-8D10-E058D5DEB3E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41116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/>
              <a:t>Příklady nadměrného jímání vod</a:t>
            </a:r>
            <a:endParaRPr lang="en-GB" sz="3600" dirty="0"/>
          </a:p>
        </p:txBody>
      </p:sp>
      <p:pic>
        <p:nvPicPr>
          <p:cNvPr id="9" name="Obrázek 8" descr="Obsah obrázku text, mapa, diagram, atlas&#10;&#10;Popis byl vytvořen automaticky">
            <a:extLst>
              <a:ext uri="{FF2B5EF4-FFF2-40B4-BE49-F238E27FC236}">
                <a16:creationId xmlns:a16="http://schemas.microsoft.com/office/drawing/2014/main" id="{DB61064C-2462-F72A-8B88-37469AE8D9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458" y="430438"/>
            <a:ext cx="3688336" cy="359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9163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4D076-CA72-59DB-F75D-695DD4AAB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ek 19" descr="Obsah obrázku venku, obloha, území, traktor&#10;&#10;Popis byl vytvořen automaticky">
            <a:extLst>
              <a:ext uri="{FF2B5EF4-FFF2-40B4-BE49-F238E27FC236}">
                <a16:creationId xmlns:a16="http://schemas.microsoft.com/office/drawing/2014/main" id="{81F5A3D9-BF3D-C301-7923-6BE3E90AE0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7"/>
          <a:stretch/>
        </p:blipFill>
        <p:spPr>
          <a:xfrm>
            <a:off x="282576" y="3794948"/>
            <a:ext cx="3990974" cy="2932316"/>
          </a:xfrm>
          <a:prstGeom prst="rect">
            <a:avLst/>
          </a:prstGeom>
        </p:spPr>
      </p:pic>
      <p:pic>
        <p:nvPicPr>
          <p:cNvPr id="18" name="Obrázek 17" descr="Obsah obrázku obloha, venku, rostlina, území&#10;&#10;Popis byl vytvořen automaticky">
            <a:extLst>
              <a:ext uri="{FF2B5EF4-FFF2-40B4-BE49-F238E27FC236}">
                <a16:creationId xmlns:a16="http://schemas.microsoft.com/office/drawing/2014/main" id="{F0924061-8497-4199-F5CA-8504D23483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00"/>
          <a:stretch/>
        </p:blipFill>
        <p:spPr>
          <a:xfrm>
            <a:off x="4184650" y="3365244"/>
            <a:ext cx="4089400" cy="3127631"/>
          </a:xfrm>
          <a:prstGeom prst="rect">
            <a:avLst/>
          </a:prstGeo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1752935C-F4E8-7E28-2091-D39BEAD4496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41116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/>
              <a:t>Příklady nadměrného jímání vod</a:t>
            </a:r>
            <a:endParaRPr lang="en-GB" sz="3600" dirty="0"/>
          </a:p>
        </p:txBody>
      </p:sp>
      <p:pic>
        <p:nvPicPr>
          <p:cNvPr id="9" name="Obrázek 8" descr="Obsah obrázku text, mapa, diagram, Plán&#10;&#10;Popis byl vytvořen automaticky">
            <a:extLst>
              <a:ext uri="{FF2B5EF4-FFF2-40B4-BE49-F238E27FC236}">
                <a16:creationId xmlns:a16="http://schemas.microsoft.com/office/drawing/2014/main" id="{A9DE2543-0213-B7FA-0F4E-543E59A712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384" y="168275"/>
            <a:ext cx="5031390" cy="3354260"/>
          </a:xfrm>
          <a:prstGeom prst="rect">
            <a:avLst/>
          </a:prstGeom>
        </p:spPr>
      </p:pic>
      <p:pic>
        <p:nvPicPr>
          <p:cNvPr id="11" name="Obrázek 10" descr="Obsah obrázku vzor, design, umění, kruh&#10;&#10;Popis byl vytvořen automaticky">
            <a:extLst>
              <a:ext uri="{FF2B5EF4-FFF2-40B4-BE49-F238E27FC236}">
                <a16:creationId xmlns:a16="http://schemas.microsoft.com/office/drawing/2014/main" id="{9586F928-432B-4C17-847D-89D1D545C9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139" y="3477113"/>
            <a:ext cx="4255635" cy="2837090"/>
          </a:xfrm>
          <a:prstGeom prst="rect">
            <a:avLst/>
          </a:prstGeom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BC2CD682-E1D0-8C6D-3865-F1B867ECD3F0}"/>
              </a:ext>
            </a:extLst>
          </p:cNvPr>
          <p:cNvSpPr txBox="1">
            <a:spLocks/>
          </p:cNvSpPr>
          <p:nvPr/>
        </p:nvSpPr>
        <p:spPr>
          <a:xfrm>
            <a:off x="371476" y="1221024"/>
            <a:ext cx="4918981" cy="2808312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latin typeface="+mn-lt"/>
              </a:rPr>
              <a:t>Egypt</a:t>
            </a:r>
            <a:endParaRPr lang="cs-CZ" sz="1800" b="1" dirty="0">
              <a:latin typeface="+mn-lt"/>
            </a:endParaRPr>
          </a:p>
          <a:p>
            <a:pPr algn="l"/>
            <a:endParaRPr lang="cs-CZ" sz="1800" b="1" dirty="0">
              <a:latin typeface="+mn-lt"/>
            </a:endParaRP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  <a:cs typeface="Calibri"/>
              </a:rPr>
              <a:t>zavlažování na poušti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  <a:cs typeface="Calibri"/>
              </a:rPr>
              <a:t>5. největší světový exportér brambor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  <a:cs typeface="Calibri"/>
              </a:rPr>
              <a:t>dovoz brambor do zemí s podstatně vyššími srážkami (jihovýchodní Asie)</a:t>
            </a:r>
          </a:p>
          <a:p>
            <a:pPr marL="285750" indent="-285750" algn="l">
              <a:buFontTx/>
              <a:buChar char="-"/>
            </a:pPr>
            <a:endParaRPr lang="cs-CZ" sz="2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1" name="Šipka: dolů 20">
            <a:extLst>
              <a:ext uri="{FF2B5EF4-FFF2-40B4-BE49-F238E27FC236}">
                <a16:creationId xmlns:a16="http://schemas.microsoft.com/office/drawing/2014/main" id="{1689F8D3-8903-1402-0B2E-0C855629DF5D}"/>
              </a:ext>
            </a:extLst>
          </p:cNvPr>
          <p:cNvSpPr/>
          <p:nvPr/>
        </p:nvSpPr>
        <p:spPr>
          <a:xfrm>
            <a:off x="9194800" y="2635250"/>
            <a:ext cx="273050" cy="66319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Šipka: dolů 21">
            <a:extLst>
              <a:ext uri="{FF2B5EF4-FFF2-40B4-BE49-F238E27FC236}">
                <a16:creationId xmlns:a16="http://schemas.microsoft.com/office/drawing/2014/main" id="{5F612A74-FE33-3B14-07FC-CA979870C5A9}"/>
              </a:ext>
            </a:extLst>
          </p:cNvPr>
          <p:cNvSpPr/>
          <p:nvPr/>
        </p:nvSpPr>
        <p:spPr>
          <a:xfrm rot="5400000">
            <a:off x="7561713" y="5618714"/>
            <a:ext cx="273050" cy="66319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Šipka: dolů 22">
            <a:extLst>
              <a:ext uri="{FF2B5EF4-FFF2-40B4-BE49-F238E27FC236}">
                <a16:creationId xmlns:a16="http://schemas.microsoft.com/office/drawing/2014/main" id="{A367C2C6-6CBE-BB61-372D-A4E17C980790}"/>
              </a:ext>
            </a:extLst>
          </p:cNvPr>
          <p:cNvSpPr/>
          <p:nvPr/>
        </p:nvSpPr>
        <p:spPr>
          <a:xfrm rot="5400000">
            <a:off x="4048124" y="5618714"/>
            <a:ext cx="273050" cy="66319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1055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>
            <a:extLst>
              <a:ext uri="{FF2B5EF4-FFF2-40B4-BE49-F238E27FC236}">
                <a16:creationId xmlns:a16="http://schemas.microsoft.com/office/drawing/2014/main" id="{52BEBA71-B09B-7BB1-7F3C-A8451E2D1DB8}"/>
              </a:ext>
            </a:extLst>
          </p:cNvPr>
          <p:cNvGrpSpPr/>
          <p:nvPr/>
        </p:nvGrpSpPr>
        <p:grpSpPr>
          <a:xfrm>
            <a:off x="-61519" y="2625180"/>
            <a:ext cx="11415319" cy="4109323"/>
            <a:chOff x="1200773" y="1599327"/>
            <a:chExt cx="8621387" cy="2432313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671"/>
            <a:stretch/>
          </p:blipFill>
          <p:spPr>
            <a:xfrm>
              <a:off x="2369840" y="1599327"/>
              <a:ext cx="7452320" cy="2318926"/>
            </a:xfrm>
            <a:prstGeom prst="rect">
              <a:avLst/>
            </a:prstGeom>
          </p:spPr>
        </p:pic>
        <p:sp>
          <p:nvSpPr>
            <p:cNvPr id="5" name="TextovéPole 4"/>
            <p:cNvSpPr txBox="1"/>
            <p:nvPr/>
          </p:nvSpPr>
          <p:spPr>
            <a:xfrm>
              <a:off x="1200773" y="2215043"/>
              <a:ext cx="2533771" cy="307777"/>
            </a:xfrm>
            <a:prstGeom prst="rect">
              <a:avLst/>
            </a:prstGeom>
            <a:solidFill>
              <a:schemeClr val="bg1"/>
            </a:solidFill>
            <a:scene3d>
              <a:camera prst="orthographicFront">
                <a:rot lat="0" lon="0" rev="540000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cs-CZ" sz="1400" dirty="0"/>
                <a:t>hladina podzemní vody (m n.m.)</a:t>
              </a:r>
            </a:p>
          </p:txBody>
        </p:sp>
        <p:sp>
          <p:nvSpPr>
            <p:cNvPr id="6" name="TextovéPole 5"/>
            <p:cNvSpPr txBox="1"/>
            <p:nvPr/>
          </p:nvSpPr>
          <p:spPr>
            <a:xfrm>
              <a:off x="5777505" y="3508420"/>
              <a:ext cx="2190703" cy="523220"/>
            </a:xfrm>
            <a:prstGeom prst="rect">
              <a:avLst/>
            </a:prstGeom>
            <a:solidFill>
              <a:schemeClr val="bg1"/>
            </a:solidFill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cs-CZ" sz="1400" dirty="0"/>
                <a:t>  rok </a:t>
              </a:r>
            </a:p>
            <a:p>
              <a:endParaRPr lang="cs-CZ" sz="1400" dirty="0"/>
            </a:p>
          </p:txBody>
        </p:sp>
        <p:cxnSp>
          <p:nvCxnSpPr>
            <p:cNvPr id="13" name="Přímá spojnice se šipkou 12"/>
            <p:cNvCxnSpPr/>
            <p:nvPr/>
          </p:nvCxnSpPr>
          <p:spPr>
            <a:xfrm>
              <a:off x="6548958" y="2527692"/>
              <a:ext cx="720080" cy="504056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se šipkou 13"/>
            <p:cNvCxnSpPr/>
            <p:nvPr/>
          </p:nvCxnSpPr>
          <p:spPr>
            <a:xfrm>
              <a:off x="8778552" y="2455684"/>
              <a:ext cx="720080" cy="504056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se šipkou 14"/>
            <p:cNvCxnSpPr/>
            <p:nvPr/>
          </p:nvCxnSpPr>
          <p:spPr>
            <a:xfrm>
              <a:off x="4386064" y="2239660"/>
              <a:ext cx="504056" cy="72008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Nadpis 1">
            <a:extLst>
              <a:ext uri="{FF2B5EF4-FFF2-40B4-BE49-F238E27FC236}">
                <a16:creationId xmlns:a16="http://schemas.microsoft.com/office/drawing/2014/main" id="{100BF7F0-62EB-58A6-4960-1511F810323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41116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/>
              <a:t>Příklady nadměrného jímání vod</a:t>
            </a:r>
            <a:endParaRPr lang="en-GB" sz="3600" dirty="0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21C2B8BB-585F-FFB1-1FAA-689201998CDD}"/>
              </a:ext>
            </a:extLst>
          </p:cNvPr>
          <p:cNvSpPr txBox="1">
            <a:spLocks/>
          </p:cNvSpPr>
          <p:nvPr/>
        </p:nvSpPr>
        <p:spPr>
          <a:xfrm>
            <a:off x="717550" y="1221024"/>
            <a:ext cx="8629650" cy="2808312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latin typeface="+mn-lt"/>
              </a:rPr>
              <a:t>Egypt</a:t>
            </a:r>
          </a:p>
          <a:p>
            <a:pPr algn="l"/>
            <a:endParaRPr lang="cs-CZ" sz="2400" b="1" dirty="0">
              <a:latin typeface="+mn-lt"/>
            </a:endParaRPr>
          </a:p>
          <a:p>
            <a:pPr algn="l"/>
            <a:r>
              <a:rPr lang="cs-CZ" sz="1800" dirty="0">
                <a:latin typeface="+mn-lt"/>
              </a:rPr>
              <a:t>nadměrné čerpání – pokles hladiny podzemních vod</a:t>
            </a:r>
          </a:p>
          <a:p>
            <a:pPr algn="l"/>
            <a:endParaRPr lang="cs-CZ" sz="1800" dirty="0">
              <a:latin typeface="+mn-lt"/>
            </a:endParaRPr>
          </a:p>
          <a:p>
            <a:pPr marL="285750" indent="-285750" algn="l">
              <a:buFontTx/>
              <a:buChar char="-"/>
            </a:pPr>
            <a:endParaRPr lang="cs-CZ" sz="2400" b="1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B841FB53-B2BE-A2AE-C3AD-8112869C8530}"/>
              </a:ext>
            </a:extLst>
          </p:cNvPr>
          <p:cNvCxnSpPr>
            <a:cxnSpLocks/>
          </p:cNvCxnSpPr>
          <p:nvPr/>
        </p:nvCxnSpPr>
        <p:spPr>
          <a:xfrm>
            <a:off x="2316891" y="4244546"/>
            <a:ext cx="8946292" cy="0"/>
          </a:xfrm>
          <a:prstGeom prst="line">
            <a:avLst/>
          </a:prstGeom>
          <a:ln w="28575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8984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235B86-A0E7-7B23-B4C6-BB545A42A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65BBB23D-03D1-6711-4AE5-4F139D7F823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41116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/>
              <a:t>Příklady nadměrného jímání vod</a:t>
            </a:r>
            <a:endParaRPr lang="en-GB" sz="3600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F83E2FD1-7107-C11A-6985-992CF6CAE1F2}"/>
              </a:ext>
            </a:extLst>
          </p:cNvPr>
          <p:cNvSpPr txBox="1">
            <a:spLocks/>
          </p:cNvSpPr>
          <p:nvPr/>
        </p:nvSpPr>
        <p:spPr>
          <a:xfrm>
            <a:off x="711200" y="1221024"/>
            <a:ext cx="10439400" cy="2808312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200"/>
              </a:spcAft>
            </a:pPr>
            <a:r>
              <a:rPr lang="cs-CZ" sz="2400" b="1" dirty="0">
                <a:latin typeface="+mn-lt"/>
              </a:rPr>
              <a:t>Egypt</a:t>
            </a:r>
            <a:endParaRPr lang="cs-CZ" sz="1800" b="1" dirty="0">
              <a:latin typeface="+mn-lt"/>
            </a:endParaRP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pokles vydatnosti vrtů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rostoucí mineralizace čerpané vody </a:t>
            </a:r>
            <a:r>
              <a:rPr lang="cs-CZ" sz="1800" dirty="0">
                <a:latin typeface="+mn-lt"/>
                <a:sym typeface="Wingdings" panose="05000000000000000000" pitchFamily="2" charset="2"/>
              </a:rPr>
              <a:t></a:t>
            </a:r>
            <a:r>
              <a:rPr lang="cs-CZ" sz="1800" dirty="0">
                <a:latin typeface="+mn-lt"/>
              </a:rPr>
              <a:t> intruze mořské vody</a:t>
            </a:r>
          </a:p>
          <a:p>
            <a:pPr lvl="3">
              <a:spcAft>
                <a:spcPts val="1200"/>
              </a:spcAft>
            </a:pPr>
            <a:endParaRPr lang="cs-CZ" b="1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478B1A93-D12A-DFE5-B7CB-8F26EEB1696D}"/>
              </a:ext>
            </a:extLst>
          </p:cNvPr>
          <p:cNvGrpSpPr/>
          <p:nvPr/>
        </p:nvGrpSpPr>
        <p:grpSpPr>
          <a:xfrm>
            <a:off x="1460500" y="2879678"/>
            <a:ext cx="8902700" cy="3772987"/>
            <a:chOff x="1644650" y="2719888"/>
            <a:chExt cx="8902700" cy="3772987"/>
          </a:xfrm>
        </p:grpSpPr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796BE515-DED5-D0CA-BA0A-7E375CE49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4326" y="3089220"/>
              <a:ext cx="4161404" cy="3403655"/>
            </a:xfrm>
            <a:prstGeom prst="rect">
              <a:avLst/>
            </a:prstGeom>
          </p:spPr>
        </p:pic>
        <p:pic>
          <p:nvPicPr>
            <p:cNvPr id="21" name="Obrázek 20">
              <a:extLst>
                <a:ext uri="{FF2B5EF4-FFF2-40B4-BE49-F238E27FC236}">
                  <a16:creationId xmlns:a16="http://schemas.microsoft.com/office/drawing/2014/main" id="{935329E2-0EDF-C555-CCDB-C128B1B20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5558" y="3089220"/>
              <a:ext cx="4141792" cy="3375252"/>
            </a:xfrm>
            <a:prstGeom prst="rect">
              <a:avLst/>
            </a:prstGeom>
          </p:spPr>
        </p:pic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0FA9626C-9F21-F35E-C26F-AAF511CE4DAB}"/>
                </a:ext>
              </a:extLst>
            </p:cNvPr>
            <p:cNvSpPr txBox="1"/>
            <p:nvPr/>
          </p:nvSpPr>
          <p:spPr>
            <a:xfrm>
              <a:off x="1644650" y="2719888"/>
              <a:ext cx="15590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/>
                <a:t>přírodní režim</a:t>
              </a:r>
              <a:endParaRPr lang="en-GB" dirty="0"/>
            </a:p>
          </p:txBody>
        </p:sp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A3C87C8F-0E0D-E0FE-4AD3-03F09C4738F6}"/>
                </a:ext>
              </a:extLst>
            </p:cNvPr>
            <p:cNvSpPr txBox="1"/>
            <p:nvPr/>
          </p:nvSpPr>
          <p:spPr>
            <a:xfrm>
              <a:off x="6405558" y="2719888"/>
              <a:ext cx="23430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/>
                <a:t>odběr podzemních vod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836512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27620-1F96-70A0-4F89-F2B2D94D6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655525BB-3129-B571-4623-C488EB4A99C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41116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/>
              <a:t>Příklady nadměrného jímání vod</a:t>
            </a:r>
            <a:endParaRPr lang="en-GB" sz="3600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8DD9B563-F1AE-509E-03A2-840D7A548F39}"/>
              </a:ext>
            </a:extLst>
          </p:cNvPr>
          <p:cNvSpPr txBox="1">
            <a:spLocks/>
          </p:cNvSpPr>
          <p:nvPr/>
        </p:nvSpPr>
        <p:spPr>
          <a:xfrm>
            <a:off x="568325" y="1208324"/>
            <a:ext cx="11034669" cy="2808312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200"/>
              </a:spcAft>
            </a:pPr>
            <a:r>
              <a:rPr lang="cs-CZ" sz="2400" b="1" dirty="0">
                <a:latin typeface="+mn-lt"/>
              </a:rPr>
              <a:t>Zavlažování mineralizovanou vodou 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 i="1" dirty="0">
                <a:latin typeface="+mn-lt"/>
              </a:rPr>
              <a:t>salinizace půdy </a:t>
            </a:r>
            <a:r>
              <a:rPr lang="cs-CZ" sz="1800" dirty="0">
                <a:latin typeface="+mn-lt"/>
              </a:rPr>
              <a:t>– </a:t>
            </a:r>
            <a:r>
              <a:rPr lang="cs-CZ" sz="1800" dirty="0" err="1">
                <a:latin typeface="+mn-lt"/>
              </a:rPr>
              <a:t>nabohacení</a:t>
            </a:r>
            <a:r>
              <a:rPr lang="cs-CZ" sz="1800" dirty="0">
                <a:latin typeface="+mn-lt"/>
              </a:rPr>
              <a:t> solí – redukce úrodnosti půdy  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 i="1" dirty="0" err="1">
                <a:latin typeface="+mn-lt"/>
              </a:rPr>
              <a:t>sodicita</a:t>
            </a:r>
            <a:r>
              <a:rPr lang="cs-CZ" sz="1800" i="1" dirty="0">
                <a:latin typeface="+mn-lt"/>
              </a:rPr>
              <a:t> půdy </a:t>
            </a:r>
            <a:r>
              <a:rPr lang="cs-CZ" sz="1800" dirty="0">
                <a:latin typeface="+mn-lt"/>
              </a:rPr>
              <a:t>– </a:t>
            </a:r>
            <a:r>
              <a:rPr lang="cs-CZ" sz="1800" i="1" dirty="0">
                <a:latin typeface="+mn-lt"/>
              </a:rPr>
              <a:t>Na</a:t>
            </a:r>
            <a:r>
              <a:rPr lang="cs-CZ" sz="1800" dirty="0">
                <a:latin typeface="+mn-lt"/>
              </a:rPr>
              <a:t> nahrazuje </a:t>
            </a:r>
            <a:r>
              <a:rPr lang="cs-CZ" sz="1800" i="1" dirty="0">
                <a:latin typeface="+mn-lt"/>
              </a:rPr>
              <a:t>Ca</a:t>
            </a:r>
            <a:r>
              <a:rPr lang="cs-CZ" sz="1800" dirty="0">
                <a:latin typeface="+mn-lt"/>
              </a:rPr>
              <a:t> a </a:t>
            </a:r>
            <a:r>
              <a:rPr lang="cs-CZ" sz="1800" i="1" dirty="0">
                <a:latin typeface="+mn-lt"/>
              </a:rPr>
              <a:t>Mg</a:t>
            </a:r>
            <a:r>
              <a:rPr lang="cs-CZ" sz="1800" dirty="0">
                <a:latin typeface="+mn-lt"/>
              </a:rPr>
              <a:t>, rozklad jílových částic, ucpání pórů v zemině, redukce propustnosti půdy, tvorba krust na povrchu</a:t>
            </a:r>
          </a:p>
          <a:p>
            <a:pPr lvl="3">
              <a:spcAft>
                <a:spcPts val="1200"/>
              </a:spcAft>
            </a:pPr>
            <a:endParaRPr lang="cs-CZ" b="1" dirty="0"/>
          </a:p>
        </p:txBody>
      </p:sp>
      <p:grpSp>
        <p:nvGrpSpPr>
          <p:cNvPr id="18" name="Skupina 17">
            <a:extLst>
              <a:ext uri="{FF2B5EF4-FFF2-40B4-BE49-F238E27FC236}">
                <a16:creationId xmlns:a16="http://schemas.microsoft.com/office/drawing/2014/main" id="{D9C9F000-8180-9122-E9B3-4AC0F29757A8}"/>
              </a:ext>
            </a:extLst>
          </p:cNvPr>
          <p:cNvGrpSpPr/>
          <p:nvPr/>
        </p:nvGrpSpPr>
        <p:grpSpPr>
          <a:xfrm>
            <a:off x="747694" y="3276600"/>
            <a:ext cx="11063305" cy="3360500"/>
            <a:chOff x="900094" y="3441700"/>
            <a:chExt cx="11063305" cy="3360500"/>
          </a:xfrm>
        </p:grpSpPr>
        <p:pic>
          <p:nvPicPr>
            <p:cNvPr id="7" name="Obrázek 6" descr="Obsah obrázku území, venku, tráva, krajina&#10;&#10;Popis byl vytvořen automaticky">
              <a:extLst>
                <a:ext uri="{FF2B5EF4-FFF2-40B4-BE49-F238E27FC236}">
                  <a16:creationId xmlns:a16="http://schemas.microsoft.com/office/drawing/2014/main" id="{A3086E16-C185-0A62-F26B-8EDE79776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9712" y="3441700"/>
              <a:ext cx="4850787" cy="3235882"/>
            </a:xfrm>
            <a:prstGeom prst="rect">
              <a:avLst/>
            </a:prstGeom>
          </p:spPr>
        </p:pic>
        <p:pic>
          <p:nvPicPr>
            <p:cNvPr id="9" name="Obrázek 8" descr="Obsah obrázku venku, obloha, tráva, rostlina&#10;&#10;Popis byl vytvořen automaticky">
              <a:extLst>
                <a:ext uri="{FF2B5EF4-FFF2-40B4-BE49-F238E27FC236}">
                  <a16:creationId xmlns:a16="http://schemas.microsoft.com/office/drawing/2014/main" id="{1220A5B2-052B-1EA6-1A3E-D356EB459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094" y="3451953"/>
              <a:ext cx="4850787" cy="3220923"/>
            </a:xfrm>
            <a:prstGeom prst="rect">
              <a:avLst/>
            </a:prstGeom>
          </p:spPr>
        </p:pic>
        <p:pic>
          <p:nvPicPr>
            <p:cNvPr id="12" name="Obrázek 11" descr="Obsah obrázku území, budova, venku, kámen&#10;&#10;Popis byl vytvořen automaticky">
              <a:extLst>
                <a:ext uri="{FF2B5EF4-FFF2-40B4-BE49-F238E27FC236}">
                  <a16:creationId xmlns:a16="http://schemas.microsoft.com/office/drawing/2014/main" id="{36CFF5A2-CA5B-4029-E828-B1CE49202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7741" y="5206999"/>
              <a:ext cx="2145658" cy="1595201"/>
            </a:xfrm>
            <a:prstGeom prst="rect">
              <a:avLst/>
            </a:prstGeom>
          </p:spPr>
        </p:pic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FEBCAE0B-E706-D56E-0276-1C8CA69E5767}"/>
                </a:ext>
              </a:extLst>
            </p:cNvPr>
            <p:cNvSpPr txBox="1"/>
            <p:nvPr/>
          </p:nvSpPr>
          <p:spPr>
            <a:xfrm>
              <a:off x="6864350" y="3496403"/>
              <a:ext cx="14224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GB" sz="1600" b="1" i="0" dirty="0" err="1">
                  <a:effectLst/>
                </a:rPr>
                <a:t>sodicita</a:t>
              </a:r>
              <a:r>
                <a:rPr lang="en-GB" sz="1600" b="1" i="0" dirty="0">
                  <a:effectLst/>
                </a:rPr>
                <a:t> </a:t>
              </a:r>
              <a:r>
                <a:rPr lang="en-GB" sz="1600" b="1" i="0" dirty="0" err="1">
                  <a:effectLst/>
                </a:rPr>
                <a:t>půdy</a:t>
              </a:r>
              <a:r>
                <a:rPr lang="en-GB" sz="1600" b="0" i="0" dirty="0">
                  <a:effectLst/>
                </a:rPr>
                <a:t> </a:t>
              </a:r>
              <a:endParaRPr lang="en-GB" sz="1600" dirty="0"/>
            </a:p>
          </p:txBody>
        </p:sp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0B4E40B3-1DC5-A3F5-3962-A6C0E96822BE}"/>
                </a:ext>
              </a:extLst>
            </p:cNvPr>
            <p:cNvSpPr txBox="1"/>
            <p:nvPr/>
          </p:nvSpPr>
          <p:spPr>
            <a:xfrm>
              <a:off x="977900" y="3521803"/>
              <a:ext cx="14224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cs-CZ" sz="1600" b="1" i="0" dirty="0">
                  <a:effectLst/>
                </a:rPr>
                <a:t>zasolení</a:t>
              </a:r>
              <a:r>
                <a:rPr lang="en-GB" sz="1600" b="1" i="0" dirty="0">
                  <a:effectLst/>
                </a:rPr>
                <a:t> </a:t>
              </a:r>
              <a:r>
                <a:rPr lang="en-GB" sz="1600" b="1" i="0" dirty="0" err="1">
                  <a:effectLst/>
                </a:rPr>
                <a:t>půdy</a:t>
              </a:r>
              <a:r>
                <a:rPr lang="en-GB" sz="1600" b="0" i="0" dirty="0">
                  <a:effectLst/>
                </a:rPr>
                <a:t> </a:t>
              </a:r>
              <a:endParaRPr lang="en-GB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46388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89B01-2713-A968-A2C9-1250701AB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>
            <a:extLst>
              <a:ext uri="{FF2B5EF4-FFF2-40B4-BE49-F238E27FC236}">
                <a16:creationId xmlns:a16="http://schemas.microsoft.com/office/drawing/2014/main" id="{69E1CEE4-8A3B-8437-FFC7-000F6E428526}"/>
              </a:ext>
            </a:extLst>
          </p:cNvPr>
          <p:cNvSpPr txBox="1">
            <a:spLocks/>
          </p:cNvSpPr>
          <p:nvPr/>
        </p:nvSpPr>
        <p:spPr>
          <a:xfrm>
            <a:off x="457200" y="1057847"/>
            <a:ext cx="6858000" cy="149777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800"/>
              </a:spcAft>
            </a:pPr>
            <a:r>
              <a:rPr lang="cs-CZ" sz="2400" b="1" dirty="0">
                <a:latin typeface="+mn-lt"/>
              </a:rPr>
              <a:t>Zvodněný systém severočínských planin (</a:t>
            </a:r>
            <a:r>
              <a:rPr lang="cs-CZ" sz="2400" b="1" dirty="0" err="1">
                <a:latin typeface="+mn-lt"/>
              </a:rPr>
              <a:t>North</a:t>
            </a:r>
            <a:r>
              <a:rPr lang="cs-CZ" sz="2400" b="1" dirty="0">
                <a:latin typeface="+mn-lt"/>
              </a:rPr>
              <a:t> </a:t>
            </a:r>
            <a:r>
              <a:rPr lang="cs-CZ" sz="2400" b="1" dirty="0" err="1">
                <a:latin typeface="+mn-lt"/>
              </a:rPr>
              <a:t>China</a:t>
            </a:r>
            <a:r>
              <a:rPr lang="cs-CZ" sz="2400" b="1" dirty="0">
                <a:latin typeface="+mn-lt"/>
              </a:rPr>
              <a:t> </a:t>
            </a:r>
            <a:r>
              <a:rPr lang="cs-CZ" sz="2400" b="1" dirty="0" err="1">
                <a:latin typeface="+mn-lt"/>
              </a:rPr>
              <a:t>plain</a:t>
            </a:r>
            <a:r>
              <a:rPr lang="cs-CZ" sz="2400" b="1" dirty="0">
                <a:latin typeface="+mn-lt"/>
              </a:rPr>
              <a:t>)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409 000 km</a:t>
            </a:r>
            <a:r>
              <a:rPr lang="cs-CZ" sz="1800" baseline="30000" dirty="0">
                <a:latin typeface="+mn-lt"/>
              </a:rPr>
              <a:t>2</a:t>
            </a:r>
            <a:r>
              <a:rPr lang="cs-CZ" sz="1800" dirty="0">
                <a:latin typeface="+mn-lt"/>
              </a:rPr>
              <a:t>, říční a jezerní sedimenty (kvartér)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hospodářský a populační růst 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&gt;300 mil obyvatel silně závislých na tomto zdroji podzemních vod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70 % pitné vody a 70 % vody k zavlažování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několik miliónů jímacích vrtů, odběr &gt;17 km</a:t>
            </a:r>
            <a:r>
              <a:rPr lang="cs-CZ" sz="1800" baseline="30000" dirty="0">
                <a:latin typeface="+mn-lt"/>
              </a:rPr>
              <a:t>3</a:t>
            </a:r>
            <a:r>
              <a:rPr lang="cs-CZ" sz="1800" dirty="0">
                <a:latin typeface="+mn-lt"/>
              </a:rPr>
              <a:t>/rok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odběr několikanásobně převyšuje doplňování: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sz="1600" dirty="0">
                <a:latin typeface="+mn-lt"/>
              </a:rPr>
              <a:t>pokles hladiny &gt;1 m/rok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sz="1600" dirty="0">
                <a:latin typeface="+mn-lt"/>
              </a:rPr>
              <a:t>vysychání řek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sz="1600" dirty="0">
                <a:latin typeface="+mn-lt"/>
              </a:rPr>
              <a:t>poklesy terénu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sz="1600" dirty="0">
                <a:latin typeface="+mn-lt"/>
              </a:rPr>
              <a:t>intruze mořské vody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sz="1600" dirty="0">
                <a:latin typeface="+mn-lt"/>
              </a:rPr>
              <a:t>snižování kvality vody, problémy s vysokými koncentracemi fluoru (vulkanické horniny), růst koncentrace dusičnanů </a:t>
            </a:r>
          </a:p>
          <a:p>
            <a:pPr marL="0" lvl="1">
              <a:spcAft>
                <a:spcPts val="600"/>
              </a:spcAft>
            </a:pPr>
            <a:r>
              <a:rPr lang="cs-CZ" i="1" dirty="0">
                <a:latin typeface="+mn-lt"/>
              </a:rPr>
              <a:t>Dopad: ztráta vody ve studnách, omezené možnosti doplnění zásob</a:t>
            </a:r>
          </a:p>
          <a:p>
            <a:pPr marL="0" lvl="1">
              <a:spcAft>
                <a:spcPts val="600"/>
              </a:spcAft>
            </a:pPr>
            <a:r>
              <a:rPr lang="cs-CZ" i="1" dirty="0">
                <a:latin typeface="+mn-lt"/>
              </a:rPr>
              <a:t>podzemních vod </a:t>
            </a:r>
          </a:p>
          <a:p>
            <a:pPr algn="l">
              <a:spcAft>
                <a:spcPts val="800"/>
              </a:spcAft>
            </a:pPr>
            <a:endParaRPr lang="cs-CZ" sz="2000" b="1" dirty="0">
              <a:latin typeface="+mn-lt"/>
            </a:endParaRP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E39A6DF5-FACE-5E2D-87C7-8101E8CB0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992" y="186065"/>
            <a:ext cx="3359149" cy="280488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D66B719-4ED7-74EC-8E92-2E3DD45DFD44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41116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/>
              <a:t>Příklady nadměrného jímání vod</a:t>
            </a:r>
            <a:endParaRPr lang="en-GB" sz="3600" dirty="0"/>
          </a:p>
        </p:txBody>
      </p:sp>
      <p:pic>
        <p:nvPicPr>
          <p:cNvPr id="5" name="Obrázek 4" descr="Obsah obrázku venku, obloha, tráva, krajina&#10;&#10;Popis byl vytvořen automaticky">
            <a:extLst>
              <a:ext uri="{FF2B5EF4-FFF2-40B4-BE49-F238E27FC236}">
                <a16:creationId xmlns:a16="http://schemas.microsoft.com/office/drawing/2014/main" id="{4B249BBD-A18B-745C-7BAC-B1614E51EA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4" r="9833"/>
          <a:stretch/>
        </p:blipFill>
        <p:spPr>
          <a:xfrm>
            <a:off x="7110413" y="3170014"/>
            <a:ext cx="4943476" cy="343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394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0A561AD9-970F-5DDC-5245-758EA7CCD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533650"/>
            <a:ext cx="9144000" cy="2381250"/>
          </a:xfrm>
        </p:spPr>
        <p:txBody>
          <a:bodyPr>
            <a:normAutofit fontScale="85000" lnSpcReduction="10000"/>
          </a:bodyPr>
          <a:lstStyle/>
          <a:p>
            <a:pPr marL="0" marR="0" lvl="0" indent="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cs-CZ" sz="4400" b="1" i="0" u="none" strike="noStrike" kern="0" cap="none" spc="0" normalizeH="0" baseline="0" noProof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cs-CZ" sz="4400" b="1" i="0" u="none" strike="noStrike" kern="0" cap="none" spc="0" normalizeH="0" baseline="0" noProof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část III.</a:t>
            </a:r>
          </a:p>
          <a:p>
            <a:pPr marL="0" marR="0" lvl="0" indent="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Nevhodný management vodních zdrojů</a:t>
            </a:r>
          </a:p>
        </p:txBody>
      </p:sp>
    </p:spTree>
    <p:extLst>
      <p:ext uri="{BB962C8B-B14F-4D97-AF65-F5344CB8AC3E}">
        <p14:creationId xmlns:p14="http://schemas.microsoft.com/office/powerpoint/2010/main" val="28844667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5D99B-DC47-DF88-C33F-B5CF9B539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>
            <a:extLst>
              <a:ext uri="{FF2B5EF4-FFF2-40B4-BE49-F238E27FC236}">
                <a16:creationId xmlns:a16="http://schemas.microsoft.com/office/drawing/2014/main" id="{2FEDB827-5028-F128-9778-5E545C1D5E24}"/>
              </a:ext>
            </a:extLst>
          </p:cNvPr>
          <p:cNvSpPr txBox="1">
            <a:spLocks/>
          </p:cNvSpPr>
          <p:nvPr/>
        </p:nvSpPr>
        <p:spPr>
          <a:xfrm>
            <a:off x="586483" y="953259"/>
            <a:ext cx="7848872" cy="149777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cs-CZ" sz="2400" b="1" dirty="0">
                <a:latin typeface="+mn-lt"/>
              </a:rPr>
              <a:t>Zvodněný systém severočínských planin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0114A28-16E9-1B62-3A71-72EC1202F4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42" y="3805810"/>
            <a:ext cx="5226067" cy="301533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9AD708A-3C3E-0E29-21F5-3F13CECBAD9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41116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/>
              <a:t>Příklady nadměrného jímání vod</a:t>
            </a:r>
            <a:endParaRPr lang="en-GB" sz="36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E99FC1A-1771-A3B1-C976-422D2F2DA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298" y="188154"/>
            <a:ext cx="4356502" cy="463391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2EC6D77-258C-BF5A-45F2-9BDD136093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984" r="5617"/>
          <a:stretch/>
        </p:blipFill>
        <p:spPr>
          <a:xfrm>
            <a:off x="8501063" y="4928092"/>
            <a:ext cx="3500437" cy="1850185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0BD6AFB9-9858-13A5-D0C2-2FEB3CCED850}"/>
              </a:ext>
            </a:extLst>
          </p:cNvPr>
          <p:cNvSpPr txBox="1"/>
          <p:nvPr/>
        </p:nvSpPr>
        <p:spPr>
          <a:xfrm>
            <a:off x="5753309" y="6316612"/>
            <a:ext cx="37821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b="0" i="0" dirty="0" err="1">
                <a:solidFill>
                  <a:srgbClr val="333333"/>
                </a:solidFill>
                <a:effectLst/>
                <a:latin typeface="-apple-system"/>
              </a:rPr>
              <a:t>iu</a:t>
            </a:r>
            <a:r>
              <a:rPr lang="en-GB" sz="800" b="0" i="0" dirty="0">
                <a:solidFill>
                  <a:srgbClr val="333333"/>
                </a:solidFill>
                <a:effectLst/>
                <a:latin typeface="-apple-system"/>
              </a:rPr>
              <a:t>, J., Cao, G., Zheng, C. (2011). Sustainability of Groundwater Resources in the North China Plain. In: Jones, J. (eds) Sustaining Groundwater Resources. International Year of Planet Earth. Springer, Dordrecht.</a:t>
            </a:r>
            <a:endParaRPr lang="en-GB" sz="800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847C13FE-DC40-0184-26C2-AEAD0DEBF3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867" y="1325084"/>
            <a:ext cx="3646473" cy="244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0879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 txBox="1">
            <a:spLocks/>
          </p:cNvSpPr>
          <p:nvPr/>
        </p:nvSpPr>
        <p:spPr>
          <a:xfrm>
            <a:off x="691585" y="1149290"/>
            <a:ext cx="5404415" cy="149777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200"/>
              </a:spcAft>
            </a:pPr>
            <a:r>
              <a:rPr lang="cs-CZ" sz="2400" b="1" dirty="0">
                <a:latin typeface="+mn-lt"/>
              </a:rPr>
              <a:t>USA, </a:t>
            </a:r>
            <a:r>
              <a:rPr lang="cs-CZ" sz="2400" b="1" dirty="0" err="1">
                <a:latin typeface="+mn-lt"/>
              </a:rPr>
              <a:t>South</a:t>
            </a:r>
            <a:r>
              <a:rPr lang="cs-CZ" sz="2400" b="1" dirty="0">
                <a:latin typeface="+mn-lt"/>
              </a:rPr>
              <a:t> Dakota, Wyoming, Nebraska, Colorado, Kansas, Oklahoma, New </a:t>
            </a:r>
            <a:r>
              <a:rPr lang="cs-CZ" sz="2400" b="1" dirty="0" err="1">
                <a:latin typeface="+mn-lt"/>
              </a:rPr>
              <a:t>Mexico</a:t>
            </a:r>
            <a:r>
              <a:rPr lang="cs-CZ" sz="2400" b="1" dirty="0">
                <a:latin typeface="+mn-lt"/>
              </a:rPr>
              <a:t>, Texas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cs-CZ" sz="1800" dirty="0">
              <a:latin typeface="+mn-lt"/>
            </a:endParaRP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prérie středozápadu, semiaridní klima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říční písky, štěrk (pozdní terciér až kvartér)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mocnost až 300 m, hloubka hladiny 30-120 m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objem vody 3 608 km</a:t>
            </a:r>
            <a:r>
              <a:rPr lang="cs-CZ" sz="1800" baseline="30000" dirty="0">
                <a:latin typeface="+mn-lt"/>
              </a:rPr>
              <a:t>3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doplnění v období kolem poslední  době ledové a dříve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největší zásobárna podzemních vod v USA</a:t>
            </a:r>
            <a:endParaRPr lang="cs-CZ" sz="1800" b="1" dirty="0">
              <a:latin typeface="+mn-lt"/>
            </a:endParaRPr>
          </a:p>
          <a:p>
            <a:pPr algn="l">
              <a:spcAft>
                <a:spcPts val="1200"/>
              </a:spcAft>
            </a:pPr>
            <a:endParaRPr lang="cs-CZ" sz="1800" b="1" dirty="0">
              <a:latin typeface="+mn-lt"/>
            </a:endParaRPr>
          </a:p>
          <a:p>
            <a:pPr algn="l">
              <a:spcAft>
                <a:spcPts val="1200"/>
              </a:spcAft>
            </a:pPr>
            <a:r>
              <a:rPr lang="cs-CZ" sz="3600" b="1" dirty="0">
                <a:solidFill>
                  <a:srgbClr val="FF0000"/>
                </a:solidFill>
                <a:latin typeface="+mn-lt"/>
              </a:rPr>
              <a:t>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850" y="130565"/>
            <a:ext cx="3846898" cy="2581306"/>
          </a:xfrm>
          <a:prstGeom prst="rect">
            <a:avLst/>
          </a:prstGeom>
        </p:spPr>
      </p:pic>
      <p:sp>
        <p:nvSpPr>
          <p:cNvPr id="13" name="Nadpis 1">
            <a:extLst>
              <a:ext uri="{FF2B5EF4-FFF2-40B4-BE49-F238E27FC236}">
                <a16:creationId xmlns:a16="http://schemas.microsoft.com/office/drawing/2014/main" id="{ECCDE969-CFC0-E655-5445-3168DD8AF83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41116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/>
              <a:t>Příklady nadměrného jímání vod</a:t>
            </a:r>
            <a:endParaRPr lang="en-GB" sz="3600" dirty="0"/>
          </a:p>
        </p:txBody>
      </p:sp>
      <p:pic>
        <p:nvPicPr>
          <p:cNvPr id="15" name="Obrázek 14" descr="Obsah obrázku venku, obloha, tráva, rostlina&#10;&#10;Popis byl vytvořen automaticky">
            <a:extLst>
              <a:ext uri="{FF2B5EF4-FFF2-40B4-BE49-F238E27FC236}">
                <a16:creationId xmlns:a16="http://schemas.microsoft.com/office/drawing/2014/main" id="{6D1CE92A-F602-CFEB-E536-C415CA1FD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346" y="2891302"/>
            <a:ext cx="5752402" cy="383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670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D60D01-9DEB-D22B-E49B-456A48EEB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>
            <a:extLst>
              <a:ext uri="{FF2B5EF4-FFF2-40B4-BE49-F238E27FC236}">
                <a16:creationId xmlns:a16="http://schemas.microsoft.com/office/drawing/2014/main" id="{32DE0BAD-3E2E-7B7E-7DB1-896941172089}"/>
              </a:ext>
            </a:extLst>
          </p:cNvPr>
          <p:cNvSpPr txBox="1">
            <a:spLocks/>
          </p:cNvSpPr>
          <p:nvPr/>
        </p:nvSpPr>
        <p:spPr>
          <a:xfrm>
            <a:off x="234951" y="1149290"/>
            <a:ext cx="7150100" cy="149777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200"/>
              </a:spcAft>
            </a:pPr>
            <a:r>
              <a:rPr lang="cs-CZ" sz="2400" b="1" dirty="0">
                <a:latin typeface="+mn-lt"/>
              </a:rPr>
              <a:t>USA, </a:t>
            </a:r>
            <a:r>
              <a:rPr lang="cs-CZ" sz="2400" b="1" dirty="0" err="1">
                <a:latin typeface="+mn-lt"/>
              </a:rPr>
              <a:t>South</a:t>
            </a:r>
            <a:r>
              <a:rPr lang="cs-CZ" sz="2400" b="1" dirty="0">
                <a:latin typeface="+mn-lt"/>
              </a:rPr>
              <a:t> Dakota, Wyoming, Nebraska, Colorado, Kansas, Oklahoma, New </a:t>
            </a:r>
            <a:r>
              <a:rPr lang="cs-CZ" sz="2400" b="1" dirty="0" err="1">
                <a:latin typeface="+mn-lt"/>
              </a:rPr>
              <a:t>Mexico</a:t>
            </a:r>
            <a:r>
              <a:rPr lang="cs-CZ" sz="2400" b="1" dirty="0">
                <a:latin typeface="+mn-lt"/>
              </a:rPr>
              <a:t>, Texas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intenzivní využívání od konce II. sv. války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30 % vody používané na zavlažování v USA – 26 km</a:t>
            </a:r>
            <a:r>
              <a:rPr lang="cs-CZ" sz="1800" baseline="30000" dirty="0">
                <a:latin typeface="+mn-lt"/>
              </a:rPr>
              <a:t>3</a:t>
            </a:r>
            <a:r>
              <a:rPr lang="cs-CZ" sz="1800" dirty="0">
                <a:latin typeface="+mn-lt"/>
              </a:rPr>
              <a:t>/rok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od 50. let 20. st. redukce saturované mocnosti o 9 %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pokles hladiny podzemních vod lokálně až o 90 m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pomalu obnovitelný zdroj vody – v případě celého vyprázdnění kolektoru </a:t>
            </a: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sym typeface="Wingdings" panose="05000000000000000000" pitchFamily="2" charset="2"/>
              </a:rPr>
              <a:t></a:t>
            </a:r>
            <a:r>
              <a:rPr lang="cs-CZ" sz="1800" dirty="0">
                <a:latin typeface="+mn-lt"/>
                <a:sym typeface="Wingdings" panose="05000000000000000000" pitchFamily="2" charset="2"/>
              </a:rPr>
              <a:t> </a:t>
            </a:r>
            <a:r>
              <a:rPr lang="cs-CZ" sz="1800" dirty="0">
                <a:latin typeface="+mn-lt"/>
              </a:rPr>
              <a:t>doplnění při dnešních srážkách za 6 tis. let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zvyšování koncentrace dusičnanů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v tomto století dochází ke zrychlení poklesu (max. rychlost 1,5 m/rok) – v letech 2001-2008 </a:t>
            </a:r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sym typeface="Wingdings" panose="05000000000000000000" pitchFamily="2" charset="2"/>
              </a:rPr>
              <a:t></a:t>
            </a:r>
            <a:r>
              <a:rPr lang="cs-CZ" sz="1800" dirty="0">
                <a:latin typeface="+mn-lt"/>
                <a:sym typeface="Wingdings" panose="05000000000000000000" pitchFamily="2" charset="2"/>
              </a:rPr>
              <a:t> </a:t>
            </a:r>
            <a:r>
              <a:rPr lang="cs-CZ" sz="1800" dirty="0">
                <a:latin typeface="+mn-lt"/>
              </a:rPr>
              <a:t>32 % celkového poklesu za celé 20. st.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farmáři mohou na svých pozemcích čerpat vodu bez poplatků, nízké náklady na čerpání – levná energie (zemní plyn)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těžba ropy a výstavba ropovodů – riziko kontaminace zvodně</a:t>
            </a:r>
          </a:p>
          <a:p>
            <a:pPr algn="l">
              <a:spcAft>
                <a:spcPts val="1200"/>
              </a:spcAft>
            </a:pPr>
            <a:endParaRPr lang="cs-CZ" sz="1800" dirty="0">
              <a:latin typeface="+mn-lt"/>
            </a:endParaRP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cs-CZ" sz="1800" dirty="0">
              <a:latin typeface="+mn-lt"/>
            </a:endParaRPr>
          </a:p>
          <a:p>
            <a:pPr algn="l">
              <a:spcAft>
                <a:spcPts val="1200"/>
              </a:spcAft>
            </a:pPr>
            <a:endParaRPr lang="cs-CZ" sz="1800" b="1" dirty="0">
              <a:latin typeface="+mn-lt"/>
            </a:endParaRPr>
          </a:p>
          <a:p>
            <a:pPr algn="l">
              <a:spcAft>
                <a:spcPts val="1200"/>
              </a:spcAft>
            </a:pPr>
            <a:endParaRPr lang="cs-CZ" sz="1800" b="1" dirty="0">
              <a:latin typeface="+mn-lt"/>
            </a:endParaRPr>
          </a:p>
          <a:p>
            <a:pPr algn="l">
              <a:spcAft>
                <a:spcPts val="1200"/>
              </a:spcAft>
            </a:pPr>
            <a:endParaRPr lang="cs-CZ" sz="1800" b="1" dirty="0">
              <a:latin typeface="+mn-lt"/>
            </a:endParaRPr>
          </a:p>
          <a:p>
            <a:pPr algn="l">
              <a:spcAft>
                <a:spcPts val="1200"/>
              </a:spcAft>
            </a:pPr>
            <a:r>
              <a:rPr lang="cs-CZ" sz="3600" b="1" dirty="0">
                <a:solidFill>
                  <a:srgbClr val="FF0000"/>
                </a:solidFill>
                <a:latin typeface="+mn-lt"/>
              </a:rPr>
              <a:t> </a:t>
            </a:r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29170CAC-94C9-5A67-22CD-05A999459D7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41116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/>
              <a:t>Příklady nadměrného jímání vod</a:t>
            </a:r>
            <a:endParaRPr lang="en-GB" sz="3600" dirty="0"/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45F6AE1C-81A5-3D32-35A2-41B8590B9A7A}"/>
              </a:ext>
            </a:extLst>
          </p:cNvPr>
          <p:cNvGrpSpPr/>
          <p:nvPr/>
        </p:nvGrpSpPr>
        <p:grpSpPr>
          <a:xfrm>
            <a:off x="7236842" y="1460500"/>
            <a:ext cx="4644008" cy="4769618"/>
            <a:chOff x="4499992" y="1931103"/>
            <a:chExt cx="4478904" cy="4508572"/>
          </a:xfrm>
        </p:grpSpPr>
        <p:grpSp>
          <p:nvGrpSpPr>
            <p:cNvPr id="4" name="Skupina 3">
              <a:extLst>
                <a:ext uri="{FF2B5EF4-FFF2-40B4-BE49-F238E27FC236}">
                  <a16:creationId xmlns:a16="http://schemas.microsoft.com/office/drawing/2014/main" id="{F7726DD9-FBF6-CEAC-A052-16567F93F87A}"/>
                </a:ext>
              </a:extLst>
            </p:cNvPr>
            <p:cNvGrpSpPr/>
            <p:nvPr/>
          </p:nvGrpSpPr>
          <p:grpSpPr>
            <a:xfrm>
              <a:off x="4499992" y="1931103"/>
              <a:ext cx="4478904" cy="4508572"/>
              <a:chOff x="3347864" y="1536988"/>
              <a:chExt cx="5631032" cy="4902687"/>
            </a:xfrm>
          </p:grpSpPr>
          <p:pic>
            <p:nvPicPr>
              <p:cNvPr id="6" name="Obrázek 5">
                <a:extLst>
                  <a:ext uri="{FF2B5EF4-FFF2-40B4-BE49-F238E27FC236}">
                    <a16:creationId xmlns:a16="http://schemas.microsoft.com/office/drawing/2014/main" id="{8C7B4528-0FF9-45A1-C0FC-4C0498547B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63727" y="1628800"/>
                <a:ext cx="5515169" cy="4810875"/>
              </a:xfrm>
              <a:prstGeom prst="rect">
                <a:avLst/>
              </a:prstGeom>
            </p:spPr>
          </p:pic>
          <p:sp>
            <p:nvSpPr>
              <p:cNvPr id="7" name="Obdélník 6">
                <a:extLst>
                  <a:ext uri="{FF2B5EF4-FFF2-40B4-BE49-F238E27FC236}">
                    <a16:creationId xmlns:a16="http://schemas.microsoft.com/office/drawing/2014/main" id="{881A4131-690D-9A2B-4736-A385A1315EFC}"/>
                  </a:ext>
                </a:extLst>
              </p:cNvPr>
              <p:cNvSpPr/>
              <p:nvPr/>
            </p:nvSpPr>
            <p:spPr>
              <a:xfrm>
                <a:off x="5940152" y="1536988"/>
                <a:ext cx="432048" cy="3078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9" name="Obdélník 8">
                <a:extLst>
                  <a:ext uri="{FF2B5EF4-FFF2-40B4-BE49-F238E27FC236}">
                    <a16:creationId xmlns:a16="http://schemas.microsoft.com/office/drawing/2014/main" id="{631642D4-12AB-1399-BA5E-1A4DDD8F656A}"/>
                  </a:ext>
                </a:extLst>
              </p:cNvPr>
              <p:cNvSpPr/>
              <p:nvPr/>
            </p:nvSpPr>
            <p:spPr>
              <a:xfrm>
                <a:off x="3347864" y="1549826"/>
                <a:ext cx="432048" cy="3078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70DA0C35-3124-2AA9-28C6-0400F557DF3F}"/>
                </a:ext>
              </a:extLst>
            </p:cNvPr>
            <p:cNvSpPr/>
            <p:nvPr/>
          </p:nvSpPr>
          <p:spPr>
            <a:xfrm>
              <a:off x="6613697" y="4221229"/>
              <a:ext cx="343650" cy="283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404054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 txBox="1">
            <a:spLocks/>
          </p:cNvSpPr>
          <p:nvPr/>
        </p:nvSpPr>
        <p:spPr>
          <a:xfrm>
            <a:off x="381000" y="1151281"/>
            <a:ext cx="7304903" cy="149777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cs-CZ" sz="2400" b="1" dirty="0">
                <a:latin typeface="+mn-lt"/>
              </a:rPr>
              <a:t>USA, Kalifornie - </a:t>
            </a:r>
            <a:r>
              <a:rPr lang="cs-CZ" sz="2400" b="1" dirty="0" err="1">
                <a:latin typeface="+mn-lt"/>
              </a:rPr>
              <a:t>Central</a:t>
            </a:r>
            <a:r>
              <a:rPr lang="cs-CZ" sz="2400" b="1" dirty="0">
                <a:latin typeface="+mn-lt"/>
              </a:rPr>
              <a:t> </a:t>
            </a:r>
            <a:r>
              <a:rPr lang="cs-CZ" sz="2400" b="1" dirty="0" err="1">
                <a:latin typeface="+mn-lt"/>
              </a:rPr>
              <a:t>Valley</a:t>
            </a:r>
            <a:endParaRPr lang="cs-CZ" sz="2400" b="1" dirty="0">
              <a:latin typeface="+mn-lt"/>
            </a:endParaRPr>
          </a:p>
          <a:p>
            <a:pPr marL="342900" indent="-342900" algn="l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jedna ze zemědělsky nejproduktivnějších oblastí světa</a:t>
            </a:r>
            <a:endParaRPr lang="cs-CZ" sz="2000" b="1" dirty="0">
              <a:latin typeface="+mn-lt"/>
            </a:endParaRP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 err="1">
                <a:latin typeface="+mn-lt"/>
              </a:rPr>
              <a:t>Central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Valley</a:t>
            </a:r>
            <a:r>
              <a:rPr lang="cs-CZ" sz="2000" dirty="0">
                <a:latin typeface="+mn-lt"/>
              </a:rPr>
              <a:t> zvodněný systém, 52 000 km</a:t>
            </a:r>
            <a:r>
              <a:rPr lang="cs-CZ" sz="2000" baseline="30000" dirty="0">
                <a:latin typeface="+mn-lt"/>
              </a:rPr>
              <a:t>2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mezi pobřežním pásmem a pohořím Sierra Nevada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polopouštní oblast – značné kolísání vodnosti řek </a:t>
            </a:r>
            <a:r>
              <a:rPr lang="cs-CZ" sz="1600" dirty="0">
                <a:solidFill>
                  <a:schemeClr val="accent3"/>
                </a:solidFill>
                <a:latin typeface="+mn-lt"/>
                <a:sym typeface="Wingdings" panose="05000000000000000000" pitchFamily="2" charset="2"/>
              </a:rPr>
              <a:t></a:t>
            </a:r>
            <a:r>
              <a:rPr lang="cs-CZ" sz="2000" dirty="0">
                <a:latin typeface="+mn-lt"/>
                <a:sym typeface="Wingdings" panose="05000000000000000000" pitchFamily="2" charset="2"/>
              </a:rPr>
              <a:t> využívání podzemních vod</a:t>
            </a:r>
            <a:endParaRPr lang="cs-CZ" sz="2000" dirty="0">
              <a:latin typeface="+mn-lt"/>
            </a:endParaRP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obrovský objem (jura-kvartér) mořských až kontinentálních sedimentů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hlavní kolektor – kontinentální sedimenty – štěrk a písek s polohami prachu a jílu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mocnost 300-1000 m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9CE1658-9E40-8C1F-625E-C261047B208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41116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/>
              <a:t>Příklady nadměrného jímání vod</a:t>
            </a:r>
            <a:endParaRPr lang="en-GB" sz="360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CE94DF41-B4FA-54E2-1D3A-915361ED1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3654" y="74140"/>
            <a:ext cx="4168346" cy="524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0835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7DCD0-D863-B3E6-68C9-66104FCA3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>
            <a:extLst>
              <a:ext uri="{FF2B5EF4-FFF2-40B4-BE49-F238E27FC236}">
                <a16:creationId xmlns:a16="http://schemas.microsoft.com/office/drawing/2014/main" id="{6288FD01-2816-35F2-3618-7D6C676A4E0F}"/>
              </a:ext>
            </a:extLst>
          </p:cNvPr>
          <p:cNvSpPr txBox="1">
            <a:spLocks/>
          </p:cNvSpPr>
          <p:nvPr/>
        </p:nvSpPr>
        <p:spPr>
          <a:xfrm>
            <a:off x="393700" y="1151281"/>
            <a:ext cx="4969132" cy="149777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cs-CZ" sz="2400" b="1" dirty="0">
                <a:latin typeface="+mn-lt"/>
              </a:rPr>
              <a:t>USA, Kalifornie - </a:t>
            </a:r>
            <a:r>
              <a:rPr lang="cs-CZ" sz="2400" b="1" dirty="0" err="1">
                <a:latin typeface="+mn-lt"/>
              </a:rPr>
              <a:t>Central</a:t>
            </a:r>
            <a:r>
              <a:rPr lang="cs-CZ" sz="2400" b="1" dirty="0">
                <a:latin typeface="+mn-lt"/>
              </a:rPr>
              <a:t> </a:t>
            </a:r>
            <a:r>
              <a:rPr lang="cs-CZ" sz="2400" b="1" dirty="0" err="1">
                <a:latin typeface="+mn-lt"/>
              </a:rPr>
              <a:t>Valley</a:t>
            </a:r>
            <a:endParaRPr lang="cs-CZ" sz="2400" b="1" dirty="0">
              <a:latin typeface="+mn-lt"/>
            </a:endParaRPr>
          </a:p>
          <a:p>
            <a:pPr marL="342900" indent="-342900" algn="l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druhý, nejvíce čerpaný systém v USA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1880 hloubení prvních jímacích vrtů – samovolný přetok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po roce 1900 pokles vydatnosti vrtů spojený s klesáním hladiny PV a nutnost zahájení čerpání vody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1930 elektrifikace – využívání podzemních vod pro zavlažování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  <a:sym typeface="Wingdings" panose="05000000000000000000" pitchFamily="2" charset="2"/>
              </a:rPr>
              <a:t>urychlení poklesu PV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  <a:sym typeface="Wingdings" panose="05000000000000000000" pitchFamily="2" charset="2"/>
              </a:rPr>
              <a:t>mnoho vrtů vysychá </a:t>
            </a:r>
            <a:r>
              <a:rPr lang="cs-CZ" sz="1600" dirty="0">
                <a:solidFill>
                  <a:schemeClr val="tx2"/>
                </a:solidFill>
                <a:latin typeface="+mn-lt"/>
                <a:sym typeface="Wingdings" panose="05000000000000000000" pitchFamily="2" charset="2"/>
              </a:rPr>
              <a:t></a:t>
            </a:r>
            <a:r>
              <a:rPr lang="cs-CZ" sz="2000" dirty="0">
                <a:latin typeface="+mn-lt"/>
                <a:sym typeface="Wingdings" panose="05000000000000000000" pitchFamily="2" charset="2"/>
              </a:rPr>
              <a:t> tisíce akrů zemědělských ploch vysychá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  <a:sym typeface="Wingdings" panose="05000000000000000000" pitchFamily="2" charset="2"/>
              </a:rPr>
              <a:t>vysychání řek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  <a:sym typeface="Wingdings" panose="05000000000000000000" pitchFamily="2" charset="2"/>
              </a:rPr>
              <a:t>nutnost výstavby vodních děl na řekách 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výrazné poklesy terénu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CAFE6C2-0660-27BB-A337-72CD32F8B9F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41116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/>
              <a:t>Příklady nadměrného jímání vod</a:t>
            </a:r>
            <a:endParaRPr lang="en-GB" sz="36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DA3EAB9-1757-D40C-DDD6-847A0CABFE33}"/>
              </a:ext>
            </a:extLst>
          </p:cNvPr>
          <p:cNvSpPr txBox="1"/>
          <p:nvPr/>
        </p:nvSpPr>
        <p:spPr>
          <a:xfrm>
            <a:off x="5822882" y="108647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Groundwater declines across U.S. South over past decade | NOAA Climate.gov</a:t>
            </a:r>
            <a:endParaRPr lang="en-GB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2C3CE73-CC09-6905-ED6D-A7EE1A539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765" y="2042984"/>
            <a:ext cx="6642235" cy="35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032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4097B-708A-25CB-B73C-F466100DF2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>
            <a:extLst>
              <a:ext uri="{FF2B5EF4-FFF2-40B4-BE49-F238E27FC236}">
                <a16:creationId xmlns:a16="http://schemas.microsoft.com/office/drawing/2014/main" id="{8EB5C715-89D0-A23A-8709-BA483150A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8200" y="4890600"/>
            <a:ext cx="6185148" cy="1846751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1A49C75F-6559-76BE-9242-E996B7C32B23}"/>
              </a:ext>
            </a:extLst>
          </p:cNvPr>
          <p:cNvSpPr txBox="1">
            <a:spLocks/>
          </p:cNvSpPr>
          <p:nvPr/>
        </p:nvSpPr>
        <p:spPr>
          <a:xfrm>
            <a:off x="368300" y="1151281"/>
            <a:ext cx="6016025" cy="149777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cs-CZ" sz="2400" b="1" dirty="0">
                <a:latin typeface="+mn-lt"/>
              </a:rPr>
              <a:t>USA, Kalifornie - </a:t>
            </a:r>
            <a:r>
              <a:rPr lang="cs-CZ" sz="2400" b="1" dirty="0" err="1">
                <a:latin typeface="+mn-lt"/>
              </a:rPr>
              <a:t>Central</a:t>
            </a:r>
            <a:r>
              <a:rPr lang="cs-CZ" sz="2400" b="1" dirty="0">
                <a:latin typeface="+mn-lt"/>
              </a:rPr>
              <a:t> </a:t>
            </a:r>
            <a:r>
              <a:rPr lang="cs-CZ" sz="2400" b="1" dirty="0" err="1">
                <a:latin typeface="+mn-lt"/>
              </a:rPr>
              <a:t>Valley</a:t>
            </a:r>
            <a:endParaRPr lang="cs-CZ" sz="2400" b="1" dirty="0">
              <a:latin typeface="+mn-lt"/>
            </a:endParaRPr>
          </a:p>
          <a:p>
            <a:pPr algn="l">
              <a:spcAft>
                <a:spcPts val="600"/>
              </a:spcAft>
            </a:pPr>
            <a:r>
              <a:rPr lang="cs-CZ" sz="2400" b="1" dirty="0">
                <a:solidFill>
                  <a:srgbClr val="C00000"/>
                </a:solidFill>
                <a:latin typeface="+mn-lt"/>
              </a:rPr>
              <a:t>Výrazné poklesy terénu</a:t>
            </a:r>
          </a:p>
          <a:p>
            <a:pPr marL="342900" indent="-34290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polohy prachu a jílu místy &gt;50 % celkové mocnosti</a:t>
            </a:r>
          </a:p>
          <a:p>
            <a:pPr marL="342900" indent="-34290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tato kombinace je riziková s ohledem na odběr podzemních vod</a:t>
            </a:r>
          </a:p>
          <a:p>
            <a:pPr marL="342900" indent="-34290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pokles tlaku vody vede ke </a:t>
            </a:r>
            <a:r>
              <a:rPr lang="cs-CZ" sz="2000" dirty="0" err="1">
                <a:latin typeface="+mn-lt"/>
              </a:rPr>
              <a:t>kompakci</a:t>
            </a:r>
            <a:r>
              <a:rPr lang="cs-CZ" sz="2000" dirty="0">
                <a:latin typeface="+mn-lt"/>
              </a:rPr>
              <a:t> jemnozrnných hornin</a:t>
            </a:r>
          </a:p>
          <a:p>
            <a:pPr marL="342900" indent="-34290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riziko setrvačnosti poklesu i po ukončení poklesu hladiny PV</a:t>
            </a: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cs-CZ" sz="2000" dirty="0">
                <a:latin typeface="+mn-lt"/>
              </a:rPr>
              <a:t>(Arizona – vzestup hladin o 30 m, přesto i po desítkách let poklesy terénu)</a:t>
            </a:r>
          </a:p>
          <a:p>
            <a:pPr marL="342900" indent="-34290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pokles terénu (80 % poklesů v USA způsobeno odběrem podzemní vody)</a:t>
            </a:r>
          </a:p>
          <a:p>
            <a:pPr marL="342900" indent="-34290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ohrožení základů budov, potrubí aj. </a:t>
            </a:r>
          </a:p>
          <a:p>
            <a:pPr marL="342900" indent="-34290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2000" dirty="0">
              <a:latin typeface="+mn-lt"/>
            </a:endParaRPr>
          </a:p>
          <a:p>
            <a:pPr marL="342900" indent="-342900" algn="l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2000" dirty="0">
              <a:latin typeface="+mn-lt"/>
            </a:endParaRPr>
          </a:p>
          <a:p>
            <a:pPr algn="l">
              <a:spcAft>
                <a:spcPts val="600"/>
              </a:spcAft>
            </a:pPr>
            <a:endParaRPr lang="cs-CZ" sz="2400" dirty="0">
              <a:latin typeface="+mn-lt"/>
            </a:endParaRPr>
          </a:p>
          <a:p>
            <a:pPr algn="l">
              <a:spcAft>
                <a:spcPts val="600"/>
              </a:spcAft>
            </a:pPr>
            <a:endParaRPr lang="cs-CZ" sz="2400" dirty="0">
              <a:latin typeface="+mn-lt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C943F68-9B7B-C676-DB5B-1B505B9BD4C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41116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/>
              <a:t>Příklady nadměrného jímání vod</a:t>
            </a:r>
            <a:endParaRPr lang="en-GB" sz="3600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25628648-E703-3A84-ECBB-917E87732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8958" y="1079752"/>
            <a:ext cx="1373441" cy="2780794"/>
          </a:xfrm>
          <a:prstGeom prst="rect">
            <a:avLst/>
          </a:prstGeom>
        </p:spPr>
      </p:pic>
      <p:pic>
        <p:nvPicPr>
          <p:cNvPr id="17" name="Obrázek 16" descr="Obsah obrázku text, snímek obrazovky, řada/pruh, Paralelní&#10;&#10;Popis byl vytvořen automaticky">
            <a:extLst>
              <a:ext uri="{FF2B5EF4-FFF2-40B4-BE49-F238E27FC236}">
                <a16:creationId xmlns:a16="http://schemas.microsoft.com/office/drawing/2014/main" id="{89F85299-6919-06D6-BD92-C9833650B9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716" y="165099"/>
            <a:ext cx="3604434" cy="438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9716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262B5-2086-5408-D316-95D119ECA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>
            <a:extLst>
              <a:ext uri="{FF2B5EF4-FFF2-40B4-BE49-F238E27FC236}">
                <a16:creationId xmlns:a16="http://schemas.microsoft.com/office/drawing/2014/main" id="{D39DBB4A-6937-8CF0-74AC-E9DCDE12638F}"/>
              </a:ext>
            </a:extLst>
          </p:cNvPr>
          <p:cNvSpPr txBox="1">
            <a:spLocks/>
          </p:cNvSpPr>
          <p:nvPr/>
        </p:nvSpPr>
        <p:spPr>
          <a:xfrm>
            <a:off x="431799" y="1151281"/>
            <a:ext cx="3460751" cy="149777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cs-CZ" sz="2400" b="1" dirty="0">
                <a:latin typeface="+mn-lt"/>
              </a:rPr>
              <a:t>USA, Kalifornie - </a:t>
            </a:r>
            <a:r>
              <a:rPr lang="cs-CZ" sz="2400" b="1" dirty="0" err="1">
                <a:latin typeface="+mn-lt"/>
              </a:rPr>
              <a:t>Central</a:t>
            </a:r>
            <a:r>
              <a:rPr lang="cs-CZ" sz="2400" b="1" dirty="0">
                <a:latin typeface="+mn-lt"/>
              </a:rPr>
              <a:t> </a:t>
            </a:r>
            <a:r>
              <a:rPr lang="cs-CZ" sz="2400" b="1" dirty="0" err="1">
                <a:latin typeface="+mn-lt"/>
              </a:rPr>
              <a:t>Valley</a:t>
            </a:r>
            <a:endParaRPr lang="cs-CZ" sz="2400" b="1" dirty="0">
              <a:latin typeface="+mn-lt"/>
            </a:endParaRPr>
          </a:p>
          <a:p>
            <a:pPr algn="l">
              <a:spcAft>
                <a:spcPts val="600"/>
              </a:spcAft>
            </a:pPr>
            <a:endParaRPr lang="cs-CZ" sz="2000" dirty="0">
              <a:latin typeface="+mn-lt"/>
            </a:endParaRPr>
          </a:p>
          <a:p>
            <a:pPr algn="l">
              <a:spcAft>
                <a:spcPts val="600"/>
              </a:spcAft>
            </a:pPr>
            <a:r>
              <a:rPr lang="cs-CZ" sz="2400" b="1" dirty="0">
                <a:solidFill>
                  <a:srgbClr val="C00000"/>
                </a:solidFill>
                <a:latin typeface="+mn-lt"/>
              </a:rPr>
              <a:t>Výrazné poklesy terénu</a:t>
            </a:r>
          </a:p>
          <a:p>
            <a:pPr marL="342900" indent="-34290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poklesy terénu od r. 1920</a:t>
            </a:r>
          </a:p>
          <a:p>
            <a:pPr marL="342900" indent="-34290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pokles až o 9 m</a:t>
            </a:r>
          </a:p>
          <a:p>
            <a:pPr marL="342900" indent="-34290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poškození přehrad, zavlažovacích kanálů - ztráta až 20 % vody</a:t>
            </a:r>
          </a:p>
          <a:p>
            <a:pPr marL="342900" indent="-342900" algn="l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2000" dirty="0">
              <a:latin typeface="+mn-lt"/>
            </a:endParaRPr>
          </a:p>
          <a:p>
            <a:pPr algn="l">
              <a:spcAft>
                <a:spcPts val="600"/>
              </a:spcAft>
            </a:pPr>
            <a:endParaRPr lang="cs-CZ" sz="2400" dirty="0">
              <a:latin typeface="+mn-lt"/>
            </a:endParaRPr>
          </a:p>
          <a:p>
            <a:pPr algn="l">
              <a:spcAft>
                <a:spcPts val="600"/>
              </a:spcAft>
            </a:pPr>
            <a:endParaRPr lang="cs-CZ" sz="2400" dirty="0">
              <a:latin typeface="+mn-lt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482DBFE-F08A-D25D-A028-5F9E71292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0042" y="0"/>
            <a:ext cx="7089016" cy="68580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2620E7A-4431-11B8-DAD6-4EE278302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8841" y="4838228"/>
            <a:ext cx="6628689" cy="201977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CB85314-822C-46AE-9583-80D8BAFC52A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4826000" cy="411163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/>
              <a:t>Příklady nadměrného jímání vod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5911187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69205-AB60-2EED-A086-60AD0F23F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>
            <a:extLst>
              <a:ext uri="{FF2B5EF4-FFF2-40B4-BE49-F238E27FC236}">
                <a16:creationId xmlns:a16="http://schemas.microsoft.com/office/drawing/2014/main" id="{2435FFF9-D212-33A1-FF86-8DB0003F80FA}"/>
              </a:ext>
            </a:extLst>
          </p:cNvPr>
          <p:cNvSpPr txBox="1">
            <a:spLocks/>
          </p:cNvSpPr>
          <p:nvPr/>
        </p:nvSpPr>
        <p:spPr>
          <a:xfrm>
            <a:off x="462864" y="1151281"/>
            <a:ext cx="9144000" cy="149777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cs-CZ" sz="2400" b="1" dirty="0">
                <a:latin typeface="+mn-lt"/>
              </a:rPr>
              <a:t>USA, Kalifornie - </a:t>
            </a:r>
            <a:r>
              <a:rPr lang="cs-CZ" sz="2400" b="1" dirty="0" err="1">
                <a:latin typeface="+mn-lt"/>
              </a:rPr>
              <a:t>Central</a:t>
            </a:r>
            <a:r>
              <a:rPr lang="cs-CZ" sz="2400" b="1" dirty="0">
                <a:latin typeface="+mn-lt"/>
              </a:rPr>
              <a:t> </a:t>
            </a:r>
            <a:r>
              <a:rPr lang="cs-CZ" sz="2400" b="1" dirty="0" err="1">
                <a:latin typeface="+mn-lt"/>
              </a:rPr>
              <a:t>Valley</a:t>
            </a:r>
            <a:endParaRPr lang="cs-CZ" sz="2400" b="1" dirty="0">
              <a:latin typeface="+mn-lt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05CA07E-D8BC-04B1-0E7F-B866AB7CCD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36" y="2078353"/>
            <a:ext cx="11622327" cy="447012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BEBA48D-A3F5-60A2-FD5C-D2975C233724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41116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/>
              <a:t>Příklady nadměrného jímání vod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8640991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A7AB8-7F8C-B520-7FF7-461818312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>
            <a:extLst>
              <a:ext uri="{FF2B5EF4-FFF2-40B4-BE49-F238E27FC236}">
                <a16:creationId xmlns:a16="http://schemas.microsoft.com/office/drawing/2014/main" id="{221EE581-D3ED-03E8-52AE-F7CDB93BEFBB}"/>
              </a:ext>
            </a:extLst>
          </p:cNvPr>
          <p:cNvSpPr txBox="1">
            <a:spLocks/>
          </p:cNvSpPr>
          <p:nvPr/>
        </p:nvSpPr>
        <p:spPr>
          <a:xfrm>
            <a:off x="462864" y="1151281"/>
            <a:ext cx="4845736" cy="149777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cs-CZ" sz="2400" b="1" dirty="0">
                <a:latin typeface="+mn-lt"/>
              </a:rPr>
              <a:t>Mexiko City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odběry podzemních vod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115 let klesajícího terénu – celkem až 30 m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od roku 1950 konstantní rychlost poklesu 50 cm/rok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74352CB-E9D7-B5C3-9286-08A6EAAED53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41116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/>
              <a:t>Příklady nadměrného jímání vod</a:t>
            </a:r>
            <a:endParaRPr lang="en-GB" sz="3600" dirty="0"/>
          </a:p>
        </p:txBody>
      </p:sp>
      <p:pic>
        <p:nvPicPr>
          <p:cNvPr id="7" name="Obrázek 6" descr="Obsah obrázku venku, obloha, Středověká architektura, Náměstí&#10;&#10;Popis byl vytvořen automaticky">
            <a:extLst>
              <a:ext uri="{FF2B5EF4-FFF2-40B4-BE49-F238E27FC236}">
                <a16:creationId xmlns:a16="http://schemas.microsoft.com/office/drawing/2014/main" id="{851902BD-91BC-37F1-89F3-3BAC5F041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898469"/>
            <a:ext cx="3641725" cy="272798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C600AE4-9997-D338-20D7-9D795FED1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4687" y="1900166"/>
            <a:ext cx="6707312" cy="4729306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44D53616-6BFE-BAF7-6A1A-17320F5062F9}"/>
              </a:ext>
            </a:extLst>
          </p:cNvPr>
          <p:cNvSpPr txBox="1"/>
          <p:nvPr/>
        </p:nvSpPr>
        <p:spPr>
          <a:xfrm>
            <a:off x="6675825" y="1106369"/>
            <a:ext cx="4195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jako měřítko použit hydrogeologický vrt (WP - </a:t>
            </a:r>
            <a:r>
              <a:rPr lang="cs-CZ" dirty="0" err="1"/>
              <a:t>well</a:t>
            </a:r>
            <a:r>
              <a:rPr lang="cs-CZ" dirty="0"/>
              <a:t> pump, WC – </a:t>
            </a:r>
            <a:r>
              <a:rPr lang="cs-CZ" dirty="0" err="1"/>
              <a:t>well</a:t>
            </a:r>
            <a:r>
              <a:rPr lang="cs-CZ" dirty="0"/>
              <a:t> </a:t>
            </a:r>
            <a:r>
              <a:rPr lang="cs-CZ" dirty="0" err="1"/>
              <a:t>casing</a:t>
            </a:r>
            <a:r>
              <a:rPr lang="cs-CZ" dirty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13417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A5DF2-AA89-27ED-B6E8-C4A4BDAF4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>
            <a:extLst>
              <a:ext uri="{FF2B5EF4-FFF2-40B4-BE49-F238E27FC236}">
                <a16:creationId xmlns:a16="http://schemas.microsoft.com/office/drawing/2014/main" id="{35C7639A-D837-9FFA-C62E-D3CBFD055413}"/>
              </a:ext>
            </a:extLst>
          </p:cNvPr>
          <p:cNvSpPr txBox="1">
            <a:spLocks/>
          </p:cNvSpPr>
          <p:nvPr/>
        </p:nvSpPr>
        <p:spPr>
          <a:xfrm>
            <a:off x="977900" y="1397000"/>
            <a:ext cx="8646492" cy="88887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cs-CZ" sz="2400" b="1" dirty="0">
                <a:latin typeface="+mn-lt"/>
              </a:rPr>
              <a:t>Thajsko – Bangkok</a:t>
            </a:r>
          </a:p>
          <a:p>
            <a:pPr algn="l">
              <a:spcAft>
                <a:spcPts val="600"/>
              </a:spcAft>
            </a:pPr>
            <a:r>
              <a:rPr lang="cs-CZ" sz="1800" dirty="0">
                <a:latin typeface="+mn-lt"/>
              </a:rPr>
              <a:t>odběr podzemních vod - četné jílové polohy</a:t>
            </a:r>
          </a:p>
          <a:p>
            <a:pPr algn="l">
              <a:spcAft>
                <a:spcPts val="600"/>
              </a:spcAft>
            </a:pPr>
            <a:r>
              <a:rPr lang="cs-CZ" sz="1800" dirty="0">
                <a:latin typeface="+mn-lt"/>
              </a:rPr>
              <a:t>r. 1980 – pokles 120 mm/rok</a:t>
            </a:r>
          </a:p>
          <a:p>
            <a:pPr algn="l">
              <a:spcAft>
                <a:spcPts val="600"/>
              </a:spcAft>
            </a:pPr>
            <a:r>
              <a:rPr lang="cs-CZ" sz="1800" dirty="0">
                <a:latin typeface="+mn-lt"/>
              </a:rPr>
              <a:t>odběr 1 m</a:t>
            </a:r>
            <a:r>
              <a:rPr lang="cs-CZ" sz="1800" baseline="30000" dirty="0">
                <a:latin typeface="+mn-lt"/>
              </a:rPr>
              <a:t>3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podz</a:t>
            </a:r>
            <a:r>
              <a:rPr lang="cs-CZ" sz="1800" dirty="0">
                <a:latin typeface="+mn-lt"/>
              </a:rPr>
              <a:t>. vody </a:t>
            </a:r>
            <a:r>
              <a:rPr lang="cs-CZ" sz="1800" dirty="0">
                <a:latin typeface="+mn-lt"/>
                <a:sym typeface="Wingdings" panose="05000000000000000000" pitchFamily="2" charset="2"/>
              </a:rPr>
              <a:t> ztráta 0,1 m</a:t>
            </a:r>
            <a:r>
              <a:rPr lang="cs-CZ" sz="1800" baseline="30000" dirty="0">
                <a:latin typeface="+mn-lt"/>
                <a:sym typeface="Wingdings" panose="05000000000000000000" pitchFamily="2" charset="2"/>
              </a:rPr>
              <a:t>3</a:t>
            </a:r>
            <a:r>
              <a:rPr lang="cs-CZ" sz="1800" dirty="0">
                <a:latin typeface="+mn-lt"/>
                <a:sym typeface="Wingdings" panose="05000000000000000000" pitchFamily="2" charset="2"/>
              </a:rPr>
              <a:t> objemu horniny</a:t>
            </a:r>
            <a:endParaRPr lang="cs-CZ" sz="1800" dirty="0">
              <a:latin typeface="+mn-lt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C969DA6-8FEA-CC84-F689-BC0BC36CE43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41116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/>
              <a:t>Příklady nadměrného jímání vod</a:t>
            </a:r>
            <a:endParaRPr lang="en-GB" sz="36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05D41C9-4A8D-049C-BABB-AF8EBF61B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3612709"/>
            <a:ext cx="3883679" cy="312920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08AB75F-DB7D-408C-73E8-7F28F5D1A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5722" y="63500"/>
            <a:ext cx="4378978" cy="284707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DF98194-5A0B-BE3B-DEBD-265FC5915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4272" y="2971800"/>
            <a:ext cx="4740929" cy="38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478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E5154E-939B-C620-2F43-98A26D834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77688F-A3EC-F75E-4273-347A2BCC2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6925"/>
          </a:xfrm>
        </p:spPr>
        <p:txBody>
          <a:bodyPr>
            <a:normAutofit/>
          </a:bodyPr>
          <a:lstStyle/>
          <a:p>
            <a:r>
              <a:rPr lang="cs-CZ" sz="3600" b="1" dirty="0" err="1"/>
              <a:t>Antropocén</a:t>
            </a:r>
            <a:endParaRPr lang="en-GB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A4EDF2-A271-8132-7CFB-105EDAFC7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789" y="1423988"/>
            <a:ext cx="4952511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2000" dirty="0"/>
              <a:t>Geologická epocha – člověk významný činitel  environmentálních změn</a:t>
            </a:r>
          </a:p>
        </p:txBody>
      </p:sp>
      <p:grpSp>
        <p:nvGrpSpPr>
          <p:cNvPr id="28" name="Skupina 27">
            <a:extLst>
              <a:ext uri="{FF2B5EF4-FFF2-40B4-BE49-F238E27FC236}">
                <a16:creationId xmlns:a16="http://schemas.microsoft.com/office/drawing/2014/main" id="{A714A41B-2130-39A8-220E-2417B38417ED}"/>
              </a:ext>
            </a:extLst>
          </p:cNvPr>
          <p:cNvGrpSpPr/>
          <p:nvPr/>
        </p:nvGrpSpPr>
        <p:grpSpPr>
          <a:xfrm>
            <a:off x="5926214" y="365125"/>
            <a:ext cx="6189586" cy="5844921"/>
            <a:chOff x="5019462" y="314006"/>
            <a:chExt cx="6189586" cy="5844921"/>
          </a:xfrm>
        </p:grpSpPr>
        <p:pic>
          <p:nvPicPr>
            <p:cNvPr id="21" name="Obrázek 20" descr="Obsah obrázku venku, Rostlinné společenstvo, krajina, příroda&#10;&#10;Popis byl vytvořen automaticky">
              <a:extLst>
                <a:ext uri="{FF2B5EF4-FFF2-40B4-BE49-F238E27FC236}">
                  <a16:creationId xmlns:a16="http://schemas.microsoft.com/office/drawing/2014/main" id="{61F7E407-AC82-6706-3644-0DEC8B655B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97" t="7320" r="28321" b="23761"/>
            <a:stretch/>
          </p:blipFill>
          <p:spPr>
            <a:xfrm>
              <a:off x="8097019" y="314309"/>
              <a:ext cx="3112029" cy="2930095"/>
            </a:xfrm>
            <a:prstGeom prst="rect">
              <a:avLst/>
            </a:prstGeom>
          </p:spPr>
        </p:pic>
        <p:pic>
          <p:nvPicPr>
            <p:cNvPr id="27" name="Obrázek 26" descr="Obsah obrázku tráva, venku, obloha, hoblovat&#10;&#10;Popis byl vytvořen automaticky">
              <a:extLst>
                <a:ext uri="{FF2B5EF4-FFF2-40B4-BE49-F238E27FC236}">
                  <a16:creationId xmlns:a16="http://schemas.microsoft.com/office/drawing/2014/main" id="{132A5DB3-FAEA-FAB4-A274-A8C7AE87B4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r="14660" b="14318"/>
            <a:stretch/>
          </p:blipFill>
          <p:spPr>
            <a:xfrm>
              <a:off x="8131492" y="3204842"/>
              <a:ext cx="3077556" cy="2954085"/>
            </a:xfrm>
            <a:prstGeom prst="rect">
              <a:avLst/>
            </a:prstGeom>
          </p:spPr>
        </p:pic>
        <p:pic>
          <p:nvPicPr>
            <p:cNvPr id="17" name="Obrázek 16">
              <a:extLst>
                <a:ext uri="{FF2B5EF4-FFF2-40B4-BE49-F238E27FC236}">
                  <a16:creationId xmlns:a16="http://schemas.microsoft.com/office/drawing/2014/main" id="{275F26DD-5372-A027-79A5-B5CEB7615D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0349" b="18750"/>
            <a:stretch/>
          </p:blipFill>
          <p:spPr>
            <a:xfrm>
              <a:off x="5019462" y="314006"/>
              <a:ext cx="3112029" cy="2945943"/>
            </a:xfrm>
            <a:prstGeom prst="rect">
              <a:avLst/>
            </a:prstGeom>
          </p:spPr>
        </p:pic>
        <p:pic>
          <p:nvPicPr>
            <p:cNvPr id="19" name="Obrázek 18" descr="Obsah obrázku obloha, mrak, venku, pole&#10;&#10;Popis byl vytvořen automaticky">
              <a:extLst>
                <a:ext uri="{FF2B5EF4-FFF2-40B4-BE49-F238E27FC236}">
                  <a16:creationId xmlns:a16="http://schemas.microsoft.com/office/drawing/2014/main" id="{F352A4D7-E1C7-E535-1F82-7D8715BCBC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53" t="9746" r="26185"/>
            <a:stretch/>
          </p:blipFill>
          <p:spPr>
            <a:xfrm>
              <a:off x="5019462" y="3204842"/>
              <a:ext cx="3112029" cy="2954085"/>
            </a:xfrm>
            <a:prstGeom prst="rect">
              <a:avLst/>
            </a:prstGeom>
          </p:spPr>
        </p:pic>
      </p:grpSp>
      <p:pic>
        <p:nvPicPr>
          <p:cNvPr id="34" name="Obrázek 33" descr="Obsah obrázku text, snímek obrazovky, řada/pruh, Vykreslený graf&#10;&#10;Popis byl vytvořen automaticky">
            <a:extLst>
              <a:ext uri="{FF2B5EF4-FFF2-40B4-BE49-F238E27FC236}">
                <a16:creationId xmlns:a16="http://schemas.microsoft.com/office/drawing/2014/main" id="{CAED090C-246D-12D9-57B9-BF1B008A89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30" y="2813431"/>
            <a:ext cx="4847828" cy="367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5592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A92A6-B072-C138-438E-24EE04D83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>
            <a:extLst>
              <a:ext uri="{FF2B5EF4-FFF2-40B4-BE49-F238E27FC236}">
                <a16:creationId xmlns:a16="http://schemas.microsoft.com/office/drawing/2014/main" id="{6F83E956-BD94-2F0E-C474-68B2C9A3CEEE}"/>
              </a:ext>
            </a:extLst>
          </p:cNvPr>
          <p:cNvSpPr txBox="1">
            <a:spLocks/>
          </p:cNvSpPr>
          <p:nvPr/>
        </p:nvSpPr>
        <p:spPr>
          <a:xfrm>
            <a:off x="977900" y="1397000"/>
            <a:ext cx="8646492" cy="88887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cs-CZ" sz="2400" b="1" dirty="0">
                <a:latin typeface="+mn-lt"/>
              </a:rPr>
              <a:t>Thajsko – Bangkok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96A3E9E-9C76-CBFC-6B5E-8E561C2ECEB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41116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/>
              <a:t>Příklady nadměrného jímání vod</a:t>
            </a:r>
            <a:endParaRPr lang="en-GB" sz="3600" dirty="0"/>
          </a:p>
        </p:txBody>
      </p:sp>
      <p:pic>
        <p:nvPicPr>
          <p:cNvPr id="5" name="Obrázek 4" descr="Obsah obrázku venku, území, strom, rostlina&#10;&#10;Popis byl vytvořen automaticky">
            <a:extLst>
              <a:ext uri="{FF2B5EF4-FFF2-40B4-BE49-F238E27FC236}">
                <a16:creationId xmlns:a16="http://schemas.microsoft.com/office/drawing/2014/main" id="{291D4B1A-9B38-AC68-B370-21CA5186EC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0" y="365125"/>
            <a:ext cx="4540250" cy="3028995"/>
          </a:xfrm>
          <a:prstGeom prst="rect">
            <a:avLst/>
          </a:prstGeom>
        </p:spPr>
      </p:pic>
      <p:pic>
        <p:nvPicPr>
          <p:cNvPr id="9" name="Obrázek 8" descr="Obsah obrázku území, oblečení, dům, osoba&#10;&#10;Popis byl vytvořen automaticky">
            <a:extLst>
              <a:ext uri="{FF2B5EF4-FFF2-40B4-BE49-F238E27FC236}">
                <a16:creationId xmlns:a16="http://schemas.microsoft.com/office/drawing/2014/main" id="{7B6A3EC8-79AD-7292-FF59-036E78637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0" y="3594100"/>
            <a:ext cx="4540250" cy="3024392"/>
          </a:xfrm>
          <a:prstGeom prst="rect">
            <a:avLst/>
          </a:prstGeom>
        </p:spPr>
      </p:pic>
      <p:pic>
        <p:nvPicPr>
          <p:cNvPr id="14" name="Obrázek 13" descr="Obsah obrázku venku, voda, vozidlo, řeka&#10;&#10;Popis byl vytvořen automaticky">
            <a:extLst>
              <a:ext uri="{FF2B5EF4-FFF2-40B4-BE49-F238E27FC236}">
                <a16:creationId xmlns:a16="http://schemas.microsoft.com/office/drawing/2014/main" id="{DBA28F91-90E7-398E-1A13-268F04E809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828" y="3048000"/>
            <a:ext cx="5243708" cy="294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5622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D2C53D-D3B8-EE81-934E-7642B6697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>
            <a:extLst>
              <a:ext uri="{FF2B5EF4-FFF2-40B4-BE49-F238E27FC236}">
                <a16:creationId xmlns:a16="http://schemas.microsoft.com/office/drawing/2014/main" id="{C8C17812-5112-CB66-C8BA-11CAC4D69E2B}"/>
              </a:ext>
            </a:extLst>
          </p:cNvPr>
          <p:cNvSpPr txBox="1">
            <a:spLocks/>
          </p:cNvSpPr>
          <p:nvPr/>
        </p:nvSpPr>
        <p:spPr>
          <a:xfrm>
            <a:off x="517225" y="1056498"/>
            <a:ext cx="4667250" cy="88887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cs-CZ" sz="2400" b="1" dirty="0">
                <a:latin typeface="+mn-lt"/>
              </a:rPr>
              <a:t>Indonésie - Jakarta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10 mil. obyvatel (1961 – 3 mil.)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hl. příčina – nadměrný odběr PV 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růst populace </a:t>
            </a:r>
            <a:r>
              <a:rPr lang="cs-CZ" sz="1600" dirty="0">
                <a:solidFill>
                  <a:schemeClr val="tx2"/>
                </a:solidFill>
                <a:latin typeface="+mn-lt"/>
                <a:sym typeface="Wingdings" panose="05000000000000000000" pitchFamily="2" charset="2"/>
              </a:rPr>
              <a:t></a:t>
            </a:r>
            <a:r>
              <a:rPr lang="cs-CZ" sz="2000" dirty="0">
                <a:latin typeface="+mn-lt"/>
                <a:sym typeface="Wingdings" panose="05000000000000000000" pitchFamily="2" charset="2"/>
              </a:rPr>
              <a:t> výstavba </a:t>
            </a:r>
            <a:r>
              <a:rPr lang="cs-CZ" sz="1600" dirty="0">
                <a:solidFill>
                  <a:schemeClr val="tx2"/>
                </a:solidFill>
                <a:latin typeface="+mn-lt"/>
                <a:sym typeface="Wingdings" panose="05000000000000000000" pitchFamily="2" charset="2"/>
              </a:rPr>
              <a:t></a:t>
            </a:r>
            <a:r>
              <a:rPr lang="cs-CZ" sz="2000" dirty="0">
                <a:latin typeface="+mn-lt"/>
              </a:rPr>
              <a:t> zatěžování plastických hornin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vzestup mořské hladiny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zatápění Jakarty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8F1E4C0-61F4-24AC-3CE0-52E85ED86EF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41116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/>
              <a:t>Příklady nadměrného jímání vod</a:t>
            </a:r>
            <a:endParaRPr lang="en-GB" sz="36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F67746A-0368-990F-F8CD-E3CBFF2D8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4054" y="2598629"/>
            <a:ext cx="5732708" cy="425937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F5B4304-1600-379F-CA9A-B6D07E8EF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8679" y="203762"/>
            <a:ext cx="2904768" cy="2831538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1098BCC5-CDD5-7A9B-8A24-A0B281A563E1}"/>
              </a:ext>
            </a:extLst>
          </p:cNvPr>
          <p:cNvSpPr txBox="1"/>
          <p:nvPr/>
        </p:nvSpPr>
        <p:spPr>
          <a:xfrm>
            <a:off x="7729056" y="547982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1982-2010</a:t>
            </a:r>
            <a:endParaRPr lang="en-GB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BA6DC731-90A7-FE53-C0DB-D7B541702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899" y="4444999"/>
            <a:ext cx="4715533" cy="215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4879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E6043D-A975-3C31-769A-6B0E1B9AB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5C4026-8721-BBC1-EAE3-1A7F9E702C7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4111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dirty="0"/>
              <a:t>Nevhodný management vodních zdrojů založený na dobrých úmyslech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500CCBE5-C3BF-7D68-5671-1C7B606A8B36}"/>
              </a:ext>
            </a:extLst>
          </p:cNvPr>
          <p:cNvSpPr txBox="1">
            <a:spLocks/>
          </p:cNvSpPr>
          <p:nvPr/>
        </p:nvSpPr>
        <p:spPr>
          <a:xfrm>
            <a:off x="651570" y="1464247"/>
            <a:ext cx="6644580" cy="149777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800"/>
              </a:spcAft>
            </a:pPr>
            <a:endParaRPr lang="cs-CZ" sz="2000" b="1" dirty="0">
              <a:latin typeface="+mn-lt"/>
            </a:endParaRPr>
          </a:p>
          <a:p>
            <a:pPr algn="l">
              <a:spcAft>
                <a:spcPts val="800"/>
              </a:spcAft>
            </a:pPr>
            <a:r>
              <a:rPr lang="cs-CZ" sz="2400" b="1" dirty="0">
                <a:latin typeface="+mn-lt"/>
              </a:rPr>
              <a:t>Bangladéš – kontaminace arzénem</a:t>
            </a:r>
          </a:p>
          <a:p>
            <a:pPr marL="342900" indent="-34290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zásoby podzemní vody v sedimentech řeky Gangy</a:t>
            </a:r>
          </a:p>
          <a:p>
            <a:pPr marL="342900" indent="-34290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hlubší (anoxické) podzemní vody - vysoké přirozené koncentrace As až 1000 </a:t>
            </a:r>
            <a:r>
              <a:rPr lang="el-GR" sz="2000" dirty="0">
                <a:latin typeface="+mn-lt"/>
              </a:rPr>
              <a:t>μ</a:t>
            </a:r>
            <a:r>
              <a:rPr lang="cs-CZ" sz="2000" dirty="0">
                <a:latin typeface="+mn-lt"/>
              </a:rPr>
              <a:t>g/L </a:t>
            </a:r>
          </a:p>
          <a:p>
            <a:pPr marL="342900" indent="-34290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limit pro As v Bangladéši 50 </a:t>
            </a:r>
            <a:r>
              <a:rPr lang="el-GR" sz="2000" dirty="0">
                <a:latin typeface="+mn-lt"/>
              </a:rPr>
              <a:t>μ</a:t>
            </a:r>
            <a:r>
              <a:rPr lang="cs-CZ" sz="2000" dirty="0">
                <a:latin typeface="+mn-lt"/>
              </a:rPr>
              <a:t>g/L, WHO doporučuje 10 </a:t>
            </a:r>
            <a:r>
              <a:rPr lang="el-GR" sz="2000" dirty="0">
                <a:latin typeface="+mn-lt"/>
              </a:rPr>
              <a:t>μ</a:t>
            </a:r>
            <a:r>
              <a:rPr lang="cs-CZ" sz="2000" dirty="0">
                <a:latin typeface="+mn-lt"/>
              </a:rPr>
              <a:t>g/L</a:t>
            </a:r>
          </a:p>
          <a:p>
            <a:pPr marL="342900" indent="-34290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As je karcinogenní a toxický (játra, pokožka, ledviny, kardiovaskulární systém)</a:t>
            </a:r>
          </a:p>
          <a:p>
            <a:pPr marL="342900" indent="-34290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původ As v redukčním rozpuštění As bohatých </a:t>
            </a:r>
            <a:r>
              <a:rPr lang="cs-CZ" sz="2000" dirty="0" err="1">
                <a:latin typeface="+mn-lt"/>
              </a:rPr>
              <a:t>oxohydroxidů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Fe</a:t>
            </a:r>
            <a:r>
              <a:rPr lang="cs-CZ" sz="2000" dirty="0">
                <a:latin typeface="+mn-lt"/>
              </a:rPr>
              <a:t> (původ ve zvětrávání sulfidů) </a:t>
            </a:r>
          </a:p>
          <a:p>
            <a:pPr algn="l">
              <a:spcAft>
                <a:spcPts val="800"/>
              </a:spcAft>
            </a:pPr>
            <a:endParaRPr lang="cs-CZ" sz="2000" b="1" dirty="0">
              <a:latin typeface="+mn-lt"/>
            </a:endParaRPr>
          </a:p>
          <a:p>
            <a:pPr algn="l">
              <a:spcAft>
                <a:spcPts val="800"/>
              </a:spcAft>
            </a:pPr>
            <a:endParaRPr lang="cs-CZ" sz="2000" b="1" dirty="0">
              <a:latin typeface="+mn-lt"/>
            </a:endParaRPr>
          </a:p>
          <a:p>
            <a:pPr algn="l">
              <a:spcAft>
                <a:spcPts val="800"/>
              </a:spcAft>
            </a:pPr>
            <a:endParaRPr lang="cs-CZ" sz="2000" b="1" dirty="0">
              <a:latin typeface="+mn-lt"/>
            </a:endParaRPr>
          </a:p>
          <a:p>
            <a:pPr marL="342900" indent="-342900" algn="l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cs-CZ" sz="2000" dirty="0">
              <a:latin typeface="+mn-lt"/>
            </a:endParaRPr>
          </a:p>
          <a:p>
            <a:pPr algn="l">
              <a:spcAft>
                <a:spcPts val="800"/>
              </a:spcAft>
            </a:pPr>
            <a:endParaRPr lang="cs-CZ" sz="2000" b="1" dirty="0">
              <a:latin typeface="+mn-lt"/>
            </a:endParaRPr>
          </a:p>
        </p:txBody>
      </p:sp>
      <p:pic>
        <p:nvPicPr>
          <p:cNvPr id="9" name="Obrázek 8" descr="Obsah obrázku text, mapa, snímek obrazovky, diagram&#10;&#10;Popis byl vytvořen automaticky">
            <a:extLst>
              <a:ext uri="{FF2B5EF4-FFF2-40B4-BE49-F238E27FC236}">
                <a16:creationId xmlns:a16="http://schemas.microsoft.com/office/drawing/2014/main" id="{3510DCA5-E56F-732F-A260-7322989B5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850" y="1203620"/>
            <a:ext cx="3892550" cy="52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2296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67535-C7C5-50AA-EDCE-14DFA948A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31B62A-C514-4D8D-0AA4-DD689E3B341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4111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dirty="0"/>
              <a:t>Nevhodný management vodních zdrojů založený na dobrých úmyslech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4A4A07DB-3089-1654-1299-F9A09FBC4322}"/>
              </a:ext>
            </a:extLst>
          </p:cNvPr>
          <p:cNvSpPr txBox="1">
            <a:spLocks/>
          </p:cNvSpPr>
          <p:nvPr/>
        </p:nvSpPr>
        <p:spPr>
          <a:xfrm>
            <a:off x="651570" y="1464247"/>
            <a:ext cx="6644580" cy="149777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cs-CZ" sz="2400" b="1" dirty="0">
                <a:latin typeface="+mn-lt"/>
              </a:rPr>
              <a:t>Bangladéš – kontaminace arzénem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infikovaná voda – do roku 1970 oblast s nejvyšší dětskou úmrtností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UNICEF a Světová banka investice do miliónů vrtů na podzemní vodu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hloubka vrtů 20 až 200 m – odběr hlubších podzemních vod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v době vrtné kampaně nebyla součástí rozboru vody analýza koncentrací As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v letech 1990-2000 až 77 mil obyvatel vystaveno nadlimitním koncentracím As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nejenom pitná voda, ale i potraviny - zavlažování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ročně cca 42 000/rok úmrtí kvůli As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další vliv na nízkou ekonomickou úroveň země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řešení – odběry PV z ještě větších hloubek – z jiných geologických formací, filtrace As, čištění povrchové vody</a:t>
            </a:r>
            <a:endParaRPr lang="cs-CZ" sz="1800" b="1" dirty="0">
              <a:latin typeface="+mn-lt"/>
            </a:endParaRP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800" dirty="0">
              <a:latin typeface="+mn-lt"/>
            </a:endParaRPr>
          </a:p>
          <a:p>
            <a:pPr algn="l">
              <a:spcAft>
                <a:spcPts val="600"/>
              </a:spcAft>
            </a:pPr>
            <a:endParaRPr lang="cs-CZ" sz="1800" b="1" dirty="0">
              <a:latin typeface="+mn-lt"/>
            </a:endParaRPr>
          </a:p>
        </p:txBody>
      </p:sp>
      <p:pic>
        <p:nvPicPr>
          <p:cNvPr id="7" name="Obrázek 6" descr="Obsah obrázku osoba, oblečení, venku, území&#10;&#10;Popis byl vytvořen automaticky">
            <a:extLst>
              <a:ext uri="{FF2B5EF4-FFF2-40B4-BE49-F238E27FC236}">
                <a16:creationId xmlns:a16="http://schemas.microsoft.com/office/drawing/2014/main" id="{B3BC4C6D-E9D9-F819-BFE5-853F832D82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5" r="33260"/>
          <a:stretch/>
        </p:blipFill>
        <p:spPr>
          <a:xfrm>
            <a:off x="7683500" y="1066543"/>
            <a:ext cx="3524250" cy="3676650"/>
          </a:xfrm>
          <a:prstGeom prst="rect">
            <a:avLst/>
          </a:prstGeom>
        </p:spPr>
      </p:pic>
      <p:pic>
        <p:nvPicPr>
          <p:cNvPr id="5" name="Obrázek 4" descr="Obsah obrázku osoba, venku, prst, hřebík&#10;&#10;Popis byl vytvořen automaticky">
            <a:extLst>
              <a:ext uri="{FF2B5EF4-FFF2-40B4-BE49-F238E27FC236}">
                <a16:creationId xmlns:a16="http://schemas.microsoft.com/office/drawing/2014/main" id="{38B79DB7-DED9-BDFC-96C6-549A2E91D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012" y="4812158"/>
            <a:ext cx="2942287" cy="195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535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6857F3-1435-A90E-E741-A471108E0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156B06-F682-463F-9B52-5FE4DC4B754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4111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dirty="0"/>
              <a:t>Nevhodný management vodních zdrojů založený na dobrých úmyslech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1B61000A-766A-C5FE-7461-6A7C669FE8E9}"/>
              </a:ext>
            </a:extLst>
          </p:cNvPr>
          <p:cNvSpPr txBox="1">
            <a:spLocks/>
          </p:cNvSpPr>
          <p:nvPr/>
        </p:nvSpPr>
        <p:spPr>
          <a:xfrm>
            <a:off x="594420" y="2152650"/>
            <a:ext cx="5412680" cy="100621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16 % populace vs. 4 % světových zdrojů sladké kapalné vody</a:t>
            </a:r>
          </a:p>
          <a:p>
            <a:pPr marL="285750" indent="-285750" algn="l"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od r. 1960 vládní podpora tzv. zelené revoluce </a:t>
            </a:r>
          </a:p>
          <a:p>
            <a:pPr marL="285750" indent="-285750" algn="l"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odběr podzemních vod pro zajištění potravinové bezpečnosti</a:t>
            </a:r>
          </a:p>
          <a:p>
            <a:pPr marL="285750" indent="-285750" algn="l"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elektrifikace venkova a dostupnost moderních čerpadel</a:t>
            </a:r>
            <a:endParaRPr lang="cs-CZ" sz="2000" dirty="0">
              <a:latin typeface="+mn-lt"/>
              <a:sym typeface="Wingdings" panose="05000000000000000000" pitchFamily="2" charset="2"/>
            </a:endParaRPr>
          </a:p>
          <a:p>
            <a:pPr marL="285750" indent="-285750" algn="l"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  <a:sym typeface="Wingdings" panose="05000000000000000000" pitchFamily="2" charset="2"/>
              </a:rPr>
              <a:t>el. energie pro čerpadla – dotovaná či zcela zdarma</a:t>
            </a:r>
          </a:p>
        </p:txBody>
      </p:sp>
      <p:pic>
        <p:nvPicPr>
          <p:cNvPr id="18" name="Obrázek 17" descr="Obsah obrázku tráva, venku, rostlina, obloha&#10;&#10;Popis byl vytvořen automaticky">
            <a:extLst>
              <a:ext uri="{FF2B5EF4-FFF2-40B4-BE49-F238E27FC236}">
                <a16:creationId xmlns:a16="http://schemas.microsoft.com/office/drawing/2014/main" id="{62C7EE87-AE66-205E-6DD8-CB3CAB7787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9" r="10964"/>
          <a:stretch/>
        </p:blipFill>
        <p:spPr>
          <a:xfrm>
            <a:off x="6451600" y="1703218"/>
            <a:ext cx="5607050" cy="481965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65C87EE-6B34-6FAB-0FFC-6BF75D39C2A7}"/>
              </a:ext>
            </a:extLst>
          </p:cNvPr>
          <p:cNvSpPr txBox="1"/>
          <p:nvPr/>
        </p:nvSpPr>
        <p:spPr>
          <a:xfrm>
            <a:off x="524570" y="1472386"/>
            <a:ext cx="785743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>
              <a:spcAft>
                <a:spcPts val="300"/>
              </a:spcAft>
            </a:pPr>
            <a:r>
              <a:rPr lang="cs-CZ" sz="2400" b="1" dirty="0">
                <a:latin typeface="+mn-lt"/>
              </a:rPr>
              <a:t>Lekce z Indie – </a:t>
            </a:r>
            <a:r>
              <a:rPr lang="cs-CZ" sz="2400" b="1" dirty="0">
                <a:latin typeface="+mn-lt"/>
                <a:sym typeface="Wingdings" panose="05000000000000000000" pitchFamily="2" charset="2"/>
              </a:rPr>
              <a:t>Zelená revoluce: hostina dnes, hladomor zítra </a:t>
            </a:r>
            <a:endParaRPr lang="cs-CZ" sz="2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33881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E66B0-4594-988E-674E-262C8D3D6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89C45B-B673-B403-0665-3476D1C480D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4111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dirty="0"/>
              <a:t>Nevhodný management vodních zdrojů založený na dobrých úmyslech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4C989C19-A3E9-26E3-E872-A786F240CAD0}"/>
              </a:ext>
            </a:extLst>
          </p:cNvPr>
          <p:cNvSpPr txBox="1">
            <a:spLocks/>
          </p:cNvSpPr>
          <p:nvPr/>
        </p:nvSpPr>
        <p:spPr>
          <a:xfrm>
            <a:off x="594420" y="2152650"/>
            <a:ext cx="5819080" cy="100621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  <a:sym typeface="Wingdings" panose="05000000000000000000" pitchFamily="2" charset="2"/>
              </a:rPr>
              <a:t>během 50 let počet vrtů stoupl z 1 mil. na 20 mil. </a:t>
            </a:r>
            <a:r>
              <a:rPr lang="cs-CZ" sz="1600" dirty="0">
                <a:solidFill>
                  <a:schemeClr val="tx2"/>
                </a:solidFill>
                <a:latin typeface="+mn-lt"/>
                <a:sym typeface="Wingdings" panose="05000000000000000000" pitchFamily="2" charset="2"/>
              </a:rPr>
              <a:t></a:t>
            </a:r>
            <a:r>
              <a:rPr lang="cs-CZ" sz="2000" dirty="0">
                <a:latin typeface="+mn-lt"/>
                <a:sym typeface="Wingdings" panose="05000000000000000000" pitchFamily="2" charset="2"/>
              </a:rPr>
              <a:t> Indie největší uživatel PV (250 km</a:t>
            </a:r>
            <a:r>
              <a:rPr lang="cs-CZ" sz="2000" baseline="30000" dirty="0">
                <a:latin typeface="+mn-lt"/>
                <a:sym typeface="Wingdings" panose="05000000000000000000" pitchFamily="2" charset="2"/>
              </a:rPr>
              <a:t>3</a:t>
            </a:r>
            <a:r>
              <a:rPr lang="cs-CZ" sz="2000" dirty="0">
                <a:latin typeface="+mn-lt"/>
                <a:sym typeface="Wingdings" panose="05000000000000000000" pitchFamily="2" charset="2"/>
              </a:rPr>
              <a:t>/rok), poklesy hladiny PV v horní části pánve řeky Gangy – 0,3 m/rok</a:t>
            </a:r>
          </a:p>
          <a:p>
            <a:pPr marL="285750" indent="-285750" algn="l"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  <a:sym typeface="Wingdings" panose="05000000000000000000" pitchFamily="2" charset="2"/>
              </a:rPr>
              <a:t>17 % kolektorů je </a:t>
            </a:r>
            <a:r>
              <a:rPr lang="cs-CZ" sz="2000" dirty="0" err="1">
                <a:latin typeface="+mn-lt"/>
                <a:sym typeface="Wingdings" panose="05000000000000000000" pitchFamily="2" charset="2"/>
              </a:rPr>
              <a:t>nadvyužíváno</a:t>
            </a:r>
            <a:r>
              <a:rPr lang="cs-CZ" sz="2000" dirty="0">
                <a:latin typeface="+mn-lt"/>
                <a:sym typeface="Wingdings" panose="05000000000000000000" pitchFamily="2" charset="2"/>
              </a:rPr>
              <a:t> – zejm. s. </a:t>
            </a:r>
            <a:r>
              <a:rPr lang="cs-CZ" sz="2000" dirty="0" err="1">
                <a:latin typeface="+mn-lt"/>
                <a:sym typeface="Wingdings" panose="05000000000000000000" pitchFamily="2" charset="2"/>
              </a:rPr>
              <a:t>sz</a:t>
            </a:r>
            <a:r>
              <a:rPr lang="cs-CZ" sz="2000" dirty="0">
                <a:latin typeface="+mn-lt"/>
                <a:sym typeface="Wingdings" panose="05000000000000000000" pitchFamily="2" charset="2"/>
              </a:rPr>
              <a:t>. a j. část Indie</a:t>
            </a:r>
          </a:p>
          <a:p>
            <a:pPr marL="285750" indent="-285750" algn="l"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  <a:sym typeface="Wingdings" panose="05000000000000000000" pitchFamily="2" charset="2"/>
              </a:rPr>
              <a:t>ohrožení životních podmínek, v roce 2035 vyšší populace než Čína</a:t>
            </a:r>
          </a:p>
          <a:p>
            <a:pPr marL="285750" indent="-285750" algn="l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  <a:sym typeface="Wingdings" panose="05000000000000000000" pitchFamily="2" charset="2"/>
              </a:rPr>
              <a:t>výstižné názvy článků: žíznivá populace, epicentrum světové vodní krize</a:t>
            </a:r>
            <a:endParaRPr lang="cs-CZ" sz="1800" b="1" dirty="0">
              <a:latin typeface="+mn-lt"/>
            </a:endParaRPr>
          </a:p>
        </p:txBody>
      </p:sp>
      <p:pic>
        <p:nvPicPr>
          <p:cNvPr id="8" name="Obrázek 7" descr="Obsah obrázku území, venku, lidé, skupina&#10;&#10;Popis byl vytvořen automaticky">
            <a:extLst>
              <a:ext uri="{FF2B5EF4-FFF2-40B4-BE49-F238E27FC236}">
                <a16:creationId xmlns:a16="http://schemas.microsoft.com/office/drawing/2014/main" id="{1F096DBA-BBB4-72AF-C6DC-4026CB8C7E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025" y="1411287"/>
            <a:ext cx="4286250" cy="538162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348A9CC-0B26-BB7C-FAB2-1A73942210FA}"/>
              </a:ext>
            </a:extLst>
          </p:cNvPr>
          <p:cNvSpPr txBox="1"/>
          <p:nvPr/>
        </p:nvSpPr>
        <p:spPr>
          <a:xfrm>
            <a:off x="524570" y="1472386"/>
            <a:ext cx="792093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>
              <a:spcAft>
                <a:spcPts val="300"/>
              </a:spcAft>
            </a:pPr>
            <a:r>
              <a:rPr lang="cs-CZ" sz="2400" b="1" dirty="0">
                <a:latin typeface="+mn-lt"/>
              </a:rPr>
              <a:t>Lekce z Indie – </a:t>
            </a:r>
            <a:r>
              <a:rPr lang="cs-CZ" sz="2400" b="1" dirty="0">
                <a:latin typeface="+mn-lt"/>
                <a:sym typeface="Wingdings" panose="05000000000000000000" pitchFamily="2" charset="2"/>
              </a:rPr>
              <a:t>Zelená revoluce: hostina dnes, hladomor zítra </a:t>
            </a:r>
            <a:endParaRPr lang="cs-CZ" sz="2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3820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482D4-FFC8-57C4-165C-0AD98AB55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8BA767-9ABE-C692-26F5-56D53B363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6925"/>
          </a:xfrm>
        </p:spPr>
        <p:txBody>
          <a:bodyPr>
            <a:normAutofit/>
          </a:bodyPr>
          <a:lstStyle/>
          <a:p>
            <a:r>
              <a:rPr lang="cs-CZ" sz="3600" b="1"/>
              <a:t>Antropocén</a:t>
            </a:r>
            <a:endParaRPr lang="en-GB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BB2BDA-A991-7837-214F-46B7E42A1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618" y="1696532"/>
            <a:ext cx="4952511" cy="435133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2000" dirty="0"/>
              <a:t>vliv člověka na vody na kontinentu i v oceánech (chemismus, biodiverzita)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2000" dirty="0"/>
              <a:t>voda hraje důležitou roli ve všem co produkujeme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2000" dirty="0"/>
              <a:t>za vodu není žádná náhrada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2000" dirty="0"/>
              <a:t>rostoucí spotřeba vody (populační křivka, průmysl, životní úroveň)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2000" dirty="0"/>
              <a:t>voda se stává klíčovým tématem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2000" dirty="0"/>
              <a:t>klimatická změna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2000" dirty="0"/>
              <a:t>do roku 2050 zvýšení populace o 22 až 34 %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2000" dirty="0"/>
              <a:t>rostoucí tlak na management vodních zdrojů</a:t>
            </a:r>
          </a:p>
        </p:txBody>
      </p:sp>
      <p:pic>
        <p:nvPicPr>
          <p:cNvPr id="8" name="Picture 8" descr="http://www.marlborough.govt.nz/Environment/%7E/media/Images/environment/Groundwater/ArtesianWell.ashx?bc=ffffff&amp;w=500&amp;h=284&amp;as=1">
            <a:extLst>
              <a:ext uri="{FF2B5EF4-FFF2-40B4-BE49-F238E27FC236}">
                <a16:creationId xmlns:a16="http://schemas.microsoft.com/office/drawing/2014/main" id="{3D652528-B3C5-2B76-AE0E-05A4E7432E23}"/>
              </a:ext>
            </a:extLst>
          </p:cNvPr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2" r="28055" b="1"/>
          <a:stretch/>
        </p:blipFill>
        <p:spPr bwMode="auto">
          <a:xfrm>
            <a:off x="5171031" y="10"/>
            <a:ext cx="3144714" cy="320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right2water.eu/sites/water/files/Water_EN_1.jpg">
            <a:extLst>
              <a:ext uri="{FF2B5EF4-FFF2-40B4-BE49-F238E27FC236}">
                <a16:creationId xmlns:a16="http://schemas.microsoft.com/office/drawing/2014/main" id="{DE147427-8F4E-F268-AA92-2907F9ABB4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2979"/>
          <a:stretch/>
        </p:blipFill>
        <p:spPr bwMode="auto">
          <a:xfrm>
            <a:off x="5171033" y="3310128"/>
            <a:ext cx="3144712" cy="354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CB45F4D-6173-6BCA-F9DB-23B37C0755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8" r="26768" b="1"/>
          <a:stretch/>
        </p:blipFill>
        <p:spPr>
          <a:xfrm>
            <a:off x="8416348" y="10"/>
            <a:ext cx="3775651" cy="4133078"/>
          </a:xfrm>
          <a:prstGeom prst="rect">
            <a:avLst/>
          </a:prstGeom>
        </p:spPr>
      </p:pic>
      <p:pic>
        <p:nvPicPr>
          <p:cNvPr id="11" name="Picture 2" descr="http://www.aidforafrica.org/wp-content/uploads/2010/07/charity-water-photo1.jpg">
            <a:extLst>
              <a:ext uri="{FF2B5EF4-FFF2-40B4-BE49-F238E27FC236}">
                <a16:creationId xmlns:a16="http://schemas.microsoft.com/office/drawing/2014/main" id="{3B720F64-70D7-446F-8E41-49C2C4E69D82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94" r="-1" b="-1"/>
          <a:stretch/>
        </p:blipFill>
        <p:spPr bwMode="auto">
          <a:xfrm>
            <a:off x="8416348" y="4233672"/>
            <a:ext cx="3775652" cy="2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9827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2E0AE7-40D4-8144-1316-468A85687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5F621D-BE93-8298-9599-B72EB8B35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544" y="365125"/>
            <a:ext cx="5435600" cy="796925"/>
          </a:xfrm>
        </p:spPr>
        <p:txBody>
          <a:bodyPr>
            <a:normAutofit/>
          </a:bodyPr>
          <a:lstStyle/>
          <a:p>
            <a:r>
              <a:rPr lang="cs-CZ" sz="3600" b="1" dirty="0"/>
              <a:t>Management vodních zdrojů</a:t>
            </a:r>
            <a:endParaRPr lang="en-GB" sz="3600" dirty="0"/>
          </a:p>
        </p:txBody>
      </p:sp>
      <p:pic>
        <p:nvPicPr>
          <p:cNvPr id="4" name="Obrázek 3" descr="Obsah obrázku venku, obloha, voda, krajina&#10;&#10;Popis byl vytvořen automaticky">
            <a:extLst>
              <a:ext uri="{FF2B5EF4-FFF2-40B4-BE49-F238E27FC236}">
                <a16:creationId xmlns:a16="http://schemas.microsoft.com/office/drawing/2014/main" id="{B6459FB3-16EF-493B-5118-6F4D530A96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0" r="20299" b="-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A7E7628B-D067-686A-1A59-F3602C20F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1" y="1712686"/>
            <a:ext cx="5167085" cy="4332515"/>
          </a:xfrm>
        </p:spPr>
        <p:txBody>
          <a:bodyPr anchor="ctr"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2000" b="1" dirty="0"/>
              <a:t>Optimální nastavení a rozvoj vodního zdroje </a:t>
            </a:r>
            <a:r>
              <a:rPr lang="cs-CZ" sz="2000" b="1" dirty="0">
                <a:sym typeface="Wingdings" panose="05000000000000000000" pitchFamily="2" charset="2"/>
              </a:rPr>
              <a:t>za účelem</a:t>
            </a:r>
            <a:r>
              <a:rPr lang="cs-CZ" sz="2000" b="1" dirty="0"/>
              <a:t> jeho udržitelné využitelnosti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2000" dirty="0"/>
              <a:t>provozní záležitosti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sz="2000" dirty="0"/>
              <a:t>přírodní </a:t>
            </a:r>
            <a:r>
              <a:rPr lang="cs-CZ" sz="2000" dirty="0">
                <a:sym typeface="Wingdings" panose="05000000000000000000" pitchFamily="2" charset="2"/>
              </a:rPr>
              <a:t>-</a:t>
            </a:r>
            <a:r>
              <a:rPr lang="cs-CZ" sz="2000" dirty="0"/>
              <a:t> hydrogeologické aspekty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sz="2000" dirty="0"/>
              <a:t>technické </a:t>
            </a:r>
            <a:r>
              <a:rPr lang="en-GB" sz="2000" dirty="0">
                <a:sym typeface="Wingdings" panose="05000000000000000000" pitchFamily="2" charset="2"/>
              </a:rPr>
              <a:t>-</a:t>
            </a:r>
            <a:r>
              <a:rPr lang="cs-CZ" sz="2000" dirty="0"/>
              <a:t> infrastruktura, rozvod vody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sz="2000" dirty="0"/>
              <a:t>legislativní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sz="2000" dirty="0"/>
              <a:t>cenová strategie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2000" dirty="0"/>
              <a:t>plánování strategie dlouhodobé udržitelnosti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sz="2000" dirty="0"/>
              <a:t>střety zájmů se zemědělstvím, osídlením, těžbou, průmyslem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sz="2000" dirty="0"/>
              <a:t>změna klimatu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752411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C06E8-7569-F98B-4A24-56F81127A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41E929-8A21-AA51-6B70-DA4150E8B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544" y="365125"/>
            <a:ext cx="5435600" cy="796925"/>
          </a:xfrm>
        </p:spPr>
        <p:txBody>
          <a:bodyPr>
            <a:normAutofit fontScale="90000"/>
          </a:bodyPr>
          <a:lstStyle/>
          <a:p>
            <a:r>
              <a:rPr lang="cs-CZ" sz="3600" b="1" dirty="0"/>
              <a:t>Nevhodný management vodních zdrojů</a:t>
            </a:r>
            <a:endParaRPr lang="en-GB" sz="3600" dirty="0"/>
          </a:p>
        </p:txBody>
      </p:sp>
      <p:pic>
        <p:nvPicPr>
          <p:cNvPr id="3" name="Obrázek 2" descr="Obsah obrázku venku, mrak, obloha, panoráma&#10;&#10;Popis byl vytvořen automaticky">
            <a:extLst>
              <a:ext uri="{FF2B5EF4-FFF2-40B4-BE49-F238E27FC236}">
                <a16:creationId xmlns:a16="http://schemas.microsoft.com/office/drawing/2014/main" id="{FFA56CB8-586D-2ACF-1A1D-83026167CF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7" r="40910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B49302C5-2A33-B6AF-6FC7-4BE8CCAC7AC4}"/>
              </a:ext>
            </a:extLst>
          </p:cNvPr>
          <p:cNvSpPr txBox="1"/>
          <p:nvPr/>
        </p:nvSpPr>
        <p:spPr>
          <a:xfrm>
            <a:off x="297544" y="1698118"/>
            <a:ext cx="5375892" cy="340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2000" b="1" dirty="0"/>
              <a:t>Snižování udržitelného množství a kvality jímaných vod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000" dirty="0"/>
              <a:t>zanedbaná ochrana tvorby vod</a:t>
            </a:r>
          </a:p>
          <a:p>
            <a:pPr marL="800100" lvl="1" indent="-342900">
              <a:spcBef>
                <a:spcPts val="60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cs-CZ" sz="2000" dirty="0"/>
              <a:t>ochrana oblasti doplňování PV</a:t>
            </a:r>
          </a:p>
          <a:p>
            <a:pPr marL="800100" lvl="1" indent="-342900">
              <a:spcBef>
                <a:spcPts val="60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cs-CZ" sz="2000" dirty="0"/>
              <a:t>střet zájmů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cs-CZ" sz="1600" dirty="0">
                <a:sym typeface="Wingdings" panose="05000000000000000000" pitchFamily="2" charset="2"/>
              </a:rPr>
              <a:t></a:t>
            </a:r>
            <a:r>
              <a:rPr lang="cs-CZ" sz="2000" dirty="0">
                <a:sym typeface="Wingdings" panose="05000000000000000000" pitchFamily="2" charset="2"/>
              </a:rPr>
              <a:t> </a:t>
            </a:r>
            <a:r>
              <a:rPr lang="cs-CZ" sz="2000" dirty="0"/>
              <a:t>zemědělství, těžba, průmysl, lidská sídla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000" dirty="0"/>
              <a:t>nadměrné využívání vodního zdroje</a:t>
            </a:r>
          </a:p>
        </p:txBody>
      </p:sp>
    </p:spTree>
    <p:extLst>
      <p:ext uri="{BB962C8B-B14F-4D97-AF65-F5344CB8AC3E}">
        <p14:creationId xmlns:p14="http://schemas.microsoft.com/office/powerpoint/2010/main" val="862822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 descr="Obsah obrázku Grafika, umění, design, kreativita&#10;&#10;Popis byl vytvořen automaticky se střední mírou spolehlivosti">
            <a:extLst>
              <a:ext uri="{FF2B5EF4-FFF2-40B4-BE49-F238E27FC236}">
                <a16:creationId xmlns:a16="http://schemas.microsoft.com/office/drawing/2014/main" id="{9E80B6BC-3EF4-4A07-6DF6-CE068FCBC0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884" y="5059965"/>
            <a:ext cx="1857417" cy="1180234"/>
          </a:xfrm>
          <a:prstGeom prst="rect">
            <a:avLst/>
          </a:prstGeom>
        </p:spPr>
      </p:pic>
      <p:sp>
        <p:nvSpPr>
          <p:cNvPr id="10" name="Šipka doprava 9"/>
          <p:cNvSpPr/>
          <p:nvPr/>
        </p:nvSpPr>
        <p:spPr>
          <a:xfrm>
            <a:off x="7519206" y="3957935"/>
            <a:ext cx="2274168" cy="194276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doprava 8"/>
          <p:cNvSpPr/>
          <p:nvPr/>
        </p:nvSpPr>
        <p:spPr>
          <a:xfrm>
            <a:off x="1392102" y="3998295"/>
            <a:ext cx="2274168" cy="194276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4066"/>
          </a:xfrm>
        </p:spPr>
        <p:txBody>
          <a:bodyPr>
            <a:noAutofit/>
          </a:bodyPr>
          <a:lstStyle/>
          <a:p>
            <a:r>
              <a:rPr lang="cs-CZ" sz="3600" b="1" dirty="0"/>
              <a:t>Princip udržitelného množství jímaných vod</a:t>
            </a:r>
            <a:endParaRPr lang="cs-CZ" b="1" dirty="0"/>
          </a:p>
        </p:txBody>
      </p:sp>
      <p:sp>
        <p:nvSpPr>
          <p:cNvPr id="4" name="Obdélník 3"/>
          <p:cNvSpPr/>
          <p:nvPr/>
        </p:nvSpPr>
        <p:spPr>
          <a:xfrm>
            <a:off x="3672694" y="3781546"/>
            <a:ext cx="3816424" cy="2376264"/>
          </a:xfrm>
          <a:prstGeom prst="rect">
            <a:avLst/>
          </a:prstGeom>
          <a:blipFill dpi="0" rotWithShape="1">
            <a:blip r:embed="rId3">
              <a:alphaModFix amt="60000"/>
            </a:blip>
            <a:srcRect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392102" y="4636929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přítok 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7520818" y="4636928"/>
            <a:ext cx="1842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= odtok 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4170834" y="1916833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Přirozený stav</a:t>
            </a:r>
          </a:p>
        </p:txBody>
      </p:sp>
      <p:cxnSp>
        <p:nvCxnSpPr>
          <p:cNvPr id="14" name="Přímá spojnice 13"/>
          <p:cNvCxnSpPr/>
          <p:nvPr/>
        </p:nvCxnSpPr>
        <p:spPr>
          <a:xfrm>
            <a:off x="3666270" y="3781546"/>
            <a:ext cx="3822848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7489119" y="3535455"/>
            <a:ext cx="25353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B0F0"/>
                </a:solidFill>
              </a:rPr>
              <a:t>dotace vodních toků a</a:t>
            </a:r>
          </a:p>
          <a:p>
            <a:r>
              <a:rPr lang="cs-CZ" sz="2000" b="1" dirty="0">
                <a:solidFill>
                  <a:srgbClr val="00B0F0"/>
                </a:solidFill>
              </a:rPr>
              <a:t>pramenů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3990815" y="3798240"/>
            <a:ext cx="3297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00FF"/>
                </a:solidFill>
              </a:rPr>
              <a:t>hladina podzemních vod</a:t>
            </a:r>
          </a:p>
        </p:txBody>
      </p:sp>
      <p:pic>
        <p:nvPicPr>
          <p:cNvPr id="5122" name="Picture 2" descr="Výsledek obrázku pro smajlík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467" y="2728390"/>
            <a:ext cx="1006933" cy="75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Obrázek 23" descr="Obsah obrázku kreslené, klipart, Grafika, kreativita&#10;&#10;Popis byl vytvořen automaticky">
            <a:extLst>
              <a:ext uri="{FF2B5EF4-FFF2-40B4-BE49-F238E27FC236}">
                <a16:creationId xmlns:a16="http://schemas.microsoft.com/office/drawing/2014/main" id="{755AAF93-9C1E-4475-2A48-112D87CF6B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873" y="3034145"/>
            <a:ext cx="1772479" cy="1329360"/>
          </a:xfrm>
          <a:prstGeom prst="rect">
            <a:avLst/>
          </a:prstGeom>
        </p:spPr>
      </p:pic>
      <p:pic>
        <p:nvPicPr>
          <p:cNvPr id="30" name="Obrázek 29" descr="Obsah obrázku kreativita, ilustrace&#10;&#10;Popis byl vytvořen automaticky se střední mírou spolehlivosti">
            <a:extLst>
              <a:ext uri="{FF2B5EF4-FFF2-40B4-BE49-F238E27FC236}">
                <a16:creationId xmlns:a16="http://schemas.microsoft.com/office/drawing/2014/main" id="{179D9C88-A366-B767-CDC2-B173020B37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443" y="3969454"/>
            <a:ext cx="1567595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1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89"/>
    </mc:Choice>
    <mc:Fallback xmlns="">
      <p:transition spd="slow" advTm="30389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Grafika, umění, design, kreativita&#10;&#10;Popis byl vytvořen automaticky se střední mírou spolehlivosti">
            <a:extLst>
              <a:ext uri="{FF2B5EF4-FFF2-40B4-BE49-F238E27FC236}">
                <a16:creationId xmlns:a16="http://schemas.microsoft.com/office/drawing/2014/main" id="{E97D8DDE-9257-D4CA-1927-A8421ABA4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884" y="5059965"/>
            <a:ext cx="1857417" cy="1180234"/>
          </a:xfrm>
          <a:prstGeom prst="rect">
            <a:avLst/>
          </a:prstGeom>
        </p:spPr>
      </p:pic>
      <p:sp>
        <p:nvSpPr>
          <p:cNvPr id="10" name="Šipka doprava 9"/>
          <p:cNvSpPr/>
          <p:nvPr/>
        </p:nvSpPr>
        <p:spPr>
          <a:xfrm>
            <a:off x="7519221" y="3957935"/>
            <a:ext cx="2274168" cy="194276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doprava 8"/>
          <p:cNvSpPr/>
          <p:nvPr/>
        </p:nvSpPr>
        <p:spPr>
          <a:xfrm>
            <a:off x="1392117" y="3998295"/>
            <a:ext cx="2274168" cy="194276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3672709" y="3781546"/>
            <a:ext cx="3816424" cy="2376264"/>
          </a:xfrm>
          <a:prstGeom prst="rect">
            <a:avLst/>
          </a:prstGeom>
          <a:blipFill dpi="0" rotWithShape="1">
            <a:blip r:embed="rId3">
              <a:alphaModFix amt="60000"/>
            </a:blip>
            <a:srcRect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geologické zásoby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408829" y="4416198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/>
              <a:t>přítok =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7520833" y="4636928"/>
            <a:ext cx="1842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= odtok 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4170849" y="1916833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Přirozený stav</a:t>
            </a:r>
          </a:p>
        </p:txBody>
      </p:sp>
      <p:cxnSp>
        <p:nvCxnSpPr>
          <p:cNvPr id="14" name="Přímá spojnice 13"/>
          <p:cNvCxnSpPr/>
          <p:nvPr/>
        </p:nvCxnSpPr>
        <p:spPr>
          <a:xfrm>
            <a:off x="3666285" y="3781546"/>
            <a:ext cx="3822848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7489134" y="3535455"/>
            <a:ext cx="25353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B0F0"/>
                </a:solidFill>
              </a:rPr>
              <a:t>dotace vodních toků a</a:t>
            </a:r>
          </a:p>
          <a:p>
            <a:r>
              <a:rPr lang="cs-CZ" sz="2000" b="1" dirty="0">
                <a:solidFill>
                  <a:srgbClr val="00B0F0"/>
                </a:solidFill>
              </a:rPr>
              <a:t>pramenů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3990830" y="3798240"/>
            <a:ext cx="3297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00FF"/>
                </a:solidFill>
              </a:rPr>
              <a:t>hladina podzemních vod</a:t>
            </a:r>
          </a:p>
        </p:txBody>
      </p:sp>
      <p:pic>
        <p:nvPicPr>
          <p:cNvPr id="5122" name="Picture 2" descr="Výsledek obrázku pro smajlík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482" y="2728390"/>
            <a:ext cx="1006933" cy="75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2BBFB1D6-1B80-4B98-AF65-81ED70097AE5}"/>
              </a:ext>
            </a:extLst>
          </p:cNvPr>
          <p:cNvSpPr/>
          <p:nvPr/>
        </p:nvSpPr>
        <p:spPr>
          <a:xfrm>
            <a:off x="1292090" y="4685762"/>
            <a:ext cx="23814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přírodní zdroje</a:t>
            </a:r>
          </a:p>
        </p:txBody>
      </p:sp>
      <p:pic>
        <p:nvPicPr>
          <p:cNvPr id="24" name="Obrázek 23" descr="Obsah obrázku kreslené, klipart, Grafika, kreativita&#10;&#10;Popis byl vytvořen automaticky">
            <a:extLst>
              <a:ext uri="{FF2B5EF4-FFF2-40B4-BE49-F238E27FC236}">
                <a16:creationId xmlns:a16="http://schemas.microsoft.com/office/drawing/2014/main" id="{82C77384-758A-43D4-F913-DCFAEE4626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873" y="3034145"/>
            <a:ext cx="1772479" cy="1329360"/>
          </a:xfrm>
          <a:prstGeom prst="rect">
            <a:avLst/>
          </a:prstGeom>
        </p:spPr>
      </p:pic>
      <p:pic>
        <p:nvPicPr>
          <p:cNvPr id="32" name="Obrázek 31" descr="Obsah obrázku kreativita, ilustrace&#10;&#10;Popis byl vytvořen automaticky se střední mírou spolehlivosti">
            <a:extLst>
              <a:ext uri="{FF2B5EF4-FFF2-40B4-BE49-F238E27FC236}">
                <a16:creationId xmlns:a16="http://schemas.microsoft.com/office/drawing/2014/main" id="{FF7DB2B8-4551-254F-E195-DED8B3203A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443" y="3969454"/>
            <a:ext cx="1567595" cy="1440000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19A14EFE-4CC8-72F1-73B9-05E82BD6F068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94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/>
              <a:t>Princip udržitelného množství jímaných vod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8688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89"/>
    </mc:Choice>
    <mc:Fallback xmlns="">
      <p:transition spd="slow" advTm="30389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 descr="Obsah obrázku Grafika, umění, design, kreativita&#10;&#10;Popis byl vytvořen automaticky se střední mírou spolehlivosti">
            <a:extLst>
              <a:ext uri="{FF2B5EF4-FFF2-40B4-BE49-F238E27FC236}">
                <a16:creationId xmlns:a16="http://schemas.microsoft.com/office/drawing/2014/main" id="{47E665F3-7AA4-4705-BA32-8873D1550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675" y="5190529"/>
            <a:ext cx="1223770" cy="777604"/>
          </a:xfrm>
          <a:prstGeom prst="rect">
            <a:avLst/>
          </a:prstGeom>
        </p:spPr>
      </p:pic>
      <p:sp>
        <p:nvSpPr>
          <p:cNvPr id="42" name="Ovál 41"/>
          <p:cNvSpPr/>
          <p:nvPr/>
        </p:nvSpPr>
        <p:spPr>
          <a:xfrm>
            <a:off x="9185185" y="2060004"/>
            <a:ext cx="640168" cy="373082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?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452603" y="1603304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chemeClr val="accent6">
                    <a:lumMod val="50000"/>
                  </a:schemeClr>
                </a:solidFill>
              </a:rPr>
              <a:t>Odběr podzemních vod nepřekročí přítok</a:t>
            </a:r>
          </a:p>
        </p:txBody>
      </p:sp>
      <p:sp>
        <p:nvSpPr>
          <p:cNvPr id="17" name="Šipka nahoru 16"/>
          <p:cNvSpPr/>
          <p:nvPr/>
        </p:nvSpPr>
        <p:spPr>
          <a:xfrm>
            <a:off x="5127645" y="2803633"/>
            <a:ext cx="900100" cy="932123"/>
          </a:xfrm>
          <a:prstGeom prst="upArrow">
            <a:avLst/>
          </a:prstGeom>
          <a:solidFill>
            <a:srgbClr val="00B0F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Šipka doprava 29"/>
          <p:cNvSpPr/>
          <p:nvPr/>
        </p:nvSpPr>
        <p:spPr>
          <a:xfrm>
            <a:off x="7519207" y="3957935"/>
            <a:ext cx="2274168" cy="194276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Šipka doprava 30"/>
          <p:cNvSpPr/>
          <p:nvPr/>
        </p:nvSpPr>
        <p:spPr>
          <a:xfrm>
            <a:off x="1392103" y="3998295"/>
            <a:ext cx="2274168" cy="194276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/>
          <p:cNvSpPr/>
          <p:nvPr/>
        </p:nvSpPr>
        <p:spPr>
          <a:xfrm>
            <a:off x="3672695" y="3781546"/>
            <a:ext cx="3816424" cy="2376264"/>
          </a:xfrm>
          <a:prstGeom prst="rect">
            <a:avLst/>
          </a:prstGeom>
          <a:blipFill dpi="0" rotWithShape="1">
            <a:blip r:embed="rId3">
              <a:alphaModFix amt="60000"/>
            </a:blip>
            <a:srcRect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200" dirty="0"/>
          </a:p>
        </p:txBody>
      </p:sp>
      <p:sp>
        <p:nvSpPr>
          <p:cNvPr id="34" name="TextovéPole 33"/>
          <p:cNvSpPr txBox="1"/>
          <p:nvPr/>
        </p:nvSpPr>
        <p:spPr>
          <a:xfrm>
            <a:off x="1392103" y="4636929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přítok</a:t>
            </a:r>
          </a:p>
        </p:txBody>
      </p:sp>
      <p:sp>
        <p:nvSpPr>
          <p:cNvPr id="35" name="TextovéPole 34"/>
          <p:cNvSpPr txBox="1"/>
          <p:nvPr/>
        </p:nvSpPr>
        <p:spPr>
          <a:xfrm>
            <a:off x="7520819" y="4636928"/>
            <a:ext cx="1842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accent2">
                    <a:lumMod val="75000"/>
                  </a:schemeClr>
                </a:solidFill>
              </a:rPr>
              <a:t>&lt; odtok </a:t>
            </a:r>
          </a:p>
        </p:txBody>
      </p:sp>
      <p:sp>
        <p:nvSpPr>
          <p:cNvPr id="38" name="TextovéPole 37"/>
          <p:cNvSpPr txBox="1"/>
          <p:nvPr/>
        </p:nvSpPr>
        <p:spPr>
          <a:xfrm>
            <a:off x="7590235" y="3535455"/>
            <a:ext cx="24127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6">
                    <a:lumMod val="50000"/>
                  </a:schemeClr>
                </a:solidFill>
              </a:rPr>
              <a:t>snížená dotace vod. toků, oáz</a:t>
            </a:r>
          </a:p>
        </p:txBody>
      </p:sp>
      <p:cxnSp>
        <p:nvCxnSpPr>
          <p:cNvPr id="40" name="Přímá spojnice 39"/>
          <p:cNvCxnSpPr/>
          <p:nvPr/>
        </p:nvCxnSpPr>
        <p:spPr>
          <a:xfrm>
            <a:off x="3666271" y="3781546"/>
            <a:ext cx="3822848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ovéPole 40"/>
          <p:cNvSpPr txBox="1"/>
          <p:nvPr/>
        </p:nvSpPr>
        <p:spPr>
          <a:xfrm>
            <a:off x="3990816" y="3798240"/>
            <a:ext cx="3297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00FF"/>
                </a:solidFill>
              </a:rPr>
              <a:t>hladina podzemních vod</a:t>
            </a:r>
          </a:p>
        </p:txBody>
      </p:sp>
      <p:pic>
        <p:nvPicPr>
          <p:cNvPr id="26" name="Picture 2" descr="Výsledek obrázku pro neutral smi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872" y="2708920"/>
            <a:ext cx="751447" cy="75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ál 2"/>
          <p:cNvSpPr/>
          <p:nvPr/>
        </p:nvSpPr>
        <p:spPr>
          <a:xfrm>
            <a:off x="8436975" y="2743200"/>
            <a:ext cx="666000" cy="666000"/>
          </a:xfrm>
          <a:prstGeom prst="ellipse">
            <a:avLst/>
          </a:prstGeom>
          <a:noFill/>
          <a:ln w="127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635"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" name="Ovál 3"/>
          <p:cNvSpPr/>
          <p:nvPr/>
        </p:nvSpPr>
        <p:spPr>
          <a:xfrm>
            <a:off x="8959367" y="2760188"/>
            <a:ext cx="98894" cy="70878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vál 28"/>
          <p:cNvSpPr/>
          <p:nvPr/>
        </p:nvSpPr>
        <p:spPr>
          <a:xfrm>
            <a:off x="9068619" y="2634055"/>
            <a:ext cx="173514" cy="9814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vál 35"/>
          <p:cNvSpPr/>
          <p:nvPr/>
        </p:nvSpPr>
        <p:spPr>
          <a:xfrm>
            <a:off x="9177571" y="2450024"/>
            <a:ext cx="215270" cy="14401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9327175" y="2021195"/>
            <a:ext cx="372218" cy="461665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Obrázek 12" descr="Obsah obrázku kreslené, klipart, Grafika, kreativita&#10;&#10;Popis byl vytvořen automaticky">
            <a:extLst>
              <a:ext uri="{FF2B5EF4-FFF2-40B4-BE49-F238E27FC236}">
                <a16:creationId xmlns:a16="http://schemas.microsoft.com/office/drawing/2014/main" id="{3ABCAB08-3C24-C176-E934-0218A8AB4A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873" y="3034145"/>
            <a:ext cx="1772479" cy="1329360"/>
          </a:xfrm>
          <a:prstGeom prst="rect">
            <a:avLst/>
          </a:prstGeom>
        </p:spPr>
      </p:pic>
      <p:pic>
        <p:nvPicPr>
          <p:cNvPr id="19" name="Obrázek 18" descr="Obsah obrázku Dětské kresby, kreativita, ilustrace&#10;&#10;Popis byl vytvořen automaticky">
            <a:extLst>
              <a:ext uri="{FF2B5EF4-FFF2-40B4-BE49-F238E27FC236}">
                <a16:creationId xmlns:a16="http://schemas.microsoft.com/office/drawing/2014/main" id="{61A94F14-AE86-4C3E-36A7-277F523370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526" y="3973323"/>
            <a:ext cx="1567595" cy="1440000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43A945E8-8042-C0F4-3CA2-7E548AB22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4066"/>
          </a:xfrm>
        </p:spPr>
        <p:txBody>
          <a:bodyPr>
            <a:noAutofit/>
          </a:bodyPr>
          <a:lstStyle/>
          <a:p>
            <a:r>
              <a:rPr lang="cs-CZ" sz="3600" b="1" dirty="0"/>
              <a:t>Princip udržitelného množství jímaných vod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27743480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1330</TotalTime>
  <Words>1774</Words>
  <Application>Microsoft Office PowerPoint</Application>
  <PresentationFormat>Širokoúhlá obrazovka</PresentationFormat>
  <Paragraphs>268</Paragraphs>
  <Slides>35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42" baseType="lpstr">
      <vt:lpstr>-apple-system</vt:lpstr>
      <vt:lpstr>Arial</vt:lpstr>
      <vt:lpstr>Calibri</vt:lpstr>
      <vt:lpstr>Calibri Light</vt:lpstr>
      <vt:lpstr>Courier New</vt:lpstr>
      <vt:lpstr>Wingdings</vt:lpstr>
      <vt:lpstr>Motiv Office</vt:lpstr>
      <vt:lpstr>Prezentace aplikace PowerPoint</vt:lpstr>
      <vt:lpstr>Prezentace aplikace PowerPoint</vt:lpstr>
      <vt:lpstr>Antropocén</vt:lpstr>
      <vt:lpstr>Antropocén</vt:lpstr>
      <vt:lpstr>Management vodních zdrojů</vt:lpstr>
      <vt:lpstr>Nevhodný management vodních zdrojů</vt:lpstr>
      <vt:lpstr>Princip udržitelného množství jímaných vod</vt:lpstr>
      <vt:lpstr>Prezentace aplikace PowerPoint</vt:lpstr>
      <vt:lpstr>Princip udržitelného množství jímaných vod</vt:lpstr>
      <vt:lpstr>Nadměrné jímání vod</vt:lpstr>
      <vt:lpstr>Nadměrné jímání vod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Voda pro moderní lidskou společnost</dc:title>
  <dc:creator>Adam Říčka</dc:creator>
  <cp:lastModifiedBy>Adam Říčka</cp:lastModifiedBy>
  <cp:revision>180</cp:revision>
  <dcterms:created xsi:type="dcterms:W3CDTF">2024-02-27T12:45:15Z</dcterms:created>
  <dcterms:modified xsi:type="dcterms:W3CDTF">2025-03-12T13:47:41Z</dcterms:modified>
</cp:coreProperties>
</file>