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1"/>
  </p:sldMasterIdLst>
  <p:notesMasterIdLst>
    <p:notesMasterId r:id="rId46"/>
  </p:notesMasterIdLst>
  <p:handoutMasterIdLst>
    <p:handoutMasterId r:id="rId47"/>
  </p:handoutMasterIdLst>
  <p:sldIdLst>
    <p:sldId id="256" r:id="rId2"/>
    <p:sldId id="310" r:id="rId3"/>
    <p:sldId id="312" r:id="rId4"/>
    <p:sldId id="260" r:id="rId5"/>
    <p:sldId id="261" r:id="rId6"/>
    <p:sldId id="302" r:id="rId7"/>
    <p:sldId id="303" r:id="rId8"/>
    <p:sldId id="304" r:id="rId9"/>
    <p:sldId id="305" r:id="rId10"/>
    <p:sldId id="306" r:id="rId11"/>
    <p:sldId id="286" r:id="rId12"/>
    <p:sldId id="287" r:id="rId13"/>
    <p:sldId id="307" r:id="rId14"/>
    <p:sldId id="308" r:id="rId15"/>
    <p:sldId id="309" r:id="rId16"/>
    <p:sldId id="285" r:id="rId17"/>
    <p:sldId id="288" r:id="rId18"/>
    <p:sldId id="289" r:id="rId19"/>
    <p:sldId id="290" r:id="rId20"/>
    <p:sldId id="291" r:id="rId21"/>
    <p:sldId id="292" r:id="rId22"/>
    <p:sldId id="293" r:id="rId23"/>
    <p:sldId id="294" r:id="rId24"/>
    <p:sldId id="295" r:id="rId25"/>
    <p:sldId id="296" r:id="rId26"/>
    <p:sldId id="297" r:id="rId27"/>
    <p:sldId id="298" r:id="rId28"/>
    <p:sldId id="299" r:id="rId29"/>
    <p:sldId id="300" r:id="rId30"/>
    <p:sldId id="266" r:id="rId31"/>
    <p:sldId id="314" r:id="rId32"/>
    <p:sldId id="268" r:id="rId33"/>
    <p:sldId id="280" r:id="rId34"/>
    <p:sldId id="270" r:id="rId35"/>
    <p:sldId id="271" r:id="rId36"/>
    <p:sldId id="281" r:id="rId37"/>
    <p:sldId id="273" r:id="rId38"/>
    <p:sldId id="283" r:id="rId39"/>
    <p:sldId id="275" r:id="rId40"/>
    <p:sldId id="276" r:id="rId41"/>
    <p:sldId id="277" r:id="rId42"/>
    <p:sldId id="282" r:id="rId43"/>
    <p:sldId id="279" r:id="rId44"/>
    <p:sldId id="313" r:id="rId4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00AF3F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78" autoAdjust="0"/>
    <p:restoredTop sz="96259" autoAdjust="0"/>
  </p:normalViewPr>
  <p:slideViewPr>
    <p:cSldViewPr snapToGrid="0">
      <p:cViewPr varScale="1">
        <p:scale>
          <a:sx n="76" d="100"/>
          <a:sy n="76" d="100"/>
        </p:scale>
        <p:origin x="292" y="64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/>
              <a:t>Klepnutím lze upravit styly předlohy textu.</a:t>
            </a:r>
          </a:p>
          <a:p>
            <a:pPr lvl="1"/>
            <a:r>
              <a:rPr lang="cs-CZ" altLang="cs-CZ" dirty="0"/>
              <a:t>Druhá úroveň</a:t>
            </a:r>
          </a:p>
          <a:p>
            <a:pPr lvl="2"/>
            <a:r>
              <a:rPr lang="cs-CZ" altLang="cs-CZ" dirty="0"/>
              <a:t>Třetí úroveň</a:t>
            </a:r>
          </a:p>
          <a:p>
            <a:pPr lvl="3"/>
            <a:r>
              <a:rPr lang="cs-CZ" altLang="cs-CZ" dirty="0"/>
              <a:t>Čtvrtá úroveň</a:t>
            </a:r>
          </a:p>
          <a:p>
            <a:pPr lvl="4"/>
            <a:r>
              <a:rPr lang="cs-CZ" altLang="cs-CZ" dirty="0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061A6D36-8CFB-40FE-8D60-D2050488125D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D04E0-4EFF-4739-8B08-40AE22C5684C}" type="slidenum">
              <a:rPr lang="cs-CZ" smtClean="0"/>
              <a:pPr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795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Celogenomové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asociační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studie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jsou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užitečné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nástroje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identifikaci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běžných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variant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přispívajících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dědičné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součásti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komplexních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onemocnění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Naprostá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většina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takových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variant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má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nejlepším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případě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malý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účinek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když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působí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rámci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určité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kombinace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jejich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celkový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vliv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variabilitu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populace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predikční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robustnost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odhad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rizika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onemocnění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jsou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malé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Existuje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značný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nesoulad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mezi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rozsahem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celkové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familiární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agregace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pozorované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mnoha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běžných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onemocnění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rozsahem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metabolických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odchylek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které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lze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přičíst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dosud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identifikovaným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variantám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Např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u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diabetu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typu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zodpovídají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známé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varianty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evropanů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společně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relativní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riziko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sourozenců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1,07,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což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významně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pod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úrovní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empiricky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stanovené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relativního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rizika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sourozenců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pozorovaného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epidemiologických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studiích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které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blíží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třem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Ačkoli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identifikace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dalších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rizikových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variant 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známých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lokusech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zatím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neidentifikovaných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oblastech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může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určité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míry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tento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deficit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snížit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zdá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že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nejnovější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hypotézy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“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chybějící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dědičnosti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může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být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významná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část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“heritability”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znaků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přičtena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genetickým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efektům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intermediární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penetrancí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které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odolávají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velké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části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konvenčním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přístupům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populační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genetiky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komplexních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chorob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55168-0E8F-4058-9F27-A2110C0F8A90}" type="slidenum">
              <a:rPr lang="cs-CZ" smtClean="0"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9337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8" name="Obrázek 7">
            <a:extLst>
              <a:ext uri="{FF2B5EF4-FFF2-40B4-BE49-F238E27FC236}">
                <a16:creationId xmlns:a16="http://schemas.microsoft.com/office/drawing/2014/main" id="{476EB576-9624-4156-8B5F-B343771B2C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5599" y="414000"/>
            <a:ext cx="1543745" cy="106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1534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1148559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5931244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 bez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5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614BE-874F-4479-BE65-FB748DF86D32}" type="datetimeFigureOut">
              <a:rPr lang="cs-CZ"/>
              <a:pPr>
                <a:defRPr/>
              </a:pPr>
              <a:t>20.02.2025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11169-B049-4B27-8F87-53FC0F114F2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9091784"/>
      </p:ext>
    </p:extLst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5599" y="414000"/>
            <a:ext cx="1543745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174" y="6048047"/>
            <a:ext cx="865548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.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174" y="6048047"/>
            <a:ext cx="865548" cy="598465"/>
          </a:xfrm>
          <a:prstGeom prst="rect">
            <a:avLst/>
          </a:prstGeom>
        </p:spPr>
      </p:pic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174" y="6048047"/>
            <a:ext cx="865548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174" y="6048047"/>
            <a:ext cx="865548" cy="598465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2E7788A-7319-4B13-B5BD-0D72FA9D7A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174" y="6048047"/>
            <a:ext cx="865548" cy="598465"/>
          </a:xfrm>
          <a:prstGeom prst="rect">
            <a:avLst/>
          </a:prstGeom>
        </p:spPr>
      </p:pic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174" y="6048047"/>
            <a:ext cx="865548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5789985"/>
      </p:ext>
    </p:extLst>
  </p:cSld>
  <p:clrMapOvr>
    <a:masterClrMapping/>
  </p:clrMapOvr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174" y="6048047"/>
            <a:ext cx="865548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174" y="6048047"/>
            <a:ext cx="865548" cy="598465"/>
          </a:xfrm>
          <a:prstGeom prst="rect">
            <a:avLst/>
          </a:prstGeom>
        </p:spPr>
      </p:pic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–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174" y="6048047"/>
            <a:ext cx="865548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174" y="6048047"/>
            <a:ext cx="865548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5599" y="414000"/>
            <a:ext cx="1543745" cy="1067390"/>
          </a:xfrm>
          <a:prstGeom prst="rect">
            <a:avLst/>
          </a:prstGeom>
        </p:spPr>
      </p:pic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  <a:endParaRPr lang="cs-CZ" noProof="0" dirty="0"/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6217" y="414868"/>
            <a:ext cx="1542508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  <a:endParaRPr lang="cs-CZ" noProof="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6217" y="414868"/>
            <a:ext cx="1542508" cy="1065653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480" y="6048047"/>
            <a:ext cx="865012" cy="5976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CI slide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8757" y="2014648"/>
            <a:ext cx="4094486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1703516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1653D-DDBB-4F81-B605-3CF162947F0E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5127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6324632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8155029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CB640C6-1933-4D60-AA7E-D23858AD6A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174" y="6048047"/>
            <a:ext cx="865548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406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8330380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2/20/2025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4567634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0019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678" r:id="rId13"/>
    <p:sldLayoutId id="2147483684" r:id="rId14"/>
    <p:sldLayoutId id="2147483685" r:id="rId15"/>
    <p:sldLayoutId id="2147483674" r:id="rId16"/>
    <p:sldLayoutId id="2147483688" r:id="rId17"/>
    <p:sldLayoutId id="2147483698" r:id="rId18"/>
    <p:sldLayoutId id="2147483673" r:id="rId19"/>
    <p:sldLayoutId id="2147483675" r:id="rId20"/>
    <p:sldLayoutId id="2147483695" r:id="rId21"/>
    <p:sldLayoutId id="2147483677" r:id="rId22"/>
    <p:sldLayoutId id="2147483686" r:id="rId23"/>
    <p:sldLayoutId id="2147483697" r:id="rId24"/>
    <p:sldLayoutId id="2147483690" r:id="rId25"/>
    <p:sldLayoutId id="2147483696" r:id="rId26"/>
    <p:sldLayoutId id="2147483694" r:id="rId27"/>
    <p:sldLayoutId id="2147483692" r:id="rId28"/>
    <p:sldLayoutId id="2147483693" r:id="rId2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file:///C:\1ZAL\ZDRAVI\OBR3.GIF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file:///C:\1ZAL\ZDRAVI\obr4.gif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D8FCEF6F-8B97-8C42-B494-F83038ED3B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/>
              <a:t>Normalita ve zdraví a nemoci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73BC39F1-384A-3F45-8C5C-D728653A31E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/>
              <a:t>Julie </a:t>
            </a:r>
            <a:r>
              <a:rPr lang="sk-SK"/>
              <a:t>DobrovolnÁ</a:t>
            </a:r>
            <a:endParaRPr lang="sk-SK" dirty="0"/>
          </a:p>
        </p:txBody>
      </p:sp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B4760577-42D0-B14B-9AE3-C83431C5D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3713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1027"/>
          <p:cNvSpPr txBox="1">
            <a:spLocks noChangeArrowheads="1"/>
          </p:cNvSpPr>
          <p:nvPr/>
        </p:nvSpPr>
        <p:spPr bwMode="auto">
          <a:xfrm>
            <a:off x="2338028" y="459542"/>
            <a:ext cx="7515944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cs-CZ" b="1" i="1" dirty="0">
                <a:solidFill>
                  <a:srgbClr val="00CCFF"/>
                </a:solidFill>
              </a:rPr>
              <a:t>       Normalita duchovní</a:t>
            </a:r>
            <a:r>
              <a:rPr lang="cs-CZ" i="1" dirty="0"/>
              <a:t>:</a:t>
            </a:r>
            <a:r>
              <a:rPr lang="cs-CZ" dirty="0"/>
              <a:t> Rozvoj objektivity a rozumu, nezávislosti a nalezení identity, schopnosti milovat a kreativity</a:t>
            </a:r>
          </a:p>
          <a:p>
            <a:r>
              <a:rPr lang="cs-CZ" b="1" i="1" dirty="0">
                <a:solidFill>
                  <a:srgbClr val="00CCFF"/>
                </a:solidFill>
              </a:rPr>
              <a:t>       Normalita z hlediska práva</a:t>
            </a:r>
            <a:r>
              <a:rPr lang="cs-CZ" i="1" dirty="0"/>
              <a:t>:</a:t>
            </a:r>
            <a:r>
              <a:rPr lang="cs-CZ" dirty="0"/>
              <a:t> Schopnost pracovat, nepotřebnost péče, nepřítomnost "nenáležitých" stavů duše a těla</a:t>
            </a:r>
          </a:p>
          <a:p>
            <a:endParaRPr lang="cs-CZ" dirty="0"/>
          </a:p>
          <a:p>
            <a:r>
              <a:rPr lang="cs-CZ" b="1" i="1" dirty="0">
                <a:solidFill>
                  <a:srgbClr val="00CCFF"/>
                </a:solidFill>
              </a:rPr>
              <a:t>      “Ekologická” definice WHO</a:t>
            </a:r>
            <a:r>
              <a:rPr lang="cs-CZ" i="1" dirty="0"/>
              <a:t>:</a:t>
            </a:r>
            <a:r>
              <a:rPr lang="cs-CZ" dirty="0"/>
              <a:t> Stav dokonalé tělesné, duševní a sociální pohody (</a:t>
            </a:r>
            <a:r>
              <a:rPr lang="cs-CZ" i="1" dirty="0" err="1"/>
              <a:t>wellbeing</a:t>
            </a:r>
            <a:r>
              <a:rPr lang="cs-CZ" dirty="0"/>
              <a:t>), nikoliv pouze nepřítomnost nemoci a neduživosti (</a:t>
            </a:r>
            <a:r>
              <a:rPr lang="cs-CZ" i="1" dirty="0" err="1"/>
              <a:t>infirmity</a:t>
            </a:r>
            <a:r>
              <a:rPr lang="cs-CZ" dirty="0"/>
              <a:t>). Tato definice je utopická, sugeruje všemohoucnost lékaře a vyvolává nepodložené očekávání, že totální subjektivní a objektivní “pohoda” je trvale uskutečnitelná. Vede ke kladení nesplnitelných nároků na medicínu, nejen ve smyslu maximálního vynaložení všech prostředků, ale i ve smyslu její kompetence ve všech životních otázkách, poněvadž jako nemoc je chápána každá forma potřebnosti pomoci a její odstranění jako úloha lékaře. Poněvadž WHO ukládá státům popř. veřejnosti uskutečňování a převzetí záruk za toto utopické zdraví, stává se zdraví sociální normou, kterou má stát nejen zaručovat, ale příležitostně i vynucovat - místo aby byla přenechána osobní (spolu)zodpovědnosti jednotlivce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804868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3400760" y="2072691"/>
            <a:ext cx="7451725" cy="6165850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cs-CZ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"</a:t>
            </a:r>
            <a:r>
              <a:rPr lang="cs-CZ" sz="2000" dirty="0">
                <a:latin typeface="+mn-lt"/>
              </a:rPr>
              <a:t>Zdraví není jen absence nemoci či poruchy, ale je to komplexní stav tělesné, duševní i sociální pohody („</a:t>
            </a:r>
            <a:r>
              <a:rPr lang="cs-CZ" sz="2000" dirty="0" err="1">
                <a:latin typeface="+mn-lt"/>
              </a:rPr>
              <a:t>well-being</a:t>
            </a:r>
            <a:r>
              <a:rPr lang="cs-CZ" sz="2000" dirty="0">
                <a:latin typeface="+mn-lt"/>
              </a:rPr>
              <a:t>“). Tuto definici chápeme jako jisté naznačení ideálního stavu, ke kterému se více či méně přibližujeme. </a:t>
            </a:r>
          </a:p>
          <a:p>
            <a:pPr algn="just">
              <a:lnSpc>
                <a:spcPct val="80000"/>
              </a:lnSpc>
            </a:pPr>
            <a:r>
              <a:rPr lang="cs-CZ" sz="2000" dirty="0">
                <a:latin typeface="+mn-lt"/>
              </a:rPr>
              <a:t>Upozorňuje na </a:t>
            </a:r>
            <a:r>
              <a:rPr lang="cs-CZ" sz="2000" i="1" dirty="0">
                <a:latin typeface="+mn-lt"/>
              </a:rPr>
              <a:t>pozitivní stránku zdraví</a:t>
            </a:r>
            <a:r>
              <a:rPr lang="cs-CZ" sz="2000" dirty="0">
                <a:latin typeface="+mn-lt"/>
              </a:rPr>
              <a:t>, tj. na uspokojování základních potřeb člověka, jeho aspirací, vztahů i cílů.</a:t>
            </a:r>
          </a:p>
          <a:p>
            <a:pPr algn="just">
              <a:lnSpc>
                <a:spcPct val="80000"/>
              </a:lnSpc>
            </a:pPr>
            <a:r>
              <a:rPr lang="cs-CZ" sz="2000" dirty="0">
                <a:latin typeface="+mn-lt"/>
              </a:rPr>
              <a:t>Biologické zdraví je spojeno s pocitem životního uspokojení i celkové pohody, a to nezávisle na metodách jejich zjišťování a měření. </a:t>
            </a:r>
          </a:p>
          <a:p>
            <a:pPr algn="just">
              <a:lnSpc>
                <a:spcPct val="80000"/>
              </a:lnSpc>
            </a:pPr>
            <a:r>
              <a:rPr lang="cs-CZ" sz="2000" dirty="0">
                <a:latin typeface="+mn-lt"/>
              </a:rPr>
              <a:t>Zvyšování </a:t>
            </a:r>
            <a:r>
              <a:rPr lang="cs-CZ" sz="2000" i="1" dirty="0">
                <a:latin typeface="+mn-lt"/>
              </a:rPr>
              <a:t>dobré pohody</a:t>
            </a:r>
            <a:r>
              <a:rPr lang="cs-CZ" sz="2000" dirty="0">
                <a:latin typeface="+mn-lt"/>
              </a:rPr>
              <a:t> jedince tvoří podstatný vklad pro posilování jeho zdravotního stavu. Analogicky to platí i o činnosti řady společenských skupin a organizací. Uvažuje se o zdravé rodině, přátelských skupinách, škole, profesi, obci, ale i obecné politice.</a:t>
            </a:r>
            <a:r>
              <a:rPr lang="cs-CZ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BC4A9BB5-8146-4284-9A49-0EF07F242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ED7E375-E437-4718-BD0B-C0567EF6FF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202" y="123917"/>
            <a:ext cx="536480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cs-CZ" b="1" dirty="0">
                <a:solidFill>
                  <a:srgbClr val="0000DC"/>
                </a:solidFill>
              </a:rPr>
              <a:t>Světová zdravotnická organizace WHO</a:t>
            </a:r>
            <a:endParaRPr lang="en-US" b="1" dirty="0">
              <a:solidFill>
                <a:srgbClr val="0000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2945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3138239" y="1949642"/>
            <a:ext cx="7380287" cy="5732462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cs-CZ" sz="2000" dirty="0">
                <a:latin typeface="+mn-lt"/>
              </a:rPr>
              <a:t>„</a:t>
            </a:r>
            <a:r>
              <a:rPr lang="cs-CZ" sz="20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Zdraví je  schopnost vést sociálně a ekonomicky produktivní život".</a:t>
            </a:r>
            <a:r>
              <a:rPr lang="cs-CZ" sz="2000" dirty="0">
                <a:solidFill>
                  <a:srgbClr val="FF0066"/>
                </a:solidFill>
                <a:latin typeface="+mn-lt"/>
              </a:rPr>
              <a:t> </a:t>
            </a:r>
          </a:p>
          <a:p>
            <a:pPr algn="just">
              <a:lnSpc>
                <a:spcPct val="80000"/>
              </a:lnSpc>
            </a:pPr>
            <a:r>
              <a:rPr lang="cs-CZ" sz="2000" dirty="0">
                <a:latin typeface="+mn-lt"/>
              </a:rPr>
              <a:t>Zdraví přestává být samo o sobě cílem, ale stává se prostředkem pro uskutečňování harmonického vývoje člověka. </a:t>
            </a:r>
          </a:p>
          <a:p>
            <a:pPr algn="just">
              <a:lnSpc>
                <a:spcPct val="80000"/>
              </a:lnSpc>
            </a:pPr>
            <a:r>
              <a:rPr lang="cs-CZ" sz="2000" dirty="0">
                <a:latin typeface="+mn-lt"/>
              </a:rPr>
              <a:t>Vyplývá z toho:</a:t>
            </a:r>
          </a:p>
          <a:p>
            <a:pPr algn="just">
              <a:lnSpc>
                <a:spcPct val="80000"/>
              </a:lnSpc>
            </a:pPr>
            <a:r>
              <a:rPr lang="cs-CZ" sz="2000" dirty="0">
                <a:latin typeface="+mn-lt"/>
              </a:rPr>
              <a:t> a) </a:t>
            </a:r>
            <a:r>
              <a:rPr lang="cs-CZ" sz="20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potřeba aktivní prevence</a:t>
            </a:r>
            <a:r>
              <a:rPr lang="cs-CZ" sz="2000" dirty="0">
                <a:latin typeface="+mn-lt"/>
              </a:rPr>
              <a:t>, která se zaměřuje na posilování základních předpokladů zdraví, tj. na faktory, které zvyšují odolnost člověka při zvládání nejrůznějších zátěžových okolností života </a:t>
            </a:r>
          </a:p>
          <a:p>
            <a:pPr algn="just">
              <a:lnSpc>
                <a:spcPct val="80000"/>
              </a:lnSpc>
            </a:pPr>
            <a:r>
              <a:rPr lang="cs-CZ" sz="2000" dirty="0">
                <a:latin typeface="+mn-lt"/>
              </a:rPr>
              <a:t>b) hodnocení </a:t>
            </a:r>
            <a:r>
              <a:rPr lang="cs-CZ" sz="20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pozitivního aspektu zdraví</a:t>
            </a:r>
            <a:r>
              <a:rPr lang="cs-CZ" sz="2000" dirty="0">
                <a:latin typeface="+mn-lt"/>
              </a:rPr>
              <a:t> =  rozbor vlivů, které udržují a posilují zdraví člověka, pomáhají odstraňovat důsledky mnoha nemocí či poruch a podporují kladné mezilidské vztahy. </a:t>
            </a:r>
          </a:p>
          <a:p>
            <a:pPr algn="just">
              <a:lnSpc>
                <a:spcPct val="80000"/>
              </a:lnSpc>
            </a:pPr>
            <a:endParaRPr lang="cs-CZ" b="1" dirty="0"/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5492003C-32B8-48F4-88E9-B8BC460DD6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176" y="216838"/>
            <a:ext cx="44984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cs-CZ" b="1" dirty="0">
                <a:solidFill>
                  <a:srgbClr val="0000DC"/>
                </a:solidFill>
              </a:rPr>
              <a:t>1982: WHO: Zdraví pro všechny</a:t>
            </a:r>
            <a:endParaRPr lang="en-US" b="1" dirty="0">
              <a:solidFill>
                <a:srgbClr val="0000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1818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1474930" y="-697831"/>
            <a:ext cx="7380312" cy="6386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cs-CZ" sz="2800" b="1" dirty="0"/>
              <a:t>                           </a:t>
            </a:r>
          </a:p>
          <a:p>
            <a:pPr>
              <a:spcBef>
                <a:spcPts val="600"/>
              </a:spcBef>
            </a:pPr>
            <a:endParaRPr lang="cs-CZ" sz="2800" b="1" dirty="0"/>
          </a:p>
          <a:p>
            <a:pPr>
              <a:spcBef>
                <a:spcPts val="600"/>
              </a:spcBef>
            </a:pPr>
            <a:r>
              <a:rPr lang="cs-CZ" sz="2800" b="1" dirty="0"/>
              <a:t> </a:t>
            </a:r>
          </a:p>
          <a:p>
            <a:pPr>
              <a:spcBef>
                <a:spcPts val="600"/>
              </a:spcBef>
            </a:pPr>
            <a:endParaRPr lang="cs-CZ" sz="1600" b="1" dirty="0"/>
          </a:p>
          <a:p>
            <a:r>
              <a:rPr lang="cs-CZ" b="1" dirty="0">
                <a:solidFill>
                  <a:srgbClr val="00CCFF"/>
                </a:solidFill>
              </a:rPr>
              <a:t>      </a:t>
            </a:r>
            <a:r>
              <a:rPr lang="cs-CZ" sz="1800" dirty="0">
                <a:solidFill>
                  <a:srgbClr val="00CCFF"/>
                </a:solidFill>
              </a:rPr>
              <a:t>Nemoc</a:t>
            </a:r>
            <a:r>
              <a:rPr lang="cs-CZ" sz="1800" dirty="0"/>
              <a:t> lze chápat jako kontradikci vůči zdraví  = alternativní model. Nebo jen kontrárnost vůči zdraví; mezi oběma póly (ideální zdraví a těžký klinický průběh nemoci) je pak přechodné pásmo</a:t>
            </a:r>
            <a:endParaRPr lang="en-US" sz="1800" dirty="0"/>
          </a:p>
          <a:p>
            <a:endParaRPr lang="en-US" sz="1800" dirty="0"/>
          </a:p>
          <a:p>
            <a:r>
              <a:rPr lang="cs-CZ" sz="1800" dirty="0"/>
              <a:t>Ukázka definice nemoci (</a:t>
            </a:r>
            <a:r>
              <a:rPr lang="cs-CZ" sz="1800" dirty="0" err="1"/>
              <a:t>Buchborn</a:t>
            </a:r>
            <a:r>
              <a:rPr lang="cs-CZ" sz="1800" dirty="0"/>
              <a:t>): Nemoc je "necítění se dobře"  v důsledku subjektivní případně objektivní tělesně duševní újmy, s nebo bez subjektivní, medicínské nebo sociální potřebnosti pomoci, v důsledku poruch v harmonické součinnosti jednotlivých funkčních součástí a subsystémů organizmu</a:t>
            </a:r>
          </a:p>
          <a:p>
            <a:pPr lvl="1"/>
            <a:r>
              <a:rPr lang="cs-CZ" sz="1800" dirty="0"/>
              <a:t>Tradičně se rozlišují různé aspekty nemoci:</a:t>
            </a:r>
          </a:p>
          <a:p>
            <a:r>
              <a:rPr lang="cs-CZ" sz="1800" dirty="0"/>
              <a:t>      - aspekt nemocného: </a:t>
            </a:r>
            <a:r>
              <a:rPr lang="cs-CZ" sz="1800" dirty="0">
                <a:solidFill>
                  <a:srgbClr val="00CCFF"/>
                </a:solidFill>
              </a:rPr>
              <a:t>churavost  (</a:t>
            </a:r>
            <a:r>
              <a:rPr lang="cs-CZ" sz="1800" dirty="0" err="1">
                <a:solidFill>
                  <a:srgbClr val="00CCFF"/>
                </a:solidFill>
              </a:rPr>
              <a:t>aegritudo</a:t>
            </a:r>
            <a:r>
              <a:rPr lang="cs-CZ" sz="1800" dirty="0">
                <a:solidFill>
                  <a:srgbClr val="00CCFF"/>
                </a:solidFill>
              </a:rPr>
              <a:t>, </a:t>
            </a:r>
            <a:r>
              <a:rPr lang="cs-CZ" sz="1800" dirty="0" err="1">
                <a:solidFill>
                  <a:srgbClr val="00CCFF"/>
                </a:solidFill>
              </a:rPr>
              <a:t>illness</a:t>
            </a:r>
            <a:r>
              <a:rPr lang="cs-CZ" sz="1800" dirty="0"/>
              <a:t>)</a:t>
            </a:r>
          </a:p>
          <a:p>
            <a:r>
              <a:rPr lang="cs-CZ" sz="1800" dirty="0"/>
              <a:t>      - aspekt lékaře - objektivní nález: nemoc ve smyslu objektivní  </a:t>
            </a:r>
          </a:p>
          <a:p>
            <a:r>
              <a:rPr lang="cs-CZ" sz="1800" dirty="0"/>
              <a:t>         klasifikace (</a:t>
            </a:r>
            <a:r>
              <a:rPr lang="cs-CZ" sz="1800" dirty="0" err="1">
                <a:solidFill>
                  <a:srgbClr val="00CCFF"/>
                </a:solidFill>
              </a:rPr>
              <a:t>nosos</a:t>
            </a:r>
            <a:r>
              <a:rPr lang="cs-CZ" sz="1800" dirty="0">
                <a:solidFill>
                  <a:srgbClr val="00CCFF"/>
                </a:solidFill>
              </a:rPr>
              <a:t>, </a:t>
            </a:r>
            <a:r>
              <a:rPr lang="cs-CZ" sz="1800" dirty="0" err="1">
                <a:solidFill>
                  <a:srgbClr val="00CCFF"/>
                </a:solidFill>
              </a:rPr>
              <a:t>disease</a:t>
            </a:r>
            <a:r>
              <a:rPr lang="cs-CZ" sz="1800" dirty="0"/>
              <a:t>)</a:t>
            </a:r>
          </a:p>
          <a:p>
            <a:r>
              <a:rPr lang="cs-CZ" sz="1800" dirty="0"/>
              <a:t>      - aspekt sociálního  okolí: stav nouze  a potřebnosti  nemocného</a:t>
            </a:r>
            <a:r>
              <a:rPr lang="en-US" sz="1800" dirty="0"/>
              <a:t>         </a:t>
            </a:r>
          </a:p>
          <a:p>
            <a:r>
              <a:rPr lang="en-US" sz="1800" dirty="0"/>
              <a:t>        </a:t>
            </a:r>
            <a:r>
              <a:rPr lang="cs-CZ" sz="1800" dirty="0"/>
              <a:t>(</a:t>
            </a:r>
            <a:r>
              <a:rPr lang="en-US" sz="1800" dirty="0"/>
              <a:t>“role </a:t>
            </a:r>
            <a:r>
              <a:rPr lang="en-US" sz="1800" dirty="0" err="1"/>
              <a:t>nemocn</a:t>
            </a:r>
            <a:r>
              <a:rPr lang="cs-CZ" sz="1800" dirty="0" err="1"/>
              <a:t>ého</a:t>
            </a:r>
            <a:r>
              <a:rPr lang="en-US" sz="1800" dirty="0"/>
              <a:t>”)</a:t>
            </a:r>
            <a:endParaRPr lang="cs-CZ" sz="1800" dirty="0"/>
          </a:p>
          <a:p>
            <a:r>
              <a:rPr lang="cs-CZ" sz="1800" dirty="0"/>
              <a:t>      - v lékařské praxi souběh všech tří aspektů nemoci ("</a:t>
            </a:r>
            <a:r>
              <a:rPr lang="cs-CZ" sz="1800" dirty="0" err="1"/>
              <a:t>morbus</a:t>
            </a:r>
            <a:r>
              <a:rPr lang="cs-CZ" sz="1800" dirty="0"/>
              <a:t>")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36A5A10F-D89C-4620-8F34-8E06DA0DE4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4088" y="216838"/>
            <a:ext cx="227658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cs-CZ" b="1" dirty="0">
                <a:solidFill>
                  <a:srgbClr val="0000DC"/>
                </a:solidFill>
              </a:rPr>
              <a:t>Definice nemoci</a:t>
            </a:r>
            <a:endParaRPr lang="en-US" b="1" dirty="0">
              <a:solidFill>
                <a:srgbClr val="0000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5700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866874" y="198689"/>
            <a:ext cx="6811739" cy="6740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cs-CZ" i="1" dirty="0"/>
              <a:t>       Subjektivně</a:t>
            </a:r>
            <a:r>
              <a:rPr lang="cs-CZ" dirty="0"/>
              <a:t> se nemoc ("</a:t>
            </a:r>
            <a:r>
              <a:rPr lang="cs-CZ" dirty="0" err="1"/>
              <a:t>illness</a:t>
            </a:r>
            <a:r>
              <a:rPr lang="cs-CZ" dirty="0"/>
              <a:t>") pociťuje jako "být nemocný", tj. jako individuální zážitek poruchy "cítění se", jako "necítění se dobře", jako pocit churavosti, utrpení, ohrožení, strachu, starosti a bolesti, vratkosti a nevýkonnosti, selhání a "jinakosti". Všechno dohromady ústí do sociální a medicínské potřebnosti. </a:t>
            </a:r>
          </a:p>
          <a:p>
            <a:endParaRPr lang="cs-CZ" dirty="0"/>
          </a:p>
          <a:p>
            <a:r>
              <a:rPr lang="cs-CZ" i="1" dirty="0"/>
              <a:t>      Objektivně</a:t>
            </a:r>
            <a:r>
              <a:rPr lang="cs-CZ" dirty="0"/>
              <a:t> rozpoznává lékař nemoc ("</a:t>
            </a:r>
            <a:r>
              <a:rPr lang="cs-CZ" dirty="0" err="1"/>
              <a:t>disease</a:t>
            </a:r>
            <a:r>
              <a:rPr lang="cs-CZ" dirty="0"/>
              <a:t>") podle příznaků porušené struktury a funkce, nezávisle na tom, jsou-li subjektivně vnímány i pacientem. Představy a koncepty lékaře i nemocného jsou v úzké spojitosti s dobovými sociálními a ekonomickými podmínkami a světonázorovými proměnami. </a:t>
            </a:r>
            <a:r>
              <a:rPr lang="en-US" b="1" dirty="0" err="1">
                <a:solidFill>
                  <a:schemeClr val="folHlink"/>
                </a:solidFill>
              </a:rPr>
              <a:t>Pojem</a:t>
            </a:r>
            <a:r>
              <a:rPr lang="en-US" dirty="0"/>
              <a:t> </a:t>
            </a:r>
            <a:r>
              <a:rPr lang="cs-CZ" b="1" dirty="0">
                <a:solidFill>
                  <a:schemeClr val="folHlink"/>
                </a:solidFill>
              </a:rPr>
              <a:t>nemoci i zdraví </a:t>
            </a:r>
            <a:r>
              <a:rPr lang="en-US" b="1" dirty="0">
                <a:solidFill>
                  <a:schemeClr val="folHlink"/>
                </a:solidFill>
              </a:rPr>
              <a:t>je </a:t>
            </a:r>
            <a:r>
              <a:rPr lang="cs-CZ" b="1" dirty="0">
                <a:solidFill>
                  <a:schemeClr val="folHlink"/>
                </a:solidFill>
              </a:rPr>
              <a:t>tak zároveň přírodním i kulturním fenoménem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74362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1296833" y="0"/>
            <a:ext cx="6507832" cy="6617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cs-CZ" sz="2000" dirty="0"/>
              <a:t>Tzv.</a:t>
            </a:r>
            <a:r>
              <a:rPr lang="cs-CZ" sz="2000" dirty="0">
                <a:solidFill>
                  <a:srgbClr val="0000FF"/>
                </a:solidFill>
              </a:rPr>
              <a:t> </a:t>
            </a:r>
            <a:r>
              <a:rPr lang="cs-CZ" sz="2000" dirty="0">
                <a:solidFill>
                  <a:srgbClr val="00CCFF"/>
                </a:solidFill>
              </a:rPr>
              <a:t>teorie nemoci</a:t>
            </a:r>
            <a:endParaRPr lang="cs-CZ" sz="2000" dirty="0">
              <a:solidFill>
                <a:srgbClr val="0000FF"/>
              </a:solidFill>
            </a:endParaRPr>
          </a:p>
          <a:p>
            <a:endParaRPr lang="cs-CZ" sz="2000" dirty="0"/>
          </a:p>
          <a:p>
            <a:r>
              <a:rPr lang="cs-CZ" sz="2000" dirty="0"/>
              <a:t>jsou kompaktní všeobecné vysvětlovací pokusy nemocí. Dodnes však splňují </a:t>
            </a:r>
            <a:r>
              <a:rPr lang="cs-CZ" sz="2000" dirty="0" err="1"/>
              <a:t>nanajevýš</a:t>
            </a:r>
            <a:r>
              <a:rPr lang="cs-CZ" sz="2000" dirty="0"/>
              <a:t> </a:t>
            </a:r>
            <a:r>
              <a:rPr lang="cs-CZ" sz="2000" dirty="0" err="1"/>
              <a:t>kriteria</a:t>
            </a:r>
            <a:r>
              <a:rPr lang="cs-CZ" sz="2000" dirty="0"/>
              <a:t> hypotéz, nikoliv teorií. Téměř všechny absolutizují určitý aspekt nemoci nebo nějaké strukturní komponenty života (celulární patologie </a:t>
            </a:r>
            <a:r>
              <a:rPr lang="cs-CZ" sz="2000" dirty="0" err="1"/>
              <a:t>Virchovova</a:t>
            </a:r>
            <a:r>
              <a:rPr lang="cs-CZ" sz="2000" dirty="0"/>
              <a:t>, nervizmus </a:t>
            </a:r>
            <a:r>
              <a:rPr lang="cs-CZ" sz="2000" dirty="0" err="1"/>
              <a:t>Speranského</a:t>
            </a:r>
            <a:r>
              <a:rPr lang="cs-CZ" sz="2000" dirty="0"/>
              <a:t> a Pavlovův, zátěžová teorie </a:t>
            </a:r>
            <a:r>
              <a:rPr lang="cs-CZ" sz="2000" dirty="0" err="1"/>
              <a:t>Selyeho</a:t>
            </a:r>
            <a:r>
              <a:rPr lang="cs-CZ" sz="2000" dirty="0"/>
              <a:t>). Ve skutečnosti určují charakter nemoci všechny úrovně organizace těla.</a:t>
            </a:r>
          </a:p>
          <a:p>
            <a:endParaRPr lang="cs-CZ" sz="2000" dirty="0"/>
          </a:p>
          <a:p>
            <a:r>
              <a:rPr lang="cs-CZ" sz="2000" dirty="0"/>
              <a:t>Nemoc a účelnost těla:</a:t>
            </a:r>
          </a:p>
          <a:p>
            <a:endParaRPr lang="cs-CZ" sz="2000" i="1" dirty="0"/>
          </a:p>
          <a:p>
            <a:r>
              <a:rPr lang="cs-CZ" sz="2000" dirty="0"/>
              <a:t>      Princip </a:t>
            </a:r>
            <a:r>
              <a:rPr lang="cs-CZ" sz="2000" dirty="0">
                <a:solidFill>
                  <a:srgbClr val="00CCFF"/>
                </a:solidFill>
              </a:rPr>
              <a:t>teleonomie</a:t>
            </a:r>
            <a:r>
              <a:rPr lang="cs-CZ" sz="2000" dirty="0"/>
              <a:t>, tj. zaměřenosti na cíl, neplatí v těle absolutně, nýbrž jenom v určité konkrétní biologické souvislosti. Může se dokonce stát patogenetickým principem, jako v případě autoimunitních nemocí. Tělo jako celek, ale ani jeho jednotlivé orgány a funkce, nemohou být optimalizovány ve všech aspektech současně (tzv. </a:t>
            </a:r>
            <a:r>
              <a:rPr lang="cs-CZ" sz="2000" dirty="0">
                <a:solidFill>
                  <a:srgbClr val="00CCFF"/>
                </a:solidFill>
              </a:rPr>
              <a:t>omezení</a:t>
            </a:r>
            <a:r>
              <a:rPr lang="cs-CZ" sz="2000" dirty="0"/>
              <a:t>, </a:t>
            </a:r>
            <a:r>
              <a:rPr lang="cs-CZ" sz="2000" i="1" dirty="0"/>
              <a:t>“</a:t>
            </a:r>
            <a:r>
              <a:rPr lang="cs-CZ" sz="2000" i="1" dirty="0" err="1"/>
              <a:t>constraints</a:t>
            </a:r>
            <a:r>
              <a:rPr lang="cs-CZ" sz="2000" i="1" dirty="0"/>
              <a:t>”</a:t>
            </a:r>
            <a:r>
              <a:rPr lang="cs-CZ" sz="2000" dirty="0"/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15331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3359150" y="1905000"/>
            <a:ext cx="6599238" cy="4114800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Nemoc se vnímá </a:t>
            </a:r>
            <a:r>
              <a:rPr lang="cs-CZ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subjektivně,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tj. jako individuální zážitek poruchy „cítění se“ nebo „necítění se dobře“, jako pocit churavosti, utrpení, ohrožení, strachu. starosti a bolesti, nevýkonnosti, selhání.</a:t>
            </a:r>
          </a:p>
          <a:p>
            <a:pPr algn="just">
              <a:lnSpc>
                <a:spcPct val="90000"/>
              </a:lnSpc>
            </a:pP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Objektivně</a:t>
            </a:r>
            <a:r>
              <a:rPr lang="cs-CZ" sz="2400" dirty="0">
                <a:solidFill>
                  <a:srgbClr val="FFFF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rozpoznává nemoc lékař podle příznaků porušené struktury a funkce, a to i nezávisle na tom, jsou-li subjektivně vnímány i pacientem.</a:t>
            </a:r>
          </a:p>
          <a:p>
            <a:pPr>
              <a:lnSpc>
                <a:spcPct val="90000"/>
              </a:lnSpc>
            </a:pPr>
            <a:endParaRPr lang="cs-CZ" sz="2800" dirty="0">
              <a:latin typeface="Comic Sans MS" panose="030F0702030302020204" pitchFamily="66" charset="0"/>
            </a:endParaRP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F6466616-A673-4448-9C82-C8595A4EA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8A2970B-9B9D-4328-8322-5B4C03B2CE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216" y="291608"/>
            <a:ext cx="10903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cs-CZ" b="1" dirty="0">
                <a:solidFill>
                  <a:srgbClr val="0000DC"/>
                </a:solidFill>
              </a:rPr>
              <a:t>Nemoc</a:t>
            </a:r>
            <a:endParaRPr lang="en-US" b="1" dirty="0">
              <a:solidFill>
                <a:srgbClr val="0000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202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3503614" y="1905000"/>
            <a:ext cx="6454775" cy="4114800"/>
          </a:xfrm>
        </p:spPr>
        <p:txBody>
          <a:bodyPr>
            <a:normAutofit/>
          </a:bodyPr>
          <a:lstStyle/>
          <a:p>
            <a:pPr algn="just"/>
            <a:r>
              <a:rPr lang="cs-CZ" sz="24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Prodromy</a:t>
            </a:r>
          </a:p>
          <a:p>
            <a:pPr algn="just"/>
            <a:r>
              <a:rPr lang="cs-CZ" sz="24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Akutní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onemocnění (1-21 dní)</a:t>
            </a:r>
          </a:p>
          <a:p>
            <a:pPr algn="just"/>
            <a:r>
              <a:rPr lang="cs-CZ" sz="24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Chronické</a:t>
            </a:r>
            <a:r>
              <a:rPr lang="cs-CZ" sz="2400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(víc než 40 dní)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a/navazující na akutní po časově definované době (chronická bronchitida u kuřáka, navazující na akutní)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b/chronické od začátku (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Wegenerova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granulomatóza)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A013CCED-B5BF-43FC-B59F-09B0F2279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5277964-3C7D-409A-8152-634962B6C7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515" y="216838"/>
            <a:ext cx="308372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cs-CZ" b="1" dirty="0">
                <a:solidFill>
                  <a:srgbClr val="0000DC"/>
                </a:solidFill>
              </a:rPr>
              <a:t>Stadia rozvoje nemoci</a:t>
            </a:r>
            <a:endParaRPr lang="en-US" b="1" dirty="0">
              <a:solidFill>
                <a:srgbClr val="0000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9173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5" name="Rectangle 3"/>
          <p:cNvSpPr>
            <a:spLocks noGrp="1" noChangeArrowheads="1"/>
          </p:cNvSpPr>
          <p:nvPr>
            <p:ph idx="1"/>
          </p:nvPr>
        </p:nvSpPr>
        <p:spPr>
          <a:xfrm>
            <a:off x="3289300" y="1905000"/>
            <a:ext cx="6669088" cy="4114800"/>
          </a:xfrm>
        </p:spPr>
        <p:txBody>
          <a:bodyPr/>
          <a:lstStyle/>
          <a:p>
            <a:r>
              <a:rPr lang="cs-CZ" dirty="0">
                <a:latin typeface="Comic Sans MS" panose="030F0702030302020204" pitchFamily="66" charset="0"/>
              </a:rPr>
              <a:t>Fyzikální</a:t>
            </a:r>
          </a:p>
          <a:p>
            <a:r>
              <a:rPr lang="cs-CZ" dirty="0">
                <a:latin typeface="Comic Sans MS" panose="030F0702030302020204" pitchFamily="66" charset="0"/>
              </a:rPr>
              <a:t>Chemické </a:t>
            </a:r>
          </a:p>
          <a:p>
            <a:r>
              <a:rPr lang="cs-CZ" dirty="0">
                <a:latin typeface="Comic Sans MS" panose="030F0702030302020204" pitchFamily="66" charset="0"/>
              </a:rPr>
              <a:t>Biologické</a:t>
            </a:r>
          </a:p>
          <a:p>
            <a:r>
              <a:rPr lang="cs-CZ" dirty="0">
                <a:latin typeface="Comic Sans MS" panose="030F0702030302020204" pitchFamily="66" charset="0"/>
              </a:rPr>
              <a:t>Sociální? </a:t>
            </a:r>
          </a:p>
          <a:p>
            <a:r>
              <a:rPr lang="cs-CZ" dirty="0">
                <a:latin typeface="Comic Sans MS" panose="030F0702030302020204" pitchFamily="66" charset="0"/>
              </a:rPr>
              <a:t>Psychologické?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D70641F1-5D73-410F-9858-ADFC4A3F5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81B2E04-C628-43D3-8318-52101381FA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4199" y="216838"/>
            <a:ext cx="215636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cs-CZ" b="1" dirty="0">
                <a:solidFill>
                  <a:srgbClr val="0000DC"/>
                </a:solidFill>
              </a:rPr>
              <a:t>Příčiny nemoci</a:t>
            </a:r>
            <a:endParaRPr lang="en-US" b="1" dirty="0">
              <a:solidFill>
                <a:srgbClr val="0000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5853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dirty="0">
              <a:latin typeface="+mn-lt"/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>
          <a:xfrm>
            <a:off x="3359150" y="1905000"/>
            <a:ext cx="6599238" cy="4114800"/>
          </a:xfrm>
        </p:spPr>
        <p:txBody>
          <a:bodyPr/>
          <a:lstStyle/>
          <a:p>
            <a:r>
              <a:rPr lang="cs-CZ" dirty="0">
                <a:latin typeface="+mn-lt"/>
              </a:rPr>
              <a:t>Chronické onemocnění: stadia</a:t>
            </a:r>
          </a:p>
          <a:p>
            <a:r>
              <a:rPr lang="cs-CZ" i="1" dirty="0">
                <a:latin typeface="+mn-lt"/>
              </a:rPr>
              <a:t>Remise</a:t>
            </a:r>
            <a:r>
              <a:rPr lang="cs-CZ" dirty="0">
                <a:latin typeface="+mn-lt"/>
              </a:rPr>
              <a:t>- zlepšení až vyhojení</a:t>
            </a:r>
          </a:p>
          <a:p>
            <a:r>
              <a:rPr lang="cs-CZ" i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Exacerbace</a:t>
            </a:r>
            <a:r>
              <a:rPr lang="cs-CZ" i="1" dirty="0">
                <a:latin typeface="+mn-lt"/>
              </a:rPr>
              <a:t>-</a:t>
            </a:r>
            <a:r>
              <a:rPr lang="cs-CZ" dirty="0">
                <a:latin typeface="+mn-lt"/>
              </a:rPr>
              <a:t> nové vzplanutí 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7278012-1169-482D-B80F-5B788A9A96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436" y="216838"/>
            <a:ext cx="211628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cs-CZ" b="1" dirty="0">
                <a:solidFill>
                  <a:srgbClr val="0000DC"/>
                </a:solidFill>
              </a:rPr>
              <a:t>Stádia nemoci </a:t>
            </a:r>
            <a:endParaRPr lang="en-US" b="1" dirty="0">
              <a:solidFill>
                <a:srgbClr val="0000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99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1236999-2F14-4988-AC91-AD3F440EB0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AE032F8-93B8-4AFB-9B6D-DD076B90D3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D7D1936-A848-45F1-9CB7-43069B14F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1" name="Zástupný obsah 10">
            <a:extLst>
              <a:ext uri="{FF2B5EF4-FFF2-40B4-BE49-F238E27FC236}">
                <a16:creationId xmlns:a16="http://schemas.microsoft.com/office/drawing/2014/main" id="{8EB964A8-4FBC-41D4-AD49-473131A1D1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00" y="-81221"/>
            <a:ext cx="9686842" cy="6561221"/>
          </a:xfrm>
        </p:spPr>
      </p:pic>
    </p:spTree>
    <p:extLst>
      <p:ext uri="{BB962C8B-B14F-4D97-AF65-F5344CB8AC3E}">
        <p14:creationId xmlns:p14="http://schemas.microsoft.com/office/powerpoint/2010/main" val="14849790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3359902" y="2237857"/>
            <a:ext cx="6851650" cy="5445125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cs-CZ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Kvalitativní znaky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 představují alternativu (rozštěp patra)</a:t>
            </a:r>
          </a:p>
          <a:p>
            <a:pPr algn="just">
              <a:lnSpc>
                <a:spcPct val="90000"/>
              </a:lnSpc>
            </a:pPr>
            <a:r>
              <a:rPr lang="cs-CZ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Kvantitativní znaky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cs-CZ" b="1" dirty="0" err="1">
                <a:latin typeface="Calibri" panose="020F0502020204030204" pitchFamily="34" charset="0"/>
                <a:cs typeface="Calibri" panose="020F0502020204030204" pitchFamily="34" charset="0"/>
              </a:rPr>
              <a:t>čitatelné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-např. počet prstů, metrické-např. krevní tlak, celkový cholesterol)</a:t>
            </a:r>
          </a:p>
          <a:p>
            <a:pPr algn="just">
              <a:lnSpc>
                <a:spcPct val="90000"/>
              </a:lnSpc>
            </a:pP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Jejich charakteristika z biologického hlediska: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cs-CZ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spojitá distribuce v populaci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 (ideálně podle křivky normálního rozložení)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cs-CZ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podmíněnost </a:t>
            </a:r>
            <a:r>
              <a:rPr lang="cs-CZ" b="1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multigenní</a:t>
            </a:r>
            <a:endParaRPr lang="cs-CZ" b="1" u="sng" dirty="0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cs-CZ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problém</a:t>
            </a:r>
            <a:r>
              <a:rPr lang="cs-CZ" b="1" u="sng" dirty="0">
                <a:latin typeface="Calibri" panose="020F0502020204030204" pitchFamily="34" charset="0"/>
                <a:cs typeface="Calibri" panose="020F0502020204030204" pitchFamily="34" charset="0"/>
              </a:rPr>
              <a:t> rozhodnout o patologickém rozmezí znaku 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9B024F9-C19F-44D5-8511-91337755BB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402" y="224859"/>
            <a:ext cx="530465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cs-CZ" b="1" dirty="0">
                <a:solidFill>
                  <a:srgbClr val="0000DC"/>
                </a:solidFill>
              </a:rPr>
              <a:t>Kvalitativní versus kvantitativní znaky</a:t>
            </a:r>
            <a:endParaRPr lang="en-US" b="1" dirty="0">
              <a:solidFill>
                <a:srgbClr val="0000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3342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5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1762364" y="1756048"/>
            <a:ext cx="4038600" cy="5257800"/>
          </a:xfrm>
        </p:spPr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Alternativní model</a:t>
            </a:r>
            <a:r>
              <a:rPr lang="cs-CZ" dirty="0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"Vše nebo nic„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Vliv “velkého” faktoru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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heterogennní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soubor příčin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Samostatné distribuce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kvalitatiních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znaků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Zájem kurativní medicíny</a:t>
            </a:r>
          </a:p>
          <a:p>
            <a:endParaRPr lang="cs-CZ" b="1" dirty="0">
              <a:latin typeface="Comic Sans MS" panose="030F0702030302020204" pitchFamily="66" charset="0"/>
            </a:endParaRPr>
          </a:p>
          <a:p>
            <a:endParaRPr lang="cs-CZ" b="1" dirty="0"/>
          </a:p>
        </p:txBody>
      </p:sp>
      <p:sp>
        <p:nvSpPr>
          <p:cNvPr id="61446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6744072" y="2060849"/>
            <a:ext cx="4038600" cy="57896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Kontinuální model</a:t>
            </a:r>
            <a:r>
              <a:rPr lang="cs-CZ" i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cs-CZ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Homogenní soubor příčin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cs-CZ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Jediná distribuce znaku v populaci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cs-CZ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Zájem preventivní medicíny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cs-CZ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Plynulé přechody mezi zdravím a nemocí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F3223981-300C-41FE-8ECF-2B7A4F1989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320" y="160691"/>
            <a:ext cx="620233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cs-CZ" b="1" dirty="0">
                <a:solidFill>
                  <a:srgbClr val="0000DC"/>
                </a:solidFill>
              </a:rPr>
              <a:t>Alternativní versus kontinuální model nemoci</a:t>
            </a:r>
            <a:endParaRPr lang="en-US" b="1" dirty="0">
              <a:solidFill>
                <a:srgbClr val="0000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3359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1ZAL\ZDRAVI\OBR3.GIF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674" y="84222"/>
            <a:ext cx="4267200" cy="639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1752600" y="1167064"/>
            <a:ext cx="2736304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0" hangingPunct="0"/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Nejjednodušší (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bino-mický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) model vzniku zvonovité, popř. </a:t>
            </a:r>
            <a:r>
              <a:rPr lang="cs-CZ" sz="2000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“normální” distribuce.</a:t>
            </a:r>
          </a:p>
          <a:p>
            <a:pPr algn="just" eaLnBrk="0" hangingPunct="0"/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Normální distribuce vzniká, sečítá-li se vliv nekonečně mnoha nekonečně malých faktorů vytvářejících danou proměnnou veličinu (výšku těla, dlouhověkost...)</a:t>
            </a:r>
          </a:p>
        </p:txBody>
      </p:sp>
    </p:spTree>
    <p:extLst>
      <p:ext uri="{BB962C8B-B14F-4D97-AF65-F5344CB8AC3E}">
        <p14:creationId xmlns:p14="http://schemas.microsoft.com/office/powerpoint/2010/main" val="17207526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1584325" y="6400801"/>
            <a:ext cx="38023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cs-CZ" b="1"/>
              <a:t>9</a:t>
            </a:r>
            <a:endParaRPr lang="cs-CZ"/>
          </a:p>
        </p:txBody>
      </p:sp>
      <p:pic>
        <p:nvPicPr>
          <p:cNvPr id="41987" name="Picture 3" descr="obr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914" y="0"/>
            <a:ext cx="66960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45087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obr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714" y="333375"/>
            <a:ext cx="5418137" cy="619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139" name="Text Box 3"/>
          <p:cNvSpPr txBox="1">
            <a:spLocks noChangeArrowheads="1"/>
          </p:cNvSpPr>
          <p:nvPr/>
        </p:nvSpPr>
        <p:spPr bwMode="auto">
          <a:xfrm>
            <a:off x="1584326" y="6365876"/>
            <a:ext cx="5757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cs-CZ" b="1"/>
              <a:t>10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16215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2364903" y="954850"/>
            <a:ext cx="7016080" cy="3985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0" hangingPunct="0">
              <a:spcBef>
                <a:spcPts val="600"/>
              </a:spcBef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Zdravotně (= adaptačně) významné vlastnosti jsou v populaci pod </a:t>
            </a:r>
            <a:r>
              <a:rPr lang="cs-CZ" sz="2000" dirty="0">
                <a:solidFill>
                  <a:srgbClr val="FFCC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selekčními tlaky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 eaLnBrk="0" hangingPunct="0">
              <a:spcBef>
                <a:spcPts val="600"/>
              </a:spcBef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Při změně podmínek se populace může dočasně dostat mimo adaptační optimum – typicky u tzv. </a:t>
            </a:r>
            <a:r>
              <a:rPr lang="cs-CZ" sz="2000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civilizačních nemocí</a:t>
            </a:r>
            <a:r>
              <a:rPr lang="cs-CZ" sz="2000" dirty="0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 eaLnBrk="0" hangingPunct="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Pokud není populace příliš daleko od optima v daném znaku,</a:t>
            </a:r>
          </a:p>
          <a:p>
            <a:pPr algn="just" eaLnBrk="0" hangingPunct="0">
              <a:spcBef>
                <a:spcPts val="600"/>
              </a:spcBef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    vzniká </a:t>
            </a:r>
            <a:r>
              <a:rPr lang="cs-CZ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U křivka</a:t>
            </a:r>
            <a:r>
              <a:rPr lang="cs-CZ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(symetrické okolo nejčastější hodnoty v populaci- např. mortalita v závislosti na hematokritu),</a:t>
            </a:r>
          </a:p>
          <a:p>
            <a:pPr algn="just" eaLnBrk="0" hangingPunct="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Pokud je populace vzdálenější od optima v daném znaku, </a:t>
            </a:r>
          </a:p>
          <a:p>
            <a:pPr algn="just" eaLnBrk="0" hangingPunct="0">
              <a:spcBef>
                <a:spcPts val="600"/>
              </a:spcBef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    vzniká </a:t>
            </a:r>
            <a:r>
              <a:rPr lang="cs-CZ" sz="20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 křivka</a:t>
            </a:r>
            <a:r>
              <a:rPr lang="cs-CZ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(posunutá mimo nejčastější hodnotu znaku v populaci (např. morbidita v závislosti na hladinách cholesterolu)</a:t>
            </a:r>
          </a:p>
          <a:p>
            <a:pPr algn="just" eaLnBrk="0" hangingPunct="0"/>
            <a:endParaRPr lang="cs-CZ" sz="2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034193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1600201" y="6400801"/>
            <a:ext cx="5757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cs-CZ" b="1"/>
              <a:t>11</a:t>
            </a:r>
            <a:endParaRPr lang="cs-CZ"/>
          </a:p>
        </p:txBody>
      </p:sp>
      <p:pic>
        <p:nvPicPr>
          <p:cNvPr id="47108" name="Picture 4" descr="obr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956" y="370533"/>
            <a:ext cx="5184775" cy="626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7464425" y="2139950"/>
            <a:ext cx="2871299" cy="372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2000" dirty="0">
                <a:latin typeface="+mn-lt"/>
              </a:rPr>
              <a:t>J-křivka morbidity </a:t>
            </a:r>
          </a:p>
          <a:p>
            <a:r>
              <a:rPr lang="cs-CZ" sz="2000" dirty="0">
                <a:latin typeface="+mn-lt"/>
              </a:rPr>
              <a:t>ve vztahu k hladině </a:t>
            </a:r>
          </a:p>
          <a:p>
            <a:r>
              <a:rPr lang="cs-CZ" sz="2000" dirty="0">
                <a:latin typeface="+mn-lt"/>
              </a:rPr>
              <a:t>celkového cholesterolu </a:t>
            </a:r>
          </a:p>
          <a:p>
            <a:r>
              <a:rPr lang="cs-CZ" sz="2000" dirty="0">
                <a:latin typeface="+mn-lt"/>
              </a:rPr>
              <a:t>v populaci:</a:t>
            </a:r>
          </a:p>
          <a:p>
            <a:r>
              <a:rPr lang="cs-CZ" sz="2000" dirty="0">
                <a:latin typeface="+mn-lt"/>
              </a:rPr>
              <a:t>I jedinci s podprůměrnou </a:t>
            </a:r>
          </a:p>
          <a:p>
            <a:r>
              <a:rPr lang="cs-CZ" sz="2000" dirty="0">
                <a:latin typeface="+mn-lt"/>
              </a:rPr>
              <a:t>hodnotou cholesterolu </a:t>
            </a:r>
          </a:p>
          <a:p>
            <a:r>
              <a:rPr lang="cs-CZ" sz="2000" dirty="0">
                <a:latin typeface="+mn-lt"/>
              </a:rPr>
              <a:t>mají v naší populaci</a:t>
            </a:r>
          </a:p>
          <a:p>
            <a:r>
              <a:rPr lang="cs-CZ" sz="2000" dirty="0">
                <a:latin typeface="+mn-lt"/>
              </a:rPr>
              <a:t>zvýšené riziko nemocí </a:t>
            </a:r>
          </a:p>
          <a:p>
            <a:r>
              <a:rPr lang="cs-CZ" sz="2000" dirty="0">
                <a:latin typeface="+mn-lt"/>
              </a:rPr>
              <a:t>spjatých s hladinou </a:t>
            </a:r>
          </a:p>
          <a:p>
            <a:r>
              <a:rPr lang="cs-CZ" sz="2000" dirty="0">
                <a:latin typeface="+mn-lt"/>
              </a:rPr>
              <a:t>cholesterolu. </a:t>
            </a:r>
          </a:p>
          <a:p>
            <a:r>
              <a:rPr lang="cs-CZ" dirty="0">
                <a:latin typeface="Comic Sans MS" panose="030F0702030302020204" pitchFamily="66" charset="0"/>
              </a:rPr>
              <a:t>  </a:t>
            </a:r>
          </a:p>
          <a:p>
            <a:endParaRPr lang="cs-CZ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9880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1600201" y="6400801"/>
            <a:ext cx="5757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cs-CZ" b="1"/>
              <a:t>12</a:t>
            </a:r>
            <a:endParaRPr lang="cs-CZ"/>
          </a:p>
        </p:txBody>
      </p:sp>
      <p:pic>
        <p:nvPicPr>
          <p:cNvPr id="49155" name="Picture 3" descr="obr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4" y="260351"/>
            <a:ext cx="8237537" cy="620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5515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1ZAL\ZDRAVI\obr4.gif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57200"/>
            <a:ext cx="75946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3071664" y="5842475"/>
            <a:ext cx="811311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cs-CZ" sz="2800" b="1" dirty="0">
                <a:solidFill>
                  <a:srgbClr val="FF0000"/>
                </a:solidFill>
                <a:latin typeface="+mn-lt"/>
              </a:rPr>
              <a:t>Způsob určování </a:t>
            </a:r>
            <a:r>
              <a:rPr lang="cs-CZ" sz="2800" b="1" i="1" dirty="0">
                <a:solidFill>
                  <a:srgbClr val="FF0000"/>
                </a:solidFill>
                <a:latin typeface="+mn-lt"/>
              </a:rPr>
              <a:t>referenčního (“normálního”) </a:t>
            </a:r>
          </a:p>
          <a:p>
            <a:pPr eaLnBrk="0" hangingPunct="0"/>
            <a:r>
              <a:rPr lang="cs-CZ" sz="2800" b="1" dirty="0">
                <a:solidFill>
                  <a:srgbClr val="FF0000"/>
                </a:solidFill>
                <a:latin typeface="+mn-lt"/>
              </a:rPr>
              <a:t>intervalu  </a:t>
            </a:r>
          </a:p>
        </p:txBody>
      </p:sp>
    </p:spTree>
    <p:extLst>
      <p:ext uri="{BB962C8B-B14F-4D97-AF65-F5344CB8AC3E}">
        <p14:creationId xmlns:p14="http://schemas.microsoft.com/office/powerpoint/2010/main" val="11156815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3431705" y="2348880"/>
            <a:ext cx="6923087" cy="4997450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cs-CZ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Preinstrumentální</a:t>
            </a:r>
            <a:r>
              <a:rPr lang="cs-CZ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chybu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(např. příprava pacienta, způsob odběru krve)</a:t>
            </a:r>
          </a:p>
          <a:p>
            <a:pPr algn="just">
              <a:lnSpc>
                <a:spcPct val="90000"/>
              </a:lnSpc>
            </a:pPr>
            <a:r>
              <a:rPr lang="cs-CZ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Instrumentální chybu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(rozptyl měření nebo i  systematickou chybu např. při spektrofotometrickém stanovení koncentrací látek)</a:t>
            </a:r>
          </a:p>
          <a:p>
            <a:pPr algn="just">
              <a:lnSpc>
                <a:spcPct val="90000"/>
              </a:lnSpc>
            </a:pPr>
            <a:r>
              <a:rPr lang="cs-CZ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Intraindividuální</a:t>
            </a:r>
            <a:r>
              <a:rPr lang="cs-CZ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zakolísání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měřené veličiny</a:t>
            </a:r>
          </a:p>
          <a:p>
            <a:pPr algn="just">
              <a:lnSpc>
                <a:spcPct val="90000"/>
              </a:lnSpc>
            </a:pPr>
            <a:r>
              <a:rPr lang="cs-CZ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Eufunkční</a:t>
            </a:r>
            <a:r>
              <a:rPr lang="cs-CZ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extrém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just">
              <a:lnSpc>
                <a:spcPct val="90000"/>
              </a:lnSpc>
            </a:pPr>
            <a:r>
              <a:rPr lang="cs-CZ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Skutečně patologickou hodnotu daného znaku</a:t>
            </a:r>
          </a:p>
          <a:p>
            <a:pPr algn="just">
              <a:lnSpc>
                <a:spcPct val="90000"/>
              </a:lnSpc>
            </a:pPr>
            <a:endParaRPr lang="cs-CZ" sz="2700" b="1" dirty="0">
              <a:latin typeface="Comic Sans MS" panose="030F0702030302020204" pitchFamily="66" charset="0"/>
            </a:endParaRP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D139DB2F-89A5-4B55-BA1E-70E4B186A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57BE6A9-0CB4-4AC0-A703-395324A015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789" y="309393"/>
            <a:ext cx="939237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cs-CZ" b="1" dirty="0">
                <a:solidFill>
                  <a:srgbClr val="0000DC"/>
                </a:solidFill>
              </a:rPr>
              <a:t>Poloha pacienta za okrajem referenčního intervalu… může znamenat:</a:t>
            </a:r>
            <a:endParaRPr lang="en-US" b="1" dirty="0">
              <a:solidFill>
                <a:srgbClr val="0000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327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5D7F36C-C0C5-46BD-ABF3-EEF2FE98116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55FAFAD-A52C-4DB5-BE7D-821911869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2088002"/>
            <a:ext cx="10753200" cy="4139998"/>
          </a:xfrm>
        </p:spPr>
        <p:txBody>
          <a:bodyPr/>
          <a:lstStyle/>
          <a:p>
            <a:r>
              <a:rPr lang="cs-CZ" dirty="0"/>
              <a:t>Proč dochází ke vzniku onemocnění?</a:t>
            </a:r>
          </a:p>
          <a:p>
            <a:r>
              <a:rPr lang="cs-CZ" dirty="0"/>
              <a:t>Jakým způsobem dochází ke vzniku onemocnění?</a:t>
            </a:r>
          </a:p>
          <a:p>
            <a:r>
              <a:rPr lang="cs-CZ" dirty="0"/>
              <a:t>Jak se jedinci mezi sebou liší z hlediska rizika vzniku onemocnění nebo vlastního procesu patogeneze nemoci?</a:t>
            </a:r>
          </a:p>
          <a:p>
            <a:r>
              <a:rPr lang="cs-CZ" dirty="0"/>
              <a:t>Dá se to měřit? Jak se to dá měřit?</a:t>
            </a:r>
          </a:p>
          <a:p>
            <a:endParaRPr 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0824466B-8445-4516-90F1-C7CF55282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6F149AE5-67E0-4165-B352-73619C613B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614" y="216838"/>
            <a:ext cx="342754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cs-CZ" b="1" dirty="0">
                <a:solidFill>
                  <a:srgbClr val="0000DC"/>
                </a:solidFill>
              </a:rPr>
              <a:t>Patofyziologie, fyziologie</a:t>
            </a:r>
            <a:endParaRPr lang="en-US" b="1" dirty="0">
              <a:solidFill>
                <a:srgbClr val="0000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4953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„Milieu </a:t>
            </a:r>
            <a:r>
              <a:rPr lang="cs-CZ" b="1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interier</a:t>
            </a:r>
            <a:r>
              <a:rPr lang="cs-CZ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“: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udržování stálého složení tělesných tekutin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Význam pozitivních a negativních zpětných vazeb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Regulační smyčky: Receptor-vstup informace do kontrolního systému-výstup vedoucí do efektorového systému  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Integrace různých systémů spolupracujících na jedné funkci (pH jako spolupráce krevního, dýchacího kardiovaskulárního a vylučovacího systému)</a:t>
            </a:r>
          </a:p>
          <a:p>
            <a:r>
              <a:rPr lang="cs-CZ" dirty="0"/>
              <a:t>Udržení relativně stabilních vnitřních podmínek v kontinuálně se měnícím prostředí</a:t>
            </a:r>
          </a:p>
          <a:p>
            <a:r>
              <a:rPr lang="cs-CZ" dirty="0"/>
              <a:t>Dynamický rovnovážný stav</a:t>
            </a:r>
          </a:p>
          <a:p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47F3850A-31E9-494D-9D23-6F5E6DDCD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1CF2D61-9EA7-4A0A-81B1-CA012BFD08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1579" y="192774"/>
            <a:ext cx="17908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cs-CZ" b="1" dirty="0">
                <a:solidFill>
                  <a:srgbClr val="0000DC"/>
                </a:solidFill>
              </a:rPr>
              <a:t>Homeostáza</a:t>
            </a:r>
            <a:endParaRPr lang="en-US" b="1" dirty="0">
              <a:solidFill>
                <a:srgbClr val="0000DC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>
            <a:extLst>
              <a:ext uri="{FF2B5EF4-FFF2-40B4-BE49-F238E27FC236}">
                <a16:creationId xmlns:a16="http://schemas.microsoft.com/office/drawing/2014/main" id="{5FC41B2B-227B-4B5C-946F-98A8306AC1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0526" y="404814"/>
            <a:ext cx="9007475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3"/>
            <a:endParaRPr lang="cs-CZ" altLang="cs-CZ" b="1">
              <a:solidFill>
                <a:srgbClr val="00CCFF"/>
              </a:solidFill>
            </a:endParaRPr>
          </a:p>
          <a:p>
            <a:r>
              <a:rPr lang="cs-CZ" altLang="cs-CZ" sz="2000"/>
              <a:t>Dějiny pojmu normálnosti:</a:t>
            </a:r>
          </a:p>
          <a:p>
            <a:r>
              <a:rPr lang="cs-CZ" altLang="cs-CZ" sz="2000"/>
              <a:t>     V antice a renesanci "normální" často ve smyslu "naturalis", a to opět ve smyslu průměrnosti, ale</a:t>
            </a:r>
            <a:r>
              <a:rPr lang="cs-CZ" altLang="cs-CZ" sz="2000" i="1"/>
              <a:t> zároveň</a:t>
            </a:r>
            <a:r>
              <a:rPr lang="cs-CZ" altLang="cs-CZ" sz="2000"/>
              <a:t> ve smyslu ideálu zdraví, čili dvojznačnost. 18. a 19. stol.: pojem zdraví byl nahrazen pojmem normálnosti - věda se pozitivizovala a zbavovala hodnoticích prvků</a:t>
            </a:r>
          </a:p>
          <a:p>
            <a:r>
              <a:rPr lang="cs-CZ" altLang="cs-CZ" sz="2000" b="1">
                <a:solidFill>
                  <a:srgbClr val="00CCFF"/>
                </a:solidFill>
              </a:rPr>
              <a:t>     Anomální</a:t>
            </a:r>
            <a:r>
              <a:rPr lang="cs-CZ" altLang="cs-CZ" sz="2000"/>
              <a:t> je odvozeno z řec. ANOMALÓS = nerovný, je to deskriptivní termín, </a:t>
            </a:r>
            <a:r>
              <a:rPr lang="cs-CZ" altLang="cs-CZ" sz="2000" i="1"/>
              <a:t>funkčně nevýznamná odchylka</a:t>
            </a:r>
            <a:r>
              <a:rPr lang="cs-CZ" altLang="cs-CZ" sz="2000"/>
              <a:t> od druhového typu, základ individuální odlišnosti</a:t>
            </a:r>
          </a:p>
          <a:p>
            <a:r>
              <a:rPr lang="cs-CZ" altLang="cs-CZ" sz="2000" b="1">
                <a:solidFill>
                  <a:srgbClr val="00CCFF"/>
                </a:solidFill>
              </a:rPr>
              <a:t>     Anormální</a:t>
            </a:r>
            <a:r>
              <a:rPr lang="cs-CZ" altLang="cs-CZ" sz="2000">
                <a:solidFill>
                  <a:srgbClr val="0000FF"/>
                </a:solidFill>
              </a:rPr>
              <a:t> </a:t>
            </a:r>
            <a:r>
              <a:rPr lang="cs-CZ" altLang="cs-CZ" sz="2000"/>
              <a:t>je důsledek mylného odvozování termínu "anomální" z řec. NÓMOS = lat. norma, čímž se stal z deskriptivního normativní pojem. "Anormální" tedy značí </a:t>
            </a:r>
            <a:r>
              <a:rPr lang="cs-CZ" altLang="cs-CZ" sz="2000" i="1"/>
              <a:t>patologický, chorobný</a:t>
            </a:r>
          </a:p>
          <a:p>
            <a:endParaRPr lang="cs-CZ" altLang="cs-CZ" sz="2000" i="1"/>
          </a:p>
          <a:p>
            <a:endParaRPr lang="cs-CZ" altLang="cs-CZ" sz="2000" i="1"/>
          </a:p>
          <a:p>
            <a:r>
              <a:rPr lang="cs-CZ" altLang="cs-CZ" b="1">
                <a:solidFill>
                  <a:schemeClr val="folHlink"/>
                </a:solidFill>
              </a:rPr>
              <a:t>     Referenční interval je použitelný jen v alternativním modelu</a:t>
            </a:r>
            <a:r>
              <a:rPr lang="cs-CZ" altLang="cs-CZ"/>
              <a:t>; i tam však neříká mnoho bez znalosti rozložení alternativ. Sám termín “normální” ve smyslu “častý” (a nikoliv třeba “optimální”) se dá použít jen pro alternativní situace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Kontrolní mechanismy</a:t>
            </a:r>
          </a:p>
          <a:p>
            <a:r>
              <a:rPr lang="cs-CZ"/>
              <a:t>Všechny kontrolní mechanismy mají alespoň tři složky:</a:t>
            </a:r>
          </a:p>
          <a:p>
            <a:pPr lvl="1"/>
            <a:r>
              <a:rPr lang="cs-CZ"/>
              <a:t>Receptor-senzor</a:t>
            </a:r>
          </a:p>
          <a:p>
            <a:pPr lvl="1"/>
            <a:r>
              <a:rPr lang="cs-CZ"/>
              <a:t>Kontrolní centrum</a:t>
            </a:r>
          </a:p>
          <a:p>
            <a:pPr lvl="1"/>
            <a:r>
              <a:rPr lang="cs-CZ"/>
              <a:t>Efektor</a:t>
            </a:r>
          </a:p>
          <a:p>
            <a:endParaRPr 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9BD6CA8D-2DA1-4EED-B29A-EFCBC4FAB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A3C1D24E-BA5A-43A1-8B4B-556EE8D0B2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9229" y="160691"/>
            <a:ext cx="287052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cs-CZ" b="1" dirty="0">
                <a:solidFill>
                  <a:srgbClr val="0000DC"/>
                </a:solidFill>
              </a:rPr>
              <a:t>Homeostáza procesy</a:t>
            </a:r>
            <a:endParaRPr lang="en-US" b="1" dirty="0">
              <a:solidFill>
                <a:srgbClr val="0000DC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Obrázek 32" descr="schema-slaid10-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07701" y="1218531"/>
            <a:ext cx="6816757" cy="5112568"/>
          </a:xfrm>
          <a:prstGeom prst="rect">
            <a:avLst/>
          </a:prstGeom>
        </p:spPr>
      </p:pic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8451851" y="1218531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cs-CZ"/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7464153" y="4725145"/>
            <a:ext cx="815993" cy="36933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Senzor</a:t>
            </a:r>
          </a:p>
        </p:txBody>
      </p:sp>
      <p:sp>
        <p:nvSpPr>
          <p:cNvPr id="27" name="Text Box 25"/>
          <p:cNvSpPr txBox="1">
            <a:spLocks noChangeArrowheads="1"/>
          </p:cNvSpPr>
          <p:nvPr/>
        </p:nvSpPr>
        <p:spPr bwMode="auto">
          <a:xfrm>
            <a:off x="5447929" y="5877273"/>
            <a:ext cx="2553072" cy="36933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Fyziologický parametr</a:t>
            </a:r>
          </a:p>
        </p:txBody>
      </p:sp>
      <p:sp>
        <p:nvSpPr>
          <p:cNvPr id="34" name="Text Box 15"/>
          <p:cNvSpPr txBox="1">
            <a:spLocks noChangeArrowheads="1"/>
          </p:cNvSpPr>
          <p:nvPr/>
        </p:nvSpPr>
        <p:spPr bwMode="auto">
          <a:xfrm>
            <a:off x="6816080" y="3501009"/>
            <a:ext cx="2304256" cy="646331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Pokud je hladina příliš vysoká</a:t>
            </a:r>
          </a:p>
        </p:txBody>
      </p:sp>
      <p:sp>
        <p:nvSpPr>
          <p:cNvPr id="35" name="Text Box 25"/>
          <p:cNvSpPr txBox="1">
            <a:spLocks noChangeArrowheads="1"/>
          </p:cNvSpPr>
          <p:nvPr/>
        </p:nvSpPr>
        <p:spPr bwMode="auto">
          <a:xfrm>
            <a:off x="5447928" y="1052737"/>
            <a:ext cx="2553072" cy="36933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Kontrolní jednotka</a:t>
            </a:r>
          </a:p>
        </p:txBody>
      </p:sp>
      <p:sp>
        <p:nvSpPr>
          <p:cNvPr id="36" name="Text Box 25"/>
          <p:cNvSpPr txBox="1">
            <a:spLocks noChangeArrowheads="1"/>
          </p:cNvSpPr>
          <p:nvPr/>
        </p:nvSpPr>
        <p:spPr bwMode="auto">
          <a:xfrm>
            <a:off x="8616280" y="1340769"/>
            <a:ext cx="1872208" cy="64633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Vstup informace </a:t>
            </a:r>
          </a:p>
          <a:p>
            <a:pPr algn="ctr">
              <a:tabLst>
                <a:tab pos="542925" algn="l"/>
              </a:tabLst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zvýšen</a:t>
            </a:r>
          </a:p>
        </p:txBody>
      </p:sp>
      <p:sp>
        <p:nvSpPr>
          <p:cNvPr id="37" name="Text Box 25"/>
          <p:cNvSpPr txBox="1">
            <a:spLocks noChangeArrowheads="1"/>
          </p:cNvSpPr>
          <p:nvPr/>
        </p:nvSpPr>
        <p:spPr bwMode="auto">
          <a:xfrm>
            <a:off x="2783632" y="1340769"/>
            <a:ext cx="1872208" cy="64633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Vstup informace snížen</a:t>
            </a:r>
          </a:p>
        </p:txBody>
      </p:sp>
      <p:sp>
        <p:nvSpPr>
          <p:cNvPr id="38" name="Text Box 15"/>
          <p:cNvSpPr txBox="1">
            <a:spLocks noChangeArrowheads="1"/>
          </p:cNvSpPr>
          <p:nvPr/>
        </p:nvSpPr>
        <p:spPr bwMode="auto">
          <a:xfrm>
            <a:off x="8688288" y="3501009"/>
            <a:ext cx="1728192" cy="646331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cs-CZ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Efektor, který snižuje hladiny fyziologického parametru</a:t>
            </a:r>
          </a:p>
        </p:txBody>
      </p:sp>
      <p:sp>
        <p:nvSpPr>
          <p:cNvPr id="39" name="Text Box 15"/>
          <p:cNvSpPr txBox="1">
            <a:spLocks noChangeArrowheads="1"/>
          </p:cNvSpPr>
          <p:nvPr/>
        </p:nvSpPr>
        <p:spPr bwMode="auto">
          <a:xfrm>
            <a:off x="3215680" y="3501009"/>
            <a:ext cx="1728192" cy="646331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cs-CZ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Efektor, který zvyšuje hladiny fyziologického parametru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Zpětná vazba</a:t>
            </a:r>
          </a:p>
          <a:p>
            <a:r>
              <a:rPr lang="cs-CZ" dirty="0"/>
              <a:t>Negativní – snižuje oscilaci systému</a:t>
            </a:r>
          </a:p>
          <a:p>
            <a:r>
              <a:rPr lang="cs-CZ" dirty="0"/>
              <a:t>Pozitivní – zvyšuje (amplifikuje) oscilaci systému</a:t>
            </a:r>
          </a:p>
          <a:p>
            <a:endParaRPr lang="cs-CZ" dirty="0"/>
          </a:p>
          <a:p>
            <a:r>
              <a:rPr lang="cs-CZ" dirty="0"/>
              <a:t>Ultrakrátká</a:t>
            </a:r>
          </a:p>
          <a:p>
            <a:r>
              <a:rPr lang="cs-CZ" dirty="0"/>
              <a:t>Krátká</a:t>
            </a:r>
          </a:p>
          <a:p>
            <a:r>
              <a:rPr lang="cs-CZ" dirty="0"/>
              <a:t>Dlouhá</a:t>
            </a:r>
          </a:p>
          <a:p>
            <a:r>
              <a:rPr lang="cs-CZ" dirty="0" err="1"/>
              <a:t>Ultradlouhá</a:t>
            </a:r>
            <a:endParaRPr lang="cs-CZ" dirty="0"/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B7D364A8-506C-4480-8BF3-135AF05B7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4150A0-EFF6-46F7-9096-A88FD78289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959" y="180876"/>
            <a:ext cx="17908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cs-CZ" b="1" dirty="0">
                <a:solidFill>
                  <a:srgbClr val="0000DC"/>
                </a:solidFill>
              </a:rPr>
              <a:t>Homeostáza</a:t>
            </a:r>
            <a:endParaRPr lang="en-US" b="1" dirty="0">
              <a:solidFill>
                <a:srgbClr val="0000DC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Regulace na požadovanou hodnotu</a:t>
            </a:r>
          </a:p>
          <a:p>
            <a:r>
              <a:rPr lang="cs-CZ"/>
              <a:t>Servooperace</a:t>
            </a:r>
            <a:endParaRPr 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3E398A80-5A65-43AF-8665-0D0A4A36F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3C8479F-DFE5-4A53-BFA7-5695FEAA22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146" y="120586"/>
            <a:ext cx="102143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cs-CZ" b="1" dirty="0">
                <a:solidFill>
                  <a:srgbClr val="0000DC"/>
                </a:solidFill>
              </a:rPr>
              <a:t>Řízení</a:t>
            </a:r>
            <a:endParaRPr lang="en-US" b="1" dirty="0">
              <a:solidFill>
                <a:srgbClr val="0000DC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schema-slaid13-01-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91464" y="-185468"/>
            <a:ext cx="5166231" cy="6144684"/>
          </a:xfrm>
          <a:prstGeom prst="rect">
            <a:avLst/>
          </a:prstGeom>
        </p:spPr>
      </p:pic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6412236" y="5364485"/>
            <a:ext cx="271661" cy="30777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cs-CZ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5771964" y="5733257"/>
            <a:ext cx="1584176" cy="307777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cs-CZ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Peripheral</a:t>
            </a:r>
            <a:r>
              <a:rPr lang="cs-CZ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gland</a:t>
            </a:r>
            <a:endParaRPr lang="cs-CZ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8616280" y="6237313"/>
            <a:ext cx="936104" cy="276999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cs-CZ" sz="1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Stimulate</a:t>
            </a:r>
            <a:endParaRPr lang="cs-CZ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8639944" y="6474719"/>
            <a:ext cx="936104" cy="276999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cs-CZ" sz="1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Inhibit</a:t>
            </a:r>
            <a:endParaRPr lang="cs-CZ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8976320" y="3789041"/>
            <a:ext cx="1008112" cy="30777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cs-CZ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Long</a:t>
            </a:r>
            <a:r>
              <a:rPr lang="cs-CZ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loop</a:t>
            </a:r>
            <a:endParaRPr lang="cs-CZ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8976320" y="1628801"/>
            <a:ext cx="1008112" cy="30777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cs-CZ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Long</a:t>
            </a:r>
            <a:r>
              <a:rPr lang="cs-CZ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loop</a:t>
            </a:r>
            <a:endParaRPr lang="cs-CZ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8745650" y="1412777"/>
            <a:ext cx="271661" cy="307777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cs-CZ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8739598" y="3255269"/>
            <a:ext cx="271661" cy="30777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cs-CZ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8745650" y="5373342"/>
            <a:ext cx="271661" cy="30777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cs-CZ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3830960" y="3264794"/>
            <a:ext cx="608856" cy="30777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cs-CZ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XTH</a:t>
            </a: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5807968" y="1124745"/>
            <a:ext cx="608856" cy="30777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cs-CZ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XRH</a:t>
            </a: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6152778" y="1430661"/>
            <a:ext cx="608856" cy="30777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cs-CZ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XIH</a:t>
            </a:r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5735960" y="2204865"/>
            <a:ext cx="608856" cy="30777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cs-CZ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XRH</a:t>
            </a:r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6000006" y="3258320"/>
            <a:ext cx="608856" cy="30777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cs-CZ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XTH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5771964" y="3717033"/>
            <a:ext cx="1584176" cy="307777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cs-CZ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Pituitary</a:t>
            </a:r>
            <a:endParaRPr lang="cs-CZ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 Box 15"/>
          <p:cNvSpPr txBox="1">
            <a:spLocks noChangeArrowheads="1"/>
          </p:cNvSpPr>
          <p:nvPr/>
        </p:nvSpPr>
        <p:spPr bwMode="auto">
          <a:xfrm>
            <a:off x="5771964" y="836713"/>
            <a:ext cx="1584176" cy="307777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cs-CZ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Hypothalamus</a:t>
            </a:r>
            <a:endParaRPr lang="cs-CZ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 Box 15"/>
          <p:cNvSpPr txBox="1">
            <a:spLocks noChangeArrowheads="1"/>
          </p:cNvSpPr>
          <p:nvPr/>
        </p:nvSpPr>
        <p:spPr bwMode="auto">
          <a:xfrm>
            <a:off x="3071664" y="2708921"/>
            <a:ext cx="1008112" cy="30777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cs-CZ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Short</a:t>
            </a:r>
            <a:r>
              <a:rPr lang="cs-CZ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loop</a:t>
            </a:r>
            <a:endParaRPr lang="cs-CZ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 Box 15"/>
          <p:cNvSpPr txBox="1">
            <a:spLocks noChangeArrowheads="1"/>
          </p:cNvSpPr>
          <p:nvPr/>
        </p:nvSpPr>
        <p:spPr bwMode="auto">
          <a:xfrm>
            <a:off x="4151784" y="1988841"/>
            <a:ext cx="1440160" cy="30777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cs-CZ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Ultra-</a:t>
            </a:r>
            <a:r>
              <a:rPr lang="cs-CZ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short</a:t>
            </a:r>
            <a:r>
              <a:rPr lang="cs-CZ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loop</a:t>
            </a:r>
            <a:endParaRPr lang="cs-CZ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hypothalmu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37835" y="88521"/>
            <a:ext cx="5839892" cy="6067493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Obrázek 39" descr="schema-slaid15-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62373" y="1324219"/>
            <a:ext cx="6588224" cy="4941168"/>
          </a:xfrm>
          <a:prstGeom prst="rect">
            <a:avLst/>
          </a:prstGeom>
        </p:spPr>
      </p:pic>
      <p:sp>
        <p:nvSpPr>
          <p:cNvPr id="19" name="Line 20"/>
          <p:cNvSpPr>
            <a:spLocks noChangeShapeType="1"/>
          </p:cNvSpPr>
          <p:nvPr/>
        </p:nvSpPr>
        <p:spPr bwMode="auto">
          <a:xfrm flipH="1">
            <a:off x="5159896" y="2564904"/>
            <a:ext cx="1584176" cy="1224136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31" name="Line 20"/>
          <p:cNvSpPr>
            <a:spLocks noChangeShapeType="1"/>
          </p:cNvSpPr>
          <p:nvPr/>
        </p:nvSpPr>
        <p:spPr bwMode="auto">
          <a:xfrm flipH="1">
            <a:off x="5087888" y="1700808"/>
            <a:ext cx="648072" cy="2016224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32" name="Line 20"/>
          <p:cNvSpPr>
            <a:spLocks noChangeShapeType="1"/>
          </p:cNvSpPr>
          <p:nvPr/>
        </p:nvSpPr>
        <p:spPr bwMode="auto">
          <a:xfrm>
            <a:off x="5879976" y="1700808"/>
            <a:ext cx="2232248" cy="576064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33" name="Line 20"/>
          <p:cNvSpPr>
            <a:spLocks noChangeShapeType="1"/>
          </p:cNvSpPr>
          <p:nvPr/>
        </p:nvSpPr>
        <p:spPr bwMode="auto">
          <a:xfrm flipH="1" flipV="1">
            <a:off x="5087888" y="4077072"/>
            <a:ext cx="2016224" cy="504056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35" name="Line 20"/>
          <p:cNvSpPr>
            <a:spLocks noChangeShapeType="1"/>
          </p:cNvSpPr>
          <p:nvPr/>
        </p:nvSpPr>
        <p:spPr bwMode="auto">
          <a:xfrm flipV="1">
            <a:off x="7536160" y="2996952"/>
            <a:ext cx="576064" cy="144016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37" name="Line 20"/>
          <p:cNvSpPr>
            <a:spLocks noChangeShapeType="1"/>
          </p:cNvSpPr>
          <p:nvPr/>
        </p:nvSpPr>
        <p:spPr bwMode="auto">
          <a:xfrm flipV="1">
            <a:off x="3935760" y="4437112"/>
            <a:ext cx="288032" cy="864096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38" name="Line 20"/>
          <p:cNvSpPr>
            <a:spLocks noChangeShapeType="1"/>
          </p:cNvSpPr>
          <p:nvPr/>
        </p:nvSpPr>
        <p:spPr bwMode="auto">
          <a:xfrm flipH="1" flipV="1">
            <a:off x="4655840" y="4365104"/>
            <a:ext cx="648072" cy="1296144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23" name="Text Box 24"/>
          <p:cNvSpPr txBox="1">
            <a:spLocks noChangeArrowheads="1"/>
          </p:cNvSpPr>
          <p:nvPr/>
        </p:nvSpPr>
        <p:spPr bwMode="auto">
          <a:xfrm>
            <a:off x="4871864" y="5589241"/>
            <a:ext cx="1859294" cy="830997"/>
          </a:xfrm>
          <a:prstGeom prst="rect">
            <a:avLst/>
          </a:prstGeom>
          <a:solidFill>
            <a:srgbClr val="C0000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cs-CZ" sz="1600" dirty="0" err="1">
                <a:latin typeface="Calibri" panose="020F0502020204030204" pitchFamily="34" charset="0"/>
              </a:rPr>
              <a:t>Tractus</a:t>
            </a:r>
            <a:r>
              <a:rPr lang="cs-CZ" sz="1600" dirty="0">
                <a:latin typeface="Calibri" panose="020F0502020204030204" pitchFamily="34" charset="0"/>
              </a:rPr>
              <a:t> r</a:t>
            </a:r>
            <a:r>
              <a:rPr lang="en-US" sz="1600" dirty="0" err="1">
                <a:latin typeface="Calibri" panose="020F0502020204030204" pitchFamily="34" charset="0"/>
              </a:rPr>
              <a:t>etinohypot</a:t>
            </a:r>
            <a:r>
              <a:rPr lang="cs-CZ" sz="1600" dirty="0">
                <a:latin typeface="Calibri" panose="020F0502020204030204" pitchFamily="34" charset="0"/>
              </a:rPr>
              <a:t>h</a:t>
            </a:r>
            <a:r>
              <a:rPr lang="en-US" sz="1600" dirty="0" err="1">
                <a:latin typeface="Calibri" panose="020F0502020204030204" pitchFamily="34" charset="0"/>
              </a:rPr>
              <a:t>alamic</a:t>
            </a:r>
            <a:r>
              <a:rPr lang="cs-CZ" sz="1600" dirty="0" err="1">
                <a:latin typeface="Calibri" panose="020F0502020204030204" pitchFamily="34" charset="0"/>
              </a:rPr>
              <a:t>us</a:t>
            </a:r>
            <a:endParaRPr lang="en-US" sz="1600" dirty="0">
              <a:latin typeface="Calibri" panose="020F0502020204030204" pitchFamily="34" charset="0"/>
            </a:endParaRPr>
          </a:p>
        </p:txBody>
      </p:sp>
      <p:sp>
        <p:nvSpPr>
          <p:cNvPr id="22" name="Text Box 23"/>
          <p:cNvSpPr txBox="1">
            <a:spLocks noChangeArrowheads="1"/>
          </p:cNvSpPr>
          <p:nvPr/>
        </p:nvSpPr>
        <p:spPr bwMode="auto">
          <a:xfrm>
            <a:off x="3215680" y="5229201"/>
            <a:ext cx="1440160" cy="584775"/>
          </a:xfrm>
          <a:prstGeom prst="rect">
            <a:avLst/>
          </a:prstGeom>
          <a:solidFill>
            <a:srgbClr val="C0000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cs-CZ" sz="1600" dirty="0">
                <a:latin typeface="Calibri" panose="020F0502020204030204" pitchFamily="34" charset="0"/>
              </a:rPr>
              <a:t>Gangliové buňky sítnice</a:t>
            </a:r>
            <a:endParaRPr lang="en-US" sz="1600" dirty="0">
              <a:latin typeface="Calibri" panose="020F0502020204030204" pitchFamily="34" charset="0"/>
            </a:endParaRPr>
          </a:p>
        </p:txBody>
      </p:sp>
      <p:sp>
        <p:nvSpPr>
          <p:cNvPr id="24" name="Text Box 25"/>
          <p:cNvSpPr txBox="1">
            <a:spLocks noChangeArrowheads="1"/>
          </p:cNvSpPr>
          <p:nvPr/>
        </p:nvSpPr>
        <p:spPr bwMode="auto">
          <a:xfrm>
            <a:off x="4871864" y="908721"/>
            <a:ext cx="2016224" cy="830997"/>
          </a:xfrm>
          <a:prstGeom prst="rect">
            <a:avLst/>
          </a:prstGeom>
          <a:solidFill>
            <a:srgbClr val="C0000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cs-CZ" sz="1600" dirty="0" err="1">
                <a:latin typeface="Calibri" panose="020F0502020204030204" pitchFamily="34" charset="0"/>
              </a:rPr>
              <a:t>Nucleus</a:t>
            </a:r>
            <a:r>
              <a:rPr lang="cs-CZ" sz="1600" dirty="0">
                <a:latin typeface="Calibri" panose="020F0502020204030204" pitchFamily="34" charset="0"/>
              </a:rPr>
              <a:t> s</a:t>
            </a:r>
            <a:r>
              <a:rPr lang="en-US" sz="1600" dirty="0" err="1">
                <a:latin typeface="Calibri" panose="020F0502020204030204" pitchFamily="34" charset="0"/>
              </a:rPr>
              <a:t>uprachiasmatic</a:t>
            </a:r>
            <a:r>
              <a:rPr lang="cs-CZ" sz="1600" dirty="0" err="1">
                <a:latin typeface="Calibri" panose="020F0502020204030204" pitchFamily="34" charset="0"/>
              </a:rPr>
              <a:t>us</a:t>
            </a:r>
            <a:r>
              <a:rPr lang="en-US" sz="1600" dirty="0">
                <a:latin typeface="Calibri" panose="020F0502020204030204" pitchFamily="34" charset="0"/>
              </a:rPr>
              <a:t>  =</a:t>
            </a:r>
            <a:r>
              <a:rPr lang="cs-CZ" sz="1600" dirty="0">
                <a:latin typeface="Calibri" panose="020F0502020204030204" pitchFamily="34" charset="0"/>
              </a:rPr>
              <a:t> </a:t>
            </a:r>
            <a:r>
              <a:rPr lang="en-US" sz="1600" dirty="0">
                <a:latin typeface="Calibri" panose="020F0502020204030204" pitchFamily="34" charset="0"/>
              </a:rPr>
              <a:t>SCN</a:t>
            </a:r>
          </a:p>
        </p:txBody>
      </p:sp>
      <p:sp>
        <p:nvSpPr>
          <p:cNvPr id="26" name="Text Box 27"/>
          <p:cNvSpPr txBox="1">
            <a:spLocks noChangeArrowheads="1"/>
          </p:cNvSpPr>
          <p:nvPr/>
        </p:nvSpPr>
        <p:spPr bwMode="auto">
          <a:xfrm>
            <a:off x="6456040" y="2204865"/>
            <a:ext cx="1152128" cy="584775"/>
          </a:xfrm>
          <a:prstGeom prst="rect">
            <a:avLst/>
          </a:prstGeom>
          <a:solidFill>
            <a:srgbClr val="C0000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cs-CZ" sz="1600" dirty="0">
                <a:solidFill>
                  <a:schemeClr val="bg2"/>
                </a:solidFill>
                <a:latin typeface="Calibri" panose="020F0502020204030204" pitchFamily="34" charset="0"/>
              </a:rPr>
              <a:t>Chiasma </a:t>
            </a:r>
            <a:r>
              <a:rPr lang="cs-CZ" sz="1600" dirty="0" err="1">
                <a:solidFill>
                  <a:schemeClr val="bg2"/>
                </a:solidFill>
                <a:latin typeface="Calibri" panose="020F0502020204030204" pitchFamily="34" charset="0"/>
              </a:rPr>
              <a:t>opticum</a:t>
            </a:r>
            <a:endParaRPr lang="en-US" sz="1600" dirty="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  <p:sp>
        <p:nvSpPr>
          <p:cNvPr id="28" name="Text Box 29"/>
          <p:cNvSpPr txBox="1">
            <a:spLocks noChangeArrowheads="1"/>
          </p:cNvSpPr>
          <p:nvPr/>
        </p:nvSpPr>
        <p:spPr bwMode="auto">
          <a:xfrm>
            <a:off x="7032104" y="4365104"/>
            <a:ext cx="1052016" cy="338554"/>
          </a:xfrm>
          <a:prstGeom prst="rect">
            <a:avLst/>
          </a:prstGeom>
          <a:solidFill>
            <a:srgbClr val="C0000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s-CZ" sz="1600" dirty="0">
                <a:latin typeface="Calibri" panose="020F0502020204030204" pitchFamily="34" charset="0"/>
              </a:rPr>
              <a:t>Hypofýza</a:t>
            </a:r>
            <a:endParaRPr lang="en-US" sz="16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Podstatná vlastnost žijících organismů</a:t>
            </a:r>
            <a:endParaRPr lang="en-US" dirty="0"/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“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Predi</a:t>
            </a:r>
            <a:r>
              <a:rPr lang="cs-CZ" b="1" dirty="0" err="1">
                <a:solidFill>
                  <a:schemeClr val="accent6">
                    <a:lumMod val="75000"/>
                  </a:schemeClr>
                </a:solidFill>
              </a:rPr>
              <a:t>ktivní</a:t>
            </a:r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b="1" dirty="0" err="1">
                <a:solidFill>
                  <a:schemeClr val="accent6">
                    <a:lumMod val="75000"/>
                  </a:schemeClr>
                </a:solidFill>
              </a:rPr>
              <a:t>homeostáza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”: </a:t>
            </a:r>
            <a:r>
              <a:rPr lang="cs-CZ" dirty="0"/>
              <a:t>Shoda mezi odpočinkem a aktivitou v průběhu geofyzikálního dne</a:t>
            </a:r>
            <a:endParaRPr lang="en-US" dirty="0"/>
          </a:p>
          <a:p>
            <a:r>
              <a:rPr lang="cs-CZ" dirty="0"/>
              <a:t>Prakticky každá fyziologická </a:t>
            </a:r>
            <a:r>
              <a:rPr lang="cs-CZ" dirty="0" err="1"/>
              <a:t>funcke</a:t>
            </a:r>
            <a:r>
              <a:rPr lang="cs-CZ" dirty="0"/>
              <a:t> včetně mentálních je u lidí proměnlivá v průběhu dne</a:t>
            </a:r>
            <a:endParaRPr lang="en-US" dirty="0"/>
          </a:p>
          <a:p>
            <a:endParaRPr 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7F9A1662-DB47-469E-9F07-8FB6267B9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0143BE5-21CD-4F43-9824-ED3D3499F1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412" y="180876"/>
            <a:ext cx="49087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cs-CZ" b="1" dirty="0">
                <a:solidFill>
                  <a:srgbClr val="0000DC"/>
                </a:solidFill>
              </a:rPr>
              <a:t>Příklad: řízení cirkadiánních rytmů</a:t>
            </a:r>
            <a:endParaRPr lang="en-US" b="1" dirty="0">
              <a:solidFill>
                <a:srgbClr val="0000DC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D1016C8-FB8B-4482-97AA-EA9D4067394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127B092-71DA-4749-BA53-0C6B027AE4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5569" y="1621013"/>
            <a:ext cx="10753200" cy="4139998"/>
          </a:xfrm>
        </p:spPr>
        <p:txBody>
          <a:bodyPr/>
          <a:lstStyle/>
          <a:p>
            <a:r>
              <a:rPr lang="cs-CZ" dirty="0">
                <a:latin typeface="Arial" panose="020B0604020202020204" pitchFamily="34" charset="0"/>
              </a:rPr>
              <a:t>Vztah mezi funkcí a strukturou studoval již Aristoteles</a:t>
            </a:r>
          </a:p>
          <a:p>
            <a:r>
              <a:rPr lang="cs-CZ" dirty="0" err="1">
                <a:effectLst/>
                <a:latin typeface="Arial" panose="020B0604020202020204" pitchFamily="34" charset="0"/>
              </a:rPr>
              <a:t>Ga</a:t>
            </a:r>
            <a:r>
              <a:rPr lang="cs-CZ" dirty="0" err="1">
                <a:latin typeface="Arial" panose="020B0604020202020204" pitchFamily="34" charset="0"/>
              </a:rPr>
              <a:t>lén</a:t>
            </a:r>
            <a:r>
              <a:rPr lang="cs-CZ" dirty="0">
                <a:latin typeface="Arial" panose="020B0604020202020204" pitchFamily="34" charset="0"/>
              </a:rPr>
              <a:t> prováděl první experimenty s cílem pochopit funkci těla, je také označován za „otce fyziologie“</a:t>
            </a:r>
          </a:p>
          <a:p>
            <a:r>
              <a:rPr lang="cs-CZ" dirty="0">
                <a:effectLst/>
                <a:latin typeface="Arial" panose="020B0604020202020204" pitchFamily="34" charset="0"/>
              </a:rPr>
              <a:t>Prvním fyziolog</a:t>
            </a:r>
            <a:r>
              <a:rPr lang="cs-CZ" dirty="0">
                <a:latin typeface="Arial" panose="020B0604020202020204" pitchFamily="34" charset="0"/>
              </a:rPr>
              <a:t>em „moderního typu“ byl William Harvey, který v 17. století popsal krevní oběh</a:t>
            </a:r>
          </a:p>
          <a:p>
            <a:r>
              <a:rPr lang="cs-CZ" dirty="0">
                <a:effectLst/>
                <a:latin typeface="Arial" panose="020B0604020202020204" pitchFamily="34" charset="0"/>
              </a:rPr>
              <a:t>Claude Bernard (1813-1</a:t>
            </a:r>
            <a:r>
              <a:rPr lang="cs-CZ" dirty="0">
                <a:latin typeface="Arial" panose="020B0604020202020204" pitchFamily="34" charset="0"/>
              </a:rPr>
              <a:t>878) představil koncept vnitřního prostředí lidského těla, zavedl zaslepené experimenty</a:t>
            </a:r>
          </a:p>
          <a:p>
            <a:endParaRPr lang="cs-CZ" dirty="0">
              <a:effectLst/>
              <a:latin typeface="Arial" panose="020B0604020202020204" pitchFamily="34" charset="0"/>
            </a:endParaRPr>
          </a:p>
          <a:p>
            <a:endParaRPr lang="cs-CZ" dirty="0"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465E75A8-1D35-434F-BF5E-0C5A0D0A08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80" y="331984"/>
            <a:ext cx="25506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cs-CZ" b="1" dirty="0">
                <a:solidFill>
                  <a:srgbClr val="0000DC"/>
                </a:solidFill>
              </a:rPr>
              <a:t>Historický exkurz</a:t>
            </a:r>
            <a:endParaRPr lang="en-US" b="1" dirty="0">
              <a:solidFill>
                <a:srgbClr val="0000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75425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Period</a:t>
            </a:r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cs-CZ" dirty="0"/>
              <a:t>Čas, po který trvá jeden cyklus</a:t>
            </a:r>
            <a:r>
              <a:rPr lang="en-US" dirty="0"/>
              <a:t>e cycle</a:t>
            </a:r>
          </a:p>
          <a:p>
            <a:pPr marL="449263" lvl="1" indent="-268288"/>
            <a:r>
              <a:rPr lang="en-US" dirty="0" err="1"/>
              <a:t>Ultradi</a:t>
            </a:r>
            <a:r>
              <a:rPr lang="cs-CZ" dirty="0" err="1"/>
              <a:t>ánní</a:t>
            </a:r>
            <a:r>
              <a:rPr lang="en-US" dirty="0"/>
              <a:t>: Period</a:t>
            </a:r>
            <a:r>
              <a:rPr lang="cs-CZ" dirty="0"/>
              <a:t>a kratší než den</a:t>
            </a:r>
            <a:endParaRPr lang="en-US" dirty="0"/>
          </a:p>
          <a:p>
            <a:pPr marL="449263" lvl="1" indent="-268288"/>
            <a:r>
              <a:rPr lang="en-US" dirty="0"/>
              <a:t>Cir</a:t>
            </a:r>
            <a:r>
              <a:rPr lang="cs-CZ" dirty="0"/>
              <a:t>k</a:t>
            </a:r>
            <a:r>
              <a:rPr lang="en-US" dirty="0" err="1"/>
              <a:t>adi</a:t>
            </a:r>
            <a:r>
              <a:rPr lang="cs-CZ" dirty="0" err="1"/>
              <a:t>ánní</a:t>
            </a:r>
            <a:r>
              <a:rPr lang="en-US" dirty="0"/>
              <a:t>: Period</a:t>
            </a:r>
            <a:r>
              <a:rPr lang="cs-CZ" dirty="0"/>
              <a:t>a trvající asi den</a:t>
            </a:r>
            <a:endParaRPr lang="en-US" dirty="0"/>
          </a:p>
          <a:p>
            <a:pPr marL="449263" lvl="1" indent="-268288"/>
            <a:r>
              <a:rPr lang="en-US" dirty="0" err="1"/>
              <a:t>Infradi</a:t>
            </a:r>
            <a:r>
              <a:rPr lang="cs-CZ" dirty="0" err="1"/>
              <a:t>ánní</a:t>
            </a:r>
            <a:r>
              <a:rPr lang="en-US" dirty="0"/>
              <a:t>: Period</a:t>
            </a:r>
            <a:r>
              <a:rPr lang="cs-CZ" dirty="0"/>
              <a:t>a je delší než jeden den</a:t>
            </a:r>
          </a:p>
          <a:p>
            <a:pPr marL="449263" lvl="1" indent="-268288"/>
            <a:r>
              <a:rPr lang="cs-CZ" b="1" dirty="0">
                <a:solidFill>
                  <a:srgbClr val="74913B"/>
                </a:solidFill>
              </a:rPr>
              <a:t>F</a:t>
            </a:r>
            <a:r>
              <a:rPr lang="en-US" b="1" dirty="0" err="1">
                <a:solidFill>
                  <a:srgbClr val="74913B"/>
                </a:solidFill>
              </a:rPr>
              <a:t>requenc</a:t>
            </a:r>
            <a:r>
              <a:rPr lang="cs-CZ" b="1" dirty="0">
                <a:solidFill>
                  <a:srgbClr val="74913B"/>
                </a:solidFill>
              </a:rPr>
              <a:t>e</a:t>
            </a:r>
            <a:r>
              <a:rPr lang="en-US" b="1" dirty="0">
                <a:solidFill>
                  <a:srgbClr val="74913B"/>
                </a:solidFill>
              </a:rPr>
              <a:t>: </a:t>
            </a:r>
            <a:r>
              <a:rPr lang="cs-CZ" dirty="0"/>
              <a:t>Počet cyklů za časovou periodu</a:t>
            </a:r>
            <a:endParaRPr lang="en-US" dirty="0"/>
          </a:p>
          <a:p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Amplitud</a:t>
            </a:r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cs-CZ" dirty="0"/>
              <a:t>Polovina rozdílu mezi nejvyšší a nejnižší hodnotou znaku</a:t>
            </a:r>
            <a:endParaRPr lang="en-US" dirty="0"/>
          </a:p>
          <a:p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Fáze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cs-CZ" dirty="0"/>
              <a:t>relativní časování rytmu</a:t>
            </a:r>
            <a:endParaRPr lang="en-US" dirty="0"/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cs-CZ" b="1" dirty="0" err="1">
                <a:solidFill>
                  <a:schemeClr val="accent6">
                    <a:lumMod val="75000"/>
                  </a:schemeClr>
                </a:solidFill>
              </a:rPr>
              <a:t>krofáze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cs-CZ" dirty="0"/>
              <a:t>čas, kdy znak dosahuje maximální hodnoty</a:t>
            </a:r>
            <a:endParaRPr lang="en-US" dirty="0"/>
          </a:p>
          <a:p>
            <a:endParaRPr 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C6D41E5C-54F2-407C-A33D-8F9CF9BCB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16E4A6F-50E8-448A-9CE1-036B7047E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456" y="180876"/>
            <a:ext cx="475963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cs-CZ" b="1" dirty="0">
                <a:solidFill>
                  <a:srgbClr val="0000DC"/>
                </a:solidFill>
              </a:rPr>
              <a:t>Cirkadiánní rytmy: zásadní pojmy</a:t>
            </a:r>
            <a:endParaRPr lang="en-US" b="1" dirty="0">
              <a:solidFill>
                <a:srgbClr val="0000DC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Obrázek 27" descr="rytmy-schem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87689" y="1700809"/>
            <a:ext cx="6674569" cy="4705723"/>
          </a:xfrm>
          <a:prstGeom prst="rect">
            <a:avLst/>
          </a:prstGeo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C9484FDA-2337-41FC-9088-F83BF5AFC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ransition>
    <p:fade thruBlk="1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93326" y="85467"/>
            <a:ext cx="9603275" cy="1049235"/>
          </a:xfrm>
        </p:spPr>
        <p:txBody>
          <a:bodyPr/>
          <a:lstStyle/>
          <a:p>
            <a:r>
              <a:rPr lang="cs-CZ" dirty="0"/>
              <a:t>Příklady biologických rytmů s různou periodicitou</a:t>
            </a:r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3054716" y="695890"/>
            <a:ext cx="6912825" cy="4677327"/>
            <a:chOff x="832" y="1050"/>
            <a:chExt cx="4858" cy="3287"/>
          </a:xfrm>
        </p:grpSpPr>
        <p:graphicFrame>
          <p:nvGraphicFramePr>
            <p:cNvPr id="10" name="Object 6"/>
            <p:cNvGraphicFramePr>
              <a:graphicFrameLocks noChangeAspect="1"/>
            </p:cNvGraphicFramePr>
            <p:nvPr/>
          </p:nvGraphicFramePr>
          <p:xfrm>
            <a:off x="832" y="1050"/>
            <a:ext cx="3937" cy="32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4" name="Photo Editor Photo" r:id="rId3" imgW="7838095" imgH="6542857" progId="">
                    <p:embed/>
                  </p:oleObj>
                </mc:Choice>
                <mc:Fallback>
                  <p:oleObj name="Photo Editor Photo" r:id="rId3" imgW="7838095" imgH="6542857" progId="">
                    <p:embed/>
                    <p:pic>
                      <p:nvPicPr>
                        <p:cNvPr id="1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2" y="1050"/>
                          <a:ext cx="3937" cy="32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gradFill rotWithShape="0">
                                <a:gsLst>
                                  <a:gs pos="0">
                                    <a:schemeClr val="bg1">
                                      <a:gamma/>
                                      <a:shade val="0"/>
                                      <a:invGamma/>
                                    </a:schemeClr>
                                  </a:gs>
                                  <a:gs pos="100000">
                                    <a:schemeClr val="bg1"/>
                                  </a:gs>
                                </a:gsLst>
                                <a:lin ang="0" scaled="1"/>
                              </a:gra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Text Box 7"/>
            <p:cNvSpPr txBox="1">
              <a:spLocks noChangeArrowheads="1"/>
            </p:cNvSpPr>
            <p:nvPr/>
          </p:nvSpPr>
          <p:spPr bwMode="auto">
            <a:xfrm>
              <a:off x="4880" y="1910"/>
              <a:ext cx="810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dirty="0" err="1">
                  <a:solidFill>
                    <a:schemeClr val="accent2"/>
                  </a:solidFill>
                  <a:latin typeface="Calibri" panose="020F0502020204030204" pitchFamily="34" charset="0"/>
                </a:rPr>
                <a:t>Ultradian</a:t>
              </a:r>
              <a:endParaRPr lang="en-US" dirty="0">
                <a:solidFill>
                  <a:schemeClr val="accent2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" name="Freeform 10"/>
            <p:cNvSpPr>
              <a:spLocks/>
            </p:cNvSpPr>
            <p:nvPr/>
          </p:nvSpPr>
          <p:spPr bwMode="auto">
            <a:xfrm>
              <a:off x="4728" y="1269"/>
              <a:ext cx="123" cy="144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" y="0"/>
                </a:cxn>
                <a:cxn ang="0">
                  <a:pos x="123" y="1449"/>
                </a:cxn>
                <a:cxn ang="0">
                  <a:pos x="8" y="1449"/>
                </a:cxn>
              </a:cxnLst>
              <a:rect l="0" t="0" r="r" b="b"/>
              <a:pathLst>
                <a:path w="123" h="1449">
                  <a:moveTo>
                    <a:pt x="0" y="0"/>
                  </a:moveTo>
                  <a:lnTo>
                    <a:pt x="123" y="0"/>
                  </a:lnTo>
                  <a:lnTo>
                    <a:pt x="123" y="1449"/>
                  </a:lnTo>
                  <a:lnTo>
                    <a:pt x="8" y="1449"/>
                  </a:lnTo>
                </a:path>
              </a:pathLst>
            </a:custGeom>
            <a:noFill/>
            <a:ln w="28575" cap="flat" cmpd="sng">
              <a:solidFill>
                <a:schemeClr val="accent2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15" name="Freeform 11"/>
            <p:cNvSpPr>
              <a:spLocks/>
            </p:cNvSpPr>
            <p:nvPr/>
          </p:nvSpPr>
          <p:spPr bwMode="auto">
            <a:xfrm>
              <a:off x="4728" y="2787"/>
              <a:ext cx="131" cy="2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" y="0"/>
                </a:cxn>
                <a:cxn ang="0">
                  <a:pos x="123" y="1449"/>
                </a:cxn>
                <a:cxn ang="0">
                  <a:pos x="8" y="1449"/>
                </a:cxn>
              </a:cxnLst>
              <a:rect l="0" t="0" r="r" b="b"/>
              <a:pathLst>
                <a:path w="123" h="1449">
                  <a:moveTo>
                    <a:pt x="0" y="0"/>
                  </a:moveTo>
                  <a:lnTo>
                    <a:pt x="123" y="0"/>
                  </a:lnTo>
                  <a:lnTo>
                    <a:pt x="123" y="1449"/>
                  </a:lnTo>
                  <a:lnTo>
                    <a:pt x="8" y="1449"/>
                  </a:lnTo>
                </a:path>
              </a:pathLst>
            </a:custGeom>
            <a:noFill/>
            <a:ln w="28575" cap="flat" cmpd="sng">
              <a:solidFill>
                <a:schemeClr val="accent2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>
              <a:off x="4728" y="3445"/>
              <a:ext cx="131" cy="2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" y="0"/>
                </a:cxn>
                <a:cxn ang="0">
                  <a:pos x="123" y="1449"/>
                </a:cxn>
                <a:cxn ang="0">
                  <a:pos x="8" y="1449"/>
                </a:cxn>
              </a:cxnLst>
              <a:rect l="0" t="0" r="r" b="b"/>
              <a:pathLst>
                <a:path w="123" h="1449">
                  <a:moveTo>
                    <a:pt x="0" y="0"/>
                  </a:moveTo>
                  <a:lnTo>
                    <a:pt x="123" y="0"/>
                  </a:lnTo>
                  <a:lnTo>
                    <a:pt x="123" y="1449"/>
                  </a:lnTo>
                  <a:lnTo>
                    <a:pt x="8" y="1449"/>
                  </a:lnTo>
                </a:path>
              </a:pathLst>
            </a:custGeom>
            <a:noFill/>
            <a:ln w="28575" cap="flat" cmpd="sng">
              <a:solidFill>
                <a:schemeClr val="accent2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8773663" y="3167602"/>
            <a:ext cx="11521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dirty="0">
                <a:solidFill>
                  <a:schemeClr val="accent2"/>
                </a:solidFill>
              </a:rPr>
              <a:t>Circadian</a:t>
            </a:r>
            <a:endParaRPr lang="en-US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8850726" y="4103033"/>
            <a:ext cx="11521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dirty="0" err="1">
                <a:solidFill>
                  <a:schemeClr val="accent2"/>
                </a:solidFill>
              </a:rPr>
              <a:t>Infradian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endParaRPr lang="en-US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749296" y="508030"/>
            <a:ext cx="24228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0" hangingPunct="0"/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Teplota tělesného jádra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7745549" y="2109925"/>
            <a:ext cx="13420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0" hangingPunct="0"/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Objem moči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159730" y="2780928"/>
            <a:ext cx="292785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0" hangingPunct="0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Tyr</a:t>
            </a:r>
            <a:r>
              <a:rPr lang="cs-CZ" b="1" dirty="0" err="1">
                <a:latin typeface="Calibri" panose="020F0502020204030204" pitchFamily="34" charset="0"/>
                <a:cs typeface="Calibri" panose="020F0502020204030204" pitchFamily="34" charset="0"/>
              </a:rPr>
              <a:t>eoidní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 stimulační hormon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7437229" y="3567137"/>
            <a:ext cx="17629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0" hangingPunct="0"/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Růstový hormon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7996836" y="4288679"/>
            <a:ext cx="10907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0" hangingPunct="0"/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Prola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tin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6852837" y="4799700"/>
            <a:ext cx="22879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0" hangingPunct="0"/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Paratyr</a:t>
            </a:r>
            <a:r>
              <a:rPr lang="cs-CZ" b="1" dirty="0" err="1">
                <a:latin typeface="Calibri" panose="020F0502020204030204" pitchFamily="34" charset="0"/>
                <a:cs typeface="Calibri" panose="020F0502020204030204" pitchFamily="34" charset="0"/>
              </a:rPr>
              <a:t>eoidní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 hormon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7290539" y="5470703"/>
            <a:ext cx="19362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0" hangingPunct="0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Motor</a:t>
            </a:r>
            <a:r>
              <a:rPr lang="cs-CZ" b="1" dirty="0" err="1">
                <a:latin typeface="Calibri" panose="020F0502020204030204" pitchFamily="34" charset="0"/>
                <a:cs typeface="Calibri" panose="020F0502020204030204" pitchFamily="34" charset="0"/>
              </a:rPr>
              <a:t>ická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 aktivita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8117332" y="1306684"/>
            <a:ext cx="9199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0" hangingPunct="0"/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ortisol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4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1682453"/>
              </p:ext>
            </p:extLst>
          </p:nvPr>
        </p:nvGraphicFramePr>
        <p:xfrm>
          <a:off x="9312842" y="186801"/>
          <a:ext cx="1030287" cy="574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Photo Editor Photo" r:id="rId3" imgW="10295238" imgH="11590476" progId="">
                  <p:embed/>
                </p:oleObj>
              </mc:Choice>
              <mc:Fallback>
                <p:oleObj name="Photo Editor Photo" r:id="rId3" imgW="10295238" imgH="11590476" progId="">
                  <p:embed/>
                  <p:pic>
                    <p:nvPicPr>
                      <p:cNvPr id="14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64026" t="5083" r="15294" b="3825"/>
                      <a:stretch>
                        <a:fillRect/>
                      </a:stretch>
                    </p:blipFill>
                    <p:spPr bwMode="auto">
                      <a:xfrm>
                        <a:off x="9312842" y="186801"/>
                        <a:ext cx="1030287" cy="574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0">
                              <a:gsLst>
                                <a:gs pos="0">
                                  <a:schemeClr val="bg1">
                                    <a:gamma/>
                                    <a:shade val="0"/>
                                    <a:invGamma/>
                                  </a:schemeClr>
                                </a:gs>
                                <a:gs pos="100000">
                                  <a:schemeClr val="bg1"/>
                                </a:gs>
                              </a:gsLst>
                              <a:lin ang="0" scaled="1"/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4">
            <a:extLst>
              <a:ext uri="{FF2B5EF4-FFF2-40B4-BE49-F238E27FC236}">
                <a16:creationId xmlns:a16="http://schemas.microsoft.com/office/drawing/2014/main" id="{F04BA115-C5D3-4B1D-BA09-084ECFAAD8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354" y="160691"/>
            <a:ext cx="55322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cs-CZ" b="1" dirty="0">
                <a:solidFill>
                  <a:srgbClr val="0000DC"/>
                </a:solidFill>
              </a:rPr>
              <a:t>Příklady cirkadiánní </a:t>
            </a:r>
            <a:r>
              <a:rPr lang="cs-CZ" b="1" dirty="0" err="1">
                <a:solidFill>
                  <a:srgbClr val="0000DC"/>
                </a:solidFill>
              </a:rPr>
              <a:t>rytmicity</a:t>
            </a:r>
            <a:r>
              <a:rPr lang="cs-CZ" b="1" dirty="0">
                <a:solidFill>
                  <a:srgbClr val="0000DC"/>
                </a:solidFill>
              </a:rPr>
              <a:t> u člověka</a:t>
            </a:r>
            <a:endParaRPr lang="en-US" b="1" dirty="0">
              <a:solidFill>
                <a:srgbClr val="0000DC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631504" y="6021288"/>
            <a:ext cx="78311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Mendelian </a:t>
            </a:r>
            <a:r>
              <a:rPr lang="cs-CZ" sz="1000" dirty="0" err="1"/>
              <a:t>disorders</a:t>
            </a:r>
            <a:r>
              <a:rPr lang="cs-CZ" sz="1000" dirty="0"/>
              <a:t> and </a:t>
            </a:r>
            <a:r>
              <a:rPr lang="cs-CZ" sz="1000" dirty="0" err="1"/>
              <a:t>multifactorial</a:t>
            </a:r>
            <a:r>
              <a:rPr lang="cs-CZ" sz="1000" dirty="0"/>
              <a:t> </a:t>
            </a:r>
            <a:r>
              <a:rPr lang="cs-CZ" sz="1000" dirty="0" err="1"/>
              <a:t>traits</a:t>
            </a:r>
            <a:r>
              <a:rPr lang="cs-CZ" sz="1000" dirty="0"/>
              <a:t>: </a:t>
            </a:r>
            <a:r>
              <a:rPr lang="cs-CZ" sz="1000" dirty="0" err="1"/>
              <a:t>the</a:t>
            </a:r>
            <a:r>
              <a:rPr lang="cs-CZ" sz="1000" dirty="0"/>
              <a:t> big </a:t>
            </a:r>
            <a:r>
              <a:rPr lang="cs-CZ" sz="1000" dirty="0" err="1"/>
              <a:t>divide</a:t>
            </a:r>
            <a:r>
              <a:rPr lang="cs-CZ" sz="1000" dirty="0"/>
              <a:t> </a:t>
            </a:r>
            <a:r>
              <a:rPr lang="cs-CZ" sz="1000" dirty="0" err="1"/>
              <a:t>or</a:t>
            </a:r>
            <a:r>
              <a:rPr lang="cs-CZ" sz="1000" dirty="0"/>
              <a:t> </a:t>
            </a:r>
            <a:r>
              <a:rPr lang="cs-CZ" sz="1000" dirty="0" err="1"/>
              <a:t>one</a:t>
            </a:r>
            <a:r>
              <a:rPr lang="cs-CZ" sz="1000" dirty="0"/>
              <a:t> </a:t>
            </a:r>
            <a:r>
              <a:rPr lang="cs-CZ" sz="1000" dirty="0" err="1"/>
              <a:t>for</a:t>
            </a:r>
            <a:r>
              <a:rPr lang="cs-CZ" sz="1000" dirty="0"/>
              <a:t> </a:t>
            </a:r>
            <a:r>
              <a:rPr lang="cs-CZ" sz="1000" dirty="0" err="1"/>
              <a:t>all</a:t>
            </a:r>
            <a:r>
              <a:rPr lang="cs-CZ" sz="1000" dirty="0"/>
              <a:t>?</a:t>
            </a:r>
          </a:p>
          <a:p>
            <a:r>
              <a:rPr lang="cs-CZ" sz="1000" dirty="0" err="1"/>
              <a:t>Stylianos</a:t>
            </a:r>
            <a:r>
              <a:rPr lang="cs-CZ" sz="1000" dirty="0"/>
              <a:t> E. </a:t>
            </a:r>
            <a:r>
              <a:rPr lang="cs-CZ" sz="1000" dirty="0" err="1"/>
              <a:t>Antonarakis</a:t>
            </a:r>
            <a:r>
              <a:rPr lang="cs-CZ" sz="1000" dirty="0"/>
              <a:t>, </a:t>
            </a:r>
            <a:r>
              <a:rPr lang="cs-CZ" sz="1000" dirty="0" err="1"/>
              <a:t>Aravinda</a:t>
            </a:r>
            <a:r>
              <a:rPr lang="cs-CZ" sz="1000" dirty="0"/>
              <a:t> </a:t>
            </a:r>
            <a:r>
              <a:rPr lang="cs-CZ" sz="1000" dirty="0" err="1"/>
              <a:t>Chakravarti</a:t>
            </a:r>
            <a:r>
              <a:rPr lang="cs-CZ" sz="1000" dirty="0"/>
              <a:t>, Jonathan C. </a:t>
            </a:r>
            <a:r>
              <a:rPr lang="cs-CZ" sz="1000" dirty="0" err="1"/>
              <a:t>Cohen</a:t>
            </a:r>
            <a:r>
              <a:rPr lang="cs-CZ" sz="1000" dirty="0"/>
              <a:t> &amp; John </a:t>
            </a:r>
            <a:r>
              <a:rPr lang="cs-CZ" sz="1000" dirty="0" err="1"/>
              <a:t>Hardy</a:t>
            </a:r>
            <a:endParaRPr lang="cs-CZ" sz="1000" dirty="0"/>
          </a:p>
          <a:p>
            <a:r>
              <a:rPr lang="cs-CZ" sz="1000" dirty="0"/>
              <a:t>Nature Reviews Genetics 11, 380-384 (May 2010)</a:t>
            </a: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2725085" y="92011"/>
            <a:ext cx="6488351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4000" b="1" dirty="0"/>
              <a:t>Etiopatogeneze nemocí</a:t>
            </a:r>
            <a:endParaRPr lang="cs-CZ" sz="3600" b="1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162258" y="1539662"/>
            <a:ext cx="0" cy="360823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090250" y="5026744"/>
            <a:ext cx="700048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4666806" y="2290440"/>
            <a:ext cx="2232248" cy="1512168"/>
          </a:xfrm>
          <a:prstGeom prst="ellipse">
            <a:avLst/>
          </a:prstGeom>
          <a:gradFill>
            <a:gsLst>
              <a:gs pos="65000">
                <a:srgbClr val="7030A0"/>
              </a:gs>
              <a:gs pos="100000">
                <a:srgbClr val="7030A0"/>
              </a:gs>
              <a:gs pos="58000">
                <a:srgbClr val="00B050"/>
              </a:gs>
              <a:gs pos="0">
                <a:srgbClr val="00B05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162258" y="1691516"/>
            <a:ext cx="2232248" cy="15121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/>
              <a:t>Vzácné alely způsobující nemoci s mendelovskou dědičností</a:t>
            </a:r>
            <a:endParaRPr lang="en-US" sz="1400" b="1" dirty="0"/>
          </a:p>
        </p:txBody>
      </p:sp>
      <p:sp>
        <p:nvSpPr>
          <p:cNvPr id="22" name="Oval 21"/>
          <p:cNvSpPr/>
          <p:nvPr/>
        </p:nvSpPr>
        <p:spPr>
          <a:xfrm>
            <a:off x="6217074" y="2896984"/>
            <a:ext cx="2232248" cy="1512168"/>
          </a:xfrm>
          <a:prstGeom prst="ellipse">
            <a:avLst/>
          </a:prstGeom>
          <a:gradFill flip="none" rotWithShape="1">
            <a:gsLst>
              <a:gs pos="33000">
                <a:srgbClr val="FFC000"/>
              </a:gs>
              <a:gs pos="0">
                <a:srgbClr val="FFC000"/>
              </a:gs>
              <a:gs pos="49000">
                <a:srgbClr val="00B050"/>
              </a:gs>
              <a:gs pos="43000">
                <a:srgbClr val="00B050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443654" y="2597140"/>
            <a:ext cx="2232248" cy="151216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>
                <a:solidFill>
                  <a:schemeClr val="tx1"/>
                </a:solidFill>
              </a:rPr>
              <a:t>Varianty s nízkou frekvencí se středním efektem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3186794" y="3495671"/>
            <a:ext cx="2325323" cy="1512168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/>
              <a:t>Vzácné varianty s nízkým efektem (velmi těžko identifikovatelné)</a:t>
            </a:r>
            <a:endParaRPr lang="en-US" sz="1400" b="1" dirty="0"/>
          </a:p>
        </p:txBody>
      </p:sp>
      <p:sp>
        <p:nvSpPr>
          <p:cNvPr id="23" name="Oval 22"/>
          <p:cNvSpPr/>
          <p:nvPr/>
        </p:nvSpPr>
        <p:spPr>
          <a:xfrm>
            <a:off x="7729242" y="3468856"/>
            <a:ext cx="2232248" cy="151216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>
                <a:solidFill>
                  <a:schemeClr val="tx1"/>
                </a:solidFill>
              </a:rPr>
              <a:t>Běžné varianty účastnící se rozvoje běžných onemocění (GWA studie)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7729242" y="1691516"/>
            <a:ext cx="2232248" cy="1512168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/>
              <a:t>Běžné varianty s velkým efektem na běžné nemoci</a:t>
            </a:r>
            <a:endParaRPr lang="en-US" sz="1400" b="1" dirty="0"/>
          </a:p>
        </p:txBody>
      </p:sp>
      <p:sp>
        <p:nvSpPr>
          <p:cNvPr id="19" name="TextBox 18"/>
          <p:cNvSpPr txBox="1"/>
          <p:nvPr/>
        </p:nvSpPr>
        <p:spPr>
          <a:xfrm rot="16200000">
            <a:off x="1538310" y="2841096"/>
            <a:ext cx="987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Efekt</a:t>
            </a:r>
            <a:endParaRPr lang="en-US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5682538" y="5435933"/>
            <a:ext cx="2589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Frekvence alely</a:t>
            </a:r>
            <a:endParaRPr lang="en-US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3187749" y="5147901"/>
            <a:ext cx="1019904" cy="276999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200" b="1" cap="small" dirty="0">
                <a:latin typeface="Calibri" pitchFamily="34" charset="0"/>
              </a:rPr>
              <a:t>Velmi vzácná</a:t>
            </a:r>
            <a:endParaRPr lang="en-US" sz="1200" b="1" cap="small" dirty="0">
              <a:latin typeface="Calibri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781159" y="5147901"/>
            <a:ext cx="686172" cy="276999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200" b="1" cap="small" dirty="0">
                <a:latin typeface="Calibri" pitchFamily="34" charset="0"/>
              </a:rPr>
              <a:t>Vzácná</a:t>
            </a:r>
            <a:endParaRPr lang="en-US" sz="1200" b="1" cap="small" dirty="0">
              <a:latin typeface="Calibri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186594" y="5147901"/>
            <a:ext cx="1347584" cy="276999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200" b="1" cap="small" dirty="0">
                <a:latin typeface="Calibri" pitchFamily="34" charset="0"/>
              </a:rPr>
              <a:t>S nízkou frekvencí</a:t>
            </a:r>
            <a:endParaRPr lang="en-US" sz="1200" b="1" cap="small" dirty="0">
              <a:latin typeface="Calibri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706874" y="5158934"/>
            <a:ext cx="864096" cy="276999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200" b="1" cap="small" dirty="0">
                <a:latin typeface="Calibri" pitchFamily="34" charset="0"/>
              </a:rPr>
              <a:t>Běžná</a:t>
            </a:r>
            <a:endParaRPr lang="en-US" sz="1200" b="1" cap="small" dirty="0">
              <a:latin typeface="Calibri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298162" y="4654878"/>
            <a:ext cx="673792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200" b="1" cap="small" dirty="0">
                <a:latin typeface="Calibri" pitchFamily="34" charset="0"/>
              </a:rPr>
              <a:t>nízký</a:t>
            </a:r>
            <a:endParaRPr lang="en-US" sz="1200" b="1" cap="small" dirty="0">
              <a:latin typeface="Calibri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298162" y="1990582"/>
            <a:ext cx="673792" cy="27699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200" b="1" cap="small" dirty="0">
                <a:solidFill>
                  <a:schemeClr val="bg1"/>
                </a:solidFill>
                <a:latin typeface="Calibri" pitchFamily="34" charset="0"/>
              </a:rPr>
              <a:t>Vysoký</a:t>
            </a:r>
            <a:endParaRPr lang="en-US" sz="1200" b="1" cap="small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298162" y="3790782"/>
            <a:ext cx="673792" cy="27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200" b="1" cap="small" dirty="0">
                <a:latin typeface="Calibri" pitchFamily="34" charset="0"/>
              </a:rPr>
              <a:t>Mírný</a:t>
            </a:r>
            <a:endParaRPr lang="en-US" sz="1200" b="1" cap="small" dirty="0">
              <a:latin typeface="Calibri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298162" y="2885173"/>
            <a:ext cx="673792" cy="27699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200" b="1" cap="small" dirty="0">
                <a:latin typeface="Calibri" pitchFamily="34" charset="0"/>
              </a:rPr>
              <a:t>Střední</a:t>
            </a:r>
            <a:endParaRPr lang="en-US" sz="1200" b="1" cap="small" dirty="0">
              <a:latin typeface="Calibri" pitchFamily="34" charset="0"/>
            </a:endParaRPr>
          </a:p>
        </p:txBody>
      </p:sp>
      <p:pic>
        <p:nvPicPr>
          <p:cNvPr id="2075" name="Picture 27" descr="nrg2793-f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68" t="94083"/>
          <a:stretch/>
        </p:blipFill>
        <p:spPr bwMode="auto">
          <a:xfrm>
            <a:off x="8219836" y="6310904"/>
            <a:ext cx="2207461" cy="28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2506436" y="1568986"/>
            <a:ext cx="58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/>
              <a:t>50.0</a:t>
            </a:r>
            <a:endParaRPr lang="en-US" sz="1600" dirty="0"/>
          </a:p>
        </p:txBody>
      </p:sp>
      <p:sp>
        <p:nvSpPr>
          <p:cNvPr id="43" name="TextBox 42"/>
          <p:cNvSpPr txBox="1"/>
          <p:nvPr/>
        </p:nvSpPr>
        <p:spPr>
          <a:xfrm>
            <a:off x="2586194" y="2577098"/>
            <a:ext cx="470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/>
              <a:t>3.0</a:t>
            </a:r>
            <a:endParaRPr lang="en-US" sz="1600" dirty="0"/>
          </a:p>
        </p:txBody>
      </p:sp>
      <p:sp>
        <p:nvSpPr>
          <p:cNvPr id="44" name="TextBox 43"/>
          <p:cNvSpPr txBox="1"/>
          <p:nvPr/>
        </p:nvSpPr>
        <p:spPr>
          <a:xfrm>
            <a:off x="2586194" y="3419708"/>
            <a:ext cx="470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/>
              <a:t>1.5</a:t>
            </a:r>
            <a:endParaRPr lang="en-US" sz="1600" dirty="0"/>
          </a:p>
        </p:txBody>
      </p:sp>
      <p:sp>
        <p:nvSpPr>
          <p:cNvPr id="45" name="TextBox 44"/>
          <p:cNvSpPr txBox="1"/>
          <p:nvPr/>
        </p:nvSpPr>
        <p:spPr>
          <a:xfrm>
            <a:off x="2620250" y="4283804"/>
            <a:ext cx="470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/>
              <a:t>1.1</a:t>
            </a:r>
            <a:endParaRPr lang="en-US" sz="1600" dirty="0"/>
          </a:p>
        </p:txBody>
      </p:sp>
      <p:sp>
        <p:nvSpPr>
          <p:cNvPr id="2048" name="TextBox 2047"/>
          <p:cNvSpPr txBox="1"/>
          <p:nvPr/>
        </p:nvSpPr>
        <p:spPr>
          <a:xfrm>
            <a:off x="4144663" y="5122192"/>
            <a:ext cx="6976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/>
              <a:t>0.001</a:t>
            </a:r>
            <a:endParaRPr lang="en-US" sz="1600" dirty="0"/>
          </a:p>
        </p:txBody>
      </p:sp>
      <p:sp>
        <p:nvSpPr>
          <p:cNvPr id="47" name="TextBox 46"/>
          <p:cNvSpPr txBox="1"/>
          <p:nvPr/>
        </p:nvSpPr>
        <p:spPr>
          <a:xfrm>
            <a:off x="5512118" y="5124750"/>
            <a:ext cx="6976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/>
              <a:t>0.005</a:t>
            </a:r>
            <a:endParaRPr lang="en-US" sz="1600" dirty="0"/>
          </a:p>
        </p:txBody>
      </p:sp>
      <p:sp>
        <p:nvSpPr>
          <p:cNvPr id="48" name="TextBox 47"/>
          <p:cNvSpPr txBox="1"/>
          <p:nvPr/>
        </p:nvSpPr>
        <p:spPr>
          <a:xfrm>
            <a:off x="7755940" y="5124750"/>
            <a:ext cx="58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/>
              <a:t>0.05</a:t>
            </a:r>
            <a:endParaRPr lang="en-US" sz="16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3162258" y="2915652"/>
            <a:ext cx="5472608" cy="2111092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170370" y="1539662"/>
            <a:ext cx="5993668" cy="2312094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0" name="Rectangle 2049"/>
          <p:cNvSpPr/>
          <p:nvPr/>
        </p:nvSpPr>
        <p:spPr>
          <a:xfrm>
            <a:off x="7196216" y="610806"/>
            <a:ext cx="20172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600" b="1" dirty="0">
                <a:solidFill>
                  <a:schemeClr val="bg1">
                    <a:lumMod val="50000"/>
                  </a:schemeClr>
                </a:solidFill>
              </a:rPr>
              <a:t>v kontextu genů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530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6298B46-3951-4A3F-A54E-B1C6B0DBDB3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39AFB8F-06BB-4814-B2D9-9D1456F983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654" y="1359001"/>
            <a:ext cx="10753200" cy="4139998"/>
          </a:xfrm>
        </p:spPr>
        <p:txBody>
          <a:bodyPr>
            <a:noAutofit/>
          </a:bodyPr>
          <a:lstStyle/>
          <a:p>
            <a:pPr marL="72000" indent="0">
              <a:buNone/>
            </a:pPr>
            <a: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Teleologicky:</a:t>
            </a:r>
          </a:p>
          <a:p>
            <a:pPr marL="72000" indent="0">
              <a:buNone/>
            </a:pP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Co je cílem? Co je funkcí?</a:t>
            </a:r>
            <a:b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Proč to existuje? </a:t>
            </a:r>
          </a:p>
          <a:p>
            <a:pPr marL="72000" indent="0">
              <a:buNone/>
            </a:pP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Proč to musí probíhat?</a:t>
            </a:r>
          </a:p>
          <a:p>
            <a:pPr marL="72000" indent="0">
              <a:buNone/>
            </a:pPr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buNone/>
            </a:pPr>
            <a: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Mechanisticky:</a:t>
            </a:r>
          </a:p>
          <a:p>
            <a:pPr marL="72000" indent="0">
              <a:buNone/>
            </a:pP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Jaké procesy se účastní?</a:t>
            </a:r>
          </a:p>
          <a:p>
            <a:pPr marL="72000" indent="0">
              <a:buNone/>
            </a:pP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Jak to funguje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55821E70-8DC3-46CE-9265-B1245C96CB72}"/>
              </a:ext>
            </a:extLst>
          </p:cNvPr>
          <p:cNvSpPr txBox="1"/>
          <p:nvPr/>
        </p:nvSpPr>
        <p:spPr>
          <a:xfrm>
            <a:off x="5093369" y="1585131"/>
            <a:ext cx="3923575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Fyziologie virů</a:t>
            </a:r>
          </a:p>
          <a:p>
            <a:pPr algn="l"/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Fyziologie bakterií </a:t>
            </a:r>
          </a:p>
          <a:p>
            <a:pPr algn="l"/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Rostlinná fyziologie</a:t>
            </a:r>
          </a:p>
          <a:p>
            <a:pPr algn="l"/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Fyziologie živočichů</a:t>
            </a:r>
          </a:p>
          <a:p>
            <a:pPr algn="l"/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Fyziologické člověka</a:t>
            </a:r>
          </a:p>
          <a:p>
            <a:pPr algn="l"/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Klinická fyziologie</a:t>
            </a:r>
          </a:p>
          <a:p>
            <a:pPr algn="l"/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Experimentální fyziologie </a:t>
            </a:r>
          </a:p>
          <a:p>
            <a:pPr algn="l"/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Atd</a:t>
            </a:r>
          </a:p>
          <a:p>
            <a:pPr algn="l"/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Patofyziologie</a:t>
            </a:r>
          </a:p>
        </p:txBody>
      </p:sp>
      <p:sp>
        <p:nvSpPr>
          <p:cNvPr id="8" name="Nadpis 7">
            <a:extLst>
              <a:ext uri="{FF2B5EF4-FFF2-40B4-BE49-F238E27FC236}">
                <a16:creationId xmlns:a16="http://schemas.microsoft.com/office/drawing/2014/main" id="{F47E5ED2-AB5C-44C0-8126-D1579F7F0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E09EEDCE-0D84-4DDC-BE2F-7FDA2399E3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654" y="280858"/>
            <a:ext cx="148688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cs-CZ" b="1" dirty="0">
                <a:solidFill>
                  <a:srgbClr val="0000DC"/>
                </a:solidFill>
              </a:rPr>
              <a:t>Teleologie</a:t>
            </a:r>
            <a:endParaRPr lang="en-US" b="1" dirty="0">
              <a:solidFill>
                <a:srgbClr val="0000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00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8" name="Rectangle 6"/>
          <p:cNvSpPr>
            <a:spLocks noChangeArrowheads="1"/>
          </p:cNvSpPr>
          <p:nvPr/>
        </p:nvSpPr>
        <p:spPr bwMode="auto">
          <a:xfrm>
            <a:off x="1524001" y="3061644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69639" name="Rectangle 7"/>
          <p:cNvSpPr>
            <a:spLocks noChangeArrowheads="1"/>
          </p:cNvSpPr>
          <p:nvPr/>
        </p:nvSpPr>
        <p:spPr bwMode="auto">
          <a:xfrm>
            <a:off x="5807968" y="560275"/>
            <a:ext cx="15983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Experimentální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9640" name="Rectangle 8"/>
          <p:cNvSpPr>
            <a:spLocks noChangeArrowheads="1"/>
          </p:cNvSpPr>
          <p:nvPr/>
        </p:nvSpPr>
        <p:spPr bwMode="auto">
          <a:xfrm>
            <a:off x="5226291" y="2136299"/>
            <a:ext cx="5688012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215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Klinická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klinická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fyziologie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			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bádá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za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klinických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podmínek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metody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:  -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funkční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diagnostika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		   -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klinická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diagnostika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		  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epidemiologické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metody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9641" name="Rectangle 9"/>
          <p:cNvSpPr>
            <a:spLocks noChangeArrowheads="1"/>
          </p:cNvSpPr>
          <p:nvPr/>
        </p:nvSpPr>
        <p:spPr bwMode="auto">
          <a:xfrm>
            <a:off x="1154271" y="3892640"/>
            <a:ext cx="8512459" cy="2262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bIns="0" anchor="ctr">
            <a:spAutoFit/>
          </a:bodyPr>
          <a:lstStyle/>
          <a:p>
            <a:r>
              <a:rPr lang="en-US" dirty="0" err="1"/>
              <a:t>Lidská</a:t>
            </a:r>
            <a:r>
              <a:rPr lang="en-US" dirty="0"/>
              <a:t> </a:t>
            </a:r>
            <a:r>
              <a:rPr lang="en-US" dirty="0" err="1"/>
              <a:t>osoba</a:t>
            </a:r>
            <a:r>
              <a:rPr lang="en-US" dirty="0"/>
              <a:t> je </a:t>
            </a:r>
            <a:r>
              <a:rPr lang="en-US" dirty="0" err="1"/>
              <a:t>komplexní</a:t>
            </a:r>
            <a:r>
              <a:rPr lang="en-US" dirty="0"/>
              <a:t> „</a:t>
            </a:r>
            <a:r>
              <a:rPr lang="en-US" dirty="0" err="1"/>
              <a:t>systém</a:t>
            </a:r>
            <a:r>
              <a:rPr lang="en-US" dirty="0"/>
              <a:t>“, „</a:t>
            </a:r>
            <a:r>
              <a:rPr lang="en-US" dirty="0" err="1"/>
              <a:t>složený</a:t>
            </a:r>
            <a:r>
              <a:rPr lang="en-US" dirty="0"/>
              <a:t>“ z </a:t>
            </a:r>
            <a:r>
              <a:rPr lang="en-US" dirty="0" err="1"/>
              <a:t>hierarchicky</a:t>
            </a:r>
            <a:r>
              <a:rPr lang="en-US" dirty="0"/>
              <a:t> </a:t>
            </a:r>
            <a:endParaRPr lang="cs-CZ" dirty="0"/>
          </a:p>
          <a:p>
            <a:r>
              <a:rPr lang="en-US" dirty="0" err="1"/>
              <a:t>uspořádaných</a:t>
            </a:r>
            <a:r>
              <a:rPr lang="en-US" dirty="0"/>
              <a:t> </a:t>
            </a:r>
            <a:r>
              <a:rPr lang="en-US" dirty="0" err="1"/>
              <a:t>subsystémů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</a:t>
            </a:r>
            <a:r>
              <a:rPr lang="en-US" dirty="0"/>
              <a:t> </a:t>
            </a:r>
            <a:r>
              <a:rPr lang="en-US" dirty="0" err="1"/>
              <a:t>hierarchie</a:t>
            </a:r>
            <a:r>
              <a:rPr lang="en-US" dirty="0"/>
              <a:t> </a:t>
            </a:r>
            <a:r>
              <a:rPr lang="en-US" dirty="0" err="1"/>
              <a:t>úrovní</a:t>
            </a:r>
            <a:r>
              <a:rPr lang="en-US" dirty="0"/>
              <a:t> </a:t>
            </a:r>
            <a:r>
              <a:rPr lang="en-US" dirty="0" err="1"/>
              <a:t>studia</a:t>
            </a:r>
            <a:r>
              <a:rPr lang="en-US" dirty="0"/>
              <a:t> </a:t>
            </a:r>
            <a:endParaRPr lang="cs-CZ" dirty="0"/>
          </a:p>
          <a:p>
            <a:r>
              <a:rPr lang="en-US" dirty="0"/>
              <a:t>(</a:t>
            </a:r>
            <a:r>
              <a:rPr lang="en-US" dirty="0" err="1"/>
              <a:t>např</a:t>
            </a:r>
            <a:r>
              <a:rPr lang="en-US" dirty="0"/>
              <a:t>. </a:t>
            </a:r>
            <a:r>
              <a:rPr lang="en-US" dirty="0" err="1"/>
              <a:t>hypertenze</a:t>
            </a:r>
            <a:r>
              <a:rPr lang="en-US" dirty="0"/>
              <a:t>):</a:t>
            </a:r>
            <a:endParaRPr lang="en-US" dirty="0">
              <a:sym typeface="Symbol" panose="05050102010706020507" pitchFamily="18" charset="2"/>
            </a:endParaRPr>
          </a:p>
          <a:p>
            <a:r>
              <a:rPr lang="cs-CZ" dirty="0">
                <a:sym typeface="Symbol" panose="05050102010706020507" pitchFamily="18" charset="2"/>
              </a:rPr>
              <a:t>	</a:t>
            </a:r>
            <a:r>
              <a:rPr lang="en-US" dirty="0">
                <a:sym typeface="Symbol" panose="05050102010706020507" pitchFamily="18" charset="2"/>
              </a:rPr>
              <a:t>- </a:t>
            </a:r>
            <a:r>
              <a:rPr lang="en-US" dirty="0" err="1">
                <a:sym typeface="Symbol" panose="05050102010706020507" pitchFamily="18" charset="2"/>
              </a:rPr>
              <a:t>Patologická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err="1">
                <a:sym typeface="Symbol" panose="05050102010706020507" pitchFamily="18" charset="2"/>
              </a:rPr>
              <a:t>fyziologie</a:t>
            </a:r>
            <a:endParaRPr lang="en-US" dirty="0">
              <a:sym typeface="Symbol" panose="05050102010706020507" pitchFamily="18" charset="2"/>
            </a:endParaRPr>
          </a:p>
          <a:p>
            <a:r>
              <a:rPr lang="en-US" dirty="0">
                <a:sym typeface="Symbol" panose="05050102010706020507" pitchFamily="18" charset="2"/>
              </a:rPr>
              <a:t>	- </a:t>
            </a:r>
            <a:r>
              <a:rPr lang="en-US" dirty="0" err="1">
                <a:sym typeface="Symbol" panose="05050102010706020507" pitchFamily="18" charset="2"/>
              </a:rPr>
              <a:t>Psychosomatika</a:t>
            </a:r>
            <a:endParaRPr lang="en-US" dirty="0">
              <a:sym typeface="Symbol" panose="05050102010706020507" pitchFamily="18" charset="2"/>
            </a:endParaRPr>
          </a:p>
          <a:p>
            <a:r>
              <a:rPr lang="en-US" dirty="0">
                <a:sym typeface="Symbol" panose="05050102010706020507" pitchFamily="18" charset="2"/>
              </a:rPr>
              <a:t>        </a:t>
            </a:r>
            <a:r>
              <a:rPr lang="cs-CZ" dirty="0">
                <a:sym typeface="Symbol" panose="05050102010706020507" pitchFamily="18" charset="2"/>
              </a:rPr>
              <a:t> </a:t>
            </a:r>
            <a:r>
              <a:rPr lang="en-US" dirty="0">
                <a:sym typeface="Symbol" panose="05050102010706020507" pitchFamily="18" charset="2"/>
              </a:rPr>
              <a:t> - </a:t>
            </a:r>
            <a:r>
              <a:rPr lang="en-US" dirty="0" err="1">
                <a:sym typeface="Symbol" panose="05050102010706020507" pitchFamily="18" charset="2"/>
              </a:rPr>
              <a:t>Sociální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err="1">
                <a:sym typeface="Symbol" panose="05050102010706020507" pitchFamily="18" charset="2"/>
              </a:rPr>
              <a:t>lékařství</a:t>
            </a:r>
            <a:endParaRPr lang="en-US" dirty="0">
              <a:sym typeface="Symbol" panose="05050102010706020507" pitchFamily="18" charset="2"/>
            </a:endParaRPr>
          </a:p>
        </p:txBody>
      </p:sp>
      <p:sp>
        <p:nvSpPr>
          <p:cNvPr id="69642" name="Line 10"/>
          <p:cNvSpPr>
            <a:spLocks noChangeShapeType="1"/>
          </p:cNvSpPr>
          <p:nvPr/>
        </p:nvSpPr>
        <p:spPr bwMode="auto">
          <a:xfrm flipV="1">
            <a:off x="5226291" y="936429"/>
            <a:ext cx="360362" cy="647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9643" name="Line 11"/>
          <p:cNvSpPr>
            <a:spLocks noChangeShapeType="1"/>
          </p:cNvSpPr>
          <p:nvPr/>
        </p:nvSpPr>
        <p:spPr bwMode="auto">
          <a:xfrm>
            <a:off x="5226291" y="2243154"/>
            <a:ext cx="360362" cy="7191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18EACF67-2675-4006-9D51-2A773497E4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1868" y="1365112"/>
            <a:ext cx="304442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b="1" dirty="0" err="1">
                <a:solidFill>
                  <a:srgbClr val="0000DC"/>
                </a:solidFill>
              </a:rPr>
              <a:t>Patologická</a:t>
            </a:r>
            <a:r>
              <a:rPr lang="en-US" b="1" dirty="0">
                <a:solidFill>
                  <a:srgbClr val="0000DC"/>
                </a:solidFill>
              </a:rPr>
              <a:t> </a:t>
            </a:r>
            <a:r>
              <a:rPr lang="en-US" b="1" dirty="0" err="1">
                <a:solidFill>
                  <a:srgbClr val="0000DC"/>
                </a:solidFill>
              </a:rPr>
              <a:t>fyziologie</a:t>
            </a:r>
            <a:endParaRPr lang="en-US" b="1" dirty="0">
              <a:solidFill>
                <a:srgbClr val="0000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975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>
          <a:xfrm>
            <a:off x="1149406" y="2080924"/>
            <a:ext cx="8458200" cy="5105400"/>
          </a:xfrm>
        </p:spPr>
        <p:txBody>
          <a:bodyPr/>
          <a:lstStyle/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1.  Definice zdraví    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2. Definice nemoci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3.  Rozpoznávání zdraví a nemoci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4.  Patologie vznikající uvnitř homogenního souboru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5.  Srovnání alternativního a kontinuálního modelu 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nemoci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6.  Koncepce normality a její úloha v diagnostice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FDA8A18F-1344-4342-AAFA-F9B217C5A0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759" y="216838"/>
            <a:ext cx="369524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cs-CZ" b="1" dirty="0">
                <a:solidFill>
                  <a:srgbClr val="0000DC"/>
                </a:solidFill>
              </a:rPr>
              <a:t>Normalita zdraví a nemoci</a:t>
            </a:r>
            <a:endParaRPr lang="en-US" b="1" dirty="0">
              <a:solidFill>
                <a:srgbClr val="0000DC"/>
              </a:solidFill>
            </a:endParaRP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446258DF-ABD6-477E-962A-45A865BEC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1707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2007625" y="450249"/>
            <a:ext cx="7906395" cy="3924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cs-CZ" sz="2800" b="1" dirty="0"/>
              <a:t>                        </a:t>
            </a:r>
          </a:p>
          <a:p>
            <a:endParaRPr lang="cs-CZ" b="1" dirty="0"/>
          </a:p>
          <a:p>
            <a:pPr>
              <a:spcBef>
                <a:spcPts val="600"/>
              </a:spcBef>
            </a:pPr>
            <a:r>
              <a:rPr lang="cs-CZ" b="1" dirty="0"/>
              <a:t>      O zdraví a nemoc se zajímá nejen medicína, ale i “filozofie prosperity”</a:t>
            </a:r>
          </a:p>
          <a:p>
            <a:endParaRPr lang="cs-CZ" dirty="0"/>
          </a:p>
          <a:p>
            <a:r>
              <a:rPr lang="en-US" dirty="0"/>
              <a:t>	-</a:t>
            </a:r>
            <a:r>
              <a:rPr lang="cs-CZ" dirty="0"/>
              <a:t>Označení za nemocného může mít pro jednotlivce osudné důsledky</a:t>
            </a:r>
          </a:p>
          <a:p>
            <a:r>
              <a:rPr lang="cs-CZ" dirty="0"/>
              <a:t>                          a v kolektivním měřítku značný sociální dopad </a:t>
            </a:r>
            <a:endParaRPr lang="en-US" dirty="0"/>
          </a:p>
          <a:p>
            <a:r>
              <a:rPr lang="en-US" dirty="0"/>
              <a:t>	-</a:t>
            </a:r>
            <a:r>
              <a:rPr lang="cs-CZ" dirty="0"/>
              <a:t>Jakýkoliv zákon o zdravotní péči předpokládá definici "zdraví" </a:t>
            </a:r>
            <a:endParaRPr lang="en-US" dirty="0"/>
          </a:p>
          <a:p>
            <a:r>
              <a:rPr lang="en-US" dirty="0"/>
              <a:t>	-</a:t>
            </a:r>
            <a:r>
              <a:rPr lang="cs-CZ" dirty="0"/>
              <a:t>Také patologie musí definovat oblast své působnosti</a:t>
            </a:r>
          </a:p>
          <a:p>
            <a:r>
              <a:rPr lang="cs-CZ" dirty="0"/>
              <a:t>      </a:t>
            </a:r>
            <a:endParaRPr lang="en-US" dirty="0"/>
          </a:p>
          <a:p>
            <a:r>
              <a:rPr lang="cs-CZ" dirty="0"/>
              <a:t>Př.:</a:t>
            </a:r>
            <a:r>
              <a:rPr lang="cs-CZ" i="1" dirty="0"/>
              <a:t> chápání homosexuality</a:t>
            </a:r>
            <a:r>
              <a:rPr lang="cs-CZ" dirty="0"/>
              <a:t> prošlo vývojem: zločin -  retardace vývoje osobnosti – 1973 v USA vypuštěna ze seznamu psychiatrických poruch </a:t>
            </a:r>
            <a:r>
              <a:rPr lang="en-US" dirty="0"/>
              <a:t>(</a:t>
            </a:r>
            <a:r>
              <a:rPr lang="cs-CZ" dirty="0"/>
              <a:t>řídká varianta,  </a:t>
            </a:r>
            <a:r>
              <a:rPr lang="en-US" dirty="0"/>
              <a:t>“</a:t>
            </a:r>
            <a:r>
              <a:rPr lang="cs-CZ" dirty="0"/>
              <a:t>anomálie</a:t>
            </a:r>
            <a:r>
              <a:rPr lang="en-US" dirty="0"/>
              <a:t>” </a:t>
            </a:r>
            <a:r>
              <a:rPr lang="cs-CZ" dirty="0"/>
              <a:t>)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319EEBF4-ED08-4787-B0A3-89F78C53A9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399" y="369238"/>
            <a:ext cx="133722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cs-CZ" b="1" dirty="0">
                <a:solidFill>
                  <a:srgbClr val="0000DC"/>
                </a:solidFill>
              </a:rPr>
              <a:t>Definice </a:t>
            </a:r>
            <a:endParaRPr lang="en-US" b="1" dirty="0">
              <a:solidFill>
                <a:srgbClr val="0000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928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3535614" y="1028343"/>
            <a:ext cx="6234027" cy="480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cs-CZ" b="1" dirty="0"/>
              <a:t>      </a:t>
            </a:r>
          </a:p>
          <a:p>
            <a:r>
              <a:rPr lang="cs-CZ" i="1" dirty="0">
                <a:solidFill>
                  <a:srgbClr val="0000FF"/>
                </a:solidFill>
              </a:rPr>
              <a:t>      </a:t>
            </a:r>
            <a:r>
              <a:rPr lang="cs-CZ" b="1" i="1" dirty="0">
                <a:solidFill>
                  <a:srgbClr val="00CCFF"/>
                </a:solidFill>
              </a:rPr>
              <a:t>Normalita biologická (tělesná)</a:t>
            </a:r>
            <a:r>
              <a:rPr lang="cs-CZ" b="1" i="1" dirty="0"/>
              <a:t>:</a:t>
            </a:r>
            <a:r>
              <a:rPr lang="cs-CZ" dirty="0"/>
              <a:t> </a:t>
            </a:r>
            <a:r>
              <a:rPr lang="cs-CZ" sz="1800" dirty="0" err="1"/>
              <a:t>Objektivizovatelný</a:t>
            </a:r>
            <a:r>
              <a:rPr lang="cs-CZ" sz="1800" dirty="0"/>
              <a:t> celek nerušeně probíhajících, autonomních fyziologických a biochemických funkcí jednotlivých orgánových systémů a látkových procesů. "Nerušená funkce" ovšem znamená bezchybné směřování k cíli a přitom se neříká, co je cílem organizmu; cíle svého života však známe my jako vědomé, prožívající bytosti</a:t>
            </a:r>
            <a:endParaRPr lang="cs-CZ" dirty="0"/>
          </a:p>
          <a:p>
            <a:r>
              <a:rPr lang="cs-CZ" dirty="0"/>
              <a:t>	</a:t>
            </a:r>
            <a:r>
              <a:rPr lang="cs-CZ" sz="2000" b="1" i="1" dirty="0">
                <a:solidFill>
                  <a:srgbClr val="00CCFF"/>
                </a:solidFill>
              </a:rPr>
              <a:t>Normalita psychologická</a:t>
            </a:r>
            <a:r>
              <a:rPr lang="cs-CZ" sz="2000" i="1" dirty="0"/>
              <a:t>:</a:t>
            </a:r>
            <a:r>
              <a:rPr lang="cs-CZ" sz="2000" dirty="0"/>
              <a:t> Vyvážený výsledek přiměřeného sebevědomí a sebejistoty, spontaneity a vzrušivosti, realistického vztahu k životním cílům a realistických individuálních přání, schopnosti se poučit a sociability</a:t>
            </a:r>
          </a:p>
          <a:p>
            <a:r>
              <a:rPr lang="cs-CZ" sz="2000" b="1" i="1" dirty="0">
                <a:solidFill>
                  <a:srgbClr val="00CCFF"/>
                </a:solidFill>
              </a:rPr>
              <a:t>	Normalita sociologická</a:t>
            </a:r>
            <a:r>
              <a:rPr lang="cs-CZ" sz="2000" i="1" dirty="0"/>
              <a:t>:</a:t>
            </a:r>
            <a:r>
              <a:rPr lang="cs-CZ" sz="2000" dirty="0"/>
              <a:t> Nerušená výstavba a přestavba individuální a sociální skutečnosti s cílem splnit úlohy a role v rámci daného sociálního systému</a:t>
            </a:r>
          </a:p>
          <a:p>
            <a:endParaRPr lang="cs-CZ" sz="2000" dirty="0"/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38A50A1A-162A-47DA-B6BA-E1FCE47BC7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955" y="256944"/>
            <a:ext cx="569104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cs-CZ" b="1" dirty="0">
                <a:solidFill>
                  <a:srgbClr val="0000DC"/>
                </a:solidFill>
              </a:rPr>
              <a:t>Definice zdraví podle hierarchické úrovně</a:t>
            </a:r>
            <a:endParaRPr lang="en-US" b="1" dirty="0">
              <a:solidFill>
                <a:srgbClr val="0000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452049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e">
  <a:themeElements>
    <a:clrScheme name="Galerie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e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e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321</TotalTime>
  <Words>2515</Words>
  <Application>Microsoft Office PowerPoint</Application>
  <PresentationFormat>Širokoúhlá obrazovka</PresentationFormat>
  <Paragraphs>301</Paragraphs>
  <Slides>44</Slides>
  <Notes>2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44</vt:i4>
      </vt:variant>
    </vt:vector>
  </HeadingPairs>
  <TitlesOfParts>
    <vt:vector size="52" baseType="lpstr">
      <vt:lpstr>Arial</vt:lpstr>
      <vt:lpstr>Calibri</vt:lpstr>
      <vt:lpstr>Comic Sans MS</vt:lpstr>
      <vt:lpstr>Gill Sans MT</vt:lpstr>
      <vt:lpstr>Times New Roman</vt:lpstr>
      <vt:lpstr>Wingdings</vt:lpstr>
      <vt:lpstr>Galerie</vt:lpstr>
      <vt:lpstr>Photo Editor Photo</vt:lpstr>
      <vt:lpstr>Normalita ve zdraví a nemoci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Příklady biologických rytmů s různou periodicitou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Julie Dobrovolná</dc:creator>
  <cp:lastModifiedBy>Julie Dobrovolná</cp:lastModifiedBy>
  <cp:revision>9</cp:revision>
  <cp:lastPrinted>1601-01-01T00:00:00Z</cp:lastPrinted>
  <dcterms:created xsi:type="dcterms:W3CDTF">2020-10-09T04:47:31Z</dcterms:created>
  <dcterms:modified xsi:type="dcterms:W3CDTF">2025-02-20T07:05:18Z</dcterms:modified>
</cp:coreProperties>
</file>