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7"/>
  </p:notesMasterIdLst>
  <p:handoutMasterIdLst>
    <p:handoutMasterId r:id="rId128"/>
  </p:handoutMasterIdLst>
  <p:sldIdLst>
    <p:sldId id="257" r:id="rId2"/>
    <p:sldId id="305" r:id="rId3"/>
    <p:sldId id="549" r:id="rId4"/>
    <p:sldId id="547" r:id="rId5"/>
    <p:sldId id="456" r:id="rId6"/>
    <p:sldId id="304" r:id="rId7"/>
    <p:sldId id="434" r:id="rId8"/>
    <p:sldId id="360" r:id="rId9"/>
    <p:sldId id="475" r:id="rId10"/>
    <p:sldId id="508" r:id="rId11"/>
    <p:sldId id="548" r:id="rId12"/>
    <p:sldId id="509" r:id="rId13"/>
    <p:sldId id="522" r:id="rId14"/>
    <p:sldId id="534" r:id="rId15"/>
    <p:sldId id="472" r:id="rId16"/>
    <p:sldId id="511" r:id="rId17"/>
    <p:sldId id="465" r:id="rId18"/>
    <p:sldId id="512" r:id="rId19"/>
    <p:sldId id="461" r:id="rId20"/>
    <p:sldId id="517" r:id="rId21"/>
    <p:sldId id="518" r:id="rId22"/>
    <p:sldId id="514" r:id="rId23"/>
    <p:sldId id="550" r:id="rId24"/>
    <p:sldId id="516" r:id="rId25"/>
    <p:sldId id="470" r:id="rId26"/>
    <p:sldId id="471" r:id="rId27"/>
    <p:sldId id="376" r:id="rId28"/>
    <p:sldId id="515" r:id="rId29"/>
    <p:sldId id="519" r:id="rId30"/>
    <p:sldId id="463" r:id="rId31"/>
    <p:sldId id="495" r:id="rId32"/>
    <p:sldId id="501" r:id="rId33"/>
    <p:sldId id="502" r:id="rId34"/>
    <p:sldId id="500" r:id="rId35"/>
    <p:sldId id="505" r:id="rId36"/>
    <p:sldId id="506" r:id="rId37"/>
    <p:sldId id="507" r:id="rId38"/>
    <p:sldId id="503" r:id="rId39"/>
    <p:sldId id="464" r:id="rId40"/>
    <p:sldId id="504" r:id="rId41"/>
    <p:sldId id="378" r:id="rId42"/>
    <p:sldId id="391" r:id="rId43"/>
    <p:sldId id="381" r:id="rId44"/>
    <p:sldId id="382" r:id="rId45"/>
    <p:sldId id="380" r:id="rId46"/>
    <p:sldId id="486" r:id="rId47"/>
    <p:sldId id="488" r:id="rId48"/>
    <p:sldId id="497" r:id="rId49"/>
    <p:sldId id="492" r:id="rId50"/>
    <p:sldId id="520" r:id="rId51"/>
    <p:sldId id="493" r:id="rId52"/>
    <p:sldId id="494" r:id="rId53"/>
    <p:sldId id="476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7" r:id="rId66"/>
    <p:sldId id="446" r:id="rId67"/>
    <p:sldId id="546" r:id="rId68"/>
    <p:sldId id="448" r:id="rId69"/>
    <p:sldId id="499" r:id="rId70"/>
    <p:sldId id="449" r:id="rId71"/>
    <p:sldId id="450" r:id="rId72"/>
    <p:sldId id="524" r:id="rId73"/>
    <p:sldId id="525" r:id="rId74"/>
    <p:sldId id="451" r:id="rId75"/>
    <p:sldId id="535" r:id="rId76"/>
    <p:sldId id="452" r:id="rId77"/>
    <p:sldId id="453" r:id="rId78"/>
    <p:sldId id="454" r:id="rId79"/>
    <p:sldId id="455" r:id="rId80"/>
    <p:sldId id="477" r:id="rId81"/>
    <p:sldId id="478" r:id="rId82"/>
    <p:sldId id="479" r:id="rId83"/>
    <p:sldId id="541" r:id="rId84"/>
    <p:sldId id="480" r:id="rId85"/>
    <p:sldId id="481" r:id="rId86"/>
    <p:sldId id="552" r:id="rId87"/>
    <p:sldId id="554" r:id="rId88"/>
    <p:sldId id="553" r:id="rId89"/>
    <p:sldId id="482" r:id="rId90"/>
    <p:sldId id="483" r:id="rId91"/>
    <p:sldId id="555" r:id="rId92"/>
    <p:sldId id="556" r:id="rId93"/>
    <p:sldId id="557" r:id="rId94"/>
    <p:sldId id="484" r:id="rId95"/>
    <p:sldId id="558" r:id="rId96"/>
    <p:sldId id="536" r:id="rId97"/>
    <p:sldId id="559" r:id="rId98"/>
    <p:sldId id="487" r:id="rId99"/>
    <p:sldId id="560" r:id="rId100"/>
    <p:sldId id="489" r:id="rId101"/>
    <p:sldId id="561" r:id="rId102"/>
    <p:sldId id="543" r:id="rId103"/>
    <p:sldId id="544" r:id="rId104"/>
    <p:sldId id="490" r:id="rId105"/>
    <p:sldId id="491" r:id="rId106"/>
    <p:sldId id="562" r:id="rId107"/>
    <p:sldId id="563" r:id="rId108"/>
    <p:sldId id="564" r:id="rId109"/>
    <p:sldId id="496" r:id="rId110"/>
    <p:sldId id="565" r:id="rId111"/>
    <p:sldId id="498" r:id="rId112"/>
    <p:sldId id="566" r:id="rId113"/>
    <p:sldId id="567" r:id="rId114"/>
    <p:sldId id="537" r:id="rId115"/>
    <p:sldId id="538" r:id="rId116"/>
    <p:sldId id="539" r:id="rId117"/>
    <p:sldId id="540" r:id="rId118"/>
    <p:sldId id="568" r:id="rId119"/>
    <p:sldId id="569" r:id="rId120"/>
    <p:sldId id="570" r:id="rId121"/>
    <p:sldId id="571" r:id="rId122"/>
    <p:sldId id="572" r:id="rId123"/>
    <p:sldId id="573" r:id="rId124"/>
    <p:sldId id="574" r:id="rId125"/>
    <p:sldId id="521" r:id="rId12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B0B"/>
    <a:srgbClr val="296EF9"/>
    <a:srgbClr val="3F7DF9"/>
    <a:srgbClr val="FF6600"/>
    <a:srgbClr val="FF3300"/>
    <a:srgbClr val="FF0066"/>
    <a:srgbClr val="000000"/>
    <a:srgbClr val="E3DDD1"/>
    <a:srgbClr val="B3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2392" autoAdjust="0"/>
  </p:normalViewPr>
  <p:slideViewPr>
    <p:cSldViewPr>
      <p:cViewPr varScale="1">
        <p:scale>
          <a:sx n="105" d="100"/>
          <a:sy n="105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AS%202015_16\casova%20rada(Automaticky%20ulo&#382;eno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C0-4455-9559-286BF19B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53696"/>
        <c:axId val="203055488"/>
      </c:lineChart>
      <c:catAx>
        <c:axId val="20305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055488"/>
        <c:crosses val="autoZero"/>
        <c:auto val="1"/>
        <c:lblAlgn val="ctr"/>
        <c:lblOffset val="100"/>
        <c:noMultiLvlLbl val="0"/>
      </c:catAx>
      <c:valAx>
        <c:axId val="2030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053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E-4827-921C-703F08412A73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EE-4827-921C-703F08412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382784"/>
        <c:axId val="247384320"/>
      </c:lineChart>
      <c:catAx>
        <c:axId val="24738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7384320"/>
        <c:crosses val="autoZero"/>
        <c:auto val="1"/>
        <c:lblAlgn val="ctr"/>
        <c:lblOffset val="100"/>
        <c:noMultiLvlLbl val="0"/>
      </c:catAx>
      <c:valAx>
        <c:axId val="24738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382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A4-4192-909A-639F5D954E94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General</c:formatCode>
                <c:ptCount val="20"/>
                <c:pt idx="0">
                  <c:v>10.7</c:v>
                </c:pt>
                <c:pt idx="1">
                  <c:v>10</c:v>
                </c:pt>
                <c:pt idx="2">
                  <c:v>8.6999999999999993</c:v>
                </c:pt>
                <c:pt idx="3">
                  <c:v>6.3</c:v>
                </c:pt>
                <c:pt idx="4">
                  <c:v>7.3</c:v>
                </c:pt>
                <c:pt idx="5">
                  <c:v>10</c:v>
                </c:pt>
                <c:pt idx="6">
                  <c:v>11.3</c:v>
                </c:pt>
                <c:pt idx="7">
                  <c:v>11</c:v>
                </c:pt>
                <c:pt idx="8">
                  <c:v>10.7</c:v>
                </c:pt>
                <c:pt idx="9">
                  <c:v>10</c:v>
                </c:pt>
                <c:pt idx="10">
                  <c:v>8.6999999999999993</c:v>
                </c:pt>
                <c:pt idx="11">
                  <c:v>7.7</c:v>
                </c:pt>
                <c:pt idx="12">
                  <c:v>10</c:v>
                </c:pt>
                <c:pt idx="13">
                  <c:v>11</c:v>
                </c:pt>
                <c:pt idx="14">
                  <c:v>10.3</c:v>
                </c:pt>
                <c:pt idx="15">
                  <c:v>9.6999999999999993</c:v>
                </c:pt>
                <c:pt idx="16">
                  <c:v>9.6999999999999993</c:v>
                </c:pt>
                <c:pt idx="17">
                  <c:v>9</c:v>
                </c:pt>
                <c:pt idx="18">
                  <c:v>8</c:v>
                </c:pt>
                <c:pt idx="1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A4-4192-909A-639F5D954E94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0.0</c:formatCode>
                <c:ptCount val="20"/>
                <c:pt idx="0">
                  <c:v>10</c:v>
                </c:pt>
                <c:pt idx="1">
                  <c:v>10.7</c:v>
                </c:pt>
                <c:pt idx="2" formatCode="General">
                  <c:v>10</c:v>
                </c:pt>
                <c:pt idx="3">
                  <c:v>8.6666666666666661</c:v>
                </c:pt>
                <c:pt idx="4">
                  <c:v>6.333333333333333</c:v>
                </c:pt>
                <c:pt idx="5">
                  <c:v>7.333333333333333</c:v>
                </c:pt>
                <c:pt idx="6" formatCode="General">
                  <c:v>10</c:v>
                </c:pt>
                <c:pt idx="7">
                  <c:v>11.333333333333334</c:v>
                </c:pt>
                <c:pt idx="8" formatCode="General">
                  <c:v>11</c:v>
                </c:pt>
                <c:pt idx="9">
                  <c:v>10.666666666666666</c:v>
                </c:pt>
                <c:pt idx="10" formatCode="General">
                  <c:v>10</c:v>
                </c:pt>
                <c:pt idx="11">
                  <c:v>8.6666666666666661</c:v>
                </c:pt>
                <c:pt idx="12">
                  <c:v>7.666666666666667</c:v>
                </c:pt>
                <c:pt idx="13" formatCode="General">
                  <c:v>10</c:v>
                </c:pt>
                <c:pt idx="14" formatCode="General">
                  <c:v>11</c:v>
                </c:pt>
                <c:pt idx="15">
                  <c:v>10.333333333333334</c:v>
                </c:pt>
                <c:pt idx="16">
                  <c:v>9.6666666666666661</c:v>
                </c:pt>
                <c:pt idx="17">
                  <c:v>9.6666666666666661</c:v>
                </c:pt>
                <c:pt idx="18" formatCode="General">
                  <c:v>9</c:v>
                </c:pt>
                <c:pt idx="19" formatCode="General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A4-4192-909A-639F5D954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9-4A3E-8441-852FAE041BAB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9-4A3E-8441-852FAE041BAB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E9-4A3E-8441-852FAE04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316096"/>
        <c:axId val="249317632"/>
      </c:lineChart>
      <c:catAx>
        <c:axId val="24931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9317632"/>
        <c:crosses val="autoZero"/>
        <c:auto val="1"/>
        <c:lblAlgn val="ctr"/>
        <c:lblOffset val="100"/>
        <c:noMultiLvlLbl val="0"/>
      </c:catAx>
      <c:valAx>
        <c:axId val="2493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16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F-4C05-B571-B4D56F86AD9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F-4C05-B571-B4D56F86AD92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F-4C05-B571-B4D56F86AD92}"/>
            </c:ext>
          </c:extLst>
        </c:ser>
        <c:ser>
          <c:idx val="4"/>
          <c:order val="3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9.4285714285713631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9.8571428571429127</c:v>
                </c:pt>
                <c:pt idx="8" formatCode="0.0">
                  <c:v>10</c:v>
                </c:pt>
                <c:pt idx="9" formatCode="0.0">
                  <c:v>9.8571428571429127</c:v>
                </c:pt>
                <c:pt idx="10" formatCode="0.0">
                  <c:v>9.8571428571429127</c:v>
                </c:pt>
                <c:pt idx="11" formatCode="0.0">
                  <c:v>9.8571428571429127</c:v>
                </c:pt>
                <c:pt idx="12" formatCode="0.0">
                  <c:v>9.5714285714285712</c:v>
                </c:pt>
                <c:pt idx="13" formatCode="0.0">
                  <c:v>9.4285714285713631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5F-4C05-B571-B4D56F86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089856"/>
        <c:axId val="250091392"/>
      </c:lineChart>
      <c:catAx>
        <c:axId val="2500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0091392"/>
        <c:crosses val="autoZero"/>
        <c:auto val="1"/>
        <c:lblAlgn val="ctr"/>
        <c:lblOffset val="100"/>
        <c:noMultiLvlLbl val="0"/>
      </c:catAx>
      <c:valAx>
        <c:axId val="2500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089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90-4F81-B929-55756CFA0DF6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9.4285714285713791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9.857142857142895</c:v>
                </c:pt>
                <c:pt idx="8" formatCode="0.0">
                  <c:v>10</c:v>
                </c:pt>
                <c:pt idx="9" formatCode="0.0">
                  <c:v>9.857142857142895</c:v>
                </c:pt>
                <c:pt idx="10" formatCode="0.0">
                  <c:v>9.857142857142895</c:v>
                </c:pt>
                <c:pt idx="11" formatCode="0.0">
                  <c:v>9.857142857142895</c:v>
                </c:pt>
                <c:pt idx="12" formatCode="0.0">
                  <c:v>9.5714285714285712</c:v>
                </c:pt>
                <c:pt idx="13" formatCode="0.0">
                  <c:v>9.4285714285713791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0-4F81-B929-55756CFA0DF6}"/>
            </c:ext>
          </c:extLst>
        </c:ser>
        <c:ser>
          <c:idx val="0"/>
          <c:order val="0"/>
          <c:spPr>
            <a:ln>
              <a:solidFill>
                <a:srgbClr val="F10FB0"/>
              </a:solidFill>
            </a:ln>
          </c:spPr>
          <c:marker>
            <c:symbol val="none"/>
          </c:marker>
          <c:val>
            <c:numRef>
              <c:f>List1!$F$1:$F$17</c:f>
              <c:numCache>
                <c:formatCode>General</c:formatCode>
                <c:ptCount val="17"/>
                <c:pt idx="3" formatCode="0.0">
                  <c:v>-0.85714285714285765</c:v>
                </c:pt>
                <c:pt idx="4" formatCode="0.0">
                  <c:v>-1.8571428571428572</c:v>
                </c:pt>
                <c:pt idx="5" formatCode="0.0">
                  <c:v>-0.71428571428571463</c:v>
                </c:pt>
                <c:pt idx="6" formatCode="0.0">
                  <c:v>-0.28571428571428703</c:v>
                </c:pt>
                <c:pt idx="7" formatCode="0.0">
                  <c:v>-3.8571428571428572</c:v>
                </c:pt>
                <c:pt idx="8" formatCode="0.0">
                  <c:v>-2.2857142857142856</c:v>
                </c:pt>
                <c:pt idx="9" formatCode="0.0">
                  <c:v>0.71428571428571463</c:v>
                </c:pt>
                <c:pt idx="10" formatCode="0.0">
                  <c:v>-1.2857142857142803</c:v>
                </c:pt>
                <c:pt idx="11" formatCode="0.0">
                  <c:v>-2.7142857142857144</c:v>
                </c:pt>
                <c:pt idx="12" formatCode="0.0">
                  <c:v>-0.71428571428571463</c:v>
                </c:pt>
                <c:pt idx="13" formatCode="0.0">
                  <c:v>0</c:v>
                </c:pt>
                <c:pt idx="14" formatCode="0.0">
                  <c:v>-2.8571428571428572</c:v>
                </c:pt>
                <c:pt idx="15" formatCode="0.0">
                  <c:v>-2.8571428571428572</c:v>
                </c:pt>
                <c:pt idx="16" formatCode="0.0">
                  <c:v>0.42857142857142855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90-4F81-B929-55756CFA0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133504"/>
        <c:axId val="255107840"/>
      </c:lineChart>
      <c:catAx>
        <c:axId val="2501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5107840"/>
        <c:crosses val="autoZero"/>
        <c:auto val="1"/>
        <c:lblAlgn val="ctr"/>
        <c:lblOffset val="100"/>
        <c:noMultiLvlLbl val="0"/>
      </c:catAx>
      <c:valAx>
        <c:axId val="25510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33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0.10276</cdr:x>
      <cdr:y>0.36749</cdr:y>
    </cdr:from>
    <cdr:to>
      <cdr:x>0.14626</cdr:x>
      <cdr:y>0.5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B8703BB9-6CD9-4026-8C5A-F1F028FE84A2}"/>
            </a:ext>
          </a:extLst>
        </cdr:cNvPr>
        <cdr:cNvCxnSpPr/>
      </cdr:nvCxnSpPr>
      <cdr:spPr>
        <a:xfrm xmlns:a="http://schemas.openxmlformats.org/drawingml/2006/main" flipH="1">
          <a:off x="469801" y="1008112"/>
          <a:ext cx="198885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0.14175</cdr:x>
      <cdr:y>0.36749</cdr:y>
    </cdr:from>
    <cdr:to>
      <cdr:x>0.189</cdr:x>
      <cdr:y>0.5</cdr:y>
    </cdr:to>
    <cdr:cxnSp macro="">
      <cdr:nvCxnSpPr>
        <cdr:cNvPr id="9" name="Přímá spojnice 8">
          <a:extLst xmlns:a="http://schemas.openxmlformats.org/drawingml/2006/main">
            <a:ext uri="{FF2B5EF4-FFF2-40B4-BE49-F238E27FC236}">
              <a16:creationId xmlns:a16="http://schemas.microsoft.com/office/drawing/2014/main" id="{7541735B-86BF-47FB-99A4-86B8E88D4574}"/>
            </a:ext>
          </a:extLst>
        </cdr:cNvPr>
        <cdr:cNvCxnSpPr/>
      </cdr:nvCxnSpPr>
      <cdr:spPr>
        <a:xfrm xmlns:a="http://schemas.openxmlformats.org/drawingml/2006/main" flipH="1">
          <a:off x="648072" y="1008112"/>
          <a:ext cx="216024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63326B7-B908-4C9F-83DD-6CA5B7E3A7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FACE9A-93BF-4DF1-8461-BE48282D38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A0E5811-5F8E-4B55-8BEB-8E97234681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3495834-035B-4C23-8DE5-23321F6D78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60E45-D668-4CDD-BC81-5C33A5556CF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AA56118-B9CB-40AC-B86F-ED576E2B1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652526A-F293-4050-B305-2E9A624F54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AB9A6D-EC60-4144-B245-2AE042FC33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7CA82A7-0726-4FFB-AC25-6C1EF37DF4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820159BA-3C0F-44AA-A3EE-9FDEBB0899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3C99F8E-6FB3-41AB-8F6C-7B221788B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9E0CC-73AD-432A-8A44-8FE618FA4D3E}" type="slidenum">
              <a:rPr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D719816-96D0-4BF6-97EB-F6F9D2DCA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D1ED48-D6F6-488B-9F3E-164DD1DA4025}" type="slidenum">
              <a:rPr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F46148-8C17-4F7E-83C8-913536B45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00F6B6A-9346-4396-B2C7-A05D381C0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661C93E7-50AA-4AF0-91F7-9A9473ED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D7BB7258-4165-4A83-9F86-C384C5869F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61EED4A0-2AA9-49E4-8E0B-D4C1B5FF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B54BF049-86C2-4A39-8332-BC906A36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" y="4872912"/>
            <a:ext cx="1002481" cy="9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6475047B-7F42-493A-9818-0829326F18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55B98875-9D14-45AA-B63E-51651E3D2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sp>
        <p:nvSpPr>
          <p:cNvPr id="11" name="Text Box 71">
            <a:extLst>
              <a:ext uri="{FF2B5EF4-FFF2-40B4-BE49-F238E27FC236}">
                <a16:creationId xmlns:a16="http://schemas.microsoft.com/office/drawing/2014/main" id="{1854EBB6-D91A-44F6-9B72-EC6A59F5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C468F448-AC3D-43BB-A052-D3231F43B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9A831FA6-ABD1-4015-9B4A-FA2DA04D4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F4238E82-BFA2-4432-86BD-E54595A9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58EC98AC-9F95-4B16-BC3A-B2DD44F70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B5C7DBF8-A84D-4D5A-9DC1-1BBD6CC81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028FC53C-7124-471B-A212-7AF0016814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3" name="Obrázek 2" descr="Obsah obrázku Písmo, text, Grafika, bílé&#10;&#10;Popis byl vytvořen automaticky">
            <a:extLst>
              <a:ext uri="{FF2B5EF4-FFF2-40B4-BE49-F238E27FC236}">
                <a16:creationId xmlns:a16="http://schemas.microsoft.com/office/drawing/2014/main" id="{BA1E8A24-8940-654E-C05E-90B6C199B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1920" r="11197" b="28195"/>
          <a:stretch/>
        </p:blipFill>
        <p:spPr>
          <a:xfrm>
            <a:off x="43905" y="4090989"/>
            <a:ext cx="2120393" cy="6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82E561FB-646C-4E35-8DC9-5B3BA63DA5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C101-0D44-4BED-AC82-5343463175E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39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9249FC3-600C-42F5-9883-D70FCB6855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C623-DA27-48F2-AF52-752BDC32175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3016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73C7C07B-5BC9-40D0-BBB0-16FEDE77E1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F22E-C0F8-443D-A7A4-314F7A8F0E6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012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A3BF05F3-F792-4A4C-8B79-51F6A3DC81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0F1A-995D-4C22-B696-9F4AE95AAB5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71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D209240-DA5A-4D0B-BC6A-31B343EF13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5085-6ABC-4771-83E4-D792BAF7D2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73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57A7925-5AC2-41D0-BD53-EAEEE6219B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3AE8-A931-4807-8113-0BA387480A2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391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4982297B-3B24-485A-9238-6E76341777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DCBF-5541-43AA-9D9D-B94AADF1E8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33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C1E7170-2BC4-4269-9497-10F2CE6D18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938D-5901-4BEA-885B-2CF5EE53AD5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8135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9167E716-72F9-41E3-A08F-1FE23F9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A3EA2293-7E3E-473D-83FA-79FED55F2701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25C84CB8-A9A9-4EEA-919C-78DC5BD85AA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FF4A7F5-3B78-4BE0-B332-085BE87C1F4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13605747-CB49-482A-B733-395520B2A6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0EEE5EE5-57C1-4907-9958-DB9A0E03C48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30D8CE85-F590-4955-AFA9-06C885F9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D3944C64-C0AD-4784-808F-FD88DCFE2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57BA8C8D-7A1D-4374-BB2C-7051D0847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346E4030-07C4-4580-9BE3-E4B7128C3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5B1D6577-25CE-4949-8EE2-A740167FA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1EFA049A-23D3-4C69-82D3-61B2FA6C314D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2082CD01-8C7D-422E-A904-1B7ED705E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0960375A-0248-44F5-BF3B-00DF01859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343075D2-EC07-42B0-BEEE-0E78E357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713CE59-4D47-4C27-8282-D59F65357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3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5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71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9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1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3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5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33.bin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ypot%C3%A9za" TargetMode="External"/><Relationship Id="rId3" Type="http://schemas.openxmlformats.org/officeDocument/2006/relationships/hyperlink" Target="http://cs.wikipedia.org/wiki/Progn%C3%B3za" TargetMode="External"/><Relationship Id="rId7" Type="http://schemas.openxmlformats.org/officeDocument/2006/relationships/hyperlink" Target="http://cs.wikipedia.org/wiki/V%C4%9Bdec" TargetMode="External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Odhad" TargetMode="External"/><Relationship Id="rId5" Type="http://schemas.openxmlformats.org/officeDocument/2006/relationships/hyperlink" Target="http://cs.wikipedia.org/wiki/V%C4%9B%C5%A1t%C4%9Bn%C3%AD" TargetMode="External"/><Relationship Id="rId4" Type="http://schemas.openxmlformats.org/officeDocument/2006/relationships/hyperlink" Target="http://cs.wikipedia.org/wiki/Budoucnost" TargetMode="External"/><Relationship Id="rId9" Type="http://schemas.openxmlformats.org/officeDocument/2006/relationships/hyperlink" Target="http://cs.wikipedia.org/wiki/Teori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atematickabiologie.cz/index.php?pg=analyza-a-modelovani-dynamickych-biologickych-dat--signaly-a-linearni-systemy" TargetMode="External"/><Relationship Id="rId2" Type="http://schemas.openxmlformats.org/officeDocument/2006/relationships/hyperlink" Target="http://www.iba.muni.cz/res/file/ucebnice/holcik-signaly-casove-rady-linearni-system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eseries.sci.muni.cz/index.ph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31/podzim2011/Bi5440/um/Signaly_a_Soustavy_BASS.pdf" TargetMode="External"/><Relationship Id="rId2" Type="http://schemas.openxmlformats.org/officeDocument/2006/relationships/hyperlink" Target="http://www.digitalniknihovna.cz/mzk/view/uuid:25f84ea0-e3b3-11e6-8010-005056827e51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google.cz/url?sa=i&amp;rct=j&amp;q=&amp;esrc=s&amp;source=images&amp;cd=&amp;cad=rja&amp;docid=hdvnKshYFA6_pM&amp;tbnid=oKMwVhJVcr3xHM:&amp;ved=0CAUQjRw&amp;url=http://www.pokertime.eu/blog/?page%3D2&amp;ei=0BkCU6O6GcfDtQa6zICAAQ&amp;bvm=bv.61535280,d.bGQ&amp;psig=AFQjCNFUjK9qAUTFptJ08GQLm2qcVgrs3w&amp;ust=1392732939871506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0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C0531E-D2DD-45B8-BEEF-90F2FAD1A0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 dirty="0">
                <a:latin typeface="+mn-lt"/>
              </a:rPr>
              <a:t>ČASOVÉ ŘADY </a:t>
            </a:r>
            <a:endParaRPr lang="cs-CZ" altLang="cs-CZ" sz="4000" dirty="0">
              <a:latin typeface="+mn-lt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4BCFC4F-6DEC-4325-81E0-216EC5A09F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311922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80D85-9DA7-409D-A9AB-91D4C083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8BCCBB5-8D75-41F8-B42D-7B36BEFC6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Funkce </a:t>
            </a:r>
            <a:r>
              <a:rPr lang="cs-CZ" altLang="cs-CZ" sz="2400">
                <a:solidFill>
                  <a:schemeClr val="bg2"/>
                </a:solidFill>
              </a:rPr>
              <a:t>(?)</a:t>
            </a:r>
            <a:r>
              <a:rPr lang="cs-CZ" altLang="cs-CZ" sz="240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16388" name="Zástupný symbol pro obsah 2">
            <a:extLst>
              <a:ext uri="{FF2B5EF4-FFF2-40B4-BE49-F238E27FC236}">
                <a16:creationId xmlns:a16="http://schemas.microsoft.com/office/drawing/2014/main" id="{68E49638-E751-44CF-9CC3-EDDFF1C2CF45}"/>
              </a:ext>
            </a:extLst>
          </p:cNvPr>
          <p:cNvSpPr txBox="1">
            <a:spLocks/>
          </p:cNvSpPr>
          <p:nvPr/>
        </p:nvSpPr>
        <p:spPr bwMode="auto">
          <a:xfrm>
            <a:off x="493713" y="3357563"/>
            <a:ext cx="853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Posloupnost</a:t>
            </a:r>
            <a:r>
              <a:rPr lang="cs-CZ" altLang="cs-CZ" sz="2400"/>
              <a:t> (?)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7C65BD7-9E75-4FAE-9963-38CADED68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6E0528C-E897-4570-AAE5-5091766D8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  <p:pic>
        <p:nvPicPr>
          <p:cNvPr id="30724" name="Picture 4" descr="1-1b">
            <a:extLst>
              <a:ext uri="{FF2B5EF4-FFF2-40B4-BE49-F238E27FC236}">
                <a16:creationId xmlns:a16="http://schemas.microsoft.com/office/drawing/2014/main" id="{AA915F0C-C216-48DA-A202-E9D14A12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-1a">
            <a:extLst>
              <a:ext uri="{FF2B5EF4-FFF2-40B4-BE49-F238E27FC236}">
                <a16:creationId xmlns:a16="http://schemas.microsoft.com/office/drawing/2014/main" id="{E816E01A-046E-44D7-9764-049D5904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65C6F-DEBC-4D4A-8AC9-E36DB920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endParaRPr lang="cs-CZ" sz="1200" b="1" dirty="0">
              <a:solidFill>
                <a:srgbClr val="002060"/>
              </a:solidFill>
            </a:endParaRPr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/>
              <a:t>kvantitativní:</a:t>
            </a:r>
          </a:p>
          <a:p>
            <a:pPr marL="755650" lvl="1" indent="-355600">
              <a:defRPr/>
            </a:pPr>
            <a:r>
              <a:rPr lang="cs-CZ" sz="1600" dirty="0"/>
              <a:t>spojitá;</a:t>
            </a:r>
          </a:p>
          <a:p>
            <a:pPr marL="755650" lvl="1" indent="-355600">
              <a:defRPr/>
            </a:pPr>
            <a:r>
              <a:rPr lang="cs-CZ" sz="1600" dirty="0"/>
              <a:t>diskrétní;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D40AE3-3EBE-4850-B622-32A9940EC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90E35-04B2-4EDB-8C94-9B58A2B7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A98400-21B8-42D9-9191-DEF3678E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8BC48-CFAF-4401-846F-6AB7EB13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rgbClr val="C00000"/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           Délka dat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budeme se zabývat posloupnostmi od desítek vzorků</a:t>
            </a:r>
          </a:p>
          <a:p>
            <a:pPr marL="755650" lvl="1" indent="-355600"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92C83-531B-46CE-9DCD-0B4A90C15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C40F14FA-7139-4F6C-ABE9-978F6D228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8E0D43C-F0B9-4CA8-A990-E8CE572D7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altLang="cs-CZ" dirty="0"/>
              <a:t>U veličiny s diskrétním časem není její hodnota mezi jednotlivými diskrétními časovými okamžiky definována.</a:t>
            </a:r>
          </a:p>
          <a:p>
            <a:pPr eaLnBrk="1" hangingPunct="1"/>
            <a:r>
              <a:rPr lang="cs-CZ" altLang="cs-CZ" dirty="0"/>
              <a:t>Diskrétní veličinu lze také získat </a:t>
            </a:r>
            <a:r>
              <a:rPr lang="cs-CZ" altLang="cs-CZ" b="1" dirty="0"/>
              <a:t>vzorkováním</a:t>
            </a:r>
            <a:r>
              <a:rPr lang="cs-CZ" altLang="cs-CZ" dirty="0"/>
              <a:t> veličiny se spojitým časem: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0</a:t>
            </a:r>
            <a:r>
              <a:rPr lang="cs-CZ" altLang="cs-CZ" dirty="0"/>
              <a:t>),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1</a:t>
            </a:r>
            <a:r>
              <a:rPr lang="cs-CZ" altLang="cs-CZ" dirty="0"/>
              <a:t>),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2</a:t>
            </a:r>
            <a:r>
              <a:rPr lang="cs-CZ" altLang="cs-CZ" dirty="0"/>
              <a:t>), ...,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 err="1"/>
              <a:t>t</a:t>
            </a:r>
            <a:r>
              <a:rPr lang="cs-CZ" altLang="cs-CZ" i="1" baseline="-25000" dirty="0" err="1"/>
              <a:t>n</a:t>
            </a:r>
            <a:r>
              <a:rPr lang="cs-CZ" altLang="cs-CZ" dirty="0"/>
              <a:t>), ... (též značení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0</a:t>
            </a:r>
            <a:r>
              <a:rPr lang="cs-CZ" altLang="cs-CZ" dirty="0"/>
              <a:t>,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1</a:t>
            </a:r>
            <a:r>
              <a:rPr lang="cs-CZ" altLang="cs-CZ" dirty="0"/>
              <a:t>,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2</a:t>
            </a:r>
            <a:r>
              <a:rPr lang="cs-CZ" altLang="cs-CZ" dirty="0"/>
              <a:t>, ...,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n</a:t>
            </a:r>
            <a:r>
              <a:rPr lang="cs-CZ" altLang="cs-CZ" dirty="0"/>
              <a:t>, ...). Hodnoty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i</a:t>
            </a:r>
            <a:r>
              <a:rPr lang="cs-CZ" altLang="cs-CZ" i="1" baseline="-25000" dirty="0"/>
              <a:t> </a:t>
            </a:r>
            <a:r>
              <a:rPr lang="cs-CZ" altLang="cs-CZ" dirty="0"/>
              <a:t>=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i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dirty="0"/>
              <a:t>) se nazývají </a:t>
            </a:r>
            <a:r>
              <a:rPr lang="cs-CZ" altLang="cs-CZ" b="1" dirty="0"/>
              <a:t>vzorky</a:t>
            </a:r>
            <a:r>
              <a:rPr lang="cs-CZ" altLang="cs-CZ" dirty="0"/>
              <a:t>.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9DDE4B60-8F9C-4857-ADF6-2E6996416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EFA8D1A4-8DE8-4B42-B052-EA44BE97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E0CCCE65-75AE-4362-8830-ECB868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65ACC898-43B7-44D4-8055-1F7801CB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9DC4CBBE-081E-499C-80EE-7B3C7561D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4825" name="Object 9">
            <a:extLst>
              <a:ext uri="{FF2B5EF4-FFF2-40B4-BE49-F238E27FC236}">
                <a16:creationId xmlns:a16="http://schemas.microsoft.com/office/drawing/2014/main" id="{B2310604-051C-46F6-8349-C68051EB3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9279" imgH="203112" progId="Equation.3">
                  <p:embed/>
                </p:oleObj>
              </mc:Choice>
              <mc:Fallback>
                <p:oleObj name="Rovnice" r:id="rId2" imgW="279279" imgH="203112" progId="Equation.3">
                  <p:embed/>
                  <p:pic>
                    <p:nvPicPr>
                      <p:cNvPr id="34825" name="Object 9">
                        <a:extLst>
                          <a:ext uri="{FF2B5EF4-FFF2-40B4-BE49-F238E27FC236}">
                            <a16:creationId xmlns:a16="http://schemas.microsoft.com/office/drawing/2014/main" id="{B2310604-051C-46F6-8349-C68051EB3D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857875"/>
                        <a:ext cx="5572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>
            <a:extLst>
              <a:ext uri="{FF2B5EF4-FFF2-40B4-BE49-F238E27FC236}">
                <a16:creationId xmlns:a16="http://schemas.microsoft.com/office/drawing/2014/main" id="{1E4194ED-674B-4659-901C-233979BC3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77569" imgH="215619" progId="Equation.3">
                  <p:embed/>
                </p:oleObj>
              </mc:Choice>
              <mc:Fallback>
                <p:oleObj name="Rovnice" r:id="rId4" imgW="177569" imgH="215619" progId="Equation.3">
                  <p:embed/>
                  <p:pic>
                    <p:nvPicPr>
                      <p:cNvPr id="34826" name="Object 10">
                        <a:extLst>
                          <a:ext uri="{FF2B5EF4-FFF2-40B4-BE49-F238E27FC236}">
                            <a16:creationId xmlns:a16="http://schemas.microsoft.com/office/drawing/2014/main" id="{1E4194ED-674B-4659-901C-233979BC3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857875"/>
                        <a:ext cx="355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1">
            <a:extLst>
              <a:ext uri="{FF2B5EF4-FFF2-40B4-BE49-F238E27FC236}">
                <a16:creationId xmlns:a16="http://schemas.microsoft.com/office/drawing/2014/main" id="{14ABCD6D-FCE1-4682-9F29-1EC8957DC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271D4F44-37CE-4B49-B5B1-B27E0689E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4716741-F593-4D68-AAAB-284B12010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232275"/>
            <a:ext cx="8229600" cy="1357313"/>
          </a:xfrm>
        </p:spPr>
        <p:txBody>
          <a:bodyPr/>
          <a:lstStyle/>
          <a:p>
            <a:pPr lvl="1" eaLnBrk="1" hangingPunct="1"/>
            <a:r>
              <a:rPr lang="cs-CZ" altLang="en-US">
                <a:cs typeface="Arial" panose="020B0604020202020204" pitchFamily="34" charset="0"/>
              </a:rPr>
              <a:t>funkčním předpisem (modelem), např.</a:t>
            </a:r>
          </a:p>
          <a:p>
            <a:pPr lvl="1" eaLnBrk="1" hangingPunct="1"/>
            <a:endParaRPr lang="cs-CZ" altLang="cs-CZ">
              <a:cs typeface="Arial" panose="020B0604020202020204" pitchFamily="34" charset="0"/>
            </a:endParaRP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86E4FE0A-7013-4D0D-BF9A-67BEA0F71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4752975"/>
          <a:ext cx="2792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7000" imgH="482600" progId="Equation.3">
                  <p:embed/>
                </p:oleObj>
              </mc:Choice>
              <mc:Fallback>
                <p:oleObj name="Rovnice" r:id="rId2" imgW="1397000" imgH="4826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86E4FE0A-7013-4D0D-BF9A-67BEA0F71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752975"/>
                        <a:ext cx="27924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C545F5B5-C65D-4E65-9BE7-15740959D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2432050"/>
          <a:ext cx="7153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3302000" imgH="215900" progId="Equation.3">
                  <p:embed/>
                </p:oleObj>
              </mc:Choice>
              <mc:Fallback>
                <p:oleObj name="Rovnice" r:id="rId4" imgW="3302000" imgH="215900" progId="Equation.3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C545F5B5-C65D-4E65-9BE7-15740959D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32050"/>
                        <a:ext cx="7153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>
            <a:extLst>
              <a:ext uri="{FF2B5EF4-FFF2-40B4-BE49-F238E27FC236}">
                <a16:creationId xmlns:a16="http://schemas.microsoft.com/office/drawing/2014/main" id="{A1388F54-2DDC-42C8-BEC0-1341FCBE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887663"/>
            <a:ext cx="82296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  <a:r>
              <a:rPr lang="cs-CZ" altLang="cs-CZ"/>
              <a:t>(zde se implicitně předpokládá, že pořadí prvků je číslováno od nuly a pro záporné indexy n jsou hodnoty nulové)</a:t>
            </a:r>
            <a:endParaRPr lang="cs-CZ" altLang="cs-CZ" sz="2000"/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53AFCF7B-15F7-4884-81EB-40A9A2A4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en-US"/>
              <a:t>diskrétní veličinu můžeme zapsat</a:t>
            </a:r>
          </a:p>
          <a:p>
            <a:pPr lvl="1" eaLnBrk="1" hangingPunct="1"/>
            <a:r>
              <a:rPr lang="cs-CZ" altLang="cs-CZ"/>
              <a:t>explicitně seznamem hodnot, např.</a:t>
            </a:r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F659DC17-8998-41D0-8DBE-81EBF1995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/>
              <a:t>B) Reálné a komplexní veličiny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4B5C735-EC69-4130-8632-25ADAC94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3037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Reálná veličina (model) </a:t>
            </a:r>
            <a:r>
              <a:rPr lang="cs-CZ" altLang="cs-CZ" dirty="0"/>
              <a:t>je taková, která nabývá reálných hodnot. (V praxi </a:t>
            </a:r>
            <a:r>
              <a:rPr lang="cs-CZ" altLang="cs-CZ"/>
              <a:t>skutečně měřitelná.)</a:t>
            </a:r>
          </a:p>
          <a:p>
            <a:pPr eaLnBrk="1" hangingPunct="1"/>
            <a:r>
              <a:rPr lang="cs-CZ" altLang="cs-CZ" b="1" dirty="0"/>
              <a:t>Komplexní veličina (model) </a:t>
            </a:r>
            <a:r>
              <a:rPr lang="cs-CZ" altLang="cs-CZ" dirty="0"/>
              <a:t>je taková, která nabývá komplexních hodnot. (Hypotetická, v praxi neměřitelná.)</a:t>
            </a:r>
          </a:p>
          <a:p>
            <a:pPr algn="ctr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x(t) = x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(t)+</a:t>
            </a:r>
            <a:r>
              <a:rPr lang="cs-CZ" altLang="cs-CZ" sz="2400" dirty="0">
                <a:solidFill>
                  <a:srgbClr val="FF0000"/>
                </a:solidFill>
              </a:rPr>
              <a:t>i</a:t>
            </a:r>
            <a:r>
              <a:rPr lang="cs-CZ" altLang="cs-CZ" sz="2400" dirty="0"/>
              <a:t>x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(t), resp. x(t) = x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(t)+</a:t>
            </a:r>
            <a:r>
              <a:rPr lang="cs-CZ" altLang="cs-CZ" sz="2400" dirty="0">
                <a:solidFill>
                  <a:srgbClr val="FF0000"/>
                </a:solidFill>
              </a:rPr>
              <a:t>j</a:t>
            </a:r>
            <a:r>
              <a:rPr lang="cs-CZ" altLang="cs-CZ" sz="2400" dirty="0"/>
              <a:t>x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(t) 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F191D494-593A-49DC-9BEA-148F82E8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Čas </a:t>
            </a:r>
            <a:r>
              <a:rPr lang="cs-CZ" altLang="cs-CZ" sz="2400" i="1"/>
              <a:t>t</a:t>
            </a:r>
            <a:r>
              <a:rPr lang="cs-CZ" altLang="cs-CZ" sz="2400"/>
              <a:t> je spojitý nebo diskrétní.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8F86C9A5-896B-4A5E-86AA-C3E6B247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nedeterministické (náhodné ) veličiny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570CCC1-C2A9-41E3-9050-6933FBFA3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14438"/>
            <a:ext cx="8189912" cy="1566862"/>
          </a:xfrm>
        </p:spPr>
        <p:txBody>
          <a:bodyPr/>
          <a:lstStyle/>
          <a:p>
            <a:pPr eaLnBrk="1" hangingPunct="1"/>
            <a:r>
              <a:rPr lang="cs-CZ" altLang="cs-CZ" sz="2400" b="1"/>
              <a:t>Deterministická veličina </a:t>
            </a:r>
            <a:r>
              <a:rPr lang="cs-CZ" altLang="cs-CZ" sz="2000"/>
              <a:t>je taková, jejíž hodnoty jsou v daném čase jednoznačně určeny. Taková veličina může být popsán analytickou funkcí času </a:t>
            </a:r>
            <a:r>
              <a:rPr lang="cs-CZ" altLang="cs-CZ" sz="2000" i="1"/>
              <a:t>t</a:t>
            </a:r>
            <a:r>
              <a:rPr lang="cs-CZ" altLang="cs-CZ" sz="2000"/>
              <a:t>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3085F346-161C-4D93-BDE4-B1A3499F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479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6">
            <a:extLst>
              <a:ext uri="{FF2B5EF4-FFF2-40B4-BE49-F238E27FC236}">
                <a16:creationId xmlns:a16="http://schemas.microsoft.com/office/drawing/2014/main" id="{8FCB1391-4D40-47D0-8755-F94381C92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698197" imgH="203112" progId="Equation.3">
                  <p:embed/>
                </p:oleObj>
              </mc:Choice>
              <mc:Fallback>
                <p:oleObj name="Rovnice" r:id="rId3" imgW="698197" imgH="203112" progId="Equation.3">
                  <p:embed/>
                  <p:pic>
                    <p:nvPicPr>
                      <p:cNvPr id="37893" name="Object 6">
                        <a:extLst>
                          <a:ext uri="{FF2B5EF4-FFF2-40B4-BE49-F238E27FC236}">
                            <a16:creationId xmlns:a16="http://schemas.microsoft.com/office/drawing/2014/main" id="{8FCB1391-4D40-47D0-8755-F94381C92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857875"/>
                        <a:ext cx="1397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7">
            <a:extLst>
              <a:ext uri="{FF2B5EF4-FFF2-40B4-BE49-F238E27FC236}">
                <a16:creationId xmlns:a16="http://schemas.microsoft.com/office/drawing/2014/main" id="{12C4442A-E383-4B84-9AD5-BFC3A8CF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Object 8">
            <a:extLst>
              <a:ext uri="{FF2B5EF4-FFF2-40B4-BE49-F238E27FC236}">
                <a16:creationId xmlns:a16="http://schemas.microsoft.com/office/drawing/2014/main" id="{9A3472BB-0CEA-4E14-B4E4-E3CA2B992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48" imgH="203024" progId="Equation.3">
                  <p:embed/>
                </p:oleObj>
              </mc:Choice>
              <mc:Fallback>
                <p:oleObj name="Rovnice" r:id="rId6" imgW="406048" imgH="203024" progId="Equation.3">
                  <p:embed/>
                  <p:pic>
                    <p:nvPicPr>
                      <p:cNvPr id="37895" name="Object 8">
                        <a:extLst>
                          <a:ext uri="{FF2B5EF4-FFF2-40B4-BE49-F238E27FC236}">
                            <a16:creationId xmlns:a16="http://schemas.microsoft.com/office/drawing/2014/main" id="{9A3472BB-0CEA-4E14-B4E4-E3CA2B992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857875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750E107-99DA-4F34-A414-76CBB5D2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Nedeterministická (náhodná, 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šum, definované rozložení, momenty.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AA2E8FB2-86CA-45F2-A7F6-8A9C9E2D8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7C79E9-9D4A-480C-B29E-1D87244F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šum.</a:t>
            </a:r>
          </a:p>
        </p:txBody>
      </p:sp>
      <p:sp>
        <p:nvSpPr>
          <p:cNvPr id="38916" name="TextovéPole 3">
            <a:extLst>
              <a:ext uri="{FF2B5EF4-FFF2-40B4-BE49-F238E27FC236}">
                <a16:creationId xmlns:a16="http://schemas.microsoft.com/office/drawing/2014/main" id="{7656E8F7-BFA1-4F1E-BD36-272FCA2B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581525"/>
            <a:ext cx="64801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!!! POZOR POZOR !!!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cs-CZ" altLang="cs-CZ" sz="1800"/>
              <a:t>Náhodnost není generickou vlastností dané veličiny, tuto vlastnost jí přisuzuje předpokládaný matematický nástroj.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 POHOV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9781CB2F-73F0-4A21-8DD7-7BE65E3EF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C72D6A3-F210-4030-A317-BF9ECE4F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395413"/>
            <a:ext cx="82804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b="1" kern="0" dirty="0">
                <a:latin typeface="+mn-lt"/>
                <a:cs typeface="Arial" charset="0"/>
              </a:rPr>
              <a:t>	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je taková, jejíž hodnoty jsou náhodné (?!) (tj. tak deterministicky složité, že jim nerozumíme). Takové veličiny popisujeme statistickými prostředky. Např. bílý/barevný šum.</a:t>
            </a: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	</a:t>
            </a:r>
            <a:r>
              <a:rPr lang="cs-CZ" sz="2400" b="1" kern="0" dirty="0">
                <a:latin typeface="+mn-lt"/>
                <a:cs typeface="Arial" charset="0"/>
              </a:rPr>
              <a:t>Náhodný proces</a:t>
            </a:r>
          </a:p>
          <a:p>
            <a:pPr marL="342900" indent="15875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Systém </a:t>
            </a:r>
            <a:r>
              <a:rPr lang="en-US" sz="2400" kern="0" dirty="0">
                <a:latin typeface="+mn-lt"/>
                <a:cs typeface="Arial" charset="0"/>
              </a:rPr>
              <a:t>{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>
                <a:latin typeface="+mn-lt"/>
                <a:cs typeface="Arial" charset="0"/>
              </a:rPr>
              <a:t>} </a:t>
            </a:r>
            <a:r>
              <a:rPr lang="cs-CZ" sz="2400" kern="0" dirty="0">
                <a:latin typeface="+mn-lt"/>
                <a:cs typeface="Arial" charset="0"/>
              </a:rPr>
              <a:t>náhodných veličin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>
              <a:latin typeface="+mn-lt"/>
              <a:cs typeface="Arial" charset="0"/>
            </a:endParaRP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 err="1">
                <a:latin typeface="+mn-lt"/>
                <a:cs typeface="Arial" charset="0"/>
              </a:rPr>
              <a:t>stacionarita</a:t>
            </a:r>
            <a:r>
              <a:rPr lang="cs-CZ" sz="2400" kern="0" dirty="0">
                <a:latin typeface="+mn-lt"/>
                <a:cs typeface="Arial" charset="0"/>
              </a:rPr>
              <a:t>;</a:t>
            </a: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>
                <a:latin typeface="+mn-lt"/>
                <a:cs typeface="Arial" charset="0"/>
              </a:rPr>
              <a:t>ergodicita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3A92A-355F-4A1B-8E9E-250E64C0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5E12E7D-BAE0-413B-AB4B-F5A37BFB9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Funkce </a:t>
            </a:r>
            <a:r>
              <a:rPr lang="cs-CZ" altLang="cs-CZ" sz="2400" dirty="0"/>
              <a:t>je předpis, který každé hodnotě </a:t>
            </a:r>
            <a:r>
              <a:rPr lang="cs-CZ" altLang="cs-CZ" sz="2400" i="1" dirty="0"/>
              <a:t>x</a:t>
            </a:r>
            <a:r>
              <a:rPr lang="cs-CZ" altLang="cs-CZ" sz="2400" dirty="0"/>
              <a:t> z </a:t>
            </a:r>
            <a:r>
              <a:rPr lang="cs-CZ" altLang="cs-CZ" sz="2400" dirty="0">
                <a:solidFill>
                  <a:srgbClr val="0070C0"/>
                </a:solidFill>
              </a:rPr>
              <a:t>definičního oboru </a:t>
            </a:r>
            <a:r>
              <a:rPr lang="cs-CZ" altLang="cs-CZ" sz="2400" i="1" dirty="0"/>
              <a:t>M</a:t>
            </a:r>
            <a:r>
              <a:rPr lang="cs-CZ" altLang="cs-CZ" sz="2400" dirty="0"/>
              <a:t> přiřadí právě jedno číslo </a:t>
            </a:r>
            <a:r>
              <a:rPr lang="cs-CZ" altLang="cs-CZ" sz="2400" i="1" dirty="0"/>
              <a:t>y</a:t>
            </a:r>
            <a:r>
              <a:rPr lang="cs-CZ" altLang="cs-CZ" sz="2400" dirty="0"/>
              <a:t> z </a:t>
            </a:r>
            <a:r>
              <a:rPr lang="cs-CZ" altLang="cs-CZ" sz="2400" dirty="0">
                <a:solidFill>
                  <a:srgbClr val="0070C0"/>
                </a:solidFill>
              </a:rPr>
              <a:t>oboru hodnot </a:t>
            </a:r>
            <a:r>
              <a:rPr lang="cs-CZ" altLang="cs-CZ" sz="2400" i="1" dirty="0"/>
              <a:t>N</a:t>
            </a:r>
            <a:r>
              <a:rPr lang="cs-CZ" altLang="cs-CZ" sz="2400" dirty="0"/>
              <a:t>. Funkci obvykle zapisujeme ve tvaru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i="1" dirty="0"/>
              <a:t>y</a:t>
            </a:r>
            <a:r>
              <a:rPr lang="cs-CZ" altLang="cs-CZ" sz="2400" dirty="0"/>
              <a:t> = </a:t>
            </a:r>
            <a:r>
              <a:rPr lang="cs-CZ" altLang="cs-CZ" sz="2400" i="1" dirty="0"/>
              <a:t>f</a:t>
            </a:r>
            <a:r>
              <a:rPr lang="cs-CZ" altLang="cs-CZ" sz="2400" dirty="0"/>
              <a:t>(</a:t>
            </a:r>
            <a:r>
              <a:rPr lang="cs-CZ" altLang="cs-CZ" sz="2400" i="1" dirty="0"/>
              <a:t>x</a:t>
            </a:r>
            <a:r>
              <a:rPr lang="cs-CZ" altLang="cs-CZ" sz="2400" dirty="0"/>
              <a:t>), či ji můžeme vyjádřit explicitně </a:t>
            </a:r>
            <a:r>
              <a:rPr lang="cs-CZ" altLang="cs-CZ" sz="2400" i="1" dirty="0"/>
              <a:t>f</a:t>
            </a:r>
            <a:r>
              <a:rPr lang="cs-CZ" altLang="cs-CZ" sz="2400" dirty="0"/>
              <a:t>:</a:t>
            </a:r>
            <a:r>
              <a:rPr lang="cs-CZ" altLang="cs-CZ" sz="2400" i="1" dirty="0"/>
              <a:t>y</a:t>
            </a:r>
            <a:r>
              <a:rPr lang="cs-CZ" altLang="cs-CZ" sz="2400" dirty="0"/>
              <a:t> = </a:t>
            </a:r>
            <a:r>
              <a:rPr lang="cs-CZ" altLang="cs-CZ" sz="2400" i="1" dirty="0"/>
              <a:t>x,</a:t>
            </a:r>
            <a:r>
              <a:rPr lang="cs-CZ" altLang="cs-CZ" sz="2400" dirty="0"/>
              <a:t> kde proměnná </a:t>
            </a:r>
            <a:r>
              <a:rPr lang="cs-CZ" altLang="cs-CZ" sz="2400" i="1" dirty="0"/>
              <a:t>x</a:t>
            </a:r>
            <a:r>
              <a:rPr lang="cs-CZ" altLang="cs-CZ" sz="2400" dirty="0"/>
              <a:t> je argument funkce.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17412" name="Zástupný symbol pro obsah 2">
            <a:extLst>
              <a:ext uri="{FF2B5EF4-FFF2-40B4-BE49-F238E27FC236}">
                <a16:creationId xmlns:a16="http://schemas.microsoft.com/office/drawing/2014/main" id="{F8B153CA-75D9-4D96-B17B-486498E8D91A}"/>
              </a:ext>
            </a:extLst>
          </p:cNvPr>
          <p:cNvSpPr txBox="1">
            <a:spLocks/>
          </p:cNvSpPr>
          <p:nvPr/>
        </p:nvSpPr>
        <p:spPr bwMode="auto">
          <a:xfrm>
            <a:off x="493713" y="3357563"/>
            <a:ext cx="853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je funkce, jejímž definičním oborem je </a:t>
            </a:r>
            <a:r>
              <a:rPr lang="cs-CZ" altLang="cs-CZ" sz="2400" dirty="0">
                <a:solidFill>
                  <a:srgbClr val="0070C0"/>
                </a:solidFill>
              </a:rPr>
              <a:t>množina přirozených (celých?) čísel</a:t>
            </a:r>
            <a:r>
              <a:rPr lang="cs-CZ" altLang="cs-CZ" sz="24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Posloupností</a:t>
            </a:r>
            <a:r>
              <a:rPr lang="cs-CZ" altLang="cs-CZ" sz="2400" dirty="0"/>
              <a:t> rozumíme </a:t>
            </a:r>
            <a:r>
              <a:rPr lang="cs-CZ" altLang="cs-CZ" sz="2400" dirty="0">
                <a:solidFill>
                  <a:srgbClr val="FF0000"/>
                </a:solidFill>
              </a:rPr>
              <a:t>uspořádaný</a:t>
            </a:r>
            <a:r>
              <a:rPr lang="cs-CZ" altLang="cs-CZ" sz="2400" dirty="0"/>
              <a:t> (konečný či nekonečný) soubor matematických objektů, očíslovaných v pořadí obvykle přirozenými čísly.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lze definovat jako zobrazení z množiny přirozených čísel do </a:t>
            </a:r>
            <a:r>
              <a:rPr lang="cs-CZ" altLang="cs-CZ" sz="2400" dirty="0">
                <a:solidFill>
                  <a:srgbClr val="0070C0"/>
                </a:solidFill>
              </a:rPr>
              <a:t>nějaké celkem libovolné </a:t>
            </a:r>
            <a:r>
              <a:rPr lang="cs-CZ" altLang="cs-CZ" sz="2400" dirty="0">
                <a:solidFill>
                  <a:schemeClr val="bg2"/>
                </a:solidFill>
              </a:rPr>
              <a:t>(</a:t>
            </a:r>
            <a:r>
              <a:rPr lang="cs-CZ" altLang="cs-CZ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2400" dirty="0"/>
              <a:t>) množiny A.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7A6D-F8BB-4F13-9D86-30331A1E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1A7AB3A6-9A30-4FB0-AA18-C85C95645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zhruba: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(</a:t>
            </a:r>
            <a:r>
              <a:rPr lang="cs-CZ" altLang="cs-CZ" sz="2400" i="1"/>
              <a:t>stationary random process</a:t>
            </a:r>
            <a:r>
              <a:rPr lang="cs-CZ" altLang="cs-CZ" sz="2400"/>
              <a:t>) je proces se stálým chováním</a:t>
            </a:r>
          </a:p>
        </p:txBody>
      </p:sp>
      <p:pic>
        <p:nvPicPr>
          <p:cNvPr id="40964" name="Obrázek 3" descr="001.jpg">
            <a:extLst>
              <a:ext uri="{FF2B5EF4-FFF2-40B4-BE49-F238E27FC236}">
                <a16:creationId xmlns:a16="http://schemas.microsoft.com/office/drawing/2014/main" id="{DDA05B37-BDC0-4B74-9FFB-F758C6EC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275"/>
            <a:ext cx="40243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>
            <a:extLst>
              <a:ext uri="{FF2B5EF4-FFF2-40B4-BE49-F238E27FC236}">
                <a16:creationId xmlns:a16="http://schemas.microsoft.com/office/drawing/2014/main" id="{20B11ED9-9F87-4E94-B63C-CB73A17B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9592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D1A3D66D-3B9E-4A5B-8E44-0B3F83305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574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B003F5-58BC-4D10-BBBD-4B50B645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pic>
        <p:nvPicPr>
          <p:cNvPr id="41988" name="Obrázek 1">
            <a:extLst>
              <a:ext uri="{FF2B5EF4-FFF2-40B4-BE49-F238E27FC236}">
                <a16:creationId xmlns:a16="http://schemas.microsoft.com/office/drawing/2014/main" id="{59050285-D89F-45F7-AE47-8B79944E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9433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045593AC-B333-401A-8962-18475CAB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3072F11-81A5-4C98-A680-17B94AD3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>
            <a:extLst>
              <a:ext uri="{FF2B5EF4-FFF2-40B4-BE49-F238E27FC236}">
                <a16:creationId xmlns:a16="http://schemas.microsoft.com/office/drawing/2014/main" id="{BDFC53ED-8569-478A-BD9D-7CC340ACD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Ergodický náhodný proces </a:t>
            </a:r>
            <a:r>
              <a:rPr lang="cs-CZ" altLang="cs-CZ" sz="2400"/>
              <a:t>(</a:t>
            </a:r>
            <a:r>
              <a:rPr lang="cs-CZ" altLang="cs-CZ" sz="2400" i="1"/>
              <a:t>ergodic random process</a:t>
            </a:r>
            <a:r>
              <a:rPr lang="cs-CZ" altLang="cs-CZ" sz="240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Zpravidla požadujeme (je to z hlediska analýzy pohodlnější), aby byl analyzovaný proces jak stacionární, tak i ergodický, ale </a:t>
            </a:r>
            <a:r>
              <a:rPr lang="cs-CZ" altLang="cs-CZ" sz="2400">
                <a:solidFill>
                  <a:srgbClr val="0070C0"/>
                </a:solidFill>
              </a:rPr>
              <a:t>obecně ergodický proces nemusí být nezbytně i stacionární a samozřejmě i naopak </a:t>
            </a:r>
            <a:r>
              <a:rPr lang="cs-CZ" altLang="cs-CZ" sz="2400">
                <a:solidFill>
                  <a:schemeClr val="bg2"/>
                </a:solidFill>
              </a:rPr>
              <a:t>(záleží na definici a přístupu).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BC10A-7C80-473C-99B5-C18484D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Ergodicita náhodného procesu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A16E7670-F57D-448F-B025-B80C3750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140DE1-A574-4367-9AD3-4DF16D65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altLang="cs-CZ" sz="2400"/>
              <a:t>Spojitá veličina </a:t>
            </a:r>
            <a:r>
              <a:rPr lang="cs-CZ" altLang="cs-CZ" sz="2400" i="1">
                <a:latin typeface="Arial" panose="020B0604020202020204" pitchFamily="34" charset="0"/>
              </a:rPr>
              <a:t>x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cs-CZ" altLang="cs-CZ" sz="2400" i="1">
                <a:latin typeface="Arial" panose="020B0604020202020204" pitchFamily="34" charset="0"/>
              </a:rPr>
              <a:t>t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  <a:r>
              <a:rPr lang="cs-CZ" altLang="cs-CZ" sz="2400"/>
              <a:t>je </a:t>
            </a:r>
            <a:r>
              <a:rPr lang="cs-CZ" altLang="cs-CZ" sz="2400" b="1"/>
              <a:t>periodická s periodou </a:t>
            </a:r>
            <a:r>
              <a:rPr lang="cs-CZ" altLang="cs-CZ" sz="2400" b="1" i="1"/>
              <a:t>T</a:t>
            </a:r>
            <a:r>
              <a:rPr lang="cs-CZ" altLang="cs-CZ" sz="2400"/>
              <a:t>, jestliže existuje hodnota </a:t>
            </a:r>
            <a:r>
              <a:rPr lang="cs-CZ" altLang="cs-CZ" sz="2400" i="1"/>
              <a:t>T</a:t>
            </a:r>
            <a:r>
              <a:rPr lang="cs-CZ" altLang="cs-CZ" sz="2400"/>
              <a:t> taková, že pro všechna </a:t>
            </a:r>
            <a:r>
              <a:rPr lang="cs-CZ" altLang="cs-CZ" sz="2400" i="1"/>
              <a:t>t</a:t>
            </a:r>
            <a:r>
              <a:rPr lang="cs-CZ" altLang="cs-CZ" sz="2400"/>
              <a:t> platí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C981C811-9575-4800-A05A-145087EF0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349500"/>
          <a:ext cx="1831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14400" imgH="203200" progId="Equation.3">
                  <p:embed/>
                </p:oleObj>
              </mc:Choice>
              <mc:Fallback>
                <p:oleObj name="Rovnice" r:id="rId2" imgW="914400" imgH="203200" progId="Equation.3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C981C811-9575-4800-A05A-145087EF0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49500"/>
                        <a:ext cx="1831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>
            <a:extLst>
              <a:ext uri="{FF2B5EF4-FFF2-40B4-BE49-F238E27FC236}">
                <a16:creationId xmlns:a16="http://schemas.microsoft.com/office/drawing/2014/main" id="{DE3A696B-D9F4-4B89-B1CF-9863957B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Nejmenší kladná hodnota </a:t>
            </a:r>
            <a:r>
              <a:rPr lang="cs-CZ" sz="2400" i="1" dirty="0">
                <a:latin typeface="+mn-lt"/>
                <a:cs typeface="Arial" charset="0"/>
              </a:rPr>
              <a:t>T</a:t>
            </a:r>
            <a:r>
              <a:rPr lang="cs-CZ" sz="2400" dirty="0">
                <a:cs typeface="Arial" charset="0"/>
              </a:rPr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  <a:cs typeface="Arial" charset="0"/>
              </a:rPr>
              <a:t>základní perioda</a:t>
            </a:r>
            <a:r>
              <a:rPr lang="cs-CZ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Obecně lze psát</a:t>
            </a:r>
          </a:p>
        </p:txBody>
      </p:sp>
      <p:graphicFrame>
        <p:nvGraphicFramePr>
          <p:cNvPr id="45062" name="Object 6">
            <a:extLst>
              <a:ext uri="{FF2B5EF4-FFF2-40B4-BE49-F238E27FC236}">
                <a16:creationId xmlns:a16="http://schemas.microsoft.com/office/drawing/2014/main" id="{2667661F-ED0A-4710-BEED-106B7EF49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4508500"/>
          <a:ext cx="206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254" imgH="203112" progId="Equation.3">
                  <p:embed/>
                </p:oleObj>
              </mc:Choice>
              <mc:Fallback>
                <p:oleObj name="Rovnice" r:id="rId4" imgW="1028254" imgH="203112" progId="Equation.3">
                  <p:embed/>
                  <p:pic>
                    <p:nvPicPr>
                      <p:cNvPr id="45062" name="Object 6">
                        <a:extLst>
                          <a:ext uri="{FF2B5EF4-FFF2-40B4-BE49-F238E27FC236}">
                            <a16:creationId xmlns:a16="http://schemas.microsoft.com/office/drawing/2014/main" id="{2667661F-ED0A-4710-BEED-106B7EF49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08500"/>
                        <a:ext cx="2060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>
            <a:extLst>
              <a:ext uri="{FF2B5EF4-FFF2-40B4-BE49-F238E27FC236}">
                <a16:creationId xmlns:a16="http://schemas.microsoft.com/office/drawing/2014/main" id="{08775A87-F02D-4DCB-99E5-7BA29880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41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	kde </a:t>
            </a:r>
            <a:r>
              <a:rPr lang="cs-CZ" altLang="cs-CZ" sz="2400" i="1">
                <a:latin typeface="Arial" panose="020B0604020202020204" pitchFamily="34" charset="0"/>
              </a:rPr>
              <a:t>k</a:t>
            </a:r>
            <a:r>
              <a:rPr lang="cs-CZ" altLang="cs-CZ" sz="2400"/>
              <a:t> je celé číslo.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21E4B47-AADF-46BD-8871-803C7233D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Pozor!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eaLnBrk="1" hangingPunct="1"/>
            <a:r>
              <a:rPr lang="cs-CZ" altLang="cs-CZ" sz="2400" dirty="0"/>
              <a:t>Pro konstantní veličinu není definována základní perioda. Konstantní veličina je periodická pro každou hodnotu </a:t>
            </a:r>
            <a:r>
              <a:rPr lang="cs-CZ" altLang="cs-CZ" sz="2400" i="1" dirty="0"/>
              <a:t>T</a:t>
            </a:r>
            <a:r>
              <a:rPr lang="cs-CZ" altLang="cs-CZ" sz="2400" dirty="0"/>
              <a:t>. </a:t>
            </a:r>
          </a:p>
          <a:p>
            <a:pPr eaLnBrk="1" hangingPunct="1"/>
            <a:r>
              <a:rPr lang="cs-CZ" altLang="cs-CZ" sz="2400" dirty="0"/>
              <a:t>Spojitá veličina, která není periodická se nazývá </a:t>
            </a:r>
            <a:r>
              <a:rPr lang="cs-CZ" altLang="cs-CZ" sz="2400" b="1" dirty="0"/>
              <a:t>neperiodická</a:t>
            </a:r>
            <a:r>
              <a:rPr lang="cs-CZ" altLang="cs-CZ" sz="2400" dirty="0"/>
              <a:t> nebo </a:t>
            </a:r>
            <a:r>
              <a:rPr lang="cs-CZ" altLang="cs-CZ" sz="2400" b="1" dirty="0"/>
              <a:t>aperiodická</a:t>
            </a:r>
            <a:r>
              <a:rPr lang="cs-CZ" altLang="cs-CZ" sz="2400" dirty="0"/>
              <a:t>.</a:t>
            </a:r>
          </a:p>
          <a:p>
            <a:pPr eaLnBrk="1" hangingPunct="1"/>
            <a:r>
              <a:rPr lang="cs-CZ" altLang="cs-CZ" sz="2400" dirty="0"/>
              <a:t>Reálné veličiny, např. </a:t>
            </a:r>
            <a:r>
              <a:rPr lang="cs-CZ" altLang="cs-CZ" sz="2400" dirty="0" err="1"/>
              <a:t>biosignály</a:t>
            </a:r>
            <a:r>
              <a:rPr lang="cs-CZ" altLang="cs-CZ" sz="2400" dirty="0"/>
              <a:t> nejsou zcela periodické – hovoříme o </a:t>
            </a:r>
            <a:r>
              <a:rPr lang="cs-CZ" altLang="cs-CZ" sz="2400" b="1" dirty="0"/>
              <a:t>repetičních veličinách</a:t>
            </a:r>
            <a:r>
              <a:rPr lang="cs-CZ" altLang="cs-CZ" sz="2400" dirty="0"/>
              <a:t>.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46083" name="Text Box 8">
            <a:extLst>
              <a:ext uri="{FF2B5EF4-FFF2-40B4-BE49-F238E27FC236}">
                <a16:creationId xmlns:a16="http://schemas.microsoft.com/office/drawing/2014/main" id="{58C3912B-940E-4AA4-B5C8-238BC1E4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143625"/>
            <a:ext cx="508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řečový signál – samohláska „e“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5D199B-87AE-4725-86AA-6CF85349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BED980A0-1D55-4E0A-AA99-1D9FD257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0750"/>
            <a:ext cx="57372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7D2232E1-7277-48BC-A0CB-B0572D3E7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828008F-6B2C-4AE2-8964-4C048F5CB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Pozor!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Diskrétní veličina (časová řada) získaná rovnoměrným vzorkováním  periodické spojité veličiny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periodická.</a:t>
            </a:r>
          </a:p>
          <a:p>
            <a:pPr eaLnBrk="1" hangingPunct="1"/>
            <a:r>
              <a:rPr lang="cs-CZ" altLang="cs-CZ" sz="2400"/>
              <a:t>Součet dvou spojitých periodických veličin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 veličina.</a:t>
            </a:r>
          </a:p>
          <a:p>
            <a:pPr eaLnBrk="1" hangingPunct="1"/>
            <a:r>
              <a:rPr lang="cs-CZ" altLang="cs-CZ" sz="2400"/>
              <a:t>Součet dvou diskrétních periodických veličin s tímtéž vzorkováním </a:t>
            </a:r>
            <a:r>
              <a:rPr lang="cs-CZ" altLang="cs-CZ" sz="2400" b="1"/>
              <a:t>je vždy</a:t>
            </a:r>
            <a:r>
              <a:rPr lang="cs-CZ" altLang="cs-CZ" sz="2400"/>
              <a:t> periodická veličina.</a:t>
            </a:r>
          </a:p>
          <a:p>
            <a:pPr lvl="1" algn="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0000"/>
                </a:solidFill>
                <a:cs typeface="Arial" panose="020B0604020202020204" pitchFamily="34" charset="0"/>
              </a:rPr>
              <a:t>Pohov!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ED1353F-D670-4A03-9C04-BB99F8E1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Pro diskrétní veličinu (časovou řadu) definujeme periodicitu s periodou N obdobně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0F4E9B55-225B-46B1-8555-1E5D7AB8D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609336" imgH="215806" progId="Equation.3">
                  <p:embed/>
                </p:oleObj>
              </mc:Choice>
              <mc:Fallback>
                <p:oleObj name="Rovnice" r:id="rId2" imgW="609336" imgH="215806" progId="Equation.3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0F4E9B55-225B-46B1-8555-1E5D7AB8D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071688"/>
                        <a:ext cx="18446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>
            <a:extLst>
              <a:ext uri="{FF2B5EF4-FFF2-40B4-BE49-F238E27FC236}">
                <a16:creationId xmlns:a16="http://schemas.microsoft.com/office/drawing/2014/main" id="{779D49CA-AC1E-468B-92CB-FEFF1C31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a</a:t>
            </a:r>
          </a:p>
        </p:txBody>
      </p:sp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B26E5721-571C-4BCF-9817-0051B872F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660113" imgH="215806" progId="Equation.3">
                  <p:embed/>
                </p:oleObj>
              </mc:Choice>
              <mc:Fallback>
                <p:oleObj name="Rovnice" r:id="rId4" imgW="660113" imgH="215806" progId="Equation.3">
                  <p:embed/>
                  <p:pic>
                    <p:nvPicPr>
                      <p:cNvPr id="47111" name="Object 7">
                        <a:extLst>
                          <a:ext uri="{FF2B5EF4-FFF2-40B4-BE49-F238E27FC236}">
                            <a16:creationId xmlns:a16="http://schemas.microsoft.com/office/drawing/2014/main" id="{B26E5721-571C-4BCF-9817-0051B872F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2071688"/>
                        <a:ext cx="19224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92751205-029B-46DA-A019-9FACF248D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  <a:endParaRPr lang="cs-CZ" sz="3200" dirty="0"/>
          </a:p>
        </p:txBody>
      </p:sp>
      <p:pic>
        <p:nvPicPr>
          <p:cNvPr id="48131" name="Picture 6" descr="1-3">
            <a:extLst>
              <a:ext uri="{FF2B5EF4-FFF2-40B4-BE49-F238E27FC236}">
                <a16:creationId xmlns:a16="http://schemas.microsoft.com/office/drawing/2014/main" id="{BF16230E-5C23-4BFA-B2A0-371E3C70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0E94D213-B388-4772-981F-6B5CB7749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542C63-65F2-4534-A037-46378507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Sudá veličina </a:t>
            </a:r>
            <a:r>
              <a:rPr lang="cs-CZ" altLang="cs-CZ" sz="2400"/>
              <a:t>je taková, pro níž platí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2DAE9A9-8D92-4B9F-830A-148FC205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 b="1"/>
              <a:t>Lichá veličina </a:t>
            </a:r>
            <a:r>
              <a:rPr lang="cs-CZ" altLang="cs-CZ" sz="2400"/>
              <a:t>je taková, pro níž platí</a:t>
            </a: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1BBE4C2B-875F-47FB-8127-F53F83FCD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73200" imgH="215900" progId="Equation.3">
                  <p:embed/>
                </p:oleObj>
              </mc:Choice>
              <mc:Fallback>
                <p:oleObj name="Rovnice" r:id="rId2" imgW="1473200" imgH="215900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1BBE4C2B-875F-47FB-8127-F53F83FCD1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14563"/>
                        <a:ext cx="41275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>
            <a:extLst>
              <a:ext uri="{FF2B5EF4-FFF2-40B4-BE49-F238E27FC236}">
                <a16:creationId xmlns:a16="http://schemas.microsoft.com/office/drawing/2014/main" id="{135E6D01-37FF-40FC-AC17-983C4A91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37589" imgH="215806" progId="Equation.3">
                  <p:embed/>
                </p:oleObj>
              </mc:Choice>
              <mc:Fallback>
                <p:oleObj name="Rovnice" r:id="rId4" imgW="1637589" imgH="215806" progId="Equation.3">
                  <p:embed/>
                  <p:pic>
                    <p:nvPicPr>
                      <p:cNvPr id="49158" name="Object 6">
                        <a:extLst>
                          <a:ext uri="{FF2B5EF4-FFF2-40B4-BE49-F238E27FC236}">
                            <a16:creationId xmlns:a16="http://schemas.microsoft.com/office/drawing/2014/main" id="{135E6D01-37FF-40FC-AC17-983C4A910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714750"/>
                        <a:ext cx="44132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8">
            <a:extLst>
              <a:ext uri="{FF2B5EF4-FFF2-40B4-BE49-F238E27FC236}">
                <a16:creationId xmlns:a16="http://schemas.microsoft.com/office/drawing/2014/main" id="{0F2D3078-0465-4C3C-B013-7087553D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sudé a liché veličiny je lichá veličina.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dvou sudých nebo dvou lichých veličin je sudá veličina.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059AEF19-FBE1-40F5-B036-20551E55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pic>
        <p:nvPicPr>
          <p:cNvPr id="50179" name="Picture 5" descr="1-2">
            <a:extLst>
              <a:ext uri="{FF2B5EF4-FFF2-40B4-BE49-F238E27FC236}">
                <a16:creationId xmlns:a16="http://schemas.microsoft.com/office/drawing/2014/main" id="{F90D4668-E7BE-41A3-9B7D-0A5DEF72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524FE-A9F3-411E-A793-48DC575E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8435" name="Zástupný symbol pro obsah 3">
            <a:extLst>
              <a:ext uri="{FF2B5EF4-FFF2-40B4-BE49-F238E27FC236}">
                <a16:creationId xmlns:a16="http://schemas.microsoft.com/office/drawing/2014/main" id="{AC4809C9-4C9B-4839-966D-9B04A8587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7908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0070C0"/>
                </a:solidFill>
              </a:rPr>
              <a:t>Řada</a:t>
            </a:r>
            <a:r>
              <a:rPr lang="cs-CZ" altLang="cs-CZ">
                <a:solidFill>
                  <a:srgbClr val="0070C0"/>
                </a:solidFill>
              </a:rPr>
              <a:t> </a:t>
            </a:r>
            <a:r>
              <a:rPr lang="cs-CZ" altLang="cs-CZ"/>
              <a:t>(také </a:t>
            </a:r>
            <a:r>
              <a:rPr lang="cs-CZ" altLang="cs-CZ" i="1"/>
              <a:t>nekonečná řada</a:t>
            </a:r>
            <a:r>
              <a:rPr lang="cs-CZ" altLang="cs-CZ"/>
              <a:t>) je matematický výraz ve tvaru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3200"/>
              <a:t>			</a:t>
            </a:r>
            <a:r>
              <a:rPr lang="cs-CZ" altLang="cs-CZ"/>
              <a:t>	     ,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/>
              <a:t>kde a</a:t>
            </a:r>
            <a:r>
              <a:rPr lang="cs-CZ" altLang="cs-CZ" baseline="-25000"/>
              <a:t>1</a:t>
            </a:r>
            <a:r>
              <a:rPr lang="cs-CZ" altLang="cs-CZ"/>
              <a:t>, a</a:t>
            </a:r>
            <a:r>
              <a:rPr lang="cs-CZ" altLang="cs-CZ" baseline="-25000"/>
              <a:t>2</a:t>
            </a:r>
            <a:r>
              <a:rPr lang="cs-CZ" altLang="cs-CZ"/>
              <a:t>, a</a:t>
            </a:r>
            <a:r>
              <a:rPr lang="cs-CZ" altLang="cs-CZ" baseline="-25000"/>
              <a:t>3</a:t>
            </a:r>
            <a:r>
              <a:rPr lang="cs-CZ" altLang="cs-CZ"/>
              <a:t>, …  je nějaká posloupnost.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6EEE26-07B1-4BFB-A76F-B7E07F1573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896" y="1705981"/>
            <a:ext cx="1441292" cy="16028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FF23A5-6B71-441E-BC4B-4F324188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1203" name="Zástupný symbol pro obsah 6">
            <a:extLst>
              <a:ext uri="{FF2B5EF4-FFF2-40B4-BE49-F238E27FC236}">
                <a16:creationId xmlns:a16="http://schemas.microsoft.com/office/drawing/2014/main" id="{565CE052-2BB4-43D6-9BCC-66D6316A8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jsou odvozeny z primární představy signálu, reprezentovaného elektrickými veličinami, elektrickým napětím, příp. proudem. Na základě fyzikálních zákonitostí platí, že výkon p(t) v čase t na reálném odporu R je roven součinu okamžitého napětí na odporu a proudu, jím protékajícím, tedy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u(t).i(t)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Podle Ohmova zákona je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u(t) = R.i(t)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a po dosazení můžeme psát, že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R.i(t).i(t) = R.i</a:t>
            </a:r>
            <a:r>
              <a:rPr lang="cs-CZ" altLang="cs-CZ" sz="2000" baseline="30000"/>
              <a:t>2</a:t>
            </a:r>
            <a:r>
              <a:rPr lang="cs-CZ" altLang="cs-CZ" sz="2000"/>
              <a:t>(t) = u(t).u(t)/R = u</a:t>
            </a:r>
            <a:r>
              <a:rPr lang="cs-CZ" altLang="cs-CZ" sz="2000" baseline="30000"/>
              <a:t>2</a:t>
            </a:r>
            <a:r>
              <a:rPr lang="cs-CZ" altLang="cs-CZ" sz="2000"/>
              <a:t>(t)/R.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Když je R = 1 </a:t>
            </a:r>
            <a:r>
              <a:rPr lang="el-GR" altLang="cs-CZ" sz="2000"/>
              <a:t>Ω</a:t>
            </a:r>
            <a:r>
              <a:rPr lang="cs-CZ" altLang="cs-CZ" sz="2000"/>
              <a:t>, se vztah zjednoduší na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R=1</a:t>
            </a:r>
            <a:r>
              <a:rPr lang="cs-CZ" altLang="cs-CZ" sz="2000"/>
              <a:t>(t) = i</a:t>
            </a:r>
            <a:r>
              <a:rPr lang="cs-CZ" altLang="cs-CZ" sz="2000" baseline="30000"/>
              <a:t>2</a:t>
            </a:r>
            <a:r>
              <a:rPr lang="cs-CZ" altLang="cs-CZ" sz="2000"/>
              <a:t>(t) = u</a:t>
            </a:r>
            <a:r>
              <a:rPr lang="cs-CZ" altLang="cs-CZ" sz="2000" baseline="30000"/>
              <a:t>2</a:t>
            </a:r>
            <a:r>
              <a:rPr lang="cs-CZ" altLang="cs-CZ" sz="2000"/>
              <a:t>(t)</a:t>
            </a:r>
          </a:p>
        </p:txBody>
      </p:sp>
      <p:pic>
        <p:nvPicPr>
          <p:cNvPr id="51204" name="Obrázek 7">
            <a:extLst>
              <a:ext uri="{FF2B5EF4-FFF2-40B4-BE49-F238E27FC236}">
                <a16:creationId xmlns:a16="http://schemas.microsoft.com/office/drawing/2014/main" id="{599C3B75-82B3-4F62-A0F1-DF2E4B41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849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5EFD6B0-CD16-4E9F-92B4-77B5A70F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2227" name="Zástupný symbol pro obsah 6">
            <a:extLst>
              <a:ext uri="{FF2B5EF4-FFF2-40B4-BE49-F238E27FC236}">
                <a16:creationId xmlns:a16="http://schemas.microsoft.com/office/drawing/2014/main" id="{364A36CA-BF97-4AF6-961C-12FD0CE8E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celková práce (energie) vykonaná (spotřebovaná) za čas T na jednotkovém odporu je</a:t>
            </a:r>
          </a:p>
          <a:p>
            <a:endParaRPr lang="cs-CZ" altLang="cs-CZ" sz="2000"/>
          </a:p>
          <a:p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Na základě této rozvahy definujeme obecně energii spojité </a:t>
            </a:r>
            <a:r>
              <a:rPr lang="en-US" altLang="cs-CZ" sz="2000"/>
              <a:t>funkce </a:t>
            </a:r>
            <a:r>
              <a:rPr lang="cs-CZ" altLang="cs-CZ" sz="2000"/>
              <a:t>x(t)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pro diskrétní </a:t>
            </a:r>
            <a:r>
              <a:rPr lang="en-US" altLang="cs-CZ" sz="2000"/>
              <a:t>posloupnost </a:t>
            </a: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18BFEFE9-787E-4316-BA5C-303520C3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29" name="Object 2">
            <a:extLst>
              <a:ext uri="{FF2B5EF4-FFF2-40B4-BE49-F238E27FC236}">
                <a16:creationId xmlns:a16="http://schemas.microsoft.com/office/drawing/2014/main" id="{1C9D64D1-B28E-42A7-BEAC-2A1CBE1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989138"/>
          <a:ext cx="3384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095500" imgH="368300" progId="Equation.3">
                  <p:embed/>
                </p:oleObj>
              </mc:Choice>
              <mc:Fallback>
                <p:oleObj name="Rovnice" r:id="rId2" imgW="2095500" imgH="368300" progId="Equation.3">
                  <p:embed/>
                  <p:pic>
                    <p:nvPicPr>
                      <p:cNvPr id="52229" name="Object 2">
                        <a:extLst>
                          <a:ext uri="{FF2B5EF4-FFF2-40B4-BE49-F238E27FC236}">
                            <a16:creationId xmlns:a16="http://schemas.microsoft.com/office/drawing/2014/main" id="{1C9D64D1-B28E-42A7-BEAC-2A1CBE13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3384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4">
            <a:extLst>
              <a:ext uri="{FF2B5EF4-FFF2-40B4-BE49-F238E27FC236}">
                <a16:creationId xmlns:a16="http://schemas.microsoft.com/office/drawing/2014/main" id="{9C351462-F64C-40BA-B6A3-C36D99D9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1" name="Object 3">
            <a:extLst>
              <a:ext uri="{FF2B5EF4-FFF2-40B4-BE49-F238E27FC236}">
                <a16:creationId xmlns:a16="http://schemas.microsoft.com/office/drawing/2014/main" id="{2641B36D-4D1F-43F7-897A-9E5D62D60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213100"/>
          <a:ext cx="1743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889000" imgH="368300" progId="Equation.3">
                  <p:embed/>
                </p:oleObj>
              </mc:Choice>
              <mc:Fallback>
                <p:oleObj name="Rovnice" r:id="rId4" imgW="889000" imgH="368300" progId="Equation.3">
                  <p:embed/>
                  <p:pic>
                    <p:nvPicPr>
                      <p:cNvPr id="52231" name="Object 3">
                        <a:extLst>
                          <a:ext uri="{FF2B5EF4-FFF2-40B4-BE49-F238E27FC236}">
                            <a16:creationId xmlns:a16="http://schemas.microsoft.com/office/drawing/2014/main" id="{2641B36D-4D1F-43F7-897A-9E5D62D60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1743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6">
            <a:extLst>
              <a:ext uri="{FF2B5EF4-FFF2-40B4-BE49-F238E27FC236}">
                <a16:creationId xmlns:a16="http://schemas.microsoft.com/office/drawing/2014/main" id="{7425D8FD-6EB4-4D7D-9BC6-7C2AB8AB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3" name="Object 4">
            <a:extLst>
              <a:ext uri="{FF2B5EF4-FFF2-40B4-BE49-F238E27FC236}">
                <a16:creationId xmlns:a16="http://schemas.microsoft.com/office/drawing/2014/main" id="{ED70A369-3D19-4161-ADF9-4AD1D2C5F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8238" y="4292600"/>
          <a:ext cx="23796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888614" imgH="431613" progId="Equation.3">
                  <p:embed/>
                </p:oleObj>
              </mc:Choice>
              <mc:Fallback>
                <p:oleObj name="Rovnice" r:id="rId6" imgW="888614" imgH="431613" progId="Equation.3">
                  <p:embed/>
                  <p:pic>
                    <p:nvPicPr>
                      <p:cNvPr id="52233" name="Object 4">
                        <a:extLst>
                          <a:ext uri="{FF2B5EF4-FFF2-40B4-BE49-F238E27FC236}">
                            <a16:creationId xmlns:a16="http://schemas.microsoft.com/office/drawing/2014/main" id="{ED70A369-3D19-4161-ADF9-4AD1D2C5F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4292600"/>
                        <a:ext cx="23796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7BFB027-04D8-49FA-BAC2-5F7173FB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signálu</a:t>
            </a:r>
          </a:p>
        </p:txBody>
      </p:sp>
      <p:sp>
        <p:nvSpPr>
          <p:cNvPr id="53251" name="Zástupný symbol pro obsah 6">
            <a:extLst>
              <a:ext uri="{FF2B5EF4-FFF2-40B4-BE49-F238E27FC236}">
                <a16:creationId xmlns:a16="http://schemas.microsoft.com/office/drawing/2014/main" id="{47BEF663-693C-44B3-80A8-ED71F3F2C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Výkon je práce (energie) vykonaná (spotřebovaná) za časovou jednotku, tj.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z toho                      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Nebo v normalizovaném diskrétním tvaru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 </a:t>
            </a:r>
            <a:r>
              <a:rPr lang="cs-CZ" altLang="cs-CZ" sz="100"/>
              <a:t>                                      </a:t>
            </a:r>
            <a:r>
              <a:rPr lang="cs-CZ" altLang="cs-CZ" sz="2000"/>
              <a:t>                                        a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příp. </a:t>
            </a:r>
          </a:p>
          <a:p>
            <a:endParaRPr lang="cs-CZ" altLang="cs-CZ" sz="20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03B4C979-3AD6-4BB1-B5A1-CB72A5C8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6AC48C6C-B59C-4FAD-90C7-69ABEDB8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0EE567C0-8CA9-4478-BA55-03914CE6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14A208E6-D4F9-4723-97EB-3EF89D9B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6" name="Object 2">
            <a:extLst>
              <a:ext uri="{FF2B5EF4-FFF2-40B4-BE49-F238E27FC236}">
                <a16:creationId xmlns:a16="http://schemas.microsoft.com/office/drawing/2014/main" id="{D26B7207-04D7-4AF5-9293-C74F27A49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628775"/>
          <a:ext cx="6731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18918" imgH="393529" progId="Equation.3">
                  <p:embed/>
                </p:oleObj>
              </mc:Choice>
              <mc:Fallback>
                <p:oleObj name="Rovnice" r:id="rId2" imgW="418918" imgH="393529" progId="Equation.3">
                  <p:embed/>
                  <p:pic>
                    <p:nvPicPr>
                      <p:cNvPr id="53256" name="Object 2">
                        <a:extLst>
                          <a:ext uri="{FF2B5EF4-FFF2-40B4-BE49-F238E27FC236}">
                            <a16:creationId xmlns:a16="http://schemas.microsoft.com/office/drawing/2014/main" id="{D26B7207-04D7-4AF5-9293-C74F27A49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28775"/>
                        <a:ext cx="6731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8">
            <a:extLst>
              <a:ext uri="{FF2B5EF4-FFF2-40B4-BE49-F238E27FC236}">
                <a16:creationId xmlns:a16="http://schemas.microsoft.com/office/drawing/2014/main" id="{2A7FEB57-BED8-4CBF-9F95-5F15BCBF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8" name="Object 3">
            <a:extLst>
              <a:ext uri="{FF2B5EF4-FFF2-40B4-BE49-F238E27FC236}">
                <a16:creationId xmlns:a16="http://schemas.microsoft.com/office/drawing/2014/main" id="{BA8FB021-3F8F-439A-BB8B-2D3806540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241550"/>
          <a:ext cx="1512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16000" imgH="431800" progId="Equation.3">
                  <p:embed/>
                </p:oleObj>
              </mc:Choice>
              <mc:Fallback>
                <p:oleObj name="Rovnice" r:id="rId4" imgW="1016000" imgH="431800" progId="Equation.3">
                  <p:embed/>
                  <p:pic>
                    <p:nvPicPr>
                      <p:cNvPr id="53258" name="Object 3">
                        <a:extLst>
                          <a:ext uri="{FF2B5EF4-FFF2-40B4-BE49-F238E27FC236}">
                            <a16:creationId xmlns:a16="http://schemas.microsoft.com/office/drawing/2014/main" id="{BA8FB021-3F8F-439A-BB8B-2D3806540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41550"/>
                        <a:ext cx="15128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Rectangle 10">
            <a:extLst>
              <a:ext uri="{FF2B5EF4-FFF2-40B4-BE49-F238E27FC236}">
                <a16:creationId xmlns:a16="http://schemas.microsoft.com/office/drawing/2014/main" id="{62468A6C-E6FF-41F0-BB12-30667194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0" name="Object 4">
            <a:extLst>
              <a:ext uri="{FF2B5EF4-FFF2-40B4-BE49-F238E27FC236}">
                <a16:creationId xmlns:a16="http://schemas.microsoft.com/office/drawing/2014/main" id="{D01DA75D-1628-4DC7-9154-2CF67CFCB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394" imgH="444307" progId="Equation.3">
                  <p:embed/>
                </p:oleObj>
              </mc:Choice>
              <mc:Fallback>
                <p:oleObj name="Rovnice" r:id="rId6" imgW="1396394" imgH="444307" progId="Equation.3">
                  <p:embed/>
                  <p:pic>
                    <p:nvPicPr>
                      <p:cNvPr id="53260" name="Object 4">
                        <a:extLst>
                          <a:ext uri="{FF2B5EF4-FFF2-40B4-BE49-F238E27FC236}">
                            <a16:creationId xmlns:a16="http://schemas.microsoft.com/office/drawing/2014/main" id="{D01DA75D-1628-4DC7-9154-2CF67CFCB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224088"/>
                        <a:ext cx="2105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12">
            <a:extLst>
              <a:ext uri="{FF2B5EF4-FFF2-40B4-BE49-F238E27FC236}">
                <a16:creationId xmlns:a16="http://schemas.microsoft.com/office/drawing/2014/main" id="{A6C7B336-5A81-491A-9E87-69767DD2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2" name="Object 5">
            <a:extLst>
              <a:ext uri="{FF2B5EF4-FFF2-40B4-BE49-F238E27FC236}">
                <a16:creationId xmlns:a16="http://schemas.microsoft.com/office/drawing/2014/main" id="{F82B7F00-FBFC-4562-831B-85DE970F63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25" y="35639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054100" imgH="431800" progId="Equation.3">
                  <p:embed/>
                </p:oleObj>
              </mc:Choice>
              <mc:Fallback>
                <p:oleObj name="Rovnice" r:id="rId8" imgW="1054100" imgH="431800" progId="Equation.3">
                  <p:embed/>
                  <p:pic>
                    <p:nvPicPr>
                      <p:cNvPr id="53262" name="Object 5">
                        <a:extLst>
                          <a:ext uri="{FF2B5EF4-FFF2-40B4-BE49-F238E27FC236}">
                            <a16:creationId xmlns:a16="http://schemas.microsoft.com/office/drawing/2014/main" id="{F82B7F00-FBFC-4562-831B-85DE970F6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5639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4">
            <a:extLst>
              <a:ext uri="{FF2B5EF4-FFF2-40B4-BE49-F238E27FC236}">
                <a16:creationId xmlns:a16="http://schemas.microsoft.com/office/drawing/2014/main" id="{AC5ABF17-8598-4DE0-87E1-CEF0009C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4" name="Object 6">
            <a:extLst>
              <a:ext uri="{FF2B5EF4-FFF2-40B4-BE49-F238E27FC236}">
                <a16:creationId xmlns:a16="http://schemas.microsoft.com/office/drawing/2014/main" id="{51AABA2C-C733-4F8E-9298-299D78560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5013325"/>
          <a:ext cx="1944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20227" imgH="431613" progId="Equation.3">
                  <p:embed/>
                </p:oleObj>
              </mc:Choice>
              <mc:Fallback>
                <p:oleObj name="Rovnice" r:id="rId10" imgW="1320227" imgH="431613" progId="Equation.3">
                  <p:embed/>
                  <p:pic>
                    <p:nvPicPr>
                      <p:cNvPr id="53264" name="Object 6">
                        <a:extLst>
                          <a:ext uri="{FF2B5EF4-FFF2-40B4-BE49-F238E27FC236}">
                            <a16:creationId xmlns:a16="http://schemas.microsoft.com/office/drawing/2014/main" id="{51AABA2C-C733-4F8E-9298-299D78560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13325"/>
                        <a:ext cx="19446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Rectangle 16">
            <a:extLst>
              <a:ext uri="{FF2B5EF4-FFF2-40B4-BE49-F238E27FC236}">
                <a16:creationId xmlns:a16="http://schemas.microsoft.com/office/drawing/2014/main" id="{DCC3B7E1-9EF0-4245-97F0-8D8ACD11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6" name="Object 7">
            <a:extLst>
              <a:ext uri="{FF2B5EF4-FFF2-40B4-BE49-F238E27FC236}">
                <a16:creationId xmlns:a16="http://schemas.microsoft.com/office/drawing/2014/main" id="{39EE6503-DB10-4464-834C-43B046E0A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5013325"/>
          <a:ext cx="2493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701800" imgH="444500" progId="Equation.3">
                  <p:embed/>
                </p:oleObj>
              </mc:Choice>
              <mc:Fallback>
                <p:oleObj name="Rovnice" r:id="rId12" imgW="1701800" imgH="444500" progId="Equation.3">
                  <p:embed/>
                  <p:pic>
                    <p:nvPicPr>
                      <p:cNvPr id="53266" name="Object 7">
                        <a:extLst>
                          <a:ext uri="{FF2B5EF4-FFF2-40B4-BE49-F238E27FC236}">
                            <a16:creationId xmlns:a16="http://schemas.microsoft.com/office/drawing/2014/main" id="{39EE6503-DB10-4464-834C-43B046E0A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013325"/>
                        <a:ext cx="2493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7" name="Rectangle 18">
            <a:extLst>
              <a:ext uri="{FF2B5EF4-FFF2-40B4-BE49-F238E27FC236}">
                <a16:creationId xmlns:a16="http://schemas.microsoft.com/office/drawing/2014/main" id="{E7E92C20-8A46-4D71-97E6-28967F6B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8" name="Object 8">
            <a:extLst>
              <a:ext uri="{FF2B5EF4-FFF2-40B4-BE49-F238E27FC236}">
                <a16:creationId xmlns:a16="http://schemas.microsoft.com/office/drawing/2014/main" id="{C9D7D690-532E-4D29-AB9D-8BD8619E6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5805488"/>
          <a:ext cx="22955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358310" imgH="431613" progId="Equation.3">
                  <p:embed/>
                </p:oleObj>
              </mc:Choice>
              <mc:Fallback>
                <p:oleObj name="Rovnice" r:id="rId14" imgW="1358310" imgH="431613" progId="Equation.3">
                  <p:embed/>
                  <p:pic>
                    <p:nvPicPr>
                      <p:cNvPr id="53268" name="Object 8">
                        <a:extLst>
                          <a:ext uri="{FF2B5EF4-FFF2-40B4-BE49-F238E27FC236}">
                            <a16:creationId xmlns:a16="http://schemas.microsoft.com/office/drawing/2014/main" id="{C9D7D690-532E-4D29-AB9D-8BD8619E6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5805488"/>
                        <a:ext cx="22955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shrnutí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dirty="0"/>
              <a:t>jak se chová klouzavý průměr?</a:t>
            </a:r>
          </a:p>
          <a:p>
            <a:r>
              <a:rPr lang="cs-CZ" altLang="cs-CZ" dirty="0"/>
              <a:t>počáteční a koncové podmínky;</a:t>
            </a:r>
          </a:p>
          <a:p>
            <a:r>
              <a:rPr lang="cs-CZ" altLang="cs-CZ" dirty="0"/>
              <a:t>jaké typy veličin známe (dle vlastností)?</a:t>
            </a:r>
          </a:p>
          <a:p>
            <a:r>
              <a:rPr lang="cs-CZ" altLang="cs-CZ" dirty="0" err="1"/>
              <a:t>stacionarita</a:t>
            </a:r>
            <a:r>
              <a:rPr lang="cs-CZ" altLang="cs-CZ" dirty="0"/>
              <a:t>, ergodicita;</a:t>
            </a:r>
          </a:p>
          <a:p>
            <a:r>
              <a:rPr lang="cs-CZ" altLang="cs-CZ" dirty="0"/>
              <a:t>energie, výkon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Testík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535987" cy="4464496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Počet bodů v závěrečném testu z analýzy časových řad je veličina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spojitá a v čase spojitá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spojitá a v čase diskrétní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diskrétní a v čase diskrétní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diskrétní a v čase spojitá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Vzájemný vztah </a:t>
            </a:r>
            <a:r>
              <a:rPr lang="cs-CZ" altLang="cs-CZ" sz="2000" dirty="0" err="1"/>
              <a:t>stacionarity</a:t>
            </a:r>
            <a:r>
              <a:rPr lang="cs-CZ" altLang="cs-CZ" sz="2000" dirty="0"/>
              <a:t> a ergodicity je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stacionární ČŘ je ergodická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ergodická ČR je stacionární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vztah neexistuje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jde o totožnou vlastnost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Kosinus je funkce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periodická a lichá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periodická a sudá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neperiodická a lichá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neperiodická a sudá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Vztah Energie a výkonu nabývá podoby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 = P /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 = E /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= P ·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 = P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· T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endParaRPr lang="cs-CZ" altLang="cs-CZ" sz="24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016276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FE52FA-D311-49A2-AFCE-D6352432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5876925"/>
            <a:ext cx="8535987" cy="504825"/>
          </a:xfrm>
        </p:spPr>
        <p:txBody>
          <a:bodyPr/>
          <a:lstStyle/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70C0"/>
                </a:solidFill>
              </a:rPr>
              <a:t>Na shledanou za týden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572DB-17D3-4954-92A4-211E7D54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DE08D6-C693-440F-97E1-1B2022949211}"/>
              </a:ext>
            </a:extLst>
          </p:cNvPr>
          <p:cNvSpPr txBox="1"/>
          <p:nvPr/>
        </p:nvSpPr>
        <p:spPr>
          <a:xfrm>
            <a:off x="4283968" y="2852936"/>
            <a:ext cx="12961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20484" name="Zástupný symbol pro obsah 2">
            <a:extLst>
              <a:ext uri="{FF2B5EF4-FFF2-40B4-BE49-F238E27FC236}">
                <a16:creationId xmlns:a16="http://schemas.microsoft.com/office/drawing/2014/main" id="{72B1EC20-70FD-4996-BFB6-A9DF3B3C0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Jak vypadá časová řada </a:t>
            </a:r>
            <a:r>
              <a:rPr lang="cs-CZ" altLang="cs-CZ" sz="2400" dirty="0">
                <a:solidFill>
                  <a:schemeClr val="bg2"/>
                </a:solidFill>
              </a:rPr>
              <a:t>(?)</a:t>
            </a:r>
            <a:r>
              <a:rPr lang="cs-CZ" altLang="cs-CZ" sz="240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3CBD8-910E-42B6-AB15-3176F23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Časová řada 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A817512-3A06-4AE1-8CF6-333D7A658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90990"/>
              </p:ext>
            </p:extLst>
          </p:nvPr>
        </p:nvGraphicFramePr>
        <p:xfrm>
          <a:off x="1259632" y="1268760"/>
          <a:ext cx="6458508" cy="51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4298120" imgH="11364840" progId="Photoshop.Image.12">
                  <p:embed/>
                </p:oleObj>
              </mc:Choice>
              <mc:Fallback>
                <p:oleObj name="Image" r:id="rId2" imgW="14298120" imgH="113648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6458508" cy="51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E6AEB-FBDD-4B13-92C9-062C29C7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6DC78BA-AA63-4757-BE30-637DABBD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F7293-943F-439E-9D79-B9FACF41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7F3AE44-BC68-482F-BE2B-2B046302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: t=1,…,N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index t určuje čas, kdy byla hodnota 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určena.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42EFD-4740-4DC1-946F-D3C9D28C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768B264-E3B5-4B86-9AC0-A16ECAADA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572125"/>
            <a:ext cx="8535987" cy="1000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2000" b="1"/>
              <a:t>Vývoj počtu hospitalizací v lůžkových psychiatrických zařízeních (na 100 000 osob)</a:t>
            </a:r>
            <a:br>
              <a:rPr lang="cs-CZ" altLang="en-US" sz="2000"/>
            </a:br>
            <a:r>
              <a:rPr lang="cs-CZ" altLang="en-US" sz="2000" i="1"/>
              <a:t>Pramen: Ústav zdravotnických informací a statistiky</a:t>
            </a:r>
            <a:endParaRPr lang="cs-CZ" altLang="en-US" sz="2000"/>
          </a:p>
        </p:txBody>
      </p:sp>
      <p:pic>
        <p:nvPicPr>
          <p:cNvPr id="24580" name="Picture 2" descr="http://www.demografie.info/user/img/article/graf_sd_nem5_1127423958.gif">
            <a:extLst>
              <a:ext uri="{FF2B5EF4-FFF2-40B4-BE49-F238E27FC236}">
                <a16:creationId xmlns:a16="http://schemas.microsoft.com/office/drawing/2014/main" id="{85301759-24BF-4632-AFE2-FF24C380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70723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7A6D8-C7E5-4743-81E0-DF1C14AB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48EAA8F-2554-4FDF-96DE-8C01ECDA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832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: t=1,…,N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index t určuje čas, kdy byla hodnota 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určena.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Časové okamžiky t jednotlivých pozorování nemusí být rovnoměrné </a:t>
            </a:r>
            <a:r>
              <a:rPr lang="en-US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{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y(t</a:t>
            </a:r>
            <a:r>
              <a:rPr lang="cs-CZ" altLang="en-US" sz="2400" b="1" baseline="-25000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i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):i = 1,…,N</a:t>
            </a:r>
            <a:r>
              <a:rPr lang="en-US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}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1600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CF4C96A2-1739-4A82-B3C2-0A982B06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189D35-5297-4A55-B95D-9C318A85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73A0-435E-4B0D-BE04-0599F35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Výuka a Ukončení předmětu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402BE256-B1A1-4A15-8911-848A426C9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Výuka:</a:t>
            </a:r>
          </a:p>
          <a:p>
            <a:r>
              <a:rPr lang="cs-CZ" altLang="en-US" dirty="0"/>
              <a:t>Teoretické přednášky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Počínaje 17. únorem 2025</a:t>
            </a:r>
            <a:br>
              <a:rPr lang="cs-CZ" altLang="en-US" dirty="0">
                <a:cs typeface="Arial" panose="020B0604020202020204" pitchFamily="34" charset="0"/>
              </a:rPr>
            </a:br>
            <a:r>
              <a:rPr lang="cs-CZ" altLang="en-US" dirty="0">
                <a:cs typeface="Arial" panose="020B0604020202020204" pitchFamily="34" charset="0"/>
              </a:rPr>
              <a:t>každé pondělí 8:00–9:40</a:t>
            </a:r>
          </a:p>
          <a:p>
            <a:r>
              <a:rPr lang="cs-CZ" altLang="en-US" dirty="0"/>
              <a:t>Praktická cvičení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Počínaje 24. únorem 2025</a:t>
            </a:r>
            <a:br>
              <a:rPr lang="cs-CZ" altLang="en-US" dirty="0">
                <a:cs typeface="Arial" panose="020B0604020202020204" pitchFamily="34" charset="0"/>
              </a:rPr>
            </a:br>
            <a:r>
              <a:rPr lang="cs-CZ" altLang="en-US" dirty="0">
                <a:cs typeface="Arial" panose="020B0604020202020204" pitchFamily="34" charset="0"/>
              </a:rPr>
              <a:t>každé pondělí 10:00–11:40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Požadavky na ukončení předmětu:</a:t>
            </a:r>
          </a:p>
          <a:p>
            <a:r>
              <a:rPr lang="cs-CZ" altLang="en-US" dirty="0"/>
              <a:t>ústní zkouška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učená rozprava o dvou z témat, která budou náplní předmětu a řešení jednoho příkladu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89100849-F248-4365-B9F7-D37B2976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baseline="-25000" dirty="0">
                <a:solidFill>
                  <a:srgbClr val="FF0000"/>
                </a:solidFill>
              </a:rPr>
              <a:t>i+1</a:t>
            </a: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en-GB" dirty="0" err="1">
                <a:solidFill>
                  <a:srgbClr val="FF0000"/>
                </a:solidFill>
              </a:rPr>
              <a:t>t</a:t>
            </a:r>
            <a:r>
              <a:rPr lang="en-GB" baseline="-25000" dirty="0" err="1">
                <a:solidFill>
                  <a:srgbClr val="FF0000"/>
                </a:solidFill>
              </a:rPr>
              <a:t>i</a:t>
            </a:r>
            <a:r>
              <a:rPr lang="cs-CZ" baseline="-250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const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altLang="en-US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F8B2E4-4A29-412D-813B-59E46BA3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A447A85A-5D7C-43F5-BE00-D416E3DE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(pro nás 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baseline="-25000" dirty="0">
                <a:solidFill>
                  <a:srgbClr val="FF0000"/>
                </a:solidFill>
              </a:rPr>
              <a:t>i+1</a:t>
            </a: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en-GB" dirty="0" err="1">
                <a:solidFill>
                  <a:srgbClr val="FF0000"/>
                </a:solidFill>
              </a:rPr>
              <a:t>t</a:t>
            </a:r>
            <a:r>
              <a:rPr lang="en-GB" baseline="-25000" dirty="0" err="1">
                <a:solidFill>
                  <a:srgbClr val="FF0000"/>
                </a:solidFill>
              </a:rPr>
              <a:t>i</a:t>
            </a:r>
            <a:r>
              <a:rPr lang="cs-CZ" baseline="-250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const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altLang="en-US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Jaké jsou hodnoty y(t</a:t>
            </a:r>
            <a:r>
              <a:rPr lang="cs-CZ" altLang="en-US" b="1" baseline="-25000" dirty="0">
                <a:solidFill>
                  <a:srgbClr val="0070C0"/>
                </a:solidFill>
                <a:cs typeface="Arial" charset="0"/>
              </a:rPr>
              <a:t>i</a:t>
            </a: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) časové řady?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EB6A8B5-981A-4AE5-9241-F0D16D3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>
            <a:extLst>
              <a:ext uri="{FF2B5EF4-FFF2-40B4-BE49-F238E27FC236}">
                <a16:creationId xmlns:a16="http://schemas.microsoft.com/office/drawing/2014/main" id="{541C9A06-91BE-4ACC-82FF-23F50B664C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 dirty="0">
                <a:solidFill>
                  <a:srgbClr val="0070C0"/>
                </a:solidFill>
              </a:rPr>
              <a:t>TYPY HODNOT y(t</a:t>
            </a:r>
            <a:r>
              <a:rPr lang="cs-CZ" altLang="en-US" b="1" baseline="-25000" dirty="0">
                <a:solidFill>
                  <a:srgbClr val="0070C0"/>
                </a:solidFill>
              </a:rPr>
              <a:t>i</a:t>
            </a:r>
            <a:r>
              <a:rPr lang="cs-CZ" altLang="en-US" b="1" dirty="0">
                <a:solidFill>
                  <a:srgbClr val="0070C0"/>
                </a:solidFill>
              </a:rPr>
              <a:t>)</a:t>
            </a:r>
          </a:p>
          <a:p>
            <a:pPr marL="0" indent="0"/>
            <a:r>
              <a:rPr lang="cs-CZ" altLang="en-US" dirty="0">
                <a:solidFill>
                  <a:schemeClr val="bg2"/>
                </a:solidFill>
              </a:rPr>
              <a:t>  skalár, vektor </a:t>
            </a:r>
            <a:r>
              <a:rPr lang="en-US" altLang="en-US" dirty="0">
                <a:solidFill>
                  <a:schemeClr val="bg2"/>
                </a:solidFill>
              </a:rPr>
              <a:t>[</a:t>
            </a:r>
            <a:r>
              <a:rPr lang="cs-CZ" altLang="en-US" b="1" dirty="0" err="1">
                <a:solidFill>
                  <a:schemeClr val="bg2"/>
                </a:solidFill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</a:rPr>
              <a:t>ti</a:t>
            </a:r>
            <a:r>
              <a:rPr lang="cs-CZ" altLang="en-US" dirty="0">
                <a:solidFill>
                  <a:schemeClr val="bg2"/>
                </a:solidFill>
              </a:rPr>
              <a:t>=(y</a:t>
            </a:r>
            <a:r>
              <a:rPr lang="cs-CZ" altLang="en-US" baseline="-25000" dirty="0">
                <a:solidFill>
                  <a:schemeClr val="bg2"/>
                </a:solidFill>
              </a:rPr>
              <a:t>1ti</a:t>
            </a:r>
            <a:r>
              <a:rPr lang="cs-CZ" altLang="en-US" dirty="0">
                <a:solidFill>
                  <a:schemeClr val="bg2"/>
                </a:solidFill>
              </a:rPr>
              <a:t>,…,</a:t>
            </a:r>
            <a:r>
              <a:rPr lang="cs-CZ" altLang="en-US" dirty="0" err="1">
                <a:solidFill>
                  <a:schemeClr val="bg2"/>
                </a:solidFill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</a:rPr>
              <a:t>pti</a:t>
            </a:r>
            <a:r>
              <a:rPr lang="cs-CZ" altLang="en-US" dirty="0">
                <a:solidFill>
                  <a:schemeClr val="bg2"/>
                </a:solidFill>
              </a:rPr>
              <a:t>)</a:t>
            </a:r>
            <a:r>
              <a:rPr lang="en-US" altLang="en-US" dirty="0">
                <a:solidFill>
                  <a:schemeClr val="bg2"/>
                </a:solidFill>
              </a:rPr>
              <a:t>]</a:t>
            </a:r>
            <a:r>
              <a:rPr lang="cs-CZ" altLang="en-US" dirty="0">
                <a:solidFill>
                  <a:schemeClr val="bg2"/>
                </a:solidFill>
              </a:rPr>
              <a:t>, matice, … ;</a:t>
            </a:r>
          </a:p>
          <a:p>
            <a:pPr marL="0" indent="0"/>
            <a:r>
              <a:rPr lang="cs-CZ" altLang="en-US" dirty="0">
                <a:solidFill>
                  <a:schemeClr val="bg2"/>
                </a:solidFill>
              </a:rPr>
              <a:t>  kvantitativní, kvalitativní;</a:t>
            </a:r>
          </a:p>
          <a:p>
            <a:pPr lvl="1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kvantitativní</a:t>
            </a:r>
          </a:p>
          <a:p>
            <a:pPr lvl="2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spojitá, diskrétní - každá hodnota může vyjadřovat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okamžitý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stav nebo mít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akumulační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(integrační)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charakter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za určité období;</a:t>
            </a:r>
          </a:p>
          <a:p>
            <a:pPr lvl="1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kvalitativní</a:t>
            </a:r>
          </a:p>
          <a:p>
            <a:pPr lvl="2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binární/dichotomická, nominální, ordinální;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A88B514-E747-4AB4-8912-92B39790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Časová řada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841E3071-D513-48BA-B13C-A8965C47EBA8}"/>
              </a:ext>
            </a:extLst>
          </p:cNvPr>
          <p:cNvSpPr/>
          <p:nvPr/>
        </p:nvSpPr>
        <p:spPr>
          <a:xfrm>
            <a:off x="323850" y="1484313"/>
            <a:ext cx="4176713" cy="1512887"/>
          </a:xfrm>
          <a:prstGeom prst="roundRect">
            <a:avLst/>
          </a:prstGeom>
          <a:solidFill>
            <a:srgbClr val="499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=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pouze dvou hodnot. Bývá definovaná odpovědí na otázku (např. TRUE × FALSE, 1 × 0). 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18359711-BF74-4D22-BDC1-156D3A354108}"/>
              </a:ext>
            </a:extLst>
          </p:cNvPr>
          <p:cNvSpPr/>
          <p:nvPr/>
        </p:nvSpPr>
        <p:spPr>
          <a:xfrm>
            <a:off x="4643438" y="1484313"/>
            <a:ext cx="4176712" cy="1512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= kategoriální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počtu hodnot (</a:t>
            </a:r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∊ ℕ), pro které neexistuje přirozené pořadí (např. barvy vzorků).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14857AE5-06E4-435E-972A-8953A4CF8375}"/>
              </a:ext>
            </a:extLst>
          </p:cNvPr>
          <p:cNvSpPr/>
          <p:nvPr/>
        </p:nvSpPr>
        <p:spPr>
          <a:xfrm>
            <a:off x="323850" y="3141663"/>
            <a:ext cx="4176713" cy="1511300"/>
          </a:xfrm>
          <a:prstGeom prst="roundRect">
            <a:avLst/>
          </a:prstGeom>
          <a:solidFill>
            <a:srgbClr val="CFB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proměnná, pro kterou ale existuje jasné pořadí kategorií (např. velikost oděvů S, M, L, XL).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3653FCD5-62A8-40C0-8C90-CFA19F83CB3E}"/>
              </a:ext>
            </a:extLst>
          </p:cNvPr>
          <p:cNvSpPr/>
          <p:nvPr/>
        </p:nvSpPr>
        <p:spPr>
          <a:xfrm>
            <a:off x="4643438" y="3141663"/>
            <a:ext cx="4176712" cy="1511300"/>
          </a:xfrm>
          <a:prstGeom prst="roundRect">
            <a:avLst/>
          </a:prstGeom>
          <a:solidFill>
            <a:srgbClr val="68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Kardinální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proměnná, u které lze určit rozdíl mezi kategoriemi. Ty jsou stejně vzdálené (např. počet dětí v rodině).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élník 17">
            <a:extLst>
              <a:ext uri="{FF2B5EF4-FFF2-40B4-BE49-F238E27FC236}">
                <a16:creationId xmlns:a16="http://schemas.microsoft.com/office/drawing/2014/main" id="{7D03EBAA-67C0-46CC-9D32-44FD56F596CC}"/>
              </a:ext>
            </a:extLst>
          </p:cNvPr>
          <p:cNvSpPr/>
          <p:nvPr/>
        </p:nvSpPr>
        <p:spPr>
          <a:xfrm>
            <a:off x="323850" y="4797425"/>
            <a:ext cx="4176713" cy="1511300"/>
          </a:xfrm>
          <a:prstGeom prst="roundRect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Spojitá proměnná, u které lze určit rozdíl mezi kategoriemi – často jde o vzdálenost od 0 (např. teplota ve °C, čas).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6941B141-99F5-4606-8364-898CBAF33BE9}"/>
              </a:ext>
            </a:extLst>
          </p:cNvPr>
          <p:cNvSpPr/>
          <p:nvPr/>
        </p:nvSpPr>
        <p:spPr>
          <a:xfrm>
            <a:off x="4643438" y="4797425"/>
            <a:ext cx="4176712" cy="15113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Poměrová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proměnná, u které má smysl určovat podíly jednotlivých kategorií (např. hmotnost, vzdálenost).</a:t>
            </a:r>
          </a:p>
          <a:p>
            <a:pPr algn="ctr">
              <a:defRPr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9BFB1C3-5C0A-41BD-8584-C1006D27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small" dirty="0"/>
              <a:t>Časová řada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>
            <a:extLst>
              <a:ext uri="{FF2B5EF4-FFF2-40B4-BE49-F238E27FC236}">
                <a16:creationId xmlns:a16="http://schemas.microsoft.com/office/drawing/2014/main" id="{A4880B63-8119-43F3-83E6-F88BA39434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70C0"/>
                </a:solidFill>
              </a:rPr>
              <a:t>TYPY HODNOT y(t</a:t>
            </a:r>
            <a:r>
              <a:rPr lang="cs-CZ" altLang="en-US" b="1" baseline="-25000">
                <a:solidFill>
                  <a:srgbClr val="0070C0"/>
                </a:solidFill>
              </a:rPr>
              <a:t>i</a:t>
            </a:r>
            <a:r>
              <a:rPr lang="cs-CZ" altLang="en-US" b="1">
                <a:solidFill>
                  <a:srgbClr val="0070C0"/>
                </a:solidFill>
              </a:rPr>
              <a:t>)</a:t>
            </a:r>
          </a:p>
          <a:p>
            <a:pPr marL="0" indent="0"/>
            <a:r>
              <a:rPr lang="cs-CZ" altLang="en-US">
                <a:solidFill>
                  <a:srgbClr val="FF0000"/>
                </a:solidFill>
              </a:rPr>
              <a:t>  skalár</a:t>
            </a:r>
            <a:r>
              <a:rPr lang="cs-CZ" altLang="en-US">
                <a:solidFill>
                  <a:schemeClr val="bg2"/>
                </a:solidFill>
              </a:rPr>
              <a:t>, vektor </a:t>
            </a:r>
            <a:r>
              <a:rPr lang="en-US" altLang="en-US">
                <a:solidFill>
                  <a:schemeClr val="bg2"/>
                </a:solidFill>
              </a:rPr>
              <a:t>[</a:t>
            </a:r>
            <a:r>
              <a:rPr lang="cs-CZ" altLang="en-US" b="1">
                <a:solidFill>
                  <a:schemeClr val="bg2"/>
                </a:solidFill>
              </a:rPr>
              <a:t>y</a:t>
            </a:r>
            <a:r>
              <a:rPr lang="cs-CZ" altLang="en-US" baseline="-25000">
                <a:solidFill>
                  <a:schemeClr val="bg2"/>
                </a:solidFill>
              </a:rPr>
              <a:t>ti</a:t>
            </a:r>
            <a:r>
              <a:rPr lang="cs-CZ" altLang="en-US">
                <a:solidFill>
                  <a:schemeClr val="bg2"/>
                </a:solidFill>
              </a:rPr>
              <a:t>=(y</a:t>
            </a:r>
            <a:r>
              <a:rPr lang="cs-CZ" altLang="en-US" baseline="-25000">
                <a:solidFill>
                  <a:schemeClr val="bg2"/>
                </a:solidFill>
              </a:rPr>
              <a:t>1ti</a:t>
            </a:r>
            <a:r>
              <a:rPr lang="cs-CZ" altLang="en-US">
                <a:solidFill>
                  <a:schemeClr val="bg2"/>
                </a:solidFill>
              </a:rPr>
              <a:t>,…,y</a:t>
            </a:r>
            <a:r>
              <a:rPr lang="cs-CZ" altLang="en-US" baseline="-25000">
                <a:solidFill>
                  <a:schemeClr val="bg2"/>
                </a:solidFill>
              </a:rPr>
              <a:t>pti</a:t>
            </a:r>
            <a:r>
              <a:rPr lang="cs-CZ" altLang="en-US">
                <a:solidFill>
                  <a:schemeClr val="bg2"/>
                </a:solidFill>
              </a:rPr>
              <a:t>)</a:t>
            </a:r>
            <a:r>
              <a:rPr lang="en-US" altLang="en-US">
                <a:solidFill>
                  <a:schemeClr val="bg2"/>
                </a:solidFill>
              </a:rPr>
              <a:t>]</a:t>
            </a:r>
            <a:r>
              <a:rPr lang="cs-CZ" altLang="en-US">
                <a:solidFill>
                  <a:schemeClr val="bg2"/>
                </a:solidFill>
              </a:rPr>
              <a:t>, matice, … ;</a:t>
            </a:r>
          </a:p>
          <a:p>
            <a:pPr marL="0" indent="0"/>
            <a:r>
              <a:rPr lang="cs-CZ" altLang="en-US">
                <a:solidFill>
                  <a:schemeClr val="bg2"/>
                </a:solidFill>
              </a:rPr>
              <a:t>  kvantitativní, kvalitativní;</a:t>
            </a:r>
          </a:p>
          <a:p>
            <a:pPr lvl="1"/>
            <a:r>
              <a:rPr lang="cs-CZ" altLang="en-US">
                <a:solidFill>
                  <a:srgbClr val="FF0000"/>
                </a:solidFill>
                <a:cs typeface="Arial" panose="020B0604020202020204" pitchFamily="34" charset="0"/>
              </a:rPr>
              <a:t>kvantitativní</a:t>
            </a:r>
          </a:p>
          <a:p>
            <a:pPr lvl="2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spojitá, diskrétní - každá hodnota může vyjadřovat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okamžitý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stav nebo mít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akumulační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(integrační)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charakter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za určité období;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kvalitativní</a:t>
            </a:r>
          </a:p>
          <a:p>
            <a:pPr lvl="2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binární/dichotomická, nominální, ordinální;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C1C6162-9FCF-4DA1-88FF-12CB2CB2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Časová řada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eeg">
            <a:extLst>
              <a:ext uri="{FF2B5EF4-FFF2-40B4-BE49-F238E27FC236}">
                <a16:creationId xmlns:a16="http://schemas.microsoft.com/office/drawing/2014/main" id="{F5949108-6373-4E3F-8F31-93FCEE21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79295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C873381-A3F9-4B95-B74E-629198CF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eg">
            <a:extLst>
              <a:ext uri="{FF2B5EF4-FFF2-40B4-BE49-F238E27FC236}">
                <a16:creationId xmlns:a16="http://schemas.microsoft.com/office/drawing/2014/main" id="{2E503EE4-292D-4386-A36C-233243F8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79295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228DB2E-87F9-4AD3-8EFB-6AF99711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pic>
        <p:nvPicPr>
          <p:cNvPr id="33796" name="Picture 8" descr="1020br">
            <a:extLst>
              <a:ext uri="{FF2B5EF4-FFF2-40B4-BE49-F238E27FC236}">
                <a16:creationId xmlns:a16="http://schemas.microsoft.com/office/drawing/2014/main" id="{E4FD5D5E-7B45-431C-9E7C-6EAA6DB23C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463" y="1484313"/>
            <a:ext cx="1657350" cy="1598612"/>
          </a:xfrm>
        </p:spPr>
      </p:pic>
      <p:pic>
        <p:nvPicPr>
          <p:cNvPr id="33797" name="Picture 19" descr="1020side">
            <a:extLst>
              <a:ext uri="{FF2B5EF4-FFF2-40B4-BE49-F238E27FC236}">
                <a16:creationId xmlns:a16="http://schemas.microsoft.com/office/drawing/2014/main" id="{AC4906B5-92B1-4A5C-AA9D-75BFE7606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3213100"/>
            <a:ext cx="1449388" cy="1439863"/>
          </a:xfrm>
        </p:spPr>
      </p:pic>
      <p:pic>
        <p:nvPicPr>
          <p:cNvPr id="33798" name="Picture 11" descr="1020top">
            <a:extLst>
              <a:ext uri="{FF2B5EF4-FFF2-40B4-BE49-F238E27FC236}">
                <a16:creationId xmlns:a16="http://schemas.microsoft.com/office/drawing/2014/main" id="{605F26F4-B253-4325-A23D-D6DBFF8A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520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ssd.cz/image.php?id=16790">
            <a:extLst>
              <a:ext uri="{FF2B5EF4-FFF2-40B4-BE49-F238E27FC236}">
                <a16:creationId xmlns:a16="http://schemas.microsoft.com/office/drawing/2014/main" id="{8D4318FF-18AE-4030-927B-31700D6D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7858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0900B08B-974B-4431-A89D-6D15E4698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6215063"/>
            <a:ext cx="8535987" cy="3571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1600" b="1"/>
              <a:t>Preference politických stran v ČR v období od 8/2004 do 3/2008</a:t>
            </a:r>
            <a:br>
              <a:rPr lang="cs-CZ" altLang="en-US" sz="2000"/>
            </a:br>
            <a:endParaRPr lang="cs-CZ" altLang="en-US" sz="20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C4D40B7-0914-4871-964D-D1B2896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>
            <a:extLst>
              <a:ext uri="{FF2B5EF4-FFF2-40B4-BE49-F238E27FC236}">
                <a16:creationId xmlns:a16="http://schemas.microsoft.com/office/drawing/2014/main" id="{12CF3254-F947-456C-B138-85A4E4496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572125"/>
            <a:ext cx="8535987" cy="1000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2000" b="1"/>
              <a:t>Vývoj počtu hospitalizací v lůžkových psychiatrických zařízeních (na 100 000 osob)</a:t>
            </a:r>
            <a:br>
              <a:rPr lang="cs-CZ" altLang="en-US" sz="2000"/>
            </a:br>
            <a:r>
              <a:rPr lang="cs-CZ" altLang="en-US" sz="2000" i="1"/>
              <a:t>Pramen: Ústav zdravotnických informací a statistiky</a:t>
            </a:r>
            <a:endParaRPr lang="cs-CZ" altLang="en-US" sz="2000"/>
          </a:p>
        </p:txBody>
      </p:sp>
      <p:pic>
        <p:nvPicPr>
          <p:cNvPr id="35843" name="Picture 2" descr="http://www.demografie.info/user/img/article/graf_sd_nem5_1127423958.gif">
            <a:extLst>
              <a:ext uri="{FF2B5EF4-FFF2-40B4-BE49-F238E27FC236}">
                <a16:creationId xmlns:a16="http://schemas.microsoft.com/office/drawing/2014/main" id="{822DD73F-DFC2-4411-8CD3-208C4122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70723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8D2042B-8B9F-4B47-A492-7134079A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B4445-0161-42AA-93CC-124AD3F3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29698-BE5F-47BA-892F-2A1A91B8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TYPY HODNOT y(t</a:t>
            </a:r>
            <a:r>
              <a:rPr lang="cs-CZ" altLang="en-US" b="1" baseline="-25000" dirty="0">
                <a:solidFill>
                  <a:srgbClr val="0070C0"/>
                </a:solidFill>
                <a:cs typeface="Arial" charset="0"/>
              </a:rPr>
              <a:t>i</a:t>
            </a: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bg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Hodnoty časové řady popisují </a:t>
            </a:r>
            <a:r>
              <a:rPr lang="cs-CZ" dirty="0"/>
              <a:t>jevy fyzikální, chemické, biologické, ekonomické či jiné materiální povahy, nesoucí informaci o stavu systému, který jej generuje, </a:t>
            </a:r>
            <a:r>
              <a:rPr lang="cs-CZ" dirty="0">
                <a:solidFill>
                  <a:schemeClr val="bg2"/>
                </a:solidFill>
              </a:rPr>
              <a:t>a jeho dynamice.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F1B8A-C7D0-4173-A95C-30EA24E3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Výuka a Ukončení předmětu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FBDDEECC-62A8-4832-846A-253331D9F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Osnova: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17. 2.	Základní pojmy, zpracování dat, veličiny	</a:t>
            </a:r>
            <a:r>
              <a:rPr lang="cs-CZ" altLang="en-US" sz="1600" dirty="0">
                <a:solidFill>
                  <a:srgbClr val="EB9B0B"/>
                </a:solidFill>
              </a:rPr>
              <a:t>cvičení 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24. 2.	Mat. modely časových řad a operace na nich	</a:t>
            </a:r>
            <a:r>
              <a:rPr lang="cs-CZ" altLang="en-US" sz="1600" dirty="0">
                <a:solidFill>
                  <a:srgbClr val="EB9B0B"/>
                </a:solidFill>
              </a:rPr>
              <a:t>cvičení 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3. 3.	Operace se dvěma časovými řadami		</a:t>
            </a:r>
            <a:r>
              <a:rPr lang="cs-CZ" altLang="en-US" sz="1600" dirty="0">
                <a:solidFill>
                  <a:srgbClr val="EB9B0B"/>
                </a:solidFill>
              </a:rPr>
              <a:t>komplexní čísla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10. 3.	Harmonická dekompozice a vzorkování	</a:t>
            </a:r>
            <a:r>
              <a:rPr lang="cs-CZ" altLang="en-US" sz="1600" dirty="0">
                <a:solidFill>
                  <a:srgbClr val="EB9B0B"/>
                </a:solidFill>
              </a:rPr>
              <a:t>základní operace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17. 3.	Odpadá (konference)	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24. 3.	Frekvenční transformace			</a:t>
            </a:r>
            <a:r>
              <a:rPr lang="cs-CZ" altLang="en-US" sz="1600" dirty="0" err="1">
                <a:solidFill>
                  <a:srgbClr val="EB9B0B"/>
                </a:solidFill>
              </a:rPr>
              <a:t>harm</a:t>
            </a:r>
            <a:r>
              <a:rPr lang="cs-CZ" altLang="en-US" sz="1600" dirty="0">
                <a:solidFill>
                  <a:srgbClr val="EB9B0B"/>
                </a:solidFill>
              </a:rPr>
              <a:t>. dekompozice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31. 3.	Základní pojmy o systémech 			</a:t>
            </a:r>
            <a:r>
              <a:rPr lang="cs-CZ" altLang="en-US" sz="1600" dirty="0" err="1">
                <a:solidFill>
                  <a:srgbClr val="EB9B0B"/>
                </a:solidFill>
              </a:rPr>
              <a:t>frekv</a:t>
            </a:r>
            <a:r>
              <a:rPr lang="cs-CZ" altLang="en-US" sz="1600" dirty="0">
                <a:solidFill>
                  <a:srgbClr val="EB9B0B"/>
                </a:solidFill>
              </a:rPr>
              <a:t>. transformace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7. 4.	Popis lineárních systémů 			</a:t>
            </a:r>
            <a:r>
              <a:rPr lang="cs-CZ" altLang="en-US" sz="1600" dirty="0">
                <a:solidFill>
                  <a:srgbClr val="EB9B0B"/>
                </a:solidFill>
              </a:rPr>
              <a:t>základy systémů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14. 4.	Stabilita a spojování systémů 			</a:t>
            </a:r>
            <a:r>
              <a:rPr lang="cs-CZ" altLang="en-US" sz="1600" dirty="0">
                <a:solidFill>
                  <a:srgbClr val="EB9B0B"/>
                </a:solidFill>
              </a:rPr>
              <a:t>popis systémů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21. 4.	Odpadá (Velikonoce) 	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28. 4.	Realizace diskrétních systémů			</a:t>
            </a:r>
            <a:r>
              <a:rPr lang="cs-CZ" altLang="en-US" sz="1600" dirty="0">
                <a:solidFill>
                  <a:srgbClr val="EB9B0B"/>
                </a:solidFill>
              </a:rPr>
              <a:t>stabilita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5. 5.	Zadání skupinového projektu			</a:t>
            </a:r>
            <a:r>
              <a:rPr lang="cs-CZ" altLang="en-US" sz="1600" dirty="0">
                <a:solidFill>
                  <a:srgbClr val="EB9B0B"/>
                </a:solidFill>
              </a:rPr>
              <a:t>diskuze projektu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12. 5.	Konzultace		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19. 5.	Prezentace skupinového projektu 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Termíny zkoušky: </a:t>
            </a:r>
            <a:r>
              <a:rPr lang="cs-CZ" altLang="en-US" sz="1600" dirty="0">
                <a:solidFill>
                  <a:srgbClr val="EB9B0B"/>
                </a:solidFill>
              </a:rPr>
              <a:t>9. 6.</a:t>
            </a:r>
            <a:r>
              <a:rPr lang="cs-CZ" altLang="en-US" sz="1600" dirty="0"/>
              <a:t>; </a:t>
            </a:r>
            <a:r>
              <a:rPr lang="cs-CZ" altLang="en-US" sz="1600" dirty="0">
                <a:solidFill>
                  <a:srgbClr val="EB9B0B"/>
                </a:solidFill>
              </a:rPr>
              <a:t>16. 6.</a:t>
            </a:r>
            <a:r>
              <a:rPr lang="cs-CZ" altLang="en-US" sz="1600" dirty="0"/>
              <a:t>; </a:t>
            </a:r>
            <a:r>
              <a:rPr lang="cs-CZ" altLang="en-US" sz="1600" dirty="0">
                <a:solidFill>
                  <a:srgbClr val="EB9B0B"/>
                </a:solidFill>
              </a:rPr>
              <a:t>23. 6.</a:t>
            </a:r>
            <a:r>
              <a:rPr lang="cs-CZ" altLang="en-US" sz="1600" dirty="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55861-2209-48CF-BDB5-6DC5C338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59A740-BE60-44B6-821B-FE4ADC798744}"/>
              </a:ext>
            </a:extLst>
          </p:cNvPr>
          <p:cNvSpPr txBox="1"/>
          <p:nvPr/>
        </p:nvSpPr>
        <p:spPr>
          <a:xfrm>
            <a:off x="4283968" y="2852936"/>
            <a:ext cx="12961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EC11E2BD-04BE-49EC-A6D8-66B51E7C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úroveň/dynamika chemického zamoření dané lokality,…);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998288-A735-47C4-A555-0A3CEE39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F7D46B1F-E288-44FA-A4D9-606A577E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 chemického zamoření dané lokality,…);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68CCB76-670E-4F52-8572-EB571061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53F7565-2BE1-424C-BDB9-EE83C87F7AB8}"/>
              </a:ext>
            </a:extLst>
          </p:cNvPr>
          <p:cNvSpPr txBox="1">
            <a:spLocks/>
          </p:cNvSpPr>
          <p:nvPr/>
        </p:nvSpPr>
        <p:spPr bwMode="auto">
          <a:xfrm>
            <a:off x="393700" y="2859088"/>
            <a:ext cx="4033838" cy="78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cs-CZ" altLang="en-US" sz="2000" b="1" kern="0" dirty="0">
                <a:cs typeface="Arial" charset="0"/>
              </a:rPr>
              <a:t>EKG – elektrokardiogram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altLang="en-US" sz="1800" kern="0" dirty="0">
                <a:cs typeface="Arial" charset="0"/>
              </a:rPr>
              <a:t>záznam signálu EKG</a:t>
            </a:r>
          </a:p>
          <a:p>
            <a:pPr>
              <a:buFont typeface="Wingdings" pitchFamily="2" charset="2"/>
              <a:buNone/>
              <a:defRPr/>
            </a:pPr>
            <a:br>
              <a:rPr lang="cs-CZ" altLang="en-US" kern="0" dirty="0">
                <a:cs typeface="Arial" charset="0"/>
              </a:rPr>
            </a:br>
            <a:br>
              <a:rPr lang="cs-CZ" altLang="en-US" kern="0" dirty="0">
                <a:cs typeface="Arial" charset="0"/>
              </a:rPr>
            </a:br>
            <a:br>
              <a:rPr lang="cs-CZ" altLang="en-US" kern="0" dirty="0">
                <a:cs typeface="Arial" charset="0"/>
              </a:rPr>
            </a:br>
            <a:endParaRPr lang="cs-CZ" altLang="en-US" kern="0" dirty="0">
              <a:cs typeface="Arial" charset="0"/>
            </a:endParaRPr>
          </a:p>
        </p:txBody>
      </p:sp>
      <p:pic>
        <p:nvPicPr>
          <p:cNvPr id="39941" name="Picture 2" descr="http://img.mp.pl/articles/kardiologia/E06-01.jpg">
            <a:extLst>
              <a:ext uri="{FF2B5EF4-FFF2-40B4-BE49-F238E27FC236}">
                <a16:creationId xmlns:a16="http://schemas.microsoft.com/office/drawing/2014/main" id="{4080D77F-2D2F-4A78-BDE0-E66425BA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33845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>
            <a:extLst>
              <a:ext uri="{FF2B5EF4-FFF2-40B4-BE49-F238E27FC236}">
                <a16:creationId xmlns:a16="http://schemas.microsoft.com/office/drawing/2014/main" id="{22E5CCCE-4204-4C71-B44B-B5871121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60800"/>
            <a:ext cx="2344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934F1A9C-1831-4385-94FA-04A0BC32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 chemického zamoření dané lokality,…);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cs typeface="Arial" charset="0"/>
                <a:sym typeface="Symbol" pitchFamily="18" charset="2"/>
              </a:rPr>
              <a:t></a:t>
            </a:r>
            <a:endParaRPr lang="cs-CZ" altLang="en-US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400" b="1" dirty="0">
                <a:solidFill>
                  <a:srgbClr val="002060"/>
                </a:solidFill>
                <a:cs typeface="Arial" charset="0"/>
              </a:rPr>
              <a:t>popis vlastností časové řady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(pomocí několika podstatných souhrnných parametrů (statistik?)) </a:t>
            </a:r>
            <a:r>
              <a:rPr lang="cs-CZ" altLang="en-US" sz="2400" dirty="0">
                <a:cs typeface="Arial" charset="0"/>
              </a:rPr>
              <a:t>		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cs typeface="Arial" charset="0"/>
                <a:sym typeface="Symbol" pitchFamily="18" charset="2"/>
              </a:rPr>
              <a:t></a:t>
            </a:r>
            <a:r>
              <a:rPr lang="cs-CZ" altLang="en-US" dirty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k popisu spíše „funkce“ než jednoduchá hodnota, např. klouzavý průměr než průměr;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složky řady – trend, sezónní změny, pomalé a rychlé změny, nepravidelné oscilace – </a:t>
            </a:r>
            <a:r>
              <a:rPr lang="cs-CZ" altLang="en-US" sz="2000" b="1" dirty="0">
                <a:solidFill>
                  <a:srgbClr val="296EF9"/>
                </a:solidFill>
                <a:cs typeface="Arial" charset="0"/>
              </a:rPr>
              <a:t>analýza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F6217C-E2DD-4A5F-84E0-47BE519A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67CAF0E9-8AE3-4D8B-B995-A721620113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98662"/>
          </a:xfrm>
        </p:spPr>
        <p:txBody>
          <a:bodyPr/>
          <a:lstStyle/>
          <a:p>
            <a:r>
              <a:rPr lang="cs-CZ" altLang="en-US" sz="2400" dirty="0"/>
              <a:t>abychom dokázali předpovědět budoucnost sledovaného objektu (lze léčit a vyléčit, ocenit finanční nároky léčení po dobu přežití, nastane smogová situace, sociální složení obyvatelstva v daném časovém rozpětí,…);</a:t>
            </a:r>
          </a:p>
          <a:p>
            <a:endParaRPr lang="cs-CZ" alt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F9FF87-87E3-453F-ABEA-6139A7EB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41988" name="Obdélník 2">
            <a:extLst>
              <a:ext uri="{FF2B5EF4-FFF2-40B4-BE49-F238E27FC236}">
                <a16:creationId xmlns:a16="http://schemas.microsoft.com/office/drawing/2014/main" id="{6A2715C9-FB1C-4AD4-8578-4EE29CC5A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84538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predikce budoucích hodnot (?) </a:t>
            </a:r>
            <a:r>
              <a:rPr lang="cs-CZ" altLang="en-US" sz="1800" dirty="0"/>
              <a:t>– velká část analytických metod pro časové řady;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dirty="0"/>
              <a:t>(</a:t>
            </a:r>
            <a:r>
              <a:rPr lang="cs-CZ" altLang="en-US" sz="1800" b="1" dirty="0"/>
              <a:t>Predikce</a:t>
            </a:r>
            <a:r>
              <a:rPr lang="cs-CZ" altLang="en-US" sz="1800" dirty="0"/>
              <a:t> (z </a:t>
            </a:r>
            <a:r>
              <a:rPr lang="cs-CZ" altLang="en-US" sz="1800" dirty="0">
                <a:hlinkClick r:id="rId2" action="ppaction://hlinkfile" tooltip="La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lat.</a:t>
            </a:r>
            <a:r>
              <a:rPr lang="cs-CZ" altLang="en-US" sz="1800" dirty="0"/>
              <a:t> </a:t>
            </a:r>
            <a:r>
              <a:rPr lang="cs-CZ" altLang="en-US" sz="1800" i="1" dirty="0" err="1"/>
              <a:t>prae</a:t>
            </a:r>
            <a:r>
              <a:rPr lang="cs-CZ" altLang="en-US" sz="1800" dirty="0"/>
              <a:t>-, před, a </a:t>
            </a:r>
            <a:r>
              <a:rPr lang="cs-CZ" altLang="en-US" sz="1800" i="1" dirty="0" err="1"/>
              <a:t>dicere</a:t>
            </a:r>
            <a:r>
              <a:rPr lang="cs-CZ" altLang="en-US" sz="1800" dirty="0"/>
              <a:t>, říkat) znamená </a:t>
            </a:r>
            <a:r>
              <a:rPr lang="cs-CZ" altLang="en-US" sz="1800" b="1" dirty="0"/>
              <a:t>předpověď</a:t>
            </a:r>
            <a:r>
              <a:rPr lang="cs-CZ" altLang="en-US" sz="1800" dirty="0"/>
              <a:t> či </a:t>
            </a:r>
            <a:r>
              <a:rPr lang="cs-CZ" altLang="en-US" sz="1800" dirty="0">
                <a:hlinkClick r:id="rId3" action="ppaction://hlinkfile" tooltip="Prognó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prognózu</a:t>
            </a:r>
            <a:r>
              <a:rPr lang="cs-CZ" altLang="en-US" sz="1800" dirty="0"/>
              <a:t>, tvrzení o tom, co se stane nebo nestane v </a:t>
            </a:r>
            <a:r>
              <a:rPr lang="cs-CZ" altLang="en-US" sz="1800" dirty="0">
                <a:hlinkClick r:id="rId4" action="ppaction://hlinkfile" tooltip="Budouc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budoucnosti</a:t>
            </a:r>
            <a:r>
              <a:rPr lang="cs-CZ" altLang="en-US" sz="1800" dirty="0"/>
              <a:t>. Na rozdíl od </a:t>
            </a:r>
            <a:r>
              <a:rPr lang="cs-CZ" altLang="en-US" sz="1800" dirty="0">
                <a:hlinkClick r:id="rId5" action="ppaction://hlinkfile" tooltip="Věšt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věštění</a:t>
            </a:r>
            <a:r>
              <a:rPr lang="cs-CZ" altLang="en-US" sz="1800" dirty="0"/>
              <a:t> nebo hádání se slovo predikce obvykle užívá pro </a:t>
            </a:r>
            <a:r>
              <a:rPr lang="cs-CZ" altLang="en-US" sz="1800" dirty="0">
                <a:hlinkClick r:id="rId6" action="ppaction://hlinkfile" tooltip="Odh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odhady</a:t>
            </a:r>
            <a:r>
              <a:rPr lang="cs-CZ" altLang="en-US" sz="1800" dirty="0"/>
              <a:t>, opřené o </a:t>
            </a:r>
            <a:r>
              <a:rPr lang="cs-CZ" altLang="en-US" sz="1800" dirty="0">
                <a:hlinkClick r:id="rId7" action="ppaction://hlinkfile" tooltip="Věd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vědeckou</a:t>
            </a:r>
            <a:r>
              <a:rPr lang="cs-CZ" altLang="en-US" sz="1800" dirty="0"/>
              <a:t> </a:t>
            </a:r>
            <a:r>
              <a:rPr lang="cs-CZ" altLang="en-US" sz="1800" dirty="0">
                <a:hlinkClick r:id="rId8" action="ppaction://hlinkfile" tooltip="Hypoté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hypotézu</a:t>
            </a:r>
            <a:r>
              <a:rPr lang="cs-CZ" altLang="en-US" sz="1800" dirty="0"/>
              <a:t> nebo </a:t>
            </a:r>
            <a:r>
              <a:rPr lang="cs-CZ" altLang="en-US" sz="1800" dirty="0">
                <a:hlinkClick r:id="rId9" action="ppaction://hlinkfile" tooltip="Teor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teorii</a:t>
            </a:r>
            <a:r>
              <a:rPr lang="cs-CZ" altLang="en-US" sz="1800" dirty="0"/>
              <a:t>, tj. </a:t>
            </a:r>
            <a:r>
              <a:rPr lang="cs-CZ" altLang="en-US" sz="1800" u="sng" dirty="0"/>
              <a:t>matematický</a:t>
            </a:r>
            <a:r>
              <a:rPr lang="cs-CZ" altLang="en-US" sz="1800" dirty="0"/>
              <a:t> </a:t>
            </a:r>
            <a:r>
              <a:rPr lang="cs-CZ" altLang="en-US" sz="1800" u="sng" dirty="0"/>
              <a:t>model</a:t>
            </a:r>
            <a:r>
              <a:rPr lang="cs-CZ" altLang="en-US" sz="1800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E80AC845-3C73-45EB-B282-683A3D320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638300"/>
          </a:xfrm>
        </p:spPr>
        <p:txBody>
          <a:bodyPr/>
          <a:lstStyle/>
          <a:p>
            <a:r>
              <a:rPr lang="cs-CZ" altLang="en-US" sz="2400" dirty="0"/>
              <a:t>abychom dokázali předpovědět jeho budoucnost (lze léčit a vyléčit, ocenit finanční nároky léčení po dobu přežití, nastane smogová situace, sociální složení obyvatelstva v daném časovém rozpětí,…);</a:t>
            </a:r>
          </a:p>
          <a:p>
            <a:endParaRPr lang="cs-CZ" alt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95C4C7-2121-4622-A482-00BBE368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graphicFrame>
        <p:nvGraphicFramePr>
          <p:cNvPr id="43012" name="Objekt 1">
            <a:extLst>
              <a:ext uri="{FF2B5EF4-FFF2-40B4-BE49-F238E27FC236}">
                <a16:creationId xmlns:a16="http://schemas.microsoft.com/office/drawing/2014/main" id="{BCB8A60E-0D4F-4AD2-AF55-49C0D7DA4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924175"/>
          <a:ext cx="424815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7144747" imgH="3809524" progId="PBrush">
                  <p:embed/>
                </p:oleObj>
              </mc:Choice>
              <mc:Fallback>
                <p:oleObj name="Rastrový obrázek" r:id="rId2" imgW="7144747" imgH="3809524" progId="PBrush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4175"/>
                        <a:ext cx="4248150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81D731D-C591-4253-ADAB-9C07F1D561D9}"/>
              </a:ext>
            </a:extLst>
          </p:cNvPr>
          <p:cNvSpPr txBox="1">
            <a:spLocks/>
          </p:cNvSpPr>
          <p:nvPr/>
        </p:nvSpPr>
        <p:spPr bwMode="auto">
          <a:xfrm>
            <a:off x="468313" y="5084763"/>
            <a:ext cx="8535987" cy="1512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altLang="en-US" sz="2400" kern="0" dirty="0">
                <a:cs typeface="Arial" charset="0"/>
              </a:rPr>
              <a:t>musíme umět popsat dynamiku vývoje časové řady </a:t>
            </a:r>
            <a:r>
              <a:rPr lang="cs-CZ" altLang="en-US" sz="2400" kern="0" dirty="0">
                <a:cs typeface="Arial" charset="0"/>
                <a:sym typeface="Symbol"/>
              </a:rPr>
              <a:t>  vytvořit matematický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!</a:t>
            </a:r>
            <a:r>
              <a:rPr lang="cs-CZ" altLang="en-US" sz="2400" kern="0" dirty="0">
                <a:cs typeface="Arial" charset="0"/>
                <a:sym typeface="Symbol"/>
              </a:rPr>
              <a:t>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MODEL !</a:t>
            </a:r>
            <a:r>
              <a:rPr lang="cs-CZ" altLang="en-US" sz="2400" kern="0" dirty="0">
                <a:cs typeface="Arial" charset="0"/>
                <a:sym typeface="Symbol"/>
              </a:rPr>
              <a:t> (vývoje) časové řady</a:t>
            </a:r>
            <a:endParaRPr lang="cs-CZ" altLang="en-US" sz="2400" kern="0" dirty="0">
              <a:cs typeface="Arial" charset="0"/>
            </a:endParaRPr>
          </a:p>
          <a:p>
            <a:pPr>
              <a:defRPr/>
            </a:pPr>
            <a:endParaRPr lang="cs-CZ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C745B7D-1AB2-4329-A2DE-3B6353FE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sp>
        <p:nvSpPr>
          <p:cNvPr id="44035" name="Zástupný symbol pro obsah 7">
            <a:extLst>
              <a:ext uri="{FF2B5EF4-FFF2-40B4-BE49-F238E27FC236}">
                <a16:creationId xmlns:a16="http://schemas.microsoft.com/office/drawing/2014/main" id="{3D7C0A2D-29E0-494D-A5E3-E01F92D34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4292600"/>
            <a:ext cx="5184775" cy="2089150"/>
          </a:xfrm>
        </p:spPr>
        <p:txBody>
          <a:bodyPr/>
          <a:lstStyle/>
          <a:p>
            <a:r>
              <a:rPr lang="cs-CZ" altLang="en-US"/>
              <a:t>vstupní veličina(x)</a:t>
            </a:r>
          </a:p>
          <a:p>
            <a:r>
              <a:rPr lang="cs-CZ" altLang="en-US"/>
              <a:t>výstupní veličina(y)</a:t>
            </a:r>
          </a:p>
          <a:p>
            <a:r>
              <a:rPr lang="cs-CZ" altLang="en-US"/>
              <a:t>stavová(é) veličina(y) (s)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9BF183E2-1A00-4933-B619-D8AA345C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44037" name="Object 1">
            <a:extLst>
              <a:ext uri="{FF2B5EF4-FFF2-40B4-BE49-F238E27FC236}">
                <a16:creationId xmlns:a16="http://schemas.microsoft.com/office/drawing/2014/main" id="{AB6255DC-D952-47B2-B07A-64BD83D7C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773238"/>
          <a:ext cx="4824412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6687483" imgH="2495238" progId="Paint.Picture">
                  <p:embed/>
                </p:oleObj>
              </mc:Choice>
              <mc:Fallback>
                <p:oleObj name="Rastrový obrázek" r:id="rId2" imgW="6687483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73238"/>
                        <a:ext cx="4824412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FD65C06-60DB-4113-8CAB-C841B571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24CDB61-8125-45D7-BF1D-E16D7E18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8AA0E245-582B-46ED-821A-A20AEB07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71294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Zástupný symbol pro obsah 7">
            <a:extLst>
              <a:ext uri="{FF2B5EF4-FFF2-40B4-BE49-F238E27FC236}">
                <a16:creationId xmlns:a16="http://schemas.microsoft.com/office/drawing/2014/main" id="{0E08BF2C-A0F5-4AC4-9F45-4E9B87836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4292600"/>
            <a:ext cx="5184775" cy="2089150"/>
          </a:xfrm>
        </p:spPr>
        <p:txBody>
          <a:bodyPr/>
          <a:lstStyle/>
          <a:p>
            <a:r>
              <a:rPr lang="cs-CZ" altLang="en-US"/>
              <a:t>vstupní veličina(x)</a:t>
            </a:r>
          </a:p>
          <a:p>
            <a:r>
              <a:rPr lang="cs-CZ" altLang="en-US"/>
              <a:t>výstupní veličina(y)</a:t>
            </a:r>
          </a:p>
          <a:p>
            <a:r>
              <a:rPr lang="cs-CZ" altLang="en-US"/>
              <a:t>stavová(é) veličina(y) (s)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9366C6A1-0EC5-47C1-AD45-75CBC611EC36}"/>
              </a:ext>
            </a:extLst>
          </p:cNvPr>
          <p:cNvSpPr txBox="1">
            <a:spLocks/>
          </p:cNvSpPr>
          <p:nvPr/>
        </p:nvSpPr>
        <p:spPr bwMode="auto">
          <a:xfrm>
            <a:off x="1187450" y="4292600"/>
            <a:ext cx="2735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 dirty="0">
                <a:latin typeface="+mn-lt"/>
              </a:rPr>
              <a:t>parametry popisující vlastnosti systému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>
            <a:extLst>
              <a:ext uri="{FF2B5EF4-FFF2-40B4-BE49-F238E27FC236}">
                <a16:creationId xmlns:a16="http://schemas.microsoft.com/office/drawing/2014/main" id="{7998B381-671A-4776-948C-A9316AE37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638300"/>
          </a:xfrm>
        </p:spPr>
        <p:txBody>
          <a:bodyPr/>
          <a:lstStyle/>
          <a:p>
            <a:r>
              <a:rPr lang="cs-CZ" altLang="en-US" sz="2400"/>
              <a:t>abychom dokázali předpovědět jeho budoucnost (lze léčit a vyléčit, ocenit finanční nároky léčení po dobu přežití, les do 20 let odumře, sociální složení obyvatelstva v daném časovém rozpětí, …);</a:t>
            </a:r>
          </a:p>
          <a:p>
            <a:endParaRPr lang="cs-CZ" alt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264FB5F-5B30-4928-87CD-EE58AD4F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479AE2E-FEFB-4F15-AFB9-93BB6594480A}"/>
              </a:ext>
            </a:extLst>
          </p:cNvPr>
          <p:cNvSpPr txBox="1">
            <a:spLocks/>
          </p:cNvSpPr>
          <p:nvPr/>
        </p:nvSpPr>
        <p:spPr bwMode="auto">
          <a:xfrm>
            <a:off x="468313" y="5084763"/>
            <a:ext cx="8535987" cy="1512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altLang="en-US" sz="2400" kern="0" dirty="0">
                <a:cs typeface="Arial" charset="0"/>
              </a:rPr>
              <a:t>musíme umět popsat dynamiku vývoje časové řady </a:t>
            </a:r>
            <a:r>
              <a:rPr lang="cs-CZ" altLang="en-US" sz="2400" kern="0" dirty="0">
                <a:cs typeface="Arial" charset="0"/>
                <a:sym typeface="Symbol"/>
              </a:rPr>
              <a:t>  vytvořit matematický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!</a:t>
            </a:r>
            <a:r>
              <a:rPr lang="cs-CZ" altLang="en-US" sz="2400" kern="0" dirty="0">
                <a:cs typeface="Arial" charset="0"/>
                <a:sym typeface="Symbol"/>
              </a:rPr>
              <a:t>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MODEL !</a:t>
            </a:r>
            <a:r>
              <a:rPr lang="cs-CZ" altLang="en-US" sz="2400" kern="0" dirty="0">
                <a:cs typeface="Arial" charset="0"/>
                <a:sym typeface="Symbol"/>
              </a:rPr>
              <a:t> vývoje časové řady</a:t>
            </a:r>
            <a:endParaRPr lang="cs-CZ" altLang="en-US" sz="2400" kern="0" dirty="0">
              <a:cs typeface="Arial" charset="0"/>
            </a:endParaRPr>
          </a:p>
          <a:p>
            <a:pPr>
              <a:defRPr/>
            </a:pPr>
            <a:endParaRPr lang="cs-CZ" altLang="en-US" kern="0" dirty="0">
              <a:cs typeface="Arial" charset="0"/>
            </a:endParaRPr>
          </a:p>
        </p:txBody>
      </p:sp>
      <p:pic>
        <p:nvPicPr>
          <p:cNvPr id="46085" name="Picture 2" descr="http://www.cssd.cz/image.php?id=16790">
            <a:extLst>
              <a:ext uri="{FF2B5EF4-FFF2-40B4-BE49-F238E27FC236}">
                <a16:creationId xmlns:a16="http://schemas.microsoft.com/office/drawing/2014/main" id="{CF6A7D49-BDD8-4665-AA35-79F5568D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32088"/>
            <a:ext cx="41036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3B993-B2DB-4686-8103-BEA845E9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C456DA3-DB2B-427A-B2FC-1AD157F4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b="1" dirty="0">
                <a:solidFill>
                  <a:srgbClr val="002060"/>
                </a:solidFill>
                <a:cs typeface="Arial" charset="0"/>
              </a:rPr>
              <a:t>monitorování průběhu a detekce významných změn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- např. sledování funkce ledvin po transplantaci;</a:t>
            </a:r>
          </a:p>
          <a:p>
            <a:pPr marL="457200" lvl="1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2060"/>
                </a:solidFill>
                <a:sym typeface="Symbol"/>
              </a:rPr>
              <a:t></a:t>
            </a:r>
          </a:p>
          <a:p>
            <a:pPr marL="0" lvl="1" indent="0" algn="ctr">
              <a:buFont typeface="Wingdings" panose="05000000000000000000" pitchFamily="2" charset="2"/>
              <a:buNone/>
              <a:defRPr/>
            </a:pPr>
            <a:r>
              <a:rPr lang="cs-CZ" altLang="en-US" dirty="0">
                <a:sym typeface="Symbol"/>
              </a:rPr>
              <a:t>opět potřebujeme </a:t>
            </a:r>
            <a:r>
              <a:rPr lang="cs-CZ" altLang="en-US" b="1" dirty="0">
                <a:solidFill>
                  <a:srgbClr val="002060"/>
                </a:solidFill>
                <a:sym typeface="Symbol"/>
              </a:rPr>
              <a:t>matematický model </a:t>
            </a:r>
            <a:r>
              <a:rPr lang="cs-CZ" altLang="en-US" dirty="0">
                <a:sym typeface="Symbol"/>
              </a:rPr>
              <a:t>popisující normální stav</a:t>
            </a:r>
            <a:endParaRPr lang="cs-CZ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049A21F-BAEF-4603-9A40-70758276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70A79E1-8F46-48FC-A341-7D0986D3C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577262" cy="489743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Signály, časové řady a lineární systémy. CERM, Brno,  2012, 136s.</a:t>
            </a:r>
            <a:br>
              <a:rPr lang="cs-CZ" sz="1800" dirty="0">
                <a:cs typeface="Arial" charset="0"/>
              </a:rPr>
            </a:br>
            <a:r>
              <a:rPr lang="cs-CZ" sz="1600" dirty="0">
                <a:latin typeface="Arial" panose="020B0604020202020204" pitchFamily="34" charset="0"/>
                <a:hlinkClick r:id="rId2"/>
              </a:rPr>
              <a:t>http://www.iba.muni.cz/res/file/ucebnice/holcik-signaly-casove-rady-linearni-systemy.pdf</a:t>
            </a:r>
            <a:endParaRPr 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</a:t>
            </a:r>
            <a:r>
              <a:rPr lang="cs-CZ" sz="1800" dirty="0"/>
              <a:t>Signály a lineární systémy. Funkce, časové řady a jejich lineární modely.</a:t>
            </a:r>
            <a:br>
              <a:rPr lang="cs-CZ" sz="1800" dirty="0"/>
            </a:br>
            <a:r>
              <a:rPr lang="cs-CZ" sz="1600" dirty="0">
                <a:latin typeface="Arial" panose="020B0604020202020204" pitchFamily="34" charset="0"/>
                <a:hlinkClick r:id="rId3"/>
              </a:rPr>
              <a:t>http://portal.matematickabiologie.cz/index.php?pg=analyza-a-modelovani-dynamickych-biologickych-dat--signaly-a-linearni-systemy</a:t>
            </a:r>
            <a:r>
              <a:rPr lang="cs-CZ" sz="16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J., Kalina, J.: konzultační prezentace</a:t>
            </a:r>
            <a:br>
              <a:rPr lang="cs-CZ" sz="1800" dirty="0">
                <a:cs typeface="Arial" charset="0"/>
              </a:rPr>
            </a:br>
            <a:r>
              <a:rPr lang="cs-CZ" sz="1400" dirty="0">
                <a:cs typeface="Arial" charset="0"/>
              </a:rPr>
              <a:t>webová stránka předmětu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Time </a:t>
            </a:r>
            <a:r>
              <a:rPr lang="cs-CZ" sz="1800" dirty="0" err="1">
                <a:cs typeface="Arial" charset="0"/>
              </a:rPr>
              <a:t>Series</a:t>
            </a:r>
            <a:r>
              <a:rPr lang="cs-CZ" sz="1800" dirty="0">
                <a:cs typeface="Arial" charset="0"/>
              </a:rPr>
              <a:t>.</a:t>
            </a:r>
            <a:br>
              <a:rPr lang="cs-CZ" sz="1800" dirty="0">
                <a:cs typeface="Arial" charset="0"/>
              </a:rPr>
            </a:br>
            <a:r>
              <a:rPr lang="cs-CZ" sz="1600" dirty="0">
                <a:latin typeface="Arial" panose="020B0604020202020204" pitchFamily="34" charset="0"/>
                <a:hlinkClick r:id="rId4"/>
              </a:rPr>
              <a:t>http://timeseries.sci.muni.cz/index.php</a:t>
            </a:r>
            <a:endParaRPr 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solidFill>
                  <a:schemeClr val="bg2"/>
                </a:solidFill>
                <a:cs typeface="Arial" charset="0"/>
              </a:rPr>
              <a:t>prezentace z přednášek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solidFill>
                  <a:schemeClr val="bg2"/>
                </a:solidFill>
                <a:cs typeface="Arial" charset="0"/>
              </a:rPr>
              <a:t>zadání a R-kódy ze cvičení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1400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sz="1400" dirty="0">
              <a:cs typeface="Arial" charset="0"/>
            </a:endParaRPr>
          </a:p>
          <a:p>
            <a:pPr marL="0" indent="0" eaLnBrk="1" hangingPunct="1"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endParaRPr lang="cs-CZ" sz="1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072D5-11FB-4EED-8E77-323A50AE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EB9ECE1C-57E7-4F44-8B49-59C7C698D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en-US" b="1">
                <a:solidFill>
                  <a:srgbClr val="002060"/>
                </a:solidFill>
              </a:rPr>
              <a:t>modelování průběhu</a:t>
            </a:r>
            <a:r>
              <a:rPr lang="cs-CZ" altLang="en-US">
                <a:solidFill>
                  <a:srgbClr val="002060"/>
                </a:solidFill>
              </a:rPr>
              <a:t> </a:t>
            </a:r>
            <a:r>
              <a:rPr lang="cs-CZ" altLang="en-US" b="1">
                <a:solidFill>
                  <a:srgbClr val="002060"/>
                </a:solidFill>
              </a:rPr>
              <a:t>časové řady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pochopení procesů způsobujících vznik dat;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pragmatický nástroj pro splnění výše uvedených cílů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	</a:t>
            </a:r>
            <a:endParaRPr lang="cs-CZ" altLang="en-US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3A087E2-BA2E-4C24-8D1F-4A0BE655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FFA4987-073A-8F32-77D0-42E49232E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32970"/>
              </p:ext>
            </p:extLst>
          </p:nvPr>
        </p:nvGraphicFramePr>
        <p:xfrm>
          <a:off x="507675" y="1196752"/>
          <a:ext cx="6658049" cy="269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793400" imgH="9244440" progId="Photoshop.Image.12">
                  <p:embed/>
                </p:oleObj>
              </mc:Choice>
              <mc:Fallback>
                <p:oleObj name="Image" r:id="rId2" imgW="22793400" imgH="9244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75" y="1196752"/>
                        <a:ext cx="6658049" cy="269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E074C6EE-ECEC-D0E2-B960-7E6BCDDB9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25" y="3645024"/>
            <a:ext cx="648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sah 2">
            <a:extLst>
              <a:ext uri="{FF2B5EF4-FFF2-40B4-BE49-F238E27FC236}">
                <a16:creationId xmlns:a16="http://schemas.microsoft.com/office/drawing/2014/main" id="{4CB54EAB-601B-4593-9108-4835F54E6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00" y="1571625"/>
            <a:ext cx="8750300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/>
              <a:t>EKG - elektrokardiogram</a:t>
            </a:r>
          </a:p>
          <a:p>
            <a:pPr>
              <a:buFont typeface="Wingdings" panose="05000000000000000000" pitchFamily="2" charset="2"/>
              <a:buNone/>
            </a:pPr>
            <a:br>
              <a:rPr lang="cs-CZ" altLang="en-US"/>
            </a:br>
            <a:br>
              <a:rPr lang="cs-CZ" altLang="en-US"/>
            </a:br>
            <a:br>
              <a:rPr lang="cs-CZ" altLang="en-US"/>
            </a:br>
            <a:endParaRPr lang="cs-CZ" altLang="en-US"/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D5E8C57F-D0A3-4918-9C02-4AE6B4F9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00125"/>
            <a:ext cx="2344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>
            <a:extLst>
              <a:ext uri="{FF2B5EF4-FFF2-40B4-BE49-F238E27FC236}">
                <a16:creationId xmlns:a16="http://schemas.microsoft.com/office/drawing/2014/main" id="{B0D00B37-EDB3-4139-AEF9-0060DE51B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50181" name="Object 1">
            <a:extLst>
              <a:ext uri="{FF2B5EF4-FFF2-40B4-BE49-F238E27FC236}">
                <a16:creationId xmlns:a16="http://schemas.microsoft.com/office/drawing/2014/main" id="{F1163DD1-ECC9-48C0-9514-9F177F498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44227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0971429" imgH="5723810" progId="Paint.Picture">
                  <p:embed/>
                </p:oleObj>
              </mc:Choice>
              <mc:Fallback>
                <p:oleObj name="Rastrový obrázek" r:id="rId3" imgW="10971429" imgH="57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44227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4">
            <a:extLst>
              <a:ext uri="{FF2B5EF4-FFF2-40B4-BE49-F238E27FC236}">
                <a16:creationId xmlns:a16="http://schemas.microsoft.com/office/drawing/2014/main" id="{68DC7B40-BB8C-476B-990D-4F577E68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50183" name="Object 3">
            <a:extLst>
              <a:ext uri="{FF2B5EF4-FFF2-40B4-BE49-F238E27FC236}">
                <a16:creationId xmlns:a16="http://schemas.microsoft.com/office/drawing/2014/main" id="{BD342FAB-B3DD-4C06-AF28-522DAE8896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2924175"/>
          <a:ext cx="3455987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5495238" imgH="4219048" progId="Paint.Picture">
                  <p:embed/>
                </p:oleObj>
              </mc:Choice>
              <mc:Fallback>
                <p:oleObj name="Rastrový obrázek" r:id="rId5" imgW="5495238" imgH="42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924175"/>
                        <a:ext cx="3455987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7CDCF142-4C52-4E5A-8756-1A1D2DC0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sah 3">
            <a:extLst>
              <a:ext uri="{FF2B5EF4-FFF2-40B4-BE49-F238E27FC236}">
                <a16:creationId xmlns:a16="http://schemas.microsoft.com/office/drawing/2014/main" id="{184D04C9-2D53-4367-B376-AB66BFB48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949950"/>
            <a:ext cx="8535987" cy="431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/>
              <a:t>kardiotokogram</a:t>
            </a:r>
          </a:p>
        </p:txBody>
      </p:sp>
      <p:pic>
        <p:nvPicPr>
          <p:cNvPr id="51203" name="Picture 4" descr="CTG-gross-otoc">
            <a:extLst>
              <a:ext uri="{FF2B5EF4-FFF2-40B4-BE49-F238E27FC236}">
                <a16:creationId xmlns:a16="http://schemas.microsoft.com/office/drawing/2014/main" id="{34E8278D-6554-44C4-B7B6-9360F799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86106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172934C-2237-458F-AB83-503B8F25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86D3F677-5F94-4A0E-AF75-C7CF1EB5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57313"/>
            <a:ext cx="51435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D18B0E4-BDAA-4E72-91EC-7540C86E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Několik příkladů na úvod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plice1">
            <a:extLst>
              <a:ext uri="{FF2B5EF4-FFF2-40B4-BE49-F238E27FC236}">
                <a16:creationId xmlns:a16="http://schemas.microsoft.com/office/drawing/2014/main" id="{D38A4685-AEA7-4B35-8E0B-384617B9E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2222500"/>
            <a:ext cx="8029575" cy="38481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9714119-91B2-4C77-99A5-F73919DD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Několik příkladů na úvod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BCD56-F561-4870-89FE-19A0EA14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to Signál ?</a:t>
            </a:r>
          </a:p>
        </p:txBody>
      </p:sp>
      <p:pic>
        <p:nvPicPr>
          <p:cNvPr id="54275" name="Picture 4" descr="eeg_move">
            <a:extLst>
              <a:ext uri="{FF2B5EF4-FFF2-40B4-BE49-F238E27FC236}">
                <a16:creationId xmlns:a16="http://schemas.microsoft.com/office/drawing/2014/main" id="{F0A67090-1F11-4B81-9A61-E0AD6F63CAE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3429000"/>
            <a:ext cx="4357688" cy="3125788"/>
          </a:xfrm>
        </p:spPr>
      </p:pic>
      <p:pic>
        <p:nvPicPr>
          <p:cNvPr id="54276" name="Picture 4" descr="http://health.wpri.com/images/health_content/english/LT1_15.gif">
            <a:extLst>
              <a:ext uri="{FF2B5EF4-FFF2-40B4-BE49-F238E27FC236}">
                <a16:creationId xmlns:a16="http://schemas.microsoft.com/office/drawing/2014/main" id="{7C3D6225-4584-4EF0-801F-0AFD28CA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http://www.phoebeezplace.com/images/4d_sonogram_091405_1.jpg">
            <a:extLst>
              <a:ext uri="{FF2B5EF4-FFF2-40B4-BE49-F238E27FC236}">
                <a16:creationId xmlns:a16="http://schemas.microsoft.com/office/drawing/2014/main" id="{445D4736-13A1-47C9-8383-9AC71BEF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85875"/>
            <a:ext cx="3241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8317D-D02F-4765-B2BF-71AABB32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to signál 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9C2F2B2-C011-4098-B730-BAB7A395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214438"/>
            <a:ext cx="8321675" cy="5167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Definice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Signál</a:t>
            </a:r>
            <a:r>
              <a:rPr lang="cs-CZ" dirty="0"/>
              <a:t> je jev fyzikální, chemické, biologické, ekonomické či jiné materiální povahy, nesoucí informaci o stavu systému, který jej generuje, </a:t>
            </a:r>
            <a:r>
              <a:rPr lang="cs-CZ" dirty="0">
                <a:solidFill>
                  <a:srgbClr val="C00000"/>
                </a:solidFill>
              </a:rPr>
              <a:t>a jeho dynamice.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1DEC830-F0AB-4264-BC41-F4192936E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000000"/>
                </a:solidFill>
              </a:rPr>
              <a:t>INFORMACE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B339185-80D4-476B-A2EF-6C3A4148A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535987" cy="5024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/>
              <a:t>poznatek (znalost) týkající se jakýchkoliv objektů, např. faktů, událostí, věcí, procesů nebo myšlenek včetně pojmů, které mají v daném kontextu specifický význam (</a:t>
            </a:r>
            <a:r>
              <a:rPr lang="cs-CZ" altLang="en-US" sz="2400">
                <a:solidFill>
                  <a:srgbClr val="002060"/>
                </a:solidFill>
              </a:rPr>
              <a:t>ISO/IEC 2382-1:1993 „Informační technologie – část I: Základní pojmy“</a:t>
            </a:r>
            <a:r>
              <a:rPr lang="cs-CZ" alt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název pro obsah toho, co se vymění s vnějším světem, když se mu přizpůsobujeme a působíme na něj svým přizpůsobováním. Proces přijímání a využívání informace je procesem našeho přizpůsobování k nahodilostem vnějšího prostředí a aktivního života v tomto prostředí (</a:t>
            </a:r>
            <a:r>
              <a:rPr lang="cs-CZ" altLang="en-US" sz="2400">
                <a:solidFill>
                  <a:srgbClr val="002060"/>
                </a:solidFill>
              </a:rPr>
              <a:t>WIENER</a:t>
            </a:r>
            <a:r>
              <a:rPr lang="cs-CZ" altLang="en-US" sz="240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poznatek, který omezuje nebo odstraňuje nejistotu týkající se výskytu určitého jevu z dané množiny možných jevů;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C00000"/>
                </a:solidFill>
                <a:cs typeface="Arial" panose="020B0604020202020204" pitchFamily="34" charset="0"/>
              </a:rPr>
              <a:t>!!! NEHMOTNÁ !!! 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>
            <a:extLst>
              <a:ext uri="{FF2B5EF4-FFF2-40B4-BE49-F238E27FC236}">
                <a16:creationId xmlns:a16="http://schemas.microsoft.com/office/drawing/2014/main" id="{0B9D84D6-4C78-48D1-A141-B33AC9F7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79D8B-67BD-4E7B-8C57-FF803BA2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0093421-F5AA-4CE9-A390-A7AF002B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9E83766-3B38-4975-B78D-294C01E5E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849B8FD-45C0-4AFC-9BDF-6D192264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567737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bdélník 6">
            <a:extLst>
              <a:ext uri="{FF2B5EF4-FFF2-40B4-BE49-F238E27FC236}">
                <a16:creationId xmlns:a16="http://schemas.microsoft.com/office/drawing/2014/main" id="{1C9085E9-1AE8-42CB-8294-6DA5B740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455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http://portal.matematickabiologie.cz/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>
            <a:extLst>
              <a:ext uri="{FF2B5EF4-FFF2-40B4-BE49-F238E27FC236}">
                <a16:creationId xmlns:a16="http://schemas.microsoft.com/office/drawing/2014/main" id="{DB307F49-5A14-4663-A7AD-C37005C0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512F3A-DB3E-45C4-8C2E-71F4FA6C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1339D05-AA0D-49A9-BB7D-5BAB47A1A83B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D9BDFCF-B05A-4BBE-AC1D-ED871BF2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B3E71500-6E23-49A1-8719-2845BAC2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EE8A3A-6EFC-4FCC-91A2-E9E0E9B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D2F2AEB-F44D-466D-A9D2-7230D4560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nechme technikům (elektrikářům, … )</a:t>
            </a:r>
            <a:endParaRPr lang="cs-CZ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F519184-4C03-40A0-8ACC-CD2B470696D4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>
            <a:extLst>
              <a:ext uri="{FF2B5EF4-FFF2-40B4-BE49-F238E27FC236}">
                <a16:creationId xmlns:a16="http://schemas.microsoft.com/office/drawing/2014/main" id="{4CC95430-EBAA-4720-87E2-FD3EF5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6BA8B-D3DA-45F5-A7C3-885C427B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EE0BADD-F098-46BD-95A1-0C1AD28406C2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chemeClr val="bg2"/>
                </a:solidFill>
                <a:latin typeface="+mn-lt"/>
                <a:cs typeface="Arial" charset="0"/>
                <a:sym typeface="Symbol"/>
              </a:rPr>
              <a:t>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  <a:sym typeface="Symbol"/>
              </a:rPr>
              <a:t>         ZPRACOVÁNÍ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  <a:sym typeface="Symbol"/>
              </a:rPr>
              <a:t>         INFORMACE</a:t>
            </a:r>
            <a:endParaRPr lang="cs-CZ" sz="28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9AE007C-0D65-4D6D-8B4B-D5F659DD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nechme technikům (elektrikářům, … )</a:t>
            </a:r>
            <a:endParaRPr lang="cs-CZ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7D3B53F4-D391-49F4-8005-A1C95889F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r>
              <a:rPr lang="cs-CZ" altLang="cs-CZ" sz="4000" dirty="0"/>
              <a:t>II. ZÁKLADNÍ KONCEPT</a:t>
            </a:r>
            <a:br>
              <a:rPr lang="cs-CZ" altLang="cs-CZ" sz="4000" dirty="0"/>
            </a:br>
            <a:r>
              <a:rPr lang="cs-CZ" altLang="cs-CZ" sz="4000" dirty="0"/>
              <a:t>ZPRACOVÁNÍ DAT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D55E77D-12A2-461D-ABAD-AD3C62A9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2A2EBC0-7FAE-4B6C-8DE0-1F62FF1ECA33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62470" name="Zástupný symbol pro číslo snímku 9">
            <a:extLst>
              <a:ext uri="{FF2B5EF4-FFF2-40B4-BE49-F238E27FC236}">
                <a16:creationId xmlns:a16="http://schemas.microsoft.com/office/drawing/2014/main" id="{B89C7E7A-95F7-4118-B499-C1DE5BBA4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5A9FE-CD27-41F2-A03A-149025AFF592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B541F9F-7A0C-4B8B-A098-1B1E606B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36B1F08E-D2C5-4BE1-8951-1C53B5FE2DCC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FA062176-4E9D-4546-8D8B-4B211E1A7983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63497" name="Zástupný symbol pro číslo snímku 9">
            <a:extLst>
              <a:ext uri="{FF2B5EF4-FFF2-40B4-BE49-F238E27FC236}">
                <a16:creationId xmlns:a16="http://schemas.microsoft.com/office/drawing/2014/main" id="{C2799288-9863-4B27-A573-9E7609F83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E81D0F-5ED9-464D-B035-88A4AE42DBF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4D1BC73-52F7-4FF4-A314-C234AF51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402026D-7288-474D-B3E8-FC1208C54952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3663D68F-D1CE-4289-941B-8C945BA22A44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E0930891-DCE9-430E-90E3-94541A99E30F}"/>
              </a:ext>
            </a:extLst>
          </p:cNvPr>
          <p:cNvSpPr/>
          <p:nvPr/>
        </p:nvSpPr>
        <p:spPr>
          <a:xfrm>
            <a:off x="6660232" y="3573016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stavu, resp. chování reálného objektu</a:t>
            </a:r>
          </a:p>
        </p:txBody>
      </p:sp>
      <p:sp>
        <p:nvSpPr>
          <p:cNvPr id="64524" name="Zástupný symbol pro číslo snímku 10">
            <a:extLst>
              <a:ext uri="{FF2B5EF4-FFF2-40B4-BE49-F238E27FC236}">
                <a16:creationId xmlns:a16="http://schemas.microsoft.com/office/drawing/2014/main" id="{497386C7-4C5B-4240-9401-D2FEEBBF3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8C814-79F9-4C59-8F28-9769FDD4570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085A412-7CD1-4C3D-BC18-346795F6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AF501CC-0F3E-4CD5-8AA6-81CB960CB7FE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4EEFC154-2192-43E0-98C1-1DAB01BBB64D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402A11D1-26B7-4B66-B866-23C4D07FA7E5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5548" name="Zástupný symbol pro číslo snímku 9">
            <a:extLst>
              <a:ext uri="{FF2B5EF4-FFF2-40B4-BE49-F238E27FC236}">
                <a16:creationId xmlns:a16="http://schemas.microsoft.com/office/drawing/2014/main" id="{AFA5FFAA-3345-45A2-AB31-36AC4AF90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C41CFA-E9E5-4AAB-B93D-E437F7694AB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cs-CZ" sz="1200"/>
          </a:p>
        </p:txBody>
      </p:sp>
    </p:spTree>
  </p:cSld>
  <p:clrMapOvr>
    <a:masterClrMapping/>
  </p:clrMapOvr>
  <p:transition spd="slow">
    <p:wipe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0C0DAA03-AC07-45AE-B223-76FE9A9673BD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A30E0C95-B3E1-4480-A21D-9F25773C8539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D55AAFEB-C1FE-468E-8624-FDE0773F65BF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49D081-8048-4F71-B284-9C6193B77B97}"/>
              </a:ext>
            </a:extLst>
          </p:cNvPr>
          <p:cNvSpPr/>
          <p:nvPr/>
        </p:nvSpPr>
        <p:spPr>
          <a:xfrm>
            <a:off x="1259632" y="4005064"/>
            <a:ext cx="6912768" cy="230425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Arial" charset="0"/>
              </a:rPr>
              <a:t>Cílem je odhalit ten příčinný deterministický vztah navzdory všemu tomu, co nám to odhalení kazí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  <a:cs typeface="Arial" charset="0"/>
            </a:endParaRPr>
          </a:p>
        </p:txBody>
      </p:sp>
      <p:sp>
        <p:nvSpPr>
          <p:cNvPr id="66574" name="Zástupný symbol pro číslo snímku 9">
            <a:extLst>
              <a:ext uri="{FF2B5EF4-FFF2-40B4-BE49-F238E27FC236}">
                <a16:creationId xmlns:a16="http://schemas.microsoft.com/office/drawing/2014/main" id="{C400AF2E-CB43-4CE8-A930-A4C505A2F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A4A657-0405-41DE-9D9B-5B61D3305B1A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cs-CZ" sz="12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A1294E6-9C41-4C7E-A85D-1246FC02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09DCB04F-2A9F-415C-B7F7-FB4DF593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396081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4D46F98-EC93-422A-97B5-67772CBC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 čemu to je?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A575AEE-207D-4E20-B730-ACF25AFC7A53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F8A4D30A-2AA7-41F5-B11D-330A079A1968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F0229B13-4DB7-4F7D-882F-6890DA68FEF9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7597" name="Zástupný symbol pro číslo snímku 9">
            <a:extLst>
              <a:ext uri="{FF2B5EF4-FFF2-40B4-BE49-F238E27FC236}">
                <a16:creationId xmlns:a16="http://schemas.microsoft.com/office/drawing/2014/main" id="{C3D25DC6-1384-4288-8E41-EDF5F7145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791A76-A403-4386-B096-258486A4765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cs-CZ" sz="1200"/>
          </a:p>
        </p:txBody>
      </p:sp>
      <p:sp>
        <p:nvSpPr>
          <p:cNvPr id="67598" name="TextovéPole 10">
            <a:extLst>
              <a:ext uri="{FF2B5EF4-FFF2-40B4-BE49-F238E27FC236}">
                <a16:creationId xmlns:a16="http://schemas.microsoft.com/office/drawing/2014/main" id="{94A6A4B5-56D0-4F6B-9AB4-AE02A14F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16338"/>
            <a:ext cx="54006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zjistit co se děje v reálném objektu;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dokázat jej zařadit;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dokázat predikovat jeho chování;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…….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9BD70-3A3C-4AFE-A3F2-D4C28CC5D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FE6A10B-CAD8-458E-BCA2-2FD859700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en-US" sz="1800" dirty="0"/>
              <a:t>Jan, J.: Číslicová filtrace, analýza a restaurace signálů. VUTIUM, Brno 2002.</a:t>
            </a:r>
            <a:br>
              <a:rPr lang="cs-CZ" altLang="en-US" sz="2400" dirty="0"/>
            </a:br>
            <a:r>
              <a:rPr lang="cs-CZ" altLang="en-US" sz="1600" dirty="0">
                <a:latin typeface="Arial" panose="020B0604020202020204" pitchFamily="34" charset="0"/>
                <a:hlinkClick r:id="rId2"/>
              </a:rPr>
              <a:t>http://www.digitalniknihovna.cz/mzk/view/uuid:25f84ea0-e3b3-11e6-8010-005056827e51</a:t>
            </a:r>
            <a:endParaRPr lang="cs-CZ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en-US" sz="1800" dirty="0"/>
              <a:t>Šebesta, V., Smékal, Z.:  Signály a soustavy (Elektronické studijní texty FEKT VUT v Brně), Brno 2003.</a:t>
            </a:r>
            <a:br>
              <a:rPr lang="cs-CZ" altLang="en-US" sz="2400" dirty="0"/>
            </a:br>
            <a:r>
              <a:rPr lang="cs-CZ" altLang="en-US" sz="1600" dirty="0">
                <a:latin typeface="Arial" panose="020B0604020202020204" pitchFamily="34" charset="0"/>
                <a:hlinkClick r:id="rId3"/>
              </a:rPr>
              <a:t>https://is.muni.cz/el/1431/podzim2011/Bi5440/um/Signaly_a_Soustavy_BASS.pdf</a:t>
            </a:r>
            <a:endParaRPr lang="cs-CZ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48302340-B93D-4C57-BDDA-1D839A2EFBD0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6DB4A5E-EBF8-4730-AA0B-B10E915C97BA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BB8C8182-49E9-484D-8DFE-12A4C7CCAB59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9E0D215C-C064-4CB2-A92F-1EFCA05A8C57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579237BE-EA0D-443B-94B4-F7DF04ACE2C2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pic>
        <p:nvPicPr>
          <p:cNvPr id="10" name="Picture 2" descr="http://mm.denik.cz/56/f9/neandrtalec_sip-300.jpg">
            <a:extLst>
              <a:ext uri="{FF2B5EF4-FFF2-40B4-BE49-F238E27FC236}">
                <a16:creationId xmlns:a16="http://schemas.microsoft.com/office/drawing/2014/main" id="{244978D0-0268-4A2C-8C9E-C84380D8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3851920" y="4581128"/>
            <a:ext cx="2016224" cy="1571636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>
            <a:bevelT w="139700" prst="cross"/>
          </a:sp3d>
        </p:spPr>
      </p:pic>
      <p:sp>
        <p:nvSpPr>
          <p:cNvPr id="68622" name="Zástupný symbol pro číslo snímku 10">
            <a:extLst>
              <a:ext uri="{FF2B5EF4-FFF2-40B4-BE49-F238E27FC236}">
                <a16:creationId xmlns:a16="http://schemas.microsoft.com/office/drawing/2014/main" id="{0072B3FF-81E9-457F-BA43-C6FC31BA4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6050A0-ED5B-4E7A-AF9C-E4C466C09799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cs-CZ" sz="12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686315D-CF1C-40D0-A781-88BAF42E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9034A5D6-50F7-49DF-9443-91ED770C6DEB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062C3E5-BEAC-4DC0-B11D-75DC89D2BC5A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A36F74A-75F6-4649-AE10-3FB786CD159C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AE40CEA9-B6C8-49B6-970F-4DCD0A41327C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405E55FE-B019-42E0-A773-64D657E48216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00301B6D-2C8A-4561-BDCF-0053DF81FC1E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9648" name="Zástupný symbol pro číslo snímku 9">
            <a:extLst>
              <a:ext uri="{FF2B5EF4-FFF2-40B4-BE49-F238E27FC236}">
                <a16:creationId xmlns:a16="http://schemas.microsoft.com/office/drawing/2014/main" id="{92671B63-99E5-4229-BD1E-9C5E05743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7B36B8-8BA3-4FA6-BA2F-AAB43DBE19F4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cs-CZ" sz="12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DE9E3D5-9F8B-49EB-9270-673FC942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F8A46492-32B0-42C1-B2E4-1E606A0FD977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0D45A627-D2D5-4097-954C-BD226E884B03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E0B374B5-AA9C-415F-A3AB-40A8440CB54D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29B0F23D-3156-40B9-91E7-9EF02952367A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3705A15B-EB9A-4383-A9D5-CF098263ED3D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6F749EB2-AC47-45EA-B20F-B590152EF473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A6B8ACD3-7BFC-42EE-85EA-10886016F569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</p:txBody>
      </p:sp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09BFB58F-653C-4D1D-964B-C5AC2F481DA5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0678" name="Zástupný symbol pro číslo snímku 12">
            <a:extLst>
              <a:ext uri="{FF2B5EF4-FFF2-40B4-BE49-F238E27FC236}">
                <a16:creationId xmlns:a16="http://schemas.microsoft.com/office/drawing/2014/main" id="{BE1367FF-F273-4A5B-A50F-247834FD9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CB8037-5239-4565-8141-A6C086D2904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cs-CZ" sz="120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C79F7D5-0ABF-402D-9C80-F1B12348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22DD4E79-6957-4B70-82E1-2794B9BFA3B9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E726D202-BDAB-4797-813F-BF6AE17BF411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8EC7D594-331E-40DE-8218-76989BCF84AD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6C37669A-88A6-409C-8EF9-91595FFE01BC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6EAE8D83-6C35-4C0A-8814-2B9AD8ACB198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9867F535-42C3-4858-9C40-19656B1BCC46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22097B71-FEEA-4A34-B16C-FB875D64C423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55636BA5-3580-4583-B675-C33E7E4F1B2B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1702" name="Zástupný symbol pro číslo snímku 11">
            <a:extLst>
              <a:ext uri="{FF2B5EF4-FFF2-40B4-BE49-F238E27FC236}">
                <a16:creationId xmlns:a16="http://schemas.microsoft.com/office/drawing/2014/main" id="{8339E32C-3AEE-4E37-AD7F-7DF2C0965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F4FB29-2070-4EDE-80D8-2A4B29932F7E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cs-CZ" sz="12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C688D7C-9EF7-4063-975B-1275A938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sah 2">
            <a:extLst>
              <a:ext uri="{FF2B5EF4-FFF2-40B4-BE49-F238E27FC236}">
                <a16:creationId xmlns:a16="http://schemas.microsoft.com/office/drawing/2014/main" id="{060FB834-47FA-4E82-8A5E-1E38FC8AD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en-US" b="1">
                <a:solidFill>
                  <a:srgbClr val="002060"/>
                </a:solidFill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	to je ta </a:t>
            </a:r>
            <a:r>
              <a:rPr lang="cs-CZ" altLang="en-US" b="1"/>
              <a:t>deterministická (systematická)</a:t>
            </a:r>
            <a:r>
              <a:rPr lang="cs-CZ" altLang="en-US"/>
              <a:t> část dat, kterou využijeme pro generování výroku</a:t>
            </a:r>
          </a:p>
        </p:txBody>
      </p:sp>
      <p:sp>
        <p:nvSpPr>
          <p:cNvPr id="72707" name="Zástupný symbol pro číslo snímku 3">
            <a:extLst>
              <a:ext uri="{FF2B5EF4-FFF2-40B4-BE49-F238E27FC236}">
                <a16:creationId xmlns:a16="http://schemas.microsoft.com/office/drawing/2014/main" id="{779B23C9-2EBA-4007-81CA-E56987C39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5CD2EB-2FA7-4604-BDDA-D63519E60E2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31837EB-EAAE-42AF-8732-CDC63DEF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F0A7-4A1D-415C-A540-269DAF89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37F11484-A1D6-43C1-A8A0-A6CA8DF5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19DAD506-5370-4EBC-901E-510F2C821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DD8DD8-D20A-40AA-9E62-BBE4A1D05B3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cs-CZ" sz="1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onsiderations">
            <a:extLst>
              <a:ext uri="{FF2B5EF4-FFF2-40B4-BE49-F238E27FC236}">
                <a16:creationId xmlns:a16="http://schemas.microsoft.com/office/drawing/2014/main" id="{D988B550-65D8-4169-B17C-217DB91C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00438"/>
            <a:ext cx="9334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165ADAB-24BF-43F8-90AD-F6A6AED8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C48CCA17-916A-46C5-B0E5-AC0A295E627F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73DD19D0-7A37-4DDB-8382-9976238AEC02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6A23D332-7D80-4897-9A0D-304932A35144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4610B587-23A5-4B2C-97EC-CD22164FF98A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FDF983AB-539D-4D9B-B272-E417A3A3A2AF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5E2947BC-78EE-4291-96D5-E65AFF942943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pic>
        <p:nvPicPr>
          <p:cNvPr id="74770" name="Picture 2" descr="C:\Program Files\Microsoft Office\MEDIA\CAGCAT10\j0199549.wmf">
            <a:extLst>
              <a:ext uri="{FF2B5EF4-FFF2-40B4-BE49-F238E27FC236}">
                <a16:creationId xmlns:a16="http://schemas.microsoft.com/office/drawing/2014/main" id="{5E16B19C-0B26-4159-B272-114DB7B9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7375"/>
            <a:ext cx="1670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1855DDBF-5711-4594-BFAF-E37A41DC86C4}"/>
              </a:ext>
            </a:extLst>
          </p:cNvPr>
          <p:cNvSpPr/>
          <p:nvPr/>
        </p:nvSpPr>
        <p:spPr>
          <a:xfrm rot="10800000">
            <a:off x="3143250" y="2500313"/>
            <a:ext cx="571500" cy="21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Šipka doprava 14">
            <a:extLst>
              <a:ext uri="{FF2B5EF4-FFF2-40B4-BE49-F238E27FC236}">
                <a16:creationId xmlns:a16="http://schemas.microsoft.com/office/drawing/2014/main" id="{FEE911FD-CF5F-4365-BF73-94C8CCBCB7F9}"/>
              </a:ext>
            </a:extLst>
          </p:cNvPr>
          <p:cNvSpPr/>
          <p:nvPr/>
        </p:nvSpPr>
        <p:spPr>
          <a:xfrm rot="9114623">
            <a:off x="2076450" y="3435350"/>
            <a:ext cx="1811338" cy="2047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Šipka doprava 15">
            <a:extLst>
              <a:ext uri="{FF2B5EF4-FFF2-40B4-BE49-F238E27FC236}">
                <a16:creationId xmlns:a16="http://schemas.microsoft.com/office/drawing/2014/main" id="{49B992D5-55E1-4AFD-A5C4-3FC4A3727C3C}"/>
              </a:ext>
            </a:extLst>
          </p:cNvPr>
          <p:cNvSpPr/>
          <p:nvPr/>
        </p:nvSpPr>
        <p:spPr>
          <a:xfrm rot="8115794">
            <a:off x="2816225" y="3786188"/>
            <a:ext cx="1304925" cy="2159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B19A253E-C789-488E-AF8E-87F79249AD3B}"/>
              </a:ext>
            </a:extLst>
          </p:cNvPr>
          <p:cNvSpPr/>
          <p:nvPr/>
        </p:nvSpPr>
        <p:spPr>
          <a:xfrm rot="5400000">
            <a:off x="4536281" y="3964782"/>
            <a:ext cx="714375" cy="21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Šipka doprava 17">
            <a:extLst>
              <a:ext uri="{FF2B5EF4-FFF2-40B4-BE49-F238E27FC236}">
                <a16:creationId xmlns:a16="http://schemas.microsoft.com/office/drawing/2014/main" id="{09A1103A-CD64-45F7-876A-359AA7C6C730}"/>
              </a:ext>
            </a:extLst>
          </p:cNvPr>
          <p:cNvSpPr/>
          <p:nvPr/>
        </p:nvSpPr>
        <p:spPr>
          <a:xfrm rot="2518123">
            <a:off x="5619750" y="3765550"/>
            <a:ext cx="1304925" cy="2174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5E9B11D1-4378-4E1F-8704-565C746196EB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74779" name="Zástupný symbol pro číslo snímku 19">
            <a:extLst>
              <a:ext uri="{FF2B5EF4-FFF2-40B4-BE49-F238E27FC236}">
                <a16:creationId xmlns:a16="http://schemas.microsoft.com/office/drawing/2014/main" id="{AB690E51-B8A0-428D-B035-6D342ED45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6732C5-CC9B-4684-8553-81BDB81B27FE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cs-CZ" sz="1200"/>
          </a:p>
        </p:txBody>
      </p:sp>
    </p:spTree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0F558-51D9-4D6E-BC03-96DD8228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7F2B86D7-B326-42F8-90CB-E71C2498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BAE2D681-87E2-4729-AE60-2188E49EB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4962F0-CCB6-4B7D-9739-49C3FD81961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cs-CZ" sz="1200"/>
          </a:p>
        </p:txBody>
      </p:sp>
      <p:graphicFrame>
        <p:nvGraphicFramePr>
          <p:cNvPr id="75781" name="Object 3">
            <a:extLst>
              <a:ext uri="{FF2B5EF4-FFF2-40B4-BE49-F238E27FC236}">
                <a16:creationId xmlns:a16="http://schemas.microsoft.com/office/drawing/2014/main" id="{EDFFDAEC-C06C-4E9D-B9BB-5F7EB2017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4076700"/>
          <a:ext cx="3455987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495238" imgH="4219048" progId="Paint.Picture">
                  <p:embed/>
                </p:oleObj>
              </mc:Choice>
              <mc:Fallback>
                <p:oleObj name="Rastrový obrázek" r:id="rId2" imgW="5495238" imgH="42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76700"/>
                        <a:ext cx="3455987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0FD8A-0F76-499A-9F9B-F32B2D15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04FEFFE6-3239-434B-A639-40648F4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 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</a:p>
        </p:txBody>
      </p:sp>
      <p:sp>
        <p:nvSpPr>
          <p:cNvPr id="76804" name="Zástupný symbol pro číslo snímku 3">
            <a:extLst>
              <a:ext uri="{FF2B5EF4-FFF2-40B4-BE49-F238E27FC236}">
                <a16:creationId xmlns:a16="http://schemas.microsoft.com/office/drawing/2014/main" id="{717A02C7-5E42-4F5C-915D-2480EC89A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37E3F6-0BFD-426E-B8A2-89410D6189B8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cs-CZ" sz="1200"/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0BDFD04D-F1DA-4B35-B19F-85B8C43E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81C93-6C44-40A8-854B-3DDD9841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03DFF1C5-978F-4CBB-90E9-8BC72F7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</a:t>
            </a:r>
          </a:p>
          <a:p>
            <a:pPr marL="1752600" lvl="3" indent="-438150">
              <a:defRPr/>
            </a:pPr>
            <a:r>
              <a:rPr lang="cs-CZ" sz="1600" dirty="0"/>
              <a:t>přidaná (šum)</a:t>
            </a:r>
          </a:p>
          <a:p>
            <a:pPr marL="1752600" lvl="3" indent="-438150">
              <a:defRPr/>
            </a:pPr>
            <a:r>
              <a:rPr lang="cs-CZ" sz="1600" dirty="0"/>
              <a:t>vyplývající z vlastností</a:t>
            </a:r>
          </a:p>
          <a:p>
            <a:pPr marL="1752600" lvl="3" indent="-438150">
              <a:buFont typeface="Wingdings" panose="05000000000000000000" pitchFamily="2" charset="2"/>
              <a:buNone/>
              <a:defRPr/>
            </a:pPr>
            <a:r>
              <a:rPr lang="cs-CZ" sz="1600" dirty="0"/>
              <a:t>	přenosové cesty </a:t>
            </a:r>
          </a:p>
          <a:p>
            <a:pPr marL="1752600" lvl="3" indent="-438150">
              <a:buFont typeface="Wingdings" panose="05000000000000000000" pitchFamily="2" charset="2"/>
              <a:buNone/>
              <a:defRPr/>
            </a:pPr>
            <a:r>
              <a:rPr lang="cs-CZ" sz="1600" dirty="0"/>
              <a:t>	(zkreslení, deformace)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E9BAEECA-B763-4E9F-8662-5F81F1F19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7E96CB-4484-493A-9E42-750A92F8C073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cs-CZ" sz="1200"/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A72E451F-5620-4390-B30D-8C6D8096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F234229-FCB9-4C66-852E-6CC82B8D9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5CCAF3-AE77-4487-84D3-DDC456A53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r>
              <a:rPr lang="cs-CZ" altLang="en-US" sz="2400" dirty="0" err="1"/>
              <a:t>Proakis</a:t>
            </a:r>
            <a:r>
              <a:rPr lang="cs-CZ" altLang="en-US" sz="2400" dirty="0"/>
              <a:t> J. G. </a:t>
            </a:r>
            <a:r>
              <a:rPr lang="cs-CZ" altLang="en-US" sz="2400" dirty="0" err="1"/>
              <a:t>Manolakis</a:t>
            </a:r>
            <a:r>
              <a:rPr lang="cs-CZ" altLang="en-US" sz="2400" dirty="0"/>
              <a:t> D. K. Digital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(4th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), CRC; 1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, 2006</a:t>
            </a:r>
          </a:p>
          <a:p>
            <a:r>
              <a:rPr lang="cs-CZ" altLang="en-US" sz="2400" dirty="0"/>
              <a:t>Kamen, E. W., </a:t>
            </a:r>
            <a:r>
              <a:rPr lang="cs-CZ" altLang="en-US" sz="2400" dirty="0" err="1"/>
              <a:t>Heck</a:t>
            </a:r>
            <a:r>
              <a:rPr lang="cs-CZ" altLang="en-US" sz="2400" dirty="0"/>
              <a:t>, B. S. Fundamentals </a:t>
            </a:r>
            <a:r>
              <a:rPr lang="cs-CZ" altLang="en-US" sz="2400" dirty="0" err="1"/>
              <a:t>of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Signals</a:t>
            </a:r>
            <a:r>
              <a:rPr lang="cs-CZ" altLang="en-US" sz="2400" dirty="0"/>
              <a:t> and Systems </a:t>
            </a:r>
            <a:r>
              <a:rPr lang="cs-CZ" altLang="en-US" sz="2400" dirty="0" err="1"/>
              <a:t>Using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the</a:t>
            </a:r>
            <a:r>
              <a:rPr lang="cs-CZ" altLang="en-US" sz="2400" dirty="0"/>
              <a:t> Web and </a:t>
            </a:r>
            <a:r>
              <a:rPr lang="cs-CZ" altLang="en-US" sz="2400" dirty="0" err="1"/>
              <a:t>Matlab</a:t>
            </a:r>
            <a:r>
              <a:rPr lang="cs-CZ" altLang="en-US" sz="2400" dirty="0"/>
              <a:t> (3rd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), </a:t>
            </a:r>
            <a:r>
              <a:rPr lang="cs-CZ" altLang="en-US" sz="2400" dirty="0" err="1"/>
              <a:t>Prentice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Hall</a:t>
            </a:r>
            <a:r>
              <a:rPr lang="cs-CZ" altLang="en-US" sz="2400" dirty="0"/>
              <a:t> (2006)</a:t>
            </a:r>
          </a:p>
          <a:p>
            <a:r>
              <a:rPr lang="cs-CZ" altLang="en-US" sz="2400" dirty="0" err="1"/>
              <a:t>Lathi,B</a:t>
            </a:r>
            <a:r>
              <a:rPr lang="cs-CZ" altLang="en-US" sz="2400" dirty="0"/>
              <a:t>. P.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Linear</a:t>
            </a:r>
            <a:r>
              <a:rPr lang="cs-CZ" altLang="en-US" sz="2400" dirty="0"/>
              <a:t> Systems, Oxford Univ. </a:t>
            </a:r>
            <a:r>
              <a:rPr lang="cs-CZ" altLang="en-US" sz="2400" dirty="0" err="1"/>
              <a:t>Press</a:t>
            </a:r>
            <a:r>
              <a:rPr lang="cs-CZ" altLang="en-US" sz="2400" dirty="0"/>
              <a:t>, Oxford 1998 </a:t>
            </a:r>
          </a:p>
          <a:p>
            <a:r>
              <a:rPr lang="cs-CZ" altLang="en-US" sz="2400" dirty="0" err="1"/>
              <a:t>Carlson</a:t>
            </a:r>
            <a:r>
              <a:rPr lang="cs-CZ" altLang="en-US" sz="2400" dirty="0"/>
              <a:t> G. E.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Linear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System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Analysis</a:t>
            </a:r>
            <a:r>
              <a:rPr lang="cs-CZ" altLang="en-US" sz="2400" dirty="0"/>
              <a:t>: </a:t>
            </a:r>
            <a:r>
              <a:rPr lang="cs-CZ" altLang="en-US" sz="2400" dirty="0" err="1"/>
              <a:t>with</a:t>
            </a:r>
            <a:r>
              <a:rPr lang="cs-CZ" altLang="en-US" sz="2400" dirty="0"/>
              <a:t> MATLAB, 2e, John </a:t>
            </a:r>
            <a:r>
              <a:rPr lang="cs-CZ" altLang="en-US" sz="2400" dirty="0" err="1"/>
              <a:t>Wiley</a:t>
            </a:r>
            <a:r>
              <a:rPr lang="cs-CZ" altLang="en-US" sz="2400" dirty="0"/>
              <a:t> &amp; </a:t>
            </a:r>
            <a:r>
              <a:rPr lang="cs-CZ" altLang="en-US" sz="2400" dirty="0" err="1"/>
              <a:t>Sons</a:t>
            </a:r>
            <a:r>
              <a:rPr lang="cs-CZ" altLang="en-US" sz="2400" dirty="0"/>
              <a:t>, Inc., 1998, </a:t>
            </a:r>
          </a:p>
          <a:p>
            <a:r>
              <a:rPr lang="cs-CZ" altLang="en-US" sz="2400" dirty="0" err="1"/>
              <a:t>Oppenheim</a:t>
            </a:r>
            <a:r>
              <a:rPr lang="cs-CZ" altLang="en-US" sz="2400" dirty="0"/>
              <a:t>, A. V., </a:t>
            </a:r>
            <a:r>
              <a:rPr lang="cs-CZ" altLang="en-US" sz="2400" dirty="0" err="1"/>
              <a:t>Willsky</a:t>
            </a:r>
            <a:r>
              <a:rPr lang="cs-CZ" altLang="en-US" sz="2400" dirty="0"/>
              <a:t>, A. S., Hamid, S.: </a:t>
            </a:r>
            <a:r>
              <a:rPr lang="cs-CZ" altLang="en-US" sz="2400" dirty="0" err="1"/>
              <a:t>Signals</a:t>
            </a:r>
            <a:r>
              <a:rPr lang="cs-CZ" altLang="en-US" sz="2400" dirty="0"/>
              <a:t> and Systems (2nd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) </a:t>
            </a:r>
            <a:r>
              <a:rPr lang="cs-CZ" altLang="en-US" sz="2400" dirty="0" err="1"/>
              <a:t>Prentice-Hall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Series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Prentice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Hall</a:t>
            </a:r>
            <a:r>
              <a:rPr lang="cs-CZ" altLang="en-US" sz="2400" dirty="0"/>
              <a:t>; 1996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1A637-27CA-49F3-9CC5-9CE2183B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FACBEF62-5A0D-4B14-8F0D-FAB319EE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</a:t>
            </a:r>
          </a:p>
          <a:p>
            <a:pPr marL="895350" lvl="1" indent="-438150">
              <a:defRPr/>
            </a:pPr>
            <a:r>
              <a:rPr lang="cs-CZ" dirty="0"/>
              <a:t>všechno ostatní, tj. </a:t>
            </a:r>
            <a:r>
              <a:rPr lang="cs-CZ" dirty="0">
                <a:solidFill>
                  <a:srgbClr val="002060"/>
                </a:solidFill>
              </a:rPr>
              <a:t>nedeterministická</a:t>
            </a:r>
            <a:r>
              <a:rPr lang="cs-CZ" dirty="0"/>
              <a:t> (?) složka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na její příčiny buď nemáme nebo nám to nestojí za námahu (šum)</a:t>
            </a:r>
          </a:p>
        </p:txBody>
      </p:sp>
      <p:sp>
        <p:nvSpPr>
          <p:cNvPr id="78852" name="Zástupný symbol pro číslo snímku 3">
            <a:extLst>
              <a:ext uri="{FF2B5EF4-FFF2-40B4-BE49-F238E27FC236}">
                <a16:creationId xmlns:a16="http://schemas.microsoft.com/office/drawing/2014/main" id="{027C7C47-3CC0-4E93-BBC0-34A9CF319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8B536D-C22D-48E7-8281-F5EF36E52964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cs-CZ" sz="1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B813D-ACD2-419C-9291-A8091C2D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nedeterministická složka</a:t>
            </a:r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71BCB115-9479-4443-A87B-2910B5FA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en-US" sz="2000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Richard </a:t>
            </a:r>
            <a:r>
              <a:rPr lang="cs-CZ" altLang="en-US" sz="2000" dirty="0" err="1">
                <a:solidFill>
                  <a:srgbClr val="002060"/>
                </a:solidFill>
              </a:rPr>
              <a:t>Feynman</a:t>
            </a:r>
            <a:r>
              <a:rPr lang="cs-CZ" altLang="en-US" sz="2000" dirty="0">
                <a:solidFill>
                  <a:srgbClr val="002060"/>
                </a:solidFill>
              </a:rPr>
              <a:t> – neurčitost x možnost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Lectures</a:t>
            </a:r>
            <a:r>
              <a:rPr lang="cs-CZ" altLang="en-US" sz="2000" dirty="0">
                <a:solidFill>
                  <a:srgbClr val="002060"/>
                </a:solidFill>
              </a:rPr>
              <a:t> on </a:t>
            </a:r>
            <a:r>
              <a:rPr lang="cs-CZ" altLang="en-US" sz="2000" dirty="0" err="1">
                <a:solidFill>
                  <a:srgbClr val="002060"/>
                </a:solidFill>
              </a:rPr>
              <a:t>Physics</a:t>
            </a:r>
            <a:r>
              <a:rPr lang="cs-CZ" altLang="en-US" sz="2000" dirty="0">
                <a:solidFill>
                  <a:srgbClr val="002060"/>
                </a:solidFill>
              </a:rPr>
              <a:t> 1963)</a:t>
            </a:r>
          </a:p>
          <a:p>
            <a:pPr>
              <a:defRPr/>
            </a:pPr>
            <a:endParaRPr lang="cs-CZ" altLang="en-US" sz="2000" dirty="0">
              <a:solidFill>
                <a:srgbClr val="002060"/>
              </a:solidFill>
            </a:endParaRPr>
          </a:p>
          <a:p>
            <a:pPr marL="2144713">
              <a:defRPr/>
            </a:pPr>
            <a:endParaRPr lang="cs-CZ" altLang="en-US" sz="1800" dirty="0">
              <a:solidFill>
                <a:srgbClr val="002060"/>
              </a:solidFill>
            </a:endParaRPr>
          </a:p>
          <a:p>
            <a:pPr marL="1966913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náhodná</a:t>
            </a:r>
            <a:r>
              <a:rPr lang="cs-CZ" altLang="en-US" sz="2000" dirty="0"/>
              <a:t> – pravděpodobnost, statistika </a:t>
            </a:r>
          </a:p>
          <a:p>
            <a:pPr marL="2147888" indent="0">
              <a:buFont typeface="Wingdings" panose="05000000000000000000" pitchFamily="2" charset="2"/>
              <a:buNone/>
              <a:defRPr/>
            </a:pPr>
            <a:r>
              <a:rPr lang="cs-CZ" altLang="en-US" sz="2000" dirty="0"/>
              <a:t>(G. </a:t>
            </a:r>
            <a:r>
              <a:rPr lang="cs-CZ" altLang="en-US" sz="2000" dirty="0" err="1"/>
              <a:t>Cardano</a:t>
            </a:r>
            <a:r>
              <a:rPr lang="cs-CZ" altLang="en-US" sz="2000" dirty="0"/>
              <a:t> </a:t>
            </a:r>
            <a:r>
              <a:rPr lang="cs-CZ" altLang="en-US" sz="2000" i="1" dirty="0"/>
              <a:t>Liber de </a:t>
            </a:r>
            <a:r>
              <a:rPr lang="cs-CZ" altLang="en-US" sz="2000" i="1" dirty="0" err="1"/>
              <a:t>ludo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aleae</a:t>
            </a:r>
            <a:r>
              <a:rPr lang="cs-CZ" altLang="en-US" sz="2000" i="1" dirty="0"/>
              <a:t> </a:t>
            </a:r>
            <a:r>
              <a:rPr lang="cs-CZ" altLang="en-US" sz="2000" dirty="0"/>
              <a:t>1663)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sz="1050" dirty="0"/>
          </a:p>
          <a:p>
            <a:pPr>
              <a:defRPr/>
            </a:pPr>
            <a:r>
              <a:rPr lang="cs-CZ" altLang="en-US" sz="2000" spc="-50" dirty="0">
                <a:solidFill>
                  <a:srgbClr val="002060"/>
                </a:solidFill>
              </a:rPr>
              <a:t>neurčitá</a:t>
            </a:r>
            <a:r>
              <a:rPr lang="cs-CZ" altLang="en-US" sz="2000" spc="-50" dirty="0"/>
              <a:t> – příslušnost, fuzzy algebra (L. A. </a:t>
            </a:r>
            <a:r>
              <a:rPr lang="cs-CZ" altLang="en-US" sz="2000" spc="-50" dirty="0" err="1"/>
              <a:t>Zadeh</a:t>
            </a:r>
            <a:r>
              <a:rPr lang="cs-CZ" altLang="en-US" sz="2000" spc="-50" dirty="0"/>
              <a:t> 1965)</a:t>
            </a:r>
          </a:p>
          <a:p>
            <a:pPr>
              <a:defRPr/>
            </a:pPr>
            <a:endParaRPr lang="cs-CZ" altLang="en-US" sz="1600" dirty="0"/>
          </a:p>
          <a:p>
            <a:pPr>
              <a:defRPr/>
            </a:pPr>
            <a:endParaRPr lang="cs-CZ" altLang="en-US" sz="1600" dirty="0"/>
          </a:p>
          <a:p>
            <a:pPr marL="1966913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hrubá</a:t>
            </a:r>
            <a:r>
              <a:rPr lang="cs-CZ" altLang="en-US" sz="2000" dirty="0"/>
              <a:t> – důvěra, hrubé množiny (Z. </a:t>
            </a:r>
            <a:r>
              <a:rPr lang="cs-CZ" altLang="en-US" sz="2000" dirty="0" err="1"/>
              <a:t>Pawłak</a:t>
            </a:r>
            <a:r>
              <a:rPr lang="cs-CZ" altLang="en-US" sz="2000" dirty="0"/>
              <a:t> 1991)</a:t>
            </a: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AE20D7B2-457C-438B-A114-4337D1DA1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B14A65-B700-4613-A5CB-7645C66E3D6A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cs-CZ" sz="1200"/>
          </a:p>
        </p:txBody>
      </p:sp>
      <p:pic>
        <p:nvPicPr>
          <p:cNvPr id="79877" name="Picture 2" descr="https://encrypted-tbn2.gstatic.com/images?q=tbn:ANd9GcTLkQU7f-IKlX8A9GrqJaB8jfxLPYtYM_gubOcXKO3Czc0nLZ3M">
            <a:extLst>
              <a:ext uri="{FF2B5EF4-FFF2-40B4-BE49-F238E27FC236}">
                <a16:creationId xmlns:a16="http://schemas.microsoft.com/office/drawing/2014/main" id="{C09A062B-F4E6-4CD5-9A64-EBD0A4DC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60800"/>
            <a:ext cx="85248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2" descr="Zdzisław Pawlak">
            <a:extLst>
              <a:ext uri="{FF2B5EF4-FFF2-40B4-BE49-F238E27FC236}">
                <a16:creationId xmlns:a16="http://schemas.microsoft.com/office/drawing/2014/main" id="{698CA7BC-EF3C-4F6A-8C65-ED2A15EB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5141913"/>
            <a:ext cx="9874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2" descr="http://www.pokertime.eu/images/blogs/mypokertime%20pics/cardano.jpg">
            <a:hlinkClick r:id="rId4"/>
            <a:extLst>
              <a:ext uri="{FF2B5EF4-FFF2-40B4-BE49-F238E27FC236}">
                <a16:creationId xmlns:a16="http://schemas.microsoft.com/office/drawing/2014/main" id="{AF50FEB9-4D60-4B44-A50D-33FB4FBC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469" y="3006078"/>
            <a:ext cx="931028" cy="1200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880" name="Picture 11">
            <a:extLst>
              <a:ext uri="{FF2B5EF4-FFF2-40B4-BE49-F238E27FC236}">
                <a16:creationId xmlns:a16="http://schemas.microsoft.com/office/drawing/2014/main" id="{61B8E05E-3220-47FD-867D-0532748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412875"/>
            <a:ext cx="10810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3" descr="Zobrazit zdrojový obrázek">
            <a:extLst>
              <a:ext uri="{FF2B5EF4-FFF2-40B4-BE49-F238E27FC236}">
                <a16:creationId xmlns:a16="http://schemas.microsoft.com/office/drawing/2014/main" id="{15353CA9-31CF-4367-9D52-4C547E24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00175"/>
            <a:ext cx="86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cdn.quotesgram.com/img/74/98/1771980650-49d891452bd612b1b722888dde03d782.jpg">
            <a:extLst>
              <a:ext uri="{FF2B5EF4-FFF2-40B4-BE49-F238E27FC236}">
                <a16:creationId xmlns:a16="http://schemas.microsoft.com/office/drawing/2014/main" id="{745F6E4A-0DC7-438E-A0E9-4022C523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37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Ernest Rutherford LOC.jpg">
            <a:extLst>
              <a:ext uri="{FF2B5EF4-FFF2-40B4-BE49-F238E27FC236}">
                <a16:creationId xmlns:a16="http://schemas.microsoft.com/office/drawing/2014/main" id="{AB750344-12AA-4324-A2A8-7538CE52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395262"/>
            <a:ext cx="2161097" cy="2897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23" name="Obdélník 5">
            <a:extLst>
              <a:ext uri="{FF2B5EF4-FFF2-40B4-BE49-F238E27FC236}">
                <a16:creationId xmlns:a16="http://schemas.microsoft.com/office/drawing/2014/main" id="{544E6103-971D-407B-A6DC-646CC3EF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5085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Ernest Rutherford, </a:t>
            </a:r>
            <a:endParaRPr lang="cs-CZ" altLang="en-US" sz="18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1st Baron Rutherford of Nelson</a:t>
            </a:r>
            <a:endParaRPr lang="cs-CZ" altLang="en-US" sz="18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*1871 New Zealand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+1937 Cambridge, England</a:t>
            </a:r>
            <a:br>
              <a:rPr lang="en-US" altLang="en-US" sz="1800"/>
            </a:br>
            <a:r>
              <a:rPr lang="en-US" altLang="en-US" sz="1800"/>
              <a:t>OM FRS</a:t>
            </a:r>
            <a:endParaRPr lang="cs-CZ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0070C0"/>
                </a:solidFill>
              </a:rPr>
              <a:t>otec nukleární fyziky</a:t>
            </a:r>
            <a:endParaRPr lang="en-US" altLang="en-US" sz="1800" b="1">
              <a:solidFill>
                <a:srgbClr val="0070C0"/>
              </a:solidFill>
            </a:endParaRPr>
          </a:p>
        </p:txBody>
      </p:sp>
      <p:sp>
        <p:nvSpPr>
          <p:cNvPr id="81924" name="Obdélník 6">
            <a:extLst>
              <a:ext uri="{FF2B5EF4-FFF2-40B4-BE49-F238E27FC236}">
                <a16:creationId xmlns:a16="http://schemas.microsoft.com/office/drawing/2014/main" id="{D1E7BE66-1B13-446A-86BE-73C5E208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395413"/>
            <a:ext cx="25209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F7DF9"/>
                </a:solidFill>
              </a:rPr>
              <a:t>„</a:t>
            </a:r>
            <a:r>
              <a:rPr lang="en-US" altLang="en-US" dirty="0">
                <a:solidFill>
                  <a:srgbClr val="3F7DF9"/>
                </a:solidFill>
              </a:rPr>
              <a:t>If your experiment needs statistics, you ought to have done </a:t>
            </a:r>
            <a:endParaRPr lang="cs-CZ" altLang="en-US" dirty="0">
              <a:solidFill>
                <a:srgbClr val="3F7DF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F7DF9"/>
                </a:solidFill>
              </a:rPr>
              <a:t>a better experiment.</a:t>
            </a:r>
            <a:r>
              <a:rPr lang="cs-CZ" altLang="en-US" dirty="0">
                <a:solidFill>
                  <a:srgbClr val="3F7DF9"/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F70A3A6-98F1-45D1-BB4D-97922DFF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07888C4D-650E-47BB-9FB5-3738AF61D640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315D025E-31DF-42F2-848E-C0A1AFB02D69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D3F16325-C2A3-466D-A947-5328CE7C8A53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B8BF28-4C52-4E0D-BAC8-AB1F42DBB88C}"/>
              </a:ext>
            </a:extLst>
          </p:cNvPr>
          <p:cNvSpPr/>
          <p:nvPr/>
        </p:nvSpPr>
        <p:spPr>
          <a:xfrm>
            <a:off x="1259632" y="4005064"/>
            <a:ext cx="6912768" cy="230425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Arial" charset="0"/>
              </a:rPr>
              <a:t>Cílem je odhalit ten příčinný deterministický vztah navzdory všemu tomu, co nám to odhalení kazí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  <a:cs typeface="Arial" charset="0"/>
            </a:endParaRPr>
          </a:p>
        </p:txBody>
      </p:sp>
      <p:sp>
        <p:nvSpPr>
          <p:cNvPr id="82959" name="Zástupný symbol pro číslo snímku 9">
            <a:extLst>
              <a:ext uri="{FF2B5EF4-FFF2-40B4-BE49-F238E27FC236}">
                <a16:creationId xmlns:a16="http://schemas.microsoft.com/office/drawing/2014/main" id="{7D832056-D649-4099-BC83-C7CB8F366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DE221C-8B94-48CE-BEC4-20ED2E4B268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3CAE0FF-F701-4E5B-84E8-816EB93CA36E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BB58EAF1-8C8A-4C9B-91C4-E1FC206AC7FF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B68419A3-6D28-486B-8245-D1AC364E381B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8F034B17-5628-460F-908C-6A73C2575807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613D933E-9EDA-4D8E-B1E0-E2939A5D3F8D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AFF78FB8-1B59-46E4-AEEA-03A2974C4C5F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B5980AE7-5E0E-4ED4-9AA2-904DD5860ECF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9BBA9EAB-763E-49D8-8BDE-ACB6BCBC25C0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83990" name="Zástupný symbol pro číslo snímku 11">
            <a:extLst>
              <a:ext uri="{FF2B5EF4-FFF2-40B4-BE49-F238E27FC236}">
                <a16:creationId xmlns:a16="http://schemas.microsoft.com/office/drawing/2014/main" id="{BA7CF8F3-7782-4327-ADCA-8747C6B4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AD4906-6FE7-4A16-BC53-897EAD6F243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cs-CZ" sz="12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EDB1F07-B6FE-4E8D-98FF-E5C6D7C9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8E1E7-AB0F-479B-80DD-22B14E46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62977EE1-A19C-40A2-90A3-63470FB45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990600"/>
          </a:xfrm>
        </p:spPr>
        <p:txBody>
          <a:bodyPr/>
          <a:lstStyle/>
          <a:p>
            <a:r>
              <a:rPr lang="cs-CZ" altLang="en-US"/>
              <a:t>matematický model deterministické složky(složek) </a:t>
            </a:r>
          </a:p>
        </p:txBody>
      </p:sp>
      <p:sp>
        <p:nvSpPr>
          <p:cNvPr id="84996" name="Zástupný symbol pro číslo snímku 3">
            <a:extLst>
              <a:ext uri="{FF2B5EF4-FFF2-40B4-BE49-F238E27FC236}">
                <a16:creationId xmlns:a16="http://schemas.microsoft.com/office/drawing/2014/main" id="{F0E6C000-AF2B-4240-A8E3-8383FE5E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40211-0B9A-4B1F-AF90-ABB72B13DBA3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cs-CZ" sz="1200"/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id="{564F6C61-0964-4EC7-BBC9-4DED3BD1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205038"/>
            <a:ext cx="32829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>
            <a:extLst>
              <a:ext uri="{FF2B5EF4-FFF2-40B4-BE49-F238E27FC236}">
                <a16:creationId xmlns:a16="http://schemas.microsoft.com/office/drawing/2014/main" id="{252BA5B2-D593-4E36-A2F5-2CE8032B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384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9">
            <a:extLst>
              <a:ext uri="{FF2B5EF4-FFF2-40B4-BE49-F238E27FC236}">
                <a16:creationId xmlns:a16="http://schemas.microsoft.com/office/drawing/2014/main" id="{FE6CA713-342B-47FB-86F2-483D783C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384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1">
            <a:extLst>
              <a:ext uri="{FF2B5EF4-FFF2-40B4-BE49-F238E27FC236}">
                <a16:creationId xmlns:a16="http://schemas.microsoft.com/office/drawing/2014/main" id="{563A9308-D23A-4F9E-892F-125FBBC1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5084763"/>
            <a:ext cx="3422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5" descr="spektrum real">
            <a:extLst>
              <a:ext uri="{FF2B5EF4-FFF2-40B4-BE49-F238E27FC236}">
                <a16:creationId xmlns:a16="http://schemas.microsoft.com/office/drawing/2014/main" id="{A9102E56-673F-4060-8D1E-B29FC94A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232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5" descr="spektrum 50">
            <a:extLst>
              <a:ext uri="{FF2B5EF4-FFF2-40B4-BE49-F238E27FC236}">
                <a16:creationId xmlns:a16="http://schemas.microsoft.com/office/drawing/2014/main" id="{26028239-F370-456E-83B2-F875074A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08500"/>
            <a:ext cx="197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A44E4EA-FAEE-45AE-A534-B2A0CBC0B51F}"/>
              </a:ext>
            </a:extLst>
          </p:cNvPr>
          <p:cNvSpPr txBox="1">
            <a:spLocks/>
          </p:cNvSpPr>
          <p:nvPr/>
        </p:nvSpPr>
        <p:spPr bwMode="auto">
          <a:xfrm>
            <a:off x="468313" y="2205038"/>
            <a:ext cx="4175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7938" eaLnBrk="1" hangingPunct="1"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a zkoumáme jak data odpovídají modelové představě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cs-CZ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516A81DC-AB74-44F4-90A6-BC42100C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1062037"/>
          </a:xfrm>
        </p:spPr>
        <p:txBody>
          <a:bodyPr/>
          <a:lstStyle/>
          <a:p>
            <a:pPr>
              <a:defRPr/>
            </a:pPr>
            <a:r>
              <a:rPr lang="cs-CZ" dirty="0">
                <a:cs typeface="Arial" charset="0"/>
              </a:rPr>
              <a:t>matematický model deterministické složky(složek)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86019" name="Zástupný symbol pro číslo snímku 3">
            <a:extLst>
              <a:ext uri="{FF2B5EF4-FFF2-40B4-BE49-F238E27FC236}">
                <a16:creationId xmlns:a16="http://schemas.microsoft.com/office/drawing/2014/main" id="{12679EE5-64D8-4F19-B363-3506270C2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B7A9C6-3DED-44CC-A8CF-1B86CAA8F70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cs-CZ" sz="1200"/>
          </a:p>
        </p:txBody>
      </p:sp>
      <p:pic>
        <p:nvPicPr>
          <p:cNvPr id="86021" name="Picture 6">
            <a:extLst>
              <a:ext uri="{FF2B5EF4-FFF2-40B4-BE49-F238E27FC236}">
                <a16:creationId xmlns:a16="http://schemas.microsoft.com/office/drawing/2014/main" id="{666A8F6A-1E47-4C1E-B137-93EE9C3A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205038"/>
            <a:ext cx="32829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7">
            <a:extLst>
              <a:ext uri="{FF2B5EF4-FFF2-40B4-BE49-F238E27FC236}">
                <a16:creationId xmlns:a16="http://schemas.microsoft.com/office/drawing/2014/main" id="{9A03FCF7-B9ED-450E-BEBC-375C20C3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384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9">
            <a:extLst>
              <a:ext uri="{FF2B5EF4-FFF2-40B4-BE49-F238E27FC236}">
                <a16:creationId xmlns:a16="http://schemas.microsoft.com/office/drawing/2014/main" id="{59E8E3EF-21E6-467E-95DF-01FB2FDF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384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1">
            <a:extLst>
              <a:ext uri="{FF2B5EF4-FFF2-40B4-BE49-F238E27FC236}">
                <a16:creationId xmlns:a16="http://schemas.microsoft.com/office/drawing/2014/main" id="{787131A3-FBBE-41F4-A383-9C6C903C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5084763"/>
            <a:ext cx="3422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8" descr="spektrum vlny">
            <a:extLst>
              <a:ext uri="{FF2B5EF4-FFF2-40B4-BE49-F238E27FC236}">
                <a16:creationId xmlns:a16="http://schemas.microsoft.com/office/drawing/2014/main" id="{B2648418-E140-47A9-98B1-C59FB48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70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6BCBE88-8C88-4112-863F-D09C2CFCE654}"/>
              </a:ext>
            </a:extLst>
          </p:cNvPr>
          <p:cNvSpPr txBox="1">
            <a:spLocks/>
          </p:cNvSpPr>
          <p:nvPr/>
        </p:nvSpPr>
        <p:spPr bwMode="auto">
          <a:xfrm>
            <a:off x="468313" y="2205038"/>
            <a:ext cx="4175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7938" eaLnBrk="1" hangingPunct="1"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a zkoumáme jak data odpovídají modelové představě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cs-CZ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C2D9FEE-9928-45DF-A062-F1F61BF9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  <p:pic>
        <p:nvPicPr>
          <p:cNvPr id="86020" name="Picture 5">
            <a:extLst>
              <a:ext uri="{FF2B5EF4-FFF2-40B4-BE49-F238E27FC236}">
                <a16:creationId xmlns:a16="http://schemas.microsoft.com/office/drawing/2014/main" id="{18CDC853-D771-42D2-AC55-CE771112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2924944"/>
            <a:ext cx="5299313" cy="33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sah 2">
            <a:extLst>
              <a:ext uri="{FF2B5EF4-FFF2-40B4-BE49-F238E27FC236}">
                <a16:creationId xmlns:a16="http://schemas.microsoft.com/office/drawing/2014/main" id="{89688605-20C9-4166-B6D6-419429EFD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862262"/>
          </a:xfrm>
        </p:spPr>
        <p:txBody>
          <a:bodyPr/>
          <a:lstStyle/>
          <a:p>
            <a:r>
              <a:rPr lang="cs-CZ" altLang="en-US" dirty="0"/>
              <a:t>model deterministické složky (složek);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nelineární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lineární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časová oblast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frekvenční oblast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7043" name="Zástupný symbol pro číslo snímku 3">
            <a:extLst>
              <a:ext uri="{FF2B5EF4-FFF2-40B4-BE49-F238E27FC236}">
                <a16:creationId xmlns:a16="http://schemas.microsoft.com/office/drawing/2014/main" id="{87AA9261-3428-41E3-9779-7E5CEE0AA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C65C94-D6B1-43CB-8071-8DB5CBCA0C6C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B59F7A0-BF8D-47C4-8A66-0EE185AD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sah 2">
            <a:extLst>
              <a:ext uri="{FF2B5EF4-FFF2-40B4-BE49-F238E27FC236}">
                <a16:creationId xmlns:a16="http://schemas.microsoft.com/office/drawing/2014/main" id="{8AC62121-9138-494F-8861-8FED79AD6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dirty="0"/>
              <a:t>model deterministické složky (složek);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nelineární x lineární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časová oblast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frekvenční oblast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…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časově závislý x nezávislý</a:t>
            </a:r>
          </a:p>
          <a:p>
            <a:r>
              <a:rPr lang="cs-CZ" altLang="cs-CZ" dirty="0"/>
              <a:t>model nedeterministické složky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pravděpodobnostní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fuzzy</a:t>
            </a:r>
          </a:p>
          <a:p>
            <a:pPr marL="808038" lvl="1" indent="-350838"/>
            <a:r>
              <a:rPr lang="cs-CZ" altLang="cs-CZ" dirty="0">
                <a:solidFill>
                  <a:srgbClr val="5E5E5E"/>
                </a:solidFill>
                <a:cs typeface="Arial" panose="020B0604020202020204" pitchFamily="34" charset="0"/>
              </a:rPr>
              <a:t>hrubý</a:t>
            </a:r>
          </a:p>
          <a:p>
            <a:pPr marL="808038" lvl="1" indent="-350838"/>
            <a:r>
              <a:rPr lang="cs-CZ" altLang="cs-CZ" dirty="0">
                <a:solidFill>
                  <a:srgbClr val="5E5E5E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8067" name="Zástupný symbol pro číslo snímku 3">
            <a:extLst>
              <a:ext uri="{FF2B5EF4-FFF2-40B4-BE49-F238E27FC236}">
                <a16:creationId xmlns:a16="http://schemas.microsoft.com/office/drawing/2014/main" id="{3DA80733-9570-4264-B9B1-7B0EE6CDD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C3D709-1C6A-4E66-BDE6-E6E11EB528F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BC5483C-DBB1-4DCE-921D-F2E8478B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33F0708-4FC7-41CC-AC22-8866D1F9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F53E1E2-8923-4D84-BB60-9D9D1BD46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r>
              <a:rPr lang="cs-CZ" altLang="en-US" sz="2400" dirty="0" err="1"/>
              <a:t>Kalouptsidis</a:t>
            </a:r>
            <a:r>
              <a:rPr lang="cs-CZ" altLang="en-US" sz="2400" dirty="0"/>
              <a:t> N.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Systems: </a:t>
            </a:r>
            <a:r>
              <a:rPr lang="cs-CZ" altLang="en-US" sz="2400" dirty="0" err="1"/>
              <a:t>Theory</a:t>
            </a:r>
            <a:r>
              <a:rPr lang="cs-CZ" altLang="en-US" sz="2400" dirty="0"/>
              <a:t> and Design. John </a:t>
            </a:r>
            <a:r>
              <a:rPr lang="cs-CZ" altLang="en-US" sz="2400" dirty="0" err="1"/>
              <a:t>Wiley</a:t>
            </a:r>
            <a:r>
              <a:rPr lang="cs-CZ" altLang="en-US" sz="2400" dirty="0"/>
              <a:t> &amp; </a:t>
            </a:r>
            <a:r>
              <a:rPr lang="cs-CZ" altLang="en-US" sz="2400" dirty="0" err="1"/>
              <a:t>Sons</a:t>
            </a:r>
            <a:r>
              <a:rPr lang="cs-CZ" altLang="en-US" sz="2400" dirty="0"/>
              <a:t>, Inc., 1997 </a:t>
            </a:r>
          </a:p>
          <a:p>
            <a:r>
              <a:rPr lang="cs-CZ" altLang="en-US" sz="2400" dirty="0" err="1"/>
              <a:t>Chen</a:t>
            </a:r>
            <a:r>
              <a:rPr lang="cs-CZ" altLang="en-US" sz="2400" dirty="0"/>
              <a:t> C.T. </a:t>
            </a:r>
            <a:r>
              <a:rPr lang="cs-CZ" altLang="en-US" sz="2400" dirty="0" err="1"/>
              <a:t>Linear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System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Theory</a:t>
            </a:r>
            <a:r>
              <a:rPr lang="cs-CZ" altLang="en-US" sz="2400" dirty="0"/>
              <a:t> and Design (Oxford </a:t>
            </a:r>
            <a:r>
              <a:rPr lang="cs-CZ" altLang="en-US" sz="2400" dirty="0" err="1"/>
              <a:t>Series</a:t>
            </a:r>
            <a:r>
              <a:rPr lang="cs-CZ" altLang="en-US" sz="2400" dirty="0"/>
              <a:t> in </a:t>
            </a:r>
            <a:r>
              <a:rPr lang="cs-CZ" altLang="en-US" sz="2400" dirty="0" err="1"/>
              <a:t>Electrical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Computer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Engineering</a:t>
            </a:r>
            <a:r>
              <a:rPr lang="cs-CZ" altLang="en-US" sz="2400" dirty="0"/>
              <a:t>) Oxford University </a:t>
            </a:r>
            <a:r>
              <a:rPr lang="cs-CZ" altLang="en-US" sz="2400" dirty="0" err="1"/>
              <a:t>Press</a:t>
            </a:r>
            <a:r>
              <a:rPr lang="cs-CZ" altLang="en-US" sz="2400" dirty="0"/>
              <a:t>, USA; 3rd </a:t>
            </a:r>
            <a:r>
              <a:rPr lang="cs-CZ" altLang="en-US" sz="2400" dirty="0" err="1"/>
              <a:t>ed</a:t>
            </a:r>
            <a:r>
              <a:rPr lang="cs-CZ" altLang="en-US" sz="2400" dirty="0"/>
              <a:t>. 1998 </a:t>
            </a:r>
          </a:p>
          <a:p>
            <a:r>
              <a:rPr lang="cs-CZ" altLang="en-US" sz="2400" dirty="0" err="1"/>
              <a:t>Oppenheim</a:t>
            </a:r>
            <a:r>
              <a:rPr lang="cs-CZ" altLang="en-US" sz="2400" dirty="0"/>
              <a:t> A. V., </a:t>
            </a:r>
            <a:r>
              <a:rPr lang="cs-CZ" altLang="en-US" sz="2400" dirty="0" err="1"/>
              <a:t>Schafer</a:t>
            </a:r>
            <a:r>
              <a:rPr lang="cs-CZ" altLang="en-US" sz="2400" dirty="0"/>
              <a:t> R. W., Buck J. R. </a:t>
            </a:r>
            <a:r>
              <a:rPr lang="cs-CZ" altLang="en-US" sz="2400" dirty="0" err="1"/>
              <a:t>Discrete</a:t>
            </a:r>
            <a:r>
              <a:rPr lang="cs-CZ" altLang="en-US" sz="2400" dirty="0"/>
              <a:t>-Time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(2nd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) (</a:t>
            </a:r>
            <a:r>
              <a:rPr lang="cs-CZ" altLang="en-US" sz="2400" dirty="0" err="1"/>
              <a:t>Prentice-Hall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Signal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Processing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Series</a:t>
            </a:r>
            <a:r>
              <a:rPr lang="cs-CZ" altLang="en-US" sz="2400" dirty="0"/>
              <a:t>), </a:t>
            </a:r>
            <a:r>
              <a:rPr lang="cs-CZ" altLang="en-US" sz="2400" dirty="0" err="1"/>
              <a:t>Prentice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Hall</a:t>
            </a:r>
            <a:r>
              <a:rPr lang="cs-CZ" altLang="en-US" sz="2400" dirty="0"/>
              <a:t>; 1999</a:t>
            </a:r>
          </a:p>
          <a:p>
            <a:r>
              <a:rPr lang="cs-CZ" altLang="en-US" sz="2400" dirty="0" err="1"/>
              <a:t>Brockwell</a:t>
            </a:r>
            <a:r>
              <a:rPr lang="cs-CZ" altLang="en-US" sz="2400" dirty="0"/>
              <a:t>, P. J., Davis, R. A.: </a:t>
            </a:r>
            <a:r>
              <a:rPr lang="cs-CZ" altLang="en-US" sz="2400" dirty="0" err="1"/>
              <a:t>Introduction</a:t>
            </a:r>
            <a:r>
              <a:rPr lang="cs-CZ" altLang="en-US" sz="2400" dirty="0"/>
              <a:t> to Time </a:t>
            </a:r>
            <a:r>
              <a:rPr lang="cs-CZ" altLang="en-US" sz="2400" dirty="0" err="1"/>
              <a:t>Series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Forecasting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Springer</a:t>
            </a:r>
            <a:r>
              <a:rPr lang="cs-CZ" altLang="en-US" sz="2400" dirty="0"/>
              <a:t>; 2 </a:t>
            </a:r>
            <a:r>
              <a:rPr lang="cs-CZ" altLang="en-US" sz="2400" dirty="0" err="1"/>
              <a:t>edition</a:t>
            </a:r>
            <a:r>
              <a:rPr lang="cs-CZ" altLang="en-US" sz="2400" dirty="0"/>
              <a:t> (2003), </a:t>
            </a:r>
          </a:p>
          <a:p>
            <a:r>
              <a:rPr lang="cs-CZ" altLang="en-US" sz="2400" dirty="0" err="1"/>
              <a:t>Engelberg</a:t>
            </a:r>
            <a:r>
              <a:rPr lang="cs-CZ" altLang="en-US" sz="2400" dirty="0"/>
              <a:t>, S. </a:t>
            </a:r>
            <a:r>
              <a:rPr lang="cs-CZ" altLang="en-US" sz="2400" dirty="0" err="1"/>
              <a:t>Random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Signals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Noise</a:t>
            </a:r>
            <a:r>
              <a:rPr lang="cs-CZ" altLang="en-US" sz="2400" dirty="0"/>
              <a:t>: A </a:t>
            </a:r>
            <a:r>
              <a:rPr lang="cs-CZ" altLang="en-US" sz="2400" dirty="0" err="1"/>
              <a:t>Mathematical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Introduction</a:t>
            </a:r>
            <a:r>
              <a:rPr lang="cs-CZ" altLang="en-US" sz="2400" dirty="0"/>
              <a:t>, CRC </a:t>
            </a:r>
            <a:r>
              <a:rPr lang="cs-CZ" altLang="en-US" sz="2400" dirty="0" err="1"/>
              <a:t>Press</a:t>
            </a:r>
            <a:r>
              <a:rPr lang="cs-CZ" altLang="en-US" sz="2400" dirty="0"/>
              <a:t>, Inc., 2007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626C26A2-E792-FDC5-CA33-BF6E541F6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/>
              <a:t>III.  ČASOVÉ ŘADY </a:t>
            </a:r>
            <a:br>
              <a:rPr lang="cs-CZ" altLang="cs-CZ" sz="4000"/>
            </a:br>
            <a:r>
              <a:rPr lang="cs-CZ" altLang="cs-CZ" sz="2800" b="0"/>
              <a:t>PŘÍKLAD TAK TROCHU NA VYSVĚTLENOU</a:t>
            </a:r>
            <a:endParaRPr lang="cs-CZ" altLang="cs-CZ" sz="4000" b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23935-D1DD-4414-84D6-96900658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8F2B792-3ADB-43B1-92DE-09CBFFB05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35987" cy="574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10 12 8 6 5 11 14 9 10 13 7 6 10 14 9 8 12 9 6 9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76295F8-F601-4FDD-B05D-CA124986713E}"/>
              </a:ext>
            </a:extLst>
          </p:cNvPr>
          <p:cNvGraphicFramePr/>
          <p:nvPr/>
        </p:nvGraphicFramePr>
        <p:xfrm>
          <a:off x="226774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6">
            <a:extLst>
              <a:ext uri="{FF2B5EF4-FFF2-40B4-BE49-F238E27FC236}">
                <a16:creationId xmlns:a16="http://schemas.microsoft.com/office/drawing/2014/main" id="{09A450BB-33D1-468B-B2CE-49112367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630237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průměrná hodnota:</a:t>
            </a:r>
          </a:p>
          <a:p>
            <a:pPr>
              <a:defRPr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0A13ED-849D-4C42-9888-381BFB0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DA12B3E9-FB18-40F1-A741-E8B2360BF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540000" imgH="431800" progId="Equation.3">
                  <p:embed/>
                </p:oleObj>
              </mc:Choice>
              <mc:Fallback>
                <p:oleObj name="Rovnice" r:id="rId2" imgW="2540000" imgH="431800" progId="Equation.3">
                  <p:embed/>
                  <p:pic>
                    <p:nvPicPr>
                      <p:cNvPr id="12292" name="Object 2">
                        <a:extLst>
                          <a:ext uri="{FF2B5EF4-FFF2-40B4-BE49-F238E27FC236}">
                            <a16:creationId xmlns:a16="http://schemas.microsoft.com/office/drawing/2014/main" id="{DA12B3E9-FB18-40F1-A741-E8B2360BF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7">
            <a:extLst>
              <a:ext uri="{FF2B5EF4-FFF2-40B4-BE49-F238E27FC236}">
                <a16:creationId xmlns:a16="http://schemas.microsoft.com/office/drawing/2014/main" id="{BCC3F10F-063D-4ED1-BAD8-944ABAB8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989263"/>
            <a:ext cx="45910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6">
            <a:extLst>
              <a:ext uri="{FF2B5EF4-FFF2-40B4-BE49-F238E27FC236}">
                <a16:creationId xmlns:a16="http://schemas.microsoft.com/office/drawing/2014/main" id="{514D6E42-91DC-4905-8C09-581A77682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r>
              <a:rPr lang="cs-CZ" altLang="cs-CZ"/>
              <a:t>průměrná hodnota: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klouzavý průměr: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liché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sudé třeba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959C3-CC75-4C2F-8C68-8262365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3F582225-4C9F-41CE-BA7B-4E0CF1934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540000" imgH="431800" progId="Equation.3">
                  <p:embed/>
                </p:oleObj>
              </mc:Choice>
              <mc:Fallback>
                <p:oleObj name="Rovnice" r:id="rId2" imgW="2540000" imgH="431800" progId="Equation.3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3F582225-4C9F-41CE-BA7B-4E0CF1934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Obrázek 2">
            <a:extLst>
              <a:ext uri="{FF2B5EF4-FFF2-40B4-BE49-F238E27FC236}">
                <a16:creationId xmlns:a16="http://schemas.microsoft.com/office/drawing/2014/main" id="{25BAAFA6-C0BB-4EB0-ABF3-B039C50C7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68738"/>
            <a:ext cx="7832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>
            <a:extLst>
              <a:ext uri="{FF2B5EF4-FFF2-40B4-BE49-F238E27FC236}">
                <a16:creationId xmlns:a16="http://schemas.microsoft.com/office/drawing/2014/main" id="{F9DA5C12-BD27-4987-BB49-5AA73FB56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403850"/>
            <a:ext cx="79359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3C24D-C0C7-4B02-BD59-56B4BE0E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1F06337-802F-47FE-8B01-085AE145B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4340" name="TextovéPole 6">
            <a:extLst>
              <a:ext uri="{FF2B5EF4-FFF2-40B4-BE49-F238E27FC236}">
                <a16:creationId xmlns:a16="http://schemas.microsoft.com/office/drawing/2014/main" id="{5D29657E-38FD-4314-AD6F-39C580DF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4341" name="TextovéPole 7">
            <a:extLst>
              <a:ext uri="{FF2B5EF4-FFF2-40B4-BE49-F238E27FC236}">
                <a16:creationId xmlns:a16="http://schemas.microsoft.com/office/drawing/2014/main" id="{B5FD0B26-AD61-4721-BBEB-B6C071C5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91A77F2-C4DA-4F05-B8B1-FF40B0DEB9D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3" name="TextovéPole 12">
            <a:extLst>
              <a:ext uri="{FF2B5EF4-FFF2-40B4-BE49-F238E27FC236}">
                <a16:creationId xmlns:a16="http://schemas.microsoft.com/office/drawing/2014/main" id="{48E98648-710C-4641-856B-D106A153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CDEE7-9197-42CF-8AE2-3AC3327F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4818559-75A7-4FCC-B30C-15E5AF1DB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5364" name="TextovéPole 6">
            <a:extLst>
              <a:ext uri="{FF2B5EF4-FFF2-40B4-BE49-F238E27FC236}">
                <a16:creationId xmlns:a16="http://schemas.microsoft.com/office/drawing/2014/main" id="{7EAA9D8F-1233-4A3F-87FD-9373E36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5365" name="TextovéPole 7">
            <a:extLst>
              <a:ext uri="{FF2B5EF4-FFF2-40B4-BE49-F238E27FC236}">
                <a16:creationId xmlns:a16="http://schemas.microsoft.com/office/drawing/2014/main" id="{3324D39E-11D1-4D94-B3FC-A7987BC5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5366" name="TextovéPole 9">
            <a:extLst>
              <a:ext uri="{FF2B5EF4-FFF2-40B4-BE49-F238E27FC236}">
                <a16:creationId xmlns:a16="http://schemas.microsoft.com/office/drawing/2014/main" id="{F87B6BF6-AF2D-401A-9F2D-B96B6D79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5367" name="Object 2">
            <a:extLst>
              <a:ext uri="{FF2B5EF4-FFF2-40B4-BE49-F238E27FC236}">
                <a16:creationId xmlns:a16="http://schemas.microsoft.com/office/drawing/2014/main" id="{C3104813-6AF2-40C2-8667-7CE888148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038" y="5516563"/>
          <a:ext cx="27003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33500" imgH="431800" progId="Equation.3">
                  <p:embed/>
                </p:oleObj>
              </mc:Choice>
              <mc:Fallback>
                <p:oleObj name="Rovnice" r:id="rId2" imgW="1333500" imgH="431800" progId="Equation.3">
                  <p:embed/>
                  <p:pic>
                    <p:nvPicPr>
                      <p:cNvPr id="15367" name="Object 2">
                        <a:extLst>
                          <a:ext uri="{FF2B5EF4-FFF2-40B4-BE49-F238E27FC236}">
                            <a16:creationId xmlns:a16="http://schemas.microsoft.com/office/drawing/2014/main" id="{C3104813-6AF2-40C2-8667-7CE888148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5516563"/>
                        <a:ext cx="27003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903D97BC-4426-45AD-9A99-7294EACBB58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9" name="TextovéPole 12">
            <a:extLst>
              <a:ext uri="{FF2B5EF4-FFF2-40B4-BE49-F238E27FC236}">
                <a16:creationId xmlns:a16="http://schemas.microsoft.com/office/drawing/2014/main" id="{994A1C2F-BE21-4894-81D0-D2E4B4E2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5370" name="TextovéPole 10">
            <a:extLst>
              <a:ext uri="{FF2B5EF4-FFF2-40B4-BE49-F238E27FC236}">
                <a16:creationId xmlns:a16="http://schemas.microsoft.com/office/drawing/2014/main" id="{0575028D-D5D6-410D-976B-8AF379E0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610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KAUZALITA 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≡ PŘÍČINNOST</a:t>
            </a:r>
          </a:p>
        </p:txBody>
      </p:sp>
      <p:sp>
        <p:nvSpPr>
          <p:cNvPr id="15371" name="TextovéPole 13">
            <a:extLst>
              <a:ext uri="{FF2B5EF4-FFF2-40B4-BE49-F238E27FC236}">
                <a16:creationId xmlns:a16="http://schemas.microsoft.com/office/drawing/2014/main" id="{A67D7B83-A66F-4BCC-9C89-880EC93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1419225"/>
            <a:ext cx="5942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přechodný děj = reakce na počáteční podmínky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DA9C0-C4B1-495D-A072-3FA8130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FBB49A4-B4F6-4902-BDAD-C3B99F9F4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6388" name="TextovéPole 6">
            <a:extLst>
              <a:ext uri="{FF2B5EF4-FFF2-40B4-BE49-F238E27FC236}">
                <a16:creationId xmlns:a16="http://schemas.microsoft.com/office/drawing/2014/main" id="{2530B5CF-419F-4803-98D1-E8E6954D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6389" name="TextovéPole 7">
            <a:extLst>
              <a:ext uri="{FF2B5EF4-FFF2-40B4-BE49-F238E27FC236}">
                <a16:creationId xmlns:a16="http://schemas.microsoft.com/office/drawing/2014/main" id="{896EDF60-E690-4347-8D0D-A772B342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6390" name="TextovéPole 9">
            <a:extLst>
              <a:ext uri="{FF2B5EF4-FFF2-40B4-BE49-F238E27FC236}">
                <a16:creationId xmlns:a16="http://schemas.microsoft.com/office/drawing/2014/main" id="{D65DFBD5-1508-4ED9-B368-2F1CD921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68D9E12-5523-471B-9D67-B25DB416962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2" name="TextovéPole 12">
            <a:extLst>
              <a:ext uri="{FF2B5EF4-FFF2-40B4-BE49-F238E27FC236}">
                <a16:creationId xmlns:a16="http://schemas.microsoft.com/office/drawing/2014/main" id="{DB239395-4ED3-4107-A284-E2A237AD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6393" name="TextovéPole 13">
            <a:extLst>
              <a:ext uri="{FF2B5EF4-FFF2-40B4-BE49-F238E27FC236}">
                <a16:creationId xmlns:a16="http://schemas.microsoft.com/office/drawing/2014/main" id="{C32CAD71-5A20-45DA-B004-216A658A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42767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91C7A-882A-47B5-9550-6CE9C857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16B847E-615A-41BD-A195-C30677235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7412" name="TextovéPole 6">
            <a:extLst>
              <a:ext uri="{FF2B5EF4-FFF2-40B4-BE49-F238E27FC236}">
                <a16:creationId xmlns:a16="http://schemas.microsoft.com/office/drawing/2014/main" id="{BC3C40AF-A20B-47F4-8B71-831016E86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7413" name="TextovéPole 7">
            <a:extLst>
              <a:ext uri="{FF2B5EF4-FFF2-40B4-BE49-F238E27FC236}">
                <a16:creationId xmlns:a16="http://schemas.microsoft.com/office/drawing/2014/main" id="{8BE8BE6B-978D-43A0-BC6C-CC1E0E65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7414" name="TextovéPole 9">
            <a:extLst>
              <a:ext uri="{FF2B5EF4-FFF2-40B4-BE49-F238E27FC236}">
                <a16:creationId xmlns:a16="http://schemas.microsoft.com/office/drawing/2014/main" id="{EA4A904F-ECDC-450D-A668-1B1B1973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90B5AF4-2BB7-49EB-B690-C7ECA586683B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6" name="TextovéPole 12">
            <a:extLst>
              <a:ext uri="{FF2B5EF4-FFF2-40B4-BE49-F238E27FC236}">
                <a16:creationId xmlns:a16="http://schemas.microsoft.com/office/drawing/2014/main" id="{1D4E7184-55D9-41FC-86F3-5D6CA8D6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7417" name="TextovéPole 13">
            <a:extLst>
              <a:ext uri="{FF2B5EF4-FFF2-40B4-BE49-F238E27FC236}">
                <a16:creationId xmlns:a16="http://schemas.microsoft.com/office/drawing/2014/main" id="{02816DE1-C4C2-469A-8BBC-7C590246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645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 x(0)=0, x(-1)=0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AD248C3-6CD0-41F8-B242-2AD65741113D}"/>
              </a:ext>
            </a:extLst>
          </p:cNvPr>
          <p:cNvCxnSpPr/>
          <p:nvPr/>
        </p:nvCxnSpPr>
        <p:spPr>
          <a:xfrm flipH="1">
            <a:off x="4754563" y="3432175"/>
            <a:ext cx="177800" cy="5984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4E51B-C386-4208-8488-3B8C6EF4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FE08BB2D-EE71-4995-80C1-97E328B21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8436" name="TextovéPole 6">
            <a:extLst>
              <a:ext uri="{FF2B5EF4-FFF2-40B4-BE49-F238E27FC236}">
                <a16:creationId xmlns:a16="http://schemas.microsoft.com/office/drawing/2014/main" id="{A0EA6EC2-BDC6-4DDA-9C36-2119BA30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8437" name="TextovéPole 7">
            <a:extLst>
              <a:ext uri="{FF2B5EF4-FFF2-40B4-BE49-F238E27FC236}">
                <a16:creationId xmlns:a16="http://schemas.microsoft.com/office/drawing/2014/main" id="{30472063-183D-4F83-91FC-AB951531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8438" name="TextovéPole 9">
            <a:extLst>
              <a:ext uri="{FF2B5EF4-FFF2-40B4-BE49-F238E27FC236}">
                <a16:creationId xmlns:a16="http://schemas.microsoft.com/office/drawing/2014/main" id="{900BF439-67D4-4AB1-9FBE-F5F05411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sp>
        <p:nvSpPr>
          <p:cNvPr id="18439" name="TextovéPole 12">
            <a:extLst>
              <a:ext uri="{FF2B5EF4-FFF2-40B4-BE49-F238E27FC236}">
                <a16:creationId xmlns:a16="http://schemas.microsoft.com/office/drawing/2014/main" id="{DD09A81D-5582-48CF-8D0C-A7A5DDAC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8440" name="TextovéPole 13">
            <a:extLst>
              <a:ext uri="{FF2B5EF4-FFF2-40B4-BE49-F238E27FC236}">
                <a16:creationId xmlns:a16="http://schemas.microsoft.com/office/drawing/2014/main" id="{8D6344E1-28C4-4063-B3B4-DCA3D2AC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213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počáteční podmínky rovné první hodnotě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x(0) = 10, x(-1)=10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5A841564-5BEE-40FD-B4BC-89056E9694B4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AF1D-5787-4D66-B45B-9D1D6131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7B04D3B-1841-4969-8BC1-4D50155A2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9460" name="TextovéPole 6">
            <a:extLst>
              <a:ext uri="{FF2B5EF4-FFF2-40B4-BE49-F238E27FC236}">
                <a16:creationId xmlns:a16="http://schemas.microsoft.com/office/drawing/2014/main" id="{51AF3A41-B1F4-4EBB-B878-B5CB05C2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9461" name="TextovéPole 7">
            <a:extLst>
              <a:ext uri="{FF2B5EF4-FFF2-40B4-BE49-F238E27FC236}">
                <a16:creationId xmlns:a16="http://schemas.microsoft.com/office/drawing/2014/main" id="{E190B500-BFF7-4BE2-8ADC-1B9E39B8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2" name="TextovéPole 12">
            <a:extLst>
              <a:ext uri="{FF2B5EF4-FFF2-40B4-BE49-F238E27FC236}">
                <a16:creationId xmlns:a16="http://schemas.microsoft.com/office/drawing/2014/main" id="{F7EADEE8-7250-4187-90F1-4B4352DC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9463" name="TextovéPole 15">
            <a:extLst>
              <a:ext uri="{FF2B5EF4-FFF2-40B4-BE49-F238E27FC236}">
                <a16:creationId xmlns:a16="http://schemas.microsoft.com/office/drawing/2014/main" id="{32121883-A8A5-4606-BBF9-58AD5CBA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93900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E32096-1BCF-4666-B790-170B234BFAD1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9680A33-F6A6-415E-A132-5C3B0B64F781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6" name="TextovéPole 9">
            <a:extLst>
              <a:ext uri="{FF2B5EF4-FFF2-40B4-BE49-F238E27FC236}">
                <a16:creationId xmlns:a16="http://schemas.microsoft.com/office/drawing/2014/main" id="{272C0398-C477-4511-8E44-16FE98A3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16563"/>
            <a:ext cx="4319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(1/5, 1/5, 1/5, 1/5, 1/5)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7FAD412-925A-49B4-8F0A-4A4B5A54AD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r>
              <a:rPr lang="cs-CZ" altLang="cs-CZ" sz="4000"/>
              <a:t>I.  ČASOVÉ ŘADY </a:t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3200"/>
              <a:t>ZÁKLADNÍ POJMY</a:t>
            </a:r>
            <a:endParaRPr lang="cs-CZ" altLang="cs-CZ" sz="40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6B79A-D92B-4EBC-B78B-0DD2B708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77E96D5-7979-4BE0-B6A7-146A7B91B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0484" name="TextovéPole 6">
            <a:extLst>
              <a:ext uri="{FF2B5EF4-FFF2-40B4-BE49-F238E27FC236}">
                <a16:creationId xmlns:a16="http://schemas.microsoft.com/office/drawing/2014/main" id="{F2DF7721-6837-4AFB-92FE-DDEA3A70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0485" name="TextovéPole 7">
            <a:extLst>
              <a:ext uri="{FF2B5EF4-FFF2-40B4-BE49-F238E27FC236}">
                <a16:creationId xmlns:a16="http://schemas.microsoft.com/office/drawing/2014/main" id="{79E6617E-D625-42BF-A0AB-D8627014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TextovéPole 12">
            <a:extLst>
              <a:ext uri="{FF2B5EF4-FFF2-40B4-BE49-F238E27FC236}">
                <a16:creationId xmlns:a16="http://schemas.microsoft.com/office/drawing/2014/main" id="{02A6838C-BB80-44EA-AD88-62B240C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0487" name="TextovéPole 15">
            <a:extLst>
              <a:ext uri="{FF2B5EF4-FFF2-40B4-BE49-F238E27FC236}">
                <a16:creationId xmlns:a16="http://schemas.microsoft.com/office/drawing/2014/main" id="{F6146A11-79D7-44AE-B69E-4726A099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85963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5D83BA7A-007A-4641-89DD-AD986D6C8818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20489" name="TextovéPole 17">
            <a:extLst>
              <a:ext uri="{FF2B5EF4-FFF2-40B4-BE49-F238E27FC236}">
                <a16:creationId xmlns:a16="http://schemas.microsoft.com/office/drawing/2014/main" id="{78F2E7F9-C442-4189-901D-AAEEB2CA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227263"/>
            <a:ext cx="64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0BE13A8-5F87-4482-A335-93C5FA2307F8}"/>
              </a:ext>
            </a:extLst>
          </p:cNvPr>
          <p:cNvSpPr txBox="1">
            <a:spLocks/>
          </p:cNvSpPr>
          <p:nvPr/>
        </p:nvSpPr>
        <p:spPr bwMode="auto">
          <a:xfrm>
            <a:off x="3059113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768EDC86-1232-4929-97A5-2059DCBAB81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2" name="TextovéPole 11">
            <a:extLst>
              <a:ext uri="{FF2B5EF4-FFF2-40B4-BE49-F238E27FC236}">
                <a16:creationId xmlns:a16="http://schemas.microsoft.com/office/drawing/2014/main" id="{68CD3EA6-ADD1-422F-9485-4D458D86E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08625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1/7, 1/7, 1/7, 1/7, 1/7, 1/7)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04263-B5B8-4959-8685-4B0DD725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C20520DC-0BA7-4B73-8140-DF71369606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1508" name="TextovéPole 6">
            <a:extLst>
              <a:ext uri="{FF2B5EF4-FFF2-40B4-BE49-F238E27FC236}">
                <a16:creationId xmlns:a16="http://schemas.microsoft.com/office/drawing/2014/main" id="{49DCF8D8-86CF-4310-834B-DF99B843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1509" name="TextovéPole 7">
            <a:extLst>
              <a:ext uri="{FF2B5EF4-FFF2-40B4-BE49-F238E27FC236}">
                <a16:creationId xmlns:a16="http://schemas.microsoft.com/office/drawing/2014/main" id="{14BA595D-C15F-42FE-A48B-AB602A81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TextovéPole 12">
            <a:extLst>
              <a:ext uri="{FF2B5EF4-FFF2-40B4-BE49-F238E27FC236}">
                <a16:creationId xmlns:a16="http://schemas.microsoft.com/office/drawing/2014/main" id="{35B13D7F-D3F1-489F-866F-DC7ADE3D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1511" name="TextovéPole 17">
            <a:extLst>
              <a:ext uri="{FF2B5EF4-FFF2-40B4-BE49-F238E27FC236}">
                <a16:creationId xmlns:a16="http://schemas.microsoft.com/office/drawing/2014/main" id="{A4C3B8E7-7D02-4F73-BB4D-D23223E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227263"/>
            <a:ext cx="6492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EBD66AA-3D66-46B7-8FE4-002B8848E603}"/>
              </a:ext>
            </a:extLst>
          </p:cNvPr>
          <p:cNvSpPr txBox="1">
            <a:spLocks/>
          </p:cNvSpPr>
          <p:nvPr/>
        </p:nvSpPr>
        <p:spPr bwMode="auto">
          <a:xfrm>
            <a:off x="2698750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21513" name="TextovéPole 11">
            <a:extLst>
              <a:ext uri="{FF2B5EF4-FFF2-40B4-BE49-F238E27FC236}">
                <a16:creationId xmlns:a16="http://schemas.microsoft.com/office/drawing/2014/main" id="{AE9C5CB0-E88A-4329-8AB8-AB5287F1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5165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-1/7, -1/7, 1/7, -1/7, -1/7, 1/7)</a:t>
            </a:r>
            <a:endParaRPr lang="cs-CZ" altLang="cs-CZ" sz="1800" b="1"/>
          </a:p>
        </p:txBody>
      </p:sp>
      <p:sp>
        <p:nvSpPr>
          <p:cNvPr id="21514" name="TextovéPole 17">
            <a:extLst>
              <a:ext uri="{FF2B5EF4-FFF2-40B4-BE49-F238E27FC236}">
                <a16:creationId xmlns:a16="http://schemas.microsoft.com/office/drawing/2014/main" id="{F9EE768A-15E2-4095-997D-42CE7F6F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222500"/>
            <a:ext cx="6127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-3,9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0,4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91D892AA-F8B3-4B2F-8AAB-A5851A327FEA}"/>
              </a:ext>
            </a:extLst>
          </p:cNvPr>
          <p:cNvGraphicFramePr/>
          <p:nvPr/>
        </p:nvGraphicFramePr>
        <p:xfrm>
          <a:off x="4283968" y="2060848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CF8A6-E348-4CC6-857D-E0835EAA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649ED27-E1DC-40F1-B981-4BC58A299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22CB7739-EDE3-4EE9-A38C-2FBC19C79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22CB7739-EDE3-4EE9-A38C-2FBC19C79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Obrázek 2">
            <a:extLst>
              <a:ext uri="{FF2B5EF4-FFF2-40B4-BE49-F238E27FC236}">
                <a16:creationId xmlns:a16="http://schemas.microsoft.com/office/drawing/2014/main" id="{859DE381-8240-4108-8B28-AC7BEEEE3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7342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56C1D-322C-4352-AF2F-4CBE9A7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FF68D6D7-38EF-43DA-BEE0-741623D6A2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A525D46F-6506-49CC-AAA9-B1D03A45C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3556" name="Object 2">
                        <a:extLst>
                          <a:ext uri="{FF2B5EF4-FFF2-40B4-BE49-F238E27FC236}">
                            <a16:creationId xmlns:a16="http://schemas.microsoft.com/office/drawing/2014/main" id="{A525D46F-6506-49CC-AAA9-B1D03A45C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Obrázek 3">
            <a:extLst>
              <a:ext uri="{FF2B5EF4-FFF2-40B4-BE49-F238E27FC236}">
                <a16:creationId xmlns:a16="http://schemas.microsoft.com/office/drawing/2014/main" id="{B970DE97-3CC8-4E24-BD73-44590CC5A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26707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B810-C1F2-41E5-8754-97A7D8A5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459F989-29A3-481C-9713-1DE872797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2.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rekurze</a:t>
            </a:r>
            <a:r>
              <a:rPr lang="cs-CZ" altLang="cs-CZ" sz="1800"/>
              <a:t> – používá staré hodnoty výstupních vzorků</a:t>
            </a:r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C7E80792-C89E-4290-8B09-DEB2BBF56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4580" name="Object 2">
                        <a:extLst>
                          <a:ext uri="{FF2B5EF4-FFF2-40B4-BE49-F238E27FC236}">
                            <a16:creationId xmlns:a16="http://schemas.microsoft.com/office/drawing/2014/main" id="{C7E80792-C89E-4290-8B09-DEB2BBF56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01BFDF5F-05B0-4F4A-B1F7-4263E3ACC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788" y="3413125"/>
          <a:ext cx="62245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870200" imgH="393700" progId="Equation.3">
                  <p:embed/>
                </p:oleObj>
              </mc:Choice>
              <mc:Fallback>
                <p:oleObj name="Rovnice" r:id="rId4" imgW="2870200" imgH="393700" progId="Equation.3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01BFDF5F-05B0-4F4A-B1F7-4263E3AC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13125"/>
                        <a:ext cx="622458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2">
            <a:extLst>
              <a:ext uri="{FF2B5EF4-FFF2-40B4-BE49-F238E27FC236}">
                <a16:creationId xmlns:a16="http://schemas.microsoft.com/office/drawing/2014/main" id="{FC05D39F-308C-49CB-A2A0-016C27D4E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0513" y="5229225"/>
          <a:ext cx="47656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197100" imgH="444500" progId="Equation.3">
                  <p:embed/>
                </p:oleObj>
              </mc:Choice>
              <mc:Fallback>
                <p:oleObj name="Rovnice" r:id="rId6" imgW="2197100" imgH="444500" progId="Equation.3">
                  <p:embed/>
                  <p:pic>
                    <p:nvPicPr>
                      <p:cNvPr id="24582" name="Object 2">
                        <a:extLst>
                          <a:ext uri="{FF2B5EF4-FFF2-40B4-BE49-F238E27FC236}">
                            <a16:creationId xmlns:a16="http://schemas.microsoft.com/office/drawing/2014/main" id="{FC05D39F-308C-49CB-A2A0-016C27D4E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229225"/>
                        <a:ext cx="476567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6CE72-E43F-4F3B-87EF-9764F23E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nové pojmy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00A2F002-C2F3-4534-845E-BA8A0C1CC3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koeficienty odpovídající žádanému průběhu časové řady (model);</a:t>
            </a:r>
          </a:p>
          <a:p>
            <a:r>
              <a:rPr lang="cs-CZ" altLang="cs-CZ"/>
              <a:t>přechodný děj (odezva na počáteční podmínky);</a:t>
            </a:r>
          </a:p>
          <a:p>
            <a:r>
              <a:rPr lang="cs-CZ" altLang="cs-CZ"/>
              <a:t>kauzalita;</a:t>
            </a:r>
          </a:p>
          <a:p>
            <a:r>
              <a:rPr lang="cs-CZ" altLang="cs-CZ"/>
              <a:t>rekurze.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C1AB0C4C-D8A9-4E0B-8FEA-EC1AB6753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 dirty="0"/>
              <a:t>IV.  ANALÝZA</a:t>
            </a:r>
            <a:br>
              <a:rPr lang="cs-CZ" altLang="cs-CZ" sz="4000" dirty="0"/>
            </a:br>
            <a:r>
              <a:rPr lang="cs-CZ" altLang="cs-CZ" sz="4000" dirty="0"/>
              <a:t>ČASOVÝCH ŘAD</a:t>
            </a:r>
            <a:br>
              <a:rPr lang="cs-CZ" altLang="cs-CZ" sz="4000" dirty="0"/>
            </a:br>
            <a:r>
              <a:rPr lang="cs-CZ" altLang="cs-CZ" sz="2800" dirty="0"/>
              <a:t>ZÁKLADNÍ POJMY</a:t>
            </a:r>
            <a:endParaRPr lang="cs-CZ" altLang="cs-CZ" sz="4000" b="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F329C00-9C1B-4A68-9A5A-5859D8C72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abychom mohli úspěšně řešit praktické problémy (analýza, syntéza), potřebujeme reálné veličiny vyjádřit </a:t>
            </a:r>
            <a:r>
              <a:rPr lang="cs-CZ" altLang="cs-CZ">
                <a:solidFill>
                  <a:srgbClr val="C00000"/>
                </a:solidFill>
              </a:rPr>
              <a:t>matematicky jejich </a:t>
            </a:r>
            <a:r>
              <a:rPr lang="cs-CZ" altLang="cs-CZ"/>
              <a:t>(abstraktními) </a:t>
            </a:r>
            <a:r>
              <a:rPr lang="cs-CZ" altLang="cs-CZ" b="1">
                <a:solidFill>
                  <a:srgbClr val="C00000"/>
                </a:solidFill>
              </a:rPr>
              <a:t>modely</a:t>
            </a:r>
            <a:r>
              <a:rPr lang="cs-CZ" altLang="cs-CZ"/>
              <a:t>;</a:t>
            </a:r>
          </a:p>
          <a:p>
            <a:r>
              <a:rPr lang="cs-CZ" altLang="cs-CZ"/>
              <a:t>model veličiny by měl splňovat dva základní požadavky: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výstižnost, přesnost;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jednoduchost, snadná manipulace;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252147AB-EEAC-4306-8314-EBA93AA02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veličiny</a:t>
            </a:r>
            <a:r>
              <a:rPr lang="cs-CZ" sz="3200" dirty="0">
                <a:sym typeface="Wingdings"/>
              </a:rPr>
              <a:t> </a:t>
            </a:r>
            <a:r>
              <a:rPr lang="cs-CZ" sz="3200" dirty="0"/>
              <a:t>matematické modely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F997087F-850B-4D35-91EC-E29691329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Klasifikace veličin</a:t>
            </a:r>
            <a:br>
              <a:rPr lang="cs-CZ" sz="3200" dirty="0"/>
            </a:br>
            <a:r>
              <a:rPr lang="cs-CZ" sz="2000" dirty="0"/>
              <a:t>(a Jejich matematických modelů)</a:t>
            </a:r>
            <a:endParaRPr lang="cs-CZ" sz="3200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F18DF1-E86F-4951-BE62-7D57B7CE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lphaUcParenR"/>
              <a:defRPr/>
            </a:pPr>
            <a:r>
              <a:rPr lang="cs-CZ" dirty="0"/>
              <a:t>spojité a diskrétní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reálné a komplexní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deterministické a nedeterministické (náhodné?)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periodické a neperiodické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sudé a liché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EF442924-485B-4546-B755-543708E0D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95C741-1B54-4D85-973E-6354785EC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/>
            <a:r>
              <a:rPr lang="cs-CZ" altLang="cs-CZ" b="1"/>
              <a:t>Spojitá veličina</a:t>
            </a:r>
            <a:r>
              <a:rPr lang="cs-CZ" altLang="cs-CZ"/>
              <a:t>(přesněji </a:t>
            </a:r>
            <a:r>
              <a:rPr lang="cs-CZ" altLang="cs-CZ" b="1"/>
              <a:t>veličina se spojitým časem</a:t>
            </a:r>
            <a:r>
              <a:rPr lang="cs-CZ" altLang="cs-CZ"/>
              <a:t>) </a:t>
            </a:r>
            <a:r>
              <a:rPr lang="en-US" altLang="cs-CZ"/>
              <a:t>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spojitá proměnná.</a:t>
            </a:r>
          </a:p>
          <a:p>
            <a:pPr eaLnBrk="1" hangingPunct="1"/>
            <a:r>
              <a:rPr lang="cs-CZ" altLang="cs-CZ" b="1"/>
              <a:t>Diskrétní</a:t>
            </a:r>
            <a:r>
              <a:rPr lang="en-US" altLang="cs-CZ" b="1"/>
              <a:t> </a:t>
            </a:r>
            <a:r>
              <a:rPr lang="cs-CZ" altLang="cs-CZ" b="1"/>
              <a:t>veličina</a:t>
            </a:r>
            <a:r>
              <a:rPr lang="en-US" altLang="cs-CZ"/>
              <a:t> </a:t>
            </a:r>
            <a:r>
              <a:rPr lang="cs-CZ" altLang="cs-CZ"/>
              <a:t>(přesněji </a:t>
            </a:r>
            <a:r>
              <a:rPr lang="cs-CZ" altLang="cs-CZ" b="1"/>
              <a:t>veličina s diskrétním časem</a:t>
            </a:r>
            <a:r>
              <a:rPr lang="cs-CZ" altLang="cs-CZ"/>
              <a:t>)</a:t>
            </a:r>
            <a:r>
              <a:rPr lang="en-US" altLang="cs-CZ"/>
              <a:t> 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definován v diskrétních časových okamžicích. Diskrétní veličinu proto často zapisujeme jako </a:t>
            </a:r>
            <a:r>
              <a:rPr lang="cs-CZ" altLang="cs-CZ" b="1"/>
              <a:t>posloupnost</a:t>
            </a:r>
            <a:r>
              <a:rPr lang="cs-CZ" altLang="cs-CZ"/>
              <a:t> </a:t>
            </a:r>
            <a:r>
              <a:rPr lang="en-US" altLang="cs-CZ"/>
              <a:t>{</a:t>
            </a:r>
            <a:r>
              <a:rPr lang="cs-CZ" altLang="cs-CZ" i="1"/>
              <a:t>x</a:t>
            </a:r>
            <a:r>
              <a:rPr lang="cs-CZ" altLang="cs-CZ" i="1" baseline="-25000"/>
              <a:t>n</a:t>
            </a:r>
            <a:r>
              <a:rPr lang="en-US" altLang="cs-CZ"/>
              <a:t>}, </a:t>
            </a:r>
            <a:r>
              <a:rPr lang="cs-CZ" altLang="cs-CZ"/>
              <a:t>kde </a:t>
            </a:r>
            <a:r>
              <a:rPr lang="cs-CZ" altLang="cs-CZ" i="1"/>
              <a:t>n</a:t>
            </a:r>
            <a:r>
              <a:rPr lang="cs-CZ" altLang="cs-CZ"/>
              <a:t> je celé číslo, resp. x(nT).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5520</TotalTime>
  <Words>5572</Words>
  <Application>Microsoft Office PowerPoint</Application>
  <PresentationFormat>Předvádění na obrazovce (4:3)</PresentationFormat>
  <Paragraphs>1280</Paragraphs>
  <Slides>125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125</vt:i4>
      </vt:variant>
    </vt:vector>
  </HeadingPairs>
  <TitlesOfParts>
    <vt:vector size="138" baseType="lpstr">
      <vt:lpstr>Arial</vt:lpstr>
      <vt:lpstr>Arial Narrow</vt:lpstr>
      <vt:lpstr>Arial Rounded MT Bold</vt:lpstr>
      <vt:lpstr>Georgia</vt:lpstr>
      <vt:lpstr>Nyala</vt:lpstr>
      <vt:lpstr>Symbol</vt:lpstr>
      <vt:lpstr>Tahoma</vt:lpstr>
      <vt:lpstr>Verdana</vt:lpstr>
      <vt:lpstr>Wingdings</vt:lpstr>
      <vt:lpstr>BS IBA predn1</vt:lpstr>
      <vt:lpstr>Rovnice</vt:lpstr>
      <vt:lpstr>Image</vt:lpstr>
      <vt:lpstr>Rastrový obrázek</vt:lpstr>
      <vt:lpstr>ČASOVÉ ŘADY </vt:lpstr>
      <vt:lpstr>Výuka a Ukončení předmětu</vt:lpstr>
      <vt:lpstr>Výuka a Ukončení předmětu</vt:lpstr>
      <vt:lpstr>LITERATURA</vt:lpstr>
      <vt:lpstr>LITERATURA</vt:lpstr>
      <vt:lpstr>LITERATURA</vt:lpstr>
      <vt:lpstr>LITERATURA</vt:lpstr>
      <vt:lpstr>LITERATURA</vt:lpstr>
      <vt:lpstr>I.  ČASOVÉ ŘADY   ZÁKLADNÍ POJMY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Několik příkladů na úvod</vt:lpstr>
      <vt:lpstr>Několik příkladů na úvod</vt:lpstr>
      <vt:lpstr>Několik příkladů na úvod</vt:lpstr>
      <vt:lpstr>Několik příkladů na úvod</vt:lpstr>
      <vt:lpstr>Časová řada</vt:lpstr>
      <vt:lpstr>Časové řady – co s nimi?</vt:lpstr>
      <vt:lpstr>zpracování ČASOVÝCH ŘAD</vt:lpstr>
      <vt:lpstr>zpracování ČASOVÝCH ŘAD</vt:lpstr>
      <vt:lpstr>zpracování ČASOVÝCH ŘAD</vt:lpstr>
      <vt:lpstr>zpracování ČASOVÝCH ŘAD</vt:lpstr>
      <vt:lpstr>zpracování ČASOVÝCH ŘAD</vt:lpstr>
      <vt:lpstr>Několik příkladů na úvod</vt:lpstr>
      <vt:lpstr>Několik příkladů na úvod</vt:lpstr>
      <vt:lpstr>zpracování ČASOVÝCH ŘAD</vt:lpstr>
      <vt:lpstr>Časové řady – co s nimi?</vt:lpstr>
      <vt:lpstr>Časové řady – co s nimi?</vt:lpstr>
      <vt:lpstr>Několik příkladů na úvod</vt:lpstr>
      <vt:lpstr>Několik příkladů na úvod</vt:lpstr>
      <vt:lpstr>Několik příkladů na úvod</vt:lpstr>
      <vt:lpstr>Několik příkladů na úvod</vt:lpstr>
      <vt:lpstr>Několik příkladů na úvod</vt:lpstr>
      <vt:lpstr>Co je to Signál ?</vt:lpstr>
      <vt:lpstr>Co je to signál ?</vt:lpstr>
      <vt:lpstr>INFORMACE</vt:lpstr>
      <vt:lpstr>Zpracování signálu</vt:lpstr>
      <vt:lpstr>Zpracování signálu</vt:lpstr>
      <vt:lpstr>Zpracování signálu</vt:lpstr>
      <vt:lpstr>Zpracování signálu</vt:lpstr>
      <vt:lpstr>II. ZÁKLADNÍ KONCEPT ZPRACOVÁNÍ DAT</vt:lpstr>
      <vt:lpstr>základní koncept</vt:lpstr>
      <vt:lpstr>základní koncept</vt:lpstr>
      <vt:lpstr>základní koncept</vt:lpstr>
      <vt:lpstr>základní koncept</vt:lpstr>
      <vt:lpstr>základní koncept</vt:lpstr>
      <vt:lpstr>k čemu to je?</vt:lpstr>
      <vt:lpstr>základní koncept</vt:lpstr>
      <vt:lpstr>základní koncept</vt:lpstr>
      <vt:lpstr>základní koncept</vt:lpstr>
      <vt:lpstr>základní koncept</vt:lpstr>
      <vt:lpstr>základní koncept</vt:lpstr>
      <vt:lpstr>Data (časové řady)</vt:lpstr>
      <vt:lpstr>základní koncept</vt:lpstr>
      <vt:lpstr>Data (časové řady)</vt:lpstr>
      <vt:lpstr>Data (časové řady)</vt:lpstr>
      <vt:lpstr>Data (časové řady)</vt:lpstr>
      <vt:lpstr>Data (časové řady)</vt:lpstr>
      <vt:lpstr>nedeterministická složka</vt:lpstr>
      <vt:lpstr>Prezentace aplikace PowerPoint</vt:lpstr>
      <vt:lpstr>Prezentace aplikace PowerPoint</vt:lpstr>
      <vt:lpstr>základní koncept</vt:lpstr>
      <vt:lpstr>základní koncept</vt:lpstr>
      <vt:lpstr>SKLADBA DAT</vt:lpstr>
      <vt:lpstr>SKLADBA DAT</vt:lpstr>
      <vt:lpstr>SKLADBA DAT</vt:lpstr>
      <vt:lpstr>SKLADBA DAT</vt:lpstr>
      <vt:lpstr>III.  ČASOVÉ ŘADY  PŘÍKLAD TAK TROCHU NA VYSVĚTLENOU</vt:lpstr>
      <vt:lpstr>ZADÁNÍ</vt:lpstr>
      <vt:lpstr>ZADÁNÍ</vt:lpstr>
      <vt:lpstr>ZADÁNÍ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ZPŮSOB VÝPOČTU</vt:lpstr>
      <vt:lpstr>ZPŮSOB VÝPOČTU</vt:lpstr>
      <vt:lpstr>ZPŮSOB VÝPOČTU</vt:lpstr>
      <vt:lpstr>nové pojmy</vt:lpstr>
      <vt:lpstr>IV.  ANALÝZA ČASOVÝCH ŘAD ZÁKLADNÍ POJMY</vt:lpstr>
      <vt:lpstr>veličiny matematické modely</vt:lpstr>
      <vt:lpstr>Klasifikace veličin (a Jejich matematických modelů)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B) Reálné a komplexní veličiny</vt:lpstr>
      <vt:lpstr>C) Deterministické a nedeterministické (náhodné ) veličiny</vt:lpstr>
      <vt:lpstr>C) Deterministické a náhodné veličiny</vt:lpstr>
      <vt:lpstr>C) Deterministické a náhodné veličiny</vt:lpstr>
      <vt:lpstr>Stacionarita náhodného procesu</vt:lpstr>
      <vt:lpstr>Stacionarita náhodného procesu</vt:lpstr>
      <vt:lpstr>Stacionarita náhodného procesu</vt:lpstr>
      <vt:lpstr>Ergodicita náhodného procesu</vt:lpstr>
      <vt:lpstr>d) Periodické a neperiodické veličiny</vt:lpstr>
      <vt:lpstr>d) Periodické a neperiodické veličiny</vt:lpstr>
      <vt:lpstr>d) Periodické a neperiodické veličiny</vt:lpstr>
      <vt:lpstr>d) Periodické a neperiodické veličiny</vt:lpstr>
      <vt:lpstr>e) Sudé a liché veličiny</vt:lpstr>
      <vt:lpstr>e) Sudé a liché veličiny</vt:lpstr>
      <vt:lpstr>ještě dva důležité pojmy Energie &amp;výkon veličiny</vt:lpstr>
      <vt:lpstr>ještě dva důležité pojmy Energie &amp;výkon veličiny</vt:lpstr>
      <vt:lpstr>ještě dva důležité pojmy Energie &amp;výkon signálu</vt:lpstr>
      <vt:lpstr>shrnutí</vt:lpstr>
      <vt:lpstr>Testík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199</cp:revision>
  <cp:lastPrinted>2020-10-05T18:59:42Z</cp:lastPrinted>
  <dcterms:created xsi:type="dcterms:W3CDTF">2008-01-29T10:34:59Z</dcterms:created>
  <dcterms:modified xsi:type="dcterms:W3CDTF">2025-02-17T08:43:46Z</dcterms:modified>
</cp:coreProperties>
</file>