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9"/>
  </p:notesMasterIdLst>
  <p:handoutMasterIdLst>
    <p:handoutMasterId r:id="rId50"/>
  </p:handout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75" r:id="rId15"/>
    <p:sldId id="269" r:id="rId16"/>
    <p:sldId id="270" r:id="rId17"/>
    <p:sldId id="271" r:id="rId18"/>
    <p:sldId id="272" r:id="rId19"/>
    <p:sldId id="273" r:id="rId20"/>
    <p:sldId id="274" r:id="rId21"/>
    <p:sldId id="276" r:id="rId22"/>
    <p:sldId id="277" r:id="rId23"/>
    <p:sldId id="278" r:id="rId24"/>
    <p:sldId id="281" r:id="rId25"/>
    <p:sldId id="283" r:id="rId26"/>
    <p:sldId id="284" r:id="rId27"/>
    <p:sldId id="292" r:id="rId28"/>
    <p:sldId id="293" r:id="rId29"/>
    <p:sldId id="294" r:id="rId30"/>
    <p:sldId id="295" r:id="rId31"/>
    <p:sldId id="296" r:id="rId32"/>
    <p:sldId id="285" r:id="rId33"/>
    <p:sldId id="286" r:id="rId34"/>
    <p:sldId id="287" r:id="rId35"/>
    <p:sldId id="288" r:id="rId36"/>
    <p:sldId id="297" r:id="rId37"/>
    <p:sldId id="298" r:id="rId38"/>
    <p:sldId id="299" r:id="rId39"/>
    <p:sldId id="300" r:id="rId40"/>
    <p:sldId id="301" r:id="rId41"/>
    <p:sldId id="289" r:id="rId42"/>
    <p:sldId id="302" r:id="rId43"/>
    <p:sldId id="303" r:id="rId44"/>
    <p:sldId id="304" r:id="rId45"/>
    <p:sldId id="305" r:id="rId46"/>
    <p:sldId id="306" r:id="rId47"/>
    <p:sldId id="280" r:id="rId4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76" d="100"/>
          <a:sy n="76" d="100"/>
        </p:scale>
        <p:origin x="292" y="6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71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Výměna plynů II – efekty, aplikace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BD33476-FDB7-42DA-AA7F-AA685EA124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C0482D-3251-48A7-A4A7-5568538495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5F8AC1-B957-45D6-AF7C-692FD3631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Bohrův efekt – fyziologický význam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5BA379D-3910-46B2-AE6E-E4A485FAD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/>
              <a:t>Fyziologický význam:</a:t>
            </a:r>
            <a:r>
              <a:rPr lang="cs-CZ" sz="2400" dirty="0"/>
              <a:t> Bohrův efekt má zásadní význam pro rovnoměrné zásobení organismu kyslíkem. </a:t>
            </a:r>
            <a:r>
              <a:rPr lang="cs-CZ" sz="2400" b="1" dirty="0"/>
              <a:t>V tkáních s vyšší produkcí CO₂</a:t>
            </a:r>
            <a:r>
              <a:rPr lang="cs-CZ" sz="2400" dirty="0"/>
              <a:t> (pracující svaly, aktivní orgány) dochází k lokálnímu poklesu pH, což vede k většímu uvolnění O₂ z hemoglobinu právě tam, kde je ho třeba​</a:t>
            </a:r>
          </a:p>
          <a:p>
            <a:r>
              <a:rPr lang="cs-CZ" sz="2400" dirty="0"/>
              <a:t>Naopak </a:t>
            </a:r>
            <a:r>
              <a:rPr lang="cs-CZ" sz="2400" b="1" dirty="0"/>
              <a:t>v plicích</a:t>
            </a:r>
            <a:r>
              <a:rPr lang="cs-CZ" sz="2400" dirty="0"/>
              <a:t> odchod CO₂ z krve zvyšuje pH a hemoglobin se maximálně nasytí kyslíkem, aby mohl dodat kyslík do celého těla. Tato </a:t>
            </a:r>
            <a:r>
              <a:rPr lang="cs-CZ" sz="2400" b="1" dirty="0"/>
              <a:t>zpětná vazba</a:t>
            </a:r>
            <a:r>
              <a:rPr lang="cs-CZ" sz="2400" dirty="0"/>
              <a:t> zajišťuje efektivní předávání O₂ a odvod CO₂ v závislosti na potřebách tkání. Bez Bohrova efektu by hemoglobin uvolňoval méně O₂ v metabolicky aktivních tkáních a buněčné dýchání by mohlo být omezeno​</a:t>
            </a:r>
          </a:p>
        </p:txBody>
      </p:sp>
    </p:spTree>
    <p:extLst>
      <p:ext uri="{BB962C8B-B14F-4D97-AF65-F5344CB8AC3E}">
        <p14:creationId xmlns:p14="http://schemas.microsoft.com/office/powerpoint/2010/main" val="2685378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C714536-297A-4A79-AC46-B98CBFCC4C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E94122D-FA11-4BA0-B57A-F6EC173E5E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2C38138-1630-4C53-B579-2E899E9B4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Haldanův</a:t>
            </a:r>
            <a:r>
              <a:rPr lang="cs-CZ" dirty="0"/>
              <a:t> efekt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9273E8A-C594-46C7-A736-9E27F2289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Podstata </a:t>
            </a:r>
            <a:r>
              <a:rPr lang="cs-CZ" b="1" dirty="0" err="1"/>
              <a:t>Haldanova</a:t>
            </a:r>
            <a:r>
              <a:rPr lang="cs-CZ" b="1" dirty="0"/>
              <a:t> efektu:</a:t>
            </a:r>
            <a:r>
              <a:rPr lang="cs-CZ" dirty="0"/>
              <a:t> </a:t>
            </a:r>
            <a:r>
              <a:rPr lang="cs-CZ" dirty="0" err="1"/>
              <a:t>Haldanův</a:t>
            </a:r>
            <a:r>
              <a:rPr lang="cs-CZ" dirty="0"/>
              <a:t> efekt popisuje vliv </a:t>
            </a:r>
            <a:r>
              <a:rPr lang="cs-CZ" b="1" dirty="0"/>
              <a:t>saturace hemoglobinu kyslíkem</a:t>
            </a:r>
            <a:r>
              <a:rPr lang="cs-CZ" dirty="0"/>
              <a:t> na jeho schopnost vázat CO₂. </a:t>
            </a:r>
            <a:r>
              <a:rPr lang="cs-CZ" b="1" dirty="0" err="1"/>
              <a:t>Deoxygenovaný</a:t>
            </a:r>
            <a:r>
              <a:rPr lang="cs-CZ" b="1" dirty="0"/>
              <a:t> hemoglobin</a:t>
            </a:r>
            <a:r>
              <a:rPr lang="cs-CZ" dirty="0"/>
              <a:t> (bez O₂) má vyšší afinitu k CO₂ než oxyhemoglobin​. </a:t>
            </a:r>
            <a:r>
              <a:rPr lang="cs-CZ" b="1" dirty="0"/>
              <a:t>Oxygenace hemoglobinu v plicích</a:t>
            </a:r>
            <a:r>
              <a:rPr lang="cs-CZ" dirty="0"/>
              <a:t> snižuje vazbu CO₂ na </a:t>
            </a:r>
            <a:r>
              <a:rPr lang="cs-CZ" dirty="0" err="1"/>
              <a:t>Hb</a:t>
            </a:r>
            <a:r>
              <a:rPr lang="cs-CZ" dirty="0"/>
              <a:t>, což usnadňuje uvolnění CO₂ z krve do alveol​. Naopak </a:t>
            </a:r>
            <a:r>
              <a:rPr lang="cs-CZ" b="1" dirty="0"/>
              <a:t>v tkáních</a:t>
            </a:r>
            <a:r>
              <a:rPr lang="cs-CZ" dirty="0"/>
              <a:t>, kde hemoglobin odevzdá O₂ (stane se </a:t>
            </a:r>
            <a:r>
              <a:rPr lang="cs-CZ" dirty="0" err="1"/>
              <a:t>deoxy-Hb</a:t>
            </a:r>
            <a:r>
              <a:rPr lang="cs-CZ" dirty="0"/>
              <a:t>), se zvyšuje jeho schopnost vázat CO₂ (a také H⁺)​. Jinými slovy: </a:t>
            </a:r>
            <a:r>
              <a:rPr lang="cs-CZ" b="1" dirty="0"/>
              <a:t>krev chudá na O₂ nese více CO₂</a:t>
            </a:r>
            <a:r>
              <a:rPr lang="cs-CZ" dirty="0"/>
              <a:t>, zatímco krev bohatá na O₂ pojme CO₂ méně.</a:t>
            </a:r>
          </a:p>
        </p:txBody>
      </p:sp>
    </p:spTree>
    <p:extLst>
      <p:ext uri="{BB962C8B-B14F-4D97-AF65-F5344CB8AC3E}">
        <p14:creationId xmlns:p14="http://schemas.microsoft.com/office/powerpoint/2010/main" val="3009301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BB727F-C997-4A65-AB9C-B5DBA9DA4E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AC14C14-166C-4103-BA98-CDBC8C10F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CBBEF9-C6EE-4A8C-BCF6-289C1F015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Souběh obou efektů ve tkáních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D9F16C5-E6B0-4346-8741-033FB146A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/>
              <a:t>Mechanismus v tkáních:</a:t>
            </a:r>
            <a:r>
              <a:rPr lang="cs-CZ" sz="2400" dirty="0"/>
              <a:t> Když hemoglobin v kapilárách uvolní O₂ do tkání, přechází do </a:t>
            </a:r>
            <a:r>
              <a:rPr lang="cs-CZ" sz="2400" dirty="0" err="1"/>
              <a:t>deoxygenovaného</a:t>
            </a:r>
            <a:r>
              <a:rPr lang="cs-CZ" sz="2400" dirty="0"/>
              <a:t> stavu. Takový </a:t>
            </a:r>
            <a:r>
              <a:rPr lang="cs-CZ" sz="2400" dirty="0" err="1"/>
              <a:t>Hb</a:t>
            </a:r>
            <a:r>
              <a:rPr lang="cs-CZ" sz="2400" dirty="0"/>
              <a:t> snáze váže H⁺ (pufruje kyselost) a zároveň se na volné místo na globinových řetězcích mohou vázat molekuly CO₂ (tvoří se </a:t>
            </a:r>
            <a:r>
              <a:rPr lang="cs-CZ" sz="2400" dirty="0" err="1"/>
              <a:t>karbaminohemoglobin</a:t>
            </a:r>
            <a:r>
              <a:rPr lang="cs-CZ" sz="2400" dirty="0"/>
              <a:t>)​. </a:t>
            </a:r>
            <a:r>
              <a:rPr lang="cs-CZ" sz="2400" b="1" dirty="0"/>
              <a:t>Bohrův a </a:t>
            </a:r>
            <a:r>
              <a:rPr lang="cs-CZ" sz="2400" b="1" dirty="0" err="1"/>
              <a:t>Haldanův</a:t>
            </a:r>
            <a:r>
              <a:rPr lang="cs-CZ" sz="2400" b="1" dirty="0"/>
              <a:t> efekt zde působí souběžně</a:t>
            </a:r>
            <a:r>
              <a:rPr lang="cs-CZ" sz="2400" dirty="0"/>
              <a:t>: navázání H⁺ na </a:t>
            </a:r>
            <a:r>
              <a:rPr lang="cs-CZ" sz="2400" dirty="0" err="1"/>
              <a:t>deoxy-Hb</a:t>
            </a:r>
            <a:r>
              <a:rPr lang="cs-CZ" sz="2400" dirty="0"/>
              <a:t> posouvá křivku O₂ doprava (Bohrův efekt) a usnadňuje další uvolňování O₂; současně toto navázání H⁺ zvyšuje afinitu </a:t>
            </a:r>
            <a:r>
              <a:rPr lang="cs-CZ" sz="2400" dirty="0" err="1"/>
              <a:t>Hb</a:t>
            </a:r>
            <a:r>
              <a:rPr lang="cs-CZ" sz="2400" dirty="0"/>
              <a:t> pro CO₂ (</a:t>
            </a:r>
            <a:r>
              <a:rPr lang="cs-CZ" sz="2400" dirty="0" err="1"/>
              <a:t>Haldanův</a:t>
            </a:r>
            <a:r>
              <a:rPr lang="cs-CZ" sz="2400" dirty="0"/>
              <a:t> efekt)​. Výsledkem je efektivní naložení CO₂ do krve v tkáních: jak klesá saturace O₂, roste kapacita krve pro CO₂. Díky </a:t>
            </a:r>
            <a:r>
              <a:rPr lang="cs-CZ" sz="2400" dirty="0" err="1"/>
              <a:t>Haldanovu</a:t>
            </a:r>
            <a:r>
              <a:rPr lang="cs-CZ" sz="2400" dirty="0"/>
              <a:t> efektu může venózní krev odvést až zhruba </a:t>
            </a:r>
            <a:r>
              <a:rPr lang="cs-CZ" sz="2400" b="1" dirty="0"/>
              <a:t>dvojnásobek</a:t>
            </a:r>
            <a:r>
              <a:rPr lang="cs-CZ" sz="2400" dirty="0"/>
              <a:t> CO₂ oproti situaci, kdy by hemoglobin zůstal plně </a:t>
            </a:r>
            <a:r>
              <a:rPr lang="cs-CZ" sz="2400" dirty="0" err="1"/>
              <a:t>oxygenován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57421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8C21588-C8D2-40D3-8C31-3A582E17A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384B7A-7BA2-4DC1-AE99-9CEF4D1A4E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4483E37-9744-46FE-9991-7CA9F0F82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Synergie obou efektů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EA45B9E-CB2F-4CE6-9E6E-85452981D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Důsledky pro dýchání:</a:t>
            </a:r>
            <a:r>
              <a:rPr lang="cs-CZ" dirty="0"/>
              <a:t> </a:t>
            </a:r>
            <a:r>
              <a:rPr lang="cs-CZ" dirty="0" err="1"/>
              <a:t>Haldanův</a:t>
            </a:r>
            <a:r>
              <a:rPr lang="cs-CZ" dirty="0"/>
              <a:t> a Bohrův efekt společně zajišťují, že v tkáních s vysokým metabolismem (nízký </a:t>
            </a:r>
            <a:r>
              <a:rPr lang="cs-CZ" dirty="0" err="1"/>
              <a:t>pO</a:t>
            </a:r>
            <a:r>
              <a:rPr lang="cs-CZ" dirty="0"/>
              <a:t>₂, vysoký </a:t>
            </a:r>
            <a:r>
              <a:rPr lang="cs-CZ" dirty="0" err="1"/>
              <a:t>pCO</a:t>
            </a:r>
            <a:r>
              <a:rPr lang="cs-CZ" dirty="0"/>
              <a:t>₂) </a:t>
            </a:r>
            <a:r>
              <a:rPr lang="cs-CZ" b="1" dirty="0"/>
              <a:t>krev odevzdá více O₂ a odebere více CO₂</a:t>
            </a:r>
            <a:r>
              <a:rPr lang="cs-CZ" dirty="0"/>
              <a:t>, zatímco v plicích s vysokým </a:t>
            </a:r>
            <a:r>
              <a:rPr lang="cs-CZ" dirty="0" err="1"/>
              <a:t>pO</a:t>
            </a:r>
            <a:r>
              <a:rPr lang="cs-CZ" dirty="0"/>
              <a:t>₂ krev maximalizuje příjem O₂ a uvolnění CO₂. Tato souhra je nezbytná pro udržení homeostázy krevních plynů. Bez </a:t>
            </a:r>
            <a:r>
              <a:rPr lang="cs-CZ" dirty="0" err="1"/>
              <a:t>Haldanova</a:t>
            </a:r>
            <a:r>
              <a:rPr lang="cs-CZ" dirty="0"/>
              <a:t> efektu by krev nemohla tak účinně vychytávat CO₂ v tkáních a zbavovat se ho v plicích​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905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E609F30-F2B6-46F7-AF62-8D4431FAEC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E5BE30-6413-4681-A9E2-418E868D37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9C9E3A3-9D2F-42E1-999C-3B1E63380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Aplikace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3D361D-7564-4D94-939C-BB69372BB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756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944C200-6CDC-454F-AA7E-9C4C04FEADA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C07D4F-F4EA-42A0-8996-9BBC00CF04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2CACEFB-20F5-49E1-9129-AF9AFEB1A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Sportovní výkony a oxygenace svalů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1F2B9E3-9A18-469B-B2C7-389E7A84F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59001"/>
            <a:ext cx="10753200" cy="4139998"/>
          </a:xfrm>
        </p:spPr>
        <p:txBody>
          <a:bodyPr/>
          <a:lstStyle/>
          <a:p>
            <a:r>
              <a:rPr lang="cs-CZ" b="1" dirty="0"/>
              <a:t>Bohrův efekt při zátěži:</a:t>
            </a:r>
            <a:r>
              <a:rPr lang="cs-CZ" dirty="0"/>
              <a:t> Při intenzivní svalové práci svaly produkují více CO₂ a také metabolické kyseliny (např. laktát → H⁺). To vede k </a:t>
            </a:r>
            <a:r>
              <a:rPr lang="cs-CZ" b="1" dirty="0"/>
              <a:t>poklesu pH ve svalové tkáni</a:t>
            </a:r>
            <a:r>
              <a:rPr lang="cs-CZ" dirty="0"/>
              <a:t>. Bohrův efekt způsobí, že hemoglobin v takovém prostředí ochotněji uvolňuje kyslík. Díky tomu pracující sval dostane více O₂ pro pokrytí zvýšené spotřeby​. Současně se zvýší teplota svalů a stoupá hladina 2,3-BPG v erytrocytech při déletrvající zátěži, což dále posouvá disociační křivku doprava a usnadňuje uvolňování O₂​. </a:t>
            </a:r>
            <a:r>
              <a:rPr lang="cs-CZ" b="1" dirty="0"/>
              <a:t>Praktický důsledek:</a:t>
            </a:r>
            <a:r>
              <a:rPr lang="cs-CZ" dirty="0"/>
              <a:t> při fyzické námaze se z krve uvolní mnohem více kyslíku (využití může stoupnout na &gt;75 % v pracujících svalech oproti ~25 % v klidu)​, což umožňuje svalům udržet vysoký výkon.</a:t>
            </a:r>
          </a:p>
        </p:txBody>
      </p:sp>
    </p:spTree>
    <p:extLst>
      <p:ext uri="{BB962C8B-B14F-4D97-AF65-F5344CB8AC3E}">
        <p14:creationId xmlns:p14="http://schemas.microsoft.com/office/powerpoint/2010/main" val="3041370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E3B8792-E4AE-46D7-AB0E-CF85CBBC72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014839C-00B3-4CB2-8C61-4AD0F2DCC6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964C80-98FF-4319-87AB-D4D301EEF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Sportovní zátěž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A230EE7-A27C-41C0-9131-9988232DF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9001"/>
            <a:ext cx="10753200" cy="4139998"/>
          </a:xfrm>
        </p:spPr>
        <p:txBody>
          <a:bodyPr/>
          <a:lstStyle/>
          <a:p>
            <a:r>
              <a:rPr lang="cs-CZ" b="1" dirty="0" err="1"/>
              <a:t>Haldanův</a:t>
            </a:r>
            <a:r>
              <a:rPr lang="cs-CZ" b="1" dirty="0"/>
              <a:t> efekt a odvod CO₂:</a:t>
            </a:r>
            <a:r>
              <a:rPr lang="cs-CZ" dirty="0"/>
              <a:t> Se zvýšeným přísunem O₂ do svalů jde ruku v ruce efektivnější odsun CO₂. Jak se hemoglobin ve svalových kapilárách desaturuje kyslíkem, jeho kapacita pro vázání CO₂ roste (</a:t>
            </a:r>
            <a:r>
              <a:rPr lang="cs-CZ" dirty="0" err="1"/>
              <a:t>Haldanův</a:t>
            </a:r>
            <a:r>
              <a:rPr lang="cs-CZ" dirty="0"/>
              <a:t> efekt). </a:t>
            </a:r>
            <a:r>
              <a:rPr lang="cs-CZ" dirty="0" err="1"/>
              <a:t>Deoxyhemoglobin</a:t>
            </a:r>
            <a:r>
              <a:rPr lang="cs-CZ" dirty="0"/>
              <a:t> ve venózní krvi ze svalů tak </a:t>
            </a:r>
            <a:r>
              <a:rPr lang="cs-CZ" b="1" dirty="0"/>
              <a:t>nese více CO₂</a:t>
            </a:r>
            <a:r>
              <a:rPr lang="cs-CZ" dirty="0"/>
              <a:t> (většina ve formě HCO₃⁻, ale i </a:t>
            </a:r>
            <a:r>
              <a:rPr lang="cs-CZ" dirty="0" err="1"/>
              <a:t>karbaminohemoglobin</a:t>
            </a:r>
            <a:r>
              <a:rPr lang="cs-CZ" dirty="0"/>
              <a:t>) do plic​. Tím je zajištěno, že ani při intenzivní tvorbě CO₂ nedochází k nadměrnému hromadění CO₂ v tkáních – je rychle odplavován krví. Sportovec při zátěži zvýší ventilaci (rychleji dýchá), což pomáhá udržet </a:t>
            </a:r>
            <a:r>
              <a:rPr lang="cs-CZ" dirty="0" err="1"/>
              <a:t>pCO</a:t>
            </a:r>
            <a:r>
              <a:rPr lang="cs-CZ" dirty="0"/>
              <a:t>₂ v normě nebo jen mírně zvýšený. </a:t>
            </a:r>
            <a:r>
              <a:rPr lang="cs-CZ" b="1" dirty="0"/>
              <a:t>Bohrův i </a:t>
            </a:r>
            <a:r>
              <a:rPr lang="cs-CZ" b="1" dirty="0" err="1"/>
              <a:t>Haldanův</a:t>
            </a:r>
            <a:r>
              <a:rPr lang="cs-CZ" b="1" dirty="0"/>
              <a:t> efekt tak přispívají k tomu, že pracující sval má dost O₂ a zároveň se zbavuje vzniklého CO₂.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17451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C32AEAD-B0CE-4B18-9887-14019425AE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198132-62EA-48E7-A78C-7BB378B124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7AD0CC-2F03-44CD-8E89-1426064F1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261787"/>
            <a:ext cx="10753200" cy="451576"/>
          </a:xfrm>
        </p:spPr>
        <p:txBody>
          <a:bodyPr/>
          <a:lstStyle/>
          <a:p>
            <a:r>
              <a:rPr lang="cs-CZ" dirty="0"/>
              <a:t>Tréninkové a adaptační mechanismy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1728833-D91A-407F-81B5-5C694FF1A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171576"/>
            <a:ext cx="10753200" cy="4139998"/>
          </a:xfrm>
        </p:spPr>
        <p:txBody>
          <a:bodyPr/>
          <a:lstStyle/>
          <a:p>
            <a:r>
              <a:rPr lang="cs-CZ" sz="2400" dirty="0"/>
              <a:t>Pravidelný trénink vede k adaptacím jako je zvýšení kapilární sítě ve svalech a často i zvýšení koncentrace 2,3-BPG v erytrocytech. Vyšší 2,3-BPG dále snižuje afinitu hemoglobinu k O₂, což </a:t>
            </a:r>
            <a:r>
              <a:rPr lang="cs-CZ" sz="2400" b="1" dirty="0"/>
              <a:t>podporuje uvolňování kyslíku ve tkáních</a:t>
            </a:r>
            <a:r>
              <a:rPr lang="cs-CZ" sz="2400" dirty="0"/>
              <a:t>​. Trénovaný sportovec tak může lépe využívat Bohrův efekt. Navíc objem krve a počet erytrocytů (hematokrit) se mohou mírně zvýšit, což zvyšuje celkovou kapacitu přenosu O₂. Někteří sportovci využívají </a:t>
            </a:r>
            <a:r>
              <a:rPr lang="cs-CZ" sz="2400" b="1" dirty="0"/>
              <a:t>vysokohorské tréninky</a:t>
            </a:r>
            <a:r>
              <a:rPr lang="cs-CZ" sz="2400" dirty="0"/>
              <a:t> nebo pobyty ve vysoké nadmořské výšce k indukci těchto adaptací (viz dále), čímž zvýší výkon v nížině. V extrémních situacích se však organismus spoléhá na Bohrův efekt – např. při sprintu sval pracuje v anaerobním režimu, hromadí se laktát a pH klesá, což napomáhá maximálnímu uvolnění zbylého O₂ do svalů.</a:t>
            </a:r>
          </a:p>
        </p:txBody>
      </p:sp>
    </p:spTree>
    <p:extLst>
      <p:ext uri="{BB962C8B-B14F-4D97-AF65-F5344CB8AC3E}">
        <p14:creationId xmlns:p14="http://schemas.microsoft.com/office/powerpoint/2010/main" val="25004872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E5A85DF-AC68-4927-9AF8-CE92B86A54F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73BA6A-A05F-44C1-AF31-BE88D14B5A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49DAAA-C82D-49CF-B953-8C950EC72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 vysokohorského prostředí a hypoxie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39CEF0D-A416-419D-9187-0A0FEB703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59001"/>
            <a:ext cx="10753200" cy="4139998"/>
          </a:xfrm>
        </p:spPr>
        <p:txBody>
          <a:bodyPr/>
          <a:lstStyle/>
          <a:p>
            <a:r>
              <a:rPr lang="cs-CZ" sz="2400" b="1" dirty="0"/>
              <a:t>Akutní reakce na hypoxii:</a:t>
            </a:r>
            <a:r>
              <a:rPr lang="cs-CZ" sz="2400" dirty="0"/>
              <a:t> Ve vysoké nadmořské výšce je nižší absolutní tlak vzduchu a tím i parciální tlak kyslíku (např. na 3000 m n. m. je </a:t>
            </a:r>
            <a:r>
              <a:rPr lang="cs-CZ" sz="2400" dirty="0" err="1"/>
              <a:t>pO</a:t>
            </a:r>
            <a:r>
              <a:rPr lang="cs-CZ" sz="2400" dirty="0"/>
              <a:t>₂ v alveolech výrazně nižší než 13–14 </a:t>
            </a:r>
            <a:r>
              <a:rPr lang="cs-CZ" sz="2400" dirty="0" err="1"/>
              <a:t>kPa</a:t>
            </a:r>
            <a:r>
              <a:rPr lang="cs-CZ" sz="2400" dirty="0"/>
              <a:t> za normálních podmínek). Tělo reaguje </a:t>
            </a:r>
            <a:r>
              <a:rPr lang="cs-CZ" sz="2400" b="1" dirty="0"/>
              <a:t>hyperventilací</a:t>
            </a:r>
            <a:r>
              <a:rPr lang="cs-CZ" sz="2400" dirty="0"/>
              <a:t> – zvýší se dechová frekvence a hloubka dýchání, aby se do plic dostalo více O₂. Hyperventilace však vede k většímu vydechování CO₂ a vzniku </a:t>
            </a:r>
            <a:r>
              <a:rPr lang="cs-CZ" sz="2400" b="1" dirty="0"/>
              <a:t>respirační alkalózy</a:t>
            </a:r>
            <a:r>
              <a:rPr lang="cs-CZ" sz="2400" dirty="0"/>
              <a:t> (zvýšení pH krve, pokles </a:t>
            </a:r>
            <a:r>
              <a:rPr lang="cs-CZ" sz="2400" dirty="0" err="1"/>
              <a:t>pCO</a:t>
            </a:r>
            <a:r>
              <a:rPr lang="cs-CZ" sz="2400" dirty="0"/>
              <a:t>₂). To zpočátku způsobí </a:t>
            </a:r>
            <a:r>
              <a:rPr lang="cs-CZ" sz="2400" b="1" dirty="0"/>
              <a:t>posun disociační křivky doleva</a:t>
            </a:r>
            <a:r>
              <a:rPr lang="cs-CZ" sz="2400" dirty="0"/>
              <a:t> – hemoglobin s vyšším pH pevněji váže O₂​. Tento jev zlepšuje saturaci </a:t>
            </a:r>
            <a:r>
              <a:rPr lang="cs-CZ" sz="2400" dirty="0" err="1"/>
              <a:t>Hb</a:t>
            </a:r>
            <a:r>
              <a:rPr lang="cs-CZ" sz="2400" dirty="0"/>
              <a:t> v plicích (důležité při nízkém </a:t>
            </a:r>
            <a:r>
              <a:rPr lang="cs-CZ" sz="2400" dirty="0" err="1"/>
              <a:t>pO</a:t>
            </a:r>
            <a:r>
              <a:rPr lang="cs-CZ" sz="2400" dirty="0"/>
              <a:t>₂), ale může zhoršit uvolňování O₂ v tkáních (protože vyšší pH, nižší CO₂ v krvi brzdí Bohrův efekt). Krátkodobě organismus toleruje lehce snížené dodávání O₂ do tkání kvůli nutnosti maximalizovat nasycení krve v plicích.</a:t>
            </a:r>
          </a:p>
        </p:txBody>
      </p:sp>
    </p:spTree>
    <p:extLst>
      <p:ext uri="{BB962C8B-B14F-4D97-AF65-F5344CB8AC3E}">
        <p14:creationId xmlns:p14="http://schemas.microsoft.com/office/powerpoint/2010/main" val="3619630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AE5ABCF-F6C7-4A88-A64B-8C9F9D459D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221971-43E9-4B8C-BFEC-A142FE6380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F03DF13-B7AC-4D88-BCC1-92AE61DEF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Pobyt ve vysoké nadmořské výšce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87A7B88-93EF-4E34-ABD4-900D17978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9001"/>
            <a:ext cx="10753200" cy="4139998"/>
          </a:xfrm>
        </p:spPr>
        <p:txBody>
          <a:bodyPr/>
          <a:lstStyle/>
          <a:p>
            <a:r>
              <a:rPr lang="cs-CZ" sz="2400" b="1" dirty="0"/>
              <a:t>2,3-BPG a posun doprava:</a:t>
            </a:r>
            <a:r>
              <a:rPr lang="cs-CZ" sz="2400" dirty="0"/>
              <a:t> Během několika hodin až dnů ve vysoké výšce dochází ke zvýšení produkce </a:t>
            </a:r>
            <a:r>
              <a:rPr lang="cs-CZ" sz="2400" b="1" dirty="0"/>
              <a:t>2,3-bisfosfoglycerátu (2,3-BPG)</a:t>
            </a:r>
            <a:r>
              <a:rPr lang="cs-CZ" sz="2400" dirty="0"/>
              <a:t> v erytrocytech​. 2,3-BPG je metabolit glykolýzy, který se váže na hemoglobin a stabilizuje jeho T-formu (</a:t>
            </a:r>
            <a:r>
              <a:rPr lang="cs-CZ" sz="2400" dirty="0" err="1"/>
              <a:t>deoxy</a:t>
            </a:r>
            <a:r>
              <a:rPr lang="cs-CZ" sz="2400" dirty="0"/>
              <a:t>)​. Zvýšení 2,3-BPG posune křivku </a:t>
            </a:r>
            <a:r>
              <a:rPr lang="cs-CZ" sz="2400" dirty="0" err="1"/>
              <a:t>Hb</a:t>
            </a:r>
            <a:r>
              <a:rPr lang="cs-CZ" sz="2400" dirty="0"/>
              <a:t>/O₂ opět doprava, čímž </a:t>
            </a:r>
            <a:r>
              <a:rPr lang="cs-CZ" sz="2400" b="1" dirty="0"/>
              <a:t>kompenzuje alkalózu</a:t>
            </a:r>
            <a:r>
              <a:rPr lang="cs-CZ" sz="2400" dirty="0"/>
              <a:t>. Výsledkem je, že hemoglobin začne snáze odevzdávat kyslík tkáním i při daném nižším </a:t>
            </a:r>
            <a:r>
              <a:rPr lang="cs-CZ" sz="2400" dirty="0" err="1"/>
              <a:t>pO</a:t>
            </a:r>
            <a:r>
              <a:rPr lang="cs-CZ" sz="2400" dirty="0"/>
              <a:t>₂​. Tato adaptace je klíčová: po několika dnech ve výšce se zlepší tolerance zátěže, protože Bohrův efekt/2,3-BPG umožní lepší uvolňování O₂ ve svalech navzdory přetrvávající hypoxii. (Důkazem významu 2,3-BPG je i to, že uskladněná krev postupně ztrácí 2,3-BPG a má pak vyšší afinitu k O₂ – tzv. „uložená krev“ hůř vydává O₂, proto se před transfuzí někdy obnovuje její 2,3-BPG</a:t>
            </a:r>
          </a:p>
        </p:txBody>
      </p:sp>
    </p:spTree>
    <p:extLst>
      <p:ext uri="{BB962C8B-B14F-4D97-AF65-F5344CB8AC3E}">
        <p14:creationId xmlns:p14="http://schemas.microsoft.com/office/powerpoint/2010/main" val="3652301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20923D8-0AAE-43BB-AF2C-B4706A7980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CE8D03-ED88-4022-8B7A-B7C2DDA343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E53BD77-4E5D-4A82-AF53-06BF3EA0F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688BBB4-2C10-496B-AE23-E96CF8F5D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359001"/>
            <a:ext cx="10753200" cy="4139998"/>
          </a:xfrm>
        </p:spPr>
        <p:txBody>
          <a:bodyPr/>
          <a:lstStyle/>
          <a:p>
            <a:r>
              <a:rPr lang="cs-CZ" b="1" dirty="0"/>
              <a:t>Základní principy:</a:t>
            </a:r>
            <a:r>
              <a:rPr lang="cs-CZ" dirty="0"/>
              <a:t> Výměna dýchacích plynů probíhá v plicích difúzí mezi vzduchem v plicních </a:t>
            </a:r>
            <a:r>
              <a:rPr lang="cs-CZ" b="1" dirty="0"/>
              <a:t>alveolech</a:t>
            </a:r>
            <a:r>
              <a:rPr lang="cs-CZ" dirty="0"/>
              <a:t> a krví v kapilárách. Kyslík (O₂) přechází z alveolárního vzduchu do krve a oxid uhličitý (CO₂) naopak z krve do alveol díky rozdílům v </a:t>
            </a:r>
            <a:r>
              <a:rPr lang="cs-CZ" b="1" dirty="0"/>
              <a:t>parciálních tlacích</a:t>
            </a:r>
            <a:r>
              <a:rPr lang="cs-CZ" dirty="0"/>
              <a:t> těchto plynů​. Ve vdechovaném vzduchu je vysoký parciální tlak O₂ (~13–15 </a:t>
            </a:r>
            <a:r>
              <a:rPr lang="cs-CZ" dirty="0" err="1"/>
              <a:t>kPa</a:t>
            </a:r>
            <a:r>
              <a:rPr lang="cs-CZ" dirty="0"/>
              <a:t> v alveolech) a nízký tlak CO₂, zatímco ve venózní krvi přitékající z tkání je nižší </a:t>
            </a:r>
            <a:r>
              <a:rPr lang="cs-CZ" dirty="0" err="1"/>
              <a:t>pO</a:t>
            </a:r>
            <a:r>
              <a:rPr lang="cs-CZ" dirty="0"/>
              <a:t>₂ (&gt;5 </a:t>
            </a:r>
            <a:r>
              <a:rPr lang="cs-CZ" dirty="0" err="1"/>
              <a:t>kPa</a:t>
            </a:r>
            <a:r>
              <a:rPr lang="cs-CZ" dirty="0"/>
              <a:t>) a vyšší </a:t>
            </a:r>
            <a:r>
              <a:rPr lang="cs-CZ" dirty="0" err="1"/>
              <a:t>pCO</a:t>
            </a:r>
            <a:r>
              <a:rPr lang="cs-CZ" dirty="0"/>
              <a:t>₂​</a:t>
            </a:r>
          </a:p>
          <a:p>
            <a:r>
              <a:rPr lang="cs-CZ" dirty="0"/>
              <a:t>. Tento gradient zajišťuje, že O₂ difunduje do krve a CO₂ z ní ven.</a:t>
            </a:r>
          </a:p>
        </p:txBody>
      </p:sp>
    </p:spTree>
    <p:extLst>
      <p:ext uri="{BB962C8B-B14F-4D97-AF65-F5344CB8AC3E}">
        <p14:creationId xmlns:p14="http://schemas.microsoft.com/office/powerpoint/2010/main" val="6663078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1D6B656-C10F-460B-B502-F22F81BBA2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8EABBA5-7975-455D-A2C6-89F886639F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955D28-B4C0-49BC-8EC3-6FB83905B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Dlouhodobá adaptace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C3DEA38-069A-46BB-AC9C-147868604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Dlouhodobá adaptace:</a:t>
            </a:r>
            <a:r>
              <a:rPr lang="cs-CZ" dirty="0"/>
              <a:t> Další adaptací na vysokohorské prostředí je zvýšení tvorby erytrocytů (</a:t>
            </a:r>
            <a:r>
              <a:rPr lang="cs-CZ" b="1" dirty="0"/>
              <a:t>polyglobulie</a:t>
            </a:r>
            <a:r>
              <a:rPr lang="cs-CZ" dirty="0"/>
              <a:t> zprostředkovaná hormonem EPO). Vyšší počet červených krvinek zvyšuje celkové množství hemoglobinu v krvi, a tím i obsah přeneseného O₂. To však může vést ke zvýšení viskozity krve. Na úrovni hemoglobinu samotného některé vysokohorské populace (např. obyvatelé And nebo Tibetu) vykazují genetické adaptace: mohou mít odlišnou odpověď 2,3-BPG nebo mírně odlišnou formu hemoglobinu s vyšší afinitou v plicích a přesto dostatečným uvolňováním v tkáních. </a:t>
            </a:r>
          </a:p>
        </p:txBody>
      </p:sp>
    </p:spTree>
    <p:extLst>
      <p:ext uri="{BB962C8B-B14F-4D97-AF65-F5344CB8AC3E}">
        <p14:creationId xmlns:p14="http://schemas.microsoft.com/office/powerpoint/2010/main" val="25326119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D26F23-8977-4E09-9644-610236528C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CAD7F6-6AD3-4010-A6EC-D33EE51F90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15BC28E-0D82-4235-96F0-21ECF6F6A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70E5E8-594C-47F5-944E-5C9396DC7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ale platí, že </a:t>
            </a:r>
            <a:r>
              <a:rPr lang="cs-CZ" b="1" dirty="0"/>
              <a:t>Bohrův efekt a 2,3-BPG jsou hlavními mechanizmy</a:t>
            </a:r>
            <a:r>
              <a:rPr lang="cs-CZ" dirty="0"/>
              <a:t> umožňujícími přežití v hypoxii: bez posunu křivky doprava by tkáně trpěly nedostatkem O₂. Naproti tomu </a:t>
            </a:r>
            <a:r>
              <a:rPr lang="cs-CZ" b="1" dirty="0" err="1"/>
              <a:t>Haldanův</a:t>
            </a:r>
            <a:r>
              <a:rPr lang="cs-CZ" b="1" dirty="0"/>
              <a:t> efekt ve výšce</a:t>
            </a:r>
            <a:r>
              <a:rPr lang="cs-CZ" dirty="0"/>
              <a:t> nehraje primární roli, byť hyperventilace snižující CO₂ znamená, že krev v plicích má nižší schopnost nést CO₂ – to obvykle nevadí, protože produkce CO₂ může i klesat při sníženém metabolismu. Pro horolezce je důležité postupné </a:t>
            </a:r>
            <a:r>
              <a:rPr lang="cs-CZ" b="1" dirty="0"/>
              <a:t>aklimatizování</a:t>
            </a:r>
            <a:r>
              <a:rPr lang="cs-CZ" dirty="0"/>
              <a:t>, aby se uvedené mechanismy stihly upravit: prudký výstup bez adaptace vede k výškové nemoci, mj. kvůli tkáňové hypoxii.</a:t>
            </a:r>
          </a:p>
        </p:txBody>
      </p:sp>
    </p:spTree>
    <p:extLst>
      <p:ext uri="{BB962C8B-B14F-4D97-AF65-F5344CB8AC3E}">
        <p14:creationId xmlns:p14="http://schemas.microsoft.com/office/powerpoint/2010/main" val="25887766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8B6DA26-44EF-4C5B-BB15-13A4EC5E60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C15CE0-77B2-4257-B09E-1D07AD4A20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0EAB8A-B633-4B9D-8EA6-BC728A05A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Potápění a hyperbarické prostředí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584A5D7-A8BD-4D97-BBB9-359271DFC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59001"/>
            <a:ext cx="10753200" cy="4139998"/>
          </a:xfrm>
        </p:spPr>
        <p:txBody>
          <a:bodyPr/>
          <a:lstStyle/>
          <a:p>
            <a:r>
              <a:rPr lang="cs-CZ" sz="2000" b="1" dirty="0"/>
              <a:t>Freediving (nádechové potápění) a Bohrův efekt:</a:t>
            </a:r>
            <a:r>
              <a:rPr lang="cs-CZ" sz="2000" dirty="0"/>
              <a:t> Před zadržením dechu při potápění na nádech se někdy potápěči </a:t>
            </a:r>
            <a:r>
              <a:rPr lang="cs-CZ" sz="2000" b="1" dirty="0" err="1"/>
              <a:t>hyperventilují</a:t>
            </a:r>
            <a:r>
              <a:rPr lang="cs-CZ" sz="2000" dirty="0"/>
              <a:t>, aby snížili hladinu CO₂ v krvi (</a:t>
            </a:r>
            <a:r>
              <a:rPr lang="cs-CZ" sz="2000" dirty="0" err="1"/>
              <a:t>hypokapnie</a:t>
            </a:r>
            <a:r>
              <a:rPr lang="cs-CZ" sz="2000" dirty="0"/>
              <a:t>). Tím se ale zvýší pH krve a posune křivka </a:t>
            </a:r>
            <a:r>
              <a:rPr lang="cs-CZ" sz="2000" dirty="0" err="1"/>
              <a:t>Hb</a:t>
            </a:r>
            <a:r>
              <a:rPr lang="cs-CZ" sz="2000" dirty="0"/>
              <a:t>/O₂ doleva – hemoglobin pevněji drží kyslík. Výsledkem je, že při potápění má potápěč potlačený reflex dýchání (nízké CO₂ nevyvolává tak silný dechový impuls) </a:t>
            </a:r>
            <a:r>
              <a:rPr lang="cs-CZ" sz="2000" b="1" dirty="0"/>
              <a:t>a zároveň hemoglobin hůře uvolňuje O₂</a:t>
            </a:r>
            <a:r>
              <a:rPr lang="cs-CZ" sz="2000" dirty="0"/>
              <a:t> do tkání (tzv. potlačení Bohrova efektu)​. To je nebezpečná kombinace, neboť může vést k </a:t>
            </a:r>
            <a:r>
              <a:rPr lang="cs-CZ" sz="2000" b="1" dirty="0"/>
              <a:t>mělkému vodnímu bezvědomí</a:t>
            </a:r>
            <a:r>
              <a:rPr lang="cs-CZ" sz="2000" dirty="0"/>
              <a:t>: potápěč se cítí komfortně, ale jeho mozkové tkáni postupně dochází O₂ (kvůli vysoké afinitě </a:t>
            </a:r>
            <a:r>
              <a:rPr lang="cs-CZ" sz="2000" dirty="0" err="1"/>
              <a:t>Hb</a:t>
            </a:r>
            <a:r>
              <a:rPr lang="cs-CZ" sz="2000" dirty="0"/>
              <a:t> a klesajícímu </a:t>
            </a:r>
            <a:r>
              <a:rPr lang="cs-CZ" sz="2000" dirty="0" err="1"/>
              <a:t>pO</a:t>
            </a:r>
            <a:r>
              <a:rPr lang="cs-CZ" sz="2000" dirty="0"/>
              <a:t>₂ při spotřebě) a může ztratit vědomí pod vodou​. Správná technika volného potápění proto varuje před nadměrnou hyperventilací. Bohrův efekt je v tomto případě žádoucí – je lepší mít normální či vyšší CO₂, který zajistí, že hemoglobin uvolní kyslík včas, než udržovat uměle nízké CO₂.</a:t>
            </a:r>
          </a:p>
        </p:txBody>
      </p:sp>
    </p:spTree>
    <p:extLst>
      <p:ext uri="{BB962C8B-B14F-4D97-AF65-F5344CB8AC3E}">
        <p14:creationId xmlns:p14="http://schemas.microsoft.com/office/powerpoint/2010/main" val="17731887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5C8B502-0196-41E2-BE3C-FE9F7C3D50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EC8CA64-EEBC-496F-A284-E0979A4D5D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514DC8-6A53-4AEB-9B2E-ADFD67A6B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Potápění s přístrojem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ED1A1CE-3B1B-495C-A239-50203A9B9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1" dirty="0"/>
              <a:t>Dýchané směsi a CO₂:</a:t>
            </a:r>
            <a:r>
              <a:rPr lang="cs-CZ" sz="1600" dirty="0"/>
              <a:t> U potápěčů s přístrojem (</a:t>
            </a:r>
            <a:r>
              <a:rPr lang="cs-CZ" sz="1600" dirty="0" err="1"/>
              <a:t>scuba</a:t>
            </a:r>
            <a:r>
              <a:rPr lang="cs-CZ" sz="1600" dirty="0"/>
              <a:t>) hraje roli </a:t>
            </a:r>
            <a:r>
              <a:rPr lang="cs-CZ" sz="1600" b="1" dirty="0" err="1"/>
              <a:t>Haldanův</a:t>
            </a:r>
            <a:r>
              <a:rPr lang="cs-CZ" sz="1600" b="1" dirty="0"/>
              <a:t> efekt</a:t>
            </a:r>
            <a:r>
              <a:rPr lang="cs-CZ" sz="1600" dirty="0"/>
              <a:t> při dýchání pod vysokým tlakem. Např. při použití kyslíkově bohatých směsí může velmi vysoký </a:t>
            </a:r>
            <a:r>
              <a:rPr lang="cs-CZ" sz="1600" dirty="0" err="1"/>
              <a:t>pO</a:t>
            </a:r>
            <a:r>
              <a:rPr lang="cs-CZ" sz="1600" dirty="0"/>
              <a:t>₂ vdechovaného vzduchu způsobit, že hemoglobin bude téměř plně saturovaný O₂ už v arteriální krvi. To samo o sobě není problém (je žádoucí), ale pokud by potápěč nedostatečně ventiloval (např. porucha přístroje, zvýšený odpor dýchání), mohlo by dojít k retenci CO₂. </a:t>
            </a:r>
            <a:r>
              <a:rPr lang="cs-CZ" sz="1600" b="1" dirty="0" err="1"/>
              <a:t>Deoxyhemoglobin</a:t>
            </a:r>
            <a:r>
              <a:rPr lang="cs-CZ" sz="1600" b="1" dirty="0"/>
              <a:t> by nebyl k dispozici pro navázání části CO₂</a:t>
            </a:r>
            <a:r>
              <a:rPr lang="cs-CZ" sz="1600" dirty="0"/>
              <a:t> (protože krev je stále velmi </a:t>
            </a:r>
            <a:r>
              <a:rPr lang="cs-CZ" sz="1600" dirty="0" err="1"/>
              <a:t>oxygenovaná</a:t>
            </a:r>
            <a:r>
              <a:rPr lang="cs-CZ" sz="1600" dirty="0"/>
              <a:t>), a CO₂ by se hromadil hlavně ve formě HCO₃⁻ a rozpuštěný. V extrémním případě může nastat </a:t>
            </a:r>
            <a:r>
              <a:rPr lang="cs-CZ" sz="1600" dirty="0" err="1"/>
              <a:t>hyperkapnie</a:t>
            </a:r>
            <a:r>
              <a:rPr lang="cs-CZ" sz="1600" dirty="0"/>
              <a:t> potápěče, která vede k narkóze CO₂ a ohrožení (vyšší CO₂ navíc zvyšuje riziko kyslíkové toxicity). Naštěstí moderní přístroje a postupy vedou potápěče k dostatečné ventilaci. </a:t>
            </a:r>
            <a:r>
              <a:rPr lang="cs-CZ" sz="1600" b="1" dirty="0" err="1"/>
              <a:t>Haldanův</a:t>
            </a:r>
            <a:r>
              <a:rPr lang="cs-CZ" sz="1600" b="1" dirty="0"/>
              <a:t> efekt však vysvětluje</a:t>
            </a:r>
            <a:r>
              <a:rPr lang="cs-CZ" sz="1600" dirty="0"/>
              <a:t>, proč je při dýchání 100% O₂ (např. při dekompresních zastávkách) potřeba věnovat pozornost eliminaci CO₂ – krev bohatá na O₂ odnáší z tkání relativně méně CO₂ a ten se musí vyplavit zvýšenou ventilací.</a:t>
            </a:r>
          </a:p>
        </p:txBody>
      </p:sp>
    </p:spTree>
    <p:extLst>
      <p:ext uri="{BB962C8B-B14F-4D97-AF65-F5344CB8AC3E}">
        <p14:creationId xmlns:p14="http://schemas.microsoft.com/office/powerpoint/2010/main" val="255233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CC1605E-5C96-47C2-ACDD-C6235E275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506C64-22CB-48CF-B074-8DD2EDB110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39F5F1-C5C8-42CC-B17B-BD96A2858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Rychlé vynoření a plyny v krvi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7E1C1FC-EFE5-4DA9-8315-048A2E22B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943"/>
            <a:ext cx="10753200" cy="4139998"/>
          </a:xfrm>
        </p:spPr>
        <p:txBody>
          <a:bodyPr/>
          <a:lstStyle/>
          <a:p>
            <a:r>
              <a:rPr lang="cs-CZ" sz="1800" b="1" dirty="0"/>
              <a:t>Rychlé vynoření a plyny v krvi:</a:t>
            </a:r>
            <a:r>
              <a:rPr lang="cs-CZ" sz="1800" dirty="0"/>
              <a:t> Při výstupu z hloubky klesá okolní tlak a rozpuštěné plyny (hlavně inertní dusík) mohou vytvářet bubliny – dekompresní nemoc. Toto sice nesouvisí přímo s hemoglobinem, ale </a:t>
            </a:r>
            <a:r>
              <a:rPr lang="cs-CZ" sz="1800" b="1" dirty="0"/>
              <a:t>správná funkce hemoglobinu pomáhá okysličovat tkáně</a:t>
            </a:r>
            <a:r>
              <a:rPr lang="cs-CZ" sz="1800" dirty="0"/>
              <a:t> během výstupu, kdy může dojít k přechodné hypoxii (</a:t>
            </a:r>
            <a:r>
              <a:rPr lang="cs-CZ" sz="1800" dirty="0" err="1"/>
              <a:t>pO</a:t>
            </a:r>
            <a:r>
              <a:rPr lang="cs-CZ" sz="1800" dirty="0"/>
              <a:t>₂ klesá s tlakem). Bohrův efekt zde může hrát roli: pokud potápěči při výstupu dojde dech (volný potápěč), klesající tlak snižuje </a:t>
            </a:r>
            <a:r>
              <a:rPr lang="cs-CZ" sz="1800" dirty="0" err="1"/>
              <a:t>pO</a:t>
            </a:r>
            <a:r>
              <a:rPr lang="cs-CZ" sz="1800" dirty="0"/>
              <a:t>₂ v alveolech i krvi, a pokud navíc </a:t>
            </a:r>
            <a:r>
              <a:rPr lang="cs-CZ" sz="1800" dirty="0" err="1"/>
              <a:t>hyperventiloval</a:t>
            </a:r>
            <a:r>
              <a:rPr lang="cs-CZ" sz="1800" dirty="0"/>
              <a:t>, hemoglobin neuvolní zbylý O₂ dostatečně rychle – což opět vysvětluje riziko ztráty vědomí těsně před vynořením (tzv. latentní hypoxie na konci ponoru)​. Celkově platí, že v hyperbarickém prostředí je </a:t>
            </a:r>
            <a:r>
              <a:rPr lang="cs-CZ" sz="1800" b="1" dirty="0"/>
              <a:t>rovnováha krevních plynů křehká</a:t>
            </a:r>
            <a:r>
              <a:rPr lang="cs-CZ" sz="1800" dirty="0"/>
              <a:t>: je třeba hlídat CO₂ i O₂. Porozumění Bohrovu a </a:t>
            </a:r>
            <a:r>
              <a:rPr lang="cs-CZ" sz="1800" dirty="0" err="1"/>
              <a:t>Haldanovu</a:t>
            </a:r>
            <a:r>
              <a:rPr lang="cs-CZ" sz="1800" dirty="0"/>
              <a:t> efektu pomáhá v potápěčské medicíně předcházet komplikacím, jako je zmíněné mělké bezvědomí nebo CO₂ retence v </a:t>
            </a:r>
            <a:r>
              <a:rPr lang="cs-CZ" sz="1800" dirty="0" err="1"/>
              <a:t>rebreatheru</a:t>
            </a:r>
            <a:r>
              <a:rPr lang="cs-CZ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70029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Fyziologická reakce na hypoxii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Hyperventilace → snížení pCO₂ → respirační alkalóza</a:t>
            </a:r>
          </a:p>
          <a:p>
            <a:r>
              <a:t>• Zvýšená tvorba erytropoetinu (EPO) → více erytrocytů</a:t>
            </a:r>
          </a:p>
          <a:p>
            <a:r>
              <a:t>• Zvýšená hladina 2,3-BPG → posun disociační křivky Hb doprava</a:t>
            </a:r>
          </a:p>
          <a:p>
            <a:r>
              <a:t>• Kapilarizace tkání a vyšší produkce NO pro lepší perfuzi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Adaptace horolezců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Aklimatizace: postupné vystupování, aby tělo přizpůsobilo metabolismus</a:t>
            </a:r>
          </a:p>
          <a:p>
            <a:r>
              <a:t>• Zvýšení ventilace a produkce 2,3-BPG</a:t>
            </a:r>
          </a:p>
          <a:p>
            <a:r>
              <a:t>• Riziko akutní horské nemoci (AHN), plicního a mozkového edému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Úvod: Vysokohorská hypoxie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Výška nad 2500 m znamená nižší parciální tlak O₂ v atmosféře</a:t>
            </a:r>
          </a:p>
          <a:p>
            <a:r>
              <a:t>• Lidé se adaptovali na život ve vysokých nadmořských výškách různými způsoby</a:t>
            </a:r>
          </a:p>
          <a:p>
            <a:r>
              <a:t>• Andské, Tibetské a Etiopské populace vykazují rozdílné strategie přizpůsobení</a:t>
            </a:r>
          </a:p>
          <a:p>
            <a:r>
              <a:t>• Mechanismy adaptace zahrnují fyziologické, metabolické a genetické změny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Andská adaptace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Andské populace (Peru, Bolívie, Ekvádor) žijí v nadmořských výškách &gt;3500 m</a:t>
            </a:r>
          </a:p>
          <a:p>
            <a:r>
              <a:t>• Zvýšená produkce erytropoetinu (EPO) → vyšší hematokrit (až 60 %)</a:t>
            </a:r>
          </a:p>
          <a:p>
            <a:r>
              <a:t>• Silnější ventilace v klidu, ale nižší než u Tibeťanů při zátěži</a:t>
            </a:r>
          </a:p>
          <a:p>
            <a:r>
              <a:t>• Vyšší koncentrace hemoglobinu umožňuje přenos většího množství O₂</a:t>
            </a:r>
          </a:p>
          <a:p>
            <a:r>
              <a:t>• Nevýhoda: zvýšená viskozita krve → vyšší riziko trombóz a srdeční zátěže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Tibetská adaptace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Tibeťané žijí v nadmořských výškách &gt;4000 m</a:t>
            </a:r>
          </a:p>
          <a:p>
            <a:r>
              <a:t>• Nemají zvýšený hematokrit jako Andské populace (~45-50 %)</a:t>
            </a:r>
          </a:p>
          <a:p>
            <a:r>
              <a:t>• Efektivnější využití kyslíku – vyšší produkce oxidu dusnatého (NO) → lepší cévní průtok</a:t>
            </a:r>
          </a:p>
          <a:p>
            <a:r>
              <a:t>• Genetická adaptace: mutace EPAS1 (tzv. „superatletický gen“) → nižší hladina hemoglobinu</a:t>
            </a:r>
          </a:p>
          <a:p>
            <a:r>
              <a:t>• Rychlejší ventilace → efektivnější přísun O₂, ale vyšší energetická náročnost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BE3685B-0B51-4F92-A399-F09A5347B2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8F8BD2-D41B-43C7-B859-C0B758CFD4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0008C6-8D9A-4096-B532-B25B1A442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Obrázek: Anatomie plicních alveolů s propletenou sítí kapilár.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385F69D-BBC7-438C-B316-2AD7FDB4C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2165993"/>
            <a:ext cx="5376000" cy="4139998"/>
          </a:xfrm>
        </p:spPr>
        <p:txBody>
          <a:bodyPr/>
          <a:lstStyle/>
          <a:p>
            <a:r>
              <a:rPr lang="cs-CZ" dirty="0"/>
              <a:t>Červeně znázorněna krev okysličená v plicích, modře odkysličená krev přivádějící CO₂. Difúze plynů probíhá přes tenkou </a:t>
            </a:r>
            <a:r>
              <a:rPr lang="cs-CZ" dirty="0" err="1"/>
              <a:t>alveolokapilární</a:t>
            </a:r>
            <a:r>
              <a:rPr lang="cs-CZ" dirty="0"/>
              <a:t> membránu vlivem rozdílných parciálních tlaků O₂ a CO₂.</a:t>
            </a:r>
          </a:p>
        </p:txBody>
      </p:sp>
      <p:sp>
        <p:nvSpPr>
          <p:cNvPr id="6" name="AutoShape 2">
            <a:extLst>
              <a:ext uri="{FF2B5EF4-FFF2-40B4-BE49-F238E27FC236}">
                <a16:creationId xmlns:a16="http://schemas.microsoft.com/office/drawing/2014/main" id="{4392F61A-2F95-4201-B13A-2E588D6B83B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8F35BB8-6F2C-4D90-BA6A-1105D5A008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2000" y="2165813"/>
            <a:ext cx="5247275" cy="3972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5339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Etiopská adaptace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Etiopané žijí ve výškách kolem 2500-3500 m</a:t>
            </a:r>
          </a:p>
          <a:p>
            <a:r>
              <a:t>• Nemají zvýšený hematokrit ani hladinu hemoglobinu jako Andské populace</a:t>
            </a:r>
          </a:p>
          <a:p>
            <a:r>
              <a:t>• Hypotéza: efektivnější difúze O₂ do tkání a genetické adaptace dosud ne zcela objasněné</a:t>
            </a:r>
          </a:p>
          <a:p>
            <a:r>
              <a:t>• Studie ukazují vyšší kapacitu plic a lepší adaptaci srdeční funkce</a:t>
            </a:r>
          </a:p>
          <a:p>
            <a:r>
              <a:t>• Možná historická selekce na aerobní metabolismus (vytrvalostní běžci)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Srovnání adaptací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Andská strategie: vyšší hematokrit a hemoglobin → více O₂ v krvi, ale vyšší riziko viskozity</a:t>
            </a:r>
          </a:p>
          <a:p>
            <a:r>
              <a:t>• Tibetská strategie: normální hematokrit, efektivní krevní průtok (NO) → energeticky výhodnější</a:t>
            </a:r>
          </a:p>
          <a:p>
            <a:r>
              <a:t>• Etiopská strategie: bez zvýšení hematokritu, pravděpodobně efektivnější transport O₂ do tkání</a:t>
            </a:r>
          </a:p>
          <a:p>
            <a:r>
              <a:t>• Evoluční adaptace se liší podle podmínek prostředí a délky osídlení vysokohorských oblastí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Obyvatelé 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Vysoký hematokrit (~60 %)</a:t>
            </a:r>
          </a:p>
          <a:p>
            <a:r>
              <a:t>• Zvýšená produkce EPO</a:t>
            </a:r>
          </a:p>
          <a:p>
            <a:r>
              <a:t>• Vyšší kapacita hemoglobinu vázat kyslík</a:t>
            </a:r>
          </a:p>
          <a:p>
            <a:r>
              <a:t>• Silnější dýchací odpověď na hypoxii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Obyvatelé Tibetu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Normální hladiny hematokritu (~45–50 %)</a:t>
            </a:r>
          </a:p>
          <a:p>
            <a:r>
              <a:t>• Vyšší produkce oxidu dusnatého (NO) → lepší průtok krve</a:t>
            </a:r>
          </a:p>
          <a:p>
            <a:r>
              <a:t>• Efektivnější plicní ventilace při nižších hladinách O₂</a:t>
            </a:r>
          </a:p>
          <a:p>
            <a:r>
              <a:t>• Genetické adaptace (EPAS1 gen – „superatleta gen“)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Obyvatelé Etiopie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Normální hladiny hemoglobinu</a:t>
            </a:r>
          </a:p>
          <a:p>
            <a:r>
              <a:t>• Lepší kyslíková difuze a vyšší plicní kapacita</a:t>
            </a:r>
          </a:p>
          <a:p>
            <a:r>
              <a:t>• Pravděpodobně jiný mechanismus adaptace než v Tibetu a Andách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Genetické mutace a evoluční adaptace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Mutace EPAS1 u Tibeťanů – lepší tolerance hypoxie</a:t>
            </a:r>
          </a:p>
          <a:p>
            <a:r>
              <a:t>• HBB gen v Andách – vyšší vazebná kapacita hemoglobinu</a:t>
            </a:r>
          </a:p>
          <a:p>
            <a:r>
              <a:t>• ADRA2B gen u Etiopanů – ovlivnění srdeční odpovědi na hypoxii</a:t>
            </a:r>
          </a:p>
          <a:p>
            <a:r>
              <a:t>• Evoluční výhoda přizpůsobení k životu ve výškách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Úvod: Výšková hypoxie a potřeba aklimatizace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Vysoká nadmořská výška → nižší parciální tlak O₂ → riziko hypoxie</a:t>
            </a:r>
          </a:p>
          <a:p>
            <a:r>
              <a:t>• Aklimatizace = proces fyziologické adaptace na nižší dostupnost O₂</a:t>
            </a:r>
          </a:p>
          <a:p>
            <a:r>
              <a:t>• Délka aklimatizace závisí na výšce a individuální reakci</a:t>
            </a:r>
          </a:p>
          <a:p>
            <a:r>
              <a:t>• Bez adekvátní adaptace hrozí akutní horská nemoc (AHN)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Respirační adaptace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Okamžitá reakce: hyperventilace (zvýšení dechové frekvence a objemu)</a:t>
            </a:r>
          </a:p>
          <a:p>
            <a:r>
              <a:t>• Dlouhodobá adaptace: vyšší citlivost dýchacího centra na CO₂ a O₂</a:t>
            </a:r>
          </a:p>
          <a:p>
            <a:r>
              <a:t>• Respirační alkalóza (pokles CO₂) → ledviny kompenzují zvýšeným vylučováním HCO₃⁻</a:t>
            </a:r>
          </a:p>
          <a:p>
            <a:r>
              <a:t>• Efektivnější využití kyslíku díky zlepšení plicní difuze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Krevní a oběhové změny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Krátkodobě: zvýšení srdeční frekvence a srdečního výdeje</a:t>
            </a:r>
          </a:p>
          <a:p>
            <a:r>
              <a:t>• Během dnů až týdnů: zvýšená produkce erytropoetinu (EPO) → více erytrocytů</a:t>
            </a:r>
          </a:p>
          <a:p>
            <a:r>
              <a:t>• Vyšší hematokrit → lepší transport O₂, ale vyšší viskozita krve</a:t>
            </a:r>
          </a:p>
          <a:p>
            <a:r>
              <a:t>• Zvýšení kapilarizace tkání → lepší dodávka kyslíku do buněk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Metabolické a buněčné změny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Zvýšená hladina 2,3-BPG v erytrocytech → snížená afinita Hb k O₂ (Bohrův efekt)</a:t>
            </a:r>
          </a:p>
          <a:p>
            <a:r>
              <a:t>• Vyšší mitochondriální aktivita → efektivnější využití O₂</a:t>
            </a:r>
          </a:p>
          <a:p>
            <a:r>
              <a:t>• Zvýšená produkce oxidu dusnatého (NO) → lepší vazodilatace a perfuze tkání</a:t>
            </a:r>
          </a:p>
          <a:p>
            <a:r>
              <a:t>• Přizpůsobení energetického metabolismu → vyšší podíl aerobního metabolismu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C5333C1-E0A2-418C-807A-937F7A4BBE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B89651-4B28-4EB8-B962-CE2629CF4C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1E945D1-AA48-4AFC-8179-43E5162C7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6B8C94DC-3DD3-4CED-910B-FA10C6762E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700" y="1171576"/>
            <a:ext cx="5710300" cy="5534212"/>
          </a:xfrm>
        </p:spPr>
      </p:pic>
    </p:spTree>
    <p:extLst>
      <p:ext uri="{BB962C8B-B14F-4D97-AF65-F5344CB8AC3E}">
        <p14:creationId xmlns:p14="http://schemas.microsoft.com/office/powerpoint/2010/main" val="16879846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Doporučení pro bezpečnou aklimatizaci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Postupný výstup: max. 300–500 m za den nad 2500 m</a:t>
            </a:r>
          </a:p>
          <a:p>
            <a:r>
              <a:t>• Hydratace a vyvážená strava (dostatek železa pro tvorbu erytrocytů)</a:t>
            </a:r>
          </a:p>
          <a:p>
            <a:r>
              <a:t>• Přestávky ve výškách pro adaptaci (aklimatizační dny)</a:t>
            </a:r>
          </a:p>
          <a:p>
            <a:r>
              <a:t>• Možnost užití acetazolamidu pro zrychlení adaptace</a:t>
            </a:r>
          </a:p>
          <a:p>
            <a:r>
              <a:t>• Pozor na příznaky akutní horské nemoci – v případě potíží sestoupit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Dlouhodobé zdravotní dopady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Chronická horská nemoc (nadprodukce erytrocytů → zvýšené riziko trombóz)</a:t>
            </a:r>
          </a:p>
          <a:p>
            <a:r>
              <a:t>• Zvýšené riziko plicní hypertenze</a:t>
            </a:r>
          </a:p>
          <a:p>
            <a:r>
              <a:t>• Vliv dlouhodobé hypoxie na srdce a mozek</a:t>
            </a:r>
          </a:p>
          <a:p>
            <a:r>
              <a:t>• Adaptace u novorozenců ve výškách – nižší porodní váha, pomalejší růst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Úvod: Vliv vysoké nadmořské výšky na organismus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Nižší parciální tlak kyslíku vede k hypoxii</a:t>
            </a:r>
          </a:p>
          <a:p>
            <a:r>
              <a:t>• Fyziologická adaptace nemusí být u každého stejně účinná</a:t>
            </a:r>
          </a:p>
          <a:p>
            <a:r>
              <a:t>• Výšková onemocnění vznikají při rychlém výstupu bez dostatečné aklimatizace</a:t>
            </a:r>
          </a:p>
          <a:p>
            <a:r>
              <a:t>• Nejčastější problémy: akutní horská nemoc, vysokohorský plicní a mozkový edém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Akutní horská nemoc (AHN)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Příčiny: Nedostatek kyslíku, zrychlený výstup bez aklimatizace</a:t>
            </a:r>
          </a:p>
          <a:p>
            <a:r>
              <a:t>• Příznaky: Bolest hlavy, nevolnost, závratě, únava, poruchy spánku</a:t>
            </a:r>
          </a:p>
          <a:p>
            <a:r>
              <a:t>• Prevence: Postupný výstup, dostatek tekutin, mírná fyzická aktivita</a:t>
            </a:r>
          </a:p>
          <a:p>
            <a:r>
              <a:t>• Léčba: Sestup do nižší výšky, kyslíková terapie, acetazolamid (Diamox)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Vysokohorský plicní edém (HAPE)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Příčiny: Zvýšený tlak v plicních kapilárách → prosakování tekutiny do plic</a:t>
            </a:r>
          </a:p>
          <a:p>
            <a:r>
              <a:t>• Příznaky: Dýchavičnost, kašel s růžovým sputem, cyanóza, slabost</a:t>
            </a:r>
          </a:p>
          <a:p>
            <a:r>
              <a:t>• Prevence: Postupná aklimatizace, vyhýbání se nadměrné fyzické zátěži</a:t>
            </a:r>
          </a:p>
          <a:p>
            <a:r>
              <a:t>• Léčba: Okamžitý sestup, podání kyslíku, nifedipin ke snížení plicního tlaku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Vysokohorský mozkový edém (HACE)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Příčiny: Otok mozku způsobený zvýšenou propustností cév v důsledku hypoxie</a:t>
            </a:r>
          </a:p>
          <a:p>
            <a:r>
              <a:t>• Příznaky: Zmatenost, poruchy chůze, halucinace, ztráta vědomí</a:t>
            </a:r>
          </a:p>
          <a:p>
            <a:r>
              <a:t>• Prevence: Správná aklimatizace, vyhýbání se rychlému výstupu</a:t>
            </a:r>
          </a:p>
          <a:p>
            <a:r>
              <a:t>• Léčba: Okamžitý sestup, podání dexamethasonu (kortikosteroid), kyslík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Shrnutí a doporučení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• </a:t>
            </a:r>
            <a:r>
              <a:rPr dirty="0" err="1"/>
              <a:t>Výšková</a:t>
            </a:r>
            <a:r>
              <a:rPr dirty="0"/>
              <a:t> </a:t>
            </a:r>
            <a:r>
              <a:rPr dirty="0" err="1"/>
              <a:t>onemocnění</a:t>
            </a:r>
            <a:r>
              <a:rPr dirty="0"/>
              <a:t> </a:t>
            </a:r>
            <a:r>
              <a:rPr dirty="0" err="1"/>
              <a:t>vznikají</a:t>
            </a:r>
            <a:r>
              <a:rPr dirty="0"/>
              <a:t> </a:t>
            </a:r>
            <a:r>
              <a:rPr dirty="0" err="1"/>
              <a:t>při</a:t>
            </a:r>
            <a:r>
              <a:rPr dirty="0"/>
              <a:t> </a:t>
            </a:r>
            <a:r>
              <a:rPr dirty="0" err="1"/>
              <a:t>rychlém</a:t>
            </a:r>
            <a:r>
              <a:rPr dirty="0"/>
              <a:t> </a:t>
            </a:r>
            <a:r>
              <a:rPr dirty="0" err="1"/>
              <a:t>výstupu</a:t>
            </a:r>
            <a:r>
              <a:rPr dirty="0"/>
              <a:t> bez </a:t>
            </a:r>
            <a:r>
              <a:rPr dirty="0" err="1"/>
              <a:t>aklimatizace</a:t>
            </a:r>
            <a:endParaRPr dirty="0"/>
          </a:p>
          <a:p>
            <a:r>
              <a:rPr dirty="0"/>
              <a:t>• </a:t>
            </a:r>
            <a:r>
              <a:rPr dirty="0" err="1"/>
              <a:t>Klíčová</a:t>
            </a:r>
            <a:r>
              <a:rPr dirty="0"/>
              <a:t> </a:t>
            </a:r>
            <a:r>
              <a:rPr dirty="0" err="1"/>
              <a:t>prevence</a:t>
            </a:r>
            <a:r>
              <a:rPr dirty="0"/>
              <a:t>: </a:t>
            </a:r>
            <a:r>
              <a:rPr dirty="0" err="1"/>
              <a:t>pomalý</a:t>
            </a:r>
            <a:r>
              <a:rPr dirty="0"/>
              <a:t> </a:t>
            </a:r>
            <a:r>
              <a:rPr dirty="0" err="1"/>
              <a:t>výstup</a:t>
            </a:r>
            <a:r>
              <a:rPr dirty="0"/>
              <a:t>, </a:t>
            </a:r>
            <a:r>
              <a:rPr dirty="0" err="1"/>
              <a:t>hydratace</a:t>
            </a:r>
            <a:r>
              <a:rPr dirty="0"/>
              <a:t>, </a:t>
            </a:r>
            <a:r>
              <a:rPr lang="cs-CZ" dirty="0"/>
              <a:t>vnímání</a:t>
            </a:r>
            <a:r>
              <a:rPr dirty="0"/>
              <a:t> </a:t>
            </a:r>
            <a:r>
              <a:rPr dirty="0" err="1"/>
              <a:t>vlastního</a:t>
            </a:r>
            <a:r>
              <a:rPr dirty="0"/>
              <a:t> </a:t>
            </a:r>
            <a:r>
              <a:rPr dirty="0" err="1"/>
              <a:t>těla</a:t>
            </a:r>
            <a:endParaRPr dirty="0"/>
          </a:p>
          <a:p>
            <a:r>
              <a:rPr dirty="0"/>
              <a:t>• V </a:t>
            </a:r>
            <a:r>
              <a:rPr dirty="0" err="1"/>
              <a:t>případě</a:t>
            </a:r>
            <a:r>
              <a:rPr dirty="0"/>
              <a:t> </a:t>
            </a:r>
            <a:r>
              <a:rPr dirty="0" err="1"/>
              <a:t>závažných</a:t>
            </a:r>
            <a:r>
              <a:rPr dirty="0"/>
              <a:t> </a:t>
            </a:r>
            <a:r>
              <a:rPr dirty="0" err="1"/>
              <a:t>příznaků</a:t>
            </a:r>
            <a:r>
              <a:rPr dirty="0"/>
              <a:t>: </a:t>
            </a:r>
            <a:r>
              <a:rPr dirty="0" err="1"/>
              <a:t>okamžitý</a:t>
            </a:r>
            <a:r>
              <a:rPr dirty="0"/>
              <a:t> </a:t>
            </a:r>
            <a:r>
              <a:rPr dirty="0" err="1"/>
              <a:t>sestup</a:t>
            </a:r>
            <a:r>
              <a:rPr dirty="0"/>
              <a:t> do </a:t>
            </a:r>
            <a:r>
              <a:rPr dirty="0" err="1"/>
              <a:t>nižší</a:t>
            </a:r>
            <a:r>
              <a:rPr dirty="0"/>
              <a:t> </a:t>
            </a:r>
            <a:r>
              <a:rPr dirty="0" err="1"/>
              <a:t>nadmořské</a:t>
            </a:r>
            <a:r>
              <a:rPr dirty="0"/>
              <a:t> </a:t>
            </a:r>
            <a:r>
              <a:rPr dirty="0" err="1"/>
              <a:t>výšky</a:t>
            </a:r>
            <a:endParaRPr dirty="0"/>
          </a:p>
          <a:p>
            <a:r>
              <a:rPr dirty="0"/>
              <a:t>• </a:t>
            </a:r>
            <a:r>
              <a:rPr dirty="0" err="1"/>
              <a:t>Použití</a:t>
            </a:r>
            <a:r>
              <a:rPr dirty="0"/>
              <a:t> </a:t>
            </a:r>
            <a:r>
              <a:rPr dirty="0" err="1"/>
              <a:t>léků</a:t>
            </a:r>
            <a:r>
              <a:rPr dirty="0"/>
              <a:t> (</a:t>
            </a:r>
            <a:r>
              <a:rPr dirty="0" err="1"/>
              <a:t>acetazolamid</a:t>
            </a:r>
            <a:r>
              <a:rPr dirty="0"/>
              <a:t>, </a:t>
            </a:r>
            <a:r>
              <a:rPr dirty="0" err="1"/>
              <a:t>dexamethason</a:t>
            </a:r>
            <a:r>
              <a:rPr dirty="0"/>
              <a:t>) </a:t>
            </a:r>
            <a:r>
              <a:rPr dirty="0" err="1"/>
              <a:t>jen</a:t>
            </a:r>
            <a:r>
              <a:rPr dirty="0"/>
              <a:t> po </a:t>
            </a:r>
            <a:r>
              <a:rPr dirty="0" err="1"/>
              <a:t>konzultaci</a:t>
            </a:r>
            <a:r>
              <a:rPr dirty="0"/>
              <a:t> s </a:t>
            </a:r>
            <a:r>
              <a:rPr dirty="0" err="1"/>
              <a:t>lékařem</a:t>
            </a:r>
            <a:endParaRPr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59B03D2-7E77-4A02-9CC4-8CCD110ACD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63FEB8-AAA4-4B7D-9DA0-6B0EAAF88B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4E8922-9FBF-45B1-B2AF-52A67020B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0614818-2E17-41A0-95A5-3DE5223526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Děkuji za </a:t>
            </a:r>
            <a:r>
              <a:rPr lang="cs-CZ" dirty="0" err="1"/>
              <a:t>pozorost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2351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9B3154D-B842-4A4A-BFBA-EAE85EB73A3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E714E01-2823-48EC-9BDE-BFC3E7F065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134A712-5421-4893-8F3E-B558F2261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Transport krevním oběhem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100F452-D202-4B7A-8056-7AC861B83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59001"/>
            <a:ext cx="10753200" cy="4139998"/>
          </a:xfrm>
        </p:spPr>
        <p:txBody>
          <a:bodyPr/>
          <a:lstStyle/>
          <a:p>
            <a:r>
              <a:rPr lang="cs-CZ" sz="2000" dirty="0"/>
              <a:t>Okysličená krev je následně tepnami vedena do tkání, kde O₂ difunduje z krve do buněk a je využit při buněčném dýchání. Tím se zvyšuje produkce CO₂ v tkáních, což zvyšuje místní </a:t>
            </a:r>
            <a:r>
              <a:rPr lang="cs-CZ" sz="2000" dirty="0" err="1"/>
              <a:t>pCO</a:t>
            </a:r>
            <a:r>
              <a:rPr lang="cs-CZ" sz="2000" dirty="0"/>
              <a:t>₂. CO₂ pak přechází z tkání do kapilární krve a je žilami transportován zpět do plic, kde je vyloučen výdechem. Tímto způsobem krev neustále zajišťuje zásobení tkání kyslíkem a odvod oxidu uhličitého. Potřeba transportních molekul: Kyslík má v krvi omezenou rozpustnost – jen malé procento se rozpouští v plazmě. Naprostá většina O₂ je v krvi vázána na specializovaný transportní protein hemoglobin v erytrocytech​Hemoglobin výrazně zvyšuje přepravní kapacitu krve pro kyslík. Podobně i CO₂ cestuje krví částečně rozpuštěný, ale z velké části ve formě hydrogenuhličitanu nebo navázaný na hemoglobin. Hemoglobin tak hraje klíčovou roli v transportu obou hlavních dýchacích plynů.</a:t>
            </a:r>
          </a:p>
        </p:txBody>
      </p:sp>
    </p:spTree>
    <p:extLst>
      <p:ext uri="{BB962C8B-B14F-4D97-AF65-F5344CB8AC3E}">
        <p14:creationId xmlns:p14="http://schemas.microsoft.com/office/powerpoint/2010/main" val="566281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63B952E-9A15-4846-8A7C-047FFE37CE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69E73C-06D9-479C-940F-D81B022350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D4319D-62CB-405C-9C8A-1BCFFA2F6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Rootův</a:t>
            </a:r>
            <a:r>
              <a:rPr lang="cs-CZ" dirty="0"/>
              <a:t> efekt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4078068-DE0B-46F4-9E1F-4907432847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/>
              <a:t>Definice </a:t>
            </a:r>
            <a:r>
              <a:rPr lang="cs-CZ" sz="2400" b="1" dirty="0" err="1"/>
              <a:t>Rootova</a:t>
            </a:r>
            <a:r>
              <a:rPr lang="cs-CZ" sz="2400" b="1" dirty="0"/>
              <a:t> efektu:</a:t>
            </a:r>
            <a:r>
              <a:rPr lang="cs-CZ" sz="2400" dirty="0"/>
              <a:t> </a:t>
            </a:r>
            <a:r>
              <a:rPr lang="cs-CZ" sz="2400" dirty="0" err="1"/>
              <a:t>Rootův</a:t>
            </a:r>
            <a:r>
              <a:rPr lang="cs-CZ" sz="2400" dirty="0"/>
              <a:t> efekt je specializovaný jev pozorovaný u hemoglobinů některých </a:t>
            </a:r>
            <a:r>
              <a:rPr lang="cs-CZ" sz="2400" b="1" dirty="0"/>
              <a:t>ryb (</a:t>
            </a:r>
            <a:r>
              <a:rPr lang="cs-CZ" sz="2400" b="1" dirty="0" err="1"/>
              <a:t>teleostů</a:t>
            </a:r>
            <a:r>
              <a:rPr lang="cs-CZ" sz="2400" b="1" dirty="0"/>
              <a:t>)</a:t>
            </a:r>
            <a:r>
              <a:rPr lang="cs-CZ" sz="2400" dirty="0"/>
              <a:t>, kdy </a:t>
            </a:r>
            <a:r>
              <a:rPr lang="cs-CZ" sz="2400" b="1" dirty="0"/>
              <a:t>pokles pH nebo zvýšení koncentrace CO₂</a:t>
            </a:r>
            <a:r>
              <a:rPr lang="cs-CZ" sz="2400" dirty="0"/>
              <a:t> nejen snižuje afinitu hemoglobinu ke kyslíku, ale také </a:t>
            </a:r>
            <a:r>
              <a:rPr lang="cs-CZ" sz="2400" b="1" dirty="0"/>
              <a:t>snižuje maximální kapacitu vazby O₂</a:t>
            </a:r>
            <a:r>
              <a:rPr lang="cs-CZ" sz="2400" dirty="0"/>
              <a:t>​. Jinými slovy, za podmínek kyselého pH hemoglobin ztrácí schopnost se plně nasytit kyslíkem i při vysokém parciálním tlaku O₂. To se liší od klasického Bohrova efektu, kde nižší pH snižuje afinitu (křivka se posouvá doprava), ale maximální saturace zůstává ~100 %. U </a:t>
            </a:r>
            <a:r>
              <a:rPr lang="cs-CZ" sz="2400" dirty="0" err="1"/>
              <a:t>Rootova</a:t>
            </a:r>
            <a:r>
              <a:rPr lang="cs-CZ" sz="2400" dirty="0"/>
              <a:t> efektu se disociační křivka posouvá </a:t>
            </a:r>
            <a:r>
              <a:rPr lang="cs-CZ" sz="2400" b="1" dirty="0"/>
              <a:t>dolů</a:t>
            </a:r>
            <a:r>
              <a:rPr lang="cs-CZ" sz="2400" dirty="0"/>
              <a:t> (snížení maximální saturace)​, často doprovázené ztrátou </a:t>
            </a:r>
            <a:r>
              <a:rPr lang="cs-CZ" sz="2400" dirty="0" err="1"/>
              <a:t>kooperativity</a:t>
            </a:r>
            <a:r>
              <a:rPr lang="cs-CZ" sz="2400" dirty="0"/>
              <a:t> vazby O₂ při nízkém pH​.</a:t>
            </a:r>
          </a:p>
        </p:txBody>
      </p:sp>
    </p:spTree>
    <p:extLst>
      <p:ext uri="{BB962C8B-B14F-4D97-AF65-F5344CB8AC3E}">
        <p14:creationId xmlns:p14="http://schemas.microsoft.com/office/powerpoint/2010/main" val="1990621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7B48BA1-5EAE-461D-B962-69BF152715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E8240C5-753D-4BEE-A84D-3C954EA686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EF358C8-1286-4FF4-B6AB-3E443DED0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Bohrův efekt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B699AC6-14FB-450C-8C08-432F41721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Podstata Bohrova efektu:</a:t>
            </a:r>
            <a:r>
              <a:rPr lang="cs-CZ" dirty="0"/>
              <a:t> Bohrův efekt popisuje vliv </a:t>
            </a:r>
            <a:r>
              <a:rPr lang="cs-CZ" b="1" dirty="0"/>
              <a:t>pH a CO₂</a:t>
            </a:r>
            <a:r>
              <a:rPr lang="cs-CZ" dirty="0"/>
              <a:t> na vazbu kyslíku na hemoglobin. </a:t>
            </a:r>
            <a:r>
              <a:rPr lang="cs-CZ" b="1" dirty="0"/>
              <a:t>Snížení pH</a:t>
            </a:r>
            <a:r>
              <a:rPr lang="cs-CZ" dirty="0"/>
              <a:t> (vyšší koncentrace H⁺, typicky způsobené zvýšením CO₂ v tkáních) </a:t>
            </a:r>
            <a:r>
              <a:rPr lang="cs-CZ" b="1" dirty="0"/>
              <a:t>snižuje afinitu hemoglobinu ke kyslíku</a:t>
            </a:r>
            <a:r>
              <a:rPr lang="cs-CZ" dirty="0"/>
              <a:t> a způsobuje posun disociační křivky </a:t>
            </a:r>
            <a:r>
              <a:rPr lang="cs-CZ" dirty="0" err="1"/>
              <a:t>Hb</a:t>
            </a:r>
            <a:r>
              <a:rPr lang="cs-CZ" dirty="0"/>
              <a:t>/O₂ </a:t>
            </a:r>
            <a:r>
              <a:rPr lang="cs-CZ" b="1" dirty="0"/>
              <a:t>doprava</a:t>
            </a:r>
            <a:r>
              <a:rPr lang="cs-CZ" dirty="0"/>
              <a:t>​. To znamená, že při daném </a:t>
            </a:r>
            <a:r>
              <a:rPr lang="cs-CZ" dirty="0" err="1"/>
              <a:t>pO</a:t>
            </a:r>
            <a:r>
              <a:rPr lang="cs-CZ" dirty="0"/>
              <a:t>₂ hemoglobin váže méně O₂ (snáze ho uvolňuje). Naopak </a:t>
            </a:r>
            <a:r>
              <a:rPr lang="cs-CZ" b="1" dirty="0"/>
              <a:t>zvýšení pH</a:t>
            </a:r>
            <a:r>
              <a:rPr lang="cs-CZ" dirty="0"/>
              <a:t> (nižší H⁺, např. v plicích kde je CO₂ odváděn) vede k posunu křivky doleva a zvýšení afinity </a:t>
            </a:r>
            <a:r>
              <a:rPr lang="cs-CZ" dirty="0" err="1"/>
              <a:t>Hb</a:t>
            </a:r>
            <a:r>
              <a:rPr lang="cs-CZ" dirty="0"/>
              <a:t> k O₂​​. Zjednodušeně: </a:t>
            </a:r>
            <a:r>
              <a:rPr lang="cs-CZ" b="1" dirty="0"/>
              <a:t>acidóza ulehčuje uvolnění O₂ z hemoglobinu</a:t>
            </a:r>
            <a:r>
              <a:rPr lang="cs-CZ" dirty="0"/>
              <a:t>, alkalóza ulehčuje navázání O₂.</a:t>
            </a:r>
          </a:p>
        </p:txBody>
      </p:sp>
    </p:spTree>
    <p:extLst>
      <p:ext uri="{BB962C8B-B14F-4D97-AF65-F5344CB8AC3E}">
        <p14:creationId xmlns:p14="http://schemas.microsoft.com/office/powerpoint/2010/main" val="2160864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15953D4-08D7-4904-9242-25EE8553C8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99A124-2189-4109-B8FE-565DFC4824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54DAB8-0895-499B-8AD4-631E47864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Bohrův efekt 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C530B2D-66B7-437B-9826-9E6F5C9F4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247386"/>
            <a:ext cx="10753200" cy="4139998"/>
          </a:xfrm>
        </p:spPr>
        <p:txBody>
          <a:bodyPr/>
          <a:lstStyle/>
          <a:p>
            <a:r>
              <a:rPr lang="cs-CZ" sz="2000" b="1" dirty="0"/>
              <a:t>Mechanismus v tkáních:</a:t>
            </a:r>
            <a:r>
              <a:rPr lang="cs-CZ" sz="2000" dirty="0"/>
              <a:t> V aktivních tkáních dochází k intenzivnímu buněčnému dýchání, které produkuje CO₂. CO₂ reaguje s vodou za vzniku kyseliny uhličité H₂CO₃, jež disociuje na HCO₃⁻ a H⁺​</a:t>
            </a:r>
          </a:p>
          <a:p>
            <a:r>
              <a:rPr lang="cs-CZ" sz="2000" dirty="0"/>
              <a:t>. Nárůst koncentrace H⁺ (pokles pH) v okolí kapilár vede k </a:t>
            </a:r>
            <a:r>
              <a:rPr lang="cs-CZ" sz="2000" dirty="0" err="1"/>
              <a:t>protonaci</a:t>
            </a:r>
            <a:r>
              <a:rPr lang="cs-CZ" sz="2000" dirty="0"/>
              <a:t> určitých skupin hemoglobinu. </a:t>
            </a:r>
            <a:r>
              <a:rPr lang="cs-CZ" sz="2000" b="1" dirty="0" err="1"/>
              <a:t>Deoxyhemoglobin</a:t>
            </a:r>
            <a:r>
              <a:rPr lang="cs-CZ" sz="2000" dirty="0"/>
              <a:t> (který už uvolnil část O₂) má vyšší </a:t>
            </a:r>
            <a:r>
              <a:rPr lang="cs-CZ" sz="2000" dirty="0" err="1"/>
              <a:t>pK_a</a:t>
            </a:r>
            <a:r>
              <a:rPr lang="cs-CZ" sz="2000" dirty="0"/>
              <a:t> a váže vzniklé protony lépe než oxyhemoglobin​​c. Tím se stabilizuje tzv. T-konformace (tenzní) hemoglobinu s nižší afinitou k O₂​. </a:t>
            </a:r>
          </a:p>
          <a:p>
            <a:r>
              <a:rPr lang="cs-CZ" sz="2000" dirty="0"/>
              <a:t>Výsledkem je, že v prostředí s vyšším CO₂ a H⁺ hemoglobin ochotněji odevzdává kyslík do tkání​</a:t>
            </a:r>
          </a:p>
          <a:p>
            <a:r>
              <a:rPr lang="cs-CZ" sz="2000" dirty="0"/>
              <a:t>. Bohrův efekt tak zajišťuje, že </a:t>
            </a:r>
            <a:r>
              <a:rPr lang="cs-CZ" sz="2000" b="1" dirty="0"/>
              <a:t>pracující tkáně dostanou více O₂</a:t>
            </a:r>
            <a:r>
              <a:rPr lang="cs-CZ" sz="2000" dirty="0"/>
              <a:t> – přesně tam, kde vzniká více CO₂ a potřebují více kyslíku​</a:t>
            </a:r>
          </a:p>
          <a:p>
            <a:r>
              <a:rPr lang="cs-CZ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0938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793F96A-B065-44E7-BC9F-8DB5813DF5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DE3F09-8008-407D-8634-0CB0734521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9D453E-5B46-42F5-BC47-09080926B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Bohrův efekt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9020CF8-81A0-4AE4-9414-1E5111120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59001"/>
            <a:ext cx="6821703" cy="4139998"/>
          </a:xfrm>
        </p:spPr>
        <p:txBody>
          <a:bodyPr/>
          <a:lstStyle/>
          <a:p>
            <a:r>
              <a:rPr lang="cs-CZ" sz="2000" dirty="0"/>
              <a:t>Plná černá čára ukazuje křivku za normálních podmínek. Šedě je naznačen posun </a:t>
            </a:r>
            <a:r>
              <a:rPr lang="cs-CZ" sz="2000" b="1" dirty="0"/>
              <a:t>doprava</a:t>
            </a:r>
            <a:r>
              <a:rPr lang="cs-CZ" sz="2000" dirty="0"/>
              <a:t> (nižší afinita) při zvýšení [H⁺] (nižším pH), zvýšení </a:t>
            </a:r>
            <a:r>
              <a:rPr lang="cs-CZ" sz="2000" dirty="0" err="1"/>
              <a:t>pCO</a:t>
            </a:r>
            <a:r>
              <a:rPr lang="cs-CZ" sz="2000" dirty="0"/>
              <a:t>₂, teploty nebo 2,3-BP</a:t>
            </a:r>
          </a:p>
          <a:p>
            <a:r>
              <a:rPr lang="cs-CZ" sz="2000" dirty="0"/>
              <a:t>Posun </a:t>
            </a:r>
            <a:r>
              <a:rPr lang="cs-CZ" sz="2000" b="1" dirty="0"/>
              <a:t>doleva</a:t>
            </a:r>
            <a:r>
              <a:rPr lang="cs-CZ" sz="2000" dirty="0"/>
              <a:t> (vyšší afinita) nastává při snížení [H⁺] (vyšším pH), snížení </a:t>
            </a:r>
            <a:r>
              <a:rPr lang="cs-CZ" sz="2000" dirty="0" err="1"/>
              <a:t>pCO</a:t>
            </a:r>
            <a:r>
              <a:rPr lang="cs-CZ" sz="2000" dirty="0"/>
              <a:t>₂, teploty, 2,3-BPG nebo např. při CO otravě​</a:t>
            </a:r>
          </a:p>
          <a:p>
            <a:r>
              <a:rPr lang="cs-CZ" sz="2000" dirty="0"/>
              <a:t>Bohrův efekt odpovídá zejména vlivu změn pH/CO₂: acidóza (vpravo) podporuje uvolnění O₂, alkalóza (vlevo) podporuje navázání O₂​</a:t>
            </a:r>
          </a:p>
          <a:p>
            <a:r>
              <a:rPr lang="cs-CZ" sz="2000" dirty="0"/>
              <a:t>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D712D27-B59B-4CE2-91C7-9916F8367C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1633" y="1506416"/>
            <a:ext cx="3967513" cy="3845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07772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3 - výměna plynů II" id="{ABCC6571-C746-4604-9E33-3AED5741D838}" vid="{069BC4D0-3C4D-405F-B682-4BD1A42B1D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3898</Words>
  <Application>Microsoft Office PowerPoint</Application>
  <PresentationFormat>Širokoúhlá obrazovka</PresentationFormat>
  <Paragraphs>214</Paragraphs>
  <Slides>47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1" baseType="lpstr">
      <vt:lpstr>Arial</vt:lpstr>
      <vt:lpstr>Tahoma</vt:lpstr>
      <vt:lpstr>Wingdings</vt:lpstr>
      <vt:lpstr>Prezentace_MU_CZ</vt:lpstr>
      <vt:lpstr>Výměna plynů II – efekty, aplikace</vt:lpstr>
      <vt:lpstr>Prezentace aplikace PowerPoint</vt:lpstr>
      <vt:lpstr>Obrázek: Anatomie plicních alveolů s propletenou sítí kapilár. </vt:lpstr>
      <vt:lpstr>Prezentace aplikace PowerPoint</vt:lpstr>
      <vt:lpstr>Transport krevním oběhem</vt:lpstr>
      <vt:lpstr>Rootův efekt</vt:lpstr>
      <vt:lpstr>Bohrův efekt</vt:lpstr>
      <vt:lpstr>Bohrův efekt II</vt:lpstr>
      <vt:lpstr>Bohrův efekt</vt:lpstr>
      <vt:lpstr>Bohrův efekt – fyziologický význam</vt:lpstr>
      <vt:lpstr>Haldanův efekt</vt:lpstr>
      <vt:lpstr>Souběh obou efektů ve tkáních</vt:lpstr>
      <vt:lpstr>Synergie obou efektů </vt:lpstr>
      <vt:lpstr>Aplikace</vt:lpstr>
      <vt:lpstr>Sportovní výkony a oxygenace svalů</vt:lpstr>
      <vt:lpstr>Sportovní zátěž</vt:lpstr>
      <vt:lpstr>Tréninkové a adaptační mechanismy</vt:lpstr>
      <vt:lpstr>Vliv vysokohorského prostředí a hypoxie</vt:lpstr>
      <vt:lpstr>Pobyt ve vysoké nadmořské výšce</vt:lpstr>
      <vt:lpstr>Dlouhodobá adaptace</vt:lpstr>
      <vt:lpstr>Prezentace aplikace PowerPoint</vt:lpstr>
      <vt:lpstr>Potápění a hyperbarické prostředí </vt:lpstr>
      <vt:lpstr>Potápění s přístrojem</vt:lpstr>
      <vt:lpstr>Rychlé vynoření a plyny v krvi</vt:lpstr>
      <vt:lpstr>Fyziologická reakce na hypoxii</vt:lpstr>
      <vt:lpstr>Adaptace horolezců</vt:lpstr>
      <vt:lpstr>Úvod: Vysokohorská hypoxie</vt:lpstr>
      <vt:lpstr>Andská adaptace</vt:lpstr>
      <vt:lpstr>Tibetská adaptace</vt:lpstr>
      <vt:lpstr>Etiopská adaptace</vt:lpstr>
      <vt:lpstr>Srovnání adaptací</vt:lpstr>
      <vt:lpstr>Obyvatelé And</vt:lpstr>
      <vt:lpstr>Obyvatelé Tibetu</vt:lpstr>
      <vt:lpstr>Obyvatelé Etiopie</vt:lpstr>
      <vt:lpstr>Genetické mutace a evoluční adaptace</vt:lpstr>
      <vt:lpstr>Úvod: Výšková hypoxie a potřeba aklimatizace</vt:lpstr>
      <vt:lpstr>Respirační adaptace</vt:lpstr>
      <vt:lpstr>Krevní a oběhové změny</vt:lpstr>
      <vt:lpstr>Metabolické a buněčné změny</vt:lpstr>
      <vt:lpstr>Doporučení pro bezpečnou aklimatizaci</vt:lpstr>
      <vt:lpstr>Dlouhodobé zdravotní dopady</vt:lpstr>
      <vt:lpstr>Úvod: Vliv vysoké nadmořské výšky na organismus</vt:lpstr>
      <vt:lpstr>Akutní horská nemoc (AHN)</vt:lpstr>
      <vt:lpstr>Vysokohorský plicní edém (HAPE)</vt:lpstr>
      <vt:lpstr>Vysokohorský mozkový edém (HACE)</vt:lpstr>
      <vt:lpstr>Shrnutí a doporučení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FSpS MU</dc:title>
  <dc:creator>Masarykova univerzita</dc:creator>
  <cp:lastModifiedBy>Julie Dobrovolná</cp:lastModifiedBy>
  <cp:revision>7</cp:revision>
  <cp:lastPrinted>1601-01-01T00:00:00Z</cp:lastPrinted>
  <dcterms:created xsi:type="dcterms:W3CDTF">2020-11-27T19:37:07Z</dcterms:created>
  <dcterms:modified xsi:type="dcterms:W3CDTF">2025-03-13T21:18:32Z</dcterms:modified>
</cp:coreProperties>
</file>