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2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76" r:id="rId12"/>
    <p:sldId id="277" r:id="rId13"/>
    <p:sldId id="287" r:id="rId14"/>
    <p:sldId id="278" r:id="rId15"/>
    <p:sldId id="288" r:id="rId16"/>
    <p:sldId id="289" r:id="rId17"/>
    <p:sldId id="290" r:id="rId18"/>
    <p:sldId id="280" r:id="rId19"/>
    <p:sldId id="282" r:id="rId20"/>
    <p:sldId id="284" r:id="rId2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388" autoAdjust="0"/>
    <p:restoredTop sz="94660"/>
  </p:normalViewPr>
  <p:slideViewPr>
    <p:cSldViewPr snapToGrid="0" showGuides="1">
      <p:cViewPr varScale="1">
        <p:scale>
          <a:sx n="94" d="100"/>
          <a:sy n="94" d="100"/>
        </p:scale>
        <p:origin x="344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E1E88B-37B4-446A-AD51-78B68376F84D}" type="datetimeFigureOut">
              <a:rPr lang="cs-CZ" smtClean="0"/>
              <a:t>24.2.2025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44C08F-065B-49AB-8980-AF3297296B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7994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298EB56-2B8A-4D10-A4B4-EB901147D6D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82699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298EB56-2B8A-4D10-A4B4-EB901147D6D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91830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298EB56-2B8A-4D10-A4B4-EB901147D6D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528153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298EB56-2B8A-4D10-A4B4-EB901147D6D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712842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298EB56-2B8A-4D10-A4B4-EB901147D6D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40045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70F35-622A-4AFE-9716-5467C7AE369E}" type="datetimeFigureOut">
              <a:rPr lang="cs-CZ" smtClean="0"/>
              <a:t>24.2.2025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3C2F2-AB0E-446D-A396-28C56DC7CA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8773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70F35-622A-4AFE-9716-5467C7AE369E}" type="datetimeFigureOut">
              <a:rPr lang="cs-CZ" smtClean="0"/>
              <a:t>24.2.2025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3C2F2-AB0E-446D-A396-28C56DC7CA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1685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70F35-622A-4AFE-9716-5467C7AE369E}" type="datetimeFigureOut">
              <a:rPr lang="cs-CZ" smtClean="0"/>
              <a:t>24.2.2025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3C2F2-AB0E-446D-A396-28C56DC7CA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50525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3DDFE-9616-4ADD-804F-3B249E0583F0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24.2.2025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3CAB5-CEB2-45B5-832B-70BD51BA70C2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826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3DDFE-9616-4ADD-804F-3B249E0583F0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24.2.2025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3CAB5-CEB2-45B5-832B-70BD51BA70C2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01068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3DDFE-9616-4ADD-804F-3B249E0583F0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24.2.2025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3CAB5-CEB2-45B5-832B-70BD51BA70C2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66282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3DDFE-9616-4ADD-804F-3B249E0583F0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24.2.2025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3CAB5-CEB2-45B5-832B-70BD51BA70C2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79566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3DDFE-9616-4ADD-804F-3B249E0583F0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24.2.2025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3CAB5-CEB2-45B5-832B-70BD51BA70C2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73648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3DDFE-9616-4ADD-804F-3B249E0583F0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24.2.2025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3CAB5-CEB2-45B5-832B-70BD51BA70C2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13977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3DDFE-9616-4ADD-804F-3B249E0583F0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24.2.2025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3CAB5-CEB2-45B5-832B-70BD51BA70C2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76450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3DDFE-9616-4ADD-804F-3B249E0583F0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24.2.2025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3CAB5-CEB2-45B5-832B-70BD51BA70C2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8738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70F35-622A-4AFE-9716-5467C7AE369E}" type="datetimeFigureOut">
              <a:rPr lang="cs-CZ" smtClean="0"/>
              <a:t>24.2.2025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3C2F2-AB0E-446D-A396-28C56DC7CA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34053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3DDFE-9616-4ADD-804F-3B249E0583F0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24.2.2025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3CAB5-CEB2-45B5-832B-70BD51BA70C2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504246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3DDFE-9616-4ADD-804F-3B249E0583F0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24.2.2025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3CAB5-CEB2-45B5-832B-70BD51BA70C2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26356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3DDFE-9616-4ADD-804F-3B249E0583F0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24.2.2025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3CAB5-CEB2-45B5-832B-70BD51BA70C2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5330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70F35-622A-4AFE-9716-5467C7AE369E}" type="datetimeFigureOut">
              <a:rPr lang="cs-CZ" smtClean="0"/>
              <a:t>24.2.2025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3C2F2-AB0E-446D-A396-28C56DC7CA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3950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70F35-622A-4AFE-9716-5467C7AE369E}" type="datetimeFigureOut">
              <a:rPr lang="cs-CZ" smtClean="0"/>
              <a:t>24.2.2025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3C2F2-AB0E-446D-A396-28C56DC7CA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4319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70F35-622A-4AFE-9716-5467C7AE369E}" type="datetimeFigureOut">
              <a:rPr lang="cs-CZ" smtClean="0"/>
              <a:t>24.2.2025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3C2F2-AB0E-446D-A396-28C56DC7CA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7265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70F35-622A-4AFE-9716-5467C7AE369E}" type="datetimeFigureOut">
              <a:rPr lang="cs-CZ" smtClean="0"/>
              <a:t>24.2.2025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3C2F2-AB0E-446D-A396-28C56DC7CA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3535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70F35-622A-4AFE-9716-5467C7AE369E}" type="datetimeFigureOut">
              <a:rPr lang="cs-CZ" smtClean="0"/>
              <a:t>24.2.2025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3C2F2-AB0E-446D-A396-28C56DC7CA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5874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70F35-622A-4AFE-9716-5467C7AE369E}" type="datetimeFigureOut">
              <a:rPr lang="cs-CZ" smtClean="0"/>
              <a:t>24.2.2025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3C2F2-AB0E-446D-A396-28C56DC7CA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110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70F35-622A-4AFE-9716-5467C7AE369E}" type="datetimeFigureOut">
              <a:rPr lang="cs-CZ" smtClean="0"/>
              <a:t>24.2.2025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3C2F2-AB0E-446D-A396-28C56DC7CA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678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370F35-622A-4AFE-9716-5467C7AE369E}" type="datetimeFigureOut">
              <a:rPr lang="cs-CZ" smtClean="0"/>
              <a:t>24.2.2025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D3C2F2-AB0E-446D-A396-28C56DC7CA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2955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D3DDFE-9616-4ADD-804F-3B249E0583F0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24.2.2025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93CAB5-CEB2-45B5-832B-70BD51BA70C2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1158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2.png"/><Relationship Id="rId3" Type="http://schemas.openxmlformats.org/officeDocument/2006/relationships/image" Target="../media/image107.png"/><Relationship Id="rId7" Type="http://schemas.openxmlformats.org/officeDocument/2006/relationships/image" Target="../media/image111.png"/><Relationship Id="rId2" Type="http://schemas.openxmlformats.org/officeDocument/2006/relationships/image" Target="../media/image106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110.png"/><Relationship Id="rId5" Type="http://schemas.openxmlformats.org/officeDocument/2006/relationships/image" Target="../media/image109.png"/><Relationship Id="rId4" Type="http://schemas.openxmlformats.org/officeDocument/2006/relationships/image" Target="../media/image108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7.png"/><Relationship Id="rId13" Type="http://schemas.openxmlformats.org/officeDocument/2006/relationships/image" Target="../media/image162.png"/><Relationship Id="rId3" Type="http://schemas.openxmlformats.org/officeDocument/2006/relationships/image" Target="../media/image152.png"/><Relationship Id="rId7" Type="http://schemas.openxmlformats.org/officeDocument/2006/relationships/image" Target="../media/image156.png"/><Relationship Id="rId12" Type="http://schemas.openxmlformats.org/officeDocument/2006/relationships/image" Target="../media/image161.png"/><Relationship Id="rId2" Type="http://schemas.openxmlformats.org/officeDocument/2006/relationships/image" Target="../media/image151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155.png"/><Relationship Id="rId11" Type="http://schemas.openxmlformats.org/officeDocument/2006/relationships/image" Target="../media/image160.png"/><Relationship Id="rId5" Type="http://schemas.openxmlformats.org/officeDocument/2006/relationships/image" Target="../media/image154.png"/><Relationship Id="rId15" Type="http://schemas.openxmlformats.org/officeDocument/2006/relationships/image" Target="../media/image113.png"/><Relationship Id="rId10" Type="http://schemas.openxmlformats.org/officeDocument/2006/relationships/image" Target="../media/image159.png"/><Relationship Id="rId4" Type="http://schemas.openxmlformats.org/officeDocument/2006/relationships/image" Target="../media/image153.png"/><Relationship Id="rId9" Type="http://schemas.openxmlformats.org/officeDocument/2006/relationships/image" Target="../media/image158.png"/><Relationship Id="rId14" Type="http://schemas.openxmlformats.org/officeDocument/2006/relationships/image" Target="../media/image163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1.png"/><Relationship Id="rId13" Type="http://schemas.openxmlformats.org/officeDocument/2006/relationships/image" Target="../media/image125.png"/><Relationship Id="rId3" Type="http://schemas.openxmlformats.org/officeDocument/2006/relationships/image" Target="../media/image116.png"/><Relationship Id="rId7" Type="http://schemas.openxmlformats.org/officeDocument/2006/relationships/image" Target="../media/image120.png"/><Relationship Id="rId12" Type="http://schemas.openxmlformats.org/officeDocument/2006/relationships/image" Target="../media/image124.png"/><Relationship Id="rId17" Type="http://schemas.openxmlformats.org/officeDocument/2006/relationships/image" Target="../media/image129.png"/><Relationship Id="rId2" Type="http://schemas.openxmlformats.org/officeDocument/2006/relationships/image" Target="../media/image115.png"/><Relationship Id="rId16" Type="http://schemas.openxmlformats.org/officeDocument/2006/relationships/image" Target="../media/image128.png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119.png"/><Relationship Id="rId11" Type="http://schemas.openxmlformats.org/officeDocument/2006/relationships/image" Target="../media/image123.png"/><Relationship Id="rId5" Type="http://schemas.openxmlformats.org/officeDocument/2006/relationships/image" Target="../media/image118.png"/><Relationship Id="rId15" Type="http://schemas.openxmlformats.org/officeDocument/2006/relationships/image" Target="../media/image127.png"/><Relationship Id="rId10" Type="http://schemas.openxmlformats.org/officeDocument/2006/relationships/image" Target="../media/image122.png"/><Relationship Id="rId4" Type="http://schemas.openxmlformats.org/officeDocument/2006/relationships/image" Target="../media/image117.png"/><Relationship Id="rId9" Type="http://schemas.openxmlformats.org/officeDocument/2006/relationships/image" Target="../media/image171.png"/><Relationship Id="rId14" Type="http://schemas.openxmlformats.org/officeDocument/2006/relationships/image" Target="../media/image12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2.png"/><Relationship Id="rId2" Type="http://schemas.openxmlformats.org/officeDocument/2006/relationships/image" Target="../media/image131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33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8.png"/><Relationship Id="rId3" Type="http://schemas.openxmlformats.org/officeDocument/2006/relationships/image" Target="../media/image131.png"/><Relationship Id="rId7" Type="http://schemas.openxmlformats.org/officeDocument/2006/relationships/image" Target="../media/image137.png"/><Relationship Id="rId2" Type="http://schemas.openxmlformats.org/officeDocument/2006/relationships/image" Target="../media/image130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36.png"/><Relationship Id="rId11" Type="http://schemas.openxmlformats.org/officeDocument/2006/relationships/image" Target="../media/image141.png"/><Relationship Id="rId5" Type="http://schemas.openxmlformats.org/officeDocument/2006/relationships/image" Target="../media/image135.png"/><Relationship Id="rId10" Type="http://schemas.openxmlformats.org/officeDocument/2006/relationships/image" Target="../media/image140.png"/><Relationship Id="rId4" Type="http://schemas.openxmlformats.org/officeDocument/2006/relationships/image" Target="../media/image134.png"/><Relationship Id="rId9" Type="http://schemas.openxmlformats.org/officeDocument/2006/relationships/image" Target="../media/image139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3.png"/><Relationship Id="rId2" Type="http://schemas.openxmlformats.org/officeDocument/2006/relationships/image" Target="../media/image142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44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1.png"/><Relationship Id="rId13" Type="http://schemas.openxmlformats.org/officeDocument/2006/relationships/image" Target="../media/image186.png"/><Relationship Id="rId3" Type="http://schemas.openxmlformats.org/officeDocument/2006/relationships/image" Target="../media/image176.png"/><Relationship Id="rId7" Type="http://schemas.openxmlformats.org/officeDocument/2006/relationships/image" Target="../media/image180.png"/><Relationship Id="rId12" Type="http://schemas.openxmlformats.org/officeDocument/2006/relationships/image" Target="../media/image185.png"/><Relationship Id="rId2" Type="http://schemas.openxmlformats.org/officeDocument/2006/relationships/image" Target="../media/image175.png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179.png"/><Relationship Id="rId11" Type="http://schemas.openxmlformats.org/officeDocument/2006/relationships/image" Target="../media/image184.png"/><Relationship Id="rId5" Type="http://schemas.openxmlformats.org/officeDocument/2006/relationships/image" Target="../media/image178.png"/><Relationship Id="rId10" Type="http://schemas.openxmlformats.org/officeDocument/2006/relationships/image" Target="../media/image183.png"/><Relationship Id="rId4" Type="http://schemas.openxmlformats.org/officeDocument/2006/relationships/image" Target="../media/image177.png"/><Relationship Id="rId9" Type="http://schemas.openxmlformats.org/officeDocument/2006/relationships/image" Target="../media/image182.png"/><Relationship Id="rId14" Type="http://schemas.openxmlformats.org/officeDocument/2006/relationships/image" Target="../media/image187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2.png"/><Relationship Id="rId13" Type="http://schemas.openxmlformats.org/officeDocument/2006/relationships/image" Target="../media/image191.png"/><Relationship Id="rId3" Type="http://schemas.openxmlformats.org/officeDocument/2006/relationships/image" Target="../media/image177.png"/><Relationship Id="rId7" Type="http://schemas.openxmlformats.org/officeDocument/2006/relationships/image" Target="../media/image181.png"/><Relationship Id="rId12" Type="http://schemas.openxmlformats.org/officeDocument/2006/relationships/image" Target="../media/image190.png"/><Relationship Id="rId2" Type="http://schemas.openxmlformats.org/officeDocument/2006/relationships/image" Target="../media/image176.png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180.png"/><Relationship Id="rId11" Type="http://schemas.openxmlformats.org/officeDocument/2006/relationships/image" Target="../media/image189.png"/><Relationship Id="rId5" Type="http://schemas.openxmlformats.org/officeDocument/2006/relationships/image" Target="../media/image179.png"/><Relationship Id="rId10" Type="http://schemas.openxmlformats.org/officeDocument/2006/relationships/image" Target="../media/image188.png"/><Relationship Id="rId4" Type="http://schemas.openxmlformats.org/officeDocument/2006/relationships/image" Target="../media/image178.png"/><Relationship Id="rId9" Type="http://schemas.openxmlformats.org/officeDocument/2006/relationships/image" Target="../media/image183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4.png"/><Relationship Id="rId3" Type="http://schemas.openxmlformats.org/officeDocument/2006/relationships/image" Target="../media/image177.png"/><Relationship Id="rId7" Type="http://schemas.openxmlformats.org/officeDocument/2006/relationships/image" Target="../media/image183.png"/><Relationship Id="rId2" Type="http://schemas.openxmlformats.org/officeDocument/2006/relationships/image" Target="../media/image176.png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182.png"/><Relationship Id="rId5" Type="http://schemas.openxmlformats.org/officeDocument/2006/relationships/image" Target="../media/image193.png"/><Relationship Id="rId10" Type="http://schemas.openxmlformats.org/officeDocument/2006/relationships/image" Target="../media/image196.png"/><Relationship Id="rId4" Type="http://schemas.openxmlformats.org/officeDocument/2006/relationships/image" Target="../media/image192.png"/><Relationship Id="rId9" Type="http://schemas.openxmlformats.org/officeDocument/2006/relationships/image" Target="../media/image19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21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12" Type="http://schemas.openxmlformats.org/officeDocument/2006/relationships/image" Target="../media/image20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14.pn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Relationship Id="rId1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13" Type="http://schemas.openxmlformats.org/officeDocument/2006/relationships/image" Target="../media/image29.png"/><Relationship Id="rId3" Type="http://schemas.openxmlformats.org/officeDocument/2006/relationships/image" Target="../media/image2.png"/><Relationship Id="rId7" Type="http://schemas.openxmlformats.org/officeDocument/2006/relationships/image" Target="../media/image230.png"/><Relationship Id="rId12" Type="http://schemas.openxmlformats.org/officeDocument/2006/relationships/image" Target="../media/image28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5.png"/><Relationship Id="rId11" Type="http://schemas.openxmlformats.org/officeDocument/2006/relationships/image" Target="../media/image27.png"/><Relationship Id="rId5" Type="http://schemas.openxmlformats.org/officeDocument/2006/relationships/image" Target="../media/image4.png"/><Relationship Id="rId10" Type="http://schemas.openxmlformats.org/officeDocument/2006/relationships/image" Target="../media/image26.png"/><Relationship Id="rId4" Type="http://schemas.openxmlformats.org/officeDocument/2006/relationships/image" Target="../media/image23.png"/><Relationship Id="rId9" Type="http://schemas.openxmlformats.org/officeDocument/2006/relationships/image" Target="../media/image2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13" Type="http://schemas.openxmlformats.org/officeDocument/2006/relationships/image" Target="../media/image40.png"/><Relationship Id="rId18" Type="http://schemas.openxmlformats.org/officeDocument/2006/relationships/image" Target="../media/image45.png"/><Relationship Id="rId3" Type="http://schemas.openxmlformats.org/officeDocument/2006/relationships/image" Target="../media/image30.png"/><Relationship Id="rId21" Type="http://schemas.openxmlformats.org/officeDocument/2006/relationships/image" Target="../media/image48.png"/><Relationship Id="rId7" Type="http://schemas.openxmlformats.org/officeDocument/2006/relationships/image" Target="../media/image34.png"/><Relationship Id="rId12" Type="http://schemas.openxmlformats.org/officeDocument/2006/relationships/image" Target="../media/image39.png"/><Relationship Id="rId17" Type="http://schemas.openxmlformats.org/officeDocument/2006/relationships/image" Target="../media/image44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43.png"/><Relationship Id="rId20" Type="http://schemas.openxmlformats.org/officeDocument/2006/relationships/image" Target="../media/image47.png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33.png"/><Relationship Id="rId11" Type="http://schemas.openxmlformats.org/officeDocument/2006/relationships/image" Target="../media/image38.png"/><Relationship Id="rId5" Type="http://schemas.openxmlformats.org/officeDocument/2006/relationships/image" Target="../media/image32.png"/><Relationship Id="rId15" Type="http://schemas.openxmlformats.org/officeDocument/2006/relationships/image" Target="../media/image42.png"/><Relationship Id="rId23" Type="http://schemas.openxmlformats.org/officeDocument/2006/relationships/image" Target="../media/image50.png"/><Relationship Id="rId10" Type="http://schemas.openxmlformats.org/officeDocument/2006/relationships/image" Target="../media/image37.png"/><Relationship Id="rId19" Type="http://schemas.openxmlformats.org/officeDocument/2006/relationships/image" Target="../media/image46.png"/><Relationship Id="rId4" Type="http://schemas.openxmlformats.org/officeDocument/2006/relationships/image" Target="../media/image31.png"/><Relationship Id="rId9" Type="http://schemas.openxmlformats.org/officeDocument/2006/relationships/image" Target="../media/image36.png"/><Relationship Id="rId14" Type="http://schemas.openxmlformats.org/officeDocument/2006/relationships/image" Target="../media/image41.png"/><Relationship Id="rId22" Type="http://schemas.openxmlformats.org/officeDocument/2006/relationships/image" Target="../media/image4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png"/><Relationship Id="rId13" Type="http://schemas.openxmlformats.org/officeDocument/2006/relationships/image" Target="../media/image61.png"/><Relationship Id="rId3" Type="http://schemas.openxmlformats.org/officeDocument/2006/relationships/image" Target="../media/image51.png"/><Relationship Id="rId7" Type="http://schemas.openxmlformats.org/officeDocument/2006/relationships/image" Target="../media/image55.png"/><Relationship Id="rId12" Type="http://schemas.openxmlformats.org/officeDocument/2006/relationships/image" Target="../media/image60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64.png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54.png"/><Relationship Id="rId11" Type="http://schemas.openxmlformats.org/officeDocument/2006/relationships/image" Target="../media/image59.png"/><Relationship Id="rId5" Type="http://schemas.openxmlformats.org/officeDocument/2006/relationships/image" Target="../media/image53.png"/><Relationship Id="rId15" Type="http://schemas.openxmlformats.org/officeDocument/2006/relationships/image" Target="../media/image63.png"/><Relationship Id="rId10" Type="http://schemas.openxmlformats.org/officeDocument/2006/relationships/image" Target="../media/image58.png"/><Relationship Id="rId4" Type="http://schemas.openxmlformats.org/officeDocument/2006/relationships/image" Target="../media/image52.png"/><Relationship Id="rId9" Type="http://schemas.openxmlformats.org/officeDocument/2006/relationships/image" Target="../media/image57.png"/><Relationship Id="rId14" Type="http://schemas.openxmlformats.org/officeDocument/2006/relationships/image" Target="../media/image6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0.png"/><Relationship Id="rId13" Type="http://schemas.openxmlformats.org/officeDocument/2006/relationships/image" Target="../media/image75.png"/><Relationship Id="rId3" Type="http://schemas.openxmlformats.org/officeDocument/2006/relationships/image" Target="../media/image65.png"/><Relationship Id="rId7" Type="http://schemas.openxmlformats.org/officeDocument/2006/relationships/image" Target="../media/image69.png"/><Relationship Id="rId12" Type="http://schemas.openxmlformats.org/officeDocument/2006/relationships/image" Target="../media/image74.pn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78.png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68.png"/><Relationship Id="rId11" Type="http://schemas.openxmlformats.org/officeDocument/2006/relationships/image" Target="../media/image73.png"/><Relationship Id="rId5" Type="http://schemas.openxmlformats.org/officeDocument/2006/relationships/image" Target="../media/image67.png"/><Relationship Id="rId15" Type="http://schemas.openxmlformats.org/officeDocument/2006/relationships/image" Target="../media/image77.png"/><Relationship Id="rId10" Type="http://schemas.openxmlformats.org/officeDocument/2006/relationships/image" Target="../media/image72.png"/><Relationship Id="rId4" Type="http://schemas.openxmlformats.org/officeDocument/2006/relationships/image" Target="../media/image66.png"/><Relationship Id="rId9" Type="http://schemas.openxmlformats.org/officeDocument/2006/relationships/image" Target="../media/image71.png"/><Relationship Id="rId14" Type="http://schemas.openxmlformats.org/officeDocument/2006/relationships/image" Target="../media/image7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4.png"/><Relationship Id="rId13" Type="http://schemas.openxmlformats.org/officeDocument/2006/relationships/image" Target="../media/image89.png"/><Relationship Id="rId3" Type="http://schemas.openxmlformats.org/officeDocument/2006/relationships/image" Target="../media/image79.png"/><Relationship Id="rId7" Type="http://schemas.openxmlformats.org/officeDocument/2006/relationships/image" Target="../media/image83.png"/><Relationship Id="rId12" Type="http://schemas.openxmlformats.org/officeDocument/2006/relationships/image" Target="../media/image88.png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91.png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82.png"/><Relationship Id="rId11" Type="http://schemas.openxmlformats.org/officeDocument/2006/relationships/image" Target="../media/image87.png"/><Relationship Id="rId5" Type="http://schemas.openxmlformats.org/officeDocument/2006/relationships/image" Target="../media/image81.png"/><Relationship Id="rId15" Type="http://schemas.openxmlformats.org/officeDocument/2006/relationships/image" Target="../media/image90.png"/><Relationship Id="rId10" Type="http://schemas.openxmlformats.org/officeDocument/2006/relationships/image" Target="../media/image86.png"/><Relationship Id="rId4" Type="http://schemas.openxmlformats.org/officeDocument/2006/relationships/image" Target="../media/image80.png"/><Relationship Id="rId9" Type="http://schemas.openxmlformats.org/officeDocument/2006/relationships/image" Target="../media/image85.png"/><Relationship Id="rId14" Type="http://schemas.openxmlformats.org/officeDocument/2006/relationships/image" Target="../media/image60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7.png"/><Relationship Id="rId13" Type="http://schemas.openxmlformats.org/officeDocument/2006/relationships/image" Target="../media/image102.png"/><Relationship Id="rId3" Type="http://schemas.openxmlformats.org/officeDocument/2006/relationships/image" Target="../media/image92.png"/><Relationship Id="rId7" Type="http://schemas.openxmlformats.org/officeDocument/2006/relationships/image" Target="../media/image96.png"/><Relationship Id="rId12" Type="http://schemas.openxmlformats.org/officeDocument/2006/relationships/image" Target="../media/image101.png"/><Relationship Id="rId2" Type="http://schemas.openxmlformats.org/officeDocument/2006/relationships/notesSlide" Target="../notesSlides/notesSlide5.xml"/><Relationship Id="rId16" Type="http://schemas.openxmlformats.org/officeDocument/2006/relationships/image" Target="../media/image105.png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95.png"/><Relationship Id="rId11" Type="http://schemas.openxmlformats.org/officeDocument/2006/relationships/image" Target="../media/image100.png"/><Relationship Id="rId5" Type="http://schemas.openxmlformats.org/officeDocument/2006/relationships/image" Target="../media/image94.png"/><Relationship Id="rId15" Type="http://schemas.openxmlformats.org/officeDocument/2006/relationships/image" Target="../media/image104.png"/><Relationship Id="rId10" Type="http://schemas.openxmlformats.org/officeDocument/2006/relationships/image" Target="../media/image99.png"/><Relationship Id="rId4" Type="http://schemas.openxmlformats.org/officeDocument/2006/relationships/image" Target="../media/image93.png"/><Relationship Id="rId9" Type="http://schemas.openxmlformats.org/officeDocument/2006/relationships/image" Target="../media/image98.png"/><Relationship Id="rId14" Type="http://schemas.openxmlformats.org/officeDocument/2006/relationships/image" Target="../media/image10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El-</a:t>
            </a:r>
            <a:r>
              <a:rPr lang="cs-CZ" dirty="0" err="1" smtClean="0"/>
              <a:t>mag</a:t>
            </a:r>
            <a:r>
              <a:rPr lang="cs-CZ" dirty="0" smtClean="0"/>
              <a:t> 2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Elektrické pole od nabité přímky.</a:t>
            </a:r>
          </a:p>
          <a:p>
            <a:r>
              <a:rPr lang="cs-CZ" dirty="0" smtClean="0"/>
              <a:t>Elektrické pole na ose nabitého kroužku.</a:t>
            </a:r>
          </a:p>
          <a:p>
            <a:r>
              <a:rPr lang="cs-CZ" dirty="0" smtClean="0"/>
              <a:t>Elektrické pole nabité sféry (výpočtem, </a:t>
            </a:r>
            <a:r>
              <a:rPr lang="cs-CZ" dirty="0" err="1" smtClean="0"/>
              <a:t>fyz</a:t>
            </a:r>
            <a:r>
              <a:rPr lang="cs-CZ" dirty="0" smtClean="0"/>
              <a:t>. úvahou).</a:t>
            </a:r>
          </a:p>
          <a:p>
            <a:r>
              <a:rPr lang="cs-CZ" dirty="0" smtClean="0"/>
              <a:t>Gaussova věta elektrostatiky.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77046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ál 1"/>
          <p:cNvSpPr/>
          <p:nvPr/>
        </p:nvSpPr>
        <p:spPr>
          <a:xfrm>
            <a:off x="1739380" y="2221894"/>
            <a:ext cx="3727939" cy="3737986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" name="Ovál 2"/>
          <p:cNvSpPr/>
          <p:nvPr/>
        </p:nvSpPr>
        <p:spPr>
          <a:xfrm>
            <a:off x="3487792" y="3935137"/>
            <a:ext cx="276330" cy="306476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prstClr val="white"/>
                </a:solidFill>
                <a:latin typeface="Calibri"/>
              </a:rPr>
              <a:t>+</a:t>
            </a:r>
          </a:p>
        </p:txBody>
      </p:sp>
      <p:cxnSp>
        <p:nvCxnSpPr>
          <p:cNvPr id="5" name="Přímá spojnice se šipkou 4"/>
          <p:cNvCxnSpPr/>
          <p:nvPr/>
        </p:nvCxnSpPr>
        <p:spPr>
          <a:xfrm flipV="1">
            <a:off x="5184824" y="2071170"/>
            <a:ext cx="1679215" cy="1101182"/>
          </a:xfrm>
          <a:prstGeom prst="straightConnector1">
            <a:avLst/>
          </a:prstGeom>
          <a:ln w="28575">
            <a:solidFill>
              <a:srgbClr val="FFC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 flipV="1">
            <a:off x="3625958" y="2925278"/>
            <a:ext cx="1389185" cy="11631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/>
          <p:nvPr/>
        </p:nvCxnSpPr>
        <p:spPr>
          <a:xfrm flipV="1">
            <a:off x="3625958" y="3352373"/>
            <a:ext cx="1730829" cy="7385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nice se šipkou 43"/>
          <p:cNvCxnSpPr/>
          <p:nvPr/>
        </p:nvCxnSpPr>
        <p:spPr>
          <a:xfrm flipV="1">
            <a:off x="3625958" y="3135230"/>
            <a:ext cx="1555069" cy="955659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ovéPole 45"/>
              <p:cNvSpPr txBox="1"/>
              <p:nvPr/>
            </p:nvSpPr>
            <p:spPr>
              <a:xfrm>
                <a:off x="3625958" y="3237982"/>
                <a:ext cx="52770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𝑑</m:t>
                      </m:r>
                      <m:r>
                        <m:rPr>
                          <m:sty m:val="p"/>
                        </m:rPr>
                        <a:rPr lang="el-GR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Ω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46" name="TextovéPole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5958" y="3237982"/>
                <a:ext cx="527709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ovéPole 46"/>
              <p:cNvSpPr txBox="1"/>
              <p:nvPr/>
            </p:nvSpPr>
            <p:spPr>
              <a:xfrm>
                <a:off x="4866046" y="1266238"/>
                <a:ext cx="1436867" cy="685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𝐸</m:t>
                          </m:r>
                        </m:e>
                      </m:acc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𝑄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𝑟</m:t>
                              </m:r>
                            </m:e>
                          </m:acc>
                        </m:num>
                        <m:den>
                          <m:sSup>
                            <m:sSup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47" name="TextovéPole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6046" y="1266238"/>
                <a:ext cx="1436867" cy="6858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Přímá spojnice se šipkou 48"/>
          <p:cNvCxnSpPr/>
          <p:nvPr/>
        </p:nvCxnSpPr>
        <p:spPr>
          <a:xfrm flipV="1">
            <a:off x="5212713" y="1462165"/>
            <a:ext cx="2672410" cy="1668538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ovéPole 50"/>
              <p:cNvSpPr txBox="1"/>
              <p:nvPr/>
            </p:nvSpPr>
            <p:spPr>
              <a:xfrm>
                <a:off x="7514048" y="1701838"/>
                <a:ext cx="37459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𝑛</m:t>
                          </m:r>
                        </m:e>
                      </m:acc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51" name="TextovéPole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14048" y="1701838"/>
                <a:ext cx="37459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ovéPole 52"/>
              <p:cNvSpPr txBox="1"/>
              <p:nvPr/>
            </p:nvSpPr>
            <p:spPr>
              <a:xfrm>
                <a:off x="7306332" y="2335531"/>
                <a:ext cx="790023" cy="6369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𝑛</m:t>
                          </m:r>
                        </m:e>
                      </m:acc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𝑟</m:t>
                              </m:r>
                            </m:e>
                          </m:acc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𝑟</m:t>
                          </m:r>
                        </m:den>
                      </m:f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53" name="TextovéPole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6332" y="2335531"/>
                <a:ext cx="790023" cy="63696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ovéPole 53"/>
              <p:cNvSpPr txBox="1"/>
              <p:nvPr/>
            </p:nvSpPr>
            <p:spPr>
              <a:xfrm>
                <a:off x="5467319" y="3033888"/>
                <a:ext cx="1548309" cy="6369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𝑑</m:t>
                      </m:r>
                      <m:acc>
                        <m:accPr>
                          <m:chr m:val="⃗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𝑆</m:t>
                          </m:r>
                        </m:e>
                      </m:acc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𝑟</m:t>
                              </m:r>
                            </m:e>
                          </m:acc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𝑟</m:t>
                          </m:r>
                        </m:den>
                      </m:f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𝑑</m:t>
                      </m:r>
                      <m:r>
                        <m:rPr>
                          <m:sty m:val="p"/>
                        </m:rPr>
                        <a:rPr lang="el-GR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Ω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54" name="TextovéPole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7319" y="3033888"/>
                <a:ext cx="1548309" cy="63696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ovéPole 55"/>
              <p:cNvSpPr txBox="1"/>
              <p:nvPr/>
            </p:nvSpPr>
            <p:spPr>
              <a:xfrm>
                <a:off x="5584481" y="5850217"/>
                <a:ext cx="5968109" cy="8188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∯"/>
                          <m:limLoc m:val="undOvr"/>
                          <m:subHide m:val="on"/>
                          <m:supHide m:val="on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𝐸</m:t>
                              </m:r>
                            </m:e>
                          </m:acc>
                          <m:d>
                            <m:d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⃗"/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</m:acc>
                            </m:e>
                          </m:d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𝑑</m:t>
                          </m:r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𝑆</m:t>
                              </m:r>
                            </m:e>
                          </m:acc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=</m:t>
                          </m:r>
                          <m:nary>
                            <m:naryPr>
                              <m:chr m:val="∯"/>
                              <m:limLoc m:val="undOvr"/>
                              <m:subHide m:val="on"/>
                              <m:supHide m:val="on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f>
                                <m:f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𝑄</m:t>
                                  </m:r>
                                </m:num>
                                <m:den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4</m:t>
                                  </m:r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  <m:sSub>
                                    <m:sSubPr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𝜀</m:t>
                                      </m:r>
                                    </m:e>
                                    <m:sub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0</m:t>
                                      </m:r>
                                    </m:sub>
                                  </m:sSub>
                                </m:den>
                              </m:f>
                              <m:f>
                                <m:f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acc>
                                    <m:accPr>
                                      <m:chr m:val="⃗"/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𝑟</m:t>
                                      </m:r>
                                    </m:e>
                                  </m:acc>
                                </m:num>
                                <m:den>
                                  <m:sSup>
                                    <m:sSupPr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𝑟</m:t>
                                      </m:r>
                                    </m:e>
                                    <m:sup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3</m:t>
                                      </m:r>
                                    </m:sup>
                                  </m:sSup>
                                </m:den>
                              </m:f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𝑑</m:t>
                              </m:r>
                              <m:acc>
                                <m:accPr>
                                  <m:chr m:val="⃗"/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𝑆</m:t>
                                  </m:r>
                                </m:e>
                              </m:acc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=</m:t>
                              </m:r>
                              <m:nary>
                                <m:nary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  <m:sup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4</m:t>
                                  </m:r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sup>
                                <m:e>
                                  <m:f>
                                    <m:fPr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𝑄</m:t>
                                      </m:r>
                                    </m:num>
                                    <m:den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4</m:t>
                                      </m:r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𝜋</m:t>
                                      </m:r>
                                      <m:sSub>
                                        <m:sSubPr>
                                          <m:ctrlP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𝜀</m:t>
                                          </m:r>
                                        </m:e>
                                        <m:sub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</m:den>
                                  </m:f>
                                  <m:f>
                                    <m:fPr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acc>
                                        <m:accPr>
                                          <m:chr m:val="⃗"/>
                                          <m:ctrlP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𝑟</m:t>
                                          </m:r>
                                        </m:e>
                                      </m:acc>
                                    </m:num>
                                    <m:den>
                                      <m:sSup>
                                        <m:sSupPr>
                                          <m:ctrlP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𝑟</m:t>
                                          </m:r>
                                        </m:e>
                                        <m:sup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3</m:t>
                                          </m:r>
                                        </m:sup>
                                      </m:sSup>
                                    </m:den>
                                  </m:f>
                                </m:e>
                              </m:nary>
                              <m:sSup>
                                <m:sSup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 ∗ </m:t>
                                  </m:r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f>
                                <m:f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acc>
                                    <m:accPr>
                                      <m:chr m:val="⃗"/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𝑟</m:t>
                                      </m:r>
                                    </m:e>
                                  </m:acc>
                                </m:num>
                                <m:den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𝑟</m:t>
                                  </m:r>
                                </m:den>
                              </m:f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𝑑</m:t>
                              </m:r>
                              <m:r>
                                <m:rPr>
                                  <m:sty m:val="p"/>
                                </m:rPr>
                                <a:rPr lang="el-GR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Ω</m:t>
                              </m:r>
                              <m:r>
                                <m:rPr>
                                  <m:nor/>
                                </m:rPr>
                                <a:rPr lang="cs-CZ" dirty="0">
                                  <a:solidFill>
                                    <a:prstClr val="black"/>
                                  </a:solidFill>
                                  <a:latin typeface="Calibri"/>
                                </a:rPr>
                                <m:t> </m:t>
                              </m:r>
                            </m:e>
                          </m:nary>
                        </m:e>
                      </m:nary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𝑄</m:t>
                          </m:r>
                        </m:num>
                        <m:den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56" name="TextovéPole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4481" y="5850217"/>
                <a:ext cx="5968109" cy="81887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Zakřivená spojnice 11"/>
          <p:cNvCxnSpPr/>
          <p:nvPr/>
        </p:nvCxnSpPr>
        <p:spPr>
          <a:xfrm rot="10800000">
            <a:off x="5294196" y="3198604"/>
            <a:ext cx="312345" cy="162962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ovéPole 3"/>
              <p:cNvSpPr txBox="1"/>
              <p:nvPr/>
            </p:nvSpPr>
            <p:spPr>
              <a:xfrm>
                <a:off x="1483005" y="169386"/>
                <a:ext cx="10452733" cy="5754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sz="2800" dirty="0" smtClean="0"/>
                  <a:t>Tok vektoru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sz="28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</m:acc>
                  </m:oMath>
                </a14:m>
                <a:r>
                  <a:rPr lang="cs-CZ" sz="2800" dirty="0" smtClean="0"/>
                  <a:t> od bodového náboje kulovou sférou se středem v náboji</a:t>
                </a:r>
                <a:endParaRPr lang="cs-CZ" sz="2800" dirty="0"/>
              </a:p>
            </p:txBody>
          </p:sp>
        </mc:Choice>
        <mc:Fallback xmlns="">
          <p:sp>
            <p:nvSpPr>
              <p:cNvPr id="4" name="TextovéPo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3005" y="169386"/>
                <a:ext cx="10452733" cy="575479"/>
              </a:xfrm>
              <a:prstGeom prst="rect">
                <a:avLst/>
              </a:prstGeom>
              <a:blipFill>
                <a:blip r:embed="rId8"/>
                <a:stretch>
                  <a:fillRect l="-1166" t="-1064" r="-175" b="-3085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Volný tvar 5"/>
          <p:cNvSpPr/>
          <p:nvPr/>
        </p:nvSpPr>
        <p:spPr>
          <a:xfrm>
            <a:off x="5052508" y="2923589"/>
            <a:ext cx="263222" cy="456821"/>
          </a:xfrm>
          <a:custGeom>
            <a:avLst/>
            <a:gdLst>
              <a:gd name="connsiteX0" fmla="*/ 0 w 283169"/>
              <a:gd name="connsiteY0" fmla="*/ 0 h 442452"/>
              <a:gd name="connsiteX1" fmla="*/ 283169 w 283169"/>
              <a:gd name="connsiteY1" fmla="*/ 442452 h 442452"/>
              <a:gd name="connsiteX2" fmla="*/ 283169 w 283169"/>
              <a:gd name="connsiteY2" fmla="*/ 442452 h 442452"/>
              <a:gd name="connsiteX0" fmla="*/ 0 w 283169"/>
              <a:gd name="connsiteY0" fmla="*/ 0 h 442452"/>
              <a:gd name="connsiteX1" fmla="*/ 120125 w 283169"/>
              <a:gd name="connsiteY1" fmla="*/ 194073 h 442452"/>
              <a:gd name="connsiteX2" fmla="*/ 283169 w 283169"/>
              <a:gd name="connsiteY2" fmla="*/ 442452 h 442452"/>
              <a:gd name="connsiteX3" fmla="*/ 283169 w 283169"/>
              <a:gd name="connsiteY3" fmla="*/ 442452 h 442452"/>
              <a:gd name="connsiteX0" fmla="*/ 0 w 283169"/>
              <a:gd name="connsiteY0" fmla="*/ 0 h 442452"/>
              <a:gd name="connsiteX1" fmla="*/ 143596 w 283169"/>
              <a:gd name="connsiteY1" fmla="*/ 219931 h 442452"/>
              <a:gd name="connsiteX2" fmla="*/ 283169 w 283169"/>
              <a:gd name="connsiteY2" fmla="*/ 442452 h 442452"/>
              <a:gd name="connsiteX3" fmla="*/ 283169 w 283169"/>
              <a:gd name="connsiteY3" fmla="*/ 442452 h 442452"/>
              <a:gd name="connsiteX0" fmla="*/ 0 w 283169"/>
              <a:gd name="connsiteY0" fmla="*/ 0 h 442452"/>
              <a:gd name="connsiteX1" fmla="*/ 143596 w 283169"/>
              <a:gd name="connsiteY1" fmla="*/ 219931 h 442452"/>
              <a:gd name="connsiteX2" fmla="*/ 283169 w 283169"/>
              <a:gd name="connsiteY2" fmla="*/ 442452 h 442452"/>
              <a:gd name="connsiteX3" fmla="*/ 283169 w 283169"/>
              <a:gd name="connsiteY3" fmla="*/ 442452 h 442452"/>
              <a:gd name="connsiteX0" fmla="*/ 0 w 283169"/>
              <a:gd name="connsiteY0" fmla="*/ 0 h 442452"/>
              <a:gd name="connsiteX1" fmla="*/ 143596 w 283169"/>
              <a:gd name="connsiteY1" fmla="*/ 219931 h 442452"/>
              <a:gd name="connsiteX2" fmla="*/ 283169 w 283169"/>
              <a:gd name="connsiteY2" fmla="*/ 442452 h 442452"/>
              <a:gd name="connsiteX3" fmla="*/ 283169 w 283169"/>
              <a:gd name="connsiteY3" fmla="*/ 442452 h 442452"/>
              <a:gd name="connsiteX0" fmla="*/ 0 w 283169"/>
              <a:gd name="connsiteY0" fmla="*/ 0 h 442452"/>
              <a:gd name="connsiteX1" fmla="*/ 143596 w 283169"/>
              <a:gd name="connsiteY1" fmla="*/ 219931 h 442452"/>
              <a:gd name="connsiteX2" fmla="*/ 283169 w 283169"/>
              <a:gd name="connsiteY2" fmla="*/ 442452 h 442452"/>
              <a:gd name="connsiteX3" fmla="*/ 283169 w 283169"/>
              <a:gd name="connsiteY3" fmla="*/ 442452 h 442452"/>
              <a:gd name="connsiteX0" fmla="*/ 0 w 283169"/>
              <a:gd name="connsiteY0" fmla="*/ 0 h 442452"/>
              <a:gd name="connsiteX1" fmla="*/ 183833 w 283169"/>
              <a:gd name="connsiteY1" fmla="*/ 210235 h 442452"/>
              <a:gd name="connsiteX2" fmla="*/ 283169 w 283169"/>
              <a:gd name="connsiteY2" fmla="*/ 442452 h 442452"/>
              <a:gd name="connsiteX3" fmla="*/ 283169 w 283169"/>
              <a:gd name="connsiteY3" fmla="*/ 442452 h 442452"/>
              <a:gd name="connsiteX0" fmla="*/ 0 w 266404"/>
              <a:gd name="connsiteY0" fmla="*/ 0 h 445684"/>
              <a:gd name="connsiteX1" fmla="*/ 167068 w 266404"/>
              <a:gd name="connsiteY1" fmla="*/ 213467 h 445684"/>
              <a:gd name="connsiteX2" fmla="*/ 266404 w 266404"/>
              <a:gd name="connsiteY2" fmla="*/ 445684 h 445684"/>
              <a:gd name="connsiteX3" fmla="*/ 266404 w 266404"/>
              <a:gd name="connsiteY3" fmla="*/ 445684 h 445684"/>
              <a:gd name="connsiteX0" fmla="*/ 0 w 266404"/>
              <a:gd name="connsiteY0" fmla="*/ 0 h 445684"/>
              <a:gd name="connsiteX1" fmla="*/ 167068 w 266404"/>
              <a:gd name="connsiteY1" fmla="*/ 213467 h 445684"/>
              <a:gd name="connsiteX2" fmla="*/ 266404 w 266404"/>
              <a:gd name="connsiteY2" fmla="*/ 445684 h 445684"/>
              <a:gd name="connsiteX3" fmla="*/ 266404 w 266404"/>
              <a:gd name="connsiteY3" fmla="*/ 445684 h 445684"/>
              <a:gd name="connsiteX0" fmla="*/ 0 w 266404"/>
              <a:gd name="connsiteY0" fmla="*/ 0 h 445684"/>
              <a:gd name="connsiteX1" fmla="*/ 157009 w 266404"/>
              <a:gd name="connsiteY1" fmla="*/ 213467 h 445684"/>
              <a:gd name="connsiteX2" fmla="*/ 266404 w 266404"/>
              <a:gd name="connsiteY2" fmla="*/ 445684 h 445684"/>
              <a:gd name="connsiteX3" fmla="*/ 266404 w 266404"/>
              <a:gd name="connsiteY3" fmla="*/ 445684 h 4456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6404" h="445684">
                <a:moveTo>
                  <a:pt x="0" y="0"/>
                </a:moveTo>
                <a:cubicBezTo>
                  <a:pt x="81396" y="95937"/>
                  <a:pt x="62201" y="91673"/>
                  <a:pt x="157009" y="213467"/>
                </a:cubicBezTo>
                <a:cubicBezTo>
                  <a:pt x="240416" y="352287"/>
                  <a:pt x="248172" y="406981"/>
                  <a:pt x="266404" y="445684"/>
                </a:cubicBezTo>
                <a:lnTo>
                  <a:pt x="266404" y="445684"/>
                </a:lnTo>
              </a:path>
            </a:pathLst>
          </a:custGeom>
          <a:ln w="349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63751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ál 1"/>
          <p:cNvSpPr/>
          <p:nvPr/>
        </p:nvSpPr>
        <p:spPr>
          <a:xfrm>
            <a:off x="2419209" y="1778840"/>
            <a:ext cx="3727939" cy="3737986"/>
          </a:xfrm>
          <a:prstGeom prst="ellipse">
            <a:avLst/>
          </a:prstGeom>
          <a:noFill/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" name="Ovál 2"/>
          <p:cNvSpPr/>
          <p:nvPr/>
        </p:nvSpPr>
        <p:spPr>
          <a:xfrm>
            <a:off x="4167621" y="3492083"/>
            <a:ext cx="276330" cy="306476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prstClr val="white"/>
                </a:solidFill>
                <a:latin typeface="Calibri"/>
              </a:rPr>
              <a:t>+</a:t>
            </a:r>
          </a:p>
        </p:txBody>
      </p:sp>
      <p:cxnSp>
        <p:nvCxnSpPr>
          <p:cNvPr id="5" name="Přímá spojnice se šipkou 4"/>
          <p:cNvCxnSpPr/>
          <p:nvPr/>
        </p:nvCxnSpPr>
        <p:spPr>
          <a:xfrm flipV="1">
            <a:off x="5864653" y="1628116"/>
            <a:ext cx="1679215" cy="1101182"/>
          </a:xfrm>
          <a:prstGeom prst="straightConnector1">
            <a:avLst/>
          </a:prstGeom>
          <a:ln w="28575">
            <a:solidFill>
              <a:srgbClr val="FFC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 flipV="1">
            <a:off x="4313025" y="2596088"/>
            <a:ext cx="1289719" cy="10492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/>
          <p:nvPr/>
        </p:nvCxnSpPr>
        <p:spPr>
          <a:xfrm flipV="1">
            <a:off x="4473091" y="2789353"/>
            <a:ext cx="1712331" cy="7488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nice se šipkou 43"/>
          <p:cNvCxnSpPr/>
          <p:nvPr/>
        </p:nvCxnSpPr>
        <p:spPr>
          <a:xfrm flipV="1">
            <a:off x="4305786" y="2694164"/>
            <a:ext cx="1596950" cy="953671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ovéPole 45"/>
              <p:cNvSpPr txBox="1"/>
              <p:nvPr/>
            </p:nvSpPr>
            <p:spPr>
              <a:xfrm>
                <a:off x="4305787" y="2794928"/>
                <a:ext cx="52770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𝑑</m:t>
                      </m:r>
                      <m:r>
                        <m:rPr>
                          <m:sty m:val="p"/>
                        </m:rPr>
                        <a:rPr lang="el-GR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Ω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46" name="TextovéPole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5787" y="2794928"/>
                <a:ext cx="527709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ovéPole 46"/>
              <p:cNvSpPr txBox="1"/>
              <p:nvPr/>
            </p:nvSpPr>
            <p:spPr>
              <a:xfrm>
                <a:off x="7607348" y="1259078"/>
                <a:ext cx="1436867" cy="685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𝐸</m:t>
                          </m:r>
                        </m:e>
                      </m:acc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𝑄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𝑟</m:t>
                              </m:r>
                            </m:e>
                          </m:acc>
                        </m:num>
                        <m:den>
                          <m:sSup>
                            <m:sSup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47" name="TextovéPole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7348" y="1259078"/>
                <a:ext cx="1436867" cy="6858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Přímá spojnice se šipkou 48"/>
          <p:cNvCxnSpPr/>
          <p:nvPr/>
        </p:nvCxnSpPr>
        <p:spPr>
          <a:xfrm flipV="1">
            <a:off x="5864652" y="0"/>
            <a:ext cx="826434" cy="2712500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ovéPole 50"/>
              <p:cNvSpPr txBox="1"/>
              <p:nvPr/>
            </p:nvSpPr>
            <p:spPr>
              <a:xfrm>
                <a:off x="6054976" y="368238"/>
                <a:ext cx="37459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𝑛</m:t>
                          </m:r>
                        </m:e>
                      </m:acc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51" name="TextovéPole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4976" y="368238"/>
                <a:ext cx="37459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ovéPole 53"/>
              <p:cNvSpPr txBox="1"/>
              <p:nvPr/>
            </p:nvSpPr>
            <p:spPr>
              <a:xfrm>
                <a:off x="6863373" y="2419401"/>
                <a:ext cx="1551771" cy="6481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𝑑</m:t>
                      </m:r>
                      <m:acc>
                        <m:accPr>
                          <m:chr m:val="⃗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𝑆</m:t>
                          </m:r>
                        </m:e>
                      </m:acc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𝑑</m:t>
                          </m:r>
                          <m:r>
                            <m:rPr>
                              <m:sty m:val="p"/>
                            </m:rPr>
                            <a:rPr lang="el-GR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Ω</m:t>
                          </m:r>
                          <m:r>
                            <m:rPr>
                              <m:nor/>
                            </m:rPr>
                            <a:rPr lang="cs-CZ" dirty="0">
                              <a:solidFill>
                                <a:prstClr val="black"/>
                              </a:solidFill>
                              <a:latin typeface="Calibri"/>
                            </a:rPr>
                            <m:t> </m:t>
                          </m:r>
                        </m:num>
                        <m:den>
                          <m:func>
                            <m:func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cs-CZ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𝜗</m:t>
                              </m:r>
                            </m:e>
                          </m:func>
                        </m:den>
                      </m:f>
                      <m:acc>
                        <m:accPr>
                          <m:chr m:val="⃗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𝑛</m:t>
                          </m:r>
                        </m:e>
                      </m:acc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54" name="TextovéPole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3373" y="2419401"/>
                <a:ext cx="1551771" cy="64812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ovéPole 55"/>
              <p:cNvSpPr txBox="1"/>
              <p:nvPr/>
            </p:nvSpPr>
            <p:spPr>
              <a:xfrm>
                <a:off x="1450428" y="5943440"/>
                <a:ext cx="9354644" cy="8188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∯"/>
                          <m:limLoc m:val="undOvr"/>
                          <m:subHide m:val="on"/>
                          <m:supHide m:val="on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𝐸</m:t>
                              </m:r>
                            </m:e>
                          </m:acc>
                          <m:d>
                            <m:d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⃗"/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</m:acc>
                            </m:e>
                          </m:d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𝑑</m:t>
                          </m:r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𝑆</m:t>
                              </m:r>
                            </m:e>
                          </m:acc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=</m:t>
                          </m:r>
                          <m:nary>
                            <m:naryPr>
                              <m:chr m:val="∯"/>
                              <m:limLoc m:val="undOvr"/>
                              <m:subHide m:val="on"/>
                              <m:supHide m:val="on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f>
                                <m:f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𝑄</m:t>
                                  </m:r>
                                </m:num>
                                <m:den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4</m:t>
                                  </m:r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  <m:sSub>
                                    <m:sSubPr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𝜀</m:t>
                                      </m:r>
                                    </m:e>
                                    <m:sub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0</m:t>
                                      </m:r>
                                    </m:sub>
                                  </m:sSub>
                                </m:den>
                              </m:f>
                              <m:f>
                                <m:f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acc>
                                    <m:accPr>
                                      <m:chr m:val="⃗"/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𝑟</m:t>
                                      </m:r>
                                    </m:e>
                                  </m:acc>
                                </m:num>
                                <m:den>
                                  <m:sSup>
                                    <m:sSupPr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𝑟</m:t>
                                      </m:r>
                                    </m:e>
                                    <m:sup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3</m:t>
                                      </m:r>
                                    </m:sup>
                                  </m:sSup>
                                </m:den>
                              </m:f>
                              <m:f>
                                <m:f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𝑟</m:t>
                                      </m:r>
                                    </m:e>
                                    <m:sup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𝑑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l-GR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Ω</m:t>
                                  </m:r>
                                  <m:r>
                                    <m:rPr>
                                      <m:nor/>
                                    </m:rPr>
                                    <a:rPr lang="cs-CZ" dirty="0">
                                      <a:solidFill>
                                        <a:prstClr val="black"/>
                                      </a:solidFill>
                                      <a:latin typeface="Calibri"/>
                                    </a:rPr>
                                    <m:t> </m:t>
                                  </m:r>
                                </m:num>
                                <m:den>
                                  <m:func>
                                    <m:funcPr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cs-CZ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𝜗</m:t>
                                      </m:r>
                                    </m:e>
                                  </m:func>
                                </m:den>
                              </m:f>
                              <m:acc>
                                <m:accPr>
                                  <m:chr m:val="⃗"/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𝑛</m:t>
                                  </m:r>
                                </m:e>
                              </m:acc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=</m:t>
                              </m:r>
                              <m:nary>
                                <m:nary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  <m:sup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4</m:t>
                                  </m:r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sup>
                                <m:e>
                                  <m:f>
                                    <m:fPr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𝑄</m:t>
                                      </m:r>
                                    </m:num>
                                    <m:den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4</m:t>
                                      </m:r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𝜋</m:t>
                                      </m:r>
                                      <m:sSub>
                                        <m:sSubPr>
                                          <m:ctrlP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𝜀</m:t>
                                          </m:r>
                                        </m:e>
                                        <m:sub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𝑟</m:t>
                                      </m:r>
                                    </m:den>
                                  </m:f>
                                </m:e>
                              </m:nary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 </m:t>
                              </m:r>
                              <m:f>
                                <m:f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func>
                                    <m:funcPr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cs-CZ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𝜗</m:t>
                                      </m:r>
                                    </m:e>
                                  </m:func>
                                </m:den>
                              </m:f>
                              <m:acc>
                                <m:accPr>
                                  <m:chr m:val="⃗"/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 </m:t>
                                  </m:r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𝑟</m:t>
                                  </m:r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 </m:t>
                                  </m:r>
                                </m:e>
                              </m:acc>
                              <m:acc>
                                <m:accPr>
                                  <m:chr m:val="⃗"/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𝑛</m:t>
                                  </m:r>
                                </m:e>
                              </m:acc>
                              <m:r>
                                <m:rPr>
                                  <m:brk/>
                                </m:r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 </m:t>
                              </m:r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𝑑</m:t>
                              </m:r>
                              <m:r>
                                <m:rPr>
                                  <m:sty m:val="p"/>
                                </m:rPr>
                                <a:rPr lang="el-GR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Ω</m:t>
                              </m:r>
                              <m:r>
                                <m:rPr>
                                  <m:nor/>
                                </m:rPr>
                                <a:rPr lang="cs-CZ" dirty="0">
                                  <a:solidFill>
                                    <a:prstClr val="black"/>
                                  </a:solidFill>
                                  <a:latin typeface="Calibri"/>
                                </a:rPr>
                                <m:t> </m:t>
                              </m:r>
                            </m:e>
                          </m:nary>
                        </m:e>
                      </m:nary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nary>
                        <m:nary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</m:sup>
                        <m:e>
                          <m:f>
                            <m:f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𝑄</m:t>
                              </m:r>
                            </m:num>
                            <m:den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4</m:t>
                              </m:r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  <m:sSub>
                                <m:sSub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𝜀</m:t>
                                  </m:r>
                                </m:e>
                                <m:sub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0</m:t>
                                  </m:r>
                                </m:sub>
                              </m:sSub>
                            </m:den>
                          </m:f>
                        </m:e>
                      </m:nary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func>
                            <m:func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cs-CZ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𝜗</m:t>
                              </m:r>
                            </m:e>
                          </m:func>
                        </m:den>
                      </m:f>
                      <m:func>
                        <m:func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cs-CZ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cos</m:t>
                          </m:r>
                        </m:fName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𝜗</m:t>
                          </m:r>
                        </m:e>
                      </m:func>
                      <m:r>
                        <m:rPr>
                          <m:brk/>
                        </m:rP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𝑑</m:t>
                      </m:r>
                      <m:r>
                        <m:rPr>
                          <m:sty m:val="p"/>
                        </m:rPr>
                        <a:rPr lang="el-GR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Ω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𝑄</m:t>
                          </m:r>
                        </m:num>
                        <m:den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56" name="TextovéPole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0428" y="5943440"/>
                <a:ext cx="9354644" cy="81887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Volný tvar 5"/>
          <p:cNvSpPr/>
          <p:nvPr/>
        </p:nvSpPr>
        <p:spPr>
          <a:xfrm>
            <a:off x="2703400" y="2039712"/>
            <a:ext cx="4570367" cy="3758364"/>
          </a:xfrm>
          <a:custGeom>
            <a:avLst/>
            <a:gdLst>
              <a:gd name="connsiteX0" fmla="*/ 2328614 w 4571505"/>
              <a:gd name="connsiteY0" fmla="*/ 402037 h 4087833"/>
              <a:gd name="connsiteX1" fmla="*/ 2780790 w 4571505"/>
              <a:gd name="connsiteY1" fmla="*/ 532666 h 4087833"/>
              <a:gd name="connsiteX2" fmla="*/ 3584658 w 4571505"/>
              <a:gd name="connsiteY2" fmla="*/ 803972 h 4087833"/>
              <a:gd name="connsiteX3" fmla="*/ 4167462 w 4571505"/>
              <a:gd name="connsiteY3" fmla="*/ 1175761 h 4087833"/>
              <a:gd name="connsiteX4" fmla="*/ 4569396 w 4571505"/>
              <a:gd name="connsiteY4" fmla="*/ 2170547 h 4087833"/>
              <a:gd name="connsiteX5" fmla="*/ 3996640 w 4571505"/>
              <a:gd name="connsiteY5" fmla="*/ 3306011 h 4087833"/>
              <a:gd name="connsiteX6" fmla="*/ 2187937 w 4571505"/>
              <a:gd name="connsiteY6" fmla="*/ 4079734 h 4087833"/>
              <a:gd name="connsiteX7" fmla="*/ 298847 w 4571505"/>
              <a:gd name="connsiteY7" fmla="*/ 3587365 h 4087833"/>
              <a:gd name="connsiteX8" fmla="*/ 27541 w 4571505"/>
              <a:gd name="connsiteY8" fmla="*/ 1778662 h 4087833"/>
              <a:gd name="connsiteX9" fmla="*/ 540007 w 4571505"/>
              <a:gd name="connsiteY9" fmla="*/ 442231 h 4087833"/>
              <a:gd name="connsiteX10" fmla="*/ 1595084 w 4571505"/>
              <a:gd name="connsiteY10" fmla="*/ 103 h 4087833"/>
              <a:gd name="connsiteX11" fmla="*/ 2328614 w 4571505"/>
              <a:gd name="connsiteY11" fmla="*/ 402037 h 4087833"/>
              <a:gd name="connsiteX0" fmla="*/ 2327476 w 4570367"/>
              <a:gd name="connsiteY0" fmla="*/ 402037 h 3878774"/>
              <a:gd name="connsiteX1" fmla="*/ 2779652 w 4570367"/>
              <a:gd name="connsiteY1" fmla="*/ 532666 h 3878774"/>
              <a:gd name="connsiteX2" fmla="*/ 3583520 w 4570367"/>
              <a:gd name="connsiteY2" fmla="*/ 803972 h 3878774"/>
              <a:gd name="connsiteX3" fmla="*/ 4166324 w 4570367"/>
              <a:gd name="connsiteY3" fmla="*/ 1175761 h 3878774"/>
              <a:gd name="connsiteX4" fmla="*/ 4568258 w 4570367"/>
              <a:gd name="connsiteY4" fmla="*/ 2170547 h 3878774"/>
              <a:gd name="connsiteX5" fmla="*/ 3995502 w 4570367"/>
              <a:gd name="connsiteY5" fmla="*/ 3306011 h 3878774"/>
              <a:gd name="connsiteX6" fmla="*/ 2155268 w 4570367"/>
              <a:gd name="connsiteY6" fmla="*/ 3849098 h 3878774"/>
              <a:gd name="connsiteX7" fmla="*/ 297709 w 4570367"/>
              <a:gd name="connsiteY7" fmla="*/ 3587365 h 3878774"/>
              <a:gd name="connsiteX8" fmla="*/ 26403 w 4570367"/>
              <a:gd name="connsiteY8" fmla="*/ 1778662 h 3878774"/>
              <a:gd name="connsiteX9" fmla="*/ 538869 w 4570367"/>
              <a:gd name="connsiteY9" fmla="*/ 442231 h 3878774"/>
              <a:gd name="connsiteX10" fmla="*/ 1593946 w 4570367"/>
              <a:gd name="connsiteY10" fmla="*/ 103 h 3878774"/>
              <a:gd name="connsiteX11" fmla="*/ 2327476 w 4570367"/>
              <a:gd name="connsiteY11" fmla="*/ 402037 h 3878774"/>
              <a:gd name="connsiteX0" fmla="*/ 2327476 w 4570367"/>
              <a:gd name="connsiteY0" fmla="*/ 402037 h 3748739"/>
              <a:gd name="connsiteX1" fmla="*/ 2779652 w 4570367"/>
              <a:gd name="connsiteY1" fmla="*/ 532666 h 3748739"/>
              <a:gd name="connsiteX2" fmla="*/ 3583520 w 4570367"/>
              <a:gd name="connsiteY2" fmla="*/ 803972 h 3748739"/>
              <a:gd name="connsiteX3" fmla="*/ 4166324 w 4570367"/>
              <a:gd name="connsiteY3" fmla="*/ 1175761 h 3748739"/>
              <a:gd name="connsiteX4" fmla="*/ 4568258 w 4570367"/>
              <a:gd name="connsiteY4" fmla="*/ 2170547 h 3748739"/>
              <a:gd name="connsiteX5" fmla="*/ 3995502 w 4570367"/>
              <a:gd name="connsiteY5" fmla="*/ 3306011 h 3748739"/>
              <a:gd name="connsiteX6" fmla="*/ 2155268 w 4570367"/>
              <a:gd name="connsiteY6" fmla="*/ 3628946 h 3748739"/>
              <a:gd name="connsiteX7" fmla="*/ 297709 w 4570367"/>
              <a:gd name="connsiteY7" fmla="*/ 3587365 h 3748739"/>
              <a:gd name="connsiteX8" fmla="*/ 26403 w 4570367"/>
              <a:gd name="connsiteY8" fmla="*/ 1778662 h 3748739"/>
              <a:gd name="connsiteX9" fmla="*/ 538869 w 4570367"/>
              <a:gd name="connsiteY9" fmla="*/ 442231 h 3748739"/>
              <a:gd name="connsiteX10" fmla="*/ 1593946 w 4570367"/>
              <a:gd name="connsiteY10" fmla="*/ 103 h 3748739"/>
              <a:gd name="connsiteX11" fmla="*/ 2327476 w 4570367"/>
              <a:gd name="connsiteY11" fmla="*/ 402037 h 37487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570367" h="3748739">
                <a:moveTo>
                  <a:pt x="2327476" y="402037"/>
                </a:moveTo>
                <a:cubicBezTo>
                  <a:pt x="2525094" y="490797"/>
                  <a:pt x="2570312" y="465677"/>
                  <a:pt x="2779652" y="532666"/>
                </a:cubicBezTo>
                <a:cubicBezTo>
                  <a:pt x="2988992" y="599655"/>
                  <a:pt x="3352408" y="696790"/>
                  <a:pt x="3583520" y="803972"/>
                </a:cubicBezTo>
                <a:cubicBezTo>
                  <a:pt x="3814632" y="911154"/>
                  <a:pt x="4002201" y="947999"/>
                  <a:pt x="4166324" y="1175761"/>
                </a:cubicBezTo>
                <a:cubicBezTo>
                  <a:pt x="4330447" y="1403524"/>
                  <a:pt x="4596728" y="1815505"/>
                  <a:pt x="4568258" y="2170547"/>
                </a:cubicBezTo>
                <a:cubicBezTo>
                  <a:pt x="4539788" y="2525589"/>
                  <a:pt x="4397667" y="3062945"/>
                  <a:pt x="3995502" y="3306011"/>
                </a:cubicBezTo>
                <a:cubicBezTo>
                  <a:pt x="3593337" y="3549077"/>
                  <a:pt x="2771567" y="3582054"/>
                  <a:pt x="2155268" y="3628946"/>
                </a:cubicBezTo>
                <a:cubicBezTo>
                  <a:pt x="1538969" y="3675838"/>
                  <a:pt x="652520" y="3895746"/>
                  <a:pt x="297709" y="3587365"/>
                </a:cubicBezTo>
                <a:cubicBezTo>
                  <a:pt x="-57102" y="3278984"/>
                  <a:pt x="-13790" y="2302851"/>
                  <a:pt x="26403" y="1778662"/>
                </a:cubicBezTo>
                <a:cubicBezTo>
                  <a:pt x="66596" y="1254473"/>
                  <a:pt x="277612" y="738657"/>
                  <a:pt x="538869" y="442231"/>
                </a:cubicBezTo>
                <a:cubicBezTo>
                  <a:pt x="800126" y="145805"/>
                  <a:pt x="1294170" y="6802"/>
                  <a:pt x="1593946" y="103"/>
                </a:cubicBezTo>
                <a:cubicBezTo>
                  <a:pt x="1893722" y="-6596"/>
                  <a:pt x="2129858" y="313277"/>
                  <a:pt x="2327476" y="402037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  <a:latin typeface="Calibri"/>
            </a:endParaRPr>
          </a:p>
        </p:txBody>
      </p:sp>
      <p:cxnSp>
        <p:nvCxnSpPr>
          <p:cNvPr id="29" name="Zakřivená spojnice 28"/>
          <p:cNvCxnSpPr/>
          <p:nvPr/>
        </p:nvCxnSpPr>
        <p:spPr>
          <a:xfrm rot="10800000">
            <a:off x="6080099" y="2719346"/>
            <a:ext cx="882595" cy="143124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30"/>
          <p:cNvCxnSpPr/>
          <p:nvPr/>
        </p:nvCxnSpPr>
        <p:spPr>
          <a:xfrm>
            <a:off x="5602586" y="2607398"/>
            <a:ext cx="565842" cy="172016"/>
          </a:xfrm>
          <a:prstGeom prst="line">
            <a:avLst/>
          </a:prstGeom>
          <a:ln w="222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32"/>
          <p:cNvCxnSpPr/>
          <p:nvPr/>
        </p:nvCxnSpPr>
        <p:spPr>
          <a:xfrm>
            <a:off x="7577959" y="4330262"/>
            <a:ext cx="1975944" cy="5360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nice se šipkou 41"/>
          <p:cNvCxnSpPr/>
          <p:nvPr/>
        </p:nvCxnSpPr>
        <p:spPr>
          <a:xfrm flipV="1">
            <a:off x="8536200" y="3394842"/>
            <a:ext cx="1995166" cy="1193671"/>
          </a:xfrm>
          <a:prstGeom prst="straightConnector1">
            <a:avLst/>
          </a:prstGeom>
          <a:ln w="28575">
            <a:solidFill>
              <a:srgbClr val="FFC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se šipkou 42"/>
          <p:cNvCxnSpPr/>
          <p:nvPr/>
        </p:nvCxnSpPr>
        <p:spPr>
          <a:xfrm flipV="1">
            <a:off x="8560556" y="294290"/>
            <a:ext cx="1319169" cy="4273286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38"/>
          <p:cNvCxnSpPr/>
          <p:nvPr/>
        </p:nvCxnSpPr>
        <p:spPr>
          <a:xfrm>
            <a:off x="8187559" y="3951890"/>
            <a:ext cx="746234" cy="1303282"/>
          </a:xfrm>
          <a:prstGeom prst="line">
            <a:avLst/>
          </a:prstGeom>
          <a:ln w="222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Přímá spojnice 58"/>
          <p:cNvCxnSpPr/>
          <p:nvPr/>
        </p:nvCxnSpPr>
        <p:spPr>
          <a:xfrm flipV="1">
            <a:off x="7577960" y="3962400"/>
            <a:ext cx="588579" cy="3678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Přímá spojnice 60"/>
          <p:cNvCxnSpPr/>
          <p:nvPr/>
        </p:nvCxnSpPr>
        <p:spPr>
          <a:xfrm flipV="1">
            <a:off x="8923283" y="4876800"/>
            <a:ext cx="630620" cy="3573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Volný tvar 61"/>
          <p:cNvSpPr/>
          <p:nvPr/>
        </p:nvSpPr>
        <p:spPr>
          <a:xfrm>
            <a:off x="8933794" y="3363311"/>
            <a:ext cx="651642" cy="587911"/>
          </a:xfrm>
          <a:custGeom>
            <a:avLst/>
            <a:gdLst>
              <a:gd name="connsiteX0" fmla="*/ 0 w 719375"/>
              <a:gd name="connsiteY0" fmla="*/ 0 h 661483"/>
              <a:gd name="connsiteX1" fmla="*/ 273269 w 719375"/>
              <a:gd name="connsiteY1" fmla="*/ 73572 h 661483"/>
              <a:gd name="connsiteX2" fmla="*/ 493986 w 719375"/>
              <a:gd name="connsiteY2" fmla="*/ 210207 h 661483"/>
              <a:gd name="connsiteX3" fmla="*/ 651642 w 719375"/>
              <a:gd name="connsiteY3" fmla="*/ 420414 h 661483"/>
              <a:gd name="connsiteX4" fmla="*/ 714704 w 719375"/>
              <a:gd name="connsiteY4" fmla="*/ 641131 h 661483"/>
              <a:gd name="connsiteX5" fmla="*/ 714704 w 719375"/>
              <a:gd name="connsiteY5" fmla="*/ 651641 h 6614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9375" h="661483">
                <a:moveTo>
                  <a:pt x="0" y="0"/>
                </a:moveTo>
                <a:cubicBezTo>
                  <a:pt x="95469" y="19269"/>
                  <a:pt x="190938" y="38538"/>
                  <a:pt x="273269" y="73572"/>
                </a:cubicBezTo>
                <a:cubicBezTo>
                  <a:pt x="355600" y="108607"/>
                  <a:pt x="430924" y="152400"/>
                  <a:pt x="493986" y="210207"/>
                </a:cubicBezTo>
                <a:cubicBezTo>
                  <a:pt x="557048" y="268014"/>
                  <a:pt x="614856" y="348593"/>
                  <a:pt x="651642" y="420414"/>
                </a:cubicBezTo>
                <a:cubicBezTo>
                  <a:pt x="688428" y="492235"/>
                  <a:pt x="704194" y="602593"/>
                  <a:pt x="714704" y="641131"/>
                </a:cubicBezTo>
                <a:cubicBezTo>
                  <a:pt x="725214" y="679669"/>
                  <a:pt x="714704" y="651641"/>
                  <a:pt x="714704" y="651641"/>
                </a:cubicBezTo>
              </a:path>
            </a:pathLst>
          </a:custGeom>
          <a:noFill/>
          <a:ln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  <a:latin typeface="Calibri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ovéPole 62"/>
              <p:cNvSpPr txBox="1"/>
              <p:nvPr/>
            </p:nvSpPr>
            <p:spPr>
              <a:xfrm>
                <a:off x="6143297" y="1923393"/>
                <a:ext cx="37728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𝜗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63" name="TextovéPole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3297" y="1923393"/>
                <a:ext cx="377283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ovéPole 63"/>
              <p:cNvSpPr txBox="1"/>
              <p:nvPr/>
            </p:nvSpPr>
            <p:spPr>
              <a:xfrm>
                <a:off x="8960069" y="3689131"/>
                <a:ext cx="37728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𝜗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64" name="TextovéPole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60069" y="3689131"/>
                <a:ext cx="377283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7" name="Zakřivená spojnice 66"/>
          <p:cNvCxnSpPr/>
          <p:nvPr/>
        </p:nvCxnSpPr>
        <p:spPr>
          <a:xfrm rot="16200000" flipH="1">
            <a:off x="6873764" y="3226676"/>
            <a:ext cx="1355838" cy="830321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ovéPole 68"/>
              <p:cNvSpPr txBox="1"/>
              <p:nvPr/>
            </p:nvSpPr>
            <p:spPr>
              <a:xfrm>
                <a:off x="8676290" y="4635062"/>
                <a:ext cx="37728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𝜗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69" name="TextovéPole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76290" y="4635062"/>
                <a:ext cx="377283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Obdélník 69"/>
              <p:cNvSpPr/>
              <p:nvPr/>
            </p:nvSpPr>
            <p:spPr>
              <a:xfrm>
                <a:off x="7783442" y="5451508"/>
                <a:ext cx="80823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𝑑</m:t>
                      </m:r>
                      <m:r>
                        <m:rPr>
                          <m:sty m:val="p"/>
                        </m:rPr>
                        <a:rPr lang="el-GR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Ω</m:t>
                      </m:r>
                      <m:r>
                        <m:rPr>
                          <m:nor/>
                        </m:rPr>
                        <a:rPr lang="cs-CZ" dirty="0">
                          <a:solidFill>
                            <a:prstClr val="black"/>
                          </a:solidFill>
                          <a:latin typeface="Calibri"/>
                        </a:rPr>
                        <m:t> 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70" name="Obdélník 6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3442" y="5451508"/>
                <a:ext cx="808235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2" name="Zakřivená spojnice 71"/>
          <p:cNvCxnSpPr/>
          <p:nvPr/>
        </p:nvCxnSpPr>
        <p:spPr>
          <a:xfrm rot="5400000" flipH="1" flipV="1">
            <a:off x="8467130" y="5327168"/>
            <a:ext cx="391512" cy="226503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ovéPole 77"/>
              <p:cNvSpPr txBox="1"/>
              <p:nvPr/>
            </p:nvSpPr>
            <p:spPr>
              <a:xfrm>
                <a:off x="9775638" y="872735"/>
                <a:ext cx="37459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𝑛</m:t>
                          </m:r>
                        </m:e>
                      </m:acc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78" name="TextovéPole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75638" y="872735"/>
                <a:ext cx="374590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ovéPole 78"/>
              <p:cNvSpPr txBox="1"/>
              <p:nvPr/>
            </p:nvSpPr>
            <p:spPr>
              <a:xfrm>
                <a:off x="5277212" y="3100928"/>
                <a:ext cx="35163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𝑟</m:t>
                          </m:r>
                        </m:e>
                      </m:acc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79" name="TextovéPole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7212" y="3100928"/>
                <a:ext cx="351635" cy="369332"/>
              </a:xfrm>
              <a:prstGeom prst="rect">
                <a:avLst/>
              </a:prstGeom>
              <a:blipFill>
                <a:blip r:embed="rId12"/>
                <a:stretch>
                  <a:fillRect t="-23333" r="-2807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Obdélník 79"/>
              <p:cNvSpPr/>
              <p:nvPr/>
            </p:nvSpPr>
            <p:spPr>
              <a:xfrm>
                <a:off x="9274992" y="2844941"/>
                <a:ext cx="139300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𝑟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 </m:t>
                          </m:r>
                        </m:e>
                      </m:acc>
                      <m:acc>
                        <m:accPr>
                          <m:chr m:val="⃗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𝑛</m:t>
                          </m:r>
                        </m:e>
                      </m:acc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cs-CZ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cos</m:t>
                          </m:r>
                        </m:fName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𝜗</m:t>
                          </m:r>
                        </m:e>
                      </m:func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80" name="Obdélník 7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74992" y="2844941"/>
                <a:ext cx="1393009" cy="3693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1" name="Přímá spojnice se šipkou 80"/>
          <p:cNvCxnSpPr/>
          <p:nvPr/>
        </p:nvCxnSpPr>
        <p:spPr>
          <a:xfrm flipV="1">
            <a:off x="6943882" y="4586026"/>
            <a:ext cx="1596950" cy="953671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ovéPole 81"/>
              <p:cNvSpPr txBox="1"/>
              <p:nvPr/>
            </p:nvSpPr>
            <p:spPr>
              <a:xfrm>
                <a:off x="7505405" y="4666969"/>
                <a:ext cx="35163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𝑟</m:t>
                          </m:r>
                        </m:e>
                      </m:acc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82" name="TextovéPole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5405" y="4666969"/>
                <a:ext cx="351635" cy="369332"/>
              </a:xfrm>
              <a:prstGeom prst="rect">
                <a:avLst/>
              </a:prstGeom>
              <a:blipFill>
                <a:blip r:embed="rId14"/>
                <a:stretch>
                  <a:fillRect t="-23333" r="-2758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Obdélník 3"/>
              <p:cNvSpPr/>
              <p:nvPr/>
            </p:nvSpPr>
            <p:spPr>
              <a:xfrm>
                <a:off x="873959" y="243089"/>
                <a:ext cx="4339052" cy="6799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cs-CZ" dirty="0" smtClean="0"/>
                  <a:t>Tok vektoru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</m:acc>
                  </m:oMath>
                </a14:m>
                <a:r>
                  <a:rPr lang="cs-CZ" dirty="0" smtClean="0"/>
                  <a:t> od </a:t>
                </a:r>
                <a:r>
                  <a:rPr lang="cs-CZ" dirty="0"/>
                  <a:t>bodového náboje </a:t>
                </a:r>
                <a:r>
                  <a:rPr lang="cs-CZ" dirty="0" smtClean="0"/>
                  <a:t>obecnou uzavřenou plochou.</a:t>
                </a:r>
                <a:endParaRPr lang="cs-CZ" dirty="0"/>
              </a:p>
            </p:txBody>
          </p:sp>
        </mc:Choice>
        <mc:Fallback xmlns="">
          <p:sp>
            <p:nvSpPr>
              <p:cNvPr id="4" name="Obdélník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3959" y="243089"/>
                <a:ext cx="4339052" cy="679930"/>
              </a:xfrm>
              <a:prstGeom prst="rect">
                <a:avLst/>
              </a:prstGeom>
              <a:blipFill>
                <a:blip r:embed="rId15"/>
                <a:stretch>
                  <a:fillRect l="-1124" r="-1826" b="-1441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92730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2498" y="1825625"/>
            <a:ext cx="4347003" cy="4351338"/>
          </a:xfrm>
        </p:spPr>
      </p:pic>
    </p:spTree>
    <p:extLst>
      <p:ext uri="{BB962C8B-B14F-4D97-AF65-F5344CB8AC3E}">
        <p14:creationId xmlns:p14="http://schemas.microsoft.com/office/powerpoint/2010/main" val="118915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Síla působící na náboj uvnitř rovnoměrně nabité kulové sféry.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ovéPole 14"/>
              <p:cNvSpPr txBox="1"/>
              <p:nvPr/>
            </p:nvSpPr>
            <p:spPr>
              <a:xfrm>
                <a:off x="4311981" y="1978180"/>
                <a:ext cx="3969740" cy="7184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Δ</m:t>
                      </m:r>
                      <m:sSub>
                        <m:sSubPr>
                          <m:ctrlPr>
                            <a:rPr lang="el-G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l-GR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𝐹</m:t>
                              </m:r>
                            </m:e>
                          </m:acc>
                        </m:e>
                        <m: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1</m:t>
                          </m:r>
                        </m:sub>
                      </m:sSub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𝜎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∆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Sup>
                            <m:sSubSupPr>
                              <m:ctrlPr>
                                <a:rPr lang="cs-CZ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SupPr>
                            <m:e>
                              <m:r>
                                <a:rPr lang="cs-CZ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cs-CZ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cs-CZ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  <m:t>2</m:t>
                              </m:r>
                            </m:sup>
                          </m:sSubSup>
                        </m:den>
                      </m:f>
                      <m:acc>
                        <m:accPr>
                          <m:chr m:val="⃗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</m:acc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𝜎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∆</m:t>
                          </m:r>
                          <m:r>
                            <m:rPr>
                              <m:sty m:val="p"/>
                            </m:rPr>
                            <a:rPr lang="el-G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Ω</m:t>
                          </m:r>
                          <m:sSubSup>
                            <m:sSubSup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Sup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  <m:t> </m:t>
                              </m:r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  <m:t>2</m:t>
                              </m:r>
                            </m:sup>
                          </m:sSubSup>
                        </m:num>
                        <m:den>
                          <m:r>
                            <m:rPr>
                              <m:sty m:val="p"/>
                            </m:rPr>
                            <a:rPr lang="cs-CZ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cos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⁡(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𝜗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)</m:t>
                          </m:r>
                          <m:sSubSup>
                            <m:sSubSup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Sup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  <m:t> </m:t>
                              </m:r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  <m:t>2</m:t>
                              </m:r>
                            </m:sup>
                          </m:sSubSup>
                        </m:den>
                      </m:f>
                      <m:acc>
                        <m:accPr>
                          <m:chr m:val="⃗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</m:acc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15" name="TextovéPole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1981" y="1978180"/>
                <a:ext cx="3969740" cy="71846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ovéPole 36"/>
              <p:cNvSpPr txBox="1"/>
              <p:nvPr/>
            </p:nvSpPr>
            <p:spPr>
              <a:xfrm>
                <a:off x="1520431" y="4717953"/>
                <a:ext cx="1790811" cy="6181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∆</m:t>
                      </m:r>
                      <m:r>
                        <m:rPr>
                          <m:sty m:val="p"/>
                        </m:rPr>
                        <a:rPr lang="el-GR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Ω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∆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𝑆</m:t>
                          </m:r>
                          <m:func>
                            <m:func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cs-CZ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(</m:t>
                              </m:r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𝜗</m:t>
                              </m:r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)</m:t>
                              </m:r>
                            </m:e>
                          </m:func>
                        </m:num>
                        <m:den>
                          <m:sSup>
                            <m:sSup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37" name="TextovéPole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0431" y="4717953"/>
                <a:ext cx="1790811" cy="61811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Ovál 4"/>
          <p:cNvSpPr/>
          <p:nvPr/>
        </p:nvSpPr>
        <p:spPr>
          <a:xfrm>
            <a:off x="1371461" y="3053130"/>
            <a:ext cx="2828702" cy="282870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  <a:latin typeface="Calibri"/>
            </a:endParaRPr>
          </a:p>
        </p:txBody>
      </p:sp>
      <p:cxnSp>
        <p:nvCxnSpPr>
          <p:cNvPr id="7" name="Přímá spojnice 6"/>
          <p:cNvCxnSpPr/>
          <p:nvPr/>
        </p:nvCxnSpPr>
        <p:spPr>
          <a:xfrm>
            <a:off x="1899893" y="3368321"/>
            <a:ext cx="2253228" cy="14559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>
            <a:off x="2102416" y="3229924"/>
            <a:ext cx="1906220" cy="19447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24"/>
          <p:cNvCxnSpPr/>
          <p:nvPr/>
        </p:nvCxnSpPr>
        <p:spPr>
          <a:xfrm>
            <a:off x="1590503" y="2964733"/>
            <a:ext cx="3005496" cy="2430917"/>
          </a:xfrm>
          <a:prstGeom prst="line">
            <a:avLst/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vál 25"/>
          <p:cNvSpPr/>
          <p:nvPr/>
        </p:nvSpPr>
        <p:spPr>
          <a:xfrm>
            <a:off x="2784255" y="3903691"/>
            <a:ext cx="86447" cy="88397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  <a:latin typeface="Calibri"/>
            </a:endParaRPr>
          </a:p>
        </p:txBody>
      </p:sp>
      <p:cxnSp>
        <p:nvCxnSpPr>
          <p:cNvPr id="28" name="Přímá spojnice 27"/>
          <p:cNvCxnSpPr/>
          <p:nvPr/>
        </p:nvCxnSpPr>
        <p:spPr>
          <a:xfrm>
            <a:off x="1723099" y="2810038"/>
            <a:ext cx="265191" cy="486183"/>
          </a:xfrm>
          <a:prstGeom prst="line">
            <a:avLst/>
          </a:prstGeom>
          <a:ln>
            <a:solidFill>
              <a:srgbClr val="00B05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29"/>
          <p:cNvCxnSpPr/>
          <p:nvPr/>
        </p:nvCxnSpPr>
        <p:spPr>
          <a:xfrm>
            <a:off x="4112322" y="4992116"/>
            <a:ext cx="483678" cy="182542"/>
          </a:xfrm>
          <a:prstGeom prst="line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ovéPole 31"/>
              <p:cNvSpPr txBox="1"/>
              <p:nvPr/>
            </p:nvSpPr>
            <p:spPr>
              <a:xfrm>
                <a:off x="1386646" y="3061327"/>
                <a:ext cx="58913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∆</m:t>
                      </m:r>
                      <m:sSub>
                        <m:sSubPr>
                          <m:ctrlPr>
                            <a:rPr lang="cs-CZ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cs-CZ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𝑆</m:t>
                          </m:r>
                        </m:e>
                        <m:sub>
                          <m:r>
                            <a:rPr lang="cs-CZ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32" name="TextovéPole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6646" y="3061327"/>
                <a:ext cx="589136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ovéPole 32"/>
              <p:cNvSpPr txBox="1"/>
              <p:nvPr/>
            </p:nvSpPr>
            <p:spPr>
              <a:xfrm>
                <a:off x="3918814" y="5074466"/>
                <a:ext cx="59445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∆</m:t>
                      </m:r>
                      <m:sSub>
                        <m:sSubPr>
                          <m:ctrlPr>
                            <a:rPr lang="cs-CZ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cs-CZ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𝑆</m:t>
                          </m:r>
                        </m:e>
                        <m:sub>
                          <m:r>
                            <a:rPr lang="cs-CZ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33" name="TextovéPole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8814" y="5074466"/>
                <a:ext cx="594458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ovéPole 33"/>
              <p:cNvSpPr txBox="1"/>
              <p:nvPr/>
            </p:nvSpPr>
            <p:spPr>
              <a:xfrm>
                <a:off x="1579468" y="2826434"/>
                <a:ext cx="231576" cy="2266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𝜗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34" name="TextovéPole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9468" y="2826434"/>
                <a:ext cx="231576" cy="226696"/>
              </a:xfrm>
              <a:prstGeom prst="rect">
                <a:avLst/>
              </a:prstGeom>
              <a:blipFill>
                <a:blip r:embed="rId6"/>
                <a:stretch>
                  <a:fillRect r="-34211" b="-5135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ovéPole 34"/>
              <p:cNvSpPr txBox="1"/>
              <p:nvPr/>
            </p:nvSpPr>
            <p:spPr>
              <a:xfrm>
                <a:off x="4449413" y="5098183"/>
                <a:ext cx="231576" cy="2266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𝜗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35" name="TextovéPole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9413" y="5098183"/>
                <a:ext cx="231576" cy="226696"/>
              </a:xfrm>
              <a:prstGeom prst="rect">
                <a:avLst/>
              </a:prstGeom>
              <a:blipFill>
                <a:blip r:embed="rId7"/>
                <a:stretch>
                  <a:fillRect r="-31579" b="-4736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ovéPole 35"/>
          <p:cNvSpPr txBox="1"/>
          <p:nvPr/>
        </p:nvSpPr>
        <p:spPr>
          <a:xfrm>
            <a:off x="3077814" y="3656470"/>
            <a:ext cx="113388" cy="2266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>
              <a:solidFill>
                <a:prstClr val="black"/>
              </a:solidFill>
              <a:latin typeface="Calibri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ovéPole 37"/>
              <p:cNvSpPr txBox="1"/>
              <p:nvPr/>
            </p:nvSpPr>
            <p:spPr>
              <a:xfrm>
                <a:off x="2794594" y="3642054"/>
                <a:ext cx="226853" cy="2266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𝑞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38" name="TextovéPole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4594" y="3642054"/>
                <a:ext cx="226853" cy="226696"/>
              </a:xfrm>
              <a:prstGeom prst="rect">
                <a:avLst/>
              </a:prstGeom>
              <a:blipFill>
                <a:blip r:embed="rId8"/>
                <a:stretch>
                  <a:fillRect r="-28947" b="-7105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ovéPole 3"/>
              <p:cNvSpPr txBox="1"/>
              <p:nvPr/>
            </p:nvSpPr>
            <p:spPr>
              <a:xfrm>
                <a:off x="4321291" y="1475492"/>
                <a:ext cx="574343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∆</m:t>
                    </m:r>
                    <m:r>
                      <m:rPr>
                        <m:sty m:val="p"/>
                      </m:rPr>
                      <a:rPr lang="el-GR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Ω</m:t>
                    </m:r>
                  </m:oMath>
                </a14:m>
                <a:r>
                  <a:rPr lang="cs-CZ" dirty="0">
                    <a:solidFill>
                      <a:prstClr val="black"/>
                    </a:solidFill>
                    <a:latin typeface="Calibri"/>
                  </a:rPr>
                  <a:t> je prostorový úhel, pod kterým je vidět ploška </a:t>
                </a:r>
                <a14:m>
                  <m:oMath xmlns:m="http://schemas.openxmlformats.org/officeDocument/2006/math">
                    <m:r>
                      <a:rPr lang="cs-CZ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∆</m:t>
                    </m:r>
                    <m:sSub>
                      <m:sSubPr>
                        <m:ctrlPr>
                          <a:rPr lang="cs-CZ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cs-CZ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𝑆</m:t>
                        </m:r>
                      </m:e>
                      <m:sub>
                        <m:r>
                          <a:rPr lang="cs-CZ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cs-CZ" dirty="0">
                    <a:solidFill>
                      <a:prstClr val="black"/>
                    </a:solidFill>
                    <a:latin typeface="Calibri"/>
                  </a:rPr>
                  <a:t>,</a:t>
                </a:r>
                <a:r>
                  <a:rPr lang="cs-CZ" dirty="0">
                    <a:solidFill>
                      <a:prstClr val="black"/>
                    </a:solidFill>
                    <a:latin typeface="Calibri"/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cs-CZ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∆</m:t>
                    </m:r>
                    <m:sSub>
                      <m:sSubPr>
                        <m:ctrlPr>
                          <a:rPr lang="cs-CZ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cs-CZ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𝑆</m:t>
                        </m:r>
                      </m:e>
                      <m:sub>
                        <m:r>
                          <a:rPr lang="cs-CZ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cs-CZ" dirty="0">
                    <a:solidFill>
                      <a:prstClr val="black"/>
                    </a:solidFill>
                    <a:latin typeface="Calibri"/>
                  </a:rPr>
                  <a:t> </a:t>
                </a:r>
              </a:p>
            </p:txBody>
          </p:sp>
        </mc:Choice>
        <mc:Fallback xmlns="">
          <p:sp>
            <p:nvSpPr>
              <p:cNvPr id="4" name="TextovéPo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1291" y="1475492"/>
                <a:ext cx="5743432" cy="369332"/>
              </a:xfrm>
              <a:prstGeom prst="rect">
                <a:avLst/>
              </a:prstGeom>
              <a:blipFill>
                <a:blip r:embed="rId9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Obdélník 5"/>
              <p:cNvSpPr/>
              <p:nvPr/>
            </p:nvSpPr>
            <p:spPr>
              <a:xfrm>
                <a:off x="6213155" y="3832313"/>
                <a:ext cx="1959704" cy="66191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Δ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𝐹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𝜎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∆</m:t>
                          </m:r>
                          <m:r>
                            <m:rPr>
                              <m:sty m:val="p"/>
                            </m:rPr>
                            <a:rPr lang="el-GR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Ω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  <m:r>
                            <m:rPr>
                              <m:sty m:val="p"/>
                            </m:rPr>
                            <a:rPr lang="cs-CZ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cos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⁡(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𝜗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6" name="Obdélník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3155" y="3832313"/>
                <a:ext cx="1959704" cy="66191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ovéPole 21"/>
              <p:cNvSpPr txBox="1"/>
              <p:nvPr/>
            </p:nvSpPr>
            <p:spPr>
              <a:xfrm>
                <a:off x="4222332" y="2831832"/>
                <a:ext cx="4442049" cy="71910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Δ</m:t>
                      </m:r>
                      <m:sSub>
                        <m:sSubPr>
                          <m:ctrlPr>
                            <a:rPr lang="el-G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l-GR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𝐹</m:t>
                              </m:r>
                            </m:e>
                          </m:acc>
                        </m:e>
                        <m: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sub>
                      </m:sSub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𝜎</m:t>
                          </m:r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 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∆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Sup>
                            <m:sSubSup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Sup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cs-CZ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  <m:t>2</m:t>
                              </m:r>
                            </m:sup>
                          </m:sSubSup>
                        </m:den>
                      </m:f>
                      <m:acc>
                        <m:accPr>
                          <m:chr m:val="⃗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</m:acc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𝜎</m:t>
                          </m:r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 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∆</m:t>
                          </m:r>
                          <m:r>
                            <m:rPr>
                              <m:sty m:val="p"/>
                            </m:rPr>
                            <a:rPr lang="el-G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Ω</m:t>
                          </m:r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sSubSup>
                            <m:sSubSup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Sup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  <m:t>2</m:t>
                              </m:r>
                            </m:sup>
                          </m:sSubSup>
                        </m:num>
                        <m:den>
                          <m:func>
                            <m:func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cs-CZ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(</m:t>
                              </m:r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𝜗</m:t>
                              </m:r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)</m:t>
                              </m:r>
                            </m:e>
                          </m:func>
                          <m:sSubSup>
                            <m:sSubSup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Sup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  <m:t>2</m:t>
                              </m:r>
                            </m:sup>
                          </m:sSubSup>
                        </m:den>
                      </m:f>
                      <m:acc>
                        <m:accPr>
                          <m:chr m:val="⃗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</m:acc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22" name="TextovéPole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2332" y="2831832"/>
                <a:ext cx="4442049" cy="71910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/>
              <p:cNvSpPr txBox="1"/>
              <p:nvPr/>
            </p:nvSpPr>
            <p:spPr>
              <a:xfrm>
                <a:off x="6459714" y="4918898"/>
                <a:ext cx="1249188" cy="4029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Δ</m:t>
                    </m:r>
                    <m:sSub>
                      <m:sSubPr>
                        <m:ctrlPr>
                          <a:rPr lang="el-GR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el-GR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accPr>
                          <m:e>
                            <m:r>
                              <a:rPr lang="cs-CZ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𝐹</m:t>
                            </m:r>
                          </m:e>
                        </m:acc>
                      </m:e>
                      <m:sub>
                        <m:r>
                          <a:rPr lang="cs-CZ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cs-CZ" dirty="0">
                    <a:solidFill>
                      <a:prstClr val="black"/>
                    </a:solidFill>
                    <a:latin typeface="Calibri"/>
                  </a:rPr>
                  <a:t>+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Δ</m:t>
                    </m:r>
                    <m:sSub>
                      <m:sSubPr>
                        <m:ctrlPr>
                          <a:rPr lang="el-GR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el-GR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accPr>
                          <m:e>
                            <m:r>
                              <a:rPr lang="cs-CZ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𝐹</m:t>
                            </m:r>
                          </m:e>
                        </m:acc>
                      </m:e>
                      <m:sub>
                        <m:r>
                          <a:rPr lang="cs-CZ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cs-CZ" dirty="0">
                    <a:solidFill>
                      <a:prstClr val="black"/>
                    </a:solidFill>
                    <a:latin typeface="Calibri"/>
                  </a:rPr>
                  <a:t>=0</a:t>
                </a:r>
              </a:p>
            </p:txBody>
          </p:sp>
        </mc:Choice>
        <mc:Fallback xmlns=""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9714" y="4918898"/>
                <a:ext cx="1249188" cy="402931"/>
              </a:xfrm>
              <a:prstGeom prst="rect">
                <a:avLst/>
              </a:prstGeom>
              <a:blipFill>
                <a:blip r:embed="rId12"/>
                <a:stretch>
                  <a:fillRect t="-22727" r="-3415" b="-2424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Obdélník 9"/>
              <p:cNvSpPr/>
              <p:nvPr/>
            </p:nvSpPr>
            <p:spPr>
              <a:xfrm>
                <a:off x="2832546" y="4274244"/>
                <a:ext cx="53251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∆</m:t>
                    </m:r>
                    <m:r>
                      <m:rPr>
                        <m:sty m:val="p"/>
                      </m:rPr>
                      <a:rPr lang="el-GR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Ω</m:t>
                    </m:r>
                  </m:oMath>
                </a14:m>
                <a:r>
                  <a:rPr lang="cs-CZ" dirty="0">
                    <a:solidFill>
                      <a:prstClr val="black"/>
                    </a:solidFill>
                  </a:rPr>
                  <a:t> </a:t>
                </a:r>
                <a:endParaRPr lang="cs-CZ" dirty="0"/>
              </a:p>
            </p:txBody>
          </p:sp>
        </mc:Choice>
        <mc:Fallback xmlns="">
          <p:sp>
            <p:nvSpPr>
              <p:cNvPr id="10" name="Obdélník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2546" y="4274244"/>
                <a:ext cx="532518" cy="3693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Přímá spojnice 11"/>
          <p:cNvCxnSpPr/>
          <p:nvPr/>
        </p:nvCxnSpPr>
        <p:spPr>
          <a:xfrm flipV="1">
            <a:off x="1889078" y="3229924"/>
            <a:ext cx="202523" cy="138397"/>
          </a:xfrm>
          <a:prstGeom prst="lin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7" name="Volný tvar 16"/>
          <p:cNvSpPr/>
          <p:nvPr/>
        </p:nvSpPr>
        <p:spPr>
          <a:xfrm>
            <a:off x="4013200" y="4822613"/>
            <a:ext cx="142240" cy="345440"/>
          </a:xfrm>
          <a:custGeom>
            <a:avLst/>
            <a:gdLst>
              <a:gd name="connsiteX0" fmla="*/ 0 w 142240"/>
              <a:gd name="connsiteY0" fmla="*/ 345440 h 345440"/>
              <a:gd name="connsiteX1" fmla="*/ 142240 w 142240"/>
              <a:gd name="connsiteY1" fmla="*/ 0 h 345440"/>
              <a:gd name="connsiteX2" fmla="*/ 142240 w 142240"/>
              <a:gd name="connsiteY2" fmla="*/ 0 h 345440"/>
              <a:gd name="connsiteX0" fmla="*/ 0 w 142240"/>
              <a:gd name="connsiteY0" fmla="*/ 345440 h 345440"/>
              <a:gd name="connsiteX1" fmla="*/ 77893 w 142240"/>
              <a:gd name="connsiteY1" fmla="*/ 152400 h 345440"/>
              <a:gd name="connsiteX2" fmla="*/ 142240 w 142240"/>
              <a:gd name="connsiteY2" fmla="*/ 0 h 345440"/>
              <a:gd name="connsiteX3" fmla="*/ 142240 w 142240"/>
              <a:gd name="connsiteY3" fmla="*/ 0 h 345440"/>
              <a:gd name="connsiteX0" fmla="*/ 0 w 142240"/>
              <a:gd name="connsiteY0" fmla="*/ 345440 h 345440"/>
              <a:gd name="connsiteX1" fmla="*/ 91440 w 142240"/>
              <a:gd name="connsiteY1" fmla="*/ 159173 h 345440"/>
              <a:gd name="connsiteX2" fmla="*/ 142240 w 142240"/>
              <a:gd name="connsiteY2" fmla="*/ 0 h 345440"/>
              <a:gd name="connsiteX3" fmla="*/ 142240 w 142240"/>
              <a:gd name="connsiteY3" fmla="*/ 0 h 345440"/>
              <a:gd name="connsiteX0" fmla="*/ 0 w 142240"/>
              <a:gd name="connsiteY0" fmla="*/ 345440 h 345440"/>
              <a:gd name="connsiteX1" fmla="*/ 88053 w 142240"/>
              <a:gd name="connsiteY1" fmla="*/ 159173 h 345440"/>
              <a:gd name="connsiteX2" fmla="*/ 142240 w 142240"/>
              <a:gd name="connsiteY2" fmla="*/ 0 h 345440"/>
              <a:gd name="connsiteX3" fmla="*/ 142240 w 142240"/>
              <a:gd name="connsiteY3" fmla="*/ 0 h 345440"/>
              <a:gd name="connsiteX0" fmla="*/ 0 w 142240"/>
              <a:gd name="connsiteY0" fmla="*/ 345440 h 345440"/>
              <a:gd name="connsiteX1" fmla="*/ 88053 w 142240"/>
              <a:gd name="connsiteY1" fmla="*/ 159173 h 345440"/>
              <a:gd name="connsiteX2" fmla="*/ 142240 w 142240"/>
              <a:gd name="connsiteY2" fmla="*/ 0 h 345440"/>
              <a:gd name="connsiteX3" fmla="*/ 142240 w 142240"/>
              <a:gd name="connsiteY3" fmla="*/ 0 h 345440"/>
              <a:gd name="connsiteX0" fmla="*/ 0 w 142240"/>
              <a:gd name="connsiteY0" fmla="*/ 345440 h 345440"/>
              <a:gd name="connsiteX1" fmla="*/ 88053 w 142240"/>
              <a:gd name="connsiteY1" fmla="*/ 159173 h 345440"/>
              <a:gd name="connsiteX2" fmla="*/ 142240 w 142240"/>
              <a:gd name="connsiteY2" fmla="*/ 0 h 345440"/>
              <a:gd name="connsiteX3" fmla="*/ 142240 w 142240"/>
              <a:gd name="connsiteY3" fmla="*/ 0 h 345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2240" h="345440">
                <a:moveTo>
                  <a:pt x="0" y="345440"/>
                </a:moveTo>
                <a:cubicBezTo>
                  <a:pt x="29351" y="283351"/>
                  <a:pt x="34996" y="278835"/>
                  <a:pt x="88053" y="159173"/>
                </a:cubicBezTo>
                <a:cubicBezTo>
                  <a:pt x="143369" y="38381"/>
                  <a:pt x="124178" y="53058"/>
                  <a:pt x="142240" y="0"/>
                </a:cubicBezTo>
                <a:lnTo>
                  <a:pt x="142240" y="0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ovéPole 17"/>
              <p:cNvSpPr txBox="1"/>
              <p:nvPr/>
            </p:nvSpPr>
            <p:spPr>
              <a:xfrm>
                <a:off x="2270912" y="3210800"/>
                <a:ext cx="23852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cs-CZ" i="1" smtClean="0">
                                  <a:solidFill>
                                    <a:schemeClr val="accent6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b="0" i="1" smtClean="0">
                                  <a:solidFill>
                                    <a:schemeClr val="accent6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</m:e>
                        <m:sub>
                          <m:r>
                            <a:rPr lang="cs-CZ" b="0" i="1" smtClean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8" name="TextovéPole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0912" y="3210800"/>
                <a:ext cx="238527" cy="276999"/>
              </a:xfrm>
              <a:prstGeom prst="rect">
                <a:avLst/>
              </a:prstGeom>
              <a:blipFill>
                <a:blip r:embed="rId14"/>
                <a:stretch>
                  <a:fillRect l="-30769" t="-48889" r="-74359" b="-1555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ovéPole 38"/>
              <p:cNvSpPr txBox="1"/>
              <p:nvPr/>
            </p:nvSpPr>
            <p:spPr>
              <a:xfrm>
                <a:off x="3483080" y="4810866"/>
                <a:ext cx="24384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cs-CZ" i="1" smtClean="0">
                                  <a:solidFill>
                                    <a:schemeClr val="accent6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b="0" i="1" smtClean="0">
                                  <a:solidFill>
                                    <a:schemeClr val="accent6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</m:e>
                        <m:sub>
                          <m:r>
                            <a:rPr lang="cs-CZ" b="0" i="1" smtClean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9" name="TextovéPole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3080" y="4810866"/>
                <a:ext cx="243849" cy="276999"/>
              </a:xfrm>
              <a:prstGeom prst="rect">
                <a:avLst/>
              </a:prstGeom>
              <a:blipFill>
                <a:blip r:embed="rId15"/>
                <a:stretch>
                  <a:fillRect l="-27500" t="-45652" r="-75000" b="-1521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Přímá spojnice se šipkou 19"/>
          <p:cNvCxnSpPr>
            <a:stCxn id="17" idx="1"/>
          </p:cNvCxnSpPr>
          <p:nvPr/>
        </p:nvCxnSpPr>
        <p:spPr>
          <a:xfrm flipH="1" flipV="1">
            <a:off x="1997951" y="3296222"/>
            <a:ext cx="2103302" cy="1685564"/>
          </a:xfrm>
          <a:prstGeom prst="straightConnector1">
            <a:avLst/>
          </a:prstGeom>
          <a:ln w="19050">
            <a:solidFill>
              <a:schemeClr val="accent6">
                <a:lumMod val="50000"/>
              </a:schemeClr>
            </a:solidFill>
            <a:headEnd type="triangle" w="med" len="lg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ovéPole 42"/>
              <p:cNvSpPr txBox="1"/>
              <p:nvPr/>
            </p:nvSpPr>
            <p:spPr>
              <a:xfrm>
                <a:off x="1874037" y="2843583"/>
                <a:ext cx="28796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cs-CZ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acc>
                        </m:e>
                        <m:sub>
                          <m:r>
                            <a:rPr lang="cs-CZ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43" name="TextovéPole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4037" y="2843583"/>
                <a:ext cx="287964" cy="276999"/>
              </a:xfrm>
              <a:prstGeom prst="rect">
                <a:avLst/>
              </a:prstGeom>
              <a:blipFill>
                <a:blip r:embed="rId16"/>
                <a:stretch>
                  <a:fillRect l="-12500" r="-6250" b="-1521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Obdélník 43"/>
              <p:cNvSpPr/>
              <p:nvPr/>
            </p:nvSpPr>
            <p:spPr>
              <a:xfrm>
                <a:off x="4153121" y="4734232"/>
                <a:ext cx="47262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acc>
                        </m:e>
                        <m:sub>
                          <m:r>
                            <a:rPr lang="cs-CZ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cs-CZ" i="1" dirty="0">
                  <a:solidFill>
                    <a:srgbClr val="00B050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44" name="Obdélník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3121" y="4734232"/>
                <a:ext cx="472629" cy="369332"/>
              </a:xfrm>
              <a:prstGeom prst="rect">
                <a:avLst/>
              </a:prstGeom>
              <a:blipFill>
                <a:blip r:embed="rId17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ovéPole 46"/>
          <p:cNvSpPr txBox="1"/>
          <p:nvPr/>
        </p:nvSpPr>
        <p:spPr>
          <a:xfrm>
            <a:off x="1332835" y="4264116"/>
            <a:ext cx="16597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Prostorový úhel</a:t>
            </a:r>
            <a:endParaRPr lang="cs-CZ" dirty="0"/>
          </a:p>
        </p:txBody>
      </p:sp>
      <p:cxnSp>
        <p:nvCxnSpPr>
          <p:cNvPr id="49" name="Pravoúhlá spojnice 48"/>
          <p:cNvCxnSpPr/>
          <p:nvPr/>
        </p:nvCxnSpPr>
        <p:spPr>
          <a:xfrm>
            <a:off x="3201871" y="4422060"/>
            <a:ext cx="472583" cy="14433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7443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1028" y="99228"/>
            <a:ext cx="10972800" cy="1143000"/>
          </a:xfrm>
        </p:spPr>
        <p:txBody>
          <a:bodyPr/>
          <a:lstStyle/>
          <a:p>
            <a:r>
              <a:rPr lang="cs-CZ" dirty="0" smtClean="0"/>
              <a:t>Tok vektoru plochou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754735" y="2577404"/>
            <a:ext cx="1065126" cy="1788606"/>
          </a:xfrm>
          <a:custGeom>
            <a:avLst/>
            <a:gdLst>
              <a:gd name="connsiteX0" fmla="*/ 0 w 874207"/>
              <a:gd name="connsiteY0" fmla="*/ 0 h 1296237"/>
              <a:gd name="connsiteX1" fmla="*/ 874207 w 874207"/>
              <a:gd name="connsiteY1" fmla="*/ 0 h 1296237"/>
              <a:gd name="connsiteX2" fmla="*/ 874207 w 874207"/>
              <a:gd name="connsiteY2" fmla="*/ 1296237 h 1296237"/>
              <a:gd name="connsiteX3" fmla="*/ 0 w 874207"/>
              <a:gd name="connsiteY3" fmla="*/ 1296237 h 1296237"/>
              <a:gd name="connsiteX4" fmla="*/ 0 w 874207"/>
              <a:gd name="connsiteY4" fmla="*/ 0 h 1296237"/>
              <a:gd name="connsiteX0" fmla="*/ 0 w 874207"/>
              <a:gd name="connsiteY0" fmla="*/ 502417 h 1798654"/>
              <a:gd name="connsiteX1" fmla="*/ 693337 w 874207"/>
              <a:gd name="connsiteY1" fmla="*/ 0 h 1798654"/>
              <a:gd name="connsiteX2" fmla="*/ 874207 w 874207"/>
              <a:gd name="connsiteY2" fmla="*/ 1798654 h 1798654"/>
              <a:gd name="connsiteX3" fmla="*/ 0 w 874207"/>
              <a:gd name="connsiteY3" fmla="*/ 1798654 h 1798654"/>
              <a:gd name="connsiteX4" fmla="*/ 0 w 874207"/>
              <a:gd name="connsiteY4" fmla="*/ 502417 h 1798654"/>
              <a:gd name="connsiteX0" fmla="*/ 0 w 693337"/>
              <a:gd name="connsiteY0" fmla="*/ 502417 h 1798654"/>
              <a:gd name="connsiteX1" fmla="*/ 693337 w 693337"/>
              <a:gd name="connsiteY1" fmla="*/ 0 h 1798654"/>
              <a:gd name="connsiteX2" fmla="*/ 673240 w 693337"/>
              <a:gd name="connsiteY2" fmla="*/ 1135463 h 1798654"/>
              <a:gd name="connsiteX3" fmla="*/ 0 w 693337"/>
              <a:gd name="connsiteY3" fmla="*/ 1798654 h 1798654"/>
              <a:gd name="connsiteX4" fmla="*/ 0 w 693337"/>
              <a:gd name="connsiteY4" fmla="*/ 502417 h 1798654"/>
              <a:gd name="connsiteX0" fmla="*/ 0 w 693337"/>
              <a:gd name="connsiteY0" fmla="*/ 502417 h 1788606"/>
              <a:gd name="connsiteX1" fmla="*/ 693337 w 693337"/>
              <a:gd name="connsiteY1" fmla="*/ 0 h 1788606"/>
              <a:gd name="connsiteX2" fmla="*/ 673240 w 693337"/>
              <a:gd name="connsiteY2" fmla="*/ 1135463 h 1788606"/>
              <a:gd name="connsiteX3" fmla="*/ 462224 w 693337"/>
              <a:gd name="connsiteY3" fmla="*/ 1788606 h 1788606"/>
              <a:gd name="connsiteX4" fmla="*/ 0 w 693337"/>
              <a:gd name="connsiteY4" fmla="*/ 502417 h 1788606"/>
              <a:gd name="connsiteX0" fmla="*/ 0 w 1034981"/>
              <a:gd name="connsiteY0" fmla="*/ 502417 h 1788606"/>
              <a:gd name="connsiteX1" fmla="*/ 693337 w 1034981"/>
              <a:gd name="connsiteY1" fmla="*/ 0 h 1788606"/>
              <a:gd name="connsiteX2" fmla="*/ 1034981 w 1034981"/>
              <a:gd name="connsiteY2" fmla="*/ 1125414 h 1788606"/>
              <a:gd name="connsiteX3" fmla="*/ 462224 w 1034981"/>
              <a:gd name="connsiteY3" fmla="*/ 1788606 h 1788606"/>
              <a:gd name="connsiteX4" fmla="*/ 0 w 1034981"/>
              <a:gd name="connsiteY4" fmla="*/ 502417 h 1788606"/>
              <a:gd name="connsiteX0" fmla="*/ 0 w 1065126"/>
              <a:gd name="connsiteY0" fmla="*/ 502417 h 1788606"/>
              <a:gd name="connsiteX1" fmla="*/ 693337 w 1065126"/>
              <a:gd name="connsiteY1" fmla="*/ 0 h 1788606"/>
              <a:gd name="connsiteX2" fmla="*/ 1065126 w 1065126"/>
              <a:gd name="connsiteY2" fmla="*/ 1145511 h 1788606"/>
              <a:gd name="connsiteX3" fmla="*/ 462224 w 1065126"/>
              <a:gd name="connsiteY3" fmla="*/ 1788606 h 1788606"/>
              <a:gd name="connsiteX4" fmla="*/ 0 w 1065126"/>
              <a:gd name="connsiteY4" fmla="*/ 502417 h 17886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65126" h="1788606">
                <a:moveTo>
                  <a:pt x="0" y="502417"/>
                </a:moveTo>
                <a:lnTo>
                  <a:pt x="693337" y="0"/>
                </a:lnTo>
                <a:lnTo>
                  <a:pt x="1065126" y="1145511"/>
                </a:lnTo>
                <a:lnTo>
                  <a:pt x="462224" y="1788606"/>
                </a:lnTo>
                <a:lnTo>
                  <a:pt x="0" y="502417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  <a:latin typeface="Calibri"/>
            </a:endParaRPr>
          </a:p>
        </p:txBody>
      </p:sp>
      <p:cxnSp>
        <p:nvCxnSpPr>
          <p:cNvPr id="6" name="Přímá spojnice 5"/>
          <p:cNvCxnSpPr/>
          <p:nvPr/>
        </p:nvCxnSpPr>
        <p:spPr>
          <a:xfrm flipV="1">
            <a:off x="4367684" y="2863780"/>
            <a:ext cx="2481942" cy="592854"/>
          </a:xfrm>
          <a:prstGeom prst="line">
            <a:avLst/>
          </a:prstGeom>
          <a:ln w="28575">
            <a:solidFill>
              <a:srgbClr val="C00000"/>
            </a:solidFill>
            <a:prstDash val="dashDot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ovéPole 12"/>
              <p:cNvSpPr txBox="1"/>
              <p:nvPr/>
            </p:nvSpPr>
            <p:spPr>
              <a:xfrm>
                <a:off x="5986047" y="3271968"/>
                <a:ext cx="191988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𝑛</m:t>
                        </m:r>
                      </m:e>
                    </m:acc>
                    <m:r>
                      <a:rPr lang="cs-CZ" i="1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cs-CZ" dirty="0">
                    <a:solidFill>
                      <a:prstClr val="black"/>
                    </a:solidFill>
                    <a:latin typeface="Calibri"/>
                  </a:rPr>
                  <a:t>normála k ploše </a:t>
                </a:r>
              </a:p>
            </p:txBody>
          </p:sp>
        </mc:Choice>
        <mc:Fallback xmlns="">
          <p:sp>
            <p:nvSpPr>
              <p:cNvPr id="13" name="TextovéPol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6047" y="3271968"/>
                <a:ext cx="1919885" cy="369332"/>
              </a:xfrm>
              <a:prstGeom prst="rect">
                <a:avLst/>
              </a:prstGeom>
              <a:blipFill>
                <a:blip r:embed="rId2"/>
                <a:stretch>
                  <a:fillRect t="-10000" r="-1587" b="-26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ovéPole 14"/>
              <p:cNvSpPr txBox="1"/>
              <p:nvPr/>
            </p:nvSpPr>
            <p:spPr>
              <a:xfrm>
                <a:off x="4905270" y="2059912"/>
                <a:ext cx="4283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∆</m:t>
                    </m:r>
                  </m:oMath>
                </a14:m>
                <a:r>
                  <a:rPr lang="cs-CZ" dirty="0">
                    <a:solidFill>
                      <a:prstClr val="black"/>
                    </a:solidFill>
                    <a:latin typeface="Calibri"/>
                  </a:rPr>
                  <a:t>S</a:t>
                </a:r>
              </a:p>
            </p:txBody>
          </p:sp>
        </mc:Choice>
        <mc:Fallback xmlns="">
          <p:sp>
            <p:nvSpPr>
              <p:cNvPr id="15" name="TextovéPole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5270" y="2059912"/>
                <a:ext cx="428322" cy="369332"/>
              </a:xfrm>
              <a:prstGeom prst="rect">
                <a:avLst/>
              </a:prstGeom>
              <a:blipFill>
                <a:blip r:embed="rId3"/>
                <a:stretch>
                  <a:fillRect t="-10000" r="-10000" b="-26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Zakřivená spojnice 16"/>
          <p:cNvCxnSpPr/>
          <p:nvPr/>
        </p:nvCxnSpPr>
        <p:spPr>
          <a:xfrm rot="10800000" flipV="1">
            <a:off x="4618894" y="2429244"/>
            <a:ext cx="411983" cy="293859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ovéPole 18"/>
              <p:cNvSpPr txBox="1"/>
              <p:nvPr/>
            </p:nvSpPr>
            <p:spPr>
              <a:xfrm>
                <a:off x="8066645" y="3351015"/>
                <a:ext cx="4283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∆</m:t>
                    </m:r>
                  </m:oMath>
                </a14:m>
                <a:r>
                  <a:rPr lang="cs-CZ" dirty="0">
                    <a:solidFill>
                      <a:prstClr val="black"/>
                    </a:solidFill>
                    <a:latin typeface="Calibri"/>
                  </a:rPr>
                  <a:t>S</a:t>
                </a:r>
              </a:p>
            </p:txBody>
          </p:sp>
        </mc:Choice>
        <mc:Fallback xmlns="">
          <p:sp>
            <p:nvSpPr>
              <p:cNvPr id="19" name="TextovéPole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6645" y="3351015"/>
                <a:ext cx="428322" cy="369332"/>
              </a:xfrm>
              <a:prstGeom prst="rect">
                <a:avLst/>
              </a:prstGeom>
              <a:blipFill>
                <a:blip r:embed="rId4"/>
                <a:stretch>
                  <a:fillRect t="-10000" r="-9859" b="-26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Volný tvar 20"/>
          <p:cNvSpPr/>
          <p:nvPr/>
        </p:nvSpPr>
        <p:spPr>
          <a:xfrm>
            <a:off x="2576346" y="684610"/>
            <a:ext cx="1178388" cy="2390187"/>
          </a:xfrm>
          <a:custGeom>
            <a:avLst/>
            <a:gdLst>
              <a:gd name="connsiteX0" fmla="*/ 1178388 w 1178388"/>
              <a:gd name="connsiteY0" fmla="*/ 2390187 h 2390187"/>
              <a:gd name="connsiteX1" fmla="*/ 615680 w 1178388"/>
              <a:gd name="connsiteY1" fmla="*/ 1053756 h 2390187"/>
              <a:gd name="connsiteX2" fmla="*/ 93166 w 1178388"/>
              <a:gd name="connsiteY2" fmla="*/ 139356 h 2390187"/>
              <a:gd name="connsiteX3" fmla="*/ 2731 w 1178388"/>
              <a:gd name="connsiteY3" fmla="*/ 18776 h 2390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388" h="2390187">
                <a:moveTo>
                  <a:pt x="1178388" y="2390187"/>
                </a:moveTo>
                <a:cubicBezTo>
                  <a:pt x="987469" y="1909540"/>
                  <a:pt x="796550" y="1428894"/>
                  <a:pt x="615680" y="1053756"/>
                </a:cubicBezTo>
                <a:cubicBezTo>
                  <a:pt x="434810" y="678618"/>
                  <a:pt x="195324" y="311853"/>
                  <a:pt x="93166" y="139356"/>
                </a:cubicBezTo>
                <a:cubicBezTo>
                  <a:pt x="-8992" y="-33141"/>
                  <a:pt x="-3131" y="-7183"/>
                  <a:pt x="2731" y="18776"/>
                </a:cubicBezTo>
              </a:path>
            </a:pathLst>
          </a:cu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3" name="Volný tvar 22"/>
          <p:cNvSpPr/>
          <p:nvPr/>
        </p:nvSpPr>
        <p:spPr>
          <a:xfrm>
            <a:off x="4216959" y="4371033"/>
            <a:ext cx="295157" cy="2170444"/>
          </a:xfrm>
          <a:custGeom>
            <a:avLst/>
            <a:gdLst>
              <a:gd name="connsiteX0" fmla="*/ 0 w 295157"/>
              <a:gd name="connsiteY0" fmla="*/ 0 h 2170444"/>
              <a:gd name="connsiteX1" fmla="*/ 180871 w 295157"/>
              <a:gd name="connsiteY1" fmla="*/ 633046 h 2170444"/>
              <a:gd name="connsiteX2" fmla="*/ 291402 w 295157"/>
              <a:gd name="connsiteY2" fmla="*/ 1406769 h 2170444"/>
              <a:gd name="connsiteX3" fmla="*/ 271306 w 295157"/>
              <a:gd name="connsiteY3" fmla="*/ 2170444 h 21704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5157" h="2170444">
                <a:moveTo>
                  <a:pt x="0" y="0"/>
                </a:moveTo>
                <a:cubicBezTo>
                  <a:pt x="66152" y="199292"/>
                  <a:pt x="132304" y="398585"/>
                  <a:pt x="180871" y="633046"/>
                </a:cubicBezTo>
                <a:cubicBezTo>
                  <a:pt x="229438" y="867507"/>
                  <a:pt x="276330" y="1150536"/>
                  <a:pt x="291402" y="1406769"/>
                </a:cubicBezTo>
                <a:cubicBezTo>
                  <a:pt x="306475" y="1663002"/>
                  <a:pt x="271306" y="2170444"/>
                  <a:pt x="271306" y="2170444"/>
                </a:cubicBezTo>
              </a:path>
            </a:pathLst>
          </a:cu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4" name="Volný tvar 23"/>
          <p:cNvSpPr/>
          <p:nvPr/>
        </p:nvSpPr>
        <p:spPr>
          <a:xfrm>
            <a:off x="3794927" y="793820"/>
            <a:ext cx="663192" cy="1778558"/>
          </a:xfrm>
          <a:custGeom>
            <a:avLst/>
            <a:gdLst>
              <a:gd name="connsiteX0" fmla="*/ 663192 w 663192"/>
              <a:gd name="connsiteY0" fmla="*/ 1778558 h 1778558"/>
              <a:gd name="connsiteX1" fmla="*/ 361741 w 663192"/>
              <a:gd name="connsiteY1" fmla="*/ 874206 h 1778558"/>
              <a:gd name="connsiteX2" fmla="*/ 0 w 663192"/>
              <a:gd name="connsiteY2" fmla="*/ 0 h 1778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3192" h="1778558">
                <a:moveTo>
                  <a:pt x="663192" y="1778558"/>
                </a:moveTo>
                <a:cubicBezTo>
                  <a:pt x="567732" y="1474595"/>
                  <a:pt x="472273" y="1170632"/>
                  <a:pt x="361741" y="874206"/>
                </a:cubicBezTo>
                <a:cubicBezTo>
                  <a:pt x="251209" y="577780"/>
                  <a:pt x="125604" y="288890"/>
                  <a:pt x="0" y="0"/>
                </a:cubicBezTo>
              </a:path>
            </a:pathLst>
          </a:cu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7" name="Volný tvar 26"/>
          <p:cNvSpPr/>
          <p:nvPr/>
        </p:nvSpPr>
        <p:spPr>
          <a:xfrm>
            <a:off x="4829908" y="3758084"/>
            <a:ext cx="463778" cy="2538672"/>
          </a:xfrm>
          <a:custGeom>
            <a:avLst/>
            <a:gdLst>
              <a:gd name="connsiteX0" fmla="*/ 0 w 463778"/>
              <a:gd name="connsiteY0" fmla="*/ 0 h 2538672"/>
              <a:gd name="connsiteX1" fmla="*/ 140677 w 463778"/>
              <a:gd name="connsiteY1" fmla="*/ 432079 h 2538672"/>
              <a:gd name="connsiteX2" fmla="*/ 331595 w 463778"/>
              <a:gd name="connsiteY2" fmla="*/ 1245995 h 2538672"/>
              <a:gd name="connsiteX3" fmla="*/ 452176 w 463778"/>
              <a:gd name="connsiteY3" fmla="*/ 2371411 h 2538672"/>
              <a:gd name="connsiteX4" fmla="*/ 452176 w 463778"/>
              <a:gd name="connsiteY4" fmla="*/ 2512087 h 25386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3778" h="2538672">
                <a:moveTo>
                  <a:pt x="0" y="0"/>
                </a:moveTo>
                <a:cubicBezTo>
                  <a:pt x="42705" y="112206"/>
                  <a:pt x="85411" y="224413"/>
                  <a:pt x="140677" y="432079"/>
                </a:cubicBezTo>
                <a:cubicBezTo>
                  <a:pt x="195943" y="639745"/>
                  <a:pt x="279679" y="922773"/>
                  <a:pt x="331595" y="1245995"/>
                </a:cubicBezTo>
                <a:cubicBezTo>
                  <a:pt x="383512" y="1569217"/>
                  <a:pt x="432079" y="2160396"/>
                  <a:pt x="452176" y="2371411"/>
                </a:cubicBezTo>
                <a:cubicBezTo>
                  <a:pt x="472273" y="2582426"/>
                  <a:pt x="462224" y="2547256"/>
                  <a:pt x="452176" y="2512087"/>
                </a:cubicBezTo>
              </a:path>
            </a:pathLst>
          </a:cu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8" name="Volný tvar 27"/>
          <p:cNvSpPr/>
          <p:nvPr/>
        </p:nvSpPr>
        <p:spPr>
          <a:xfrm>
            <a:off x="1845547" y="3094892"/>
            <a:ext cx="1889090" cy="793820"/>
          </a:xfrm>
          <a:custGeom>
            <a:avLst/>
            <a:gdLst>
              <a:gd name="connsiteX0" fmla="*/ 1889090 w 1889090"/>
              <a:gd name="connsiteY0" fmla="*/ 0 h 793820"/>
              <a:gd name="connsiteX1" fmla="*/ 1416818 w 1889090"/>
              <a:gd name="connsiteY1" fmla="*/ 351693 h 793820"/>
              <a:gd name="connsiteX2" fmla="*/ 783772 w 1889090"/>
              <a:gd name="connsiteY2" fmla="*/ 663192 h 793820"/>
              <a:gd name="connsiteX3" fmla="*/ 0 w 1889090"/>
              <a:gd name="connsiteY3" fmla="*/ 793820 h 7938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89090" h="793820">
                <a:moveTo>
                  <a:pt x="1889090" y="0"/>
                </a:moveTo>
                <a:cubicBezTo>
                  <a:pt x="1745064" y="120580"/>
                  <a:pt x="1601038" y="241161"/>
                  <a:pt x="1416818" y="351693"/>
                </a:cubicBezTo>
                <a:cubicBezTo>
                  <a:pt x="1232598" y="462225"/>
                  <a:pt x="1019908" y="589504"/>
                  <a:pt x="783772" y="663192"/>
                </a:cubicBezTo>
                <a:cubicBezTo>
                  <a:pt x="547636" y="736880"/>
                  <a:pt x="273818" y="765350"/>
                  <a:pt x="0" y="793820"/>
                </a:cubicBezTo>
              </a:path>
            </a:pathLst>
          </a:cu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9" name="Volný tvar 28"/>
          <p:cNvSpPr/>
          <p:nvPr/>
        </p:nvSpPr>
        <p:spPr>
          <a:xfrm>
            <a:off x="4468168" y="1205802"/>
            <a:ext cx="874207" cy="1356528"/>
          </a:xfrm>
          <a:custGeom>
            <a:avLst/>
            <a:gdLst>
              <a:gd name="connsiteX0" fmla="*/ 0 w 874207"/>
              <a:gd name="connsiteY0" fmla="*/ 1356528 h 1356528"/>
              <a:gd name="connsiteX1" fmla="*/ 271306 w 874207"/>
              <a:gd name="connsiteY1" fmla="*/ 1085222 h 1356528"/>
              <a:gd name="connsiteX2" fmla="*/ 723481 w 874207"/>
              <a:gd name="connsiteY2" fmla="*/ 442128 h 1356528"/>
              <a:gd name="connsiteX3" fmla="*/ 874207 w 874207"/>
              <a:gd name="connsiteY3" fmla="*/ 0 h 13565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74207" h="1356528">
                <a:moveTo>
                  <a:pt x="0" y="1356528"/>
                </a:moveTo>
                <a:cubicBezTo>
                  <a:pt x="75363" y="1297075"/>
                  <a:pt x="150726" y="1237622"/>
                  <a:pt x="271306" y="1085222"/>
                </a:cubicBezTo>
                <a:cubicBezTo>
                  <a:pt x="391886" y="932822"/>
                  <a:pt x="622998" y="622998"/>
                  <a:pt x="723481" y="442128"/>
                </a:cubicBezTo>
                <a:cubicBezTo>
                  <a:pt x="823964" y="261258"/>
                  <a:pt x="849085" y="130629"/>
                  <a:pt x="874207" y="0"/>
                </a:cubicBezTo>
              </a:path>
            </a:pathLst>
          </a:cu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1" name="Volný tvar 30"/>
          <p:cNvSpPr/>
          <p:nvPr/>
        </p:nvSpPr>
        <p:spPr>
          <a:xfrm>
            <a:off x="4829908" y="2019719"/>
            <a:ext cx="1024932" cy="1728316"/>
          </a:xfrm>
          <a:custGeom>
            <a:avLst/>
            <a:gdLst>
              <a:gd name="connsiteX0" fmla="*/ 0 w 1024932"/>
              <a:gd name="connsiteY0" fmla="*/ 1728316 h 1728316"/>
              <a:gd name="connsiteX1" fmla="*/ 411982 w 1024932"/>
              <a:gd name="connsiteY1" fmla="*/ 1266092 h 1728316"/>
              <a:gd name="connsiteX2" fmla="*/ 844061 w 1024932"/>
              <a:gd name="connsiteY2" fmla="*/ 582804 h 1728316"/>
              <a:gd name="connsiteX3" fmla="*/ 1024932 w 1024932"/>
              <a:gd name="connsiteY3" fmla="*/ 0 h 1728316"/>
              <a:gd name="connsiteX4" fmla="*/ 1024932 w 1024932"/>
              <a:gd name="connsiteY4" fmla="*/ 0 h 1728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24932" h="1728316">
                <a:moveTo>
                  <a:pt x="0" y="1728316"/>
                </a:moveTo>
                <a:cubicBezTo>
                  <a:pt x="135652" y="1592663"/>
                  <a:pt x="271305" y="1457011"/>
                  <a:pt x="411982" y="1266092"/>
                </a:cubicBezTo>
                <a:cubicBezTo>
                  <a:pt x="552659" y="1075173"/>
                  <a:pt x="741903" y="793819"/>
                  <a:pt x="844061" y="582804"/>
                </a:cubicBezTo>
                <a:cubicBezTo>
                  <a:pt x="946219" y="371789"/>
                  <a:pt x="1024932" y="0"/>
                  <a:pt x="1024932" y="0"/>
                </a:cubicBezTo>
                <a:lnTo>
                  <a:pt x="1024932" y="0"/>
                </a:lnTo>
              </a:path>
            </a:pathLst>
          </a:cu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2" name="Volný tvar 31"/>
          <p:cNvSpPr/>
          <p:nvPr/>
        </p:nvSpPr>
        <p:spPr>
          <a:xfrm>
            <a:off x="1905838" y="4381081"/>
            <a:ext cx="2301073" cy="1296238"/>
          </a:xfrm>
          <a:custGeom>
            <a:avLst/>
            <a:gdLst>
              <a:gd name="connsiteX0" fmla="*/ 2301073 w 2301073"/>
              <a:gd name="connsiteY0" fmla="*/ 0 h 1296238"/>
              <a:gd name="connsiteX1" fmla="*/ 1808704 w 2301073"/>
              <a:gd name="connsiteY1" fmla="*/ 442128 h 1296238"/>
              <a:gd name="connsiteX2" fmla="*/ 1065126 w 2301073"/>
              <a:gd name="connsiteY2" fmla="*/ 914400 h 1296238"/>
              <a:gd name="connsiteX3" fmla="*/ 0 w 2301073"/>
              <a:gd name="connsiteY3" fmla="*/ 1296238 h 1296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01073" h="1296238">
                <a:moveTo>
                  <a:pt x="2301073" y="0"/>
                </a:moveTo>
                <a:cubicBezTo>
                  <a:pt x="2157884" y="144864"/>
                  <a:pt x="2014695" y="289728"/>
                  <a:pt x="1808704" y="442128"/>
                </a:cubicBezTo>
                <a:cubicBezTo>
                  <a:pt x="1602713" y="594528"/>
                  <a:pt x="1366577" y="772048"/>
                  <a:pt x="1065126" y="914400"/>
                </a:cubicBezTo>
                <a:cubicBezTo>
                  <a:pt x="763675" y="1056752"/>
                  <a:pt x="381837" y="1176495"/>
                  <a:pt x="0" y="1296238"/>
                </a:cubicBezTo>
              </a:path>
            </a:pathLst>
          </a:cu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170525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Nadpis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cs-CZ" dirty="0" smtClean="0"/>
                  <a:t>Tok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Φ</m:t>
                    </m:r>
                  </m:oMath>
                </a14:m>
                <a:r>
                  <a:rPr lang="cs-CZ" dirty="0" smtClean="0"/>
                  <a:t> vektoru plochou</a:t>
                </a:r>
                <a:endParaRPr lang="cs-CZ" dirty="0"/>
              </a:p>
            </p:txBody>
          </p:sp>
        </mc:Choice>
        <mc:Fallback xmlns="">
          <p:sp>
            <p:nvSpPr>
              <p:cNvPr id="2" name="Nadpis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b="-851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bdélník 3"/>
          <p:cNvSpPr/>
          <p:nvPr/>
        </p:nvSpPr>
        <p:spPr>
          <a:xfrm>
            <a:off x="3754735" y="2577404"/>
            <a:ext cx="1065126" cy="1788606"/>
          </a:xfrm>
          <a:custGeom>
            <a:avLst/>
            <a:gdLst>
              <a:gd name="connsiteX0" fmla="*/ 0 w 874207"/>
              <a:gd name="connsiteY0" fmla="*/ 0 h 1296237"/>
              <a:gd name="connsiteX1" fmla="*/ 874207 w 874207"/>
              <a:gd name="connsiteY1" fmla="*/ 0 h 1296237"/>
              <a:gd name="connsiteX2" fmla="*/ 874207 w 874207"/>
              <a:gd name="connsiteY2" fmla="*/ 1296237 h 1296237"/>
              <a:gd name="connsiteX3" fmla="*/ 0 w 874207"/>
              <a:gd name="connsiteY3" fmla="*/ 1296237 h 1296237"/>
              <a:gd name="connsiteX4" fmla="*/ 0 w 874207"/>
              <a:gd name="connsiteY4" fmla="*/ 0 h 1296237"/>
              <a:gd name="connsiteX0" fmla="*/ 0 w 874207"/>
              <a:gd name="connsiteY0" fmla="*/ 502417 h 1798654"/>
              <a:gd name="connsiteX1" fmla="*/ 693337 w 874207"/>
              <a:gd name="connsiteY1" fmla="*/ 0 h 1798654"/>
              <a:gd name="connsiteX2" fmla="*/ 874207 w 874207"/>
              <a:gd name="connsiteY2" fmla="*/ 1798654 h 1798654"/>
              <a:gd name="connsiteX3" fmla="*/ 0 w 874207"/>
              <a:gd name="connsiteY3" fmla="*/ 1798654 h 1798654"/>
              <a:gd name="connsiteX4" fmla="*/ 0 w 874207"/>
              <a:gd name="connsiteY4" fmla="*/ 502417 h 1798654"/>
              <a:gd name="connsiteX0" fmla="*/ 0 w 693337"/>
              <a:gd name="connsiteY0" fmla="*/ 502417 h 1798654"/>
              <a:gd name="connsiteX1" fmla="*/ 693337 w 693337"/>
              <a:gd name="connsiteY1" fmla="*/ 0 h 1798654"/>
              <a:gd name="connsiteX2" fmla="*/ 673240 w 693337"/>
              <a:gd name="connsiteY2" fmla="*/ 1135463 h 1798654"/>
              <a:gd name="connsiteX3" fmla="*/ 0 w 693337"/>
              <a:gd name="connsiteY3" fmla="*/ 1798654 h 1798654"/>
              <a:gd name="connsiteX4" fmla="*/ 0 w 693337"/>
              <a:gd name="connsiteY4" fmla="*/ 502417 h 1798654"/>
              <a:gd name="connsiteX0" fmla="*/ 0 w 693337"/>
              <a:gd name="connsiteY0" fmla="*/ 502417 h 1788606"/>
              <a:gd name="connsiteX1" fmla="*/ 693337 w 693337"/>
              <a:gd name="connsiteY1" fmla="*/ 0 h 1788606"/>
              <a:gd name="connsiteX2" fmla="*/ 673240 w 693337"/>
              <a:gd name="connsiteY2" fmla="*/ 1135463 h 1788606"/>
              <a:gd name="connsiteX3" fmla="*/ 462224 w 693337"/>
              <a:gd name="connsiteY3" fmla="*/ 1788606 h 1788606"/>
              <a:gd name="connsiteX4" fmla="*/ 0 w 693337"/>
              <a:gd name="connsiteY4" fmla="*/ 502417 h 1788606"/>
              <a:gd name="connsiteX0" fmla="*/ 0 w 1034981"/>
              <a:gd name="connsiteY0" fmla="*/ 502417 h 1788606"/>
              <a:gd name="connsiteX1" fmla="*/ 693337 w 1034981"/>
              <a:gd name="connsiteY1" fmla="*/ 0 h 1788606"/>
              <a:gd name="connsiteX2" fmla="*/ 1034981 w 1034981"/>
              <a:gd name="connsiteY2" fmla="*/ 1125414 h 1788606"/>
              <a:gd name="connsiteX3" fmla="*/ 462224 w 1034981"/>
              <a:gd name="connsiteY3" fmla="*/ 1788606 h 1788606"/>
              <a:gd name="connsiteX4" fmla="*/ 0 w 1034981"/>
              <a:gd name="connsiteY4" fmla="*/ 502417 h 1788606"/>
              <a:gd name="connsiteX0" fmla="*/ 0 w 1065126"/>
              <a:gd name="connsiteY0" fmla="*/ 502417 h 1788606"/>
              <a:gd name="connsiteX1" fmla="*/ 693337 w 1065126"/>
              <a:gd name="connsiteY1" fmla="*/ 0 h 1788606"/>
              <a:gd name="connsiteX2" fmla="*/ 1065126 w 1065126"/>
              <a:gd name="connsiteY2" fmla="*/ 1145511 h 1788606"/>
              <a:gd name="connsiteX3" fmla="*/ 462224 w 1065126"/>
              <a:gd name="connsiteY3" fmla="*/ 1788606 h 1788606"/>
              <a:gd name="connsiteX4" fmla="*/ 0 w 1065126"/>
              <a:gd name="connsiteY4" fmla="*/ 502417 h 17886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65126" h="1788606">
                <a:moveTo>
                  <a:pt x="0" y="502417"/>
                </a:moveTo>
                <a:lnTo>
                  <a:pt x="693337" y="0"/>
                </a:lnTo>
                <a:lnTo>
                  <a:pt x="1065126" y="1145511"/>
                </a:lnTo>
                <a:lnTo>
                  <a:pt x="462224" y="1788606"/>
                </a:lnTo>
                <a:lnTo>
                  <a:pt x="0" y="502417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  <a:latin typeface="Calibri"/>
            </a:endParaRPr>
          </a:p>
        </p:txBody>
      </p:sp>
      <p:cxnSp>
        <p:nvCxnSpPr>
          <p:cNvPr id="6" name="Přímá spojnice 5"/>
          <p:cNvCxnSpPr/>
          <p:nvPr/>
        </p:nvCxnSpPr>
        <p:spPr>
          <a:xfrm flipV="1">
            <a:off x="4302371" y="2849826"/>
            <a:ext cx="2481942" cy="592854"/>
          </a:xfrm>
          <a:prstGeom prst="line">
            <a:avLst/>
          </a:prstGeom>
          <a:ln w="28575">
            <a:solidFill>
              <a:srgbClr val="C00000"/>
            </a:solidFill>
            <a:prstDash val="dashDot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ovéPole 12"/>
              <p:cNvSpPr txBox="1"/>
              <p:nvPr/>
            </p:nvSpPr>
            <p:spPr>
              <a:xfrm>
                <a:off x="5986047" y="3271968"/>
                <a:ext cx="191988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𝑛</m:t>
                        </m:r>
                      </m:e>
                    </m:acc>
                    <m:r>
                      <a:rPr lang="cs-CZ" i="1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cs-CZ" dirty="0">
                    <a:solidFill>
                      <a:prstClr val="black"/>
                    </a:solidFill>
                    <a:latin typeface="Calibri"/>
                  </a:rPr>
                  <a:t>normála k ploše </a:t>
                </a:r>
              </a:p>
            </p:txBody>
          </p:sp>
        </mc:Choice>
        <mc:Fallback xmlns="">
          <p:sp>
            <p:nvSpPr>
              <p:cNvPr id="13" name="TextovéPol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6047" y="3271968"/>
                <a:ext cx="1919885" cy="369332"/>
              </a:xfrm>
              <a:prstGeom prst="rect">
                <a:avLst/>
              </a:prstGeom>
              <a:blipFill>
                <a:blip r:embed="rId3"/>
                <a:stretch>
                  <a:fillRect t="-10000" r="-1587" b="-26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ovéPole 14"/>
              <p:cNvSpPr txBox="1"/>
              <p:nvPr/>
            </p:nvSpPr>
            <p:spPr>
              <a:xfrm>
                <a:off x="2898742" y="2849826"/>
                <a:ext cx="4283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∆</m:t>
                    </m:r>
                  </m:oMath>
                </a14:m>
                <a:r>
                  <a:rPr lang="cs-CZ" dirty="0">
                    <a:solidFill>
                      <a:prstClr val="black"/>
                    </a:solidFill>
                    <a:latin typeface="Calibri"/>
                  </a:rPr>
                  <a:t>S</a:t>
                </a:r>
              </a:p>
            </p:txBody>
          </p:sp>
        </mc:Choice>
        <mc:Fallback xmlns="">
          <p:sp>
            <p:nvSpPr>
              <p:cNvPr id="15" name="TextovéPole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8742" y="2849826"/>
                <a:ext cx="428322" cy="369332"/>
              </a:xfrm>
              <a:prstGeom prst="rect">
                <a:avLst/>
              </a:prstGeom>
              <a:blipFill>
                <a:blip r:embed="rId4"/>
                <a:stretch>
                  <a:fillRect t="-8197" r="-10000" b="-2459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Zakřivená spojnice 16"/>
          <p:cNvCxnSpPr>
            <a:stCxn id="15" idx="3"/>
          </p:cNvCxnSpPr>
          <p:nvPr/>
        </p:nvCxnSpPr>
        <p:spPr>
          <a:xfrm>
            <a:off x="3327064" y="3034492"/>
            <a:ext cx="365502" cy="184666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ovéPole 18"/>
              <p:cNvSpPr txBox="1"/>
              <p:nvPr/>
            </p:nvSpPr>
            <p:spPr>
              <a:xfrm>
                <a:off x="7716870" y="3258014"/>
                <a:ext cx="4283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∆</m:t>
                    </m:r>
                  </m:oMath>
                </a14:m>
                <a:r>
                  <a:rPr lang="cs-CZ" dirty="0">
                    <a:solidFill>
                      <a:prstClr val="black"/>
                    </a:solidFill>
                    <a:latin typeface="Calibri"/>
                  </a:rPr>
                  <a:t>S</a:t>
                </a:r>
              </a:p>
            </p:txBody>
          </p:sp>
        </mc:Choice>
        <mc:Fallback xmlns="">
          <p:sp>
            <p:nvSpPr>
              <p:cNvPr id="19" name="TextovéPole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16870" y="3258014"/>
                <a:ext cx="428322" cy="369332"/>
              </a:xfrm>
              <a:prstGeom prst="rect">
                <a:avLst/>
              </a:prstGeom>
              <a:blipFill>
                <a:blip r:embed="rId5"/>
                <a:stretch>
                  <a:fillRect t="-8197" r="-10000" b="-2459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Přímá spojnice se šipkou 4"/>
          <p:cNvCxnSpPr/>
          <p:nvPr/>
        </p:nvCxnSpPr>
        <p:spPr>
          <a:xfrm flipV="1">
            <a:off x="4458121" y="1273686"/>
            <a:ext cx="331594" cy="1281165"/>
          </a:xfrm>
          <a:prstGeom prst="straightConnector1">
            <a:avLst/>
          </a:prstGeom>
          <a:ln w="317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/>
          <p:nvPr/>
        </p:nvCxnSpPr>
        <p:spPr>
          <a:xfrm flipV="1">
            <a:off x="4302371" y="2161516"/>
            <a:ext cx="331594" cy="1281165"/>
          </a:xfrm>
          <a:prstGeom prst="straightConnector1">
            <a:avLst/>
          </a:prstGeom>
          <a:ln w="317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se šipkou 25"/>
          <p:cNvCxnSpPr/>
          <p:nvPr/>
        </p:nvCxnSpPr>
        <p:spPr>
          <a:xfrm flipV="1">
            <a:off x="3759762" y="1788662"/>
            <a:ext cx="331594" cy="1281165"/>
          </a:xfrm>
          <a:prstGeom prst="straightConnector1">
            <a:avLst/>
          </a:prstGeom>
          <a:ln w="317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se šipkou 29"/>
          <p:cNvCxnSpPr/>
          <p:nvPr/>
        </p:nvCxnSpPr>
        <p:spPr>
          <a:xfrm flipV="1">
            <a:off x="4206914" y="3063574"/>
            <a:ext cx="331594" cy="1281165"/>
          </a:xfrm>
          <a:prstGeom prst="straightConnector1">
            <a:avLst/>
          </a:prstGeom>
          <a:ln w="317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se šipkou 32"/>
          <p:cNvCxnSpPr/>
          <p:nvPr/>
        </p:nvCxnSpPr>
        <p:spPr>
          <a:xfrm flipV="1">
            <a:off x="4824884" y="2429245"/>
            <a:ext cx="331594" cy="1281165"/>
          </a:xfrm>
          <a:prstGeom prst="straightConnector1">
            <a:avLst/>
          </a:prstGeom>
          <a:ln w="317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Volný tvar 10"/>
          <p:cNvSpPr/>
          <p:nvPr/>
        </p:nvSpPr>
        <p:spPr>
          <a:xfrm>
            <a:off x="4608844" y="2341267"/>
            <a:ext cx="743578" cy="874207"/>
          </a:xfrm>
          <a:custGeom>
            <a:avLst/>
            <a:gdLst>
              <a:gd name="connsiteX0" fmla="*/ 0 w 743578"/>
              <a:gd name="connsiteY0" fmla="*/ 0 h 874207"/>
              <a:gd name="connsiteX1" fmla="*/ 311499 w 743578"/>
              <a:gd name="connsiteY1" fmla="*/ 140677 h 874207"/>
              <a:gd name="connsiteX2" fmla="*/ 542611 w 743578"/>
              <a:gd name="connsiteY2" fmla="*/ 351692 h 874207"/>
              <a:gd name="connsiteX3" fmla="*/ 703385 w 743578"/>
              <a:gd name="connsiteY3" fmla="*/ 643094 h 874207"/>
              <a:gd name="connsiteX4" fmla="*/ 743578 w 743578"/>
              <a:gd name="connsiteY4" fmla="*/ 874207 h 874207"/>
              <a:gd name="connsiteX5" fmla="*/ 743578 w 743578"/>
              <a:gd name="connsiteY5" fmla="*/ 874207 h 874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43578" h="874207">
                <a:moveTo>
                  <a:pt x="0" y="0"/>
                </a:moveTo>
                <a:cubicBezTo>
                  <a:pt x="110532" y="41031"/>
                  <a:pt x="221064" y="82062"/>
                  <a:pt x="311499" y="140677"/>
                </a:cubicBezTo>
                <a:cubicBezTo>
                  <a:pt x="401934" y="199292"/>
                  <a:pt x="477297" y="267956"/>
                  <a:pt x="542611" y="351692"/>
                </a:cubicBezTo>
                <a:cubicBezTo>
                  <a:pt x="607925" y="435428"/>
                  <a:pt x="669891" y="556008"/>
                  <a:pt x="703385" y="643094"/>
                </a:cubicBezTo>
                <a:cubicBezTo>
                  <a:pt x="736880" y="730180"/>
                  <a:pt x="743578" y="874207"/>
                  <a:pt x="743578" y="874207"/>
                </a:cubicBezTo>
                <a:lnTo>
                  <a:pt x="743578" y="874207"/>
                </a:lnTo>
              </a:path>
            </a:pathLst>
          </a:custGeom>
          <a:noFill/>
          <a:ln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  <a:latin typeface="Calibri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ovéPole 11"/>
              <p:cNvSpPr txBox="1"/>
              <p:nvPr/>
            </p:nvSpPr>
            <p:spPr>
              <a:xfrm>
                <a:off x="2631935" y="1587196"/>
                <a:ext cx="1293624" cy="4029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dirty="0">
                    <a:solidFill>
                      <a:prstClr val="black"/>
                    </a:solidFill>
                    <a:latin typeface="Calibri"/>
                  </a:rPr>
                  <a:t>vektor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𝐸</m:t>
                        </m:r>
                      </m:e>
                    </m:acc>
                    <m:d>
                      <m:dPr>
                        <m:ctrlPr>
                          <a:rPr lang="cs-CZ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cs-CZ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cs-CZ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𝑟</m:t>
                            </m:r>
                          </m:e>
                        </m:acc>
                      </m:e>
                    </m:d>
                  </m:oMath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12" name="TextovéPol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1935" y="1587196"/>
                <a:ext cx="1293624" cy="402931"/>
              </a:xfrm>
              <a:prstGeom prst="rect">
                <a:avLst/>
              </a:prstGeom>
              <a:blipFill>
                <a:blip r:embed="rId6"/>
                <a:stretch>
                  <a:fillRect l="-4245" t="-12121" r="-14151" b="-2424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Přímá spojnice se šipkou 15"/>
          <p:cNvCxnSpPr/>
          <p:nvPr/>
        </p:nvCxnSpPr>
        <p:spPr>
          <a:xfrm flipV="1">
            <a:off x="2418303" y="3442680"/>
            <a:ext cx="1884068" cy="307870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ovéPole 17"/>
              <p:cNvSpPr txBox="1"/>
              <p:nvPr/>
            </p:nvSpPr>
            <p:spPr>
              <a:xfrm>
                <a:off x="2975430" y="4765376"/>
                <a:ext cx="35163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𝑟</m:t>
                          </m:r>
                        </m:e>
                      </m:acc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18" name="TextovéPole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5430" y="4765376"/>
                <a:ext cx="351635" cy="369332"/>
              </a:xfrm>
              <a:prstGeom prst="rect">
                <a:avLst/>
              </a:prstGeom>
              <a:blipFill>
                <a:blip r:embed="rId7"/>
                <a:stretch>
                  <a:fillRect t="-23333" r="-2758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Přímá spojnice 34"/>
          <p:cNvCxnSpPr/>
          <p:nvPr/>
        </p:nvCxnSpPr>
        <p:spPr>
          <a:xfrm>
            <a:off x="2408255" y="1235948"/>
            <a:ext cx="10048" cy="5285433"/>
          </a:xfrm>
          <a:prstGeom prst="line">
            <a:avLst/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38"/>
          <p:cNvCxnSpPr/>
          <p:nvPr/>
        </p:nvCxnSpPr>
        <p:spPr>
          <a:xfrm>
            <a:off x="2418303" y="6521380"/>
            <a:ext cx="5978770" cy="0"/>
          </a:xfrm>
          <a:prstGeom prst="line">
            <a:avLst/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ovéPole 39"/>
              <p:cNvSpPr txBox="1"/>
              <p:nvPr/>
            </p:nvSpPr>
            <p:spPr>
              <a:xfrm>
                <a:off x="8145192" y="6521380"/>
                <a:ext cx="3545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>
                          <a:solidFill>
                            <a:prstClr val="black"/>
                          </a:solidFill>
                          <a:latin typeface="Cambria Math"/>
                        </a:rPr>
                        <m:t>y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40" name="TextovéPole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45192" y="6521380"/>
                <a:ext cx="354584" cy="369332"/>
              </a:xfrm>
              <a:prstGeom prst="rect">
                <a:avLst/>
              </a:prstGeom>
              <a:blipFill>
                <a:blip r:embed="rId8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ovéPole 40"/>
              <p:cNvSpPr txBox="1"/>
              <p:nvPr/>
            </p:nvSpPr>
            <p:spPr>
              <a:xfrm>
                <a:off x="1851346" y="6152048"/>
                <a:ext cx="3545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>
                          <a:solidFill>
                            <a:prstClr val="black"/>
                          </a:solidFill>
                          <a:latin typeface="Cambria Math"/>
                        </a:rPr>
                        <m:t>x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41" name="TextovéPole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1346" y="6152048"/>
                <a:ext cx="354584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3" name="Přímá spojnice 42"/>
          <p:cNvCxnSpPr/>
          <p:nvPr/>
        </p:nvCxnSpPr>
        <p:spPr>
          <a:xfrm flipH="1">
            <a:off x="1851347" y="6521380"/>
            <a:ext cx="566957" cy="336620"/>
          </a:xfrm>
          <a:prstGeom prst="line">
            <a:avLst/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ovéPole 43"/>
              <p:cNvSpPr txBox="1"/>
              <p:nvPr/>
            </p:nvSpPr>
            <p:spPr>
              <a:xfrm>
                <a:off x="5219047" y="2464468"/>
                <a:ext cx="37728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𝜗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44" name="TextovéPole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9047" y="2464468"/>
                <a:ext cx="377283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ovéPole 44"/>
              <p:cNvSpPr txBox="1"/>
              <p:nvPr/>
            </p:nvSpPr>
            <p:spPr>
              <a:xfrm>
                <a:off x="5986047" y="3754902"/>
                <a:ext cx="3516027" cy="4047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∆</m:t>
                      </m:r>
                      <m:r>
                        <m:rPr>
                          <m:sty m:val="p"/>
                        </m:rPr>
                        <a:rPr lang="el-GR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Φ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𝐸</m:t>
                          </m:r>
                        </m:e>
                      </m:acc>
                      <m:acc>
                        <m:accPr>
                          <m:chr m:val="⃗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𝑛</m:t>
                          </m:r>
                        </m:e>
                      </m:acc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∆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𝑆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𝐸</m:t>
                          </m:r>
                        </m:e>
                      </m:acc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 ∆</m:t>
                      </m:r>
                      <m:acc>
                        <m:accPr>
                          <m:chr m:val="⃗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𝑆</m:t>
                          </m:r>
                          <m:r>
                            <m:rPr>
                              <m:nor/>
                            </m:rPr>
                            <a:rPr lang="cs-CZ" dirty="0">
                              <a:solidFill>
                                <a:prstClr val="black"/>
                              </a:solidFill>
                              <a:latin typeface="Calibri"/>
                            </a:rPr>
                            <m:t> </m:t>
                          </m:r>
                        </m:e>
                      </m:acc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𝐸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∆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𝑆</m:t>
                      </m:r>
                      <m:func>
                        <m:func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cs-CZ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cos</m:t>
                          </m:r>
                        </m:fName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𝜗</m:t>
                          </m:r>
                        </m:e>
                      </m:func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45" name="TextovéPole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6047" y="3754902"/>
                <a:ext cx="3516027" cy="40479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459171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olný tvar 4"/>
          <p:cNvSpPr/>
          <p:nvPr/>
        </p:nvSpPr>
        <p:spPr>
          <a:xfrm>
            <a:off x="714188" y="1736943"/>
            <a:ext cx="3685889" cy="3215473"/>
          </a:xfrm>
          <a:custGeom>
            <a:avLst/>
            <a:gdLst>
              <a:gd name="connsiteX0" fmla="*/ 1406769 w 3685889"/>
              <a:gd name="connsiteY0" fmla="*/ 80387 h 3215473"/>
              <a:gd name="connsiteX1" fmla="*/ 1406769 w 3685889"/>
              <a:gd name="connsiteY1" fmla="*/ 80387 h 3215473"/>
              <a:gd name="connsiteX2" fmla="*/ 1326382 w 3685889"/>
              <a:gd name="connsiteY2" fmla="*/ 40194 h 3215473"/>
              <a:gd name="connsiteX3" fmla="*/ 1256044 w 3685889"/>
              <a:gd name="connsiteY3" fmla="*/ 30145 h 3215473"/>
              <a:gd name="connsiteX4" fmla="*/ 1215850 w 3685889"/>
              <a:gd name="connsiteY4" fmla="*/ 20097 h 3215473"/>
              <a:gd name="connsiteX5" fmla="*/ 1095270 w 3685889"/>
              <a:gd name="connsiteY5" fmla="*/ 0 h 3215473"/>
              <a:gd name="connsiteX6" fmla="*/ 954593 w 3685889"/>
              <a:gd name="connsiteY6" fmla="*/ 10048 h 3215473"/>
              <a:gd name="connsiteX7" fmla="*/ 844061 w 3685889"/>
              <a:gd name="connsiteY7" fmla="*/ 40194 h 3215473"/>
              <a:gd name="connsiteX8" fmla="*/ 803868 w 3685889"/>
              <a:gd name="connsiteY8" fmla="*/ 60290 h 3215473"/>
              <a:gd name="connsiteX9" fmla="*/ 773723 w 3685889"/>
              <a:gd name="connsiteY9" fmla="*/ 80387 h 3215473"/>
              <a:gd name="connsiteX10" fmla="*/ 713433 w 3685889"/>
              <a:gd name="connsiteY10" fmla="*/ 100484 h 3215473"/>
              <a:gd name="connsiteX11" fmla="*/ 572756 w 3685889"/>
              <a:gd name="connsiteY11" fmla="*/ 160774 h 3215473"/>
              <a:gd name="connsiteX12" fmla="*/ 542611 w 3685889"/>
              <a:gd name="connsiteY12" fmla="*/ 180870 h 3215473"/>
              <a:gd name="connsiteX13" fmla="*/ 502417 w 3685889"/>
              <a:gd name="connsiteY13" fmla="*/ 200967 h 3215473"/>
              <a:gd name="connsiteX14" fmla="*/ 432079 w 3685889"/>
              <a:gd name="connsiteY14" fmla="*/ 271306 h 3215473"/>
              <a:gd name="connsiteX15" fmla="*/ 391886 w 3685889"/>
              <a:gd name="connsiteY15" fmla="*/ 311499 h 3215473"/>
              <a:gd name="connsiteX16" fmla="*/ 361740 w 3685889"/>
              <a:gd name="connsiteY16" fmla="*/ 341644 h 3215473"/>
              <a:gd name="connsiteX17" fmla="*/ 341644 w 3685889"/>
              <a:gd name="connsiteY17" fmla="*/ 381837 h 3215473"/>
              <a:gd name="connsiteX18" fmla="*/ 281354 w 3685889"/>
              <a:gd name="connsiteY18" fmla="*/ 432079 h 3215473"/>
              <a:gd name="connsiteX19" fmla="*/ 241160 w 3685889"/>
              <a:gd name="connsiteY19" fmla="*/ 472273 h 3215473"/>
              <a:gd name="connsiteX20" fmla="*/ 221064 w 3685889"/>
              <a:gd name="connsiteY20" fmla="*/ 502418 h 3215473"/>
              <a:gd name="connsiteX21" fmla="*/ 190919 w 3685889"/>
              <a:gd name="connsiteY21" fmla="*/ 542611 h 3215473"/>
              <a:gd name="connsiteX22" fmla="*/ 150725 w 3685889"/>
              <a:gd name="connsiteY22" fmla="*/ 643095 h 3215473"/>
              <a:gd name="connsiteX23" fmla="*/ 140677 w 3685889"/>
              <a:gd name="connsiteY23" fmla="*/ 673240 h 3215473"/>
              <a:gd name="connsiteX24" fmla="*/ 120580 w 3685889"/>
              <a:gd name="connsiteY24" fmla="*/ 703385 h 3215473"/>
              <a:gd name="connsiteX25" fmla="*/ 100483 w 3685889"/>
              <a:gd name="connsiteY25" fmla="*/ 743578 h 3215473"/>
              <a:gd name="connsiteX26" fmla="*/ 70338 w 3685889"/>
              <a:gd name="connsiteY26" fmla="*/ 773723 h 3215473"/>
              <a:gd name="connsiteX27" fmla="*/ 60290 w 3685889"/>
              <a:gd name="connsiteY27" fmla="*/ 874207 h 3215473"/>
              <a:gd name="connsiteX28" fmla="*/ 40193 w 3685889"/>
              <a:gd name="connsiteY28" fmla="*/ 934497 h 3215473"/>
              <a:gd name="connsiteX29" fmla="*/ 20097 w 3685889"/>
              <a:gd name="connsiteY29" fmla="*/ 1055077 h 3215473"/>
              <a:gd name="connsiteX30" fmla="*/ 0 w 3685889"/>
              <a:gd name="connsiteY30" fmla="*/ 1115367 h 3215473"/>
              <a:gd name="connsiteX31" fmla="*/ 10048 w 3685889"/>
              <a:gd name="connsiteY31" fmla="*/ 1467059 h 3215473"/>
              <a:gd name="connsiteX32" fmla="*/ 30145 w 3685889"/>
              <a:gd name="connsiteY32" fmla="*/ 1527350 h 3215473"/>
              <a:gd name="connsiteX33" fmla="*/ 110532 w 3685889"/>
              <a:gd name="connsiteY33" fmla="*/ 1698172 h 3215473"/>
              <a:gd name="connsiteX34" fmla="*/ 130628 w 3685889"/>
              <a:gd name="connsiteY34" fmla="*/ 1758462 h 3215473"/>
              <a:gd name="connsiteX35" fmla="*/ 150725 w 3685889"/>
              <a:gd name="connsiteY35" fmla="*/ 1798655 h 3215473"/>
              <a:gd name="connsiteX36" fmla="*/ 170822 w 3685889"/>
              <a:gd name="connsiteY36" fmla="*/ 1858945 h 3215473"/>
              <a:gd name="connsiteX37" fmla="*/ 271305 w 3685889"/>
              <a:gd name="connsiteY37" fmla="*/ 2039815 h 3215473"/>
              <a:gd name="connsiteX38" fmla="*/ 291402 w 3685889"/>
              <a:gd name="connsiteY38" fmla="*/ 2100106 h 3215473"/>
              <a:gd name="connsiteX39" fmla="*/ 321547 w 3685889"/>
              <a:gd name="connsiteY39" fmla="*/ 2160396 h 3215473"/>
              <a:gd name="connsiteX40" fmla="*/ 371789 w 3685889"/>
              <a:gd name="connsiteY40" fmla="*/ 2291024 h 3215473"/>
              <a:gd name="connsiteX41" fmla="*/ 381837 w 3685889"/>
              <a:gd name="connsiteY41" fmla="*/ 2351314 h 3215473"/>
              <a:gd name="connsiteX42" fmla="*/ 442127 w 3685889"/>
              <a:gd name="connsiteY42" fmla="*/ 2441750 h 3215473"/>
              <a:gd name="connsiteX43" fmla="*/ 452176 w 3685889"/>
              <a:gd name="connsiteY43" fmla="*/ 2481943 h 3215473"/>
              <a:gd name="connsiteX44" fmla="*/ 592853 w 3685889"/>
              <a:gd name="connsiteY44" fmla="*/ 2642717 h 3215473"/>
              <a:gd name="connsiteX45" fmla="*/ 643094 w 3685889"/>
              <a:gd name="connsiteY45" fmla="*/ 2682910 h 3215473"/>
              <a:gd name="connsiteX46" fmla="*/ 713433 w 3685889"/>
              <a:gd name="connsiteY46" fmla="*/ 2723103 h 3215473"/>
              <a:gd name="connsiteX47" fmla="*/ 834013 w 3685889"/>
              <a:gd name="connsiteY47" fmla="*/ 2813539 h 3215473"/>
              <a:gd name="connsiteX48" fmla="*/ 904351 w 3685889"/>
              <a:gd name="connsiteY48" fmla="*/ 2843684 h 3215473"/>
              <a:gd name="connsiteX49" fmla="*/ 994787 w 3685889"/>
              <a:gd name="connsiteY49" fmla="*/ 2893925 h 3215473"/>
              <a:gd name="connsiteX50" fmla="*/ 1055077 w 3685889"/>
              <a:gd name="connsiteY50" fmla="*/ 2934119 h 3215473"/>
              <a:gd name="connsiteX51" fmla="*/ 1145512 w 3685889"/>
              <a:gd name="connsiteY51" fmla="*/ 2954215 h 3215473"/>
              <a:gd name="connsiteX52" fmla="*/ 1256044 w 3685889"/>
              <a:gd name="connsiteY52" fmla="*/ 3014506 h 3215473"/>
              <a:gd name="connsiteX53" fmla="*/ 1346479 w 3685889"/>
              <a:gd name="connsiteY53" fmla="*/ 3044651 h 3215473"/>
              <a:gd name="connsiteX54" fmla="*/ 1426866 w 3685889"/>
              <a:gd name="connsiteY54" fmla="*/ 3084844 h 3215473"/>
              <a:gd name="connsiteX55" fmla="*/ 1517301 w 3685889"/>
              <a:gd name="connsiteY55" fmla="*/ 3114989 h 3215473"/>
              <a:gd name="connsiteX56" fmla="*/ 1627833 w 3685889"/>
              <a:gd name="connsiteY56" fmla="*/ 3165231 h 3215473"/>
              <a:gd name="connsiteX57" fmla="*/ 1828800 w 3685889"/>
              <a:gd name="connsiteY57" fmla="*/ 3195376 h 3215473"/>
              <a:gd name="connsiteX58" fmla="*/ 1939332 w 3685889"/>
              <a:gd name="connsiteY58" fmla="*/ 3215473 h 3215473"/>
              <a:gd name="connsiteX59" fmla="*/ 2461846 w 3685889"/>
              <a:gd name="connsiteY59" fmla="*/ 3195376 h 3215473"/>
              <a:gd name="connsiteX60" fmla="*/ 2542233 w 3685889"/>
              <a:gd name="connsiteY60" fmla="*/ 3185328 h 3215473"/>
              <a:gd name="connsiteX61" fmla="*/ 2733151 w 3685889"/>
              <a:gd name="connsiteY61" fmla="*/ 3175279 h 3215473"/>
              <a:gd name="connsiteX62" fmla="*/ 2853732 w 3685889"/>
              <a:gd name="connsiteY62" fmla="*/ 3155183 h 3215473"/>
              <a:gd name="connsiteX63" fmla="*/ 3014505 w 3685889"/>
              <a:gd name="connsiteY63" fmla="*/ 3125037 h 3215473"/>
              <a:gd name="connsiteX64" fmla="*/ 3155182 w 3685889"/>
              <a:gd name="connsiteY64" fmla="*/ 3054699 h 3215473"/>
              <a:gd name="connsiteX65" fmla="*/ 3215472 w 3685889"/>
              <a:gd name="connsiteY65" fmla="*/ 3034602 h 3215473"/>
              <a:gd name="connsiteX66" fmla="*/ 3376246 w 3685889"/>
              <a:gd name="connsiteY66" fmla="*/ 2883877 h 3215473"/>
              <a:gd name="connsiteX67" fmla="*/ 3436536 w 3685889"/>
              <a:gd name="connsiteY67" fmla="*/ 2763297 h 3215473"/>
              <a:gd name="connsiteX68" fmla="*/ 3456633 w 3685889"/>
              <a:gd name="connsiteY68" fmla="*/ 2733152 h 3215473"/>
              <a:gd name="connsiteX69" fmla="*/ 3486778 w 3685889"/>
              <a:gd name="connsiteY69" fmla="*/ 2672862 h 3215473"/>
              <a:gd name="connsiteX70" fmla="*/ 3557116 w 3685889"/>
              <a:gd name="connsiteY70" fmla="*/ 2542233 h 3215473"/>
              <a:gd name="connsiteX71" fmla="*/ 3597310 w 3685889"/>
              <a:gd name="connsiteY71" fmla="*/ 2441750 h 3215473"/>
              <a:gd name="connsiteX72" fmla="*/ 3627455 w 3685889"/>
              <a:gd name="connsiteY72" fmla="*/ 2321169 h 3215473"/>
              <a:gd name="connsiteX73" fmla="*/ 3657600 w 3685889"/>
              <a:gd name="connsiteY73" fmla="*/ 2210637 h 3215473"/>
              <a:gd name="connsiteX74" fmla="*/ 3667648 w 3685889"/>
              <a:gd name="connsiteY74" fmla="*/ 2090057 h 3215473"/>
              <a:gd name="connsiteX75" fmla="*/ 3677697 w 3685889"/>
              <a:gd name="connsiteY75" fmla="*/ 2059912 h 3215473"/>
              <a:gd name="connsiteX76" fmla="*/ 3647551 w 3685889"/>
              <a:gd name="connsiteY76" fmla="*/ 1657978 h 3215473"/>
              <a:gd name="connsiteX77" fmla="*/ 3637503 w 3685889"/>
              <a:gd name="connsiteY77" fmla="*/ 1587640 h 3215473"/>
              <a:gd name="connsiteX78" fmla="*/ 3617406 w 3685889"/>
              <a:gd name="connsiteY78" fmla="*/ 1527350 h 3215473"/>
              <a:gd name="connsiteX79" fmla="*/ 3587261 w 3685889"/>
              <a:gd name="connsiteY79" fmla="*/ 1436914 h 3215473"/>
              <a:gd name="connsiteX80" fmla="*/ 3577213 w 3685889"/>
              <a:gd name="connsiteY80" fmla="*/ 1406769 h 3215473"/>
              <a:gd name="connsiteX81" fmla="*/ 3567165 w 3685889"/>
              <a:gd name="connsiteY81" fmla="*/ 1366576 h 3215473"/>
              <a:gd name="connsiteX82" fmla="*/ 3547068 w 3685889"/>
              <a:gd name="connsiteY82" fmla="*/ 1316334 h 3215473"/>
              <a:gd name="connsiteX83" fmla="*/ 3516923 w 3685889"/>
              <a:gd name="connsiteY83" fmla="*/ 1215851 h 3215473"/>
              <a:gd name="connsiteX84" fmla="*/ 3496826 w 3685889"/>
              <a:gd name="connsiteY84" fmla="*/ 1165609 h 3215473"/>
              <a:gd name="connsiteX85" fmla="*/ 3456633 w 3685889"/>
              <a:gd name="connsiteY85" fmla="*/ 1115367 h 3215473"/>
              <a:gd name="connsiteX86" fmla="*/ 3446584 w 3685889"/>
              <a:gd name="connsiteY86" fmla="*/ 1075174 h 3215473"/>
              <a:gd name="connsiteX87" fmla="*/ 3406391 w 3685889"/>
              <a:gd name="connsiteY87" fmla="*/ 1014884 h 3215473"/>
              <a:gd name="connsiteX88" fmla="*/ 3396343 w 3685889"/>
              <a:gd name="connsiteY88" fmla="*/ 974690 h 3215473"/>
              <a:gd name="connsiteX89" fmla="*/ 3376246 w 3685889"/>
              <a:gd name="connsiteY89" fmla="*/ 944545 h 3215473"/>
              <a:gd name="connsiteX90" fmla="*/ 3315956 w 3685889"/>
              <a:gd name="connsiteY90" fmla="*/ 854110 h 3215473"/>
              <a:gd name="connsiteX91" fmla="*/ 3275762 w 3685889"/>
              <a:gd name="connsiteY91" fmla="*/ 803868 h 3215473"/>
              <a:gd name="connsiteX92" fmla="*/ 3215472 w 3685889"/>
              <a:gd name="connsiteY92" fmla="*/ 723481 h 3215473"/>
              <a:gd name="connsiteX93" fmla="*/ 3135086 w 3685889"/>
              <a:gd name="connsiteY93" fmla="*/ 653143 h 3215473"/>
              <a:gd name="connsiteX94" fmla="*/ 3084844 w 3685889"/>
              <a:gd name="connsiteY94" fmla="*/ 602901 h 3215473"/>
              <a:gd name="connsiteX95" fmla="*/ 2994409 w 3685889"/>
              <a:gd name="connsiteY95" fmla="*/ 542611 h 3215473"/>
              <a:gd name="connsiteX96" fmla="*/ 2954215 w 3685889"/>
              <a:gd name="connsiteY96" fmla="*/ 512466 h 3215473"/>
              <a:gd name="connsiteX97" fmla="*/ 2914022 w 3685889"/>
              <a:gd name="connsiteY97" fmla="*/ 492369 h 3215473"/>
              <a:gd name="connsiteX98" fmla="*/ 2833635 w 3685889"/>
              <a:gd name="connsiteY98" fmla="*/ 462224 h 3215473"/>
              <a:gd name="connsiteX99" fmla="*/ 2783393 w 3685889"/>
              <a:gd name="connsiteY99" fmla="*/ 432079 h 3215473"/>
              <a:gd name="connsiteX100" fmla="*/ 2713055 w 3685889"/>
              <a:gd name="connsiteY100" fmla="*/ 411983 h 3215473"/>
              <a:gd name="connsiteX101" fmla="*/ 2672861 w 3685889"/>
              <a:gd name="connsiteY101" fmla="*/ 391886 h 3215473"/>
              <a:gd name="connsiteX102" fmla="*/ 2612571 w 3685889"/>
              <a:gd name="connsiteY102" fmla="*/ 371789 h 3215473"/>
              <a:gd name="connsiteX103" fmla="*/ 2562330 w 3685889"/>
              <a:gd name="connsiteY103" fmla="*/ 341644 h 3215473"/>
              <a:gd name="connsiteX104" fmla="*/ 2461846 w 3685889"/>
              <a:gd name="connsiteY104" fmla="*/ 301451 h 3215473"/>
              <a:gd name="connsiteX105" fmla="*/ 2431701 w 3685889"/>
              <a:gd name="connsiteY105" fmla="*/ 291402 h 3215473"/>
              <a:gd name="connsiteX106" fmla="*/ 2401556 w 3685889"/>
              <a:gd name="connsiteY106" fmla="*/ 271306 h 3215473"/>
              <a:gd name="connsiteX107" fmla="*/ 2331217 w 3685889"/>
              <a:gd name="connsiteY107" fmla="*/ 261257 h 3215473"/>
              <a:gd name="connsiteX108" fmla="*/ 2270927 w 3685889"/>
              <a:gd name="connsiteY108" fmla="*/ 241161 h 3215473"/>
              <a:gd name="connsiteX109" fmla="*/ 2230734 w 3685889"/>
              <a:gd name="connsiteY109" fmla="*/ 231112 h 3215473"/>
              <a:gd name="connsiteX110" fmla="*/ 2170444 w 3685889"/>
              <a:gd name="connsiteY110" fmla="*/ 211015 h 3215473"/>
              <a:gd name="connsiteX111" fmla="*/ 2140299 w 3685889"/>
              <a:gd name="connsiteY111" fmla="*/ 190919 h 3215473"/>
              <a:gd name="connsiteX112" fmla="*/ 2039815 w 3685889"/>
              <a:gd name="connsiteY112" fmla="*/ 180870 h 3215473"/>
              <a:gd name="connsiteX113" fmla="*/ 1969477 w 3685889"/>
              <a:gd name="connsiteY113" fmla="*/ 170822 h 3215473"/>
              <a:gd name="connsiteX114" fmla="*/ 1939332 w 3685889"/>
              <a:gd name="connsiteY114" fmla="*/ 160774 h 3215473"/>
              <a:gd name="connsiteX115" fmla="*/ 1788606 w 3685889"/>
              <a:gd name="connsiteY115" fmla="*/ 140677 h 3215473"/>
              <a:gd name="connsiteX116" fmla="*/ 1678075 w 3685889"/>
              <a:gd name="connsiteY116" fmla="*/ 120580 h 3215473"/>
              <a:gd name="connsiteX117" fmla="*/ 1617784 w 3685889"/>
              <a:gd name="connsiteY117" fmla="*/ 100484 h 3215473"/>
              <a:gd name="connsiteX118" fmla="*/ 1567543 w 3685889"/>
              <a:gd name="connsiteY118" fmla="*/ 90435 h 3215473"/>
              <a:gd name="connsiteX119" fmla="*/ 1537398 w 3685889"/>
              <a:gd name="connsiteY119" fmla="*/ 80387 h 3215473"/>
              <a:gd name="connsiteX120" fmla="*/ 1406769 w 3685889"/>
              <a:gd name="connsiteY120" fmla="*/ 80387 h 32154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</a:cxnLst>
            <a:rect l="l" t="t" r="r" b="b"/>
            <a:pathLst>
              <a:path w="3685889" h="3215473">
                <a:moveTo>
                  <a:pt x="1406769" y="80387"/>
                </a:moveTo>
                <a:lnTo>
                  <a:pt x="1406769" y="80387"/>
                </a:lnTo>
                <a:cubicBezTo>
                  <a:pt x="1379973" y="66989"/>
                  <a:pt x="1354803" y="49668"/>
                  <a:pt x="1326382" y="40194"/>
                </a:cubicBezTo>
                <a:cubicBezTo>
                  <a:pt x="1303913" y="32704"/>
                  <a:pt x="1279346" y="34382"/>
                  <a:pt x="1256044" y="30145"/>
                </a:cubicBezTo>
                <a:cubicBezTo>
                  <a:pt x="1242456" y="27675"/>
                  <a:pt x="1229331" y="23093"/>
                  <a:pt x="1215850" y="20097"/>
                </a:cubicBezTo>
                <a:cubicBezTo>
                  <a:pt x="1162941" y="8339"/>
                  <a:pt x="1154009" y="8391"/>
                  <a:pt x="1095270" y="0"/>
                </a:cubicBezTo>
                <a:cubicBezTo>
                  <a:pt x="1048378" y="3349"/>
                  <a:pt x="1001174" y="3696"/>
                  <a:pt x="954593" y="10048"/>
                </a:cubicBezTo>
                <a:cubicBezTo>
                  <a:pt x="947069" y="11074"/>
                  <a:pt x="868527" y="29709"/>
                  <a:pt x="844061" y="40194"/>
                </a:cubicBezTo>
                <a:cubicBezTo>
                  <a:pt x="830293" y="46095"/>
                  <a:pt x="816873" y="52858"/>
                  <a:pt x="803868" y="60290"/>
                </a:cubicBezTo>
                <a:cubicBezTo>
                  <a:pt x="793383" y="66282"/>
                  <a:pt x="784759" y="75482"/>
                  <a:pt x="773723" y="80387"/>
                </a:cubicBezTo>
                <a:cubicBezTo>
                  <a:pt x="754365" y="88991"/>
                  <a:pt x="732841" y="91993"/>
                  <a:pt x="713433" y="100484"/>
                </a:cubicBezTo>
                <a:cubicBezTo>
                  <a:pt x="562984" y="166305"/>
                  <a:pt x="663150" y="138174"/>
                  <a:pt x="572756" y="160774"/>
                </a:cubicBezTo>
                <a:cubicBezTo>
                  <a:pt x="562708" y="167473"/>
                  <a:pt x="553096" y="174878"/>
                  <a:pt x="542611" y="180870"/>
                </a:cubicBezTo>
                <a:cubicBezTo>
                  <a:pt x="529605" y="188302"/>
                  <a:pt x="514010" y="191481"/>
                  <a:pt x="502417" y="200967"/>
                </a:cubicBezTo>
                <a:cubicBezTo>
                  <a:pt x="476754" y="221964"/>
                  <a:pt x="455525" y="247860"/>
                  <a:pt x="432079" y="271306"/>
                </a:cubicBezTo>
                <a:lnTo>
                  <a:pt x="391886" y="311499"/>
                </a:lnTo>
                <a:lnTo>
                  <a:pt x="361740" y="341644"/>
                </a:lnTo>
                <a:cubicBezTo>
                  <a:pt x="355041" y="355042"/>
                  <a:pt x="351595" y="370642"/>
                  <a:pt x="341644" y="381837"/>
                </a:cubicBezTo>
                <a:cubicBezTo>
                  <a:pt x="324264" y="401389"/>
                  <a:pt x="300799" y="414579"/>
                  <a:pt x="281354" y="432079"/>
                </a:cubicBezTo>
                <a:cubicBezTo>
                  <a:pt x="267270" y="444754"/>
                  <a:pt x="253491" y="457887"/>
                  <a:pt x="241160" y="472273"/>
                </a:cubicBezTo>
                <a:cubicBezTo>
                  <a:pt x="233301" y="481442"/>
                  <a:pt x="228083" y="492591"/>
                  <a:pt x="221064" y="502418"/>
                </a:cubicBezTo>
                <a:cubicBezTo>
                  <a:pt x="211330" y="516046"/>
                  <a:pt x="200967" y="529213"/>
                  <a:pt x="190919" y="542611"/>
                </a:cubicBezTo>
                <a:cubicBezTo>
                  <a:pt x="145172" y="679850"/>
                  <a:pt x="195084" y="539591"/>
                  <a:pt x="150725" y="643095"/>
                </a:cubicBezTo>
                <a:cubicBezTo>
                  <a:pt x="146553" y="652830"/>
                  <a:pt x="145414" y="663766"/>
                  <a:pt x="140677" y="673240"/>
                </a:cubicBezTo>
                <a:cubicBezTo>
                  <a:pt x="135276" y="684042"/>
                  <a:pt x="126572" y="692900"/>
                  <a:pt x="120580" y="703385"/>
                </a:cubicBezTo>
                <a:cubicBezTo>
                  <a:pt x="113148" y="716390"/>
                  <a:pt x="109190" y="731389"/>
                  <a:pt x="100483" y="743578"/>
                </a:cubicBezTo>
                <a:cubicBezTo>
                  <a:pt x="92223" y="755142"/>
                  <a:pt x="80386" y="763675"/>
                  <a:pt x="70338" y="773723"/>
                </a:cubicBezTo>
                <a:cubicBezTo>
                  <a:pt x="66989" y="807218"/>
                  <a:pt x="66493" y="841122"/>
                  <a:pt x="60290" y="874207"/>
                </a:cubicBezTo>
                <a:cubicBezTo>
                  <a:pt x="56386" y="895028"/>
                  <a:pt x="40193" y="934497"/>
                  <a:pt x="40193" y="934497"/>
                </a:cubicBezTo>
                <a:cubicBezTo>
                  <a:pt x="33494" y="974690"/>
                  <a:pt x="32983" y="1016420"/>
                  <a:pt x="20097" y="1055077"/>
                </a:cubicBezTo>
                <a:lnTo>
                  <a:pt x="0" y="1115367"/>
                </a:lnTo>
                <a:cubicBezTo>
                  <a:pt x="3349" y="1232598"/>
                  <a:pt x="1490" y="1350093"/>
                  <a:pt x="10048" y="1467059"/>
                </a:cubicBezTo>
                <a:cubicBezTo>
                  <a:pt x="11594" y="1488187"/>
                  <a:pt x="20671" y="1508402"/>
                  <a:pt x="30145" y="1527350"/>
                </a:cubicBezTo>
                <a:cubicBezTo>
                  <a:pt x="62502" y="1592064"/>
                  <a:pt x="85589" y="1633320"/>
                  <a:pt x="110532" y="1698172"/>
                </a:cubicBezTo>
                <a:cubicBezTo>
                  <a:pt x="118136" y="1717944"/>
                  <a:pt x="122761" y="1738793"/>
                  <a:pt x="130628" y="1758462"/>
                </a:cubicBezTo>
                <a:cubicBezTo>
                  <a:pt x="136191" y="1772370"/>
                  <a:pt x="145162" y="1784747"/>
                  <a:pt x="150725" y="1798655"/>
                </a:cubicBezTo>
                <a:cubicBezTo>
                  <a:pt x="158593" y="1818324"/>
                  <a:pt x="161348" y="1839998"/>
                  <a:pt x="170822" y="1858945"/>
                </a:cubicBezTo>
                <a:cubicBezTo>
                  <a:pt x="205282" y="1927865"/>
                  <a:pt x="243141" y="1972222"/>
                  <a:pt x="271305" y="2039815"/>
                </a:cubicBezTo>
                <a:cubicBezTo>
                  <a:pt x="279453" y="2059370"/>
                  <a:pt x="283254" y="2080551"/>
                  <a:pt x="291402" y="2100106"/>
                </a:cubicBezTo>
                <a:cubicBezTo>
                  <a:pt x="300044" y="2120846"/>
                  <a:pt x="313990" y="2139236"/>
                  <a:pt x="321547" y="2160396"/>
                </a:cubicBezTo>
                <a:cubicBezTo>
                  <a:pt x="372674" y="2303552"/>
                  <a:pt x="308841" y="2186112"/>
                  <a:pt x="371789" y="2291024"/>
                </a:cubicBezTo>
                <a:cubicBezTo>
                  <a:pt x="375138" y="2311121"/>
                  <a:pt x="373221" y="2332852"/>
                  <a:pt x="381837" y="2351314"/>
                </a:cubicBezTo>
                <a:cubicBezTo>
                  <a:pt x="397158" y="2384145"/>
                  <a:pt x="442127" y="2441750"/>
                  <a:pt x="442127" y="2441750"/>
                </a:cubicBezTo>
                <a:cubicBezTo>
                  <a:pt x="445477" y="2455148"/>
                  <a:pt x="444212" y="2470661"/>
                  <a:pt x="452176" y="2481943"/>
                </a:cubicBezTo>
                <a:cubicBezTo>
                  <a:pt x="454704" y="2485524"/>
                  <a:pt x="551570" y="2606594"/>
                  <a:pt x="592853" y="2642717"/>
                </a:cubicBezTo>
                <a:cubicBezTo>
                  <a:pt x="608993" y="2656840"/>
                  <a:pt x="625249" y="2671014"/>
                  <a:pt x="643094" y="2682910"/>
                </a:cubicBezTo>
                <a:cubicBezTo>
                  <a:pt x="665563" y="2697889"/>
                  <a:pt x="691230" y="2707732"/>
                  <a:pt x="713433" y="2723103"/>
                </a:cubicBezTo>
                <a:cubicBezTo>
                  <a:pt x="790493" y="2776452"/>
                  <a:pt x="753605" y="2770242"/>
                  <a:pt x="834013" y="2813539"/>
                </a:cubicBezTo>
                <a:cubicBezTo>
                  <a:pt x="856472" y="2825633"/>
                  <a:pt x="881535" y="2832276"/>
                  <a:pt x="904351" y="2843684"/>
                </a:cubicBezTo>
                <a:cubicBezTo>
                  <a:pt x="935195" y="2859106"/>
                  <a:pt x="965216" y="2876183"/>
                  <a:pt x="994787" y="2893925"/>
                </a:cubicBezTo>
                <a:cubicBezTo>
                  <a:pt x="1015498" y="2906352"/>
                  <a:pt x="1032651" y="2925149"/>
                  <a:pt x="1055077" y="2934119"/>
                </a:cubicBezTo>
                <a:cubicBezTo>
                  <a:pt x="1083749" y="2945588"/>
                  <a:pt x="1115367" y="2947516"/>
                  <a:pt x="1145512" y="2954215"/>
                </a:cubicBezTo>
                <a:cubicBezTo>
                  <a:pt x="1182356" y="2974312"/>
                  <a:pt x="1217772" y="2997283"/>
                  <a:pt x="1256044" y="3014506"/>
                </a:cubicBezTo>
                <a:cubicBezTo>
                  <a:pt x="1285021" y="3027546"/>
                  <a:pt x="1317097" y="3032553"/>
                  <a:pt x="1346479" y="3044651"/>
                </a:cubicBezTo>
                <a:cubicBezTo>
                  <a:pt x="1374181" y="3056058"/>
                  <a:pt x="1399164" y="3073437"/>
                  <a:pt x="1426866" y="3084844"/>
                </a:cubicBezTo>
                <a:cubicBezTo>
                  <a:pt x="1456248" y="3096942"/>
                  <a:pt x="1487798" y="3103188"/>
                  <a:pt x="1517301" y="3114989"/>
                </a:cubicBezTo>
                <a:cubicBezTo>
                  <a:pt x="1554878" y="3130020"/>
                  <a:pt x="1589267" y="3152960"/>
                  <a:pt x="1627833" y="3165231"/>
                </a:cubicBezTo>
                <a:cubicBezTo>
                  <a:pt x="1690839" y="3185279"/>
                  <a:pt x="1763808" y="3185627"/>
                  <a:pt x="1828800" y="3195376"/>
                </a:cubicBezTo>
                <a:cubicBezTo>
                  <a:pt x="1865834" y="3200931"/>
                  <a:pt x="1902488" y="3208774"/>
                  <a:pt x="1939332" y="3215473"/>
                </a:cubicBezTo>
                <a:lnTo>
                  <a:pt x="2461846" y="3195376"/>
                </a:lnTo>
                <a:cubicBezTo>
                  <a:pt x="2488816" y="3194027"/>
                  <a:pt x="2515303" y="3187323"/>
                  <a:pt x="2542233" y="3185328"/>
                </a:cubicBezTo>
                <a:cubicBezTo>
                  <a:pt x="2605786" y="3180620"/>
                  <a:pt x="2669512" y="3178629"/>
                  <a:pt x="2733151" y="3175279"/>
                </a:cubicBezTo>
                <a:lnTo>
                  <a:pt x="2853732" y="3155183"/>
                </a:lnTo>
                <a:cubicBezTo>
                  <a:pt x="2921944" y="3144951"/>
                  <a:pt x="2948405" y="3148366"/>
                  <a:pt x="3014505" y="3125037"/>
                </a:cubicBezTo>
                <a:cubicBezTo>
                  <a:pt x="3215152" y="3054220"/>
                  <a:pt x="3021968" y="3115251"/>
                  <a:pt x="3155182" y="3054699"/>
                </a:cubicBezTo>
                <a:cubicBezTo>
                  <a:pt x="3174467" y="3045933"/>
                  <a:pt x="3195375" y="3041301"/>
                  <a:pt x="3215472" y="3034602"/>
                </a:cubicBezTo>
                <a:cubicBezTo>
                  <a:pt x="3319322" y="2949634"/>
                  <a:pt x="3310326" y="2968630"/>
                  <a:pt x="3376246" y="2883877"/>
                </a:cubicBezTo>
                <a:cubicBezTo>
                  <a:pt x="3408903" y="2841890"/>
                  <a:pt x="3407115" y="2822139"/>
                  <a:pt x="3436536" y="2763297"/>
                </a:cubicBezTo>
                <a:cubicBezTo>
                  <a:pt x="3441937" y="2752495"/>
                  <a:pt x="3450768" y="2743709"/>
                  <a:pt x="3456633" y="2733152"/>
                </a:cubicBezTo>
                <a:cubicBezTo>
                  <a:pt x="3467545" y="2713511"/>
                  <a:pt x="3476126" y="2692645"/>
                  <a:pt x="3486778" y="2672862"/>
                </a:cubicBezTo>
                <a:cubicBezTo>
                  <a:pt x="3510859" y="2628139"/>
                  <a:pt x="3537575" y="2589131"/>
                  <a:pt x="3557116" y="2542233"/>
                </a:cubicBezTo>
                <a:cubicBezTo>
                  <a:pt x="3619195" y="2393243"/>
                  <a:pt x="3541403" y="2553562"/>
                  <a:pt x="3597310" y="2441750"/>
                </a:cubicBezTo>
                <a:cubicBezTo>
                  <a:pt x="3623602" y="2283990"/>
                  <a:pt x="3587646" y="2480404"/>
                  <a:pt x="3627455" y="2321169"/>
                </a:cubicBezTo>
                <a:cubicBezTo>
                  <a:pt x="3657821" y="2199706"/>
                  <a:pt x="3614574" y="2318202"/>
                  <a:pt x="3657600" y="2210637"/>
                </a:cubicBezTo>
                <a:cubicBezTo>
                  <a:pt x="3660949" y="2170444"/>
                  <a:pt x="3662317" y="2130036"/>
                  <a:pt x="3667648" y="2090057"/>
                </a:cubicBezTo>
                <a:cubicBezTo>
                  <a:pt x="3669048" y="2079558"/>
                  <a:pt x="3677697" y="2070504"/>
                  <a:pt x="3677697" y="2059912"/>
                </a:cubicBezTo>
                <a:cubicBezTo>
                  <a:pt x="3677697" y="1716600"/>
                  <a:pt x="3709580" y="1813048"/>
                  <a:pt x="3647551" y="1657978"/>
                </a:cubicBezTo>
                <a:cubicBezTo>
                  <a:pt x="3644202" y="1634532"/>
                  <a:pt x="3642829" y="1610718"/>
                  <a:pt x="3637503" y="1587640"/>
                </a:cubicBezTo>
                <a:cubicBezTo>
                  <a:pt x="3632740" y="1566999"/>
                  <a:pt x="3624105" y="1547447"/>
                  <a:pt x="3617406" y="1527350"/>
                </a:cubicBezTo>
                <a:lnTo>
                  <a:pt x="3587261" y="1436914"/>
                </a:lnTo>
                <a:cubicBezTo>
                  <a:pt x="3583912" y="1426866"/>
                  <a:pt x="3579782" y="1417045"/>
                  <a:pt x="3577213" y="1406769"/>
                </a:cubicBezTo>
                <a:cubicBezTo>
                  <a:pt x="3573864" y="1393371"/>
                  <a:pt x="3571532" y="1379677"/>
                  <a:pt x="3567165" y="1366576"/>
                </a:cubicBezTo>
                <a:cubicBezTo>
                  <a:pt x="3561461" y="1349464"/>
                  <a:pt x="3552772" y="1333446"/>
                  <a:pt x="3547068" y="1316334"/>
                </a:cubicBezTo>
                <a:cubicBezTo>
                  <a:pt x="3517456" y="1227499"/>
                  <a:pt x="3563516" y="1332332"/>
                  <a:pt x="3516923" y="1215851"/>
                </a:cubicBezTo>
                <a:cubicBezTo>
                  <a:pt x="3510224" y="1199104"/>
                  <a:pt x="3506106" y="1181076"/>
                  <a:pt x="3496826" y="1165609"/>
                </a:cubicBezTo>
                <a:cubicBezTo>
                  <a:pt x="3485792" y="1147218"/>
                  <a:pt x="3470031" y="1132114"/>
                  <a:pt x="3456633" y="1115367"/>
                </a:cubicBezTo>
                <a:cubicBezTo>
                  <a:pt x="3453283" y="1101969"/>
                  <a:pt x="3452760" y="1087526"/>
                  <a:pt x="3446584" y="1075174"/>
                </a:cubicBezTo>
                <a:cubicBezTo>
                  <a:pt x="3435782" y="1053571"/>
                  <a:pt x="3406391" y="1014884"/>
                  <a:pt x="3406391" y="1014884"/>
                </a:cubicBezTo>
                <a:cubicBezTo>
                  <a:pt x="3403042" y="1001486"/>
                  <a:pt x="3401783" y="987384"/>
                  <a:pt x="3396343" y="974690"/>
                </a:cubicBezTo>
                <a:cubicBezTo>
                  <a:pt x="3391586" y="963590"/>
                  <a:pt x="3382238" y="955030"/>
                  <a:pt x="3376246" y="944545"/>
                </a:cubicBezTo>
                <a:cubicBezTo>
                  <a:pt x="3331712" y="866613"/>
                  <a:pt x="3386761" y="942618"/>
                  <a:pt x="3315956" y="854110"/>
                </a:cubicBezTo>
                <a:cubicBezTo>
                  <a:pt x="3294050" y="788389"/>
                  <a:pt x="3323887" y="857340"/>
                  <a:pt x="3275762" y="803868"/>
                </a:cubicBezTo>
                <a:cubicBezTo>
                  <a:pt x="3253355" y="778972"/>
                  <a:pt x="3239156" y="747165"/>
                  <a:pt x="3215472" y="723481"/>
                </a:cubicBezTo>
                <a:cubicBezTo>
                  <a:pt x="3129519" y="637528"/>
                  <a:pt x="3257762" y="763552"/>
                  <a:pt x="3135086" y="653143"/>
                </a:cubicBezTo>
                <a:cubicBezTo>
                  <a:pt x="3117482" y="637299"/>
                  <a:pt x="3102448" y="618745"/>
                  <a:pt x="3084844" y="602901"/>
                </a:cubicBezTo>
                <a:cubicBezTo>
                  <a:pt x="3006790" y="532653"/>
                  <a:pt x="3065040" y="586755"/>
                  <a:pt x="2994409" y="542611"/>
                </a:cubicBezTo>
                <a:cubicBezTo>
                  <a:pt x="2980207" y="533735"/>
                  <a:pt x="2968417" y="521342"/>
                  <a:pt x="2954215" y="512466"/>
                </a:cubicBezTo>
                <a:cubicBezTo>
                  <a:pt x="2941513" y="504527"/>
                  <a:pt x="2927790" y="498270"/>
                  <a:pt x="2914022" y="492369"/>
                </a:cubicBezTo>
                <a:cubicBezTo>
                  <a:pt x="2853134" y="466274"/>
                  <a:pt x="2916925" y="503869"/>
                  <a:pt x="2833635" y="462224"/>
                </a:cubicBezTo>
                <a:cubicBezTo>
                  <a:pt x="2816166" y="453490"/>
                  <a:pt x="2800862" y="440813"/>
                  <a:pt x="2783393" y="432079"/>
                </a:cubicBezTo>
                <a:cubicBezTo>
                  <a:pt x="2768978" y="424872"/>
                  <a:pt x="2725932" y="415202"/>
                  <a:pt x="2713055" y="411983"/>
                </a:cubicBezTo>
                <a:cubicBezTo>
                  <a:pt x="2699657" y="405284"/>
                  <a:pt x="2686769" y="397449"/>
                  <a:pt x="2672861" y="391886"/>
                </a:cubicBezTo>
                <a:cubicBezTo>
                  <a:pt x="2653192" y="384018"/>
                  <a:pt x="2630736" y="382688"/>
                  <a:pt x="2612571" y="371789"/>
                </a:cubicBezTo>
                <a:cubicBezTo>
                  <a:pt x="2595824" y="361741"/>
                  <a:pt x="2580028" y="349903"/>
                  <a:pt x="2562330" y="341644"/>
                </a:cubicBezTo>
                <a:cubicBezTo>
                  <a:pt x="2529640" y="326389"/>
                  <a:pt x="2496069" y="312860"/>
                  <a:pt x="2461846" y="301451"/>
                </a:cubicBezTo>
                <a:cubicBezTo>
                  <a:pt x="2451798" y="298101"/>
                  <a:pt x="2441175" y="296139"/>
                  <a:pt x="2431701" y="291402"/>
                </a:cubicBezTo>
                <a:cubicBezTo>
                  <a:pt x="2420899" y="286001"/>
                  <a:pt x="2413123" y="274776"/>
                  <a:pt x="2401556" y="271306"/>
                </a:cubicBezTo>
                <a:cubicBezTo>
                  <a:pt x="2378870" y="264500"/>
                  <a:pt x="2354663" y="264607"/>
                  <a:pt x="2331217" y="261257"/>
                </a:cubicBezTo>
                <a:cubicBezTo>
                  <a:pt x="2311120" y="254558"/>
                  <a:pt x="2291478" y="246299"/>
                  <a:pt x="2270927" y="241161"/>
                </a:cubicBezTo>
                <a:cubicBezTo>
                  <a:pt x="2257529" y="237811"/>
                  <a:pt x="2243962" y="235080"/>
                  <a:pt x="2230734" y="231112"/>
                </a:cubicBezTo>
                <a:cubicBezTo>
                  <a:pt x="2210444" y="225025"/>
                  <a:pt x="2188070" y="222765"/>
                  <a:pt x="2170444" y="211015"/>
                </a:cubicBezTo>
                <a:cubicBezTo>
                  <a:pt x="2160396" y="204316"/>
                  <a:pt x="2152066" y="193634"/>
                  <a:pt x="2140299" y="190919"/>
                </a:cubicBezTo>
                <a:cubicBezTo>
                  <a:pt x="2107499" y="183350"/>
                  <a:pt x="2073246" y="184803"/>
                  <a:pt x="2039815" y="180870"/>
                </a:cubicBezTo>
                <a:cubicBezTo>
                  <a:pt x="2016293" y="178103"/>
                  <a:pt x="1992923" y="174171"/>
                  <a:pt x="1969477" y="170822"/>
                </a:cubicBezTo>
                <a:cubicBezTo>
                  <a:pt x="1959429" y="167473"/>
                  <a:pt x="1949608" y="163343"/>
                  <a:pt x="1939332" y="160774"/>
                </a:cubicBezTo>
                <a:cubicBezTo>
                  <a:pt x="1883826" y="146897"/>
                  <a:pt x="1851403" y="146956"/>
                  <a:pt x="1788606" y="140677"/>
                </a:cubicBezTo>
                <a:cubicBezTo>
                  <a:pt x="1706104" y="113177"/>
                  <a:pt x="1837142" y="154666"/>
                  <a:pt x="1678075" y="120580"/>
                </a:cubicBezTo>
                <a:cubicBezTo>
                  <a:pt x="1657361" y="116141"/>
                  <a:pt x="1638557" y="104639"/>
                  <a:pt x="1617784" y="100484"/>
                </a:cubicBezTo>
                <a:cubicBezTo>
                  <a:pt x="1601037" y="97134"/>
                  <a:pt x="1584112" y="94577"/>
                  <a:pt x="1567543" y="90435"/>
                </a:cubicBezTo>
                <a:cubicBezTo>
                  <a:pt x="1557267" y="87866"/>
                  <a:pt x="1547963" y="81142"/>
                  <a:pt x="1537398" y="80387"/>
                </a:cubicBezTo>
                <a:cubicBezTo>
                  <a:pt x="1500648" y="77762"/>
                  <a:pt x="1428540" y="80387"/>
                  <a:pt x="1406769" y="80387"/>
                </a:cubicBezTo>
                <a:close/>
              </a:path>
            </a:pathLst>
          </a:cu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  <a:latin typeface="Calibri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2406407" y="2621198"/>
            <a:ext cx="860062" cy="1034981"/>
          </a:xfrm>
          <a:custGeom>
            <a:avLst/>
            <a:gdLst>
              <a:gd name="connsiteX0" fmla="*/ 0 w 588757"/>
              <a:gd name="connsiteY0" fmla="*/ 0 h 713433"/>
              <a:gd name="connsiteX1" fmla="*/ 588757 w 588757"/>
              <a:gd name="connsiteY1" fmla="*/ 0 h 713433"/>
              <a:gd name="connsiteX2" fmla="*/ 588757 w 588757"/>
              <a:gd name="connsiteY2" fmla="*/ 713433 h 713433"/>
              <a:gd name="connsiteX3" fmla="*/ 0 w 588757"/>
              <a:gd name="connsiteY3" fmla="*/ 713433 h 713433"/>
              <a:gd name="connsiteX4" fmla="*/ 0 w 588757"/>
              <a:gd name="connsiteY4" fmla="*/ 0 h 713433"/>
              <a:gd name="connsiteX0" fmla="*/ 0 w 588757"/>
              <a:gd name="connsiteY0" fmla="*/ 0 h 713433"/>
              <a:gd name="connsiteX1" fmla="*/ 588757 w 588757"/>
              <a:gd name="connsiteY1" fmla="*/ 0 h 713433"/>
              <a:gd name="connsiteX2" fmla="*/ 588757 w 588757"/>
              <a:gd name="connsiteY2" fmla="*/ 713433 h 713433"/>
              <a:gd name="connsiteX3" fmla="*/ 160774 w 588757"/>
              <a:gd name="connsiteY3" fmla="*/ 703385 h 713433"/>
              <a:gd name="connsiteX4" fmla="*/ 0 w 588757"/>
              <a:gd name="connsiteY4" fmla="*/ 0 h 713433"/>
              <a:gd name="connsiteX0" fmla="*/ 0 w 618902"/>
              <a:gd name="connsiteY0" fmla="*/ 0 h 703385"/>
              <a:gd name="connsiteX1" fmla="*/ 588757 w 618902"/>
              <a:gd name="connsiteY1" fmla="*/ 0 h 703385"/>
              <a:gd name="connsiteX2" fmla="*/ 618902 w 618902"/>
              <a:gd name="connsiteY2" fmla="*/ 542611 h 703385"/>
              <a:gd name="connsiteX3" fmla="*/ 160774 w 618902"/>
              <a:gd name="connsiteY3" fmla="*/ 703385 h 703385"/>
              <a:gd name="connsiteX4" fmla="*/ 0 w 618902"/>
              <a:gd name="connsiteY4" fmla="*/ 0 h 703385"/>
              <a:gd name="connsiteX0" fmla="*/ 0 w 618902"/>
              <a:gd name="connsiteY0" fmla="*/ 60290 h 763675"/>
              <a:gd name="connsiteX1" fmla="*/ 488274 w 618902"/>
              <a:gd name="connsiteY1" fmla="*/ 0 h 763675"/>
              <a:gd name="connsiteX2" fmla="*/ 618902 w 618902"/>
              <a:gd name="connsiteY2" fmla="*/ 602901 h 763675"/>
              <a:gd name="connsiteX3" fmla="*/ 160774 w 618902"/>
              <a:gd name="connsiteY3" fmla="*/ 763675 h 763675"/>
              <a:gd name="connsiteX4" fmla="*/ 0 w 618902"/>
              <a:gd name="connsiteY4" fmla="*/ 60290 h 763675"/>
              <a:gd name="connsiteX0" fmla="*/ 0 w 608854"/>
              <a:gd name="connsiteY0" fmla="*/ 160774 h 763675"/>
              <a:gd name="connsiteX1" fmla="*/ 478226 w 608854"/>
              <a:gd name="connsiteY1" fmla="*/ 0 h 763675"/>
              <a:gd name="connsiteX2" fmla="*/ 608854 w 608854"/>
              <a:gd name="connsiteY2" fmla="*/ 602901 h 763675"/>
              <a:gd name="connsiteX3" fmla="*/ 150726 w 608854"/>
              <a:gd name="connsiteY3" fmla="*/ 763675 h 763675"/>
              <a:gd name="connsiteX4" fmla="*/ 0 w 608854"/>
              <a:gd name="connsiteY4" fmla="*/ 160774 h 763675"/>
              <a:gd name="connsiteX0" fmla="*/ 0 w 608854"/>
              <a:gd name="connsiteY0" fmla="*/ 70339 h 673240"/>
              <a:gd name="connsiteX1" fmla="*/ 488274 w 608854"/>
              <a:gd name="connsiteY1" fmla="*/ 0 h 673240"/>
              <a:gd name="connsiteX2" fmla="*/ 608854 w 608854"/>
              <a:gd name="connsiteY2" fmla="*/ 512466 h 673240"/>
              <a:gd name="connsiteX3" fmla="*/ 150726 w 608854"/>
              <a:gd name="connsiteY3" fmla="*/ 673240 h 673240"/>
              <a:gd name="connsiteX4" fmla="*/ 0 w 608854"/>
              <a:gd name="connsiteY4" fmla="*/ 70339 h 673240"/>
              <a:gd name="connsiteX0" fmla="*/ 0 w 769627"/>
              <a:gd name="connsiteY0" fmla="*/ 0 h 753627"/>
              <a:gd name="connsiteX1" fmla="*/ 649047 w 769627"/>
              <a:gd name="connsiteY1" fmla="*/ 80387 h 753627"/>
              <a:gd name="connsiteX2" fmla="*/ 769627 w 769627"/>
              <a:gd name="connsiteY2" fmla="*/ 592853 h 753627"/>
              <a:gd name="connsiteX3" fmla="*/ 311499 w 769627"/>
              <a:gd name="connsiteY3" fmla="*/ 753627 h 753627"/>
              <a:gd name="connsiteX4" fmla="*/ 0 w 769627"/>
              <a:gd name="connsiteY4" fmla="*/ 0 h 753627"/>
              <a:gd name="connsiteX0" fmla="*/ 0 w 769627"/>
              <a:gd name="connsiteY0" fmla="*/ 120580 h 874207"/>
              <a:gd name="connsiteX1" fmla="*/ 709338 w 769627"/>
              <a:gd name="connsiteY1" fmla="*/ 0 h 874207"/>
              <a:gd name="connsiteX2" fmla="*/ 769627 w 769627"/>
              <a:gd name="connsiteY2" fmla="*/ 713433 h 874207"/>
              <a:gd name="connsiteX3" fmla="*/ 311499 w 769627"/>
              <a:gd name="connsiteY3" fmla="*/ 874207 h 874207"/>
              <a:gd name="connsiteX4" fmla="*/ 0 w 769627"/>
              <a:gd name="connsiteY4" fmla="*/ 120580 h 874207"/>
              <a:gd name="connsiteX0" fmla="*/ 0 w 860062"/>
              <a:gd name="connsiteY0" fmla="*/ 120580 h 874207"/>
              <a:gd name="connsiteX1" fmla="*/ 709338 w 860062"/>
              <a:gd name="connsiteY1" fmla="*/ 0 h 874207"/>
              <a:gd name="connsiteX2" fmla="*/ 860062 w 860062"/>
              <a:gd name="connsiteY2" fmla="*/ 793819 h 874207"/>
              <a:gd name="connsiteX3" fmla="*/ 311499 w 860062"/>
              <a:gd name="connsiteY3" fmla="*/ 874207 h 874207"/>
              <a:gd name="connsiteX4" fmla="*/ 0 w 860062"/>
              <a:gd name="connsiteY4" fmla="*/ 120580 h 874207"/>
              <a:gd name="connsiteX0" fmla="*/ 0 w 860062"/>
              <a:gd name="connsiteY0" fmla="*/ 120580 h 1034981"/>
              <a:gd name="connsiteX1" fmla="*/ 709338 w 860062"/>
              <a:gd name="connsiteY1" fmla="*/ 0 h 1034981"/>
              <a:gd name="connsiteX2" fmla="*/ 860062 w 860062"/>
              <a:gd name="connsiteY2" fmla="*/ 793819 h 1034981"/>
              <a:gd name="connsiteX3" fmla="*/ 241160 w 860062"/>
              <a:gd name="connsiteY3" fmla="*/ 1034981 h 1034981"/>
              <a:gd name="connsiteX4" fmla="*/ 0 w 860062"/>
              <a:gd name="connsiteY4" fmla="*/ 120580 h 10349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0062" h="1034981">
                <a:moveTo>
                  <a:pt x="0" y="120580"/>
                </a:moveTo>
                <a:lnTo>
                  <a:pt x="709338" y="0"/>
                </a:lnTo>
                <a:lnTo>
                  <a:pt x="860062" y="793819"/>
                </a:lnTo>
                <a:lnTo>
                  <a:pt x="241160" y="1034981"/>
                </a:lnTo>
                <a:lnTo>
                  <a:pt x="0" y="120580"/>
                </a:lnTo>
                <a:close/>
              </a:path>
            </a:pathLst>
          </a:custGeom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  <a:latin typeface="Calibri"/>
            </a:endParaRPr>
          </a:p>
        </p:txBody>
      </p:sp>
      <p:cxnSp>
        <p:nvCxnSpPr>
          <p:cNvPr id="8" name="Přímá spojnice se šipkou 7"/>
          <p:cNvCxnSpPr/>
          <p:nvPr/>
        </p:nvCxnSpPr>
        <p:spPr>
          <a:xfrm flipV="1">
            <a:off x="2836438" y="2812117"/>
            <a:ext cx="811868" cy="32657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/>
          <p:nvPr/>
        </p:nvCxnSpPr>
        <p:spPr>
          <a:xfrm flipV="1">
            <a:off x="2860535" y="2902551"/>
            <a:ext cx="811868" cy="236136"/>
          </a:xfrm>
          <a:prstGeom prst="straightConnector1">
            <a:avLst/>
          </a:prstGeom>
          <a:ln w="28575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ovéPole 15"/>
              <p:cNvSpPr txBox="1"/>
              <p:nvPr/>
            </p:nvSpPr>
            <p:spPr>
              <a:xfrm>
                <a:off x="3242372" y="3000522"/>
                <a:ext cx="50174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𝑑𝑆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16" name="TextovéPole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2372" y="3000522"/>
                <a:ext cx="501740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Přímá spojnice se šipkou 17"/>
          <p:cNvCxnSpPr/>
          <p:nvPr/>
        </p:nvCxnSpPr>
        <p:spPr>
          <a:xfrm flipV="1">
            <a:off x="2860536" y="1606314"/>
            <a:ext cx="1440913" cy="1532374"/>
          </a:xfrm>
          <a:prstGeom prst="straightConnector1">
            <a:avLst/>
          </a:prstGeom>
          <a:ln w="31750">
            <a:solidFill>
              <a:srgbClr val="00B05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ovéPole 20"/>
              <p:cNvSpPr txBox="1"/>
              <p:nvPr/>
            </p:nvSpPr>
            <p:spPr>
              <a:xfrm>
                <a:off x="3300038" y="1629866"/>
                <a:ext cx="696537" cy="4029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𝐸</m:t>
                          </m:r>
                        </m:e>
                      </m:acc>
                      <m:d>
                        <m:d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𝑟</m:t>
                              </m:r>
                            </m:e>
                          </m:acc>
                        </m:e>
                      </m:d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21" name="TextovéPole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0038" y="1629866"/>
                <a:ext cx="696537" cy="402931"/>
              </a:xfrm>
              <a:prstGeom prst="rect">
                <a:avLst/>
              </a:prstGeom>
              <a:blipFill>
                <a:blip r:embed="rId3"/>
                <a:stretch>
                  <a:fillRect t="-12121" r="-2434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ovéPole 21"/>
              <p:cNvSpPr txBox="1"/>
              <p:nvPr/>
            </p:nvSpPr>
            <p:spPr>
              <a:xfrm>
                <a:off x="5923117" y="1606314"/>
                <a:ext cx="2312300" cy="10610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∯"/>
                          <m:limLoc m:val="undOvr"/>
                          <m:subHide m:val="on"/>
                          <m:supHide m:val="on"/>
                          <m:ctrlPr>
                            <a:rPr lang="cs-CZ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acc>
                            <m:accPr>
                              <m:chr m:val="⃗"/>
                              <m:ctrlPr>
                                <a:rPr lang="cs-CZ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sz="24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𝐸</m:t>
                              </m:r>
                            </m:e>
                          </m:acc>
                          <m:d>
                            <m:dPr>
                              <m:ctrlPr>
                                <a:rPr lang="cs-CZ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⃗"/>
                                  <m:ctrlPr>
                                    <a:rPr lang="cs-CZ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cs-CZ" sz="2400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</m:acc>
                            </m:e>
                          </m:d>
                          <m:r>
                            <a:rPr lang="cs-CZ" sz="24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𝑑𝑆</m:t>
                          </m:r>
                          <m:r>
                            <a:rPr lang="cs-CZ" sz="24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cs-CZ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24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𝑄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cs-CZ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2400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𝜀</m:t>
                                  </m:r>
                                </m:e>
                                <m:sub>
                                  <m:r>
                                    <a:rPr lang="cs-CZ" sz="2400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</m:den>
                          </m:f>
                        </m:e>
                      </m:nary>
                    </m:oMath>
                  </m:oMathPara>
                </a14:m>
                <a:endParaRPr lang="cs-CZ" sz="2400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22" name="TextovéPole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3117" y="1606314"/>
                <a:ext cx="2312300" cy="106106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ovéPole 1"/>
          <p:cNvSpPr txBox="1"/>
          <p:nvPr/>
        </p:nvSpPr>
        <p:spPr>
          <a:xfrm>
            <a:off x="3122923" y="209079"/>
            <a:ext cx="43309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Gaussova věta elektrostatiky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1816542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Nadpis 1"/>
              <p:cNvSpPr>
                <a:spLocks noGrp="1"/>
              </p:cNvSpPr>
              <p:nvPr>
                <p:ph type="title"/>
              </p:nvPr>
            </p:nvSpPr>
            <p:spPr>
              <a:xfrm>
                <a:off x="1976175" y="196751"/>
                <a:ext cx="8229600" cy="927801"/>
              </a:xfrm>
            </p:spPr>
            <p:txBody>
              <a:bodyPr>
                <a:noAutofit/>
              </a:bodyPr>
              <a:lstStyle/>
              <a:p>
                <a:r>
                  <a:rPr lang="cs-CZ" sz="2000" dirty="0" smtClean="0"/>
                  <a:t>Příklad 1: určete pro jaký úhel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𝜗</m:t>
                        </m:r>
                      </m:e>
                      <m:sub>
                        <m:r>
                          <a:rPr lang="cs-CZ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cs-CZ" sz="2000" dirty="0" smtClean="0"/>
                  <a:t> bude el. pole v bodě P od každé z obou částí homogenně nabité sféry vymezené kružnicí, která je  určena úhlem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𝜗</m:t>
                        </m:r>
                      </m:e>
                      <m:sub>
                        <m:r>
                          <a:rPr lang="cs-CZ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cs-CZ" sz="2000" dirty="0" smtClean="0"/>
                  <a:t> poloviční, než je od celé sféry.</a:t>
                </a:r>
                <a:endParaRPr lang="cs-CZ" sz="2000" dirty="0"/>
              </a:p>
            </p:txBody>
          </p:sp>
        </mc:Choice>
        <mc:Fallback xmlns="">
          <p:sp>
            <p:nvSpPr>
              <p:cNvPr id="2" name="Nadpis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976175" y="196751"/>
                <a:ext cx="8229600" cy="927801"/>
              </a:xfrm>
              <a:blipFill>
                <a:blip r:embed="rId2"/>
                <a:stretch>
                  <a:fillRect l="-370" t="-7895" r="-963" b="-164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Ovál 2"/>
          <p:cNvSpPr/>
          <p:nvPr/>
        </p:nvSpPr>
        <p:spPr>
          <a:xfrm>
            <a:off x="544218" y="1091380"/>
            <a:ext cx="3737987" cy="38083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Ovál 3"/>
          <p:cNvSpPr/>
          <p:nvPr/>
        </p:nvSpPr>
        <p:spPr>
          <a:xfrm>
            <a:off x="614556" y="1161717"/>
            <a:ext cx="3597310" cy="366764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6" name="Přímá spojnice 5"/>
          <p:cNvCxnSpPr/>
          <p:nvPr/>
        </p:nvCxnSpPr>
        <p:spPr>
          <a:xfrm>
            <a:off x="544217" y="2995541"/>
            <a:ext cx="8510954" cy="1"/>
          </a:xfrm>
          <a:prstGeom prst="line">
            <a:avLst/>
          </a:prstGeom>
          <a:ln w="22225"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>
            <a:off x="3518530" y="1422976"/>
            <a:ext cx="4411227" cy="1542419"/>
          </a:xfrm>
          <a:prstGeom prst="line">
            <a:avLst/>
          </a:prstGeom>
          <a:ln w="31750">
            <a:solidFill>
              <a:srgbClr val="00B05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 flipH="1">
            <a:off x="2413213" y="1422975"/>
            <a:ext cx="1105317" cy="1572566"/>
          </a:xfrm>
          <a:prstGeom prst="straightConnector1">
            <a:avLst/>
          </a:prstGeom>
          <a:ln w="28575">
            <a:solidFill>
              <a:srgbClr val="C00000"/>
            </a:solidFill>
            <a:headEnd type="stealth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ovéPole 59"/>
              <p:cNvSpPr txBox="1"/>
              <p:nvPr/>
            </p:nvSpPr>
            <p:spPr>
              <a:xfrm>
                <a:off x="2777229" y="2520921"/>
                <a:ext cx="37728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cs-CZ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Cambria Math"/>
                          <a:cs typeface="+mn-cs"/>
                        </a:rPr>
                        <m:t>𝜗</m:t>
                      </m:r>
                    </m:oMath>
                  </m:oMathPara>
                </a14:m>
                <a:endParaRPr kumimoji="0" lang="cs-CZ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60" name="TextovéPole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7229" y="2520921"/>
                <a:ext cx="377283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ovéPole 60"/>
              <p:cNvSpPr txBox="1"/>
              <p:nvPr/>
            </p:nvSpPr>
            <p:spPr>
              <a:xfrm>
                <a:off x="6315828" y="2555869"/>
                <a:ext cx="39959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cs-CZ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Cambria Math"/>
                          <a:cs typeface="+mn-cs"/>
                        </a:rPr>
                        <m:t>𝜑</m:t>
                      </m:r>
                    </m:oMath>
                  </m:oMathPara>
                </a14:m>
                <a:endParaRPr kumimoji="0" lang="cs-CZ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61" name="TextovéPole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5828" y="2555869"/>
                <a:ext cx="399597" cy="369332"/>
              </a:xfrm>
              <a:prstGeom prst="rect">
                <a:avLst/>
              </a:prstGeom>
              <a:blipFill>
                <a:blip r:embed="rId4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8" name="Přímá spojnice 67"/>
          <p:cNvCxnSpPr/>
          <p:nvPr/>
        </p:nvCxnSpPr>
        <p:spPr>
          <a:xfrm>
            <a:off x="9061547" y="1537014"/>
            <a:ext cx="10050" cy="2262327"/>
          </a:xfrm>
          <a:prstGeom prst="line">
            <a:avLst/>
          </a:prstGeom>
          <a:ln w="15875"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Přímá spojnice se šipkou 69"/>
          <p:cNvCxnSpPr/>
          <p:nvPr/>
        </p:nvCxnSpPr>
        <p:spPr>
          <a:xfrm>
            <a:off x="7909661" y="2965394"/>
            <a:ext cx="1120393" cy="0"/>
          </a:xfrm>
          <a:prstGeom prst="straightConnector1">
            <a:avLst/>
          </a:prstGeom>
          <a:ln w="3175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ovéPole 74"/>
              <p:cNvSpPr txBox="1"/>
              <p:nvPr/>
            </p:nvSpPr>
            <p:spPr>
              <a:xfrm>
                <a:off x="2965870" y="2026374"/>
                <a:ext cx="391774" cy="4029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kumimoji="0" lang="cs-CZ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accPr>
                        <m:e>
                          <m:r>
                            <a:rPr kumimoji="0" lang="cs-CZ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𝑅</m:t>
                          </m:r>
                        </m:e>
                      </m:acc>
                    </m:oMath>
                  </m:oMathPara>
                </a14:m>
                <a:endParaRPr kumimoji="0" lang="cs-CZ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75" name="TextovéPole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5870" y="2026374"/>
                <a:ext cx="391774" cy="4029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ovéPole 75"/>
              <p:cNvSpPr txBox="1"/>
              <p:nvPr/>
            </p:nvSpPr>
            <p:spPr>
              <a:xfrm>
                <a:off x="4325041" y="1477376"/>
                <a:ext cx="35163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kumimoji="0" lang="cs-CZ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accPr>
                        <m:e>
                          <m:r>
                            <a:rPr kumimoji="0" lang="cs-CZ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𝑟</m:t>
                          </m:r>
                        </m:e>
                      </m:acc>
                    </m:oMath>
                  </m:oMathPara>
                </a14:m>
                <a:endParaRPr kumimoji="0" lang="cs-CZ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76" name="TextovéPole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5041" y="1477376"/>
                <a:ext cx="351635" cy="369332"/>
              </a:xfrm>
              <a:prstGeom prst="rect">
                <a:avLst/>
              </a:prstGeom>
              <a:blipFill>
                <a:blip r:embed="rId6"/>
                <a:stretch>
                  <a:fillRect t="-22951" r="-2758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8" name="Přímá spojnice se šipkou 77"/>
          <p:cNvCxnSpPr/>
          <p:nvPr/>
        </p:nvCxnSpPr>
        <p:spPr>
          <a:xfrm>
            <a:off x="2413212" y="2995539"/>
            <a:ext cx="5496449" cy="0"/>
          </a:xfrm>
          <a:prstGeom prst="straightConnector1">
            <a:avLst/>
          </a:prstGeom>
          <a:ln w="317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ovéPole 78"/>
              <p:cNvSpPr txBox="1"/>
              <p:nvPr/>
            </p:nvSpPr>
            <p:spPr>
              <a:xfrm>
                <a:off x="4421770" y="2550068"/>
                <a:ext cx="377924" cy="4103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kumimoji="0" lang="cs-CZ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accPr>
                        <m:e>
                          <m:r>
                            <a:rPr kumimoji="0" lang="cs-CZ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𝑑</m:t>
                          </m:r>
                        </m:e>
                      </m:acc>
                    </m:oMath>
                  </m:oMathPara>
                </a14:m>
                <a:endParaRPr kumimoji="0" lang="cs-CZ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79" name="TextovéPole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1770" y="2550068"/>
                <a:ext cx="377924" cy="410305"/>
              </a:xfrm>
              <a:prstGeom prst="rect">
                <a:avLst/>
              </a:prstGeom>
              <a:blipFill>
                <a:blip r:embed="rId7"/>
                <a:stretch>
                  <a:fillRect t="-22059" r="-3064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2" name="TextovéPole 91"/>
              <p:cNvSpPr txBox="1"/>
              <p:nvPr/>
            </p:nvSpPr>
            <p:spPr>
              <a:xfrm>
                <a:off x="2605196" y="1543554"/>
                <a:ext cx="51033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cs-CZ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𝑑</m:t>
                      </m:r>
                      <m:r>
                        <a:rPr kumimoji="0" lang="cs-CZ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Cambria Math"/>
                          <a:cs typeface="+mn-cs"/>
                        </a:rPr>
                        <m:t>𝜗</m:t>
                      </m:r>
                    </m:oMath>
                  </m:oMathPara>
                </a14:m>
                <a:endParaRPr kumimoji="0" lang="cs-CZ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92" name="TextovéPole 9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5196" y="1543554"/>
                <a:ext cx="510333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TextovéPole 100"/>
              <p:cNvSpPr txBox="1"/>
              <p:nvPr/>
            </p:nvSpPr>
            <p:spPr>
              <a:xfrm>
                <a:off x="8060658" y="2487323"/>
                <a:ext cx="472501" cy="4029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cs-CZ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kumimoji="0" lang="cs-CZ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accPr>
                            <m:e>
                              <m:r>
                                <a:rPr kumimoji="0" lang="cs-CZ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/>
                                  <a:ea typeface="+mn-ea"/>
                                  <a:cs typeface="+mn-cs"/>
                                </a:rPr>
                                <m:t>𝐸</m:t>
                              </m:r>
                            </m:e>
                          </m:acc>
                        </m:e>
                        <m:sub>
                          <m:r>
                            <a:rPr kumimoji="0" lang="cs-CZ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𝑧</m:t>
                          </m:r>
                        </m:sub>
                      </m:sSub>
                    </m:oMath>
                  </m:oMathPara>
                </a14:m>
                <a:endParaRPr kumimoji="0" lang="cs-CZ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01" name="TextovéPole 10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0658" y="2487323"/>
                <a:ext cx="472501" cy="40293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4" name="Zakřivená spojnice 103"/>
          <p:cNvCxnSpPr/>
          <p:nvPr/>
        </p:nvCxnSpPr>
        <p:spPr>
          <a:xfrm rot="16200000" flipH="1">
            <a:off x="699753" y="2623270"/>
            <a:ext cx="2001688" cy="1210827"/>
          </a:xfrm>
          <a:prstGeom prst="curvedConnector3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 flipH="1">
            <a:off x="3514325" y="1485441"/>
            <a:ext cx="8841" cy="30302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/>
              <p:cNvSpPr txBox="1"/>
              <p:nvPr/>
            </p:nvSpPr>
            <p:spPr>
              <a:xfrm>
                <a:off x="9081643" y="2918005"/>
                <a:ext cx="1690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1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81643" y="2918005"/>
                <a:ext cx="169084" cy="276999"/>
              </a:xfrm>
              <a:prstGeom prst="rect">
                <a:avLst/>
              </a:prstGeom>
              <a:blipFill>
                <a:blip r:embed="rId10"/>
                <a:stretch>
                  <a:fillRect l="-21429" r="-1428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Obdélník 37"/>
              <p:cNvSpPr/>
              <p:nvPr/>
            </p:nvSpPr>
            <p:spPr>
              <a:xfrm>
                <a:off x="3882979" y="3761238"/>
                <a:ext cx="7057264" cy="78553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𝑧</m:t>
                          </m:r>
                        </m:sub>
                      </m:sSub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2</m:t>
                          </m:r>
                          <m:sSup>
                            <m:sSup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𝜉</m:t>
                              </m:r>
                            </m:e>
                            <m:sup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sSubSup>
                        <m:sSubSup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cs-CZ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𝜉</m:t>
                                          </m:r>
                                        </m:e>
                                        <m:sup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+</m:t>
                                      </m:r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−2</m:t>
                                      </m:r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𝜉</m:t>
                                      </m:r>
                                      <m:func>
                                        <m:funcPr>
                                          <m:ctrlP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cs-CZ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cos</m:t>
                                          </m:r>
                                        </m:fName>
                                        <m:e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𝜗</m:t>
                                          </m:r>
                                        </m:e>
                                      </m:func>
                                    </m:e>
                                  </m:d>
                                </m:e>
                                <m:sup>
                                  <m: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1/2</m:t>
                                  </m:r>
                                </m:sup>
                              </m:sSup>
                              <m:r>
                                <a:rPr lang="cs-CZ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cs-CZ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cs-CZ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𝜉</m:t>
                                      </m:r>
                                    </m:e>
                                    <m:sup>
                                      <m:r>
                                        <a:rPr lang="cs-CZ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cs-CZ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p>
                                            <m:sSupPr>
                                              <m:ctrlPr>
                                                <a:rPr lang="cs-CZ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cs-CZ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𝜉</m:t>
                                              </m:r>
                                            </m:e>
                                            <m:sup>
                                              <m:r>
                                                <a:rPr lang="cs-CZ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</a:rPr>
                                                <m:t>2</m:t>
                                              </m:r>
                                            </m:sup>
                                          </m:sSup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+</m:t>
                                          </m:r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−2</m:t>
                                          </m:r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𝜉</m:t>
                                          </m:r>
                                          <m:func>
                                            <m:funcPr>
                                              <m:ctrlPr>
                                                <a:rPr lang="cs-CZ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uncPr>
                                            <m:fName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cs-CZ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</a:rPr>
                                                <m:t>cos</m:t>
                                              </m:r>
                                            </m:fName>
                                            <m:e>
                                              <m:r>
                                                <a:rPr lang="cs-CZ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  <a:ea typeface="Cambria Math"/>
                                                </a:rPr>
                                                <m:t>𝜗</m:t>
                                              </m:r>
                                            </m:e>
                                          </m:func>
                                        </m:e>
                                      </m:d>
                                    </m:e>
                                    <m:sup>
                                      <m:r>
                                        <a:rPr lang="cs-CZ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1/2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sup>
                      </m:sSubSup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38" name="Obdélník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2979" y="3761238"/>
                <a:ext cx="7057264" cy="78553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Obdélník 39"/>
              <p:cNvSpPr/>
              <p:nvPr/>
            </p:nvSpPr>
            <p:spPr>
              <a:xfrm>
                <a:off x="61783" y="4951565"/>
                <a:ext cx="11961992" cy="75193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16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1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6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cs-CZ" sz="16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𝑧</m:t>
                              </m:r>
                            </m:sub>
                          </m:sSub>
                        </m:num>
                        <m:den>
                          <m:r>
                            <a:rPr lang="cs-CZ" sz="16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cs-CZ" sz="1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num>
                        <m:den>
                          <m:r>
                            <a:rPr lang="cs-CZ" sz="16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4</m:t>
                          </m:r>
                          <m:sSub>
                            <m:sSubPr>
                              <m:ctrlPr>
                                <a:rPr lang="cs-CZ" sz="1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sz="16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sz="16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cs-CZ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2</m:t>
                          </m:r>
                          <m:sSup>
                            <m:sSupPr>
                              <m:ctrlPr>
                                <a:rPr lang="cs-CZ" sz="1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cs-CZ" sz="1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𝜉</m:t>
                              </m:r>
                            </m:e>
                            <m:sup>
                              <m:r>
                                <a:rPr lang="cs-CZ" sz="1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sSubSup>
                        <m:sSubSupPr>
                          <m:ctrlPr>
                            <a:rPr lang="cs-CZ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cs-CZ" sz="1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cs-CZ" sz="1600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cs-CZ" sz="1600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cs-CZ" sz="1600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cs-CZ" sz="1600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𝜉</m:t>
                                          </m:r>
                                        </m:e>
                                        <m:sup>
                                          <m:r>
                                            <a:rPr lang="cs-CZ" sz="1600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cs-CZ" sz="1600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+</m:t>
                                      </m:r>
                                      <m:r>
                                        <a:rPr lang="cs-CZ" sz="16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  <m:r>
                                        <a:rPr lang="cs-CZ" sz="1600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−2</m:t>
                                      </m:r>
                                      <m:r>
                                        <a:rPr lang="cs-CZ" sz="16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𝜉</m:t>
                                      </m:r>
                                      <m:func>
                                        <m:funcPr>
                                          <m:ctrlPr>
                                            <a:rPr lang="cs-CZ" sz="1600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cs-CZ" sz="1600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cos</m:t>
                                          </m:r>
                                        </m:fName>
                                        <m:e>
                                          <m:r>
                                            <a:rPr lang="cs-CZ" sz="1600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𝜗</m:t>
                                          </m:r>
                                        </m:e>
                                      </m:func>
                                    </m:e>
                                  </m:d>
                                </m:e>
                                <m:sup>
                                  <m:r>
                                    <a:rPr lang="cs-CZ" sz="1600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1/2</m:t>
                                  </m:r>
                                </m:sup>
                              </m:sSup>
                              <m:r>
                                <a:rPr lang="cs-CZ" sz="1600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cs-CZ" sz="1600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cs-CZ" sz="1600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cs-CZ" sz="1600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𝜉</m:t>
                                      </m:r>
                                    </m:e>
                                    <m:sup>
                                      <m:r>
                                        <a:rPr lang="cs-CZ" sz="1600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cs-CZ" sz="1600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cs-CZ" sz="1600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cs-CZ" sz="1600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p>
                                            <m:sSupPr>
                                              <m:ctrlPr>
                                                <a:rPr lang="cs-CZ" sz="1600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cs-CZ" sz="1600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𝜉</m:t>
                                              </m:r>
                                            </m:e>
                                            <m:sup>
                                              <m:r>
                                                <a:rPr lang="cs-CZ" sz="1600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</a:rPr>
                                                <m:t>2</m:t>
                                              </m:r>
                                            </m:sup>
                                          </m:sSup>
                                          <m:r>
                                            <a:rPr lang="cs-CZ" sz="1600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+</m:t>
                                          </m:r>
                                          <m:r>
                                            <a:rPr lang="cs-CZ" sz="1600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  <m:r>
                                            <a:rPr lang="cs-CZ" sz="1600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−2</m:t>
                                          </m:r>
                                          <m:r>
                                            <a:rPr lang="cs-CZ" sz="1600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𝜉</m:t>
                                          </m:r>
                                          <m:func>
                                            <m:funcPr>
                                              <m:ctrlPr>
                                                <a:rPr lang="cs-CZ" sz="1600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uncPr>
                                            <m:fName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cs-CZ" sz="1600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</a:rPr>
                                                <m:t>cos</m:t>
                                              </m:r>
                                            </m:fName>
                                            <m:e>
                                              <m:r>
                                                <a:rPr lang="cs-CZ" sz="1600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  <a:ea typeface="Cambria Math"/>
                                                </a:rPr>
                                                <m:t>𝜗</m:t>
                                              </m:r>
                                            </m:e>
                                          </m:func>
                                        </m:e>
                                      </m:d>
                                    </m:e>
                                    <m:sup>
                                      <m:r>
                                        <a:rPr lang="cs-CZ" sz="1600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1/2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cs-CZ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cs-CZ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sup>
                      </m:sSubSup>
                      <m:r>
                        <a:rPr lang="cs-CZ" sz="16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num>
                        <m:den>
                          <m:r>
                            <a:rPr lang="cs-CZ" sz="16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sSub>
                            <m:sSubPr>
                              <m:ctrlPr>
                                <a:rPr lang="cs-CZ" sz="1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sz="16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sz="16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cs-CZ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2</m:t>
                          </m:r>
                          <m:sSup>
                            <m:sSupPr>
                              <m:ctrlPr>
                                <a:rPr lang="cs-CZ" sz="1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cs-CZ" sz="1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𝜉</m:t>
                              </m:r>
                            </m:e>
                            <m:sup>
                              <m:r>
                                <a:rPr lang="cs-CZ" sz="1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sSubSup>
                        <m:sSubSupPr>
                          <m:ctrlPr>
                            <a:rPr lang="cs-CZ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cs-CZ" sz="1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cs-CZ" sz="1600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cs-CZ" sz="1600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cs-CZ" sz="1600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cs-CZ" sz="1600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𝜉</m:t>
                                          </m:r>
                                        </m:e>
                                        <m:sup>
                                          <m:r>
                                            <a:rPr lang="cs-CZ" sz="1600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cs-CZ" sz="1600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+</m:t>
                                      </m:r>
                                      <m:r>
                                        <a:rPr lang="cs-CZ" sz="16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  <m:r>
                                        <a:rPr lang="cs-CZ" sz="1600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−2</m:t>
                                      </m:r>
                                      <m:r>
                                        <a:rPr lang="cs-CZ" sz="16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𝜉</m:t>
                                      </m:r>
                                      <m:func>
                                        <m:funcPr>
                                          <m:ctrlPr>
                                            <a:rPr lang="cs-CZ" sz="1600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cs-CZ" sz="1600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cos</m:t>
                                          </m:r>
                                        </m:fName>
                                        <m:e>
                                          <m:r>
                                            <a:rPr lang="cs-CZ" sz="1600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𝜗</m:t>
                                          </m:r>
                                        </m:e>
                                      </m:func>
                                    </m:e>
                                  </m:d>
                                </m:e>
                                <m:sup>
                                  <m:r>
                                    <a:rPr lang="cs-CZ" sz="1600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1/2</m:t>
                                  </m:r>
                                </m:sup>
                              </m:sSup>
                              <m:r>
                                <a:rPr lang="cs-CZ" sz="1600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cs-CZ" sz="1600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cs-CZ" sz="1600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cs-CZ" sz="1600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𝜉</m:t>
                                      </m:r>
                                    </m:e>
                                    <m:sup>
                                      <m:r>
                                        <a:rPr lang="cs-CZ" sz="1600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cs-CZ" sz="1600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cs-CZ" sz="1600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cs-CZ" sz="1600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p>
                                            <m:sSupPr>
                                              <m:ctrlPr>
                                                <a:rPr lang="cs-CZ" sz="1600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cs-CZ" sz="1600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𝜉</m:t>
                                              </m:r>
                                            </m:e>
                                            <m:sup>
                                              <m:r>
                                                <a:rPr lang="cs-CZ" sz="1600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</a:rPr>
                                                <m:t>2</m:t>
                                              </m:r>
                                            </m:sup>
                                          </m:sSup>
                                          <m:r>
                                            <a:rPr lang="cs-CZ" sz="1600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+</m:t>
                                          </m:r>
                                          <m:r>
                                            <a:rPr lang="cs-CZ" sz="1600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  <m:r>
                                            <a:rPr lang="cs-CZ" sz="1600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−2</m:t>
                                          </m:r>
                                          <m:r>
                                            <a:rPr lang="cs-CZ" sz="1600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𝜉</m:t>
                                          </m:r>
                                          <m:func>
                                            <m:funcPr>
                                              <m:ctrlPr>
                                                <a:rPr lang="cs-CZ" sz="1600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uncPr>
                                            <m:fName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cs-CZ" sz="1600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</a:rPr>
                                                <m:t>cos</m:t>
                                              </m:r>
                                            </m:fName>
                                            <m:e>
                                              <m:r>
                                                <a:rPr lang="cs-CZ" sz="1600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  <a:ea typeface="Cambria Math"/>
                                                </a:rPr>
                                                <m:t>𝜗</m:t>
                                              </m:r>
                                            </m:e>
                                          </m:func>
                                        </m:e>
                                      </m:d>
                                    </m:e>
                                    <m:sup>
                                      <m:r>
                                        <a:rPr lang="cs-CZ" sz="1600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1/2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cs-CZ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0</m:t>
                          </m:r>
                        </m:sub>
                        <m:sup>
                          <m:sSub>
                            <m:sSubPr>
                              <m:ctrlPr>
                                <a:rPr lang="cs-CZ" sz="16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sz="16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𝜗</m:t>
                              </m:r>
                            </m:e>
                            <m:sub>
                              <m:r>
                                <a:rPr lang="cs-CZ" sz="16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sup>
                      </m:sSubSup>
                    </m:oMath>
                  </m:oMathPara>
                </a14:m>
                <a:endParaRPr lang="cs-CZ" sz="1600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40" name="Obdélník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83" y="4951565"/>
                <a:ext cx="11961992" cy="75193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Obdélník 40"/>
              <p:cNvSpPr/>
              <p:nvPr/>
            </p:nvSpPr>
            <p:spPr>
              <a:xfrm>
                <a:off x="0" y="5850773"/>
                <a:ext cx="11961992" cy="75193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16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sz="16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2</m:t>
                          </m:r>
                        </m:den>
                      </m:f>
                      <m:sSubSup>
                        <m:sSubSupPr>
                          <m:ctrlPr>
                            <a:rPr lang="cs-CZ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cs-CZ" sz="1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cs-CZ" sz="1600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cs-CZ" sz="1600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cs-CZ" sz="1600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cs-CZ" sz="1600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𝜉</m:t>
                                          </m:r>
                                        </m:e>
                                        <m:sup>
                                          <m:r>
                                            <a:rPr lang="cs-CZ" sz="1600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cs-CZ" sz="1600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+</m:t>
                                      </m:r>
                                      <m:r>
                                        <a:rPr lang="cs-CZ" sz="16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  <m:r>
                                        <a:rPr lang="cs-CZ" sz="1600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−2</m:t>
                                      </m:r>
                                      <m:r>
                                        <a:rPr lang="cs-CZ" sz="16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𝜉</m:t>
                                      </m:r>
                                      <m:func>
                                        <m:funcPr>
                                          <m:ctrlPr>
                                            <a:rPr lang="cs-CZ" sz="1600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cs-CZ" sz="1600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cos</m:t>
                                          </m:r>
                                        </m:fName>
                                        <m:e>
                                          <m:r>
                                            <a:rPr lang="cs-CZ" sz="1600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𝜗</m:t>
                                          </m:r>
                                        </m:e>
                                      </m:func>
                                    </m:e>
                                  </m:d>
                                </m:e>
                                <m:sup>
                                  <m:r>
                                    <a:rPr lang="cs-CZ" sz="1600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1/2</m:t>
                                  </m:r>
                                </m:sup>
                              </m:sSup>
                              <m:r>
                                <a:rPr lang="cs-CZ" sz="1600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cs-CZ" sz="1600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cs-CZ" sz="1600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cs-CZ" sz="1600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𝜉</m:t>
                                      </m:r>
                                    </m:e>
                                    <m:sup>
                                      <m:r>
                                        <a:rPr lang="cs-CZ" sz="1600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cs-CZ" sz="1600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cs-CZ" sz="1600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cs-CZ" sz="1600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p>
                                            <m:sSupPr>
                                              <m:ctrlPr>
                                                <a:rPr lang="cs-CZ" sz="1600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cs-CZ" sz="1600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𝜉</m:t>
                                              </m:r>
                                            </m:e>
                                            <m:sup>
                                              <m:r>
                                                <a:rPr lang="cs-CZ" sz="1600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</a:rPr>
                                                <m:t>2</m:t>
                                              </m:r>
                                            </m:sup>
                                          </m:sSup>
                                          <m:r>
                                            <a:rPr lang="cs-CZ" sz="1600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+</m:t>
                                          </m:r>
                                          <m:r>
                                            <a:rPr lang="cs-CZ" sz="1600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  <m:r>
                                            <a:rPr lang="cs-CZ" sz="1600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−2</m:t>
                                          </m:r>
                                          <m:r>
                                            <a:rPr lang="cs-CZ" sz="1600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𝜉</m:t>
                                          </m:r>
                                          <m:func>
                                            <m:funcPr>
                                              <m:ctrlPr>
                                                <a:rPr lang="cs-CZ" sz="1600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uncPr>
                                            <m:fName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cs-CZ" sz="1600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</a:rPr>
                                                <m:t>cos</m:t>
                                              </m:r>
                                            </m:fName>
                                            <m:e>
                                              <m:r>
                                                <a:rPr lang="cs-CZ" sz="1600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  <a:ea typeface="Cambria Math"/>
                                                </a:rPr>
                                                <m:t>𝜗</m:t>
                                              </m:r>
                                            </m:e>
                                          </m:func>
                                        </m:e>
                                      </m:d>
                                    </m:e>
                                    <m:sup>
                                      <m:r>
                                        <a:rPr lang="cs-CZ" sz="1600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1/2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cs-CZ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cs-CZ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sup>
                      </m:sSubSup>
                      <m:r>
                        <a:rPr lang="cs-CZ" sz="16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cs-CZ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cs-CZ" sz="1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cs-CZ" sz="1600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cs-CZ" sz="1600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cs-CZ" sz="1600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cs-CZ" sz="1600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𝜉</m:t>
                                          </m:r>
                                        </m:e>
                                        <m:sup>
                                          <m:r>
                                            <a:rPr lang="cs-CZ" sz="1600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cs-CZ" sz="1600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+</m:t>
                                      </m:r>
                                      <m:r>
                                        <a:rPr lang="cs-CZ" sz="16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  <m:r>
                                        <a:rPr lang="cs-CZ" sz="1600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−2</m:t>
                                      </m:r>
                                      <m:r>
                                        <a:rPr lang="cs-CZ" sz="16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𝜉</m:t>
                                      </m:r>
                                      <m:func>
                                        <m:funcPr>
                                          <m:ctrlPr>
                                            <a:rPr lang="cs-CZ" sz="1600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cs-CZ" sz="1600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cos</m:t>
                                          </m:r>
                                        </m:fName>
                                        <m:e>
                                          <m:r>
                                            <a:rPr lang="cs-CZ" sz="1600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𝜗</m:t>
                                          </m:r>
                                        </m:e>
                                      </m:func>
                                    </m:e>
                                  </m:d>
                                </m:e>
                                <m:sup>
                                  <m:r>
                                    <a:rPr lang="cs-CZ" sz="1600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1/2</m:t>
                                  </m:r>
                                </m:sup>
                              </m:sSup>
                              <m:r>
                                <a:rPr lang="cs-CZ" sz="1600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cs-CZ" sz="1600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cs-CZ" sz="1600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cs-CZ" sz="1600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𝜉</m:t>
                                      </m:r>
                                    </m:e>
                                    <m:sup>
                                      <m:r>
                                        <a:rPr lang="cs-CZ" sz="1600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cs-CZ" sz="1600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cs-CZ" sz="1600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cs-CZ" sz="1600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p>
                                            <m:sSupPr>
                                              <m:ctrlPr>
                                                <a:rPr lang="cs-CZ" sz="1600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cs-CZ" sz="1600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𝜉</m:t>
                                              </m:r>
                                            </m:e>
                                            <m:sup>
                                              <m:r>
                                                <a:rPr lang="cs-CZ" sz="1600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</a:rPr>
                                                <m:t>2</m:t>
                                              </m:r>
                                            </m:sup>
                                          </m:sSup>
                                          <m:r>
                                            <a:rPr lang="cs-CZ" sz="1600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+</m:t>
                                          </m:r>
                                          <m:r>
                                            <a:rPr lang="cs-CZ" sz="1600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  <m:r>
                                            <a:rPr lang="cs-CZ" sz="1600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−2</m:t>
                                          </m:r>
                                          <m:r>
                                            <a:rPr lang="cs-CZ" sz="1600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𝜉</m:t>
                                          </m:r>
                                          <m:func>
                                            <m:funcPr>
                                              <m:ctrlPr>
                                                <a:rPr lang="cs-CZ" sz="1600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uncPr>
                                            <m:fName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cs-CZ" sz="1600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</a:rPr>
                                                <m:t>cos</m:t>
                                              </m:r>
                                            </m:fName>
                                            <m:e>
                                              <m:r>
                                                <a:rPr lang="cs-CZ" sz="1600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  <a:ea typeface="Cambria Math"/>
                                                </a:rPr>
                                                <m:t>𝜗</m:t>
                                              </m:r>
                                            </m:e>
                                          </m:func>
                                        </m:e>
                                      </m:d>
                                    </m:e>
                                    <m:sup>
                                      <m:r>
                                        <a:rPr lang="cs-CZ" sz="1600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1/2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cs-CZ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0</m:t>
                          </m:r>
                        </m:sub>
                        <m:sup>
                          <m:sSub>
                            <m:sSubPr>
                              <m:ctrlPr>
                                <a:rPr lang="cs-CZ" sz="16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sz="16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𝜗</m:t>
                              </m:r>
                            </m:e>
                            <m:sub>
                              <m:r>
                                <a:rPr lang="cs-CZ" sz="16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sup>
                      </m:sSubSup>
                    </m:oMath>
                  </m:oMathPara>
                </a14:m>
                <a:endParaRPr lang="cs-CZ" sz="1600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41" name="Obdélník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850773"/>
                <a:ext cx="11961992" cy="75193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Obdélník 14"/>
              <p:cNvSpPr/>
              <p:nvPr/>
            </p:nvSpPr>
            <p:spPr>
              <a:xfrm>
                <a:off x="7705917" y="2465433"/>
                <a:ext cx="38587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𝑃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5" name="Obdélník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5917" y="2465433"/>
                <a:ext cx="385875" cy="36933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426312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ál 2"/>
          <p:cNvSpPr/>
          <p:nvPr/>
        </p:nvSpPr>
        <p:spPr>
          <a:xfrm>
            <a:off x="544218" y="1091380"/>
            <a:ext cx="3737987" cy="38083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Ovál 3"/>
          <p:cNvSpPr/>
          <p:nvPr/>
        </p:nvSpPr>
        <p:spPr>
          <a:xfrm>
            <a:off x="614556" y="1161717"/>
            <a:ext cx="3597310" cy="366764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6" name="Přímá spojnice 5"/>
          <p:cNvCxnSpPr/>
          <p:nvPr/>
        </p:nvCxnSpPr>
        <p:spPr>
          <a:xfrm>
            <a:off x="544217" y="2995541"/>
            <a:ext cx="8510954" cy="1"/>
          </a:xfrm>
          <a:prstGeom prst="line">
            <a:avLst/>
          </a:prstGeom>
          <a:ln w="22225"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>
            <a:off x="3518530" y="1422976"/>
            <a:ext cx="4411227" cy="1542419"/>
          </a:xfrm>
          <a:prstGeom prst="line">
            <a:avLst/>
          </a:prstGeom>
          <a:ln w="31750">
            <a:solidFill>
              <a:srgbClr val="00B05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 flipH="1">
            <a:off x="2413213" y="1422975"/>
            <a:ext cx="1105317" cy="1572566"/>
          </a:xfrm>
          <a:prstGeom prst="straightConnector1">
            <a:avLst/>
          </a:prstGeom>
          <a:ln w="28575">
            <a:solidFill>
              <a:srgbClr val="C00000"/>
            </a:solidFill>
            <a:headEnd type="stealth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ovéPole 59"/>
              <p:cNvSpPr txBox="1"/>
              <p:nvPr/>
            </p:nvSpPr>
            <p:spPr>
              <a:xfrm>
                <a:off x="2777229" y="2520921"/>
                <a:ext cx="37728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cs-CZ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Cambria Math"/>
                          <a:cs typeface="+mn-cs"/>
                        </a:rPr>
                        <m:t>𝜗</m:t>
                      </m:r>
                    </m:oMath>
                  </m:oMathPara>
                </a14:m>
                <a:endParaRPr kumimoji="0" lang="cs-CZ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60" name="TextovéPole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7229" y="2520921"/>
                <a:ext cx="377283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ovéPole 60"/>
              <p:cNvSpPr txBox="1"/>
              <p:nvPr/>
            </p:nvSpPr>
            <p:spPr>
              <a:xfrm>
                <a:off x="6315828" y="2555869"/>
                <a:ext cx="39959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cs-CZ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Cambria Math"/>
                          <a:cs typeface="+mn-cs"/>
                        </a:rPr>
                        <m:t>𝜑</m:t>
                      </m:r>
                    </m:oMath>
                  </m:oMathPara>
                </a14:m>
                <a:endParaRPr kumimoji="0" lang="cs-CZ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61" name="TextovéPole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5828" y="2555869"/>
                <a:ext cx="399597" cy="369332"/>
              </a:xfrm>
              <a:prstGeom prst="rect">
                <a:avLst/>
              </a:prstGeom>
              <a:blipFill>
                <a:blip r:embed="rId3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8" name="Přímá spojnice 67"/>
          <p:cNvCxnSpPr/>
          <p:nvPr/>
        </p:nvCxnSpPr>
        <p:spPr>
          <a:xfrm>
            <a:off x="9061547" y="1537014"/>
            <a:ext cx="10050" cy="2262327"/>
          </a:xfrm>
          <a:prstGeom prst="line">
            <a:avLst/>
          </a:prstGeom>
          <a:ln w="15875"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Přímá spojnice se šipkou 69"/>
          <p:cNvCxnSpPr/>
          <p:nvPr/>
        </p:nvCxnSpPr>
        <p:spPr>
          <a:xfrm>
            <a:off x="7909661" y="2965394"/>
            <a:ext cx="1120393" cy="0"/>
          </a:xfrm>
          <a:prstGeom prst="straightConnector1">
            <a:avLst/>
          </a:prstGeom>
          <a:ln w="3175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ovéPole 74"/>
              <p:cNvSpPr txBox="1"/>
              <p:nvPr/>
            </p:nvSpPr>
            <p:spPr>
              <a:xfrm>
                <a:off x="2965870" y="2026374"/>
                <a:ext cx="391774" cy="4029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kumimoji="0" lang="cs-CZ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accPr>
                        <m:e>
                          <m:r>
                            <a:rPr kumimoji="0" lang="cs-CZ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𝑅</m:t>
                          </m:r>
                        </m:e>
                      </m:acc>
                    </m:oMath>
                  </m:oMathPara>
                </a14:m>
                <a:endParaRPr kumimoji="0" lang="cs-CZ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75" name="TextovéPole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5870" y="2026374"/>
                <a:ext cx="391774" cy="4029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ovéPole 75"/>
              <p:cNvSpPr txBox="1"/>
              <p:nvPr/>
            </p:nvSpPr>
            <p:spPr>
              <a:xfrm>
                <a:off x="4325041" y="1477376"/>
                <a:ext cx="35163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kumimoji="0" lang="cs-CZ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accPr>
                        <m:e>
                          <m:r>
                            <a:rPr kumimoji="0" lang="cs-CZ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𝑟</m:t>
                          </m:r>
                        </m:e>
                      </m:acc>
                    </m:oMath>
                  </m:oMathPara>
                </a14:m>
                <a:endParaRPr kumimoji="0" lang="cs-CZ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76" name="TextovéPole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5041" y="1477376"/>
                <a:ext cx="351635" cy="369332"/>
              </a:xfrm>
              <a:prstGeom prst="rect">
                <a:avLst/>
              </a:prstGeom>
              <a:blipFill>
                <a:blip r:embed="rId5"/>
                <a:stretch>
                  <a:fillRect t="-22951" r="-2758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8" name="Přímá spojnice se šipkou 77"/>
          <p:cNvCxnSpPr/>
          <p:nvPr/>
        </p:nvCxnSpPr>
        <p:spPr>
          <a:xfrm>
            <a:off x="2413212" y="2995539"/>
            <a:ext cx="5496449" cy="0"/>
          </a:xfrm>
          <a:prstGeom prst="straightConnector1">
            <a:avLst/>
          </a:prstGeom>
          <a:ln w="317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ovéPole 78"/>
              <p:cNvSpPr txBox="1"/>
              <p:nvPr/>
            </p:nvSpPr>
            <p:spPr>
              <a:xfrm>
                <a:off x="4421770" y="2550068"/>
                <a:ext cx="377924" cy="4103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kumimoji="0" lang="cs-CZ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accPr>
                        <m:e>
                          <m:r>
                            <a:rPr kumimoji="0" lang="cs-CZ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𝑑</m:t>
                          </m:r>
                        </m:e>
                      </m:acc>
                    </m:oMath>
                  </m:oMathPara>
                </a14:m>
                <a:endParaRPr kumimoji="0" lang="cs-CZ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79" name="TextovéPole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1770" y="2550068"/>
                <a:ext cx="377924" cy="410305"/>
              </a:xfrm>
              <a:prstGeom prst="rect">
                <a:avLst/>
              </a:prstGeom>
              <a:blipFill>
                <a:blip r:embed="rId6"/>
                <a:stretch>
                  <a:fillRect t="-22059" r="-3064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2" name="TextovéPole 91"/>
              <p:cNvSpPr txBox="1"/>
              <p:nvPr/>
            </p:nvSpPr>
            <p:spPr>
              <a:xfrm>
                <a:off x="2605196" y="1543554"/>
                <a:ext cx="51033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cs-CZ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𝑑</m:t>
                      </m:r>
                      <m:r>
                        <a:rPr kumimoji="0" lang="cs-CZ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Cambria Math"/>
                          <a:cs typeface="+mn-cs"/>
                        </a:rPr>
                        <m:t>𝜗</m:t>
                      </m:r>
                    </m:oMath>
                  </m:oMathPara>
                </a14:m>
                <a:endParaRPr kumimoji="0" lang="cs-CZ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92" name="TextovéPole 9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5196" y="1543554"/>
                <a:ext cx="510333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TextovéPole 100"/>
              <p:cNvSpPr txBox="1"/>
              <p:nvPr/>
            </p:nvSpPr>
            <p:spPr>
              <a:xfrm>
                <a:off x="8060658" y="2487323"/>
                <a:ext cx="472501" cy="4029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cs-CZ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kumimoji="0" lang="cs-CZ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accPr>
                            <m:e>
                              <m:r>
                                <a:rPr kumimoji="0" lang="cs-CZ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/>
                                  <a:ea typeface="+mn-ea"/>
                                  <a:cs typeface="+mn-cs"/>
                                </a:rPr>
                                <m:t>𝐸</m:t>
                              </m:r>
                            </m:e>
                          </m:acc>
                        </m:e>
                        <m:sub>
                          <m:r>
                            <a:rPr kumimoji="0" lang="cs-CZ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𝑧</m:t>
                          </m:r>
                        </m:sub>
                      </m:sSub>
                    </m:oMath>
                  </m:oMathPara>
                </a14:m>
                <a:endParaRPr kumimoji="0" lang="cs-CZ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01" name="TextovéPole 10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0658" y="2487323"/>
                <a:ext cx="472501" cy="40293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4" name="Zakřivená spojnice 103"/>
          <p:cNvCxnSpPr/>
          <p:nvPr/>
        </p:nvCxnSpPr>
        <p:spPr>
          <a:xfrm rot="16200000" flipH="1">
            <a:off x="699753" y="2623270"/>
            <a:ext cx="2001688" cy="1210827"/>
          </a:xfrm>
          <a:prstGeom prst="curvedConnector3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 flipH="1">
            <a:off x="3514325" y="1485441"/>
            <a:ext cx="8841" cy="30302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/>
              <p:cNvSpPr txBox="1"/>
              <p:nvPr/>
            </p:nvSpPr>
            <p:spPr>
              <a:xfrm>
                <a:off x="9081643" y="2918005"/>
                <a:ext cx="1690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1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81643" y="2918005"/>
                <a:ext cx="169084" cy="276999"/>
              </a:xfrm>
              <a:prstGeom prst="rect">
                <a:avLst/>
              </a:prstGeom>
              <a:blipFill>
                <a:blip r:embed="rId9"/>
                <a:stretch>
                  <a:fillRect l="-21429" r="-1428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Obdélník 40"/>
              <p:cNvSpPr/>
              <p:nvPr/>
            </p:nvSpPr>
            <p:spPr>
              <a:xfrm>
                <a:off x="1095183" y="4994722"/>
                <a:ext cx="10049487" cy="75193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16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sz="16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2</m:t>
                          </m:r>
                        </m:den>
                      </m:f>
                      <m:sSubSup>
                        <m:sSubSupPr>
                          <m:ctrlPr>
                            <a:rPr lang="cs-CZ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cs-CZ" sz="1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cs-CZ" sz="1600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cs-CZ" sz="1600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cs-CZ" sz="1600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cs-CZ" sz="1600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𝜉</m:t>
                                          </m:r>
                                        </m:e>
                                        <m:sup>
                                          <m:r>
                                            <a:rPr lang="cs-CZ" sz="1600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cs-CZ" sz="1600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+</m:t>
                                      </m:r>
                                      <m:r>
                                        <a:rPr lang="cs-CZ" sz="16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  <m:r>
                                        <a:rPr lang="cs-CZ" sz="1600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−2</m:t>
                                      </m:r>
                                      <m:r>
                                        <a:rPr lang="cs-CZ" sz="16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𝜉</m:t>
                                      </m:r>
                                      <m:func>
                                        <m:funcPr>
                                          <m:ctrlPr>
                                            <a:rPr lang="cs-CZ" sz="1600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cs-CZ" sz="1600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cos</m:t>
                                          </m:r>
                                        </m:fName>
                                        <m:e>
                                          <m:r>
                                            <a:rPr lang="cs-CZ" sz="1600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𝜗</m:t>
                                          </m:r>
                                        </m:e>
                                      </m:func>
                                    </m:e>
                                  </m:d>
                                </m:e>
                                <m:sup>
                                  <m:r>
                                    <a:rPr lang="cs-CZ" sz="1600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1/2</m:t>
                                  </m:r>
                                </m:sup>
                              </m:sSup>
                              <m:r>
                                <a:rPr lang="cs-CZ" sz="1600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cs-CZ" sz="1600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cs-CZ" sz="1600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cs-CZ" sz="1600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𝜉</m:t>
                                      </m:r>
                                    </m:e>
                                    <m:sup>
                                      <m:r>
                                        <a:rPr lang="cs-CZ" sz="1600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cs-CZ" sz="1600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cs-CZ" sz="1600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cs-CZ" sz="1600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p>
                                            <m:sSupPr>
                                              <m:ctrlPr>
                                                <a:rPr lang="cs-CZ" sz="1600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cs-CZ" sz="1600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𝜉</m:t>
                                              </m:r>
                                            </m:e>
                                            <m:sup>
                                              <m:r>
                                                <a:rPr lang="cs-CZ" sz="1600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</a:rPr>
                                                <m:t>2</m:t>
                                              </m:r>
                                            </m:sup>
                                          </m:sSup>
                                          <m:r>
                                            <a:rPr lang="cs-CZ" sz="1600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+</m:t>
                                          </m:r>
                                          <m:r>
                                            <a:rPr lang="cs-CZ" sz="1600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  <m:r>
                                            <a:rPr lang="cs-CZ" sz="1600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−2</m:t>
                                          </m:r>
                                          <m:r>
                                            <a:rPr lang="cs-CZ" sz="1600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𝜉</m:t>
                                          </m:r>
                                          <m:func>
                                            <m:funcPr>
                                              <m:ctrlPr>
                                                <a:rPr lang="cs-CZ" sz="1600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uncPr>
                                            <m:fName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cs-CZ" sz="1600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</a:rPr>
                                                <m:t>cos</m:t>
                                              </m:r>
                                            </m:fName>
                                            <m:e>
                                              <m:r>
                                                <a:rPr lang="cs-CZ" sz="1600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  <a:ea typeface="Cambria Math"/>
                                                </a:rPr>
                                                <m:t>𝜗</m:t>
                                              </m:r>
                                            </m:e>
                                          </m:func>
                                        </m:e>
                                      </m:d>
                                    </m:e>
                                    <m:sup>
                                      <m:r>
                                        <a:rPr lang="cs-CZ" sz="1600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1/2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cs-CZ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cs-CZ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sup>
                      </m:sSubSup>
                      <m:r>
                        <a:rPr lang="cs-CZ" sz="16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cs-CZ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cs-CZ" sz="1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cs-CZ" sz="1600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cs-CZ" sz="1600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cs-CZ" sz="1600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cs-CZ" sz="1600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𝜉</m:t>
                                          </m:r>
                                        </m:e>
                                        <m:sup>
                                          <m:r>
                                            <a:rPr lang="cs-CZ" sz="1600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cs-CZ" sz="1600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+</m:t>
                                      </m:r>
                                      <m:r>
                                        <a:rPr lang="cs-CZ" sz="16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  <m:r>
                                        <a:rPr lang="cs-CZ" sz="1600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−2</m:t>
                                      </m:r>
                                      <m:r>
                                        <a:rPr lang="cs-CZ" sz="16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𝜉</m:t>
                                      </m:r>
                                      <m:func>
                                        <m:funcPr>
                                          <m:ctrlPr>
                                            <a:rPr lang="cs-CZ" sz="1600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cs-CZ" sz="1600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cos</m:t>
                                          </m:r>
                                        </m:fName>
                                        <m:e>
                                          <m:r>
                                            <a:rPr lang="cs-CZ" sz="1600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𝜗</m:t>
                                          </m:r>
                                        </m:e>
                                      </m:func>
                                    </m:e>
                                  </m:d>
                                </m:e>
                                <m:sup>
                                  <m:r>
                                    <a:rPr lang="cs-CZ" sz="1600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1/2</m:t>
                                  </m:r>
                                </m:sup>
                              </m:sSup>
                              <m:r>
                                <a:rPr lang="cs-CZ" sz="1600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cs-CZ" sz="1600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cs-CZ" sz="1600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cs-CZ" sz="1600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𝜉</m:t>
                                      </m:r>
                                    </m:e>
                                    <m:sup>
                                      <m:r>
                                        <a:rPr lang="cs-CZ" sz="1600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cs-CZ" sz="1600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cs-CZ" sz="1600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cs-CZ" sz="1600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p>
                                            <m:sSupPr>
                                              <m:ctrlPr>
                                                <a:rPr lang="cs-CZ" sz="1600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cs-CZ" sz="1600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𝜉</m:t>
                                              </m:r>
                                            </m:e>
                                            <m:sup>
                                              <m:r>
                                                <a:rPr lang="cs-CZ" sz="1600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</a:rPr>
                                                <m:t>2</m:t>
                                              </m:r>
                                            </m:sup>
                                          </m:sSup>
                                          <m:r>
                                            <a:rPr lang="cs-CZ" sz="1600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+</m:t>
                                          </m:r>
                                          <m:r>
                                            <a:rPr lang="cs-CZ" sz="1600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  <m:r>
                                            <a:rPr lang="cs-CZ" sz="1600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−2</m:t>
                                          </m:r>
                                          <m:r>
                                            <a:rPr lang="cs-CZ" sz="1600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𝜉</m:t>
                                          </m:r>
                                          <m:func>
                                            <m:funcPr>
                                              <m:ctrlPr>
                                                <a:rPr lang="cs-CZ" sz="1600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uncPr>
                                            <m:fName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cs-CZ" sz="1600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</a:rPr>
                                                <m:t>cos</m:t>
                                              </m:r>
                                            </m:fName>
                                            <m:e>
                                              <m:r>
                                                <a:rPr lang="cs-CZ" sz="1600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  <a:ea typeface="Cambria Math"/>
                                                </a:rPr>
                                                <m:t>𝜗</m:t>
                                              </m:r>
                                            </m:e>
                                          </m:func>
                                        </m:e>
                                      </m:d>
                                    </m:e>
                                    <m:sup>
                                      <m:r>
                                        <a:rPr lang="cs-CZ" sz="1600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1/2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cs-CZ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0</m:t>
                          </m:r>
                        </m:sub>
                        <m:sup>
                          <m:sSub>
                            <m:sSubPr>
                              <m:ctrlPr>
                                <a:rPr lang="cs-CZ" sz="16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sz="16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𝜗</m:t>
                              </m:r>
                            </m:e>
                            <m:sub>
                              <m:r>
                                <a:rPr lang="cs-CZ" sz="16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sup>
                      </m:sSubSup>
                    </m:oMath>
                  </m:oMathPara>
                </a14:m>
                <a:endParaRPr lang="cs-CZ" sz="1600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41" name="Obdélník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5183" y="4994722"/>
                <a:ext cx="10049487" cy="75193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/>
              <p:cNvSpPr txBox="1"/>
              <p:nvPr/>
            </p:nvSpPr>
            <p:spPr>
              <a:xfrm>
                <a:off x="1533221" y="5912612"/>
                <a:ext cx="5731505" cy="73385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1+1=</m:t>
                      </m:r>
                      <m:sSup>
                        <m:sSupPr>
                          <m:ctrlPr>
                            <a:rPr lang="cs-CZ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𝜉</m:t>
                                  </m:r>
                                </m:e>
                                <m:sup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+</m:t>
                              </m:r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−2</m:t>
                              </m:r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𝜉</m:t>
                              </m:r>
                              <m:func>
                                <m:func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cs-CZ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𝜗</m:t>
                                  </m:r>
                                </m:e>
                              </m:func>
                            </m:e>
                          </m:d>
                        </m:e>
                        <m:sup>
                          <m:r>
                            <a:rPr lang="cs-CZ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1/2</m:t>
                          </m:r>
                        </m:sup>
                      </m:sSup>
                      <m:r>
                        <a:rPr lang="cs-CZ" i="1" dirty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cs-CZ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cs-CZ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𝜉</m:t>
                              </m:r>
                            </m:e>
                            <m:sup>
                              <m:r>
                                <a:rPr lang="cs-CZ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cs-CZ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sSup>
                            <m:sSupPr>
                              <m:ctrlPr>
                                <a:rPr lang="cs-CZ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𝜉</m:t>
                                      </m:r>
                                    </m:e>
                                    <m:sup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+</m:t>
                                  </m:r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−2</m:t>
                                  </m:r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𝜉</m:t>
                                  </m:r>
                                  <m:func>
                                    <m:funcPr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cs-CZ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𝜗</m:t>
                                      </m:r>
                                    </m:e>
                                  </m:func>
                                </m:e>
                              </m:d>
                            </m:e>
                            <m:sup>
                              <m:f>
                                <m:fPr>
                                  <m:ctrlP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</m:den>
                      </m:f>
                      <m:r>
                        <a:rPr lang="cs-CZ" b="0" i="1" dirty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9" name="TextovéPol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3221" y="5912612"/>
                <a:ext cx="5731505" cy="73385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ovéPole 12"/>
              <p:cNvSpPr txBox="1"/>
              <p:nvPr/>
            </p:nvSpPr>
            <p:spPr>
              <a:xfrm>
                <a:off x="8440355" y="5996480"/>
                <a:ext cx="982898" cy="56611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cs-CZ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cos</m:t>
                          </m:r>
                        </m:fName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𝜗</m:t>
                          </m:r>
                        </m:e>
                      </m:func>
                      <m:r>
                        <a:rPr lang="cs-CZ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𝜉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3" name="TextovéPol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40355" y="5996480"/>
                <a:ext cx="982898" cy="56611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Obdélník 13"/>
              <p:cNvSpPr/>
              <p:nvPr/>
            </p:nvSpPr>
            <p:spPr>
              <a:xfrm>
                <a:off x="7683447" y="2520921"/>
                <a:ext cx="38587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𝑃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4" name="Obdélník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83447" y="2520921"/>
                <a:ext cx="385875" cy="3693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Nadpis 14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602768"/>
          </a:xfrm>
        </p:spPr>
        <p:txBody>
          <a:bodyPr>
            <a:normAutofit/>
          </a:bodyPr>
          <a:lstStyle/>
          <a:p>
            <a:r>
              <a:rPr lang="cs-CZ" sz="2000" dirty="0" smtClean="0"/>
              <a:t>Příklad 1, řešení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551347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1200" y="139301"/>
            <a:ext cx="8229600" cy="443859"/>
          </a:xfrm>
        </p:spPr>
        <p:txBody>
          <a:bodyPr>
            <a:noAutofit/>
          </a:bodyPr>
          <a:lstStyle/>
          <a:p>
            <a:r>
              <a:rPr lang="cs-CZ" sz="2000" dirty="0"/>
              <a:t>Příklad 1, řešení</a:t>
            </a:r>
          </a:p>
        </p:txBody>
      </p:sp>
      <p:sp>
        <p:nvSpPr>
          <p:cNvPr id="3" name="Ovál 2"/>
          <p:cNvSpPr/>
          <p:nvPr/>
        </p:nvSpPr>
        <p:spPr>
          <a:xfrm>
            <a:off x="544218" y="1091380"/>
            <a:ext cx="3737987" cy="38083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Ovál 3"/>
          <p:cNvSpPr/>
          <p:nvPr/>
        </p:nvSpPr>
        <p:spPr>
          <a:xfrm>
            <a:off x="614556" y="1161717"/>
            <a:ext cx="3597310" cy="366764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6" name="Přímá spojnice 5"/>
          <p:cNvCxnSpPr/>
          <p:nvPr/>
        </p:nvCxnSpPr>
        <p:spPr>
          <a:xfrm>
            <a:off x="544217" y="2995541"/>
            <a:ext cx="8510954" cy="1"/>
          </a:xfrm>
          <a:prstGeom prst="line">
            <a:avLst/>
          </a:prstGeom>
          <a:ln w="22225"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>
            <a:off x="3097225" y="1210632"/>
            <a:ext cx="4832532" cy="1754763"/>
          </a:xfrm>
          <a:prstGeom prst="line">
            <a:avLst/>
          </a:prstGeom>
          <a:ln w="31750">
            <a:solidFill>
              <a:srgbClr val="00B05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 flipH="1">
            <a:off x="2413215" y="1266568"/>
            <a:ext cx="652517" cy="1728973"/>
          </a:xfrm>
          <a:prstGeom prst="straightConnector1">
            <a:avLst/>
          </a:prstGeom>
          <a:ln w="28575">
            <a:solidFill>
              <a:srgbClr val="C00000"/>
            </a:solidFill>
            <a:headEnd type="stealth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ovéPole 59"/>
              <p:cNvSpPr txBox="1"/>
              <p:nvPr/>
            </p:nvSpPr>
            <p:spPr>
              <a:xfrm>
                <a:off x="2777229" y="2520921"/>
                <a:ext cx="37728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cs-CZ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Cambria Math"/>
                          <a:cs typeface="+mn-cs"/>
                        </a:rPr>
                        <m:t>𝜗</m:t>
                      </m:r>
                    </m:oMath>
                  </m:oMathPara>
                </a14:m>
                <a:endParaRPr kumimoji="0" lang="cs-CZ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60" name="TextovéPole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7229" y="2520921"/>
                <a:ext cx="377283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ovéPole 60"/>
              <p:cNvSpPr txBox="1"/>
              <p:nvPr/>
            </p:nvSpPr>
            <p:spPr>
              <a:xfrm>
                <a:off x="6315828" y="2555869"/>
                <a:ext cx="39959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cs-CZ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Cambria Math"/>
                          <a:cs typeface="+mn-cs"/>
                        </a:rPr>
                        <m:t>𝜑</m:t>
                      </m:r>
                    </m:oMath>
                  </m:oMathPara>
                </a14:m>
                <a:endParaRPr kumimoji="0" lang="cs-CZ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61" name="TextovéPole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5828" y="2555869"/>
                <a:ext cx="399597" cy="369332"/>
              </a:xfrm>
              <a:prstGeom prst="rect">
                <a:avLst/>
              </a:prstGeom>
              <a:blipFill>
                <a:blip r:embed="rId3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8" name="Přímá spojnice 67"/>
          <p:cNvCxnSpPr/>
          <p:nvPr/>
        </p:nvCxnSpPr>
        <p:spPr>
          <a:xfrm>
            <a:off x="9061547" y="1537014"/>
            <a:ext cx="10050" cy="2262327"/>
          </a:xfrm>
          <a:prstGeom prst="line">
            <a:avLst/>
          </a:prstGeom>
          <a:ln w="15875"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Přímá spojnice se šipkou 69"/>
          <p:cNvCxnSpPr/>
          <p:nvPr/>
        </p:nvCxnSpPr>
        <p:spPr>
          <a:xfrm>
            <a:off x="7909661" y="2965394"/>
            <a:ext cx="1120393" cy="0"/>
          </a:xfrm>
          <a:prstGeom prst="straightConnector1">
            <a:avLst/>
          </a:prstGeom>
          <a:ln w="3175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ovéPole 74"/>
              <p:cNvSpPr txBox="1"/>
              <p:nvPr/>
            </p:nvSpPr>
            <p:spPr>
              <a:xfrm>
                <a:off x="1948923" y="1785883"/>
                <a:ext cx="821379" cy="4047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kumimoji="0" lang="cs-CZ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accPr>
                        <m:e>
                          <m:r>
                            <a:rPr kumimoji="0" lang="cs-CZ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𝑅</m:t>
                          </m:r>
                        </m:e>
                      </m:acc>
                      <m:r>
                        <a:rPr kumimoji="0" lang="cs-CZ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kumimoji="0" lang="cs-CZ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accPr>
                        <m:e>
                          <m:r>
                            <a:rPr kumimoji="0" lang="cs-CZ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1</m:t>
                          </m:r>
                        </m:e>
                      </m:acc>
                    </m:oMath>
                  </m:oMathPara>
                </a14:m>
                <a:endParaRPr kumimoji="0" lang="cs-CZ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75" name="TextovéPole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8923" y="1785883"/>
                <a:ext cx="821379" cy="40479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8" name="Přímá spojnice se šipkou 77"/>
          <p:cNvCxnSpPr/>
          <p:nvPr/>
        </p:nvCxnSpPr>
        <p:spPr>
          <a:xfrm>
            <a:off x="2413212" y="2995539"/>
            <a:ext cx="5496449" cy="0"/>
          </a:xfrm>
          <a:prstGeom prst="straightConnector1">
            <a:avLst/>
          </a:prstGeom>
          <a:ln w="317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ovéPole 78"/>
              <p:cNvSpPr txBox="1"/>
              <p:nvPr/>
            </p:nvSpPr>
            <p:spPr>
              <a:xfrm>
                <a:off x="4691404" y="2567255"/>
                <a:ext cx="35721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cs-CZ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𝜉</m:t>
                      </m:r>
                    </m:oMath>
                  </m:oMathPara>
                </a14:m>
                <a:endParaRPr kumimoji="0" lang="cs-CZ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79" name="TextovéPole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1404" y="2567255"/>
                <a:ext cx="357214" cy="369332"/>
              </a:xfrm>
              <a:prstGeom prst="rect">
                <a:avLst/>
              </a:prstGeom>
              <a:blipFill>
                <a:blip r:embed="rId5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TextovéPole 100"/>
              <p:cNvSpPr txBox="1"/>
              <p:nvPr/>
            </p:nvSpPr>
            <p:spPr>
              <a:xfrm>
                <a:off x="8060658" y="2487323"/>
                <a:ext cx="472501" cy="4029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cs-CZ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kumimoji="0" lang="cs-CZ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accPr>
                            <m:e>
                              <m:r>
                                <a:rPr kumimoji="0" lang="cs-CZ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/>
                                  <a:ea typeface="+mn-ea"/>
                                  <a:cs typeface="+mn-cs"/>
                                </a:rPr>
                                <m:t>𝐸</m:t>
                              </m:r>
                            </m:e>
                          </m:acc>
                        </m:e>
                        <m:sub>
                          <m:r>
                            <a:rPr kumimoji="0" lang="cs-CZ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𝑧</m:t>
                          </m:r>
                        </m:sub>
                      </m:sSub>
                    </m:oMath>
                  </m:oMathPara>
                </a14:m>
                <a:endParaRPr kumimoji="0" lang="cs-CZ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01" name="TextovéPole 10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0658" y="2487323"/>
                <a:ext cx="472501" cy="40293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Přímá spojnice 6"/>
          <p:cNvCxnSpPr/>
          <p:nvPr/>
        </p:nvCxnSpPr>
        <p:spPr>
          <a:xfrm flipH="1">
            <a:off x="3514325" y="1485441"/>
            <a:ext cx="8841" cy="30302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/>
              <p:cNvSpPr txBox="1"/>
              <p:nvPr/>
            </p:nvSpPr>
            <p:spPr>
              <a:xfrm>
                <a:off x="9081643" y="2918005"/>
                <a:ext cx="1690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1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81643" y="2918005"/>
                <a:ext cx="169084" cy="276999"/>
              </a:xfrm>
              <a:prstGeom prst="rect">
                <a:avLst/>
              </a:prstGeom>
              <a:blipFill>
                <a:blip r:embed="rId7"/>
                <a:stretch>
                  <a:fillRect l="-21429" r="-1428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Obdélník 17"/>
              <p:cNvSpPr/>
              <p:nvPr/>
            </p:nvSpPr>
            <p:spPr>
              <a:xfrm>
                <a:off x="4917342" y="3663568"/>
                <a:ext cx="1167564" cy="65845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cs-CZ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cos</m:t>
                          </m:r>
                        </m:fName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𝜗</m:t>
                          </m:r>
                        </m:e>
                      </m:func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𝜉</m:t>
                          </m:r>
                        </m:den>
                      </m:f>
                    </m:oMath>
                  </m:oMathPara>
                </a14:m>
                <a:endParaRPr lang="cs-CZ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8" name="Obdélník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7342" y="3663568"/>
                <a:ext cx="1167564" cy="65845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Ovál 18"/>
          <p:cNvSpPr/>
          <p:nvPr/>
        </p:nvSpPr>
        <p:spPr>
          <a:xfrm rot="6235148">
            <a:off x="2906633" y="1344320"/>
            <a:ext cx="749176" cy="778306"/>
          </a:xfrm>
          <a:custGeom>
            <a:avLst/>
            <a:gdLst>
              <a:gd name="connsiteX0" fmla="*/ 0 w 1078651"/>
              <a:gd name="connsiteY0" fmla="*/ 575457 h 1150914"/>
              <a:gd name="connsiteX1" fmla="*/ 539326 w 1078651"/>
              <a:gd name="connsiteY1" fmla="*/ 0 h 1150914"/>
              <a:gd name="connsiteX2" fmla="*/ 1078652 w 1078651"/>
              <a:gd name="connsiteY2" fmla="*/ 575457 h 1150914"/>
              <a:gd name="connsiteX3" fmla="*/ 539326 w 1078651"/>
              <a:gd name="connsiteY3" fmla="*/ 1150914 h 1150914"/>
              <a:gd name="connsiteX4" fmla="*/ 0 w 1078651"/>
              <a:gd name="connsiteY4" fmla="*/ 575457 h 1150914"/>
              <a:gd name="connsiteX0" fmla="*/ 539326 w 1078652"/>
              <a:gd name="connsiteY0" fmla="*/ 0 h 1150914"/>
              <a:gd name="connsiteX1" fmla="*/ 1078652 w 1078652"/>
              <a:gd name="connsiteY1" fmla="*/ 575457 h 1150914"/>
              <a:gd name="connsiteX2" fmla="*/ 539326 w 1078652"/>
              <a:gd name="connsiteY2" fmla="*/ 1150914 h 1150914"/>
              <a:gd name="connsiteX3" fmla="*/ 0 w 1078652"/>
              <a:gd name="connsiteY3" fmla="*/ 575457 h 1150914"/>
              <a:gd name="connsiteX4" fmla="*/ 630766 w 1078652"/>
              <a:gd name="connsiteY4" fmla="*/ 91440 h 1150914"/>
              <a:gd name="connsiteX0" fmla="*/ 539326 w 1078652"/>
              <a:gd name="connsiteY0" fmla="*/ 0 h 1150914"/>
              <a:gd name="connsiteX1" fmla="*/ 1078652 w 1078652"/>
              <a:gd name="connsiteY1" fmla="*/ 575457 h 1150914"/>
              <a:gd name="connsiteX2" fmla="*/ 539326 w 1078652"/>
              <a:gd name="connsiteY2" fmla="*/ 1150914 h 1150914"/>
              <a:gd name="connsiteX3" fmla="*/ 0 w 1078652"/>
              <a:gd name="connsiteY3" fmla="*/ 575457 h 1150914"/>
              <a:gd name="connsiteX0" fmla="*/ 0 w 539326"/>
              <a:gd name="connsiteY0" fmla="*/ 0 h 1150914"/>
              <a:gd name="connsiteX1" fmla="*/ 539326 w 539326"/>
              <a:gd name="connsiteY1" fmla="*/ 575457 h 1150914"/>
              <a:gd name="connsiteX2" fmla="*/ 0 w 539326"/>
              <a:gd name="connsiteY2" fmla="*/ 1150914 h 1150914"/>
              <a:gd name="connsiteX0" fmla="*/ 0 w 539326"/>
              <a:gd name="connsiteY0" fmla="*/ 0 h 575457"/>
              <a:gd name="connsiteX1" fmla="*/ 539326 w 539326"/>
              <a:gd name="connsiteY1" fmla="*/ 575457 h 5754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39326" h="575457">
                <a:moveTo>
                  <a:pt x="0" y="0"/>
                </a:moveTo>
                <a:cubicBezTo>
                  <a:pt x="297862" y="0"/>
                  <a:pt x="539326" y="257641"/>
                  <a:pt x="539326" y="575457"/>
                </a:cubicBezTo>
              </a:path>
            </a:pathLst>
          </a:custGeom>
          <a:noFill/>
          <a:ln w="635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ovéPole 19"/>
              <p:cNvSpPr txBox="1"/>
              <p:nvPr/>
            </p:nvSpPr>
            <p:spPr>
              <a:xfrm>
                <a:off x="3088894" y="1432448"/>
                <a:ext cx="194092" cy="47064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0" name="TextovéPole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8894" y="1432448"/>
                <a:ext cx="194092" cy="47064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Obdélník 20"/>
              <p:cNvSpPr/>
              <p:nvPr/>
            </p:nvSpPr>
            <p:spPr>
              <a:xfrm>
                <a:off x="7716723" y="2426468"/>
                <a:ext cx="38587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1" name="Obdélník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16723" y="2426468"/>
                <a:ext cx="385875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02035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1200" y="274639"/>
            <a:ext cx="8229600" cy="449967"/>
          </a:xfrm>
        </p:spPr>
        <p:txBody>
          <a:bodyPr>
            <a:normAutofit/>
          </a:bodyPr>
          <a:lstStyle/>
          <a:p>
            <a:r>
              <a:rPr lang="cs-CZ" sz="2000" dirty="0"/>
              <a:t>intenzita elektrického pole v okolí nabité přímky</a:t>
            </a:r>
          </a:p>
        </p:txBody>
      </p:sp>
      <p:cxnSp>
        <p:nvCxnSpPr>
          <p:cNvPr id="4" name="Přímá spojnice 3"/>
          <p:cNvCxnSpPr/>
          <p:nvPr/>
        </p:nvCxnSpPr>
        <p:spPr>
          <a:xfrm>
            <a:off x="2390776" y="4657060"/>
            <a:ext cx="7469151" cy="1063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5"/>
          <p:cNvCxnSpPr/>
          <p:nvPr/>
        </p:nvCxnSpPr>
        <p:spPr>
          <a:xfrm>
            <a:off x="5745127" y="1257301"/>
            <a:ext cx="26407" cy="5019675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>
            <a:off x="5261440" y="1924051"/>
            <a:ext cx="3960532" cy="37324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ovéPole 16"/>
          <p:cNvSpPr txBox="1"/>
          <p:nvPr/>
        </p:nvSpPr>
        <p:spPr>
          <a:xfrm>
            <a:off x="5490568" y="2581772"/>
            <a:ext cx="276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prstClr val="black"/>
                </a:solidFill>
                <a:latin typeface="Calibri"/>
              </a:rPr>
              <a:t>z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Obdélník 27"/>
              <p:cNvSpPr/>
              <p:nvPr/>
            </p:nvSpPr>
            <p:spPr>
              <a:xfrm>
                <a:off x="2074987" y="1704956"/>
                <a:ext cx="2866489" cy="90191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𝑧</m:t>
                          </m:r>
                        </m:sub>
                      </m:sSub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𝜏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𝜖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nary>
                        <m:naryPr>
                          <m:limLoc m:val="undOvr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b>
                        <m:sup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f>
                            <m:f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  <m:t>𝑧</m:t>
                              </m:r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  <m:t> </m:t>
                              </m:r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  <m:t>𝑑𝑥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cs-CZ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cs-CZ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sSup>
                                        <m:sSupPr>
                                          <m:ctrlP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𝑧</m:t>
                                          </m:r>
                                        </m:e>
                                        <m:sup>
                                          <m: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e>
                                  </m:d>
                                </m:e>
                                <m:sup>
                                  <m: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3/2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28" name="Obdélník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4987" y="1704956"/>
                <a:ext cx="2866489" cy="90191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Ovál 2"/>
          <p:cNvSpPr/>
          <p:nvPr/>
        </p:nvSpPr>
        <p:spPr>
          <a:xfrm>
            <a:off x="5727583" y="2362466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  <a:latin typeface="Calibri"/>
            </a:endParaRPr>
          </a:p>
        </p:txBody>
      </p:sp>
      <p:cxnSp>
        <p:nvCxnSpPr>
          <p:cNvPr id="49" name="Přímá spojnice 48"/>
          <p:cNvCxnSpPr/>
          <p:nvPr/>
        </p:nvCxnSpPr>
        <p:spPr>
          <a:xfrm flipV="1">
            <a:off x="5194096" y="1924051"/>
            <a:ext cx="551030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ovéPole 49"/>
              <p:cNvSpPr txBox="1"/>
              <p:nvPr/>
            </p:nvSpPr>
            <p:spPr>
              <a:xfrm>
                <a:off x="5921890" y="1692257"/>
                <a:ext cx="60555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𝑑𝐸</m:t>
                          </m:r>
                        </m:e>
                        <m: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𝑧</m:t>
                          </m:r>
                        </m:sub>
                      </m:sSub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50" name="TextovéPole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1890" y="1692257"/>
                <a:ext cx="605550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2" name="Zakřivená spojnice 51"/>
          <p:cNvCxnSpPr/>
          <p:nvPr/>
        </p:nvCxnSpPr>
        <p:spPr>
          <a:xfrm rot="10800000" flipV="1">
            <a:off x="5773303" y="1993139"/>
            <a:ext cx="234209" cy="68450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Přímá spojnice se šipkou 53"/>
          <p:cNvCxnSpPr>
            <a:stCxn id="3" idx="0"/>
          </p:cNvCxnSpPr>
          <p:nvPr/>
        </p:nvCxnSpPr>
        <p:spPr>
          <a:xfrm flipH="1" flipV="1">
            <a:off x="5750442" y="1924051"/>
            <a:ext cx="1" cy="438414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ovéPole 56"/>
          <p:cNvSpPr txBox="1"/>
          <p:nvPr/>
        </p:nvSpPr>
        <p:spPr>
          <a:xfrm>
            <a:off x="5482291" y="1154588"/>
            <a:ext cx="276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prstClr val="black"/>
                </a:solidFill>
                <a:latin typeface="Calibri"/>
              </a:rPr>
              <a:t>z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Obdélník 4"/>
              <p:cNvSpPr/>
              <p:nvPr/>
            </p:nvSpPr>
            <p:spPr>
              <a:xfrm>
                <a:off x="1171876" y="927050"/>
                <a:ext cx="3558864" cy="66050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</m:acc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𝜏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4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nary>
                        <m:naryPr>
                          <m:supHide m:val="on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  <m:sup/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 </m:t>
                          </m:r>
                        </m:e>
                      </m:nary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5" name="Obdélní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1876" y="927050"/>
                <a:ext cx="3558864" cy="66050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ovéPole 32"/>
              <p:cNvSpPr txBox="1"/>
              <p:nvPr/>
            </p:nvSpPr>
            <p:spPr>
              <a:xfrm>
                <a:off x="7832734" y="763905"/>
                <a:ext cx="131061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𝑟</m:t>
                          </m:r>
                        </m:e>
                      </m:acc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</m:e>
                        <m: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</m:e>
                        <m: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33" name="TextovéPole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2734" y="763905"/>
                <a:ext cx="1310615" cy="369332"/>
              </a:xfrm>
              <a:prstGeom prst="rect">
                <a:avLst/>
              </a:prstGeom>
              <a:blipFill>
                <a:blip r:embed="rId5"/>
                <a:stretch>
                  <a:fillRect t="-22951" r="-1395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ovéPole 35"/>
              <p:cNvSpPr txBox="1"/>
              <p:nvPr/>
            </p:nvSpPr>
            <p:spPr>
              <a:xfrm>
                <a:off x="7545510" y="1347926"/>
                <a:ext cx="231441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</m:e>
                        <m: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=(0,  0,  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36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5510" y="1347926"/>
                <a:ext cx="2314416" cy="369332"/>
              </a:xfrm>
              <a:prstGeom prst="rect">
                <a:avLst/>
              </a:prstGeom>
              <a:blipFill>
                <a:blip r:embed="rId6"/>
                <a:stretch>
                  <a:fillRect t="-22951" b="-1311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ovéPole 36"/>
              <p:cNvSpPr txBox="1"/>
              <p:nvPr/>
            </p:nvSpPr>
            <p:spPr>
              <a:xfrm>
                <a:off x="7579725" y="1971247"/>
                <a:ext cx="235699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cs-CZ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cs-CZ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</m:acc>
                      </m:e>
                      <m:sub>
                        <m:r>
                          <a:rPr lang="cs-CZ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cs-CZ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=(</m:t>
                    </m:r>
                    <m:r>
                      <a:rPr lang="cs-CZ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/>
                      </a:rPr>
                      <m:t>𝑥</m:t>
                    </m:r>
                    <m:r>
                      <a:rPr lang="cs-CZ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/>
                      </a:rPr>
                      <m:t>,         0,         0</m:t>
                    </m:r>
                  </m:oMath>
                </a14:m>
                <a:r>
                  <a:rPr lang="cs-CZ" dirty="0">
                    <a:solidFill>
                      <a:prstClr val="black"/>
                    </a:solidFill>
                    <a:latin typeface="Calibri"/>
                  </a:rPr>
                  <a:t>)</a:t>
                </a:r>
              </a:p>
            </p:txBody>
          </p:sp>
        </mc:Choice>
        <mc:Fallback xmlns="">
          <p:sp>
            <p:nvSpPr>
              <p:cNvPr id="37" name="TextovéPole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9725" y="1971247"/>
                <a:ext cx="2356992" cy="369332"/>
              </a:xfrm>
              <a:prstGeom prst="rect">
                <a:avLst/>
              </a:prstGeom>
              <a:blipFill>
                <a:blip r:embed="rId7"/>
                <a:stretch>
                  <a:fillRect t="-22951" b="-2459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Obdélník 6"/>
              <p:cNvSpPr/>
              <p:nvPr/>
            </p:nvSpPr>
            <p:spPr>
              <a:xfrm>
                <a:off x="7902733" y="4555609"/>
                <a:ext cx="36798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𝑥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7" name="Obdélník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02733" y="4555609"/>
                <a:ext cx="367985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ovéPole 39"/>
              <p:cNvSpPr txBox="1"/>
              <p:nvPr/>
            </p:nvSpPr>
            <p:spPr>
              <a:xfrm>
                <a:off x="6842057" y="2683838"/>
                <a:ext cx="347434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𝑟</m:t>
                          </m:r>
                        </m:e>
                      </m:acc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</m:e>
                        <m: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</m:e>
                        <m: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=(−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𝑥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,  0, </m:t>
                      </m:r>
                      <m:r>
                        <m:rPr>
                          <m:nor/>
                        </m:rPr>
                        <a:rPr lang="cs-CZ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cs-CZ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z</m:t>
                      </m:r>
                      <m:r>
                        <m:rPr>
                          <m:nor/>
                        </m:rPr>
                        <a:rPr lang="cs-CZ" dirty="0">
                          <a:solidFill>
                            <a:prstClr val="black"/>
                          </a:solidFill>
                          <a:latin typeface="Calibri"/>
                        </a:rPr>
                        <m:t>)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  <a:p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40" name="TextovéPole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42057" y="2683838"/>
                <a:ext cx="3474349" cy="646331"/>
              </a:xfrm>
              <a:prstGeom prst="rect">
                <a:avLst/>
              </a:prstGeom>
              <a:blipFill>
                <a:blip r:embed="rId9"/>
                <a:stretch>
                  <a:fillRect t="-1320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Obdélník 40"/>
              <p:cNvSpPr/>
              <p:nvPr/>
            </p:nvSpPr>
            <p:spPr>
              <a:xfrm>
                <a:off x="1873947" y="5105285"/>
                <a:ext cx="4001288" cy="68788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𝑧</m:t>
                          </m:r>
                        </m:sub>
                      </m:sSub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𝜏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𝜖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𝑧</m:t>
                          </m:r>
                        </m:den>
                      </m:f>
                      <m:sSubSup>
                        <m:sSubSup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  <m:t> </m:t>
                                  </m:r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  <m:t>𝑥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cs-CZ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p>
                                            <m:sSupPr>
                                              <m:ctrlPr>
                                                <a:rPr lang="cs-CZ" i="1" dirty="0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cs-CZ" i="1" dirty="0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𝑥</m:t>
                                              </m:r>
                                            </m:e>
                                            <m:sup>
                                              <m:r>
                                                <a:rPr lang="cs-CZ" i="1" dirty="0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sup>
                                          </m:sSup>
                                          <m: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+</m:t>
                                          </m:r>
                                          <m:sSup>
                                            <m:sSupPr>
                                              <m:ctrlPr>
                                                <a:rPr lang="cs-CZ" i="1" dirty="0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cs-CZ" i="1" dirty="0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𝑧</m:t>
                                              </m:r>
                                            </m:e>
                                            <m:sup>
                                              <m:r>
                                                <a:rPr lang="cs-CZ" i="1" dirty="0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sup>
                                          </m:sSup>
                                        </m:e>
                                      </m:d>
                                    </m:e>
                                    <m:sup>
                                      <m:r>
                                        <a:rPr lang="cs-CZ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1/2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−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b>
                        <m:sup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</m:sSubSup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𝜏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𝜖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𝑧</m:t>
                          </m:r>
                        </m:den>
                      </m:f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41" name="Obdélník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3947" y="5105285"/>
                <a:ext cx="4001288" cy="68788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83843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542720"/>
          </a:xfrm>
        </p:spPr>
        <p:txBody>
          <a:bodyPr>
            <a:normAutofit/>
          </a:bodyPr>
          <a:lstStyle/>
          <a:p>
            <a:r>
              <a:rPr lang="cs-CZ" sz="2000" dirty="0"/>
              <a:t>intenzita elektrického pole v okolí nabité přímky</a:t>
            </a:r>
          </a:p>
        </p:txBody>
      </p:sp>
      <p:cxnSp>
        <p:nvCxnSpPr>
          <p:cNvPr id="4" name="Přímá spojnice 3"/>
          <p:cNvCxnSpPr/>
          <p:nvPr/>
        </p:nvCxnSpPr>
        <p:spPr>
          <a:xfrm>
            <a:off x="2390776" y="4657060"/>
            <a:ext cx="7469151" cy="1063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5"/>
          <p:cNvCxnSpPr/>
          <p:nvPr/>
        </p:nvCxnSpPr>
        <p:spPr>
          <a:xfrm>
            <a:off x="5745127" y="1257301"/>
            <a:ext cx="26407" cy="5019675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>
            <a:off x="5261440" y="1924051"/>
            <a:ext cx="3960532" cy="37324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>
            <a:off x="5745127" y="2382142"/>
            <a:ext cx="3153169" cy="26102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 flipV="1">
            <a:off x="8148084" y="4263656"/>
            <a:ext cx="276446" cy="3934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ovéPole 16"/>
          <p:cNvSpPr txBox="1"/>
          <p:nvPr/>
        </p:nvSpPr>
        <p:spPr>
          <a:xfrm>
            <a:off x="5389860" y="3444949"/>
            <a:ext cx="276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prstClr val="black"/>
                </a:solidFill>
                <a:latin typeface="Calibri"/>
              </a:rPr>
              <a:t>z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ovéPole 17"/>
              <p:cNvSpPr txBox="1"/>
              <p:nvPr/>
            </p:nvSpPr>
            <p:spPr>
              <a:xfrm>
                <a:off x="5771534" y="2787134"/>
                <a:ext cx="37728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𝜗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18" name="TextovéPole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1534" y="2787134"/>
                <a:ext cx="377283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ovéPole 18"/>
              <p:cNvSpPr txBox="1"/>
              <p:nvPr/>
            </p:nvSpPr>
            <p:spPr>
              <a:xfrm>
                <a:off x="6835804" y="3317956"/>
                <a:ext cx="50552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d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𝜗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19" name="TextovéPole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804" y="3317956"/>
                <a:ext cx="505523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ovéPole 20"/>
              <p:cNvSpPr txBox="1"/>
              <p:nvPr/>
            </p:nvSpPr>
            <p:spPr>
              <a:xfrm>
                <a:off x="7307732" y="4195534"/>
                <a:ext cx="35163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𝑟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21" name="TextovéPole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7732" y="4195534"/>
                <a:ext cx="351635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ovéPole 21"/>
              <p:cNvSpPr txBox="1"/>
              <p:nvPr/>
            </p:nvSpPr>
            <p:spPr>
              <a:xfrm>
                <a:off x="8710285" y="3956367"/>
                <a:ext cx="61933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𝑟𝑑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𝜗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22" name="TextovéPole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10285" y="3956367"/>
                <a:ext cx="619337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ovéPole 22"/>
              <p:cNvSpPr txBox="1"/>
              <p:nvPr/>
            </p:nvSpPr>
            <p:spPr>
              <a:xfrm>
                <a:off x="7240936" y="5136006"/>
                <a:ext cx="11835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𝑟𝑑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𝜗</m:t>
                      </m:r>
                      <m:r>
                        <a:rPr lang="cs-CZ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/</m:t>
                      </m:r>
                      <m:r>
                        <m:rPr>
                          <m:sty m:val="p"/>
                        </m:rPr>
                        <a:rPr lang="cs-CZ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cos</m:t>
                      </m:r>
                      <m:r>
                        <m:rPr>
                          <m:sty m:val="p"/>
                        </m:rPr>
                        <a:rPr lang="el-GR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ϑ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23" name="TextovéPole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40936" y="5136006"/>
                <a:ext cx="1183594" cy="369332"/>
              </a:xfrm>
              <a:prstGeom prst="rect">
                <a:avLst/>
              </a:prstGeom>
              <a:blipFill>
                <a:blip r:embed="rId6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ovéPole 23"/>
              <p:cNvSpPr txBox="1"/>
              <p:nvPr/>
            </p:nvSpPr>
            <p:spPr>
              <a:xfrm>
                <a:off x="5771483" y="3415710"/>
                <a:ext cx="1129348" cy="5648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𝑟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𝑧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𝑐𝑜𝑠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𝜗</m:t>
                          </m:r>
                        </m:den>
                      </m:f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24" name="TextovéPole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1483" y="3415710"/>
                <a:ext cx="1129348" cy="56483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ovéPole 24"/>
              <p:cNvSpPr txBox="1"/>
              <p:nvPr/>
            </p:nvSpPr>
            <p:spPr>
              <a:xfrm>
                <a:off x="2236382" y="1493875"/>
                <a:ext cx="3025059" cy="6653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𝑑𝐸</m:t>
                          </m:r>
                        </m:e>
                        <m: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𝑧</m:t>
                          </m:r>
                        </m:sub>
                      </m:sSub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𝜖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𝜎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𝑟𝑑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𝜗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/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𝑐𝑜𝑠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𝜗</m:t>
                          </m:r>
                        </m:num>
                        <m:den>
                          <m:sSup>
                            <m:sSup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m:rPr>
                          <m:sty m:val="p"/>
                        </m:rPr>
                        <a:rPr lang="cs-CZ">
                          <a:solidFill>
                            <a:prstClr val="black"/>
                          </a:solidFill>
                          <a:latin typeface="Cambria Math"/>
                        </a:rPr>
                        <m:t>cos</m:t>
                      </m:r>
                      <m:r>
                        <m:rPr>
                          <m:sty m:val="p"/>
                        </m:rPr>
                        <a:rPr lang="el-GR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ϑ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25" name="TextovéPole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6382" y="1493875"/>
                <a:ext cx="3025059" cy="66537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Obdélník 25"/>
              <p:cNvSpPr/>
              <p:nvPr/>
            </p:nvSpPr>
            <p:spPr>
              <a:xfrm>
                <a:off x="2250505" y="2360428"/>
                <a:ext cx="1836978" cy="6653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𝑑𝐸</m:t>
                          </m:r>
                        </m:e>
                        <m: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𝑧</m:t>
                          </m:r>
                        </m:sub>
                      </m:sSub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𝜖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𝜎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𝑑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𝜗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𝑟</m:t>
                          </m:r>
                        </m:den>
                      </m:f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26" name="Obdélník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0505" y="2360428"/>
                <a:ext cx="1836978" cy="66531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Obdélník 26"/>
              <p:cNvSpPr/>
              <p:nvPr/>
            </p:nvSpPr>
            <p:spPr>
              <a:xfrm>
                <a:off x="2250506" y="3296960"/>
                <a:ext cx="2325893" cy="6653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𝑑𝐸</m:t>
                          </m:r>
                        </m:e>
                        <m: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𝑧</m:t>
                          </m:r>
                        </m:sub>
                      </m:sSub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𝜖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𝜎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𝑑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𝜗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𝑧</m:t>
                          </m:r>
                        </m:den>
                      </m:f>
                      <m:r>
                        <m:rPr>
                          <m:sty m:val="p"/>
                        </m:rPr>
                        <a:rPr lang="cs-CZ">
                          <a:solidFill>
                            <a:prstClr val="black"/>
                          </a:solidFill>
                          <a:latin typeface="Cambria Math"/>
                        </a:rPr>
                        <m:t>cos</m:t>
                      </m:r>
                      <m:r>
                        <m:rPr>
                          <m:sty m:val="p"/>
                        </m:rPr>
                        <a:rPr lang="el-GR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ϑ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27" name="Obdélník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0506" y="3296960"/>
                <a:ext cx="2325893" cy="66531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Obdélník 27"/>
              <p:cNvSpPr/>
              <p:nvPr/>
            </p:nvSpPr>
            <p:spPr>
              <a:xfrm>
                <a:off x="1890217" y="5046315"/>
                <a:ext cx="3637662" cy="9382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𝑧</m:t>
                          </m:r>
                        </m:sub>
                      </m:sSub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=2</m:t>
                      </m:r>
                      <m:nary>
                        <m:naryPr>
                          <m:limLoc m:val="undOvr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/2</m:t>
                          </m:r>
                        </m:sup>
                        <m:e>
                          <m:f>
                            <m:f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4</m:t>
                              </m:r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  <m:sSub>
                                <m:sSub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𝜖</m:t>
                                  </m:r>
                                </m:e>
                                <m:sub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0</m:t>
                                  </m:r>
                                </m:sub>
                              </m:sSub>
                            </m:den>
                          </m:f>
                          <m:f>
                            <m:f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𝜎</m:t>
                              </m:r>
                            </m:num>
                            <m:den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𝑧</m:t>
                              </m:r>
                            </m:den>
                          </m:f>
                          <m:r>
                            <m:rPr>
                              <m:sty m:val="p"/>
                            </m:rPr>
                            <a:rPr lang="cs-CZ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cos</m:t>
                          </m:r>
                          <m:r>
                            <m:rPr>
                              <m:sty m:val="p"/>
                            </m:rPr>
                            <a:rPr lang="el-GR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ϑ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𝑑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𝜗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=</m:t>
                          </m:r>
                        </m:e>
                      </m:nary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𝜖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𝜎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𝑧</m:t>
                          </m:r>
                        </m:den>
                      </m:f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28" name="Obdélník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0217" y="5046315"/>
                <a:ext cx="3637662" cy="93827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Ovál 2"/>
          <p:cNvSpPr/>
          <p:nvPr/>
        </p:nvSpPr>
        <p:spPr>
          <a:xfrm>
            <a:off x="5727583" y="2362466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  <a:latin typeface="Calibri"/>
            </a:endParaRPr>
          </a:p>
        </p:txBody>
      </p:sp>
      <p:cxnSp>
        <p:nvCxnSpPr>
          <p:cNvPr id="12" name="Zakřivená spojnice 11"/>
          <p:cNvCxnSpPr>
            <a:stCxn id="22" idx="2"/>
          </p:cNvCxnSpPr>
          <p:nvPr/>
        </p:nvCxnSpPr>
        <p:spPr>
          <a:xfrm rot="5400000">
            <a:off x="8654914" y="4095318"/>
            <a:ext cx="134659" cy="595423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Zakřivená spojnice 19"/>
          <p:cNvCxnSpPr>
            <a:stCxn id="23" idx="3"/>
          </p:cNvCxnSpPr>
          <p:nvPr/>
        </p:nvCxnSpPr>
        <p:spPr>
          <a:xfrm flipV="1">
            <a:off x="8424531" y="4810126"/>
            <a:ext cx="285755" cy="510546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ovéPole 29"/>
              <p:cNvSpPr txBox="1"/>
              <p:nvPr/>
            </p:nvSpPr>
            <p:spPr>
              <a:xfrm>
                <a:off x="5771533" y="4044008"/>
                <a:ext cx="1143518" cy="6130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𝑟</m:t>
                          </m:r>
                        </m:den>
                      </m:f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𝑐𝑜𝑠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𝜗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𝑧</m:t>
                          </m:r>
                        </m:den>
                      </m:f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30" name="TextovéPole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1533" y="4044008"/>
                <a:ext cx="1143518" cy="613053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Přímá spojnice 31"/>
          <p:cNvCxnSpPr/>
          <p:nvPr/>
        </p:nvCxnSpPr>
        <p:spPr>
          <a:xfrm>
            <a:off x="8148084" y="4667692"/>
            <a:ext cx="871868" cy="0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se šipkou 42"/>
          <p:cNvCxnSpPr>
            <a:stCxn id="3" idx="5"/>
          </p:cNvCxnSpPr>
          <p:nvPr/>
        </p:nvCxnSpPr>
        <p:spPr>
          <a:xfrm flipH="1" flipV="1">
            <a:off x="5261440" y="1924051"/>
            <a:ext cx="505166" cy="47743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ovéPole 46"/>
              <p:cNvSpPr txBox="1"/>
              <p:nvPr/>
            </p:nvSpPr>
            <p:spPr>
              <a:xfrm>
                <a:off x="4982787" y="2200023"/>
                <a:ext cx="531236" cy="4029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𝑑</m:t>
                      </m:r>
                      <m:acc>
                        <m:accPr>
                          <m:chr m:val="⃗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𝐸</m:t>
                          </m:r>
                        </m:e>
                      </m:acc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47" name="TextovéPole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2787" y="2200023"/>
                <a:ext cx="531236" cy="402931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Přímá spojnice 48"/>
          <p:cNvCxnSpPr/>
          <p:nvPr/>
        </p:nvCxnSpPr>
        <p:spPr>
          <a:xfrm flipV="1">
            <a:off x="5194096" y="1924051"/>
            <a:ext cx="551030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ovéPole 49"/>
              <p:cNvSpPr txBox="1"/>
              <p:nvPr/>
            </p:nvSpPr>
            <p:spPr>
              <a:xfrm>
                <a:off x="5921890" y="1692257"/>
                <a:ext cx="60555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𝑑𝐸</m:t>
                          </m:r>
                        </m:e>
                        <m: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𝑧</m:t>
                          </m:r>
                        </m:sub>
                      </m:sSub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50" name="TextovéPole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1890" y="1692257"/>
                <a:ext cx="605550" cy="36933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2" name="Zakřivená spojnice 51"/>
          <p:cNvCxnSpPr/>
          <p:nvPr/>
        </p:nvCxnSpPr>
        <p:spPr>
          <a:xfrm rot="10800000" flipV="1">
            <a:off x="5773303" y="1993139"/>
            <a:ext cx="234209" cy="68450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Přímá spojnice se šipkou 53"/>
          <p:cNvCxnSpPr>
            <a:stCxn id="3" idx="0"/>
          </p:cNvCxnSpPr>
          <p:nvPr/>
        </p:nvCxnSpPr>
        <p:spPr>
          <a:xfrm flipH="1" flipV="1">
            <a:off x="5750442" y="1924051"/>
            <a:ext cx="1" cy="438414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Zakřivená spojnice 55"/>
          <p:cNvCxnSpPr/>
          <p:nvPr/>
        </p:nvCxnSpPr>
        <p:spPr>
          <a:xfrm rot="5400000" flipH="1" flipV="1">
            <a:off x="5347860" y="2242023"/>
            <a:ext cx="208162" cy="124163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ovéPole 56"/>
          <p:cNvSpPr txBox="1"/>
          <p:nvPr/>
        </p:nvSpPr>
        <p:spPr>
          <a:xfrm>
            <a:off x="5482291" y="1154588"/>
            <a:ext cx="276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prstClr val="black"/>
                </a:solidFill>
                <a:latin typeface="Calibri"/>
              </a:rPr>
              <a:t>z</a:t>
            </a:r>
          </a:p>
        </p:txBody>
      </p:sp>
    </p:spTree>
    <p:extLst>
      <p:ext uri="{BB962C8B-B14F-4D97-AF65-F5344CB8AC3E}">
        <p14:creationId xmlns:p14="http://schemas.microsoft.com/office/powerpoint/2010/main" val="3472168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1200" y="274639"/>
            <a:ext cx="8229600" cy="449967"/>
          </a:xfrm>
        </p:spPr>
        <p:txBody>
          <a:bodyPr>
            <a:normAutofit/>
          </a:bodyPr>
          <a:lstStyle/>
          <a:p>
            <a:r>
              <a:rPr lang="cs-CZ" sz="2000" dirty="0"/>
              <a:t>intenzita elektrického pole v okolí nabité roviny</a:t>
            </a:r>
          </a:p>
        </p:txBody>
      </p:sp>
      <p:cxnSp>
        <p:nvCxnSpPr>
          <p:cNvPr id="6" name="Přímá spojnice 5"/>
          <p:cNvCxnSpPr/>
          <p:nvPr/>
        </p:nvCxnSpPr>
        <p:spPr>
          <a:xfrm>
            <a:off x="5745127" y="1257300"/>
            <a:ext cx="28175" cy="4631176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>
            <a:stCxn id="3" idx="5"/>
            <a:endCxn id="18" idx="5"/>
          </p:cNvCxnSpPr>
          <p:nvPr/>
        </p:nvCxnSpPr>
        <p:spPr>
          <a:xfrm>
            <a:off x="5766607" y="2401489"/>
            <a:ext cx="1208621" cy="37187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ovéPole 16"/>
          <p:cNvSpPr txBox="1"/>
          <p:nvPr/>
        </p:nvSpPr>
        <p:spPr>
          <a:xfrm>
            <a:off x="5490568" y="2581772"/>
            <a:ext cx="276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prstClr val="black"/>
                </a:solidFill>
                <a:latin typeface="Calibri"/>
              </a:rPr>
              <a:t>z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Obdélník 27"/>
              <p:cNvSpPr/>
              <p:nvPr/>
            </p:nvSpPr>
            <p:spPr>
              <a:xfrm>
                <a:off x="2074986" y="1704956"/>
                <a:ext cx="2951962" cy="94808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𝑧</m:t>
                          </m:r>
                        </m:sub>
                      </m:sSub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𝜖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nary>
                        <m:naryPr>
                          <m:chr m:val="∬"/>
                          <m:limLoc m:val="undOvr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0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,0</m:t>
                          </m:r>
                        </m:sub>
                        <m:sup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2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,∞</m:t>
                          </m:r>
                        </m:sup>
                        <m:e>
                          <m:f>
                            <m:f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  <m:t>𝑧</m:t>
                              </m:r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  <m:t> </m:t>
                              </m:r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  <m:t>𝑟𝑑</m:t>
                              </m:r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𝜑</m:t>
                              </m:r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  <m:t>𝑑𝑟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cs-CZ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𝑟</m:t>
                                          </m:r>
                                        </m:e>
                                        <m:sup>
                                          <m: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cs-CZ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sSup>
                                        <m:sSupPr>
                                          <m:ctrlP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𝑧</m:t>
                                          </m:r>
                                        </m:e>
                                        <m:sup>
                                          <m: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e>
                                  </m:d>
                                </m:e>
                                <m:sup>
                                  <m: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3/2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28" name="Obdélník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4986" y="1704956"/>
                <a:ext cx="2951962" cy="94808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Ovál 2"/>
          <p:cNvSpPr/>
          <p:nvPr/>
        </p:nvSpPr>
        <p:spPr>
          <a:xfrm>
            <a:off x="5727583" y="2362466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  <a:latin typeface="Calibri"/>
            </a:endParaRPr>
          </a:p>
        </p:txBody>
      </p:sp>
      <p:cxnSp>
        <p:nvCxnSpPr>
          <p:cNvPr id="49" name="Přímá spojnice 48"/>
          <p:cNvCxnSpPr/>
          <p:nvPr/>
        </p:nvCxnSpPr>
        <p:spPr>
          <a:xfrm flipV="1">
            <a:off x="5194096" y="1924051"/>
            <a:ext cx="551030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ovéPole 49"/>
              <p:cNvSpPr txBox="1"/>
              <p:nvPr/>
            </p:nvSpPr>
            <p:spPr>
              <a:xfrm>
                <a:off x="5921890" y="1692257"/>
                <a:ext cx="60555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𝑑𝐸</m:t>
                          </m:r>
                        </m:e>
                        <m: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𝑧</m:t>
                          </m:r>
                        </m:sub>
                      </m:sSub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50" name="TextovéPole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1890" y="1692257"/>
                <a:ext cx="605550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2" name="Zakřivená spojnice 51"/>
          <p:cNvCxnSpPr/>
          <p:nvPr/>
        </p:nvCxnSpPr>
        <p:spPr>
          <a:xfrm rot="10800000" flipV="1">
            <a:off x="5773303" y="1993139"/>
            <a:ext cx="234209" cy="68450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Přímá spojnice se šipkou 53"/>
          <p:cNvCxnSpPr>
            <a:stCxn id="3" idx="0"/>
          </p:cNvCxnSpPr>
          <p:nvPr/>
        </p:nvCxnSpPr>
        <p:spPr>
          <a:xfrm flipH="1" flipV="1">
            <a:off x="5750442" y="1924051"/>
            <a:ext cx="1" cy="438414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ovéPole 56"/>
          <p:cNvSpPr txBox="1"/>
          <p:nvPr/>
        </p:nvSpPr>
        <p:spPr>
          <a:xfrm>
            <a:off x="5482291" y="1154588"/>
            <a:ext cx="276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prstClr val="black"/>
                </a:solidFill>
                <a:latin typeface="Calibri"/>
              </a:rPr>
              <a:t>z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Obdélník 4"/>
              <p:cNvSpPr/>
              <p:nvPr/>
            </p:nvSpPr>
            <p:spPr>
              <a:xfrm>
                <a:off x="2249631" y="737342"/>
                <a:ext cx="2312684" cy="7028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</m:acc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𝜎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4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nary>
                        <m:naryPr>
                          <m:supHide m:val="on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  <m:sup/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  </m:t>
                          </m:r>
                          <m:f>
                            <m:f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nor/>
                                </m:rPr>
                                <a:rPr lang="cs-CZ" dirty="0">
                                  <a:solidFill>
                                    <a:prstClr val="black"/>
                                  </a:solidFill>
                                  <a:latin typeface="Calibri"/>
                                </a:rPr>
                                <m:t> </m:t>
                              </m:r>
                              <m:acc>
                                <m:accPr>
                                  <m:chr m:val="⃗"/>
                                  <m:ctrlP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</m:acc>
                            </m:num>
                            <m:den>
                              <m:sSup>
                                <m:sSupPr>
                                  <m:ctrlP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begChr m:val="|"/>
                                      <m:endChr m:val="|"/>
                                      <m:ctrlPr>
                                        <a:rPr lang="cs-CZ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acc>
                                        <m:accPr>
                                          <m:chr m:val="⃗"/>
                                          <m:ctrlP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𝑟</m:t>
                                          </m:r>
                                        </m:e>
                                      </m:acc>
                                    </m:e>
                                  </m:d>
                                </m:e>
                                <m:sup>
                                  <m: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den>
                          </m:f>
                          <m:r>
                            <a:rPr lang="cs-CZ" i="1" dirty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𝑑𝑆</m:t>
                          </m:r>
                          <m:r>
                            <m:rPr>
                              <m:nor/>
                            </m:rPr>
                            <a:rPr lang="cs-CZ" dirty="0">
                              <a:solidFill>
                                <a:prstClr val="black"/>
                              </a:solidFill>
                              <a:latin typeface="Calibri"/>
                            </a:rPr>
                            <m:t> </m:t>
                          </m:r>
                        </m:e>
                      </m:nary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5" name="Obdélní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9631" y="737342"/>
                <a:ext cx="2312684" cy="70282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ovéPole 32"/>
              <p:cNvSpPr txBox="1"/>
              <p:nvPr/>
            </p:nvSpPr>
            <p:spPr>
              <a:xfrm>
                <a:off x="7832734" y="763905"/>
                <a:ext cx="131061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𝑟</m:t>
                          </m:r>
                        </m:e>
                      </m:acc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</m:e>
                        <m: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</m:e>
                        <m: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33" name="TextovéPole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2734" y="763905"/>
                <a:ext cx="1310615" cy="369332"/>
              </a:xfrm>
              <a:prstGeom prst="rect">
                <a:avLst/>
              </a:prstGeom>
              <a:blipFill>
                <a:blip r:embed="rId5"/>
                <a:stretch>
                  <a:fillRect t="-22951" r="-1395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ovéPole 35"/>
              <p:cNvSpPr txBox="1"/>
              <p:nvPr/>
            </p:nvSpPr>
            <p:spPr>
              <a:xfrm>
                <a:off x="7545510" y="1347926"/>
                <a:ext cx="231441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</m:e>
                        <m: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=(0,  0,  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36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5510" y="1347926"/>
                <a:ext cx="2314416" cy="369332"/>
              </a:xfrm>
              <a:prstGeom prst="rect">
                <a:avLst/>
              </a:prstGeom>
              <a:blipFill>
                <a:blip r:embed="rId6"/>
                <a:stretch>
                  <a:fillRect t="-22951" b="-1311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ovéPole 36"/>
              <p:cNvSpPr txBox="1"/>
              <p:nvPr/>
            </p:nvSpPr>
            <p:spPr>
              <a:xfrm>
                <a:off x="7579726" y="1971247"/>
                <a:ext cx="259583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=(</m:t>
                    </m:r>
                    <m:r>
                      <a:rPr lang="cs-CZ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/>
                      </a:rPr>
                      <m:t>𝑟𝑐𝑜𝑠</m:t>
                    </m:r>
                    <m:r>
                      <a:rPr lang="cs-CZ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  <m:r>
                      <a:rPr lang="cs-CZ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 </m:t>
                    </m:r>
                    <m:r>
                      <a:rPr lang="cs-CZ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/>
                      </a:rPr>
                      <m:t>𝑟𝑠𝑖𝑛</m:t>
                    </m:r>
                    <m:r>
                      <a:rPr lang="cs-CZ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  <m:r>
                      <a:rPr lang="cs-CZ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        0</m:t>
                    </m:r>
                  </m:oMath>
                </a14:m>
                <a:r>
                  <a:rPr lang="cs-CZ" dirty="0">
                    <a:solidFill>
                      <a:prstClr val="black"/>
                    </a:solidFill>
                    <a:latin typeface="Calibri"/>
                  </a:rPr>
                  <a:t>)</a:t>
                </a:r>
              </a:p>
            </p:txBody>
          </p:sp>
        </mc:Choice>
        <mc:Fallback xmlns="">
          <p:sp>
            <p:nvSpPr>
              <p:cNvPr id="37" name="TextovéPole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9726" y="1971247"/>
                <a:ext cx="2595839" cy="369332"/>
              </a:xfrm>
              <a:prstGeom prst="rect">
                <a:avLst/>
              </a:prstGeom>
              <a:blipFill>
                <a:blip r:embed="rId7"/>
                <a:stretch>
                  <a:fillRect t="-8197" r="-1174" b="-2459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ovéPole 39"/>
              <p:cNvSpPr txBox="1"/>
              <p:nvPr/>
            </p:nvSpPr>
            <p:spPr>
              <a:xfrm>
                <a:off x="6842056" y="2683837"/>
                <a:ext cx="3677160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𝑟</m:t>
                        </m:r>
                      </m:e>
                    </m:acc>
                    <m:r>
                      <a:rPr lang="cs-CZ" i="1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cs-CZ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cs-CZ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cs-CZ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</m:acc>
                      </m:e>
                      <m:sub>
                        <m:r>
                          <a:rPr lang="cs-CZ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cs-CZ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cs-CZ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cs-CZ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cs-CZ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</m:acc>
                      </m:e>
                      <m:sub>
                        <m:r>
                          <a:rPr lang="cs-CZ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cs-CZ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=(−</m:t>
                    </m:r>
                    <m:r>
                      <a:rPr lang="cs-CZ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/>
                      </a:rPr>
                      <m:t>𝑟𝑐𝑜𝑠</m:t>
                    </m:r>
                    <m:r>
                      <a:rPr lang="cs-CZ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  <m:r>
                      <a:rPr lang="cs-CZ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/>
                      </a:rPr>
                      <m:t> , −</m:t>
                    </m:r>
                    <m:r>
                      <a:rPr lang="cs-CZ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/>
                      </a:rPr>
                      <m:t>𝑟𝑠𝑖𝑛</m:t>
                    </m:r>
                    <m:r>
                      <a:rPr lang="cs-CZ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  <m:r>
                      <a:rPr lang="cs-CZ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 </m:t>
                    </m:r>
                    <m:r>
                      <a:rPr lang="cs-CZ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/>
                      </a:rPr>
                      <m:t>𝑧</m:t>
                    </m:r>
                  </m:oMath>
                </a14:m>
                <a:r>
                  <a:rPr lang="cs-CZ" dirty="0">
                    <a:solidFill>
                      <a:prstClr val="black"/>
                    </a:solidFill>
                    <a:latin typeface="Calibri"/>
                  </a:rPr>
                  <a:t>)</a:t>
                </a:r>
              </a:p>
              <a:p>
                <a:endParaRPr lang="cs-CZ" dirty="0">
                  <a:solidFill>
                    <a:prstClr val="black"/>
                  </a:solidFill>
                  <a:latin typeface="Calibri"/>
                </a:endParaRPr>
              </a:p>
              <a:p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40" name="TextovéPole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42056" y="2683837"/>
                <a:ext cx="3677160" cy="923330"/>
              </a:xfrm>
              <a:prstGeom prst="rect">
                <a:avLst/>
              </a:prstGeom>
              <a:blipFill>
                <a:blip r:embed="rId8"/>
                <a:stretch>
                  <a:fillRect t="-9211" r="-49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Obdélník 40"/>
              <p:cNvSpPr/>
              <p:nvPr/>
            </p:nvSpPr>
            <p:spPr>
              <a:xfrm>
                <a:off x="1530800" y="2727889"/>
                <a:ext cx="3791423" cy="77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𝑧</m:t>
                          </m:r>
                        </m:sub>
                      </m:sSub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 </m:t>
                          </m:r>
                          <m:r>
                            <a:rPr lang="cs-CZ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𝑧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𝜖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sSubSup>
                        <m:sSubSup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  <m:t>1 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cs-CZ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p>
                                            <m:sSupPr>
                                              <m:ctrlPr>
                                                <a:rPr lang="cs-CZ" i="1" dirty="0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cs-CZ" i="1" dirty="0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𝑟</m:t>
                                              </m:r>
                                            </m:e>
                                            <m:sup>
                                              <m:r>
                                                <a:rPr lang="cs-CZ" i="1" dirty="0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sup>
                                          </m:sSup>
                                          <m: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+</m:t>
                                          </m:r>
                                          <m:sSup>
                                            <m:sSupPr>
                                              <m:ctrlPr>
                                                <a:rPr lang="cs-CZ" i="1" dirty="0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cs-CZ" i="1" dirty="0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𝑧</m:t>
                                              </m:r>
                                            </m:e>
                                            <m:sup>
                                              <m:r>
                                                <a:rPr lang="cs-CZ" i="1" dirty="0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sup>
                                          </m:sSup>
                                        </m:e>
                                      </m:d>
                                    </m:e>
                                    <m:sup>
                                      <m:r>
                                        <a:rPr lang="cs-CZ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1/2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</m:sSubSup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𝜏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𝜖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41" name="Obdélník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0800" y="2727889"/>
                <a:ext cx="3791423" cy="77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Přímá spojnice 25"/>
          <p:cNvCxnSpPr/>
          <p:nvPr/>
        </p:nvCxnSpPr>
        <p:spPr>
          <a:xfrm>
            <a:off x="5194096" y="5084324"/>
            <a:ext cx="1232644" cy="163977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ál 17"/>
          <p:cNvSpPr/>
          <p:nvPr/>
        </p:nvSpPr>
        <p:spPr>
          <a:xfrm rot="21013370">
            <a:off x="4259109" y="5323780"/>
            <a:ext cx="3119336" cy="115951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4" name="Ovál 33"/>
          <p:cNvSpPr/>
          <p:nvPr/>
        </p:nvSpPr>
        <p:spPr>
          <a:xfrm rot="21013370">
            <a:off x="4367709" y="5395497"/>
            <a:ext cx="2902136" cy="101607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>
              <a:solidFill>
                <a:prstClr val="white"/>
              </a:solidFill>
              <a:latin typeface="Calibri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Obdélník 20"/>
              <p:cNvSpPr/>
              <p:nvPr/>
            </p:nvSpPr>
            <p:spPr>
              <a:xfrm>
                <a:off x="6267608" y="6422509"/>
                <a:ext cx="36798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𝑥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21" name="Obdélník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7608" y="6422509"/>
                <a:ext cx="367985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Obdélník 34"/>
              <p:cNvSpPr/>
              <p:nvPr/>
            </p:nvSpPr>
            <p:spPr>
              <a:xfrm>
                <a:off x="7544495" y="5011301"/>
                <a:ext cx="37138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35" name="Obdélník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4495" y="5011301"/>
                <a:ext cx="371384" cy="369332"/>
              </a:xfrm>
              <a:prstGeom prst="rect">
                <a:avLst/>
              </a:prstGeom>
              <a:blipFill>
                <a:blip r:embed="rId11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Přímá spojnice se šipkou 37"/>
          <p:cNvCxnSpPr>
            <a:stCxn id="18" idx="5"/>
          </p:cNvCxnSpPr>
          <p:nvPr/>
        </p:nvCxnSpPr>
        <p:spPr>
          <a:xfrm flipH="1" flipV="1">
            <a:off x="5781263" y="5859039"/>
            <a:ext cx="1193965" cy="261208"/>
          </a:xfrm>
          <a:prstGeom prst="straightConnector1">
            <a:avLst/>
          </a:prstGeom>
          <a:ln w="15875">
            <a:solidFill>
              <a:srgbClr val="C00000"/>
            </a:solidFill>
            <a:prstDash val="dash"/>
            <a:headEnd type="stealth" w="med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nice se šipkou 41"/>
          <p:cNvCxnSpPr/>
          <p:nvPr/>
        </p:nvCxnSpPr>
        <p:spPr>
          <a:xfrm flipH="1" flipV="1">
            <a:off x="5781261" y="5851487"/>
            <a:ext cx="1047305" cy="340897"/>
          </a:xfrm>
          <a:prstGeom prst="straightConnector1">
            <a:avLst/>
          </a:prstGeom>
          <a:ln w="15875">
            <a:solidFill>
              <a:srgbClr val="C00000"/>
            </a:solidFill>
            <a:prstDash val="dash"/>
            <a:headEnd type="stealth" w="med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bdélník 30"/>
          <p:cNvSpPr/>
          <p:nvPr/>
        </p:nvSpPr>
        <p:spPr>
          <a:xfrm rot="19827400">
            <a:off x="6749851" y="6112334"/>
            <a:ext cx="222192" cy="63823"/>
          </a:xfrm>
          <a:custGeom>
            <a:avLst/>
            <a:gdLst>
              <a:gd name="connsiteX0" fmla="*/ 0 w 186243"/>
              <a:gd name="connsiteY0" fmla="*/ 0 h 101412"/>
              <a:gd name="connsiteX1" fmla="*/ 186243 w 186243"/>
              <a:gd name="connsiteY1" fmla="*/ 0 h 101412"/>
              <a:gd name="connsiteX2" fmla="*/ 186243 w 186243"/>
              <a:gd name="connsiteY2" fmla="*/ 101412 h 101412"/>
              <a:gd name="connsiteX3" fmla="*/ 0 w 186243"/>
              <a:gd name="connsiteY3" fmla="*/ 101412 h 101412"/>
              <a:gd name="connsiteX4" fmla="*/ 0 w 186243"/>
              <a:gd name="connsiteY4" fmla="*/ 0 h 101412"/>
              <a:gd name="connsiteX0" fmla="*/ 0 w 265473"/>
              <a:gd name="connsiteY0" fmla="*/ 10902 h 101412"/>
              <a:gd name="connsiteX1" fmla="*/ 265473 w 265473"/>
              <a:gd name="connsiteY1" fmla="*/ 0 h 101412"/>
              <a:gd name="connsiteX2" fmla="*/ 265473 w 265473"/>
              <a:gd name="connsiteY2" fmla="*/ 101412 h 101412"/>
              <a:gd name="connsiteX3" fmla="*/ 79230 w 265473"/>
              <a:gd name="connsiteY3" fmla="*/ 101412 h 101412"/>
              <a:gd name="connsiteX4" fmla="*/ 0 w 265473"/>
              <a:gd name="connsiteY4" fmla="*/ 10902 h 101412"/>
              <a:gd name="connsiteX0" fmla="*/ 0 w 265473"/>
              <a:gd name="connsiteY0" fmla="*/ 0 h 90510"/>
              <a:gd name="connsiteX1" fmla="*/ 193725 w 265473"/>
              <a:gd name="connsiteY1" fmla="*/ 11350 h 90510"/>
              <a:gd name="connsiteX2" fmla="*/ 265473 w 265473"/>
              <a:gd name="connsiteY2" fmla="*/ 90510 h 90510"/>
              <a:gd name="connsiteX3" fmla="*/ 79230 w 265473"/>
              <a:gd name="connsiteY3" fmla="*/ 90510 h 90510"/>
              <a:gd name="connsiteX4" fmla="*/ 0 w 265473"/>
              <a:gd name="connsiteY4" fmla="*/ 0 h 905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5473" h="90510">
                <a:moveTo>
                  <a:pt x="0" y="0"/>
                </a:moveTo>
                <a:lnTo>
                  <a:pt x="193725" y="11350"/>
                </a:lnTo>
                <a:lnTo>
                  <a:pt x="265473" y="90510"/>
                </a:lnTo>
                <a:lnTo>
                  <a:pt x="79230" y="9051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4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>
              <a:solidFill>
                <a:prstClr val="white"/>
              </a:solidFill>
              <a:latin typeface="Calibri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Obdélník 38"/>
              <p:cNvSpPr/>
              <p:nvPr/>
            </p:nvSpPr>
            <p:spPr>
              <a:xfrm>
                <a:off x="6269993" y="5654338"/>
                <a:ext cx="42319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</m:e>
                        <m: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39" name="Obdélník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9993" y="5654338"/>
                <a:ext cx="423193" cy="369332"/>
              </a:xfrm>
              <a:prstGeom prst="rect">
                <a:avLst/>
              </a:prstGeom>
              <a:blipFill>
                <a:blip r:embed="rId12"/>
                <a:stretch>
                  <a:fillRect t="-23333" r="-2173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Obdélník 42"/>
              <p:cNvSpPr/>
              <p:nvPr/>
            </p:nvSpPr>
            <p:spPr>
              <a:xfrm>
                <a:off x="7319504" y="1982272"/>
                <a:ext cx="42319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cs-CZ" dirty="0">
                    <a:solidFill>
                      <a:prstClr val="black"/>
                    </a:solidFill>
                    <a:latin typeface="Calibri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cs-CZ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cs-CZ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</m:acc>
                      </m:e>
                      <m:sub>
                        <m:r>
                          <a:rPr lang="cs-CZ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43" name="Obdélník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9504" y="1982272"/>
                <a:ext cx="423193" cy="369332"/>
              </a:xfrm>
              <a:prstGeom prst="rect">
                <a:avLst/>
              </a:prstGeom>
              <a:blipFill>
                <a:blip r:embed="rId13"/>
                <a:stretch>
                  <a:fillRect t="-22951" r="-2753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1" name="Přímá spojnice 50"/>
          <p:cNvCxnSpPr/>
          <p:nvPr/>
        </p:nvCxnSpPr>
        <p:spPr>
          <a:xfrm flipV="1">
            <a:off x="3550968" y="5271896"/>
            <a:ext cx="4776395" cy="108920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9549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98354" y="56819"/>
            <a:ext cx="8229600" cy="282054"/>
          </a:xfrm>
        </p:spPr>
        <p:txBody>
          <a:bodyPr>
            <a:noAutofit/>
          </a:bodyPr>
          <a:lstStyle/>
          <a:p>
            <a:r>
              <a:rPr lang="cs-CZ" sz="2000" dirty="0"/>
              <a:t>Intenzita elektrického pole v okolí homogenně nabité kulové sféry</a:t>
            </a:r>
          </a:p>
        </p:txBody>
      </p:sp>
      <p:sp>
        <p:nvSpPr>
          <p:cNvPr id="3" name="Ovál 2"/>
          <p:cNvSpPr/>
          <p:nvPr/>
        </p:nvSpPr>
        <p:spPr>
          <a:xfrm>
            <a:off x="1757678" y="2840051"/>
            <a:ext cx="3737987" cy="38083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  <a:latin typeface="Calibri"/>
            </a:endParaRPr>
          </a:p>
        </p:txBody>
      </p:sp>
      <p:sp>
        <p:nvSpPr>
          <p:cNvPr id="4" name="Ovál 3"/>
          <p:cNvSpPr/>
          <p:nvPr/>
        </p:nvSpPr>
        <p:spPr>
          <a:xfrm>
            <a:off x="1828016" y="2910388"/>
            <a:ext cx="3597310" cy="366764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  <a:latin typeface="Calibri"/>
            </a:endParaRPr>
          </a:p>
        </p:txBody>
      </p:sp>
      <p:cxnSp>
        <p:nvCxnSpPr>
          <p:cNvPr id="6" name="Přímá spojnice 5"/>
          <p:cNvCxnSpPr/>
          <p:nvPr/>
        </p:nvCxnSpPr>
        <p:spPr>
          <a:xfrm flipV="1">
            <a:off x="3612205" y="4744213"/>
            <a:ext cx="6656426" cy="1797"/>
          </a:xfrm>
          <a:prstGeom prst="line">
            <a:avLst/>
          </a:prstGeom>
          <a:ln w="22225"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 flipV="1">
            <a:off x="4279002" y="4765152"/>
            <a:ext cx="4828971" cy="794753"/>
          </a:xfrm>
          <a:prstGeom prst="line">
            <a:avLst/>
          </a:prstGeom>
          <a:ln w="31750">
            <a:solidFill>
              <a:srgbClr val="00B05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 flipH="1" flipV="1">
            <a:off x="3615759" y="4747810"/>
            <a:ext cx="663243" cy="831236"/>
          </a:xfrm>
          <a:prstGeom prst="straightConnector1">
            <a:avLst/>
          </a:prstGeom>
          <a:ln w="28575">
            <a:solidFill>
              <a:srgbClr val="C00000"/>
            </a:solidFill>
            <a:headEnd type="stealth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ovéPole 59"/>
              <p:cNvSpPr txBox="1"/>
              <p:nvPr/>
            </p:nvSpPr>
            <p:spPr>
              <a:xfrm>
                <a:off x="3802048" y="4734137"/>
                <a:ext cx="37728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𝜗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60" name="TextovéPole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2048" y="4734137"/>
                <a:ext cx="377283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ovéPole 60"/>
              <p:cNvSpPr txBox="1"/>
              <p:nvPr/>
            </p:nvSpPr>
            <p:spPr>
              <a:xfrm>
                <a:off x="3127404" y="4506929"/>
                <a:ext cx="39959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𝜑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61" name="TextovéPole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7404" y="4506929"/>
                <a:ext cx="399597" cy="369332"/>
              </a:xfrm>
              <a:prstGeom prst="rect">
                <a:avLst/>
              </a:prstGeom>
              <a:blipFill>
                <a:blip r:embed="rId4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3" name="Přímá spojnice se šipkou 62"/>
          <p:cNvCxnSpPr/>
          <p:nvPr/>
        </p:nvCxnSpPr>
        <p:spPr>
          <a:xfrm flipV="1">
            <a:off x="9143217" y="4740614"/>
            <a:ext cx="1100297" cy="3597"/>
          </a:xfrm>
          <a:prstGeom prst="straightConnector1">
            <a:avLst/>
          </a:prstGeom>
          <a:ln w="1905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Přímá spojnice 67"/>
          <p:cNvCxnSpPr/>
          <p:nvPr/>
        </p:nvCxnSpPr>
        <p:spPr>
          <a:xfrm>
            <a:off x="10614906" y="3292225"/>
            <a:ext cx="20096" cy="2833636"/>
          </a:xfrm>
          <a:prstGeom prst="line">
            <a:avLst/>
          </a:prstGeom>
          <a:ln w="15875"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ovéPole 74"/>
              <p:cNvSpPr txBox="1"/>
              <p:nvPr/>
            </p:nvSpPr>
            <p:spPr>
              <a:xfrm>
                <a:off x="3994022" y="5023750"/>
                <a:ext cx="391774" cy="4029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𝑅</m:t>
                          </m:r>
                        </m:e>
                      </m:acc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75" name="TextovéPole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4022" y="5023750"/>
                <a:ext cx="391774" cy="4029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ovéPole 75"/>
              <p:cNvSpPr txBox="1"/>
              <p:nvPr/>
            </p:nvSpPr>
            <p:spPr>
              <a:xfrm>
                <a:off x="5942845" y="4938066"/>
                <a:ext cx="35163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𝑟</m:t>
                          </m:r>
                        </m:e>
                      </m:acc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76" name="TextovéPole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2845" y="4938066"/>
                <a:ext cx="351635" cy="369332"/>
              </a:xfrm>
              <a:prstGeom prst="rect">
                <a:avLst/>
              </a:prstGeom>
              <a:blipFill>
                <a:blip r:embed="rId6"/>
                <a:stretch>
                  <a:fillRect t="-22951" r="-2586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8" name="Přímá spojnice se šipkou 77"/>
          <p:cNvCxnSpPr/>
          <p:nvPr/>
        </p:nvCxnSpPr>
        <p:spPr>
          <a:xfrm>
            <a:off x="3626672" y="4744210"/>
            <a:ext cx="5496449" cy="0"/>
          </a:xfrm>
          <a:prstGeom prst="straightConnector1">
            <a:avLst/>
          </a:prstGeom>
          <a:ln w="317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ovéPole 78"/>
              <p:cNvSpPr txBox="1"/>
              <p:nvPr/>
            </p:nvSpPr>
            <p:spPr>
              <a:xfrm>
                <a:off x="5635230" y="4298739"/>
                <a:ext cx="377924" cy="4103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𝑑</m:t>
                          </m:r>
                        </m:e>
                      </m:acc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79" name="TextovéPole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5230" y="4298739"/>
                <a:ext cx="377924" cy="410305"/>
              </a:xfrm>
              <a:prstGeom prst="rect">
                <a:avLst/>
              </a:prstGeom>
              <a:blipFill>
                <a:blip r:embed="rId7"/>
                <a:stretch>
                  <a:fillRect t="-22388" r="-3064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ovéPole 93"/>
              <p:cNvSpPr txBox="1"/>
              <p:nvPr/>
            </p:nvSpPr>
            <p:spPr>
              <a:xfrm>
                <a:off x="989680" y="1227503"/>
                <a:ext cx="1223284" cy="4103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𝑟</m:t>
                          </m:r>
                        </m:e>
                      </m:acc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𝑑</m:t>
                          </m:r>
                        </m:e>
                      </m:acc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acc>
                        <m:accPr>
                          <m:chr m:val="⃗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𝑅</m:t>
                          </m:r>
                        </m:e>
                      </m:acc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94" name="TextovéPole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9680" y="1227503"/>
                <a:ext cx="1223284" cy="410305"/>
              </a:xfrm>
              <a:prstGeom prst="rect">
                <a:avLst/>
              </a:prstGeom>
              <a:blipFill>
                <a:blip r:embed="rId8"/>
                <a:stretch>
                  <a:fillRect t="-2205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5" name="TextovéPole 94"/>
              <p:cNvSpPr txBox="1"/>
              <p:nvPr/>
            </p:nvSpPr>
            <p:spPr>
              <a:xfrm>
                <a:off x="3737283" y="2132256"/>
                <a:ext cx="2495728" cy="432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𝑑</m:t>
                              </m:r>
                            </m:e>
                          </m:acc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−</m:t>
                          </m:r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𝑅</m:t>
                              </m:r>
                            </m:e>
                          </m:acc>
                        </m:e>
                      </m:d>
                      <m:d>
                        <m:d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𝑑</m:t>
                              </m:r>
                            </m:e>
                          </m:acc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−</m:t>
                          </m:r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𝑅</m:t>
                              </m:r>
                            </m:e>
                          </m:acc>
                        </m:e>
                      </m:d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95" name="TextovéPole 9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7283" y="2132256"/>
                <a:ext cx="2495728" cy="432554"/>
              </a:xfrm>
              <a:prstGeom prst="rect">
                <a:avLst/>
              </a:prstGeom>
              <a:blipFill>
                <a:blip r:embed="rId9"/>
                <a:stretch>
                  <a:fillRect t="-14085" b="-563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TextovéPole 100"/>
              <p:cNvSpPr txBox="1"/>
              <p:nvPr/>
            </p:nvSpPr>
            <p:spPr>
              <a:xfrm>
                <a:off x="9336583" y="4377110"/>
                <a:ext cx="472501" cy="4029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𝐸</m:t>
                              </m:r>
                            </m:e>
                          </m:acc>
                        </m:e>
                        <m: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𝑧</m:t>
                          </m:r>
                        </m:sub>
                      </m:sSub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101" name="TextovéPole 10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36583" y="4377110"/>
                <a:ext cx="472501" cy="40293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2" name="TextovéPole 101"/>
              <p:cNvSpPr txBox="1"/>
              <p:nvPr/>
            </p:nvSpPr>
            <p:spPr>
              <a:xfrm>
                <a:off x="2546012" y="3345428"/>
                <a:ext cx="222586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𝑑𝑆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𝑅</m:t>
                          </m:r>
                        </m:e>
                        <m:sup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func>
                        <m:func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cs-CZ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sin</m:t>
                          </m:r>
                        </m:fName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𝜗</m:t>
                          </m:r>
                        </m:e>
                      </m:func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𝑑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𝜗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 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𝑑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𝜑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102" name="TextovéPole 10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6012" y="3345428"/>
                <a:ext cx="2225866" cy="369332"/>
              </a:xfrm>
              <a:prstGeom prst="rect">
                <a:avLst/>
              </a:prstGeom>
              <a:blipFill>
                <a:blip r:embed="rId11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4" name="Zakřivená spojnice 103"/>
          <p:cNvCxnSpPr/>
          <p:nvPr/>
        </p:nvCxnSpPr>
        <p:spPr>
          <a:xfrm rot="16200000" flipH="1">
            <a:off x="2922880" y="4130659"/>
            <a:ext cx="1820338" cy="912381"/>
          </a:xfrm>
          <a:prstGeom prst="curvedConnector3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8" name="TextovéPole 107"/>
              <p:cNvSpPr txBox="1"/>
              <p:nvPr/>
            </p:nvSpPr>
            <p:spPr>
              <a:xfrm>
                <a:off x="5801153" y="3299997"/>
                <a:ext cx="4743414" cy="7360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𝑧</m:t>
                          </m:r>
                        </m:sub>
                      </m:sSub>
                      <m:r>
                        <a:rPr lang="cs-CZ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nary>
                        <m:naryPr>
                          <m:chr m:val="∬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0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,0</m:t>
                          </m:r>
                        </m:sub>
                        <m:sup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2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sup>
                        <m:e>
                          <m:f>
                            <m:f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d>
                                <m:d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  <m:t>𝑑</m:t>
                                  </m:r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  <m:t>− </m:t>
                                  </m:r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𝑅</m:t>
                                  </m:r>
                                  <m:func>
                                    <m:funcPr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cs-CZ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𝜗</m:t>
                                      </m:r>
                                    </m:e>
                                  </m:func>
                                </m:e>
                              </m:d>
                              <m:sSup>
                                <m:sSup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𝑅</m:t>
                                  </m:r>
                                </m:e>
                                <m:sup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func>
                                <m:func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cs-CZ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𝜗</m:t>
                                  </m:r>
                                </m:e>
                              </m:func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  <m:t>𝑑</m:t>
                              </m:r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𝜑</m:t>
                              </m:r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𝑑</m:t>
                              </m:r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𝜗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cs-CZ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𝑑</m:t>
                                          </m:r>
                                        </m:e>
                                        <m:sup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+</m:t>
                                      </m:r>
                                      <m:sSup>
                                        <m:sSupPr>
                                          <m:ctrlP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𝑅</m:t>
                                          </m:r>
                                        </m:e>
                                        <m:sup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−2</m:t>
                                      </m:r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𝑑</m:t>
                                      </m:r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 </m:t>
                                      </m:r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𝑅</m:t>
                                      </m:r>
                                      <m:func>
                                        <m:funcPr>
                                          <m:ctrlP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cs-CZ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cos</m:t>
                                          </m:r>
                                        </m:fName>
                                        <m:e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𝜗</m:t>
                                          </m:r>
                                        </m:e>
                                      </m:func>
                                    </m:e>
                                  </m:d>
                                </m:e>
                                <m:sup>
                                  <m: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3/2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108" name="TextovéPole 10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01153" y="3299997"/>
                <a:ext cx="4743414" cy="73609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ovéPole 32"/>
              <p:cNvSpPr txBox="1"/>
              <p:nvPr/>
            </p:nvSpPr>
            <p:spPr>
              <a:xfrm>
                <a:off x="3731921" y="1273113"/>
                <a:ext cx="28402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𝑑</m:t>
                          </m:r>
                        </m:e>
                        <m:sup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𝑅</m:t>
                          </m:r>
                        </m:e>
                        <m:sup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−2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𝑑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𝑅</m:t>
                      </m:r>
                      <m:func>
                        <m:func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cs-CZ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cos</m:t>
                          </m:r>
                        </m:fName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𝜗</m:t>
                          </m:r>
                        </m:e>
                      </m:func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33" name="TextovéPole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1921" y="1273113"/>
                <a:ext cx="2840200" cy="3693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Přímá spojnice 34"/>
          <p:cNvCxnSpPr/>
          <p:nvPr/>
        </p:nvCxnSpPr>
        <p:spPr>
          <a:xfrm>
            <a:off x="2313933" y="3655081"/>
            <a:ext cx="1336902" cy="1079056"/>
          </a:xfrm>
          <a:prstGeom prst="line">
            <a:avLst/>
          </a:prstGeom>
          <a:ln w="22225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37"/>
          <p:cNvCxnSpPr/>
          <p:nvPr/>
        </p:nvCxnSpPr>
        <p:spPr>
          <a:xfrm flipH="1">
            <a:off x="3236880" y="4747810"/>
            <a:ext cx="378879" cy="1833822"/>
          </a:xfrm>
          <a:prstGeom prst="line">
            <a:avLst/>
          </a:prstGeom>
          <a:ln w="22225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Přímá spojnice 44"/>
          <p:cNvCxnSpPr/>
          <p:nvPr/>
        </p:nvCxnSpPr>
        <p:spPr>
          <a:xfrm>
            <a:off x="2648950" y="5581243"/>
            <a:ext cx="1482610" cy="11733"/>
          </a:xfrm>
          <a:prstGeom prst="line">
            <a:avLst/>
          </a:prstGeom>
          <a:ln w="22225"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římá spojnice 47"/>
          <p:cNvCxnSpPr/>
          <p:nvPr/>
        </p:nvCxnSpPr>
        <p:spPr>
          <a:xfrm flipV="1">
            <a:off x="2648951" y="4709043"/>
            <a:ext cx="963255" cy="883932"/>
          </a:xfrm>
          <a:prstGeom prst="line">
            <a:avLst/>
          </a:prstGeom>
          <a:ln w="22225"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Přímá spojnice 51"/>
          <p:cNvCxnSpPr/>
          <p:nvPr/>
        </p:nvCxnSpPr>
        <p:spPr>
          <a:xfrm>
            <a:off x="2643928" y="5594776"/>
            <a:ext cx="681884" cy="538856"/>
          </a:xfrm>
          <a:prstGeom prst="line">
            <a:avLst/>
          </a:prstGeom>
          <a:ln w="22225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Přímá spojnice 52"/>
          <p:cNvCxnSpPr/>
          <p:nvPr/>
        </p:nvCxnSpPr>
        <p:spPr>
          <a:xfrm flipH="1">
            <a:off x="2645398" y="4201086"/>
            <a:ext cx="317768" cy="1390093"/>
          </a:xfrm>
          <a:prstGeom prst="line">
            <a:avLst/>
          </a:prstGeom>
          <a:ln w="22225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Obdélník 30"/>
              <p:cNvSpPr/>
              <p:nvPr/>
            </p:nvSpPr>
            <p:spPr>
              <a:xfrm>
                <a:off x="2131149" y="3717747"/>
                <a:ext cx="36798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31" name="Obdélník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1149" y="3717747"/>
                <a:ext cx="367986" cy="36933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Obdélník 63"/>
              <p:cNvSpPr/>
              <p:nvPr/>
            </p:nvSpPr>
            <p:spPr>
              <a:xfrm>
                <a:off x="2907471" y="6070748"/>
                <a:ext cx="36798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64" name="Obdélník 6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7471" y="6070748"/>
                <a:ext cx="367986" cy="369332"/>
              </a:xfrm>
              <a:prstGeom prst="rect">
                <a:avLst/>
              </a:prstGeom>
              <a:blipFill>
                <a:blip r:embed="rId15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Obdélník 64"/>
              <p:cNvSpPr/>
              <p:nvPr/>
            </p:nvSpPr>
            <p:spPr>
              <a:xfrm>
                <a:off x="4798270" y="4349089"/>
                <a:ext cx="35375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65" name="Obdélník 6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8270" y="4349089"/>
                <a:ext cx="353751" cy="36933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ovéPole 66"/>
              <p:cNvSpPr txBox="1"/>
              <p:nvPr/>
            </p:nvSpPr>
            <p:spPr>
              <a:xfrm>
                <a:off x="3841148" y="494603"/>
                <a:ext cx="2287999" cy="4103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𝑑</m:t>
                          </m:r>
                        </m:e>
                      </m:acc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=(0,  0,  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67" name="TextovéPole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1148" y="494603"/>
                <a:ext cx="2287999" cy="410305"/>
              </a:xfrm>
              <a:prstGeom prst="rect">
                <a:avLst/>
              </a:prstGeom>
              <a:blipFill>
                <a:blip r:embed="rId17"/>
                <a:stretch>
                  <a:fillRect t="-22388" b="-134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ovéPole 68"/>
              <p:cNvSpPr txBox="1"/>
              <p:nvPr/>
            </p:nvSpPr>
            <p:spPr>
              <a:xfrm>
                <a:off x="7273591" y="525052"/>
                <a:ext cx="4119782" cy="4029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</m:acc>
                    <m:r>
                      <a:rPr lang="cs-CZ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=(</m:t>
                    </m:r>
                    <m:func>
                      <m:funcPr>
                        <m:ctrlPr>
                          <a:rPr lang="cs-CZ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cs-CZ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R</m:t>
                        </m:r>
                        <m:r>
                          <a:rPr lang="cs-CZ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cs-CZ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sin</m:t>
                        </m:r>
                      </m:fName>
                      <m:e>
                        <m:r>
                          <a:rPr lang="cs-CZ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𝜗</m:t>
                        </m:r>
                      </m:e>
                    </m:func>
                    <m:func>
                      <m:funcPr>
                        <m:ctrlPr>
                          <a:rPr lang="cs-CZ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cs-CZ">
                            <a:solidFill>
                              <a:prstClr val="black"/>
                            </a:solidFill>
                            <a:latin typeface="Cambria Math"/>
                          </a:rPr>
                          <m:t>cos</m:t>
                        </m:r>
                      </m:fName>
                      <m:e>
                        <m:r>
                          <a:rPr lang="cs-CZ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</m:func>
                    <m:r>
                      <a:rPr lang="cs-CZ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/>
                      </a:rPr>
                      <m:t>,</m:t>
                    </m:r>
                    <m:func>
                      <m:funcPr>
                        <m:ctrlPr>
                          <a:rPr lang="cs-CZ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cs-CZ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R</m:t>
                        </m:r>
                        <m:r>
                          <a:rPr lang="cs-CZ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cs-CZ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sin</m:t>
                        </m:r>
                      </m:fName>
                      <m:e>
                        <m:r>
                          <a:rPr lang="cs-CZ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𝜗</m:t>
                        </m:r>
                      </m:e>
                    </m:func>
                    <m:func>
                      <m:funcPr>
                        <m:ctrlPr>
                          <a:rPr lang="cs-CZ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cs-CZ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cs-CZ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</m:func>
                    <m:r>
                      <a:rPr lang="cs-CZ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func>
                      <m:funcPr>
                        <m:ctrlPr>
                          <a:rPr lang="cs-CZ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cs-CZ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R</m:t>
                        </m:r>
                        <m:r>
                          <m:rPr>
                            <m:sty m:val="p"/>
                          </m:rPr>
                          <a:rPr lang="cs-CZ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cos</m:t>
                        </m:r>
                      </m:fName>
                      <m:e>
                        <m:r>
                          <a:rPr lang="cs-CZ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𝜗</m:t>
                        </m:r>
                      </m:e>
                    </m:func>
                  </m:oMath>
                </a14:m>
                <a:r>
                  <a:rPr lang="cs-CZ" dirty="0">
                    <a:solidFill>
                      <a:prstClr val="black"/>
                    </a:solidFill>
                    <a:latin typeface="Calibri"/>
                  </a:rPr>
                  <a:t>)</a:t>
                </a:r>
              </a:p>
            </p:txBody>
          </p:sp>
        </mc:Choice>
        <mc:Fallback xmlns="">
          <p:sp>
            <p:nvSpPr>
              <p:cNvPr id="69" name="TextovéPole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3591" y="525052"/>
                <a:ext cx="4119782" cy="402931"/>
              </a:xfrm>
              <a:prstGeom prst="rect">
                <a:avLst/>
              </a:prstGeom>
              <a:blipFill>
                <a:blip r:embed="rId18"/>
                <a:stretch>
                  <a:fillRect r="-444" b="-2424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ovéPole 70"/>
              <p:cNvSpPr txBox="1"/>
              <p:nvPr/>
            </p:nvSpPr>
            <p:spPr>
              <a:xfrm>
                <a:off x="258253" y="1812511"/>
                <a:ext cx="2833211" cy="10138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</m:acc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𝜎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4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nary>
                        <m:naryPr>
                          <m:supHide m:val="on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  <m:sup/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  </m:t>
                          </m:r>
                          <m:f>
                            <m:f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nor/>
                                </m:rPr>
                                <a:rPr lang="cs-CZ" dirty="0">
                                  <a:solidFill>
                                    <a:prstClr val="black"/>
                                  </a:solidFill>
                                  <a:latin typeface="Calibri"/>
                                </a:rPr>
                                <m:t> </m:t>
                              </m:r>
                              <m:d>
                                <m:dPr>
                                  <m:ctrlP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cs-CZ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cs-CZ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𝑑</m:t>
                                      </m:r>
                                    </m:e>
                                  </m:acc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⃗"/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</m:acc>
                                </m:e>
                              </m:d>
                            </m:num>
                            <m:den>
                              <m:sSup>
                                <m:sSupPr>
                                  <m:ctrlP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begChr m:val="|"/>
                                      <m:endChr m:val="|"/>
                                      <m:ctrlPr>
                                        <a:rPr lang="cs-CZ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acc>
                                        <m:accPr>
                                          <m:chr m:val="⃗"/>
                                          <m:ctrlP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𝑑</m:t>
                                          </m:r>
                                        </m:e>
                                      </m:acc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acc>
                                        <m:accPr>
                                          <m:chr m:val="⃗"/>
                                          <m:ctrlP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𝑅</m:t>
                                          </m:r>
                                        </m:e>
                                      </m:acc>
                                    </m:e>
                                  </m:d>
                                </m:e>
                                <m:sup>
                                  <m: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den>
                          </m:f>
                          <m:r>
                            <a:rPr lang="cs-CZ" i="1" dirty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𝑑𝑆</m:t>
                          </m:r>
                          <m:r>
                            <m:rPr>
                              <m:nor/>
                            </m:rPr>
                            <a:rPr lang="cs-CZ" dirty="0">
                              <a:solidFill>
                                <a:prstClr val="black"/>
                              </a:solidFill>
                              <a:latin typeface="Calibri"/>
                            </a:rPr>
                            <m:t> </m:t>
                          </m:r>
                        </m:e>
                      </m:nary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71" name="TextovéPole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253" y="1812511"/>
                <a:ext cx="2833211" cy="1013867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ovéPole 72"/>
              <p:cNvSpPr txBox="1"/>
              <p:nvPr/>
            </p:nvSpPr>
            <p:spPr>
              <a:xfrm>
                <a:off x="384020" y="310992"/>
                <a:ext cx="2312684" cy="7028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</m:acc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𝜎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4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nary>
                        <m:naryPr>
                          <m:supHide m:val="on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  <m:sup/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  </m:t>
                          </m:r>
                          <m:f>
                            <m:f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nor/>
                                </m:rPr>
                                <a:rPr lang="cs-CZ" dirty="0">
                                  <a:solidFill>
                                    <a:prstClr val="black"/>
                                  </a:solidFill>
                                  <a:latin typeface="Calibri"/>
                                </a:rPr>
                                <m:t> </m:t>
                              </m:r>
                              <m:acc>
                                <m:accPr>
                                  <m:chr m:val="⃗"/>
                                  <m:ctrlP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</m:acc>
                            </m:num>
                            <m:den>
                              <m:sSup>
                                <m:sSupPr>
                                  <m:ctrlP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begChr m:val="|"/>
                                      <m:endChr m:val="|"/>
                                      <m:ctrlPr>
                                        <a:rPr lang="cs-CZ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acc>
                                        <m:accPr>
                                          <m:chr m:val="⃗"/>
                                          <m:ctrlP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𝑟</m:t>
                                          </m:r>
                                        </m:e>
                                      </m:acc>
                                    </m:e>
                                  </m:d>
                                </m:e>
                                <m:sup>
                                  <m: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den>
                          </m:f>
                          <m:r>
                            <a:rPr lang="cs-CZ" i="1" dirty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cs-CZ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𝑑𝑆</m:t>
                          </m:r>
                          <m:r>
                            <m:rPr>
                              <m:nor/>
                            </m:rPr>
                            <a:rPr lang="cs-CZ" dirty="0">
                              <a:solidFill>
                                <a:prstClr val="black"/>
                              </a:solidFill>
                              <a:latin typeface="Calibri"/>
                            </a:rPr>
                            <m:t> </m:t>
                          </m:r>
                        </m:e>
                      </m:nary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73" name="TextovéPole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020" y="310992"/>
                <a:ext cx="2312684" cy="702821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Obdélník 36"/>
              <p:cNvSpPr/>
              <p:nvPr/>
            </p:nvSpPr>
            <p:spPr>
              <a:xfrm>
                <a:off x="7183385" y="1157901"/>
                <a:ext cx="4536690" cy="4872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cs-CZ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d>
                            <m:dPr>
                              <m:begChr m:val="|"/>
                              <m:endChr m:val="|"/>
                              <m:ctrlPr>
                                <a:rPr lang="cs-CZ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⃗"/>
                                  <m:ctrlP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e>
                              </m:acc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acc>
                                <m:accPr>
                                  <m:chr m:val="⃗"/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</m:acc>
                            </m:e>
                          </m:d>
                        </m:e>
                        <m:sup>
                          <m:r>
                            <a:rPr lang="cs-CZ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cs-CZ" i="1" dirty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cs-CZ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𝑑</m:t>
                                  </m:r>
                                </m:e>
                                <m:sup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𝑅</m:t>
                                  </m:r>
                                </m:e>
                                <m:sup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−2</m:t>
                              </m:r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𝑑</m:t>
                              </m:r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 </m:t>
                              </m:r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𝑅</m:t>
                              </m:r>
                              <m:func>
                                <m:func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cs-CZ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𝜗</m:t>
                                  </m:r>
                                </m:e>
                              </m:func>
                              <m:r>
                                <m:rPr>
                                  <m:nor/>
                                </m:rPr>
                                <a:rPr lang="cs-CZ" dirty="0">
                                  <a:solidFill>
                                    <a:prstClr val="black"/>
                                  </a:solidFill>
                                  <a:latin typeface="Calibri"/>
                                </a:rPr>
                                <m:t> </m:t>
                              </m:r>
                            </m:e>
                          </m:d>
                        </m:e>
                        <m:sup>
                          <m:r>
                            <a:rPr lang="cs-CZ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3/2</m:t>
                          </m:r>
                        </m:sup>
                      </m:sSup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37" name="Obdélník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3385" y="1157901"/>
                <a:ext cx="4536690" cy="487249"/>
              </a:xfrm>
              <a:prstGeom prst="rect">
                <a:avLst/>
              </a:prstGeom>
              <a:blipFill>
                <a:blip r:embed="rId21"/>
                <a:stretch>
                  <a:fillRect b="-5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ovéPole 76"/>
              <p:cNvSpPr txBox="1"/>
              <p:nvPr/>
            </p:nvSpPr>
            <p:spPr>
              <a:xfrm>
                <a:off x="7311561" y="2168614"/>
                <a:ext cx="488043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𝑟</m:t>
                        </m:r>
                      </m:e>
                    </m:acc>
                    <m:r>
                      <a:rPr lang="cs-CZ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=(−</m:t>
                    </m:r>
                    <m:func>
                      <m:funcPr>
                        <m:ctrlPr>
                          <a:rPr lang="cs-CZ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cs-CZ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R</m:t>
                        </m:r>
                        <m:r>
                          <a:rPr lang="cs-CZ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cs-CZ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sin</m:t>
                        </m:r>
                      </m:fName>
                      <m:e>
                        <m:r>
                          <a:rPr lang="cs-CZ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𝜗</m:t>
                        </m:r>
                      </m:e>
                    </m:func>
                    <m:func>
                      <m:funcPr>
                        <m:ctrlPr>
                          <a:rPr lang="cs-CZ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cs-CZ">
                            <a:solidFill>
                              <a:prstClr val="black"/>
                            </a:solidFill>
                            <a:latin typeface="Cambria Math"/>
                          </a:rPr>
                          <m:t>cos</m:t>
                        </m:r>
                      </m:fName>
                      <m:e>
                        <m:r>
                          <a:rPr lang="cs-CZ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</m:func>
                    <m:r>
                      <a:rPr lang="cs-CZ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/>
                      </a:rPr>
                      <m:t>,</m:t>
                    </m:r>
                    <m:func>
                      <m:funcPr>
                        <m:ctrlPr>
                          <a:rPr lang="cs-CZ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uncPr>
                      <m:fName>
                        <m:r>
                          <a:rPr lang="cs-CZ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cs-CZ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R</m:t>
                        </m:r>
                        <m:r>
                          <a:rPr lang="cs-CZ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cs-CZ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sin</m:t>
                        </m:r>
                      </m:fName>
                      <m:e>
                        <m:r>
                          <a:rPr lang="cs-CZ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𝜗</m:t>
                        </m:r>
                      </m:e>
                    </m:func>
                    <m:func>
                      <m:funcPr>
                        <m:ctrlPr>
                          <a:rPr lang="cs-CZ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cs-CZ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cs-CZ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</m:func>
                    <m:r>
                      <a:rPr lang="cs-CZ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cs-CZ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</m:t>
                    </m:r>
                    <m:r>
                      <a:rPr lang="cs-CZ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func>
                      <m:funcPr>
                        <m:ctrlPr>
                          <a:rPr lang="cs-CZ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cs-CZ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R</m:t>
                        </m:r>
                        <m:r>
                          <m:rPr>
                            <m:sty m:val="p"/>
                          </m:rPr>
                          <a:rPr lang="cs-CZ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cos</m:t>
                        </m:r>
                      </m:fName>
                      <m:e>
                        <m:r>
                          <a:rPr lang="cs-CZ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𝜗</m:t>
                        </m:r>
                      </m:e>
                    </m:func>
                  </m:oMath>
                </a14:m>
                <a:r>
                  <a:rPr lang="cs-CZ" dirty="0">
                    <a:solidFill>
                      <a:prstClr val="black"/>
                    </a:solidFill>
                    <a:latin typeface="Calibri"/>
                  </a:rPr>
                  <a:t>)</a:t>
                </a:r>
              </a:p>
            </p:txBody>
          </p:sp>
        </mc:Choice>
        <mc:Fallback xmlns="">
          <p:sp>
            <p:nvSpPr>
              <p:cNvPr id="77" name="TextovéPole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1561" y="2168614"/>
                <a:ext cx="4880439" cy="369332"/>
              </a:xfrm>
              <a:prstGeom prst="rect">
                <a:avLst/>
              </a:prstGeom>
              <a:blipFill>
                <a:blip r:embed="rId22"/>
                <a:stretch>
                  <a:fillRect t="-23333" r="-125" b="-26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ovéPole 79"/>
              <p:cNvSpPr txBox="1"/>
              <p:nvPr/>
            </p:nvSpPr>
            <p:spPr>
              <a:xfrm>
                <a:off x="5835837" y="5690943"/>
                <a:ext cx="4183453" cy="7121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𝑧</m:t>
                          </m:r>
                        </m:sub>
                      </m:sSub>
                      <m:r>
                        <a:rPr lang="cs-CZ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nary>
                        <m:nary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sup>
                        <m:e>
                          <m:f>
                            <m:f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d>
                                <m:d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  <m:t>𝑑</m:t>
                                  </m:r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  <m:t>− </m:t>
                                  </m:r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𝑅</m:t>
                                  </m:r>
                                  <m:func>
                                    <m:funcPr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cs-CZ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𝜗</m:t>
                                      </m:r>
                                    </m:e>
                                  </m:func>
                                </m:e>
                              </m:d>
                              <m:sSup>
                                <m:sSup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𝑅</m:t>
                                  </m:r>
                                </m:e>
                                <m:sup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func>
                                <m:func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cs-CZ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𝜗</m:t>
                                  </m:r>
                                </m:e>
                              </m:func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𝑑</m:t>
                              </m:r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𝜗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cs-CZ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𝑑</m:t>
                                          </m:r>
                                        </m:e>
                                        <m:sup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+</m:t>
                                      </m:r>
                                      <m:sSup>
                                        <m:sSupPr>
                                          <m:ctrlP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𝑅</m:t>
                                          </m:r>
                                        </m:e>
                                        <m:sup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−2</m:t>
                                      </m:r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𝑑</m:t>
                                      </m:r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 </m:t>
                                      </m:r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𝑅</m:t>
                                      </m:r>
                                      <m:func>
                                        <m:funcPr>
                                          <m:ctrlP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cs-CZ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cos</m:t>
                                          </m:r>
                                        </m:fName>
                                        <m:e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𝜗</m:t>
                                          </m:r>
                                        </m:e>
                                      </m:func>
                                    </m:e>
                                  </m:d>
                                </m:e>
                                <m:sup>
                                  <m: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3/2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80" name="TextovéPole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35837" y="5690943"/>
                <a:ext cx="4183453" cy="712118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57316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98354" y="56819"/>
            <a:ext cx="8229600" cy="282054"/>
          </a:xfrm>
        </p:spPr>
        <p:txBody>
          <a:bodyPr>
            <a:noAutofit/>
          </a:bodyPr>
          <a:lstStyle/>
          <a:p>
            <a:r>
              <a:rPr lang="cs-CZ" sz="2000" dirty="0"/>
              <a:t>Intenzita elektrického pole v okolí homogenně nabité koulové sféry</a:t>
            </a:r>
          </a:p>
        </p:txBody>
      </p:sp>
      <p:sp>
        <p:nvSpPr>
          <p:cNvPr id="3" name="Ovál 2"/>
          <p:cNvSpPr/>
          <p:nvPr/>
        </p:nvSpPr>
        <p:spPr>
          <a:xfrm>
            <a:off x="133748" y="2019919"/>
            <a:ext cx="2766109" cy="281816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  <a:latin typeface="Calibri"/>
            </a:endParaRPr>
          </a:p>
        </p:txBody>
      </p:sp>
      <p:sp>
        <p:nvSpPr>
          <p:cNvPr id="4" name="Ovál 3"/>
          <p:cNvSpPr/>
          <p:nvPr/>
        </p:nvSpPr>
        <p:spPr>
          <a:xfrm>
            <a:off x="185798" y="2071968"/>
            <a:ext cx="2662008" cy="2714059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  <a:latin typeface="Calibri"/>
            </a:endParaRPr>
          </a:p>
        </p:txBody>
      </p:sp>
      <p:cxnSp>
        <p:nvCxnSpPr>
          <p:cNvPr id="6" name="Přímá spojnice 5"/>
          <p:cNvCxnSpPr/>
          <p:nvPr/>
        </p:nvCxnSpPr>
        <p:spPr>
          <a:xfrm flipV="1">
            <a:off x="1506097" y="3428999"/>
            <a:ext cx="4925752" cy="1330"/>
          </a:xfrm>
          <a:prstGeom prst="line">
            <a:avLst/>
          </a:prstGeom>
          <a:ln w="22225"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 flipV="1">
            <a:off x="1999527" y="3444494"/>
            <a:ext cx="3573436" cy="588117"/>
          </a:xfrm>
          <a:prstGeom prst="line">
            <a:avLst/>
          </a:prstGeom>
          <a:ln w="31750">
            <a:solidFill>
              <a:srgbClr val="00B05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 flipH="1" flipV="1">
            <a:off x="1508727" y="3431661"/>
            <a:ext cx="490799" cy="615115"/>
          </a:xfrm>
          <a:prstGeom prst="straightConnector1">
            <a:avLst/>
          </a:prstGeom>
          <a:ln w="28575">
            <a:solidFill>
              <a:srgbClr val="C00000"/>
            </a:solidFill>
            <a:headEnd type="stealth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ovéPole 59"/>
              <p:cNvSpPr txBox="1"/>
              <p:nvPr/>
            </p:nvSpPr>
            <p:spPr>
              <a:xfrm>
                <a:off x="1646581" y="3421543"/>
                <a:ext cx="279189" cy="2733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𝜗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60" name="TextovéPole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6581" y="3421543"/>
                <a:ext cx="279189" cy="273306"/>
              </a:xfrm>
              <a:prstGeom prst="rect">
                <a:avLst/>
              </a:prstGeom>
              <a:blipFill>
                <a:blip r:embed="rId3"/>
                <a:stretch>
                  <a:fillRect r="-10870" b="-2444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ovéPole 60"/>
              <p:cNvSpPr txBox="1"/>
              <p:nvPr/>
            </p:nvSpPr>
            <p:spPr>
              <a:xfrm>
                <a:off x="1147345" y="3253409"/>
                <a:ext cx="295702" cy="2733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𝜑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61" name="TextovéPole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7345" y="3253409"/>
                <a:ext cx="295702" cy="273306"/>
              </a:xfrm>
              <a:prstGeom prst="rect">
                <a:avLst/>
              </a:prstGeom>
              <a:blipFill>
                <a:blip r:embed="rId4"/>
                <a:stretch>
                  <a:fillRect r="-12245" b="-4222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3" name="Přímá spojnice se šipkou 62"/>
          <p:cNvCxnSpPr/>
          <p:nvPr/>
        </p:nvCxnSpPr>
        <p:spPr>
          <a:xfrm flipV="1">
            <a:off x="5599043" y="3426336"/>
            <a:ext cx="814219" cy="2662"/>
          </a:xfrm>
          <a:prstGeom prst="straightConnector1">
            <a:avLst/>
          </a:prstGeom>
          <a:ln w="1905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ovéPole 74"/>
              <p:cNvSpPr txBox="1"/>
              <p:nvPr/>
            </p:nvSpPr>
            <p:spPr>
              <a:xfrm>
                <a:off x="1788641" y="3635857"/>
                <a:ext cx="289913" cy="2981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𝑅</m:t>
                          </m:r>
                        </m:e>
                      </m:acc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75" name="TextovéPole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8641" y="3635857"/>
                <a:ext cx="289913" cy="298169"/>
              </a:xfrm>
              <a:prstGeom prst="rect">
                <a:avLst/>
              </a:prstGeom>
              <a:blipFill>
                <a:blip r:embed="rId5"/>
                <a:stretch>
                  <a:fillRect r="-10417" b="-2653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ovéPole 75"/>
              <p:cNvSpPr txBox="1"/>
              <p:nvPr/>
            </p:nvSpPr>
            <p:spPr>
              <a:xfrm>
                <a:off x="3230770" y="3572450"/>
                <a:ext cx="260210" cy="2733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𝑟</m:t>
                          </m:r>
                        </m:e>
                      </m:acc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76" name="TextovéPole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0770" y="3572450"/>
                <a:ext cx="260210" cy="273306"/>
              </a:xfrm>
              <a:prstGeom prst="rect">
                <a:avLst/>
              </a:prstGeom>
              <a:blipFill>
                <a:blip r:embed="rId6"/>
                <a:stretch>
                  <a:fillRect l="-2326" t="-31111" r="-23256" b="-26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8" name="Přímá spojnice se šipkou 77"/>
          <p:cNvCxnSpPr/>
          <p:nvPr/>
        </p:nvCxnSpPr>
        <p:spPr>
          <a:xfrm>
            <a:off x="1516803" y="3428997"/>
            <a:ext cx="4067370" cy="0"/>
          </a:xfrm>
          <a:prstGeom prst="straightConnector1">
            <a:avLst/>
          </a:prstGeom>
          <a:ln w="317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ovéPole 78"/>
              <p:cNvSpPr txBox="1"/>
              <p:nvPr/>
            </p:nvSpPr>
            <p:spPr>
              <a:xfrm>
                <a:off x="3003135" y="3099348"/>
                <a:ext cx="279664" cy="3036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𝑑</m:t>
                          </m:r>
                        </m:e>
                      </m:acc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79" name="TextovéPole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3135" y="3099348"/>
                <a:ext cx="279664" cy="303626"/>
              </a:xfrm>
              <a:prstGeom prst="rect">
                <a:avLst/>
              </a:prstGeom>
              <a:blipFill>
                <a:blip r:embed="rId7"/>
                <a:stretch>
                  <a:fillRect t="-30000" r="-30435" b="-28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TextovéPole 100"/>
              <p:cNvSpPr txBox="1"/>
              <p:nvPr/>
            </p:nvSpPr>
            <p:spPr>
              <a:xfrm>
                <a:off x="5742134" y="3157343"/>
                <a:ext cx="349651" cy="2981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𝐸</m:t>
                              </m:r>
                            </m:e>
                          </m:acc>
                        </m:e>
                        <m: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𝑧</m:t>
                          </m:r>
                        </m:sub>
                      </m:sSub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101" name="TextovéPole 10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2134" y="3157343"/>
                <a:ext cx="349651" cy="298169"/>
              </a:xfrm>
              <a:prstGeom prst="rect">
                <a:avLst/>
              </a:prstGeom>
              <a:blipFill>
                <a:blip r:embed="rId8"/>
                <a:stretch>
                  <a:fillRect r="-3509" b="-3061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2" name="TextovéPole 101"/>
              <p:cNvSpPr txBox="1"/>
              <p:nvPr/>
            </p:nvSpPr>
            <p:spPr>
              <a:xfrm>
                <a:off x="2812899" y="4234279"/>
                <a:ext cx="1647140" cy="2733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𝑑𝑆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𝑅</m:t>
                          </m:r>
                        </m:e>
                        <m:sup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func>
                        <m:func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cs-CZ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sin</m:t>
                          </m:r>
                        </m:fName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𝜗</m:t>
                          </m:r>
                        </m:e>
                      </m:func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𝑑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𝜗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 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𝑑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𝜑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102" name="TextovéPole 10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2899" y="4234279"/>
                <a:ext cx="1647140" cy="273306"/>
              </a:xfrm>
              <a:prstGeom prst="rect">
                <a:avLst/>
              </a:prstGeom>
              <a:blipFill>
                <a:blip r:embed="rId9"/>
                <a:stretch>
                  <a:fillRect r="-29889" b="-4545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4" name="Zakřivená spojnice 103"/>
          <p:cNvCxnSpPr/>
          <p:nvPr/>
        </p:nvCxnSpPr>
        <p:spPr>
          <a:xfrm>
            <a:off x="1971369" y="4028204"/>
            <a:ext cx="1071458" cy="603898"/>
          </a:xfrm>
          <a:prstGeom prst="curved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34"/>
          <p:cNvCxnSpPr/>
          <p:nvPr/>
        </p:nvCxnSpPr>
        <p:spPr>
          <a:xfrm>
            <a:off x="545376" y="2623041"/>
            <a:ext cx="989307" cy="798502"/>
          </a:xfrm>
          <a:prstGeom prst="line">
            <a:avLst/>
          </a:prstGeom>
          <a:ln w="22225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37"/>
          <p:cNvCxnSpPr/>
          <p:nvPr/>
        </p:nvCxnSpPr>
        <p:spPr>
          <a:xfrm flipH="1">
            <a:off x="1228357" y="3431661"/>
            <a:ext cx="280370" cy="1357029"/>
          </a:xfrm>
          <a:prstGeom prst="line">
            <a:avLst/>
          </a:prstGeom>
          <a:ln w="22225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Přímá spojnice 44"/>
          <p:cNvCxnSpPr/>
          <p:nvPr/>
        </p:nvCxnSpPr>
        <p:spPr>
          <a:xfrm>
            <a:off x="793289" y="4048401"/>
            <a:ext cx="1097131" cy="8682"/>
          </a:xfrm>
          <a:prstGeom prst="line">
            <a:avLst/>
          </a:prstGeom>
          <a:ln w="22225"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římá spojnice 47"/>
          <p:cNvCxnSpPr/>
          <p:nvPr/>
        </p:nvCxnSpPr>
        <p:spPr>
          <a:xfrm flipV="1">
            <a:off x="793290" y="3402973"/>
            <a:ext cx="712808" cy="654110"/>
          </a:xfrm>
          <a:prstGeom prst="line">
            <a:avLst/>
          </a:prstGeom>
          <a:ln w="22225"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Přímá spojnice 51"/>
          <p:cNvCxnSpPr/>
          <p:nvPr/>
        </p:nvCxnSpPr>
        <p:spPr>
          <a:xfrm>
            <a:off x="789573" y="4058416"/>
            <a:ext cx="504594" cy="398754"/>
          </a:xfrm>
          <a:prstGeom prst="line">
            <a:avLst/>
          </a:prstGeom>
          <a:ln w="22225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Přímá spojnice 52"/>
          <p:cNvCxnSpPr/>
          <p:nvPr/>
        </p:nvCxnSpPr>
        <p:spPr>
          <a:xfrm flipH="1">
            <a:off x="790660" y="3027085"/>
            <a:ext cx="235148" cy="1028669"/>
          </a:xfrm>
          <a:prstGeom prst="line">
            <a:avLst/>
          </a:prstGeom>
          <a:ln w="22225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Obdélník 30"/>
              <p:cNvSpPr/>
              <p:nvPr/>
            </p:nvSpPr>
            <p:spPr>
              <a:xfrm>
                <a:off x="410116" y="2669414"/>
                <a:ext cx="272309" cy="2733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31" name="Obdélník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116" y="2669414"/>
                <a:ext cx="272309" cy="273306"/>
              </a:xfrm>
              <a:prstGeom prst="rect">
                <a:avLst/>
              </a:prstGeom>
              <a:blipFill>
                <a:blip r:embed="rId10"/>
                <a:stretch>
                  <a:fillRect b="-1555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Obdélník 63"/>
              <p:cNvSpPr/>
              <p:nvPr/>
            </p:nvSpPr>
            <p:spPr>
              <a:xfrm>
                <a:off x="984594" y="4410635"/>
                <a:ext cx="272309" cy="2733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64" name="Obdélník 6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4594" y="4410635"/>
                <a:ext cx="272309" cy="273306"/>
              </a:xfrm>
              <a:prstGeom prst="rect">
                <a:avLst/>
              </a:prstGeom>
              <a:blipFill>
                <a:blip r:embed="rId11"/>
                <a:stretch>
                  <a:fillRect r="-13636" b="-4545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Obdélník 64"/>
              <p:cNvSpPr/>
              <p:nvPr/>
            </p:nvSpPr>
            <p:spPr>
              <a:xfrm>
                <a:off x="2383785" y="3136607"/>
                <a:ext cx="261776" cy="2733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65" name="Obdélník 6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3785" y="3136607"/>
                <a:ext cx="261776" cy="273306"/>
              </a:xfrm>
              <a:prstGeom prst="rect">
                <a:avLst/>
              </a:prstGeom>
              <a:blipFill>
                <a:blip r:embed="rId12"/>
                <a:stretch>
                  <a:fillRect b="-1818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ovéPole 38"/>
              <p:cNvSpPr txBox="1"/>
              <p:nvPr/>
            </p:nvSpPr>
            <p:spPr>
              <a:xfrm>
                <a:off x="6771601" y="3274699"/>
                <a:ext cx="4183453" cy="7121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𝑧</m:t>
                          </m:r>
                        </m:sub>
                      </m:sSub>
                      <m:r>
                        <a:rPr lang="cs-CZ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nary>
                        <m:nary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sup>
                        <m:e>
                          <m:f>
                            <m:f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d>
                                <m:d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  <m:t>𝑑</m:t>
                                  </m:r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  <m:t>− </m:t>
                                  </m:r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𝑅</m:t>
                                  </m:r>
                                  <m:func>
                                    <m:funcPr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cs-CZ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𝜗</m:t>
                                      </m:r>
                                    </m:e>
                                  </m:func>
                                </m:e>
                              </m:d>
                              <m:sSup>
                                <m:sSup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𝑅</m:t>
                                  </m:r>
                                </m:e>
                                <m:sup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func>
                                <m:func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cs-CZ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𝜗</m:t>
                                  </m:r>
                                </m:e>
                              </m:func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𝑑</m:t>
                              </m:r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𝜗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cs-CZ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𝑑</m:t>
                                          </m:r>
                                        </m:e>
                                        <m:sup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+</m:t>
                                      </m:r>
                                      <m:sSup>
                                        <m:sSupPr>
                                          <m:ctrlP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𝑅</m:t>
                                          </m:r>
                                        </m:e>
                                        <m:sup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−2</m:t>
                                      </m:r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𝑑</m:t>
                                      </m:r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 </m:t>
                                      </m:r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𝑅</m:t>
                                      </m:r>
                                      <m:func>
                                        <m:funcPr>
                                          <m:ctrlP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cs-CZ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cos</m:t>
                                          </m:r>
                                        </m:fName>
                                        <m:e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𝜗</m:t>
                                          </m:r>
                                        </m:e>
                                      </m:func>
                                    </m:e>
                                  </m:d>
                                </m:e>
                                <m:sup>
                                  <m: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3/2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39" name="TextovéPole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1601" y="3274699"/>
                <a:ext cx="4183453" cy="712118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ovéPole 42"/>
              <p:cNvSpPr txBox="1"/>
              <p:nvPr/>
            </p:nvSpPr>
            <p:spPr>
              <a:xfrm>
                <a:off x="6794056" y="728809"/>
                <a:ext cx="4541564" cy="14062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𝑧</m:t>
                          </m:r>
                        </m:sub>
                      </m:sSub>
                      <m:r>
                        <a:rPr lang="cs-CZ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nary>
                        <m:nary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sup>
                        <m:e>
                          <m:f>
                            <m:f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𝑅</m:t>
                                  </m:r>
                                </m:e>
                                <m:sup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d>
                                <m:d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  <m:t>𝑑</m:t>
                                      </m:r>
                                    </m:num>
                                    <m:den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  <m:t>𝑅</m:t>
                                      </m:r>
                                    </m:den>
                                  </m:f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  <m:t>− </m:t>
                                  </m:r>
                                  <m:func>
                                    <m:funcPr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cs-CZ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𝜗</m:t>
                                      </m:r>
                                    </m:e>
                                  </m:func>
                                </m:e>
                              </m:d>
                              <m:func>
                                <m:func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cs-CZ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𝜗</m:t>
                                  </m:r>
                                </m:e>
                              </m:func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𝑑</m:t>
                              </m:r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𝜗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sSup>
                                    <m:sSupPr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𝑅</m:t>
                                      </m:r>
                                    </m:e>
                                    <m:sup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p>
                                  </m:sSup>
                                  <m:d>
                                    <m:dPr>
                                      <m:ctrlPr>
                                        <a:rPr lang="cs-CZ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d>
                                            <m:dPr>
                                              <m:ctrlPr>
                                                <a:rPr lang="cs-CZ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f>
                                                <m:fPr>
                                                  <m:ctrlPr>
                                                    <a:rPr lang="cs-CZ" i="1">
                                                      <a:solidFill>
                                                        <a:prstClr val="black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Cambria Math"/>
                                                    </a:rPr>
                                                  </m:ctrlPr>
                                                </m:fPr>
                                                <m:num>
                                                  <m:r>
                                                    <a:rPr lang="cs-CZ" i="1">
                                                      <a:solidFill>
                                                        <a:prstClr val="black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Cambria Math"/>
                                                    </a:rPr>
                                                    <m:t>𝑑</m:t>
                                                  </m:r>
                                                </m:num>
                                                <m:den>
                                                  <m:r>
                                                    <a:rPr lang="cs-CZ" i="1">
                                                      <a:solidFill>
                                                        <a:prstClr val="black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Cambria Math"/>
                                                    </a:rPr>
                                                    <m:t>𝑅</m:t>
                                                  </m:r>
                                                </m:den>
                                              </m:f>
                                            </m:e>
                                          </m:d>
                                        </m:e>
                                        <m:sup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+</m:t>
                                      </m:r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−2</m:t>
                                      </m:r>
                                      <m:f>
                                        <m:fPr>
                                          <m:ctrlP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/>
                                            </a:rPr>
                                            <m:t>𝑑</m:t>
                                          </m:r>
                                        </m:num>
                                        <m:den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/>
                                            </a:rPr>
                                            <m:t>𝑅</m:t>
                                          </m:r>
                                        </m:den>
                                      </m:f>
                                      <m:func>
                                        <m:funcPr>
                                          <m:ctrlP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cs-CZ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cos</m:t>
                                          </m:r>
                                        </m:fName>
                                        <m:e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𝜗</m:t>
                                          </m:r>
                                        </m:e>
                                      </m:func>
                                    </m:e>
                                  </m:d>
                                </m:e>
                                <m:sup>
                                  <m: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3/2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43" name="TextovéPole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4056" y="728809"/>
                <a:ext cx="4541564" cy="140621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Obdélník 8"/>
              <p:cNvSpPr/>
              <p:nvPr/>
            </p:nvSpPr>
            <p:spPr>
              <a:xfrm>
                <a:off x="6884865" y="2060992"/>
                <a:ext cx="812787" cy="6164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𝑑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𝑅</m:t>
                          </m:r>
                        </m:den>
                      </m:f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=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𝜉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9" name="Obdélník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84865" y="2060992"/>
                <a:ext cx="812787" cy="616451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ovéPole 45"/>
              <p:cNvSpPr txBox="1"/>
              <p:nvPr/>
            </p:nvSpPr>
            <p:spPr>
              <a:xfrm>
                <a:off x="6794056" y="4676226"/>
                <a:ext cx="4010585" cy="7892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𝑧</m:t>
                          </m:r>
                        </m:sub>
                      </m:sSub>
                      <m:r>
                        <a:rPr lang="cs-CZ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nary>
                        <m:nary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sup>
                        <m:e>
                          <m:f>
                            <m:f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d>
                                <m:d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𝜉</m:t>
                                  </m:r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  <m:t>− </m:t>
                                  </m:r>
                                  <m:func>
                                    <m:funcPr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cs-CZ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𝜗</m:t>
                                      </m:r>
                                    </m:e>
                                  </m:func>
                                </m:e>
                              </m:d>
                              <m:func>
                                <m:func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cs-CZ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𝜗</m:t>
                                  </m:r>
                                </m:e>
                              </m:func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𝑑</m:t>
                              </m:r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𝜗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cs-CZ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d>
                                            <m:dPr>
                                              <m:ctrlPr>
                                                <a:rPr lang="cs-CZ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cs-CZ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𝜉</m:t>
                                              </m:r>
                                            </m:e>
                                          </m:d>
                                        </m:e>
                                        <m:sup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+</m:t>
                                      </m:r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−2</m:t>
                                      </m:r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𝜉</m:t>
                                      </m:r>
                                      <m:func>
                                        <m:funcPr>
                                          <m:ctrlP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cs-CZ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cos</m:t>
                                          </m:r>
                                        </m:fName>
                                        <m:e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𝜗</m:t>
                                          </m:r>
                                        </m:e>
                                      </m:func>
                                    </m:e>
                                  </m:d>
                                </m:e>
                                <m:sup>
                                  <m: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3/2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46" name="TextovéPole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4056" y="4676226"/>
                <a:ext cx="4010585" cy="789255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309976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98354" y="56819"/>
            <a:ext cx="8229600" cy="282054"/>
          </a:xfrm>
        </p:spPr>
        <p:txBody>
          <a:bodyPr>
            <a:noAutofit/>
          </a:bodyPr>
          <a:lstStyle/>
          <a:p>
            <a:r>
              <a:rPr lang="cs-CZ" sz="2000" dirty="0"/>
              <a:t>Intenzita elektrického pole v okolí homogenně nabité kulové sféry</a:t>
            </a:r>
          </a:p>
        </p:txBody>
      </p:sp>
      <p:sp>
        <p:nvSpPr>
          <p:cNvPr id="3" name="Ovál 2"/>
          <p:cNvSpPr/>
          <p:nvPr/>
        </p:nvSpPr>
        <p:spPr>
          <a:xfrm>
            <a:off x="6096000" y="4059257"/>
            <a:ext cx="2544822" cy="25927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  <a:latin typeface="Calibri"/>
            </a:endParaRPr>
          </a:p>
        </p:txBody>
      </p:sp>
      <p:sp>
        <p:nvSpPr>
          <p:cNvPr id="4" name="Ovál 3"/>
          <p:cNvSpPr/>
          <p:nvPr/>
        </p:nvSpPr>
        <p:spPr>
          <a:xfrm>
            <a:off x="6143886" y="4107142"/>
            <a:ext cx="2449049" cy="249693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  <a:latin typeface="Calibri"/>
            </a:endParaRPr>
          </a:p>
        </p:txBody>
      </p:sp>
      <p:cxnSp>
        <p:nvCxnSpPr>
          <p:cNvPr id="6" name="Přímá spojnice 5"/>
          <p:cNvCxnSpPr/>
          <p:nvPr/>
        </p:nvCxnSpPr>
        <p:spPr>
          <a:xfrm flipV="1">
            <a:off x="7358562" y="5355611"/>
            <a:ext cx="4531696" cy="1223"/>
          </a:xfrm>
          <a:prstGeom prst="line">
            <a:avLst/>
          </a:prstGeom>
          <a:ln w="22225"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 flipV="1">
            <a:off x="7812518" y="5369866"/>
            <a:ext cx="3287564" cy="541068"/>
          </a:xfrm>
          <a:prstGeom prst="line">
            <a:avLst/>
          </a:prstGeom>
          <a:ln w="31750">
            <a:solidFill>
              <a:srgbClr val="00B05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 flipH="1" flipV="1">
            <a:off x="7360982" y="5358059"/>
            <a:ext cx="451536" cy="565906"/>
          </a:xfrm>
          <a:prstGeom prst="straightConnector1">
            <a:avLst/>
          </a:prstGeom>
          <a:ln w="28575">
            <a:solidFill>
              <a:srgbClr val="C00000"/>
            </a:solidFill>
            <a:headEnd type="stealth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ovéPole 59"/>
              <p:cNvSpPr txBox="1"/>
              <p:nvPr/>
            </p:nvSpPr>
            <p:spPr>
              <a:xfrm>
                <a:off x="7487807" y="5348751"/>
                <a:ext cx="256854" cy="251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𝜗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60" name="TextovéPole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7807" y="5348751"/>
                <a:ext cx="256854" cy="251441"/>
              </a:xfrm>
              <a:prstGeom prst="rect">
                <a:avLst/>
              </a:prstGeom>
              <a:blipFill>
                <a:blip r:embed="rId3"/>
                <a:stretch>
                  <a:fillRect r="-21429" b="-333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ovéPole 60"/>
              <p:cNvSpPr txBox="1"/>
              <p:nvPr/>
            </p:nvSpPr>
            <p:spPr>
              <a:xfrm>
                <a:off x="7028510" y="5194068"/>
                <a:ext cx="272046" cy="251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𝜑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61" name="TextovéPole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8510" y="5194068"/>
                <a:ext cx="272046" cy="251441"/>
              </a:xfrm>
              <a:prstGeom prst="rect">
                <a:avLst/>
              </a:prstGeom>
              <a:blipFill>
                <a:blip r:embed="rId4"/>
                <a:stretch>
                  <a:fillRect r="-22222" b="-5853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3" name="Přímá spojnice se šipkou 62"/>
          <p:cNvCxnSpPr/>
          <p:nvPr/>
        </p:nvCxnSpPr>
        <p:spPr>
          <a:xfrm flipV="1">
            <a:off x="11124076" y="5353160"/>
            <a:ext cx="749082" cy="2449"/>
          </a:xfrm>
          <a:prstGeom prst="straightConnector1">
            <a:avLst/>
          </a:prstGeom>
          <a:ln w="1905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ovéPole 74"/>
              <p:cNvSpPr txBox="1"/>
              <p:nvPr/>
            </p:nvSpPr>
            <p:spPr>
              <a:xfrm>
                <a:off x="7676739" y="5490046"/>
                <a:ext cx="266720" cy="2743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𝑅</m:t>
                          </m:r>
                        </m:e>
                      </m:acc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75" name="TextovéPole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76739" y="5490046"/>
                <a:ext cx="266720" cy="274315"/>
              </a:xfrm>
              <a:prstGeom prst="rect">
                <a:avLst/>
              </a:prstGeom>
              <a:blipFill>
                <a:blip r:embed="rId5"/>
                <a:stretch>
                  <a:fillRect r="-20455" b="-3777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ovéPole 75"/>
              <p:cNvSpPr txBox="1"/>
              <p:nvPr/>
            </p:nvSpPr>
            <p:spPr>
              <a:xfrm>
                <a:off x="8817197" y="5426797"/>
                <a:ext cx="239393" cy="251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𝑟</m:t>
                          </m:r>
                        </m:e>
                      </m:acc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76" name="TextovéPole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17197" y="5426797"/>
                <a:ext cx="239393" cy="251441"/>
              </a:xfrm>
              <a:prstGeom prst="rect">
                <a:avLst/>
              </a:prstGeom>
              <a:blipFill>
                <a:blip r:embed="rId6"/>
                <a:stretch>
                  <a:fillRect t="-34146" r="-25000" b="-3902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8" name="Přímá spojnice se šipkou 77"/>
          <p:cNvCxnSpPr/>
          <p:nvPr/>
        </p:nvCxnSpPr>
        <p:spPr>
          <a:xfrm>
            <a:off x="7368411" y="5355609"/>
            <a:ext cx="3741983" cy="0"/>
          </a:xfrm>
          <a:prstGeom prst="straightConnector1">
            <a:avLst/>
          </a:prstGeom>
          <a:ln w="317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ovéPole 78"/>
              <p:cNvSpPr txBox="1"/>
              <p:nvPr/>
            </p:nvSpPr>
            <p:spPr>
              <a:xfrm>
                <a:off x="8808247" y="5004716"/>
                <a:ext cx="257291" cy="2793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𝑑</m:t>
                          </m:r>
                        </m:e>
                      </m:acc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79" name="TextovéPole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08247" y="5004716"/>
                <a:ext cx="257291" cy="279336"/>
              </a:xfrm>
              <a:prstGeom prst="rect">
                <a:avLst/>
              </a:prstGeom>
              <a:blipFill>
                <a:blip r:embed="rId7"/>
                <a:stretch>
                  <a:fillRect t="-32609" r="-33333" b="-3695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TextovéPole 100"/>
              <p:cNvSpPr txBox="1"/>
              <p:nvPr/>
            </p:nvSpPr>
            <p:spPr>
              <a:xfrm>
                <a:off x="11221660" y="4976455"/>
                <a:ext cx="321679" cy="2743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𝐸</m:t>
                              </m:r>
                            </m:e>
                          </m:acc>
                        </m:e>
                        <m: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𝑧</m:t>
                          </m:r>
                        </m:sub>
                      </m:sSub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101" name="TextovéPole 10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21660" y="4976455"/>
                <a:ext cx="321679" cy="274315"/>
              </a:xfrm>
              <a:prstGeom prst="rect">
                <a:avLst/>
              </a:prstGeom>
              <a:blipFill>
                <a:blip r:embed="rId8"/>
                <a:stretch>
                  <a:fillRect r="-11321" b="-4222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2" name="TextovéPole 101"/>
              <p:cNvSpPr txBox="1"/>
              <p:nvPr/>
            </p:nvSpPr>
            <p:spPr>
              <a:xfrm>
                <a:off x="8724984" y="6051113"/>
                <a:ext cx="1515370" cy="251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𝑑𝑆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𝑅</m:t>
                          </m:r>
                        </m:e>
                        <m:sup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func>
                        <m:func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cs-CZ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sin</m:t>
                          </m:r>
                        </m:fName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𝜗</m:t>
                          </m:r>
                        </m:e>
                      </m:func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𝑑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𝜗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 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𝑑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𝜑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102" name="TextovéPole 10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24984" y="6051113"/>
                <a:ext cx="1515370" cy="251441"/>
              </a:xfrm>
              <a:prstGeom prst="rect">
                <a:avLst/>
              </a:prstGeom>
              <a:blipFill>
                <a:blip r:embed="rId9"/>
                <a:stretch>
                  <a:fillRect r="-41365" b="-5609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4" name="Zakřivená spojnice 103"/>
          <p:cNvCxnSpPr>
            <a:stCxn id="102" idx="1"/>
          </p:cNvCxnSpPr>
          <p:nvPr/>
        </p:nvCxnSpPr>
        <p:spPr>
          <a:xfrm rot="10800000">
            <a:off x="7819488" y="5868122"/>
            <a:ext cx="905496" cy="308713"/>
          </a:xfrm>
          <a:prstGeom prst="curved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34"/>
          <p:cNvCxnSpPr/>
          <p:nvPr/>
        </p:nvCxnSpPr>
        <p:spPr>
          <a:xfrm>
            <a:off x="6474698" y="4614129"/>
            <a:ext cx="910163" cy="734621"/>
          </a:xfrm>
          <a:prstGeom prst="line">
            <a:avLst/>
          </a:prstGeom>
          <a:ln w="22225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37"/>
          <p:cNvCxnSpPr/>
          <p:nvPr/>
        </p:nvCxnSpPr>
        <p:spPr>
          <a:xfrm flipH="1">
            <a:off x="7103041" y="5358059"/>
            <a:ext cx="257941" cy="1248466"/>
          </a:xfrm>
          <a:prstGeom prst="line">
            <a:avLst/>
          </a:prstGeom>
          <a:ln w="22225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Přímá spojnice 44"/>
          <p:cNvCxnSpPr/>
          <p:nvPr/>
        </p:nvCxnSpPr>
        <p:spPr>
          <a:xfrm>
            <a:off x="6702778" y="5925461"/>
            <a:ext cx="1009361" cy="7988"/>
          </a:xfrm>
          <a:prstGeom prst="line">
            <a:avLst/>
          </a:prstGeom>
          <a:ln w="22225"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římá spojnice 47"/>
          <p:cNvCxnSpPr/>
          <p:nvPr/>
        </p:nvCxnSpPr>
        <p:spPr>
          <a:xfrm flipV="1">
            <a:off x="6702779" y="5331667"/>
            <a:ext cx="655784" cy="601781"/>
          </a:xfrm>
          <a:prstGeom prst="line">
            <a:avLst/>
          </a:prstGeom>
          <a:ln w="22225"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Přímá spojnice 51"/>
          <p:cNvCxnSpPr/>
          <p:nvPr/>
        </p:nvCxnSpPr>
        <p:spPr>
          <a:xfrm>
            <a:off x="6699359" y="5934674"/>
            <a:ext cx="464227" cy="366853"/>
          </a:xfrm>
          <a:prstGeom prst="line">
            <a:avLst/>
          </a:prstGeom>
          <a:ln w="22225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Přímá spojnice 52"/>
          <p:cNvCxnSpPr/>
          <p:nvPr/>
        </p:nvCxnSpPr>
        <p:spPr>
          <a:xfrm flipH="1">
            <a:off x="6700360" y="4985850"/>
            <a:ext cx="216336" cy="946375"/>
          </a:xfrm>
          <a:prstGeom prst="line">
            <a:avLst/>
          </a:prstGeom>
          <a:ln w="22225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Obdélník 30"/>
              <p:cNvSpPr/>
              <p:nvPr/>
            </p:nvSpPr>
            <p:spPr>
              <a:xfrm>
                <a:off x="6350259" y="4656793"/>
                <a:ext cx="250525" cy="251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31" name="Obdélník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0259" y="4656793"/>
                <a:ext cx="250525" cy="251441"/>
              </a:xfrm>
              <a:prstGeom prst="rect">
                <a:avLst/>
              </a:prstGeom>
              <a:blipFill>
                <a:blip r:embed="rId10"/>
                <a:stretch>
                  <a:fillRect r="-9756" b="-2682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Obdélník 63"/>
              <p:cNvSpPr/>
              <p:nvPr/>
            </p:nvSpPr>
            <p:spPr>
              <a:xfrm>
                <a:off x="6878779" y="6258716"/>
                <a:ext cx="250525" cy="251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64" name="Obdélník 6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8779" y="6258716"/>
                <a:ext cx="250525" cy="251441"/>
              </a:xfrm>
              <a:prstGeom prst="rect">
                <a:avLst/>
              </a:prstGeom>
              <a:blipFill>
                <a:blip r:embed="rId11"/>
                <a:stretch>
                  <a:fillRect r="-19048" b="-5609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Obdélník 64"/>
              <p:cNvSpPr/>
              <p:nvPr/>
            </p:nvSpPr>
            <p:spPr>
              <a:xfrm>
                <a:off x="8166035" y="5086610"/>
                <a:ext cx="240834" cy="251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65" name="Obdélník 6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66035" y="5086610"/>
                <a:ext cx="240834" cy="251441"/>
              </a:xfrm>
              <a:prstGeom prst="rect">
                <a:avLst/>
              </a:prstGeom>
              <a:blipFill>
                <a:blip r:embed="rId12"/>
                <a:stretch>
                  <a:fillRect r="-10256" b="-2619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Obdélník 8"/>
              <p:cNvSpPr/>
              <p:nvPr/>
            </p:nvSpPr>
            <p:spPr>
              <a:xfrm>
                <a:off x="552851" y="1297323"/>
                <a:ext cx="812787" cy="6164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𝑑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𝑅</m:t>
                          </m:r>
                        </m:den>
                      </m:f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=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𝜉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9" name="Obdélník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851" y="1297323"/>
                <a:ext cx="812787" cy="616451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ovéPole 45"/>
              <p:cNvSpPr txBox="1"/>
              <p:nvPr/>
            </p:nvSpPr>
            <p:spPr>
              <a:xfrm>
                <a:off x="145072" y="449600"/>
                <a:ext cx="3803862" cy="6938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𝑧</m:t>
                          </m:r>
                        </m:sub>
                      </m:sSub>
                      <m:r>
                        <a:rPr lang="cs-CZ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nary>
                        <m:nary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sup>
                        <m:e>
                          <m:f>
                            <m:f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d>
                                <m:d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𝜉</m:t>
                                  </m:r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  <m:t>− </m:t>
                                  </m:r>
                                  <m:func>
                                    <m:funcPr>
                                      <m:ctrlP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cs-CZ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𝜗</m:t>
                                      </m:r>
                                    </m:e>
                                  </m:func>
                                </m:e>
                              </m:d>
                              <m:func>
                                <m:funcPr>
                                  <m:ctrlP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cs-CZ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𝜗</m:t>
                                  </m:r>
                                </m:e>
                              </m:func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𝑑</m:t>
                              </m:r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𝜗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cs-CZ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𝜉</m:t>
                                          </m:r>
                                        </m:e>
                                        <m:sup>
                                          <m: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+</m:t>
                                      </m:r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−2</m:t>
                                      </m:r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𝜉</m:t>
                                      </m:r>
                                      <m:func>
                                        <m:funcPr>
                                          <m:ctrlP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cs-CZ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cos</m:t>
                                          </m:r>
                                        </m:fName>
                                        <m:e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𝜗</m:t>
                                          </m:r>
                                        </m:e>
                                      </m:func>
                                    </m:e>
                                  </m:d>
                                </m:e>
                                <m:sup>
                                  <m: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3/2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</m:oMath>
                  </m:oMathPara>
                </a14:m>
                <a:endParaRPr lang="cs-CZ" i="1" dirty="0">
                  <a:solidFill>
                    <a:prstClr val="black"/>
                  </a:solidFill>
                  <a:latin typeface="Cambria Math" panose="02040503050406030204" pitchFamily="18" charset="0"/>
                  <a:ea typeface="Cambria Math"/>
                </a:endParaRPr>
              </a:p>
            </p:txBody>
          </p:sp>
        </mc:Choice>
        <mc:Fallback xmlns="">
          <p:sp>
            <p:nvSpPr>
              <p:cNvPr id="46" name="TextovéPole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072" y="449600"/>
                <a:ext cx="3803862" cy="69384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Obdélník 4"/>
              <p:cNvSpPr/>
              <p:nvPr/>
            </p:nvSpPr>
            <p:spPr>
              <a:xfrm>
                <a:off x="228337" y="3423165"/>
                <a:ext cx="5099216" cy="9339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𝑧</m:t>
                          </m:r>
                        </m:sub>
                      </m:sSub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d>
                            <m:dPr>
                              <m:begChr m:val="["/>
                              <m:endChr m:val="]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𝜉</m:t>
                              </m:r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+1−</m:t>
                              </m:r>
                              <m:d>
                                <m:dPr>
                                  <m:ctrlP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𝜉</m:t>
                                  </m:r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  <m:r>
                                <a:rPr lang="cs-CZ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d>
                                <m:dPr>
                                  <m:ctrlP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d>
                                    <m:dPr>
                                      <m:begChr m:val="|"/>
                                      <m:endChr m:val="|"/>
                                      <m:ctrlPr>
                                        <a:rPr lang="cs-CZ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𝜉</m:t>
                                      </m:r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−1</m:t>
                                      </m:r>
                                    </m:e>
                                  </m:d>
                                  <m: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cs-CZ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sSup>
                                        <m:sSupPr>
                                          <m:ctrlP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𝜉</m:t>
                                          </m:r>
                                        </m:e>
                                        <m:sup>
                                          <m: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cs-CZ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−1</m:t>
                                      </m:r>
                                    </m:num>
                                    <m:den>
                                      <m:d>
                                        <m:dPr>
                                          <m:begChr m:val="|"/>
                                          <m:endChr m:val="|"/>
                                          <m:ctrlP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𝜉</m:t>
                                          </m:r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−1</m:t>
                                          </m:r>
                                        </m:e>
                                      </m:d>
                                    </m:den>
                                  </m:f>
                                </m:e>
                              </m:d>
                            </m:e>
                          </m:d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2</m:t>
                          </m:r>
                          <m:sSup>
                            <m:sSup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𝜉</m:t>
                              </m:r>
                            </m:e>
                            <m:sup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5" name="Obdélní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337" y="3423165"/>
                <a:ext cx="5099216" cy="933974"/>
              </a:xfrm>
              <a:prstGeom prst="rect">
                <a:avLst/>
              </a:prstGeom>
              <a:blipFill>
                <a:blip r:embed="rId15"/>
                <a:stretch>
                  <a:fillRect b="-392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Obdélník 6"/>
              <p:cNvSpPr/>
              <p:nvPr/>
            </p:nvSpPr>
            <p:spPr>
              <a:xfrm>
                <a:off x="-178485" y="2002635"/>
                <a:ext cx="7057264" cy="78553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𝑧</m:t>
                          </m:r>
                        </m:sub>
                      </m:sSub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2</m:t>
                          </m:r>
                          <m:sSup>
                            <m:sSup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𝜉</m:t>
                              </m:r>
                            </m:e>
                            <m:sup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sSubSup>
                        <m:sSubSup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cs-CZ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𝜉</m:t>
                                          </m:r>
                                        </m:e>
                                        <m:sup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+</m:t>
                                      </m:r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−2</m:t>
                                      </m:r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𝜉</m:t>
                                      </m:r>
                                      <m:func>
                                        <m:funcPr>
                                          <m:ctrlP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cs-CZ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cos</m:t>
                                          </m:r>
                                        </m:fName>
                                        <m:e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𝜗</m:t>
                                          </m:r>
                                        </m:e>
                                      </m:func>
                                    </m:e>
                                  </m:d>
                                </m:e>
                                <m:sup>
                                  <m: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1/2</m:t>
                                  </m:r>
                                </m:sup>
                              </m:sSup>
                              <m:r>
                                <a:rPr lang="cs-CZ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cs-CZ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cs-CZ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𝜉</m:t>
                                      </m:r>
                                    </m:e>
                                    <m:sup>
                                      <m:r>
                                        <a:rPr lang="cs-CZ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cs-CZ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p>
                                            <m:sSupPr>
                                              <m:ctrlPr>
                                                <a:rPr lang="cs-CZ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cs-CZ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𝜉</m:t>
                                              </m:r>
                                            </m:e>
                                            <m:sup>
                                              <m:r>
                                                <a:rPr lang="cs-CZ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</a:rPr>
                                                <m:t>2</m:t>
                                              </m:r>
                                            </m:sup>
                                          </m:sSup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+</m:t>
                                          </m:r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−2</m:t>
                                          </m:r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𝜉</m:t>
                                          </m:r>
                                          <m:func>
                                            <m:funcPr>
                                              <m:ctrlPr>
                                                <a:rPr lang="cs-CZ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uncPr>
                                            <m:fName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cs-CZ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</a:rPr>
                                                <m:t>cos</m:t>
                                              </m:r>
                                            </m:fName>
                                            <m:e>
                                              <m:r>
                                                <a:rPr lang="cs-CZ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  <a:ea typeface="Cambria Math"/>
                                                </a:rPr>
                                                <m:t>𝜗</m:t>
                                              </m:r>
                                            </m:e>
                                          </m:func>
                                        </m:e>
                                      </m:d>
                                    </m:e>
                                    <m:sup>
                                      <m:r>
                                        <a:rPr lang="cs-CZ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1/2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0</m:t>
                          </m:r>
                        </m:sub>
                        <m:sup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sup>
                      </m:sSubSup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7" name="Obdélník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78485" y="2002635"/>
                <a:ext cx="7057264" cy="785536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061549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98354" y="56819"/>
            <a:ext cx="8229600" cy="282054"/>
          </a:xfrm>
        </p:spPr>
        <p:txBody>
          <a:bodyPr>
            <a:noAutofit/>
          </a:bodyPr>
          <a:lstStyle/>
          <a:p>
            <a:r>
              <a:rPr lang="cs-CZ" sz="2000" dirty="0"/>
              <a:t>Intenzita elektrického pole v okolí homogenně nabité kulové sféry</a:t>
            </a:r>
          </a:p>
        </p:txBody>
      </p:sp>
      <p:grpSp>
        <p:nvGrpSpPr>
          <p:cNvPr id="15" name="Skupina 14"/>
          <p:cNvGrpSpPr/>
          <p:nvPr/>
        </p:nvGrpSpPr>
        <p:grpSpPr>
          <a:xfrm>
            <a:off x="5991915" y="4055062"/>
            <a:ext cx="5776456" cy="2648025"/>
            <a:chOff x="5991915" y="4055062"/>
            <a:chExt cx="5776456" cy="2648025"/>
          </a:xfrm>
        </p:grpSpPr>
        <p:sp>
          <p:nvSpPr>
            <p:cNvPr id="3" name="Ovál 2"/>
            <p:cNvSpPr/>
            <p:nvPr/>
          </p:nvSpPr>
          <p:spPr>
            <a:xfrm>
              <a:off x="5991915" y="4118345"/>
              <a:ext cx="2537003" cy="258474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4" name="Ovál 3"/>
            <p:cNvSpPr/>
            <p:nvPr/>
          </p:nvSpPr>
          <p:spPr>
            <a:xfrm>
              <a:off x="6039654" y="4166083"/>
              <a:ext cx="2441525" cy="2489263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prstClr val="white"/>
                </a:solidFill>
                <a:latin typeface="Calibri"/>
              </a:endParaRPr>
            </a:p>
          </p:txBody>
        </p:sp>
        <p:cxnSp>
          <p:nvCxnSpPr>
            <p:cNvPr id="6" name="Přímá spojnice 5"/>
            <p:cNvCxnSpPr/>
            <p:nvPr/>
          </p:nvCxnSpPr>
          <p:spPr>
            <a:xfrm flipV="1">
              <a:off x="7250598" y="5410716"/>
              <a:ext cx="4517773" cy="1220"/>
            </a:xfrm>
            <a:prstGeom prst="line">
              <a:avLst/>
            </a:prstGeom>
            <a:ln w="22225"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Přímá spojnice 9"/>
            <p:cNvCxnSpPr/>
            <p:nvPr/>
          </p:nvCxnSpPr>
          <p:spPr>
            <a:xfrm flipV="1">
              <a:off x="7703159" y="5424927"/>
              <a:ext cx="3277464" cy="539406"/>
            </a:xfrm>
            <a:prstGeom prst="line">
              <a:avLst/>
            </a:prstGeom>
            <a:ln w="31750">
              <a:solidFill>
                <a:srgbClr val="00B05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nice se šipkou 11"/>
            <p:cNvCxnSpPr/>
            <p:nvPr/>
          </p:nvCxnSpPr>
          <p:spPr>
            <a:xfrm flipH="1" flipV="1">
              <a:off x="7253010" y="5413157"/>
              <a:ext cx="450149" cy="564167"/>
            </a:xfrm>
            <a:prstGeom prst="straightConnector1">
              <a:avLst/>
            </a:prstGeom>
            <a:ln w="28575">
              <a:solidFill>
                <a:srgbClr val="C00000"/>
              </a:solidFill>
              <a:headEnd type="stealth" w="lg" len="lg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0" name="TextovéPole 59"/>
                <p:cNvSpPr txBox="1"/>
                <p:nvPr/>
              </p:nvSpPr>
              <p:spPr>
                <a:xfrm>
                  <a:off x="7379446" y="5403877"/>
                  <a:ext cx="256065" cy="25066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cs-CZ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𝜗</m:t>
                        </m:r>
                      </m:oMath>
                    </m:oMathPara>
                  </a14:m>
                  <a:endParaRPr lang="cs-CZ" dirty="0">
                    <a:solidFill>
                      <a:prstClr val="black"/>
                    </a:solidFill>
                    <a:latin typeface="Calibri"/>
                  </a:endParaRPr>
                </a:p>
              </p:txBody>
            </p:sp>
          </mc:Choice>
          <mc:Fallback xmlns="">
            <p:sp>
              <p:nvSpPr>
                <p:cNvPr id="60" name="TextovéPole 5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79446" y="5403877"/>
                  <a:ext cx="256065" cy="250669"/>
                </a:xfrm>
                <a:prstGeom prst="rect">
                  <a:avLst/>
                </a:prstGeom>
                <a:blipFill>
                  <a:blip r:embed="rId3"/>
                  <a:stretch>
                    <a:fillRect r="-19048" b="-33333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1" name="TextovéPole 60"/>
                <p:cNvSpPr txBox="1"/>
                <p:nvPr/>
              </p:nvSpPr>
              <p:spPr>
                <a:xfrm>
                  <a:off x="6921560" y="5249669"/>
                  <a:ext cx="271210" cy="25066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cs-CZ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𝜑</m:t>
                        </m:r>
                      </m:oMath>
                    </m:oMathPara>
                  </a14:m>
                  <a:endParaRPr lang="cs-CZ" dirty="0">
                    <a:solidFill>
                      <a:prstClr val="black"/>
                    </a:solidFill>
                    <a:latin typeface="Calibri"/>
                  </a:endParaRPr>
                </a:p>
              </p:txBody>
            </p:sp>
          </mc:Choice>
          <mc:Fallback xmlns="">
            <p:sp>
              <p:nvSpPr>
                <p:cNvPr id="61" name="TextovéPole 6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21560" y="5249669"/>
                  <a:ext cx="271210" cy="250669"/>
                </a:xfrm>
                <a:prstGeom prst="rect">
                  <a:avLst/>
                </a:prstGeom>
                <a:blipFill>
                  <a:blip r:embed="rId4"/>
                  <a:stretch>
                    <a:fillRect r="-22222" b="-58537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63" name="Přímá spojnice se šipkou 62"/>
            <p:cNvCxnSpPr/>
            <p:nvPr/>
          </p:nvCxnSpPr>
          <p:spPr>
            <a:xfrm flipV="1">
              <a:off x="11004543" y="5408273"/>
              <a:ext cx="746781" cy="2441"/>
            </a:xfrm>
            <a:prstGeom prst="straightConnector1">
              <a:avLst/>
            </a:prstGeom>
            <a:ln w="19050">
              <a:solidFill>
                <a:srgbClr val="FFC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5" name="TextovéPole 74"/>
                <p:cNvSpPr txBox="1"/>
                <p:nvPr/>
              </p:nvSpPr>
              <p:spPr>
                <a:xfrm>
                  <a:off x="7509741" y="5600440"/>
                  <a:ext cx="265900" cy="27347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cs-CZ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cs-CZ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𝑅</m:t>
                            </m:r>
                          </m:e>
                        </m:acc>
                      </m:oMath>
                    </m:oMathPara>
                  </a14:m>
                  <a:endParaRPr lang="cs-CZ" dirty="0">
                    <a:solidFill>
                      <a:prstClr val="black"/>
                    </a:solidFill>
                    <a:latin typeface="Calibri"/>
                  </a:endParaRPr>
                </a:p>
              </p:txBody>
            </p:sp>
          </mc:Choice>
          <mc:Fallback xmlns="">
            <p:sp>
              <p:nvSpPr>
                <p:cNvPr id="75" name="TextovéPole 7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09741" y="5600440"/>
                  <a:ext cx="265900" cy="273473"/>
                </a:xfrm>
                <a:prstGeom prst="rect">
                  <a:avLst/>
                </a:prstGeom>
                <a:blipFill>
                  <a:blip r:embed="rId5"/>
                  <a:stretch>
                    <a:fillRect r="-18182" b="-37778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6" name="TextovéPole 75"/>
                <p:cNvSpPr txBox="1"/>
                <p:nvPr/>
              </p:nvSpPr>
              <p:spPr>
                <a:xfrm>
                  <a:off x="8737276" y="5460061"/>
                  <a:ext cx="238658" cy="25066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cs-CZ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cs-CZ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𝑟</m:t>
                            </m:r>
                          </m:e>
                        </m:acc>
                      </m:oMath>
                    </m:oMathPara>
                  </a14:m>
                  <a:endParaRPr lang="cs-CZ" dirty="0">
                    <a:solidFill>
                      <a:prstClr val="black"/>
                    </a:solidFill>
                    <a:latin typeface="Calibri"/>
                  </a:endParaRPr>
                </a:p>
              </p:txBody>
            </p:sp>
          </mc:Choice>
          <mc:Fallback xmlns="">
            <p:sp>
              <p:nvSpPr>
                <p:cNvPr id="76" name="TextovéPole 7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737276" y="5460061"/>
                  <a:ext cx="238658" cy="250669"/>
                </a:xfrm>
                <a:prstGeom prst="rect">
                  <a:avLst/>
                </a:prstGeom>
                <a:blipFill>
                  <a:blip r:embed="rId6"/>
                  <a:stretch>
                    <a:fillRect t="-34146" r="-28205" b="-39024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78" name="Přímá spojnice se šipkou 77"/>
            <p:cNvCxnSpPr/>
            <p:nvPr/>
          </p:nvCxnSpPr>
          <p:spPr>
            <a:xfrm>
              <a:off x="7260417" y="5410714"/>
              <a:ext cx="3730487" cy="0"/>
            </a:xfrm>
            <a:prstGeom prst="straightConnector1">
              <a:avLst/>
            </a:prstGeom>
            <a:ln w="31750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9" name="TextovéPole 78"/>
                <p:cNvSpPr txBox="1"/>
                <p:nvPr/>
              </p:nvSpPr>
              <p:spPr>
                <a:xfrm>
                  <a:off x="8682725" y="5030898"/>
                  <a:ext cx="256500" cy="2784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cs-CZ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cs-CZ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𝑑</m:t>
                            </m:r>
                          </m:e>
                        </m:acc>
                      </m:oMath>
                    </m:oMathPara>
                  </a14:m>
                  <a:endParaRPr lang="cs-CZ" dirty="0">
                    <a:solidFill>
                      <a:prstClr val="black"/>
                    </a:solidFill>
                    <a:latin typeface="Calibri"/>
                  </a:endParaRPr>
                </a:p>
              </p:txBody>
            </p:sp>
          </mc:Choice>
          <mc:Fallback xmlns="">
            <p:sp>
              <p:nvSpPr>
                <p:cNvPr id="79" name="TextovéPole 7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682725" y="5030898"/>
                  <a:ext cx="256500" cy="278477"/>
                </a:xfrm>
                <a:prstGeom prst="rect">
                  <a:avLst/>
                </a:prstGeom>
                <a:blipFill>
                  <a:blip r:embed="rId7"/>
                  <a:stretch>
                    <a:fillRect t="-32609" r="-35714" b="-39130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1" name="TextovéPole 100"/>
                <p:cNvSpPr txBox="1"/>
                <p:nvPr/>
              </p:nvSpPr>
              <p:spPr>
                <a:xfrm>
                  <a:off x="11049025" y="5001115"/>
                  <a:ext cx="320690" cy="27347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cs-CZ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cs-CZ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cs-CZ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𝐸</m:t>
                                </m:r>
                              </m:e>
                            </m:acc>
                          </m:e>
                          <m:sub>
                            <m:r>
                              <a:rPr lang="cs-CZ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𝑧</m:t>
                            </m:r>
                          </m:sub>
                        </m:sSub>
                      </m:oMath>
                    </m:oMathPara>
                  </a14:m>
                  <a:endParaRPr lang="cs-CZ" dirty="0">
                    <a:solidFill>
                      <a:prstClr val="black"/>
                    </a:solidFill>
                    <a:latin typeface="Calibri"/>
                  </a:endParaRPr>
                </a:p>
              </p:txBody>
            </p:sp>
          </mc:Choice>
          <mc:Fallback xmlns="">
            <p:sp>
              <p:nvSpPr>
                <p:cNvPr id="101" name="TextovéPole 10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049025" y="5001115"/>
                  <a:ext cx="320690" cy="273473"/>
                </a:xfrm>
                <a:prstGeom prst="rect">
                  <a:avLst/>
                </a:prstGeom>
                <a:blipFill>
                  <a:blip r:embed="rId8"/>
                  <a:stretch>
                    <a:fillRect r="-13462" b="-42222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2" name="TextovéPole 101"/>
                <p:cNvSpPr txBox="1"/>
                <p:nvPr/>
              </p:nvSpPr>
              <p:spPr>
                <a:xfrm>
                  <a:off x="8528918" y="6103057"/>
                  <a:ext cx="1510714" cy="25066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cs-CZ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𝑑𝑆</m:t>
                        </m:r>
                        <m:r>
                          <a:rPr lang="cs-CZ" i="1">
                            <a:solidFill>
                              <a:prstClr val="black"/>
                            </a:solidFill>
                            <a:latin typeface="Cambria Math"/>
                          </a:rPr>
                          <m:t>=</m:t>
                        </m:r>
                        <m:sSup>
                          <m:sSupPr>
                            <m:ctrlPr>
                              <a:rPr lang="cs-CZ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cs-CZ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𝑅</m:t>
                            </m:r>
                          </m:e>
                          <m:sup>
                            <m:r>
                              <a:rPr lang="cs-CZ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func>
                          <m:funcPr>
                            <m:ctrlPr>
                              <a:rPr lang="cs-CZ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cs-CZ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sin</m:t>
                            </m:r>
                          </m:fName>
                          <m:e>
                            <m:r>
                              <a:rPr lang="cs-CZ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𝜗</m:t>
                            </m:r>
                          </m:e>
                        </m:func>
                        <m:r>
                          <a:rPr lang="cs-CZ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𝑑</m:t>
                        </m:r>
                        <m:r>
                          <a:rPr lang="cs-CZ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𝜗</m:t>
                        </m:r>
                        <m:r>
                          <a:rPr lang="cs-CZ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 </m:t>
                        </m:r>
                        <m:r>
                          <a:rPr lang="cs-CZ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𝑑</m:t>
                        </m:r>
                        <m:r>
                          <a:rPr lang="cs-CZ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oMath>
                    </m:oMathPara>
                  </a14:m>
                  <a:endParaRPr lang="cs-CZ" dirty="0">
                    <a:solidFill>
                      <a:prstClr val="black"/>
                    </a:solidFill>
                    <a:latin typeface="Calibri"/>
                  </a:endParaRPr>
                </a:p>
              </p:txBody>
            </p:sp>
          </mc:Choice>
          <mc:Fallback xmlns="">
            <p:sp>
              <p:nvSpPr>
                <p:cNvPr id="102" name="TextovéPole 10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528918" y="6103057"/>
                  <a:ext cx="1510714" cy="250669"/>
                </a:xfrm>
                <a:prstGeom prst="rect">
                  <a:avLst/>
                </a:prstGeom>
                <a:blipFill>
                  <a:blip r:embed="rId9"/>
                  <a:stretch>
                    <a:fillRect r="-41935" b="-58537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04" name="Zakřivená spojnice 103"/>
            <p:cNvCxnSpPr/>
            <p:nvPr/>
          </p:nvCxnSpPr>
          <p:spPr>
            <a:xfrm>
              <a:off x="7703159" y="6017208"/>
              <a:ext cx="825759" cy="336518"/>
            </a:xfrm>
            <a:prstGeom prst="curvedConnector3">
              <a:avLst>
                <a:gd name="adj1" fmla="val 50000"/>
              </a:avLst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Přímá spojnice 34"/>
            <p:cNvCxnSpPr/>
            <p:nvPr/>
          </p:nvCxnSpPr>
          <p:spPr>
            <a:xfrm>
              <a:off x="6369450" y="4671513"/>
              <a:ext cx="907367" cy="732364"/>
            </a:xfrm>
            <a:prstGeom prst="line">
              <a:avLst/>
            </a:prstGeom>
            <a:ln w="22225">
              <a:solidFill>
                <a:schemeClr val="tx1"/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Přímá spojnice 37"/>
            <p:cNvCxnSpPr/>
            <p:nvPr/>
          </p:nvCxnSpPr>
          <p:spPr>
            <a:xfrm flipH="1">
              <a:off x="6995862" y="5413157"/>
              <a:ext cx="257148" cy="1244630"/>
            </a:xfrm>
            <a:prstGeom prst="line">
              <a:avLst/>
            </a:prstGeom>
            <a:ln w="22225">
              <a:solidFill>
                <a:schemeClr val="tx1"/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Přímá spojnice 44"/>
            <p:cNvCxnSpPr/>
            <p:nvPr/>
          </p:nvCxnSpPr>
          <p:spPr>
            <a:xfrm>
              <a:off x="6596829" y="5978815"/>
              <a:ext cx="1006260" cy="7963"/>
            </a:xfrm>
            <a:prstGeom prst="line">
              <a:avLst/>
            </a:prstGeom>
            <a:ln w="22225"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Přímá spojnice 47"/>
            <p:cNvCxnSpPr/>
            <p:nvPr/>
          </p:nvCxnSpPr>
          <p:spPr>
            <a:xfrm flipV="1">
              <a:off x="6596830" y="5386845"/>
              <a:ext cx="653769" cy="599932"/>
            </a:xfrm>
            <a:prstGeom prst="line">
              <a:avLst/>
            </a:prstGeom>
            <a:ln w="22225"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Přímá spojnice 51"/>
            <p:cNvCxnSpPr/>
            <p:nvPr/>
          </p:nvCxnSpPr>
          <p:spPr>
            <a:xfrm>
              <a:off x="6593420" y="5988000"/>
              <a:ext cx="462800" cy="365726"/>
            </a:xfrm>
            <a:prstGeom prst="line">
              <a:avLst/>
            </a:prstGeom>
            <a:ln w="22225">
              <a:solidFill>
                <a:schemeClr val="tx1"/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Přímá spojnice 52"/>
            <p:cNvCxnSpPr/>
            <p:nvPr/>
          </p:nvCxnSpPr>
          <p:spPr>
            <a:xfrm flipH="1">
              <a:off x="6594418" y="5042091"/>
              <a:ext cx="215672" cy="943468"/>
            </a:xfrm>
            <a:prstGeom prst="line">
              <a:avLst/>
            </a:prstGeom>
            <a:ln w="22225">
              <a:solidFill>
                <a:schemeClr val="tx1"/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" name="Obdélník 30"/>
                <p:cNvSpPr/>
                <p:nvPr/>
              </p:nvSpPr>
              <p:spPr>
                <a:xfrm>
                  <a:off x="6245393" y="4714045"/>
                  <a:ext cx="249755" cy="250669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cs-CZ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cs-CZ" dirty="0">
                    <a:solidFill>
                      <a:prstClr val="black"/>
                    </a:solidFill>
                    <a:latin typeface="Calibri"/>
                  </a:endParaRPr>
                </a:p>
              </p:txBody>
            </p:sp>
          </mc:Choice>
          <mc:Fallback xmlns="">
            <p:sp>
              <p:nvSpPr>
                <p:cNvPr id="31" name="Obdélník 3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45393" y="4714045"/>
                  <a:ext cx="249755" cy="250669"/>
                </a:xfrm>
                <a:prstGeom prst="rect">
                  <a:avLst/>
                </a:prstGeom>
                <a:blipFill>
                  <a:blip r:embed="rId10"/>
                  <a:stretch>
                    <a:fillRect r="-12500" b="-29268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4" name="Obdélník 63"/>
                <p:cNvSpPr/>
                <p:nvPr/>
              </p:nvSpPr>
              <p:spPr>
                <a:xfrm>
                  <a:off x="6772289" y="6311046"/>
                  <a:ext cx="249755" cy="250669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cs-CZ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oMath>
                    </m:oMathPara>
                  </a14:m>
                  <a:endParaRPr lang="cs-CZ" dirty="0">
                    <a:solidFill>
                      <a:prstClr val="black"/>
                    </a:solidFill>
                    <a:latin typeface="Calibri"/>
                  </a:endParaRPr>
                </a:p>
              </p:txBody>
            </p:sp>
          </mc:Choice>
          <mc:Fallback xmlns="">
            <p:sp>
              <p:nvSpPr>
                <p:cNvPr id="64" name="Obdélník 6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772289" y="6311046"/>
                  <a:ext cx="249755" cy="250669"/>
                </a:xfrm>
                <a:prstGeom prst="rect">
                  <a:avLst/>
                </a:prstGeom>
                <a:blipFill>
                  <a:blip r:embed="rId11"/>
                  <a:stretch>
                    <a:fillRect r="-21951" b="-58537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5" name="Obdélník 64"/>
                <p:cNvSpPr/>
                <p:nvPr/>
              </p:nvSpPr>
              <p:spPr>
                <a:xfrm>
                  <a:off x="8055591" y="5142542"/>
                  <a:ext cx="240094" cy="250669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cs-CZ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oMath>
                    </m:oMathPara>
                  </a14:m>
                  <a:endParaRPr lang="cs-CZ" dirty="0">
                    <a:solidFill>
                      <a:prstClr val="black"/>
                    </a:solidFill>
                    <a:latin typeface="Calibri"/>
                  </a:endParaRPr>
                </a:p>
              </p:txBody>
            </p:sp>
          </mc:Choice>
          <mc:Fallback xmlns="">
            <p:sp>
              <p:nvSpPr>
                <p:cNvPr id="65" name="Obdélník 6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055591" y="5142542"/>
                  <a:ext cx="240094" cy="250669"/>
                </a:xfrm>
                <a:prstGeom prst="rect">
                  <a:avLst/>
                </a:prstGeom>
                <a:blipFill>
                  <a:blip r:embed="rId12"/>
                  <a:stretch>
                    <a:fillRect r="-7500" b="-26829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Obdélník 8"/>
                <p:cNvSpPr/>
                <p:nvPr/>
              </p:nvSpPr>
              <p:spPr>
                <a:xfrm>
                  <a:off x="9382578" y="4055062"/>
                  <a:ext cx="812787" cy="61645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cs-CZ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cs-CZ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  <m:t>𝑑</m:t>
                            </m:r>
                          </m:num>
                          <m:den>
                            <m:r>
                              <a:rPr lang="cs-CZ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  <m:t>𝑅</m:t>
                            </m:r>
                          </m:den>
                        </m:f>
                        <m:r>
                          <a:rPr lang="cs-CZ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=</m:t>
                        </m:r>
                        <m:r>
                          <a:rPr lang="cs-CZ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𝜉</m:t>
                        </m:r>
                      </m:oMath>
                    </m:oMathPara>
                  </a14:m>
                  <a:endParaRPr lang="cs-CZ" dirty="0">
                    <a:solidFill>
                      <a:prstClr val="black"/>
                    </a:solidFill>
                    <a:latin typeface="Calibri"/>
                  </a:endParaRPr>
                </a:p>
              </p:txBody>
            </p:sp>
          </mc:Choice>
          <mc:Fallback xmlns="">
            <p:sp>
              <p:nvSpPr>
                <p:cNvPr id="9" name="Obdélník 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382578" y="4055062"/>
                  <a:ext cx="812787" cy="616451"/>
                </a:xfrm>
                <a:prstGeom prst="rect">
                  <a:avLst/>
                </a:prstGeom>
                <a:blipFill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Obdélník 4"/>
              <p:cNvSpPr/>
              <p:nvPr/>
            </p:nvSpPr>
            <p:spPr>
              <a:xfrm>
                <a:off x="1828016" y="540987"/>
                <a:ext cx="5099216" cy="9339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𝑧</m:t>
                          </m:r>
                        </m:sub>
                      </m:sSub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d>
                            <m:dPr>
                              <m:begChr m:val="["/>
                              <m:endChr m:val="]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𝜉</m:t>
                              </m:r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+1−</m:t>
                              </m:r>
                              <m:d>
                                <m:dPr>
                                  <m:ctrlP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𝜉</m:t>
                                  </m:r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  <m:r>
                                <a:rPr lang="cs-CZ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d>
                                <m:dPr>
                                  <m:ctrlP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d>
                                    <m:dPr>
                                      <m:begChr m:val="|"/>
                                      <m:endChr m:val="|"/>
                                      <m:ctrlPr>
                                        <a:rPr lang="cs-CZ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𝜉</m:t>
                                      </m:r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−1</m:t>
                                      </m:r>
                                    </m:e>
                                  </m:d>
                                  <m: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cs-CZ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sSup>
                                        <m:sSupPr>
                                          <m:ctrlP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𝜉</m:t>
                                          </m:r>
                                        </m:e>
                                        <m:sup>
                                          <m: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cs-CZ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−1</m:t>
                                      </m:r>
                                    </m:num>
                                    <m:den>
                                      <m:d>
                                        <m:dPr>
                                          <m:begChr m:val="|"/>
                                          <m:endChr m:val="|"/>
                                          <m:ctrlP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𝜉</m:t>
                                          </m:r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−1</m:t>
                                          </m:r>
                                        </m:e>
                                      </m:d>
                                    </m:den>
                                  </m:f>
                                </m:e>
                              </m:d>
                            </m:e>
                          </m:d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2</m:t>
                          </m:r>
                          <m:sSup>
                            <m:sSup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𝜉</m:t>
                              </m:r>
                            </m:e>
                            <m:sup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5" name="Obdélní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016" y="540987"/>
                <a:ext cx="5099216" cy="93397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Obdélník 7"/>
              <p:cNvSpPr/>
              <p:nvPr/>
            </p:nvSpPr>
            <p:spPr>
              <a:xfrm>
                <a:off x="2329175" y="1930220"/>
                <a:ext cx="78681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𝜉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&gt;1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8" name="Obdélník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9175" y="1930220"/>
                <a:ext cx="786818" cy="369332"/>
              </a:xfrm>
              <a:prstGeom prst="rect">
                <a:avLst/>
              </a:prstGeom>
              <a:blipFill>
                <a:blip r:embed="rId15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Obdélník 35"/>
              <p:cNvSpPr/>
              <p:nvPr/>
            </p:nvSpPr>
            <p:spPr>
              <a:xfrm>
                <a:off x="1687342" y="2697009"/>
                <a:ext cx="7438318" cy="69519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𝑧</m:t>
                          </m:r>
                        </m:sub>
                      </m:sSub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d>
                            <m:dPr>
                              <m:begChr m:val="["/>
                              <m:endChr m:val="]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𝜉</m:t>
                              </m:r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+1−</m:t>
                              </m:r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𝜉</m:t>
                              </m:r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+1−</m:t>
                              </m:r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𝜉</m:t>
                              </m:r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+1+</m:t>
                              </m:r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𝜉</m:t>
                              </m:r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2</m:t>
                          </m:r>
                          <m:sSup>
                            <m:sSup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𝜉</m:t>
                              </m:r>
                            </m:e>
                            <m:sup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  <m:sSup>
                            <m:sSup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𝜉</m:t>
                              </m:r>
                            </m:e>
                            <m:sup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  <m:sSup>
                            <m:sSup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p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  <m:sSup>
                            <m:sSup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  <m:sSup>
                            <m:sSup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36" name="Obdélník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7342" y="2697009"/>
                <a:ext cx="7438318" cy="695190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193320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98354" y="56819"/>
            <a:ext cx="8229600" cy="282054"/>
          </a:xfrm>
        </p:spPr>
        <p:txBody>
          <a:bodyPr>
            <a:noAutofit/>
          </a:bodyPr>
          <a:lstStyle/>
          <a:p>
            <a:r>
              <a:rPr lang="cs-CZ" sz="2000" dirty="0"/>
              <a:t>Intenzita elektrického pole v okolí homogenně nabité kulové sféry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Obdélník 4"/>
              <p:cNvSpPr/>
              <p:nvPr/>
            </p:nvSpPr>
            <p:spPr>
              <a:xfrm>
                <a:off x="1829258" y="779109"/>
                <a:ext cx="5099216" cy="9339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𝑧</m:t>
                          </m:r>
                        </m:sub>
                      </m:sSub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d>
                            <m:dPr>
                              <m:begChr m:val="["/>
                              <m:endChr m:val="]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𝜉</m:t>
                              </m:r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+1−</m:t>
                              </m:r>
                              <m:d>
                                <m:dPr>
                                  <m:ctrlP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𝜉</m:t>
                                  </m:r>
                                  <m:r>
                                    <a:rPr lang="cs-CZ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  <m:r>
                                <a:rPr lang="cs-CZ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d>
                                <m:dPr>
                                  <m:ctrlP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d>
                                    <m:dPr>
                                      <m:begChr m:val="|"/>
                                      <m:endChr m:val="|"/>
                                      <m:ctrlPr>
                                        <a:rPr lang="cs-CZ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𝜉</m:t>
                                      </m:r>
                                      <m:r>
                                        <a:rPr lang="cs-CZ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−1</m:t>
                                      </m:r>
                                    </m:e>
                                  </m:d>
                                  <m:r>
                                    <a:rPr lang="cs-CZ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cs-CZ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sSup>
                                        <m:sSupPr>
                                          <m:ctrlP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𝜉</m:t>
                                          </m:r>
                                        </m:e>
                                        <m:sup>
                                          <m: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cs-CZ" i="1" dirty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−1</m:t>
                                      </m:r>
                                    </m:num>
                                    <m:den>
                                      <m:d>
                                        <m:dPr>
                                          <m:begChr m:val="|"/>
                                          <m:endChr m:val="|"/>
                                          <m:ctrlPr>
                                            <a:rPr lang="cs-CZ" i="1" dirty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𝜉</m:t>
                                          </m:r>
                                          <m:r>
                                            <a:rPr lang="cs-CZ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−1</m:t>
                                          </m:r>
                                        </m:e>
                                      </m:d>
                                    </m:den>
                                  </m:f>
                                </m:e>
                              </m:d>
                            </m:e>
                          </m:d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2</m:t>
                          </m:r>
                          <m:sSup>
                            <m:sSup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𝜉</m:t>
                              </m:r>
                            </m:e>
                            <m:sup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5" name="Obdélní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9258" y="779109"/>
                <a:ext cx="5099216" cy="933974"/>
              </a:xfrm>
              <a:prstGeom prst="rect">
                <a:avLst/>
              </a:prstGeom>
              <a:blipFill>
                <a:blip r:embed="rId3"/>
                <a:stretch>
                  <a:fillRect b="-392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Obdélník 7"/>
              <p:cNvSpPr/>
              <p:nvPr/>
            </p:nvSpPr>
            <p:spPr>
              <a:xfrm>
                <a:off x="2858945" y="1995912"/>
                <a:ext cx="78681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𝜉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&lt;1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8" name="Obdélník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8945" y="1995912"/>
                <a:ext cx="786818" cy="369332"/>
              </a:xfrm>
              <a:prstGeom prst="rect">
                <a:avLst/>
              </a:prstGeom>
              <a:blipFill>
                <a:blip r:embed="rId4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Obdélník 35"/>
              <p:cNvSpPr/>
              <p:nvPr/>
            </p:nvSpPr>
            <p:spPr>
              <a:xfrm>
                <a:off x="1829258" y="2751507"/>
                <a:ext cx="4803623" cy="67749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𝑧</m:t>
                          </m:r>
                        </m:sub>
                      </m:sSub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4</m:t>
                          </m:r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d>
                            <m:dPr>
                              <m:begChr m:val="["/>
                              <m:endChr m:val="]"/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𝜉</m:t>
                              </m:r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+1−</m:t>
                              </m:r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𝜉</m:t>
                              </m:r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+1+</m:t>
                              </m:r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𝜉</m:t>
                              </m:r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−1−</m:t>
                              </m:r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𝜉</m:t>
                              </m:r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num>
                        <m:den>
                          <m:r>
                            <a:rPr lang="cs-CZ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2</m:t>
                          </m:r>
                          <m:sSup>
                            <m:sSupPr>
                              <m:ctrlP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𝜉</m:t>
                              </m:r>
                            </m:e>
                            <m:sup>
                              <m:r>
                                <a:rPr lang="cs-CZ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=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36" name="Obdélník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9258" y="2751507"/>
                <a:ext cx="4803623" cy="67749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2" name="Skupina 31"/>
          <p:cNvGrpSpPr/>
          <p:nvPr/>
        </p:nvGrpSpPr>
        <p:grpSpPr>
          <a:xfrm>
            <a:off x="5643572" y="3561576"/>
            <a:ext cx="5776456" cy="2648025"/>
            <a:chOff x="5991915" y="4055062"/>
            <a:chExt cx="5776456" cy="2648025"/>
          </a:xfrm>
        </p:grpSpPr>
        <p:sp>
          <p:nvSpPr>
            <p:cNvPr id="33" name="Ovál 32"/>
            <p:cNvSpPr/>
            <p:nvPr/>
          </p:nvSpPr>
          <p:spPr>
            <a:xfrm>
              <a:off x="5991915" y="4118345"/>
              <a:ext cx="2537003" cy="258474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34" name="Ovál 33"/>
            <p:cNvSpPr/>
            <p:nvPr/>
          </p:nvSpPr>
          <p:spPr>
            <a:xfrm>
              <a:off x="6039654" y="4166083"/>
              <a:ext cx="2441525" cy="2489263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prstClr val="white"/>
                </a:solidFill>
                <a:latin typeface="Calibri"/>
              </a:endParaRPr>
            </a:p>
          </p:txBody>
        </p:sp>
        <p:cxnSp>
          <p:nvCxnSpPr>
            <p:cNvPr id="37" name="Přímá spojnice 36"/>
            <p:cNvCxnSpPr/>
            <p:nvPr/>
          </p:nvCxnSpPr>
          <p:spPr>
            <a:xfrm flipV="1">
              <a:off x="7250598" y="5410716"/>
              <a:ext cx="4517773" cy="1220"/>
            </a:xfrm>
            <a:prstGeom prst="line">
              <a:avLst/>
            </a:prstGeom>
            <a:ln w="22225"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Přímá spojnice 38"/>
            <p:cNvCxnSpPr/>
            <p:nvPr/>
          </p:nvCxnSpPr>
          <p:spPr>
            <a:xfrm flipV="1">
              <a:off x="7703159" y="5424927"/>
              <a:ext cx="3277464" cy="539406"/>
            </a:xfrm>
            <a:prstGeom prst="line">
              <a:avLst/>
            </a:prstGeom>
            <a:ln w="31750">
              <a:solidFill>
                <a:srgbClr val="00B05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Přímá spojnice se šipkou 39"/>
            <p:cNvCxnSpPr/>
            <p:nvPr/>
          </p:nvCxnSpPr>
          <p:spPr>
            <a:xfrm flipH="1" flipV="1">
              <a:off x="7253010" y="5413157"/>
              <a:ext cx="450149" cy="564167"/>
            </a:xfrm>
            <a:prstGeom prst="straightConnector1">
              <a:avLst/>
            </a:prstGeom>
            <a:ln w="28575">
              <a:solidFill>
                <a:srgbClr val="C00000"/>
              </a:solidFill>
              <a:headEnd type="stealth" w="lg" len="lg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1" name="TextovéPole 40"/>
                <p:cNvSpPr txBox="1"/>
                <p:nvPr/>
              </p:nvSpPr>
              <p:spPr>
                <a:xfrm>
                  <a:off x="7379446" y="5403877"/>
                  <a:ext cx="256065" cy="25066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cs-CZ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𝜗</m:t>
                        </m:r>
                      </m:oMath>
                    </m:oMathPara>
                  </a14:m>
                  <a:endParaRPr lang="cs-CZ" dirty="0">
                    <a:solidFill>
                      <a:prstClr val="black"/>
                    </a:solidFill>
                    <a:latin typeface="Calibri"/>
                  </a:endParaRPr>
                </a:p>
              </p:txBody>
            </p:sp>
          </mc:Choice>
          <mc:Fallback xmlns="">
            <p:sp>
              <p:nvSpPr>
                <p:cNvPr id="41" name="TextovéPole 4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79446" y="5403877"/>
                  <a:ext cx="256065" cy="250669"/>
                </a:xfrm>
                <a:prstGeom prst="rect">
                  <a:avLst/>
                </a:prstGeom>
                <a:blipFill>
                  <a:blip r:embed="rId6"/>
                  <a:stretch>
                    <a:fillRect r="-21429" b="-36585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2" name="TextovéPole 41"/>
                <p:cNvSpPr txBox="1"/>
                <p:nvPr/>
              </p:nvSpPr>
              <p:spPr>
                <a:xfrm>
                  <a:off x="6921560" y="5249669"/>
                  <a:ext cx="271210" cy="25066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cs-CZ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𝜑</m:t>
                        </m:r>
                      </m:oMath>
                    </m:oMathPara>
                  </a14:m>
                  <a:endParaRPr lang="cs-CZ" dirty="0">
                    <a:solidFill>
                      <a:prstClr val="black"/>
                    </a:solidFill>
                    <a:latin typeface="Calibri"/>
                  </a:endParaRPr>
                </a:p>
              </p:txBody>
            </p:sp>
          </mc:Choice>
          <mc:Fallback xmlns="">
            <p:sp>
              <p:nvSpPr>
                <p:cNvPr id="42" name="TextovéPole 4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21560" y="5249669"/>
                  <a:ext cx="271210" cy="250669"/>
                </a:xfrm>
                <a:prstGeom prst="rect">
                  <a:avLst/>
                </a:prstGeom>
                <a:blipFill>
                  <a:blip r:embed="rId7"/>
                  <a:stretch>
                    <a:fillRect r="-22222" b="-58537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3" name="Přímá spojnice se šipkou 42"/>
            <p:cNvCxnSpPr/>
            <p:nvPr/>
          </p:nvCxnSpPr>
          <p:spPr>
            <a:xfrm flipV="1">
              <a:off x="11004543" y="5408273"/>
              <a:ext cx="746781" cy="2441"/>
            </a:xfrm>
            <a:prstGeom prst="straightConnector1">
              <a:avLst/>
            </a:prstGeom>
            <a:ln w="19050">
              <a:solidFill>
                <a:srgbClr val="FFC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4" name="TextovéPole 43"/>
                <p:cNvSpPr txBox="1"/>
                <p:nvPr/>
              </p:nvSpPr>
              <p:spPr>
                <a:xfrm>
                  <a:off x="7509741" y="5600440"/>
                  <a:ext cx="265900" cy="27347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cs-CZ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cs-CZ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𝑅</m:t>
                            </m:r>
                          </m:e>
                        </m:acc>
                      </m:oMath>
                    </m:oMathPara>
                  </a14:m>
                  <a:endParaRPr lang="cs-CZ" dirty="0">
                    <a:solidFill>
                      <a:prstClr val="black"/>
                    </a:solidFill>
                    <a:latin typeface="Calibri"/>
                  </a:endParaRPr>
                </a:p>
              </p:txBody>
            </p:sp>
          </mc:Choice>
          <mc:Fallback xmlns="">
            <p:sp>
              <p:nvSpPr>
                <p:cNvPr id="44" name="TextovéPole 4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09741" y="5600440"/>
                  <a:ext cx="265900" cy="273473"/>
                </a:xfrm>
                <a:prstGeom prst="rect">
                  <a:avLst/>
                </a:prstGeom>
                <a:blipFill>
                  <a:blip r:embed="rId8"/>
                  <a:stretch>
                    <a:fillRect r="-20930" b="-37778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6" name="TextovéPole 45"/>
                <p:cNvSpPr txBox="1"/>
                <p:nvPr/>
              </p:nvSpPr>
              <p:spPr>
                <a:xfrm>
                  <a:off x="8737276" y="5460061"/>
                  <a:ext cx="238658" cy="25066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cs-CZ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cs-CZ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𝑟</m:t>
                            </m:r>
                          </m:e>
                        </m:acc>
                      </m:oMath>
                    </m:oMathPara>
                  </a14:m>
                  <a:endParaRPr lang="cs-CZ" dirty="0">
                    <a:solidFill>
                      <a:prstClr val="black"/>
                    </a:solidFill>
                    <a:latin typeface="Calibri"/>
                  </a:endParaRPr>
                </a:p>
              </p:txBody>
            </p:sp>
          </mc:Choice>
          <mc:Fallback xmlns="">
            <p:sp>
              <p:nvSpPr>
                <p:cNvPr id="46" name="TextovéPole 4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737276" y="5460061"/>
                  <a:ext cx="238658" cy="250669"/>
                </a:xfrm>
                <a:prstGeom prst="rect">
                  <a:avLst/>
                </a:prstGeom>
                <a:blipFill>
                  <a:blip r:embed="rId9"/>
                  <a:stretch>
                    <a:fillRect t="-34146" r="-28205" b="-39024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7" name="Přímá spojnice se šipkou 46"/>
            <p:cNvCxnSpPr/>
            <p:nvPr/>
          </p:nvCxnSpPr>
          <p:spPr>
            <a:xfrm>
              <a:off x="7260417" y="5410714"/>
              <a:ext cx="3730487" cy="0"/>
            </a:xfrm>
            <a:prstGeom prst="straightConnector1">
              <a:avLst/>
            </a:prstGeom>
            <a:ln w="31750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9" name="TextovéPole 48"/>
                <p:cNvSpPr txBox="1"/>
                <p:nvPr/>
              </p:nvSpPr>
              <p:spPr>
                <a:xfrm>
                  <a:off x="8682725" y="5030898"/>
                  <a:ext cx="256500" cy="2784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cs-CZ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cs-CZ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𝑑</m:t>
                            </m:r>
                          </m:e>
                        </m:acc>
                      </m:oMath>
                    </m:oMathPara>
                  </a14:m>
                  <a:endParaRPr lang="cs-CZ" dirty="0">
                    <a:solidFill>
                      <a:prstClr val="black"/>
                    </a:solidFill>
                    <a:latin typeface="Calibri"/>
                  </a:endParaRPr>
                </a:p>
              </p:txBody>
            </p:sp>
          </mc:Choice>
          <mc:Fallback xmlns="">
            <p:sp>
              <p:nvSpPr>
                <p:cNvPr id="49" name="TextovéPole 4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682725" y="5030898"/>
                  <a:ext cx="256500" cy="278477"/>
                </a:xfrm>
                <a:prstGeom prst="rect">
                  <a:avLst/>
                </a:prstGeom>
                <a:blipFill>
                  <a:blip r:embed="rId10"/>
                  <a:stretch>
                    <a:fillRect t="-32609" r="-35714" b="-39130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0" name="TextovéPole 49"/>
                <p:cNvSpPr txBox="1"/>
                <p:nvPr/>
              </p:nvSpPr>
              <p:spPr>
                <a:xfrm>
                  <a:off x="11049025" y="5001115"/>
                  <a:ext cx="320690" cy="27347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cs-CZ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cs-CZ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cs-CZ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𝐸</m:t>
                                </m:r>
                              </m:e>
                            </m:acc>
                          </m:e>
                          <m:sub>
                            <m:r>
                              <a:rPr lang="cs-CZ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𝑧</m:t>
                            </m:r>
                          </m:sub>
                        </m:sSub>
                      </m:oMath>
                    </m:oMathPara>
                  </a14:m>
                  <a:endParaRPr lang="cs-CZ" dirty="0">
                    <a:solidFill>
                      <a:prstClr val="black"/>
                    </a:solidFill>
                    <a:latin typeface="Calibri"/>
                  </a:endParaRPr>
                </a:p>
              </p:txBody>
            </p:sp>
          </mc:Choice>
          <mc:Fallback xmlns="">
            <p:sp>
              <p:nvSpPr>
                <p:cNvPr id="50" name="TextovéPole 4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049025" y="5001115"/>
                  <a:ext cx="320690" cy="273473"/>
                </a:xfrm>
                <a:prstGeom prst="rect">
                  <a:avLst/>
                </a:prstGeom>
                <a:blipFill>
                  <a:blip r:embed="rId11"/>
                  <a:stretch>
                    <a:fillRect r="-13208" b="-42222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1" name="TextovéPole 50"/>
                <p:cNvSpPr txBox="1"/>
                <p:nvPr/>
              </p:nvSpPr>
              <p:spPr>
                <a:xfrm>
                  <a:off x="8528918" y="6103057"/>
                  <a:ext cx="1510714" cy="25066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cs-CZ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𝑑𝑆</m:t>
                        </m:r>
                        <m:r>
                          <a:rPr lang="cs-CZ" i="1">
                            <a:solidFill>
                              <a:prstClr val="black"/>
                            </a:solidFill>
                            <a:latin typeface="Cambria Math"/>
                          </a:rPr>
                          <m:t>=</m:t>
                        </m:r>
                        <m:sSup>
                          <m:sSupPr>
                            <m:ctrlPr>
                              <a:rPr lang="cs-CZ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cs-CZ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𝑅</m:t>
                            </m:r>
                          </m:e>
                          <m:sup>
                            <m:r>
                              <a:rPr lang="cs-CZ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func>
                          <m:funcPr>
                            <m:ctrlPr>
                              <a:rPr lang="cs-CZ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cs-CZ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sin</m:t>
                            </m:r>
                          </m:fName>
                          <m:e>
                            <m:r>
                              <a:rPr lang="cs-CZ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𝜗</m:t>
                            </m:r>
                          </m:e>
                        </m:func>
                        <m:r>
                          <a:rPr lang="cs-CZ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𝑑</m:t>
                        </m:r>
                        <m:r>
                          <a:rPr lang="cs-CZ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𝜗</m:t>
                        </m:r>
                        <m:r>
                          <a:rPr lang="cs-CZ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 </m:t>
                        </m:r>
                        <m:r>
                          <a:rPr lang="cs-CZ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𝑑</m:t>
                        </m:r>
                        <m:r>
                          <a:rPr lang="cs-CZ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oMath>
                    </m:oMathPara>
                  </a14:m>
                  <a:endParaRPr lang="cs-CZ" dirty="0">
                    <a:solidFill>
                      <a:prstClr val="black"/>
                    </a:solidFill>
                    <a:latin typeface="Calibri"/>
                  </a:endParaRPr>
                </a:p>
              </p:txBody>
            </p:sp>
          </mc:Choice>
          <mc:Fallback xmlns="">
            <p:sp>
              <p:nvSpPr>
                <p:cNvPr id="51" name="TextovéPole 5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528918" y="6103057"/>
                  <a:ext cx="1510714" cy="250669"/>
                </a:xfrm>
                <a:prstGeom prst="rect">
                  <a:avLst/>
                </a:prstGeom>
                <a:blipFill>
                  <a:blip r:embed="rId12"/>
                  <a:stretch>
                    <a:fillRect r="-41935" b="-58537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4" name="Zakřivená spojnice 53"/>
            <p:cNvCxnSpPr/>
            <p:nvPr/>
          </p:nvCxnSpPr>
          <p:spPr>
            <a:xfrm>
              <a:off x="7703159" y="6017208"/>
              <a:ext cx="825759" cy="336518"/>
            </a:xfrm>
            <a:prstGeom prst="curvedConnector3">
              <a:avLst>
                <a:gd name="adj1" fmla="val 50000"/>
              </a:avLst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Přímá spojnice 54"/>
            <p:cNvCxnSpPr/>
            <p:nvPr/>
          </p:nvCxnSpPr>
          <p:spPr>
            <a:xfrm>
              <a:off x="6369450" y="4671513"/>
              <a:ext cx="907367" cy="732364"/>
            </a:xfrm>
            <a:prstGeom prst="line">
              <a:avLst/>
            </a:prstGeom>
            <a:ln w="22225">
              <a:solidFill>
                <a:schemeClr val="tx1"/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Přímá spojnice 55"/>
            <p:cNvCxnSpPr/>
            <p:nvPr/>
          </p:nvCxnSpPr>
          <p:spPr>
            <a:xfrm flipH="1">
              <a:off x="6995862" y="5413157"/>
              <a:ext cx="257148" cy="1244630"/>
            </a:xfrm>
            <a:prstGeom prst="line">
              <a:avLst/>
            </a:prstGeom>
            <a:ln w="22225">
              <a:solidFill>
                <a:schemeClr val="tx1"/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Přímá spojnice 56"/>
            <p:cNvCxnSpPr/>
            <p:nvPr/>
          </p:nvCxnSpPr>
          <p:spPr>
            <a:xfrm>
              <a:off x="6596829" y="5978815"/>
              <a:ext cx="1006260" cy="7963"/>
            </a:xfrm>
            <a:prstGeom prst="line">
              <a:avLst/>
            </a:prstGeom>
            <a:ln w="22225"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Přímá spojnice 57"/>
            <p:cNvCxnSpPr/>
            <p:nvPr/>
          </p:nvCxnSpPr>
          <p:spPr>
            <a:xfrm flipV="1">
              <a:off x="6596830" y="5386845"/>
              <a:ext cx="653769" cy="599932"/>
            </a:xfrm>
            <a:prstGeom prst="line">
              <a:avLst/>
            </a:prstGeom>
            <a:ln w="22225"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Přímá spojnice 58"/>
            <p:cNvCxnSpPr/>
            <p:nvPr/>
          </p:nvCxnSpPr>
          <p:spPr>
            <a:xfrm>
              <a:off x="6593420" y="5988000"/>
              <a:ext cx="462800" cy="365726"/>
            </a:xfrm>
            <a:prstGeom prst="line">
              <a:avLst/>
            </a:prstGeom>
            <a:ln w="22225">
              <a:solidFill>
                <a:schemeClr val="tx1"/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Přímá spojnice 61"/>
            <p:cNvCxnSpPr/>
            <p:nvPr/>
          </p:nvCxnSpPr>
          <p:spPr>
            <a:xfrm flipH="1">
              <a:off x="6594418" y="5042091"/>
              <a:ext cx="215672" cy="943468"/>
            </a:xfrm>
            <a:prstGeom prst="line">
              <a:avLst/>
            </a:prstGeom>
            <a:ln w="22225">
              <a:solidFill>
                <a:schemeClr val="tx1"/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6" name="Obdélník 65"/>
                <p:cNvSpPr/>
                <p:nvPr/>
              </p:nvSpPr>
              <p:spPr>
                <a:xfrm>
                  <a:off x="6245393" y="4714045"/>
                  <a:ext cx="249755" cy="250669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cs-CZ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cs-CZ" dirty="0">
                    <a:solidFill>
                      <a:prstClr val="black"/>
                    </a:solidFill>
                    <a:latin typeface="Calibri"/>
                  </a:endParaRPr>
                </a:p>
              </p:txBody>
            </p:sp>
          </mc:Choice>
          <mc:Fallback xmlns="">
            <p:sp>
              <p:nvSpPr>
                <p:cNvPr id="66" name="Obdélník 6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45393" y="4714045"/>
                  <a:ext cx="249755" cy="250669"/>
                </a:xfrm>
                <a:prstGeom prst="rect">
                  <a:avLst/>
                </a:prstGeom>
                <a:blipFill>
                  <a:blip r:embed="rId13"/>
                  <a:stretch>
                    <a:fillRect r="-9756" b="-29268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7" name="Obdélník 66"/>
                <p:cNvSpPr/>
                <p:nvPr/>
              </p:nvSpPr>
              <p:spPr>
                <a:xfrm>
                  <a:off x="6772289" y="6311046"/>
                  <a:ext cx="249755" cy="250669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cs-CZ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oMath>
                    </m:oMathPara>
                  </a14:m>
                  <a:endParaRPr lang="cs-CZ" dirty="0">
                    <a:solidFill>
                      <a:prstClr val="black"/>
                    </a:solidFill>
                    <a:latin typeface="Calibri"/>
                  </a:endParaRPr>
                </a:p>
              </p:txBody>
            </p:sp>
          </mc:Choice>
          <mc:Fallback xmlns="">
            <p:sp>
              <p:nvSpPr>
                <p:cNvPr id="67" name="Obdélník 6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772289" y="6311046"/>
                  <a:ext cx="249755" cy="250669"/>
                </a:xfrm>
                <a:prstGeom prst="rect">
                  <a:avLst/>
                </a:prstGeom>
                <a:blipFill>
                  <a:blip r:embed="rId14"/>
                  <a:stretch>
                    <a:fillRect r="-21951" b="-58537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9" name="Obdélník 68"/>
                <p:cNvSpPr/>
                <p:nvPr/>
              </p:nvSpPr>
              <p:spPr>
                <a:xfrm>
                  <a:off x="8055591" y="5142542"/>
                  <a:ext cx="240094" cy="250669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cs-CZ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oMath>
                    </m:oMathPara>
                  </a14:m>
                  <a:endParaRPr lang="cs-CZ" dirty="0">
                    <a:solidFill>
                      <a:prstClr val="black"/>
                    </a:solidFill>
                    <a:latin typeface="Calibri"/>
                  </a:endParaRPr>
                </a:p>
              </p:txBody>
            </p:sp>
          </mc:Choice>
          <mc:Fallback xmlns="">
            <p:sp>
              <p:nvSpPr>
                <p:cNvPr id="69" name="Obdélník 6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055591" y="5142542"/>
                  <a:ext cx="240094" cy="250669"/>
                </a:xfrm>
                <a:prstGeom prst="rect">
                  <a:avLst/>
                </a:prstGeom>
                <a:blipFill>
                  <a:blip r:embed="rId15"/>
                  <a:stretch>
                    <a:fillRect r="-7500" b="-26829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0" name="Obdélník 69"/>
                <p:cNvSpPr/>
                <p:nvPr/>
              </p:nvSpPr>
              <p:spPr>
                <a:xfrm>
                  <a:off x="9382578" y="4055062"/>
                  <a:ext cx="812787" cy="61645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cs-CZ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cs-CZ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  <m:t>𝑑</m:t>
                            </m:r>
                          </m:num>
                          <m:den>
                            <m:r>
                              <a:rPr lang="cs-CZ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  <m:t>𝑅</m:t>
                            </m:r>
                          </m:den>
                        </m:f>
                        <m:r>
                          <a:rPr lang="cs-CZ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=</m:t>
                        </m:r>
                        <m:r>
                          <a:rPr lang="cs-CZ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𝜉</m:t>
                        </m:r>
                      </m:oMath>
                    </m:oMathPara>
                  </a14:m>
                  <a:endParaRPr lang="cs-CZ" dirty="0">
                    <a:solidFill>
                      <a:prstClr val="black"/>
                    </a:solidFill>
                    <a:latin typeface="Calibri"/>
                  </a:endParaRPr>
                </a:p>
              </p:txBody>
            </p:sp>
          </mc:Choice>
          <mc:Fallback xmlns="">
            <p:sp>
              <p:nvSpPr>
                <p:cNvPr id="70" name="Obdélník 6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382578" y="4055062"/>
                  <a:ext cx="812787" cy="616451"/>
                </a:xfrm>
                <a:prstGeom prst="rect">
                  <a:avLst/>
                </a:prstGeom>
                <a:blipFill>
                  <a:blip r:embed="rId1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175153622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2496</TotalTime>
  <Words>306</Words>
  <Application>Microsoft Office PowerPoint</Application>
  <PresentationFormat>Širokoúhlá obrazovka</PresentationFormat>
  <Paragraphs>230</Paragraphs>
  <Slides>19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Cambria Math</vt:lpstr>
      <vt:lpstr>Motiv Office</vt:lpstr>
      <vt:lpstr>Motiv systému Office</vt:lpstr>
      <vt:lpstr>El-mag 2 </vt:lpstr>
      <vt:lpstr>intenzita elektrického pole v okolí nabité přímky</vt:lpstr>
      <vt:lpstr>intenzita elektrického pole v okolí nabité přímky</vt:lpstr>
      <vt:lpstr>intenzita elektrického pole v okolí nabité roviny</vt:lpstr>
      <vt:lpstr>Intenzita elektrického pole v okolí homogenně nabité kulové sféry</vt:lpstr>
      <vt:lpstr>Intenzita elektrického pole v okolí homogenně nabité koulové sféry</vt:lpstr>
      <vt:lpstr>Intenzita elektrického pole v okolí homogenně nabité kulové sféry</vt:lpstr>
      <vt:lpstr>Intenzita elektrického pole v okolí homogenně nabité kulové sféry</vt:lpstr>
      <vt:lpstr>Intenzita elektrického pole v okolí homogenně nabité kulové sféry</vt:lpstr>
      <vt:lpstr>Prezentace aplikace PowerPoint</vt:lpstr>
      <vt:lpstr>Prezentace aplikace PowerPoint</vt:lpstr>
      <vt:lpstr>Prezentace aplikace PowerPoint</vt:lpstr>
      <vt:lpstr>Síla působící na náboj uvnitř rovnoměrně nabité kulové sféry.</vt:lpstr>
      <vt:lpstr>Tok vektoru plochou</vt:lpstr>
      <vt:lpstr>Tok Φ vektoru plochou</vt:lpstr>
      <vt:lpstr>Prezentace aplikace PowerPoint</vt:lpstr>
      <vt:lpstr>Příklad 1: určete pro jaký úhel ϑ_0 bude el. pole v bodě P od každé z obou částí homogenně nabité sféry vymezené kružnicí, která je  určena úhlem ϑ_0 poloviční, než je od celé sféry.</vt:lpstr>
      <vt:lpstr>Příklad 1, řešení</vt:lpstr>
      <vt:lpstr>Příklad 1, řešení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El-mag</dc:title>
  <dc:creator>Admin</dc:creator>
  <cp:lastModifiedBy>Admin</cp:lastModifiedBy>
  <cp:revision>31</cp:revision>
  <dcterms:created xsi:type="dcterms:W3CDTF">2023-02-21T16:21:13Z</dcterms:created>
  <dcterms:modified xsi:type="dcterms:W3CDTF">2025-02-24T22:38:19Z</dcterms:modified>
</cp:coreProperties>
</file>