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8"/>
  </p:notesMasterIdLst>
  <p:handoutMasterIdLst>
    <p:handoutMasterId r:id="rId39"/>
  </p:handoutMasterIdLst>
  <p:sldIdLst>
    <p:sldId id="256" r:id="rId2"/>
    <p:sldId id="260" r:id="rId3"/>
    <p:sldId id="266" r:id="rId4"/>
    <p:sldId id="324" r:id="rId5"/>
    <p:sldId id="263" r:id="rId6"/>
    <p:sldId id="296" r:id="rId7"/>
    <p:sldId id="295" r:id="rId8"/>
    <p:sldId id="297" r:id="rId9"/>
    <p:sldId id="261" r:id="rId10"/>
    <p:sldId id="298" r:id="rId11"/>
    <p:sldId id="299" r:id="rId12"/>
    <p:sldId id="300" r:id="rId13"/>
    <p:sldId id="304" r:id="rId14"/>
    <p:sldId id="301" r:id="rId15"/>
    <p:sldId id="318" r:id="rId16"/>
    <p:sldId id="302" r:id="rId17"/>
    <p:sldId id="303" r:id="rId18"/>
    <p:sldId id="309" r:id="rId19"/>
    <p:sldId id="305" r:id="rId20"/>
    <p:sldId id="307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7" r:id="rId29"/>
    <p:sldId id="322" r:id="rId30"/>
    <p:sldId id="319" r:id="rId31"/>
    <p:sldId id="320" r:id="rId32"/>
    <p:sldId id="321" r:id="rId33"/>
    <p:sldId id="323" r:id="rId34"/>
    <p:sldId id="325" r:id="rId35"/>
    <p:sldId id="292" r:id="rId36"/>
    <p:sldId id="293" r:id="rId3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F3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50" autoAdjust="0"/>
    <p:restoredTop sz="95851" autoAdjust="0"/>
  </p:normalViewPr>
  <p:slideViewPr>
    <p:cSldViewPr snapToGrid="0">
      <p:cViewPr varScale="1">
        <p:scale>
          <a:sx n="81" d="100"/>
          <a:sy n="81" d="100"/>
        </p:scale>
        <p:origin x="184" y="1032"/>
      </p:cViewPr>
      <p:guideLst>
        <p:guide orient="horz" pos="1117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408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err="1"/>
              <a:t>Fyzika</a:t>
            </a:r>
            <a:r>
              <a:rPr lang="en-GB" noProof="0" dirty="0"/>
              <a:t> </a:t>
            </a:r>
            <a:r>
              <a:rPr lang="en-GB" noProof="0" dirty="0" err="1"/>
              <a:t>plazmatu</a:t>
            </a:r>
            <a:r>
              <a:rPr lang="en-GB" noProof="0" dirty="0"/>
              <a:t> 2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4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mages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err="1"/>
              <a:t>Fyzika</a:t>
            </a:r>
            <a:r>
              <a:rPr lang="en-GB" noProof="0" dirty="0"/>
              <a:t> </a:t>
            </a:r>
            <a:r>
              <a:rPr lang="en-GB" noProof="0" dirty="0" err="1"/>
              <a:t>plazmatu</a:t>
            </a:r>
            <a:r>
              <a:rPr lang="en-GB" noProof="0" dirty="0"/>
              <a:t> 2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14" name="Obrázek 1">
            <a:extLst>
              <a:ext uri="{FF2B5EF4-FFF2-40B4-BE49-F238E27FC236}">
                <a16:creationId xmlns:a16="http://schemas.microsoft.com/office/drawing/2014/main" id="{0295F0B6-3C46-024E-A5BE-2A788C2991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err="1"/>
              <a:t>Fyzika</a:t>
            </a:r>
            <a:r>
              <a:rPr lang="en-GB" noProof="0" dirty="0"/>
              <a:t> </a:t>
            </a:r>
            <a:r>
              <a:rPr lang="en-GB" noProof="0" dirty="0" err="1"/>
              <a:t>plazmatu</a:t>
            </a:r>
            <a:r>
              <a:rPr lang="en-GB" noProof="0" dirty="0"/>
              <a:t> 2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1">
            <a:extLst>
              <a:ext uri="{FF2B5EF4-FFF2-40B4-BE49-F238E27FC236}">
                <a16:creationId xmlns:a16="http://schemas.microsoft.com/office/drawing/2014/main" id="{48DD9DFE-FDEC-0E4D-9C53-D0B7CA5F31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7563"/>
            <a:ext cx="1546943" cy="1060264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err="1"/>
              <a:t>Fyzika</a:t>
            </a:r>
            <a:r>
              <a:rPr lang="en-GB" noProof="0" dirty="0"/>
              <a:t> </a:t>
            </a:r>
            <a:r>
              <a:rPr lang="en-GB" noProof="0" dirty="0" err="1"/>
              <a:t>plazmatu</a:t>
            </a:r>
            <a:r>
              <a:rPr lang="en-GB" noProof="0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invers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- invers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29F07E9E-E4E6-E840-9ACC-F7395F5D75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CI slid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3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7242" y="2298933"/>
            <a:ext cx="8712448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 err="1"/>
              <a:t>Fyzika</a:t>
            </a:r>
            <a:r>
              <a:rPr lang="en-GB" noProof="0" dirty="0"/>
              <a:t> </a:t>
            </a:r>
            <a:r>
              <a:rPr lang="en-GB" noProof="0" dirty="0" err="1"/>
              <a:t>plazmatu</a:t>
            </a:r>
            <a:r>
              <a:rPr lang="en-GB" noProof="0" dirty="0"/>
              <a:t> 2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7" name="Obrázek 1">
            <a:extLst>
              <a:ext uri="{FF2B5EF4-FFF2-40B4-BE49-F238E27FC236}">
                <a16:creationId xmlns:a16="http://schemas.microsoft.com/office/drawing/2014/main" id="{DBF6B270-E686-4A4A-AE0C-89D2F08D9A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 err="1"/>
              <a:t>Fyzika</a:t>
            </a:r>
            <a:r>
              <a:rPr lang="en-GB" noProof="0" dirty="0"/>
              <a:t> </a:t>
            </a:r>
            <a:r>
              <a:rPr lang="en-GB" noProof="0" dirty="0" err="1"/>
              <a:t>plazmatu</a:t>
            </a:r>
            <a:r>
              <a:rPr lang="en-GB" noProof="0" dirty="0"/>
              <a:t> 2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8" name="Obrázek 1">
            <a:extLst>
              <a:ext uri="{FF2B5EF4-FFF2-40B4-BE49-F238E27FC236}">
                <a16:creationId xmlns:a16="http://schemas.microsoft.com/office/drawing/2014/main" id="{A21828BC-D679-3A49-9E6A-73D827DAF3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err="1"/>
              <a:t>Fyzika</a:t>
            </a:r>
            <a:r>
              <a:rPr lang="en-GB" noProof="0" dirty="0"/>
              <a:t> </a:t>
            </a:r>
            <a:r>
              <a:rPr lang="en-GB" noProof="0" dirty="0" err="1"/>
              <a:t>plazmatu</a:t>
            </a:r>
            <a:r>
              <a:rPr lang="en-GB" noProof="0" dirty="0"/>
              <a:t> 2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1">
            <a:extLst>
              <a:ext uri="{FF2B5EF4-FFF2-40B4-BE49-F238E27FC236}">
                <a16:creationId xmlns:a16="http://schemas.microsoft.com/office/drawing/2014/main" id="{742B025D-BD7F-5745-A861-A53A9C0926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err="1"/>
              <a:t>Fyzika</a:t>
            </a:r>
            <a:r>
              <a:rPr lang="en-GB" noProof="0" dirty="0"/>
              <a:t> </a:t>
            </a:r>
            <a:r>
              <a:rPr lang="en-GB" noProof="0" dirty="0" err="1"/>
              <a:t>plazmatu</a:t>
            </a:r>
            <a:r>
              <a:rPr lang="en-GB" noProof="0" dirty="0"/>
              <a:t> 2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en-GB" noProof="0" dirty="0"/>
              <a:t>Click here to insert heading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1">
            <a:extLst>
              <a:ext uri="{FF2B5EF4-FFF2-40B4-BE49-F238E27FC236}">
                <a16:creationId xmlns:a16="http://schemas.microsoft.com/office/drawing/2014/main" id="{F160503E-1EA8-2E40-B61B-E60E240F6E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 err="1"/>
              <a:t>Fyzika</a:t>
            </a:r>
            <a:r>
              <a:rPr lang="en-GB" noProof="0" dirty="0"/>
              <a:t> </a:t>
            </a:r>
            <a:r>
              <a:rPr lang="en-GB" noProof="0" dirty="0" err="1"/>
              <a:t>plazmatu</a:t>
            </a:r>
            <a:r>
              <a:rPr lang="en-GB" noProof="0" dirty="0"/>
              <a:t> 2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pic>
        <p:nvPicPr>
          <p:cNvPr id="12" name="Obrázek 1">
            <a:extLst>
              <a:ext uri="{FF2B5EF4-FFF2-40B4-BE49-F238E27FC236}">
                <a16:creationId xmlns:a16="http://schemas.microsoft.com/office/drawing/2014/main" id="{1306F7F5-C5E0-E349-8669-2086408EF7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err="1"/>
              <a:t>Fyzika</a:t>
            </a:r>
            <a:r>
              <a:rPr lang="en-GB" noProof="0" dirty="0"/>
              <a:t> </a:t>
            </a:r>
            <a:r>
              <a:rPr lang="en-GB" noProof="0" dirty="0" err="1"/>
              <a:t>plazmatu</a:t>
            </a:r>
            <a:r>
              <a:rPr lang="en-GB" noProof="0" dirty="0"/>
              <a:t> 2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22" name="Obrázek 1">
            <a:extLst>
              <a:ext uri="{FF2B5EF4-FFF2-40B4-BE49-F238E27FC236}">
                <a16:creationId xmlns:a16="http://schemas.microsoft.com/office/drawing/2014/main" id="{A5A055A2-2BEA-B34E-8676-E060135C67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err="1"/>
              <a:t>Fyzika</a:t>
            </a:r>
            <a:r>
              <a:rPr lang="en-GB" noProof="0" dirty="0"/>
              <a:t> </a:t>
            </a:r>
            <a:r>
              <a:rPr lang="en-GB" noProof="0" dirty="0" err="1"/>
              <a:t>plazmatu</a:t>
            </a:r>
            <a:r>
              <a:rPr lang="en-GB" noProof="0" dirty="0"/>
              <a:t> 2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6" name="Obrázek 1">
            <a:extLst>
              <a:ext uri="{FF2B5EF4-FFF2-40B4-BE49-F238E27FC236}">
                <a16:creationId xmlns:a16="http://schemas.microsoft.com/office/drawing/2014/main" id="{1C15B53C-F0BB-1541-AB27-9C4B222A83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err="1"/>
              <a:t>Fyzika</a:t>
            </a:r>
            <a:r>
              <a:rPr lang="en-GB" noProof="0" dirty="0"/>
              <a:t> </a:t>
            </a:r>
            <a:r>
              <a:rPr lang="en-GB" noProof="0" dirty="0" err="1"/>
              <a:t>plazmatu</a:t>
            </a:r>
            <a:r>
              <a:rPr lang="en-GB" noProof="0" dirty="0"/>
              <a:t> 2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8" name="Obrázek 1">
            <a:extLst>
              <a:ext uri="{FF2B5EF4-FFF2-40B4-BE49-F238E27FC236}">
                <a16:creationId xmlns:a16="http://schemas.microsoft.com/office/drawing/2014/main" id="{1DEAAEAB-4311-3840-8220-8CB11113C9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 err="1"/>
              <a:t>Fyzika</a:t>
            </a:r>
            <a:r>
              <a:rPr lang="en-GB" noProof="0" dirty="0"/>
              <a:t> </a:t>
            </a:r>
            <a:r>
              <a:rPr lang="en-GB" noProof="0" dirty="0" err="1"/>
              <a:t>plazmatu</a:t>
            </a:r>
            <a:r>
              <a:rPr lang="en-GB" noProof="0" dirty="0"/>
              <a:t> 2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oder@physics.muni.cz" TargetMode="External"/><Relationship Id="rId2" Type="http://schemas.openxmlformats.org/officeDocument/2006/relationships/hyperlink" Target="mailto:adamobrusnik@physics.m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shorts/nn8796OnTsk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6178D330-B66C-744A-9DAE-6FE0275651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Fyzika plazmatu 2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3CDB8457-0BA6-D54B-A726-511C9A367A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1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23A9B39-6D5B-1149-AF4B-4E9BE3220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Plasma </a:t>
            </a:r>
            <a:r>
              <a:rPr lang="en-GB"/>
              <a:t>Physics 2</a:t>
            </a:r>
            <a:endParaRPr lang="en-GB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7CF0B4A-6B2F-5E47-805C-7758C9BCEB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947967"/>
          </a:xfrm>
        </p:spPr>
        <p:txBody>
          <a:bodyPr/>
          <a:lstStyle/>
          <a:p>
            <a:r>
              <a:rPr lang="en-GB" dirty="0"/>
              <a:t>Adam </a:t>
            </a:r>
            <a:r>
              <a:rPr lang="en-GB" dirty="0" err="1"/>
              <a:t>Obrusník</a:t>
            </a:r>
            <a:r>
              <a:rPr lang="en-GB" dirty="0"/>
              <a:t>, </a:t>
            </a:r>
            <a:r>
              <a:rPr lang="en-GB" dirty="0">
                <a:hlinkClick r:id="rId2"/>
              </a:rPr>
              <a:t>adamobrusnik@physics.muni.cz</a:t>
            </a:r>
            <a:r>
              <a:rPr lang="en-GB" dirty="0"/>
              <a:t> </a:t>
            </a:r>
          </a:p>
          <a:p>
            <a:r>
              <a:rPr lang="en-GB" dirty="0" err="1"/>
              <a:t>Tomáš</a:t>
            </a:r>
            <a:r>
              <a:rPr lang="en-GB" dirty="0"/>
              <a:t> </a:t>
            </a:r>
            <a:r>
              <a:rPr lang="en-GB" dirty="0" err="1"/>
              <a:t>Hoder</a:t>
            </a:r>
            <a:r>
              <a:rPr lang="en-GB" dirty="0"/>
              <a:t>, </a:t>
            </a:r>
            <a:r>
              <a:rPr lang="en-GB" dirty="0">
                <a:hlinkClick r:id="rId3"/>
              </a:rPr>
              <a:t>hoder@physics.muni.cz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9613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828E5-A67C-E27C-9B13-49D761B43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AF40E-E5BA-C6BA-51DB-D89EEF744E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 err="1"/>
              <a:t>Fyzika</a:t>
            </a:r>
            <a:r>
              <a:rPr lang="en-GB" noProof="0" dirty="0"/>
              <a:t> </a:t>
            </a:r>
            <a:r>
              <a:rPr lang="en-GB" noProof="0" dirty="0" err="1"/>
              <a:t>plazmatu</a:t>
            </a:r>
            <a:r>
              <a:rPr lang="en-GB" noProof="0" dirty="0"/>
              <a:t>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6E019B-5730-B0CA-D99A-F8AFDAEDBF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10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D746FA-EA87-DCB5-5051-A782B2D89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Townsend &gt; Glow transition mechanics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ontent Placeholder 16">
                <a:extLst>
                  <a:ext uri="{FF2B5EF4-FFF2-40B4-BE49-F238E27FC236}">
                    <a16:creationId xmlns:a16="http://schemas.microsoft.com/office/drawing/2014/main" id="{9B0F9156-DD98-7F22-49BF-647A2A1D488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20000" y="1692002"/>
                <a:ext cx="10753200" cy="3680098"/>
              </a:xfrm>
            </p:spPr>
            <p:txBody>
              <a:bodyPr/>
              <a:lstStyle/>
              <a:p>
                <a:r>
                  <a:rPr lang="en-CZ" sz="1800" dirty="0"/>
                  <a:t>The Poisson equation is at the center of this</a:t>
                </a:r>
              </a:p>
              <a:p>
                <a:pPr marL="720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cs-CZ" sz="18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cs-CZ" sz="18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cs-CZ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cs-CZ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18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cs-CZ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800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cs-CZ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cs-CZ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cs-CZ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18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cs-CZ" sz="18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f>
                        <m:fPr>
                          <m:ctrlPr>
                            <a:rPr lang="cs-CZ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cs-CZ" sz="1800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  <m:r>
                            <a:rPr lang="cs-CZ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cs-CZ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cs-CZ" sz="1800" b="0" i="0" smtClean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cs-CZ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8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cs-CZ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CZ" sz="1800" dirty="0"/>
              </a:p>
              <a:p>
                <a:pPr marL="72000" indent="0">
                  <a:buNone/>
                </a:pPr>
                <a:endParaRPr lang="en-CZ" sz="1800" dirty="0"/>
              </a:p>
              <a:p>
                <a:pPr marL="72000" indent="0">
                  <a:buNone/>
                </a:pPr>
                <a:r>
                  <a:rPr lang="en-CZ" sz="1800" dirty="0"/>
                  <a:t>If we assume a plasma length of </a:t>
                </a:r>
                <a14:m>
                  <m:oMath xmlns:m="http://schemas.openxmlformats.org/officeDocument/2006/math">
                    <m:r>
                      <a:rPr lang="cs-CZ" sz="1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cs-CZ" sz="1800" b="0" i="1" smtClean="0">
                        <a:latin typeface="Cambria Math" panose="02040503050406030204" pitchFamily="18" charset="0"/>
                      </a:rPr>
                      <m:t>=0.</m:t>
                    </m:r>
                    <m:r>
                      <a:rPr lang="cs-CZ" sz="1800" b="0" i="0" smtClean="0">
                        <a:latin typeface="Cambria Math" panose="02040503050406030204" pitchFamily="18" charset="0"/>
                      </a:rPr>
                      <m:t>05 </m:t>
                    </m:r>
                    <m:r>
                      <m:rPr>
                        <m:sty m:val="p"/>
                      </m:rPr>
                      <a:rPr lang="cs-CZ" sz="1800" b="0" i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CZ" sz="1800" dirty="0"/>
                  <a:t>, plasma voltage </a:t>
                </a:r>
                <a14:m>
                  <m:oMath xmlns:m="http://schemas.openxmlformats.org/officeDocument/2006/math">
                    <m:r>
                      <a:rPr lang="cs-CZ" sz="1800" b="0" i="1" smtClean="0">
                        <a:latin typeface="Cambria Math" panose="02040503050406030204" pitchFamily="18" charset="0"/>
                      </a:rPr>
                      <m:t>500 </m:t>
                    </m:r>
                    <m:r>
                      <m:rPr>
                        <m:sty m:val="p"/>
                      </m:rPr>
                      <a:rPr lang="cs-CZ" sz="1800" b="0" i="0" smtClean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CZ" sz="1800" dirty="0"/>
                  <a:t> and 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cs-CZ" sz="1800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cs-CZ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cs-CZ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</m:t>
                        </m:r>
                      </m:sub>
                    </m:sSub>
                  </m:oMath>
                </a14:m>
                <a:r>
                  <a:rPr lang="en-CZ" sz="1800" dirty="0"/>
                  <a:t> as the extreme case scenario, we can get an order of magnitude estimate as</a:t>
                </a:r>
              </a:p>
              <a:p>
                <a:pPr marL="72000" indent="0" algn="ctr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sz="1800">
                        <a:latin typeface="Cambria Math" panose="02040503050406030204" pitchFamily="18" charset="0"/>
                      </a:rPr>
                      <m:t>Δ</m:t>
                    </m:r>
                    <m:r>
                      <a:rPr lang="cs-CZ" sz="1800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cs-CZ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cs-CZ" sz="18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cs-CZ" sz="18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cs-CZ" sz="1800" b="0" i="0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cs-CZ" sz="1800" b="0" i="1" smtClean="0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cs-CZ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1800" b="0" i="1" smtClean="0">
                            <a:latin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lang="cs-CZ" sz="1800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cs-CZ" sz="1800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cs-CZ" sz="1800" dirty="0"/>
                  <a:t> </a:t>
                </a:r>
                <a14:m>
                  <m:oMath xmlns:m="http://schemas.openxmlformats.org/officeDocument/2006/math">
                    <m:r>
                      <a:rPr lang="cs-CZ" sz="18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cs-CZ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8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cs-CZ" sz="1800"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  <m:f>
                      <m:fPr>
                        <m:ctrlPr>
                          <a:rPr lang="cs-CZ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1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cs-CZ" sz="180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cs-CZ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1800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cs-CZ" sz="18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cs-CZ" sz="1800" b="0" dirty="0"/>
              </a:p>
              <a:p>
                <a:pPr marL="72000" indent="0" algn="ctr">
                  <a:buNone/>
                </a:pPr>
                <a:r>
                  <a:rPr lang="cs-CZ" sz="1800" dirty="0"/>
                  <a:t>and </a:t>
                </a:r>
                <a:r>
                  <a:rPr lang="cs-CZ" sz="1800" dirty="0" err="1"/>
                  <a:t>since</a:t>
                </a:r>
                <a:r>
                  <a:rPr lang="cs-CZ" sz="1800" dirty="0"/>
                  <a:t> </a:t>
                </a:r>
                <a:r>
                  <a:rPr lang="cs-CZ" sz="1800" dirty="0" err="1"/>
                  <a:t>we</a:t>
                </a:r>
                <a:r>
                  <a:rPr lang="cs-CZ" sz="1800" dirty="0"/>
                  <a:t> are </a:t>
                </a:r>
                <a:r>
                  <a:rPr lang="cs-CZ" sz="1800" dirty="0" err="1"/>
                  <a:t>really</a:t>
                </a:r>
                <a:r>
                  <a:rPr lang="cs-CZ" sz="1800" dirty="0"/>
                  <a:t> just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cs-CZ" sz="1800" dirty="0"/>
                      <m:t>concerned</m:t>
                    </m:r>
                    <m:r>
                      <m:rPr>
                        <m:nor/>
                      </m:rPr>
                      <a:rPr lang="cs-CZ" sz="1800" dirty="0"/>
                      <m:t> </m:t>
                    </m:r>
                    <m:r>
                      <m:rPr>
                        <m:nor/>
                      </m:rPr>
                      <a:rPr lang="cs-CZ" sz="1800" dirty="0"/>
                      <m:t>about</m:t>
                    </m:r>
                    <m:r>
                      <m:rPr>
                        <m:nor/>
                      </m:rPr>
                      <a:rPr lang="cs-CZ" sz="1800" dirty="0"/>
                      <m:t> </m:t>
                    </m:r>
                    <m:r>
                      <m:rPr>
                        <m:nor/>
                      </m:rPr>
                      <a:rPr lang="cs-CZ" sz="1800" dirty="0"/>
                      <m:t>the</m:t>
                    </m:r>
                    <m:r>
                      <m:rPr>
                        <m:nor/>
                      </m:rPr>
                      <a:rPr lang="cs-CZ" sz="1800" dirty="0"/>
                      <m:t> </m:t>
                    </m:r>
                    <m:r>
                      <m:rPr>
                        <m:nor/>
                      </m:rPr>
                      <a:rPr lang="cs-CZ" sz="1800" dirty="0"/>
                      <m:t>absolute</m:t>
                    </m:r>
                    <m:r>
                      <m:rPr>
                        <m:nor/>
                      </m:rPr>
                      <a:rPr lang="cs-CZ" sz="1800" dirty="0"/>
                      <m:t> </m:t>
                    </m:r>
                    <m:r>
                      <m:rPr>
                        <m:nor/>
                      </m:rPr>
                      <a:rPr lang="cs-CZ" sz="1800" dirty="0"/>
                      <m:t>values</m:t>
                    </m:r>
                    <m:r>
                      <m:rPr>
                        <m:nor/>
                      </m:rPr>
                      <a:rPr lang="cs-CZ" sz="1800" dirty="0"/>
                      <m:t> </m:t>
                    </m:r>
                    <m:r>
                      <m:rPr>
                        <m:nor/>
                      </m:rPr>
                      <a:rPr lang="cs-CZ" sz="1800" dirty="0"/>
                      <m:t>here</m:t>
                    </m:r>
                  </m:oMath>
                </a14:m>
                <a:endParaRPr lang="cs-CZ" sz="1800" dirty="0"/>
              </a:p>
              <a:p>
                <a:pPr marL="7200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cs-CZ" sz="18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cs-CZ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s-CZ" sz="1800" b="0" i="1" smtClean="0">
                                  <a:latin typeface="Cambria Math" panose="02040503050406030204" pitchFamily="18" charset="0"/>
                                </a:rPr>
                                <m:t>𝑑𝐸</m:t>
                              </m:r>
                            </m:num>
                            <m:den>
                              <m:r>
                                <a:rPr lang="cs-CZ" sz="18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cs-CZ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cs-CZ" sz="1800" i="1">
                          <a:latin typeface="Cambria Math" panose="02040503050406030204" pitchFamily="18" charset="0"/>
                        </a:rPr>
                        <m:t>≈</m:t>
                      </m:r>
                      <m:d>
                        <m:dPr>
                          <m:begChr m:val="|"/>
                          <m:endChr m:val="|"/>
                          <m:ctrlPr>
                            <a:rPr lang="cs-CZ" sz="18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cs-CZ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8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cs-CZ" sz="180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sub>
                          </m:sSub>
                          <m:f>
                            <m:fPr>
                              <m:ctrlPr>
                                <a:rPr lang="cs-CZ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cs-CZ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1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cs-CZ" sz="180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cs-CZ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1800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cs-CZ" sz="18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cs-CZ" sz="1800" b="0" dirty="0"/>
              </a:p>
              <a:p>
                <a:pPr marL="72000" indent="0">
                  <a:buNone/>
                </a:pPr>
                <a:r>
                  <a:rPr lang="en-CZ" sz="1800" dirty="0"/>
                  <a:t>Now let’s think…</a:t>
                </a:r>
              </a:p>
            </p:txBody>
          </p:sp>
        </mc:Choice>
        <mc:Fallback>
          <p:sp>
            <p:nvSpPr>
              <p:cNvPr id="17" name="Content Placeholder 16">
                <a:extLst>
                  <a:ext uri="{FF2B5EF4-FFF2-40B4-BE49-F238E27FC236}">
                    <a16:creationId xmlns:a16="http://schemas.microsoft.com/office/drawing/2014/main" id="{9B0F9156-DD98-7F22-49BF-647A2A1D48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0000" y="1692002"/>
                <a:ext cx="10753200" cy="3680098"/>
              </a:xfrm>
              <a:blipFill>
                <a:blip r:embed="rId2"/>
                <a:stretch>
                  <a:fillRect l="-708" b="-14138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90A269A-3E3D-5E0D-A449-5806A404B0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90" t="456" r="36413" b="-456"/>
          <a:stretch/>
        </p:blipFill>
        <p:spPr>
          <a:xfrm>
            <a:off x="7812993" y="1485900"/>
            <a:ext cx="3849507" cy="168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38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828E5-A67C-E27C-9B13-49D761B43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AF40E-E5BA-C6BA-51DB-D89EEF744E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Fyzika plazmatu 2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6E019B-5730-B0CA-D99A-F8AFDAEDBF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11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D746FA-EA87-DCB5-5051-A782B2D89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Townsend &gt; Glow transition mechanics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16">
                <a:extLst>
                  <a:ext uri="{FF2B5EF4-FFF2-40B4-BE49-F238E27FC236}">
                    <a16:creationId xmlns:a16="http://schemas.microsoft.com/office/drawing/2014/main" id="{9B0F9156-DD98-7F22-49BF-647A2A1D488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20000" y="1425302"/>
                <a:ext cx="10753200" cy="3680098"/>
              </a:xfrm>
            </p:spPr>
            <p:txBody>
              <a:bodyPr/>
              <a:lstStyle/>
              <a:p>
                <a:pPr marL="72000" indent="0">
                  <a:buNone/>
                </a:pPr>
                <a:r>
                  <a:rPr lang="cs-CZ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Now </a:t>
                </a:r>
                <a:r>
                  <a:rPr lang="cs-CZ" sz="1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let‘s</a:t>
                </a:r>
                <a:r>
                  <a:rPr lang="cs-CZ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1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try</a:t>
                </a:r>
                <a:r>
                  <a:rPr lang="cs-CZ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to substitute </a:t>
                </a:r>
                <a:r>
                  <a:rPr lang="cs-CZ" sz="1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into</a:t>
                </a:r>
                <a:r>
                  <a:rPr lang="cs-CZ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1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our</a:t>
                </a:r>
                <a:r>
                  <a:rPr lang="cs-CZ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1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extremely</a:t>
                </a:r>
                <a:r>
                  <a:rPr lang="cs-CZ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1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simplistic</a:t>
                </a:r>
                <a:r>
                  <a:rPr lang="cs-CZ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1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Poisson</a:t>
                </a:r>
                <a:r>
                  <a:rPr lang="cs-CZ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1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equation</a:t>
                </a:r>
                <a:endParaRPr lang="cs-CZ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2000" indent="0">
                  <a:buNone/>
                </a:pPr>
                <a:endParaRPr lang="cs-CZ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200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cs-CZ" sz="18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cs-CZ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s-CZ" sz="1800" b="0" i="1" smtClean="0">
                                  <a:latin typeface="Cambria Math" panose="02040503050406030204" pitchFamily="18" charset="0"/>
                                </a:rPr>
                                <m:t>𝑑𝐸</m:t>
                              </m:r>
                            </m:num>
                            <m:den>
                              <m:r>
                                <a:rPr lang="cs-CZ" sz="1800" b="0" i="1" smtClean="0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den>
                          </m:f>
                        </m:e>
                      </m:d>
                      <m:r>
                        <a:rPr lang="cs-CZ" sz="1800" i="1">
                          <a:latin typeface="Cambria Math" panose="02040503050406030204" pitchFamily="18" charset="0"/>
                        </a:rPr>
                        <m:t>≈</m:t>
                      </m:r>
                      <m:d>
                        <m:dPr>
                          <m:begChr m:val="|"/>
                          <m:endChr m:val="|"/>
                          <m:ctrlPr>
                            <a:rPr lang="cs-CZ" sz="18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cs-CZ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8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cs-CZ" sz="180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sub>
                          </m:sSub>
                          <m:f>
                            <m:fPr>
                              <m:ctrlPr>
                                <a:rPr lang="cs-CZ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cs-CZ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1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cs-CZ" sz="180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cs-CZ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1800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cs-CZ" sz="18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cs-CZ" sz="1800" b="0" dirty="0"/>
              </a:p>
              <a:p>
                <a:pPr marL="72000" indent="0">
                  <a:buNone/>
                </a:pPr>
                <a:r>
                  <a:rPr lang="en-CZ" sz="1800" dirty="0"/>
                  <a:t>The meaningful absolute values are:</a:t>
                </a:r>
              </a:p>
              <a:p>
                <a:r>
                  <a:rPr lang="en-CZ" sz="1600" dirty="0"/>
                  <a:t>If there is ideal vacuum, the field would be </a:t>
                </a:r>
                <a14:m>
                  <m:oMath xmlns:m="http://schemas.openxmlformats.org/officeDocument/2006/math">
                    <m:r>
                      <a:rPr lang="cs-CZ" sz="16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cs-CZ" sz="1600" b="0" i="1" smtClean="0">
                        <a:latin typeface="Cambria Math" panose="02040503050406030204" pitchFamily="18" charset="0"/>
                      </a:rPr>
                      <m:t>=10</m:t>
                    </m:r>
                    <m:r>
                      <a:rPr lang="cs-CZ" sz="1600" b="0" i="0" smtClean="0">
                        <a:latin typeface="Cambria Math" panose="02040503050406030204" pitchFamily="18" charset="0"/>
                      </a:rPr>
                      <m:t> 000 </m:t>
                    </m:r>
                    <m:r>
                      <m:rPr>
                        <m:sty m:val="p"/>
                      </m:rPr>
                      <a:rPr lang="cs-CZ" sz="1600" b="0" i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cs-CZ" sz="1600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cs-CZ" sz="1600" b="0" i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CZ" sz="1600" dirty="0"/>
                  <a:t> (500 V over 5 cm, see previous slide)</a:t>
                </a:r>
              </a:p>
              <a:p>
                <a:r>
                  <a:rPr lang="en-CZ" sz="1600" dirty="0"/>
                  <a:t>We want the r.h.s. to have a negligible impact on the electric field</a:t>
                </a:r>
                <a:r>
                  <a:rPr lang="cs-CZ" sz="1600" dirty="0"/>
                  <a:t> so </a:t>
                </a:r>
                <a:r>
                  <a:rPr lang="cs-CZ" sz="1600" dirty="0" err="1"/>
                  <a:t>we</a:t>
                </a:r>
                <a:r>
                  <a:rPr lang="cs-CZ" sz="1600" dirty="0"/>
                  <a:t> </a:t>
                </a:r>
                <a:r>
                  <a:rPr lang="cs-CZ" sz="1600" dirty="0" err="1"/>
                  <a:t>can</a:t>
                </a:r>
                <a:r>
                  <a:rPr lang="cs-CZ" sz="1600" dirty="0"/>
                  <a:t> </a:t>
                </a:r>
                <a:r>
                  <a:rPr lang="cs-CZ" sz="1600" dirty="0" err="1"/>
                  <a:t>say</a:t>
                </a:r>
                <a:r>
                  <a:rPr lang="cs-CZ" sz="1600" dirty="0"/>
                  <a:t> </a:t>
                </a:r>
                <a:r>
                  <a:rPr lang="cs-CZ" sz="1600" dirty="0" err="1"/>
                  <a:t>that</a:t>
                </a:r>
                <a:r>
                  <a:rPr lang="cs-CZ" sz="1600" dirty="0"/>
                  <a:t> </a:t>
                </a:r>
                <a:r>
                  <a:rPr lang="cs-CZ" sz="1600" dirty="0" err="1"/>
                  <a:t>we</a:t>
                </a:r>
                <a:r>
                  <a:rPr lang="cs-CZ" sz="1600" dirty="0"/>
                  <a:t> do not </a:t>
                </a:r>
                <a:r>
                  <a:rPr lang="cs-CZ" sz="1600" dirty="0" err="1"/>
                  <a:t>want</a:t>
                </a:r>
                <a:r>
                  <a:rPr lang="cs-CZ" sz="1600" dirty="0"/>
                  <a:t> </a:t>
                </a:r>
                <a:r>
                  <a:rPr lang="cs-CZ" sz="1600" dirty="0" err="1"/>
                  <a:t>the</a:t>
                </a:r>
                <a:r>
                  <a:rPr lang="cs-CZ" sz="1600" dirty="0"/>
                  <a:t> E </a:t>
                </a:r>
                <a:r>
                  <a:rPr lang="cs-CZ" sz="1600" dirty="0" err="1"/>
                  <a:t>field</a:t>
                </a:r>
                <a:r>
                  <a:rPr lang="cs-CZ" sz="1600" dirty="0"/>
                  <a:t> to </a:t>
                </a:r>
                <a:r>
                  <a:rPr lang="cs-CZ" sz="1600" dirty="0" err="1"/>
                  <a:t>change</a:t>
                </a:r>
                <a:r>
                  <a:rPr lang="cs-CZ" sz="1600" dirty="0"/>
                  <a:t> by more </a:t>
                </a:r>
                <a:r>
                  <a:rPr lang="cs-CZ" sz="1600" dirty="0" err="1"/>
                  <a:t>than</a:t>
                </a:r>
                <a:r>
                  <a:rPr lang="cs-CZ" sz="1600" dirty="0"/>
                  <a:t> </a:t>
                </a:r>
                <a14:m>
                  <m:oMath xmlns:m="http://schemas.openxmlformats.org/officeDocument/2006/math">
                    <m:r>
                      <a:rPr lang="cs-CZ" sz="1600" b="0" i="1" smtClean="0">
                        <a:latin typeface="Cambria Math" panose="02040503050406030204" pitchFamily="18" charset="0"/>
                      </a:rPr>
                      <m:t>100</m:t>
                    </m:r>
                    <m:f>
                      <m:fPr>
                        <m:ctrlPr>
                          <a:rPr lang="cs-CZ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cs-CZ" sz="1600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cs-CZ" sz="16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den>
                    </m:f>
                    <m:r>
                      <a:rPr lang="cs-CZ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sz="1600" dirty="0" err="1"/>
                  <a:t>over</a:t>
                </a:r>
                <a:r>
                  <a:rPr lang="cs-CZ" sz="1600" dirty="0"/>
                  <a:t> </a:t>
                </a:r>
                <a:r>
                  <a:rPr lang="cs-CZ" sz="1600" dirty="0" err="1"/>
                  <a:t>some</a:t>
                </a:r>
                <a:r>
                  <a:rPr lang="cs-CZ" sz="1600" dirty="0"/>
                  <a:t> </a:t>
                </a:r>
                <a:r>
                  <a:rPr lang="cs-CZ" sz="1600" dirty="0" err="1"/>
                  <a:t>small</a:t>
                </a:r>
                <a:r>
                  <a:rPr lang="cs-CZ" sz="1600" dirty="0"/>
                  <a:t> distance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sz="16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cs-CZ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cs-CZ" sz="1600" b="0" i="1" smtClean="0">
                        <a:latin typeface="Cambria Math" panose="02040503050406030204" pitchFamily="18" charset="0"/>
                      </a:rPr>
                      <m:t>=0.001 </m:t>
                    </m:r>
                    <m:r>
                      <m:rPr>
                        <m:sty m:val="p"/>
                      </m:rPr>
                      <a:rPr lang="cs-CZ" sz="1600" b="0" i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CZ" sz="1600" dirty="0"/>
                  <a:t>. </a:t>
                </a:r>
              </a:p>
              <a:p>
                <a:r>
                  <a:rPr lang="en-CZ" sz="1600" dirty="0"/>
                  <a:t>Solving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cs-CZ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CZ" sz="1600" dirty="0"/>
                  <a:t>, we get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cs-CZ" sz="1600" b="0" i="0" smtClean="0"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cs-CZ" sz="1600" b="0" i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cs-CZ" sz="1600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cs-CZ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16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num>
                      <m:den>
                        <m:r>
                          <a:rPr lang="cs-CZ" sz="1600" b="0" i="1" smtClean="0">
                            <a:latin typeface="Cambria Math" panose="02040503050406030204" pitchFamily="18" charset="0"/>
                          </a:rPr>
                          <m:t>0.001</m:t>
                        </m:r>
                      </m:den>
                    </m:f>
                    <m:r>
                      <a:rPr lang="cs-CZ" sz="1600" b="0" i="1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cs-CZ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1600" b="0" i="1" smtClean="0">
                            <a:latin typeface="Cambria Math" panose="02040503050406030204" pitchFamily="18" charset="0"/>
                          </a:rPr>
                          <m:t>8.85⋅</m:t>
                        </m:r>
                        <m:sSup>
                          <m:sSupPr>
                            <m:ctrlPr>
                              <a:rPr lang="cs-CZ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16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cs-CZ" sz="1600" b="0" i="1" smtClean="0">
                                <a:latin typeface="Cambria Math" panose="02040503050406030204" pitchFamily="18" charset="0"/>
                              </a:rPr>
                              <m:t>−12</m:t>
                            </m:r>
                          </m:sup>
                        </m:sSup>
                      </m:num>
                      <m:den>
                        <m:r>
                          <a:rPr lang="cs-CZ" sz="1600" b="0" i="1" smtClean="0">
                            <a:latin typeface="Cambria Math" panose="02040503050406030204" pitchFamily="18" charset="0"/>
                          </a:rPr>
                          <m:t>1.602⋅</m:t>
                        </m:r>
                        <m:sSup>
                          <m:sSupPr>
                            <m:ctrlPr>
                              <a:rPr lang="cs-CZ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16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cs-CZ" sz="1600" b="0" i="1" smtClean="0">
                                <a:latin typeface="Cambria Math" panose="02040503050406030204" pitchFamily="18" charset="0"/>
                              </a:rPr>
                              <m:t>−19</m:t>
                            </m:r>
                          </m:sup>
                        </m:sSup>
                      </m:den>
                    </m:f>
                    <m:r>
                      <a:rPr lang="cs-CZ" sz="1600" b="0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cs-CZ" sz="16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cs-CZ" sz="1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cs-CZ" sz="16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cs-CZ" sz="1600" b="1" i="1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cs-CZ" sz="1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16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cs-CZ" sz="1600" b="1" i="1" smtClean="0">
                            <a:latin typeface="Cambria Math" panose="02040503050406030204" pitchFamily="18" charset="0"/>
                          </a:rPr>
                          <m:t>𝟏𝟐</m:t>
                        </m:r>
                      </m:sup>
                    </m:sSup>
                    <m:r>
                      <a:rPr lang="cs-CZ" sz="1600" b="1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cs-CZ" sz="1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1600" b="1" i="0" smtClean="0"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cs-CZ" sz="1600" b="1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cs-CZ" sz="1600" b="1" i="0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CZ" sz="1600" dirty="0"/>
              </a:p>
              <a:p>
                <a:r>
                  <a:rPr lang="en-CZ" sz="1600" b="1" dirty="0"/>
                  <a:t>Depending on how you set the criteria for the dE/dx and the parameters of the discharge, you can obtain various values. But for lab-sized devices, the max ion density will be in this region. </a:t>
                </a:r>
              </a:p>
            </p:txBody>
          </p:sp>
        </mc:Choice>
        <mc:Fallback xmlns="">
          <p:sp>
            <p:nvSpPr>
              <p:cNvPr id="17" name="Content Placeholder 16">
                <a:extLst>
                  <a:ext uri="{FF2B5EF4-FFF2-40B4-BE49-F238E27FC236}">
                    <a16:creationId xmlns:a16="http://schemas.microsoft.com/office/drawing/2014/main" id="{9B0F9156-DD98-7F22-49BF-647A2A1D48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0000" y="1425302"/>
                <a:ext cx="10753200" cy="3680098"/>
              </a:xfrm>
              <a:blipFill>
                <a:blip r:embed="rId2"/>
                <a:stretch>
                  <a:fillRect l="-708" b="-25773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0723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828E5-A67C-E27C-9B13-49D761B43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D746FA-EA87-DCB5-5051-A782B2D89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Townsend &gt; Glow transition mechanics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ontent Placeholder 16">
                <a:extLst>
                  <a:ext uri="{FF2B5EF4-FFF2-40B4-BE49-F238E27FC236}">
                    <a16:creationId xmlns:a16="http://schemas.microsoft.com/office/drawing/2014/main" id="{9B0F9156-DD98-7F22-49BF-647A2A1D488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20000" y="1425302"/>
                <a:ext cx="10753200" cy="4467498"/>
              </a:xfrm>
            </p:spPr>
            <p:txBody>
              <a:bodyPr/>
              <a:lstStyle/>
              <a:p>
                <a:pPr marL="72000" indent="0">
                  <a:buNone/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When the charge density starts to increase and perturbs the E field, various mechanisms start to occur.</a:t>
                </a:r>
              </a:p>
              <a:p>
                <a:pPr marL="414900" indent="-342900">
                  <a:buFont typeface="+mj-lt"/>
                  <a:buAutoNum type="arabicPeriod"/>
                </a:pPr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14900" indent="-342900">
                  <a:buFont typeface="+mj-lt"/>
                  <a:buAutoNum type="arabicPeriod"/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Most importantly, the electric field produced by the ions starts to pull in electrons =&gt; Plasma bulk becomes quasi-neutral and it starts to hold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cs-CZ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cs-CZ" sz="1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i</m:t>
                        </m:r>
                      </m:sub>
                    </m:sSub>
                    <m:r>
                      <a:rPr lang="cs-CZ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  <m:sSub>
                      <m:sSubPr>
                        <m:ctrlPr>
                          <a:rPr lang="cs-CZ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cs-CZ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b>
                        <m:r>
                          <a:rPr lang="cs-CZ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414900" indent="-342900">
                  <a:buFont typeface="+mj-lt"/>
                  <a:buAutoNum type="arabicPeriod"/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Secondly, the electric field is no longer dictated by the vacuum Poisson equation – there is now a charge density distribution which can be non-uniform in space and that can create various, non-monotonic, contributions to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cs-CZ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𝑑𝐸</m:t>
                        </m:r>
                      </m:num>
                      <m:den>
                        <m:r>
                          <a:rPr lang="cs-CZ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72000" indent="0">
                  <a:buNone/>
                </a:pPr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2000" indent="0">
                  <a:buNone/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Generally, predicting the discharge structure is beyond anything we could/should compute analytically. Numerical models are used for accurate prediction + similarity laws are formulated as fast “rules of thumb”</a:t>
                </a:r>
              </a:p>
            </p:txBody>
          </p:sp>
        </mc:Choice>
        <mc:Fallback>
          <p:sp>
            <p:nvSpPr>
              <p:cNvPr id="17" name="Content Placeholder 16">
                <a:extLst>
                  <a:ext uri="{FF2B5EF4-FFF2-40B4-BE49-F238E27FC236}">
                    <a16:creationId xmlns:a16="http://schemas.microsoft.com/office/drawing/2014/main" id="{9B0F9156-DD98-7F22-49BF-647A2A1D48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0000" y="1425302"/>
                <a:ext cx="10753200" cy="4467498"/>
              </a:xfrm>
              <a:blipFill>
                <a:blip r:embed="rId2"/>
                <a:stretch>
                  <a:fillRect l="-708" b="-14164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4842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08C4D4-B8E0-CC65-4EA5-6B58434E5C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Fyzika plazmatu 2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003644-2144-B219-4CBB-7B02EF99EE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13</a:t>
            </a:fld>
            <a:endParaRPr lang="en-GB" altLang="cs-CZ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AA7BD1-BB91-7C8F-74D4-45D8002060A8}"/>
              </a:ext>
            </a:extLst>
          </p:cNvPr>
          <p:cNvSpPr txBox="1"/>
          <p:nvPr/>
        </p:nvSpPr>
        <p:spPr>
          <a:xfrm>
            <a:off x="924524" y="2791495"/>
            <a:ext cx="10342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Z" sz="4000" b="1" dirty="0">
                <a:latin typeface="+mn-lt"/>
              </a:rPr>
              <a:t>Glow discharge structure, typical conditions and similarity laws</a:t>
            </a:r>
          </a:p>
        </p:txBody>
      </p:sp>
    </p:spTree>
    <p:extLst>
      <p:ext uri="{BB962C8B-B14F-4D97-AF65-F5344CB8AC3E}">
        <p14:creationId xmlns:p14="http://schemas.microsoft.com/office/powerpoint/2010/main" val="1493962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828E5-A67C-E27C-9B13-49D761B43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AF40E-E5BA-C6BA-51DB-D89EEF744E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Fyzika plazmatu 2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6E019B-5730-B0CA-D99A-F8AFDAEDBF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14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D746FA-EA87-DCB5-5051-A782B2D89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Townsend &gt; Glow transition mechanics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0F9156-DD98-7F22-49BF-647A2A1D4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22233"/>
            <a:ext cx="10753200" cy="3680098"/>
          </a:xfrm>
        </p:spPr>
        <p:txBody>
          <a:bodyPr/>
          <a:lstStyle/>
          <a:p>
            <a:pPr marL="7200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structures below have been observed. </a:t>
            </a:r>
          </a:p>
          <a:p>
            <a:pPr marL="7200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Depending on the layout, many of them may not form.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D97C6B-3F50-CE05-6C96-CE82BA2373D1}"/>
              </a:ext>
            </a:extLst>
          </p:cNvPr>
          <p:cNvSpPr txBox="1"/>
          <p:nvPr/>
        </p:nvSpPr>
        <p:spPr>
          <a:xfrm>
            <a:off x="718799" y="2333685"/>
            <a:ext cx="747926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1" dirty="0">
                <a:cs typeface="Times New Roman"/>
              </a:rPr>
              <a:t>d</a:t>
            </a:r>
            <a:r>
              <a:rPr lang="en-US" sz="1200" dirty="0">
                <a:cs typeface="Times New Roman"/>
              </a:rPr>
              <a:t> is the thickness of the cathode voltage drop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V</a:t>
            </a:r>
            <a:r>
              <a:rPr lang="en-US" sz="1200" baseline="-25000" dirty="0">
                <a:cs typeface="Times New Roman"/>
              </a:rPr>
              <a:t>C</a:t>
            </a:r>
            <a:r>
              <a:rPr lang="en-US" sz="1200" dirty="0">
                <a:cs typeface="Times New Roman"/>
              </a:rPr>
              <a:t> is the cathode potential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cs typeface="Times New Roman"/>
              </a:rPr>
              <a:t>Aston space </a:t>
            </a:r>
            <a:r>
              <a:rPr lang="en-US" sz="1200" dirty="0">
                <a:cs typeface="Times New Roman"/>
              </a:rPr>
              <a:t>immediately close to the cathode, the electrons do not have enough energy to ionize or excite.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cs typeface="Times New Roman"/>
              </a:rPr>
              <a:t>Cathode light </a:t>
            </a:r>
            <a:r>
              <a:rPr lang="en-US" sz="1200" dirty="0">
                <a:cs typeface="Times New Roman"/>
              </a:rPr>
              <a:t>– accelerated electrons start to excite neutral species, which de-excite while emitting a photon.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cs typeface="Times New Roman"/>
              </a:rPr>
              <a:t>Cathode dark space – </a:t>
            </a:r>
            <a:r>
              <a:rPr lang="en-US" sz="1200" dirty="0">
                <a:cs typeface="Times New Roman"/>
              </a:rPr>
              <a:t>the mean energy exceeds a certain threshold, beyond which they can ionize. This leads to a decrease in the absolute count of excitations.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cs typeface="Times New Roman"/>
              </a:rPr>
              <a:t>Negative glow </a:t>
            </a:r>
            <a:r>
              <a:rPr lang="en-US" sz="1200" dirty="0">
                <a:cs typeface="Times New Roman"/>
              </a:rPr>
              <a:t>– Electrons have lost some energy due to ionizations, light emission may increase again.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cs typeface="Times New Roman"/>
              </a:rPr>
              <a:t>Faraday dark space </a:t>
            </a:r>
            <a:r>
              <a:rPr lang="en-US" sz="1200" dirty="0">
                <a:cs typeface="Times New Roman"/>
              </a:rPr>
              <a:t>– electrons have now passed the crazy sheath region and entered the region with a rather low energy, so the emission is reduced again.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cs typeface="Times New Roman"/>
              </a:rPr>
              <a:t>Positive column </a:t>
            </a:r>
            <a:r>
              <a:rPr lang="en-US" sz="1200" dirty="0">
                <a:cs typeface="Times New Roman"/>
              </a:rPr>
              <a:t>– always exists, this is the bulk plasma with small but consistent E field. Electrons are in equilibrium with the field and continuously excite.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cs typeface="Times New Roman"/>
              </a:rPr>
              <a:t>Anode light </a:t>
            </a:r>
            <a:r>
              <a:rPr lang="en-US" sz="1200" dirty="0">
                <a:cs typeface="Times New Roman"/>
              </a:rPr>
              <a:t>– slight acceleration of electrons by the anode voltage bump. </a:t>
            </a:r>
            <a:endParaRPr lang="en-US" sz="1200" b="1" dirty="0">
              <a:cs typeface="Times New Roman"/>
            </a:endParaRPr>
          </a:p>
          <a:p>
            <a:pPr marL="228600" indent="-228600">
              <a:buFont typeface="+mj-lt"/>
              <a:buAutoNum type="arabicPeriod"/>
            </a:pPr>
            <a:endParaRPr lang="en-US" sz="1200" dirty="0">
              <a:cs typeface="Times New Roman"/>
            </a:endParaRPr>
          </a:p>
          <a:p>
            <a:pPr marL="228600" indent="-228600">
              <a:buFont typeface="+mj-lt"/>
              <a:buAutoNum type="arabicPeriod"/>
            </a:pPr>
            <a:endParaRPr lang="en-US" sz="1200" dirty="0">
              <a:cs typeface="Times New Roman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81E36B5-F9B2-AE5E-6068-986BF1C9F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028" y="1211595"/>
            <a:ext cx="4035972" cy="482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839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828E5-A67C-E27C-9B13-49D761B43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AF40E-E5BA-C6BA-51DB-D89EEF744E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Fyzika plazmatu 2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6E019B-5730-B0CA-D99A-F8AFDAEDBF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15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D746FA-EA87-DCB5-5051-A782B2D89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Townsend &gt; Glow transition mechanics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0F9156-DD98-7F22-49BF-647A2A1D4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22233"/>
            <a:ext cx="10753200" cy="3680098"/>
          </a:xfrm>
        </p:spPr>
        <p:txBody>
          <a:bodyPr/>
          <a:lstStyle/>
          <a:p>
            <a:pPr marL="7200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structures below have been observed. </a:t>
            </a:r>
          </a:p>
          <a:p>
            <a:pPr marL="7200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Depending on the layout, many of them may not form.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81E36B5-F9B2-AE5E-6068-986BF1C9F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028" y="1211595"/>
            <a:ext cx="4035972" cy="482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A81F4FF-C76D-8653-F86E-9D94D7F7B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67" y="2686938"/>
            <a:ext cx="7770516" cy="321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892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828E5-A67C-E27C-9B13-49D761B43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D746FA-EA87-DCB5-5051-A782B2D89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Townsend &gt; Glow transition mechanics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0F9156-DD98-7F22-49BF-647A2A1D4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22233"/>
            <a:ext cx="10753200" cy="3680098"/>
          </a:xfrm>
        </p:spPr>
        <p:txBody>
          <a:bodyPr/>
          <a:lstStyle/>
          <a:p>
            <a:pPr marL="7200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structures in the previous slide have been observed. Depending on the conditions, many of them may not form.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5BED65-0268-D4C1-57DF-ED4EFC8A8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2210267"/>
            <a:ext cx="5613400" cy="46223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B21AD8-D438-A674-9EE1-E7022B025482}"/>
              </a:ext>
            </a:extLst>
          </p:cNvPr>
          <p:cNvSpPr txBox="1"/>
          <p:nvPr/>
        </p:nvSpPr>
        <p:spPr>
          <a:xfrm>
            <a:off x="1270000" y="1835483"/>
            <a:ext cx="5105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0" i="0" u="none" strike="noStrike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[V. </a:t>
            </a:r>
            <a:r>
              <a:rPr lang="en-GB" sz="1100" b="0" i="0" u="none" strike="noStrike" dirty="0" err="1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Gorokhovsky</a:t>
            </a:r>
            <a:r>
              <a:rPr lang="en-GB" sz="1100" b="0" i="0" u="none" strike="noStrike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GB" sz="1100" b="0" i="0" u="none" strike="noStrike" dirty="0" err="1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Modeling</a:t>
            </a:r>
            <a:r>
              <a:rPr lang="en-GB" sz="1100" b="0" i="0" u="none" strike="noStrike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 of DC Discharges in Argon at Low Pressures. COMSOL Conference 2012</a:t>
            </a:r>
            <a:r>
              <a:rPr lang="en-CZ" sz="1400" b="0" i="0" u="none" strike="noStrike" dirty="0">
                <a:solidFill>
                  <a:srgbClr val="333333"/>
                </a:solidFill>
                <a:effectLst/>
                <a:latin typeface="+mn-lt"/>
              </a:rPr>
              <a:t>]</a:t>
            </a:r>
            <a:endParaRPr lang="en-GB" sz="1100" b="0" i="0" u="none" strike="noStrike" dirty="0">
              <a:solidFill>
                <a:srgbClr val="333333"/>
              </a:solidFill>
              <a:effectLst/>
              <a:latin typeface="Lato" panose="020F050202020403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310953-9187-1AAC-7285-4B9BBA73A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253" y="2086710"/>
            <a:ext cx="2904858" cy="20068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BE3039-1520-614D-443E-9E9DD0A78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399132" y="3795590"/>
            <a:ext cx="2635249" cy="331111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03200A6-4D11-BB5C-2CA7-20B27403166D}"/>
              </a:ext>
            </a:extLst>
          </p:cNvPr>
          <p:cNvSpPr txBox="1"/>
          <p:nvPr/>
        </p:nvSpPr>
        <p:spPr>
          <a:xfrm>
            <a:off x="7184400" y="1758952"/>
            <a:ext cx="3187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0" i="0" u="none" strike="noStrike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[T. </a:t>
            </a:r>
            <a:r>
              <a:rPr lang="en-GB" sz="1100" b="0" i="0" u="none" strike="noStrike" dirty="0" err="1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Hoder</a:t>
            </a:r>
            <a:r>
              <a:rPr lang="en-GB" sz="1100" b="0" i="0" u="none" strike="noStrike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 and team</a:t>
            </a:r>
            <a:r>
              <a:rPr lang="en-CZ" sz="1400" b="0" i="0" u="none" strike="noStrike" dirty="0">
                <a:solidFill>
                  <a:srgbClr val="333333"/>
                </a:solidFill>
                <a:effectLst/>
                <a:latin typeface="+mn-lt"/>
              </a:rPr>
              <a:t>]</a:t>
            </a:r>
            <a:endParaRPr lang="en-GB" sz="1100" b="0" i="0" u="none" strike="noStrike" dirty="0">
              <a:solidFill>
                <a:srgbClr val="333333"/>
              </a:solidFill>
              <a:effectLst/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050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5D3535-29D2-DA3B-BCC3-FC1F51EF19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Fyzika plazmatu 2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FA8579-9DEB-C725-F39D-CAEAD85D54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17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A4B29C-DD0F-9A15-9CEF-8AB0DC88B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Pressure/geometry vs discharge strucure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8065B8E-1700-4C5E-17B5-D9FE7ED61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/>
            <a:r>
              <a:rPr lang="cs-CZ" sz="1800" dirty="0" err="1">
                <a:cs typeface="Times New Roman"/>
              </a:rPr>
              <a:t>If</a:t>
            </a:r>
            <a:r>
              <a:rPr lang="cs-CZ" sz="1800" dirty="0">
                <a:cs typeface="Times New Roman"/>
              </a:rPr>
              <a:t> </a:t>
            </a:r>
            <a:r>
              <a:rPr lang="cs-CZ" sz="1800" dirty="0" err="1">
                <a:cs typeface="Times New Roman"/>
              </a:rPr>
              <a:t>we</a:t>
            </a:r>
            <a:r>
              <a:rPr lang="cs-CZ" sz="1800" dirty="0">
                <a:cs typeface="Times New Roman"/>
              </a:rPr>
              <a:t> are </a:t>
            </a:r>
            <a:r>
              <a:rPr lang="cs-CZ" sz="1800" dirty="0" err="1">
                <a:cs typeface="Times New Roman"/>
              </a:rPr>
              <a:t>decreasing</a:t>
            </a:r>
            <a:r>
              <a:rPr lang="cs-CZ" sz="1800" dirty="0">
                <a:cs typeface="Times New Roman"/>
              </a:rPr>
              <a:t> </a:t>
            </a:r>
            <a:r>
              <a:rPr lang="cs-CZ" sz="1800" dirty="0" err="1">
                <a:cs typeface="Times New Roman"/>
              </a:rPr>
              <a:t>the</a:t>
            </a:r>
            <a:r>
              <a:rPr lang="cs-CZ" sz="1800" dirty="0">
                <a:cs typeface="Times New Roman"/>
              </a:rPr>
              <a:t> </a:t>
            </a:r>
            <a:r>
              <a:rPr lang="cs-CZ" sz="1800" dirty="0" err="1">
                <a:cs typeface="Times New Roman"/>
              </a:rPr>
              <a:t>pressure</a:t>
            </a:r>
            <a:r>
              <a:rPr lang="cs-CZ" sz="1800" dirty="0">
                <a:cs typeface="Times New Roman"/>
              </a:rPr>
              <a:t> </a:t>
            </a:r>
            <a:r>
              <a:rPr lang="cs-CZ" sz="1800" dirty="0" err="1">
                <a:cs typeface="Times New Roman"/>
              </a:rPr>
              <a:t>at</a:t>
            </a:r>
            <a:r>
              <a:rPr lang="cs-CZ" sz="1800" dirty="0">
                <a:cs typeface="Times New Roman"/>
              </a:rPr>
              <a:t> </a:t>
            </a:r>
            <a:r>
              <a:rPr lang="cs-CZ" sz="1800" dirty="0" err="1">
                <a:cs typeface="Times New Roman"/>
              </a:rPr>
              <a:t>fixed</a:t>
            </a:r>
            <a:r>
              <a:rPr lang="cs-CZ" sz="1800" dirty="0">
                <a:cs typeface="Times New Roman"/>
              </a:rPr>
              <a:t> </a:t>
            </a:r>
            <a:r>
              <a:rPr lang="cs-CZ" sz="1800" dirty="0" err="1">
                <a:cs typeface="Times New Roman"/>
              </a:rPr>
              <a:t>other</a:t>
            </a:r>
            <a:r>
              <a:rPr lang="cs-CZ" sz="1800" dirty="0">
                <a:cs typeface="Times New Roman"/>
              </a:rPr>
              <a:t> </a:t>
            </a:r>
            <a:r>
              <a:rPr lang="cs-CZ" sz="1800" dirty="0" err="1">
                <a:cs typeface="Times New Roman"/>
              </a:rPr>
              <a:t>conditions</a:t>
            </a:r>
            <a:r>
              <a:rPr lang="cs-CZ" sz="1800" dirty="0">
                <a:cs typeface="Times New Roman"/>
              </a:rPr>
              <a:t> OR </a:t>
            </a:r>
            <a:r>
              <a:rPr lang="cs-CZ" sz="1800" dirty="0" err="1">
                <a:cs typeface="Times New Roman"/>
              </a:rPr>
              <a:t>increase</a:t>
            </a:r>
            <a:r>
              <a:rPr lang="cs-CZ" sz="1800" dirty="0">
                <a:cs typeface="Times New Roman"/>
              </a:rPr>
              <a:t> </a:t>
            </a:r>
            <a:r>
              <a:rPr lang="cs-CZ" sz="1800" dirty="0" err="1">
                <a:cs typeface="Times New Roman"/>
              </a:rPr>
              <a:t>voltage</a:t>
            </a:r>
            <a:r>
              <a:rPr lang="cs-CZ" sz="1800" dirty="0">
                <a:cs typeface="Times New Roman"/>
              </a:rPr>
              <a:t> </a:t>
            </a:r>
            <a:r>
              <a:rPr lang="cs-CZ" sz="1800" dirty="0" err="1">
                <a:cs typeface="Times New Roman"/>
              </a:rPr>
              <a:t>at</a:t>
            </a:r>
            <a:r>
              <a:rPr lang="cs-CZ" sz="1800" dirty="0">
                <a:cs typeface="Times New Roman"/>
              </a:rPr>
              <a:t> </a:t>
            </a:r>
            <a:r>
              <a:rPr lang="cs-CZ" sz="1800" dirty="0" err="1">
                <a:cs typeface="Times New Roman"/>
              </a:rPr>
              <a:t>fixed</a:t>
            </a:r>
            <a:r>
              <a:rPr lang="cs-CZ" sz="1800" dirty="0">
                <a:cs typeface="Times New Roman"/>
              </a:rPr>
              <a:t> </a:t>
            </a:r>
            <a:r>
              <a:rPr lang="cs-CZ" sz="1800" dirty="0" err="1">
                <a:cs typeface="Times New Roman"/>
              </a:rPr>
              <a:t>pressure</a:t>
            </a:r>
            <a:r>
              <a:rPr lang="cs-CZ" sz="1800" dirty="0">
                <a:cs typeface="Times New Roman"/>
              </a:rPr>
              <a:t>: </a:t>
            </a:r>
            <a:r>
              <a:rPr lang="cs-CZ" sz="1800" b="1" dirty="0" err="1">
                <a:cs typeface="Times New Roman"/>
              </a:rPr>
              <a:t>The</a:t>
            </a:r>
            <a:r>
              <a:rPr lang="cs-CZ" sz="1800" b="1" dirty="0">
                <a:cs typeface="Times New Roman"/>
              </a:rPr>
              <a:t> negative </a:t>
            </a:r>
            <a:r>
              <a:rPr lang="cs-CZ" sz="1800" b="1" dirty="0" err="1">
                <a:cs typeface="Times New Roman"/>
              </a:rPr>
              <a:t>glow</a:t>
            </a:r>
            <a:r>
              <a:rPr lang="cs-CZ" sz="1800" b="1" dirty="0">
                <a:cs typeface="Times New Roman"/>
              </a:rPr>
              <a:t> and Faraday </a:t>
            </a:r>
            <a:r>
              <a:rPr lang="cs-CZ" sz="1800" b="1" dirty="0" err="1">
                <a:cs typeface="Times New Roman"/>
              </a:rPr>
              <a:t>space</a:t>
            </a:r>
            <a:r>
              <a:rPr lang="cs-CZ" sz="1800" b="1" dirty="0">
                <a:cs typeface="Times New Roman"/>
              </a:rPr>
              <a:t> start to </a:t>
            </a:r>
            <a:r>
              <a:rPr lang="cs-CZ" sz="1800" b="1" dirty="0" err="1">
                <a:cs typeface="Times New Roman"/>
              </a:rPr>
              <a:t>increase</a:t>
            </a:r>
            <a:r>
              <a:rPr lang="cs-CZ" sz="1800" b="1" dirty="0">
                <a:cs typeface="Times New Roman"/>
              </a:rPr>
              <a:t>, positive </a:t>
            </a:r>
            <a:r>
              <a:rPr lang="cs-CZ" sz="1800" b="1" dirty="0" err="1">
                <a:cs typeface="Times New Roman"/>
              </a:rPr>
              <a:t>column</a:t>
            </a:r>
            <a:r>
              <a:rPr lang="cs-CZ" sz="1800" b="1" dirty="0">
                <a:cs typeface="Times New Roman"/>
              </a:rPr>
              <a:t> </a:t>
            </a:r>
            <a:r>
              <a:rPr lang="cs-CZ" sz="1800" b="1" dirty="0" err="1">
                <a:cs typeface="Times New Roman"/>
              </a:rPr>
              <a:t>shortens</a:t>
            </a:r>
            <a:r>
              <a:rPr lang="cs-CZ" sz="1800" b="1" dirty="0">
                <a:cs typeface="Times New Roman"/>
              </a:rPr>
              <a:t>, </a:t>
            </a:r>
            <a:r>
              <a:rPr lang="cs-CZ" sz="1800" b="1" dirty="0" err="1">
                <a:cs typeface="Times New Roman"/>
              </a:rPr>
              <a:t>until</a:t>
            </a:r>
            <a:r>
              <a:rPr lang="cs-CZ" sz="1800" b="1" dirty="0">
                <a:cs typeface="Times New Roman"/>
              </a:rPr>
              <a:t> </a:t>
            </a:r>
            <a:r>
              <a:rPr lang="cs-CZ" sz="1800" b="1" dirty="0" err="1">
                <a:cs typeface="Times New Roman"/>
              </a:rPr>
              <a:t>it</a:t>
            </a:r>
            <a:r>
              <a:rPr lang="cs-CZ" sz="1800" b="1" dirty="0">
                <a:cs typeface="Times New Roman"/>
              </a:rPr>
              <a:t> </a:t>
            </a:r>
            <a:r>
              <a:rPr lang="cs-CZ" sz="1800" b="1" dirty="0" err="1">
                <a:cs typeface="Times New Roman"/>
              </a:rPr>
              <a:t>disappears</a:t>
            </a:r>
            <a:r>
              <a:rPr lang="cs-CZ" sz="1800" b="1" dirty="0">
                <a:cs typeface="Times New Roman"/>
              </a:rPr>
              <a:t> </a:t>
            </a:r>
            <a:r>
              <a:rPr lang="cs-CZ" sz="1800" b="1" dirty="0" err="1">
                <a:cs typeface="Times New Roman"/>
              </a:rPr>
              <a:t>completely</a:t>
            </a:r>
            <a:r>
              <a:rPr lang="cs-CZ" sz="1800" b="1" dirty="0">
                <a:cs typeface="Times New Roman"/>
              </a:rPr>
              <a:t>.</a:t>
            </a:r>
            <a:r>
              <a:rPr lang="en-GB" sz="1800" dirty="0">
                <a:hlinkClick r:id="rId2"/>
              </a:rPr>
              <a:t> https://www.youtube.com/shorts/nn8796OnTsk</a:t>
            </a:r>
            <a:r>
              <a:rPr lang="en-GB" sz="1800" dirty="0"/>
              <a:t> </a:t>
            </a:r>
          </a:p>
          <a:p>
            <a:pPr marL="285750" indent="-285750"/>
            <a:endParaRPr lang="cs-CZ" sz="1800" b="1" dirty="0">
              <a:cs typeface="Times New Roman"/>
            </a:endParaRPr>
          </a:p>
          <a:p>
            <a:pPr marL="0" indent="0">
              <a:buNone/>
            </a:pPr>
            <a:endParaRPr lang="cs-CZ" sz="1800" b="1" dirty="0">
              <a:cs typeface="Times New Roman"/>
            </a:endParaRPr>
          </a:p>
          <a:p>
            <a:pPr marL="285750" indent="-285750"/>
            <a:r>
              <a:rPr lang="cs-CZ" sz="1800" dirty="0" err="1">
                <a:cs typeface="Times New Roman"/>
              </a:rPr>
              <a:t>If</a:t>
            </a:r>
            <a:r>
              <a:rPr lang="cs-CZ" sz="1800" dirty="0">
                <a:cs typeface="Times New Roman"/>
              </a:rPr>
              <a:t> </a:t>
            </a:r>
            <a:r>
              <a:rPr lang="cs-CZ" sz="1800" dirty="0" err="1">
                <a:cs typeface="Times New Roman"/>
              </a:rPr>
              <a:t>we</a:t>
            </a:r>
            <a:r>
              <a:rPr lang="cs-CZ" sz="1800" dirty="0">
                <a:cs typeface="Times New Roman"/>
              </a:rPr>
              <a:t> </a:t>
            </a:r>
            <a:r>
              <a:rPr lang="cs-CZ" sz="1800" dirty="0" err="1">
                <a:cs typeface="Times New Roman"/>
              </a:rPr>
              <a:t>reduce</a:t>
            </a:r>
            <a:r>
              <a:rPr lang="cs-CZ" sz="1800" dirty="0">
                <a:cs typeface="Times New Roman"/>
              </a:rPr>
              <a:t> </a:t>
            </a:r>
            <a:r>
              <a:rPr lang="cs-CZ" sz="1800" dirty="0" err="1">
                <a:cs typeface="Times New Roman"/>
              </a:rPr>
              <a:t>the</a:t>
            </a:r>
            <a:r>
              <a:rPr lang="cs-CZ" sz="1800" dirty="0">
                <a:cs typeface="Times New Roman"/>
              </a:rPr>
              <a:t> </a:t>
            </a:r>
            <a:r>
              <a:rPr lang="cs-CZ" sz="1800" dirty="0" err="1">
                <a:cs typeface="Times New Roman"/>
              </a:rPr>
              <a:t>cathode-anode</a:t>
            </a:r>
            <a:r>
              <a:rPr lang="cs-CZ" sz="1800" dirty="0">
                <a:cs typeface="Times New Roman"/>
              </a:rPr>
              <a:t> distance: </a:t>
            </a:r>
            <a:r>
              <a:rPr lang="cs-CZ" sz="1800" b="1" dirty="0">
                <a:cs typeface="Times New Roman"/>
              </a:rPr>
              <a:t>Positive </a:t>
            </a:r>
            <a:r>
              <a:rPr lang="cs-CZ" sz="1800" b="1" dirty="0" err="1">
                <a:cs typeface="Times New Roman"/>
              </a:rPr>
              <a:t>glow</a:t>
            </a:r>
            <a:r>
              <a:rPr lang="cs-CZ" sz="1800" b="1" dirty="0">
                <a:cs typeface="Times New Roman"/>
              </a:rPr>
              <a:t> </a:t>
            </a:r>
            <a:r>
              <a:rPr lang="cs-CZ" sz="1800" b="1" dirty="0" err="1">
                <a:cs typeface="Times New Roman"/>
              </a:rPr>
              <a:t>again</a:t>
            </a:r>
            <a:r>
              <a:rPr lang="cs-CZ" sz="1800" b="1" dirty="0">
                <a:cs typeface="Times New Roman"/>
              </a:rPr>
              <a:t> </a:t>
            </a:r>
            <a:r>
              <a:rPr lang="cs-CZ" sz="1800" b="1" dirty="0" err="1">
                <a:cs typeface="Times New Roman"/>
              </a:rPr>
              <a:t>starts</a:t>
            </a:r>
            <a:r>
              <a:rPr lang="cs-CZ" sz="1800" b="1" dirty="0">
                <a:cs typeface="Times New Roman"/>
              </a:rPr>
              <a:t> to </a:t>
            </a:r>
            <a:r>
              <a:rPr lang="cs-CZ" sz="1800" b="1" dirty="0" err="1">
                <a:cs typeface="Times New Roman"/>
              </a:rPr>
              <a:t>shorten</a:t>
            </a:r>
            <a:r>
              <a:rPr lang="cs-CZ" sz="1800" b="1" dirty="0">
                <a:cs typeface="Times New Roman"/>
              </a:rPr>
              <a:t> </a:t>
            </a:r>
            <a:r>
              <a:rPr lang="cs-CZ" sz="1800" b="1" dirty="0" err="1">
                <a:cs typeface="Times New Roman"/>
              </a:rPr>
              <a:t>while</a:t>
            </a:r>
            <a:r>
              <a:rPr lang="cs-CZ" sz="1800" b="1" dirty="0">
                <a:cs typeface="Times New Roman"/>
              </a:rPr>
              <a:t> </a:t>
            </a:r>
            <a:r>
              <a:rPr lang="cs-CZ" sz="1800" b="1" dirty="0" err="1">
                <a:cs typeface="Times New Roman"/>
              </a:rPr>
              <a:t>the</a:t>
            </a:r>
            <a:r>
              <a:rPr lang="cs-CZ" sz="1800" b="1" dirty="0">
                <a:cs typeface="Times New Roman"/>
              </a:rPr>
              <a:t> negative </a:t>
            </a:r>
            <a:r>
              <a:rPr lang="cs-CZ" sz="1800" b="1" dirty="0" err="1">
                <a:cs typeface="Times New Roman"/>
              </a:rPr>
              <a:t>glow</a:t>
            </a:r>
            <a:r>
              <a:rPr lang="cs-CZ" sz="1800" b="1" dirty="0">
                <a:cs typeface="Times New Roman"/>
              </a:rPr>
              <a:t> and Faraday </a:t>
            </a:r>
            <a:r>
              <a:rPr lang="cs-CZ" sz="1800" b="1" dirty="0" err="1">
                <a:cs typeface="Times New Roman"/>
              </a:rPr>
              <a:t>space</a:t>
            </a:r>
            <a:r>
              <a:rPr lang="cs-CZ" sz="1800" b="1" dirty="0">
                <a:cs typeface="Times New Roman"/>
              </a:rPr>
              <a:t> </a:t>
            </a:r>
            <a:r>
              <a:rPr lang="cs-CZ" sz="1800" b="1" dirty="0" err="1">
                <a:cs typeface="Times New Roman"/>
              </a:rPr>
              <a:t>remain</a:t>
            </a:r>
            <a:r>
              <a:rPr lang="cs-CZ" sz="1800" b="1" dirty="0">
                <a:cs typeface="Times New Roman"/>
              </a:rPr>
              <a:t> </a:t>
            </a:r>
            <a:r>
              <a:rPr lang="cs-CZ" sz="1800" b="1" dirty="0" err="1">
                <a:cs typeface="Times New Roman"/>
              </a:rPr>
              <a:t>the</a:t>
            </a:r>
            <a:r>
              <a:rPr lang="cs-CZ" sz="1800" b="1" dirty="0">
                <a:cs typeface="Times New Roman"/>
              </a:rPr>
              <a:t> </a:t>
            </a:r>
            <a:r>
              <a:rPr lang="cs-CZ" sz="1800" b="1" dirty="0" err="1">
                <a:cs typeface="Times New Roman"/>
              </a:rPr>
              <a:t>same</a:t>
            </a:r>
            <a:r>
              <a:rPr lang="cs-CZ" sz="1800" b="1" dirty="0">
                <a:cs typeface="Times New Roman"/>
              </a:rPr>
              <a:t>. </a:t>
            </a:r>
            <a:r>
              <a:rPr lang="cs-CZ" sz="1800" b="1" dirty="0" err="1">
                <a:cs typeface="Times New Roman"/>
              </a:rPr>
              <a:t>Ultimately</a:t>
            </a:r>
            <a:r>
              <a:rPr lang="cs-CZ" sz="1800" b="1" dirty="0">
                <a:cs typeface="Times New Roman"/>
              </a:rPr>
              <a:t>, </a:t>
            </a:r>
            <a:r>
              <a:rPr lang="cs-CZ" sz="1800" b="1" dirty="0" err="1">
                <a:cs typeface="Times New Roman"/>
              </a:rPr>
              <a:t>there</a:t>
            </a:r>
            <a:r>
              <a:rPr lang="cs-CZ" sz="1800" b="1" dirty="0">
                <a:cs typeface="Times New Roman"/>
              </a:rPr>
              <a:t> </a:t>
            </a:r>
            <a:r>
              <a:rPr lang="cs-CZ" sz="1800" b="1" dirty="0" err="1">
                <a:cs typeface="Times New Roman"/>
              </a:rPr>
              <a:t>is</a:t>
            </a:r>
            <a:r>
              <a:rPr lang="cs-CZ" sz="1800" b="1" dirty="0">
                <a:cs typeface="Times New Roman"/>
              </a:rPr>
              <a:t> a minimum distance </a:t>
            </a:r>
            <a:r>
              <a:rPr lang="cs-CZ" sz="1800" b="1" dirty="0" err="1">
                <a:cs typeface="Times New Roman"/>
              </a:rPr>
              <a:t>at</a:t>
            </a:r>
            <a:r>
              <a:rPr lang="cs-CZ" sz="1800" b="1" dirty="0">
                <a:cs typeface="Times New Roman"/>
              </a:rPr>
              <a:t> </a:t>
            </a:r>
            <a:r>
              <a:rPr lang="cs-CZ" sz="1800" b="1" dirty="0" err="1">
                <a:cs typeface="Times New Roman"/>
              </a:rPr>
              <a:t>which</a:t>
            </a:r>
            <a:r>
              <a:rPr lang="cs-CZ" sz="1800" b="1" dirty="0">
                <a:cs typeface="Times New Roman"/>
              </a:rPr>
              <a:t> </a:t>
            </a:r>
            <a:r>
              <a:rPr lang="cs-CZ" sz="1800" b="1" dirty="0" err="1">
                <a:cs typeface="Times New Roman"/>
              </a:rPr>
              <a:t>the</a:t>
            </a:r>
            <a:r>
              <a:rPr lang="cs-CZ" sz="1800" b="1" dirty="0">
                <a:cs typeface="Times New Roman"/>
              </a:rPr>
              <a:t> plasma </a:t>
            </a:r>
            <a:r>
              <a:rPr lang="cs-CZ" sz="1800" b="1" dirty="0" err="1">
                <a:cs typeface="Times New Roman"/>
              </a:rPr>
              <a:t>will</a:t>
            </a:r>
            <a:r>
              <a:rPr lang="cs-CZ" sz="1800" b="1" dirty="0">
                <a:cs typeface="Times New Roman"/>
              </a:rPr>
              <a:t> </a:t>
            </a:r>
            <a:r>
              <a:rPr lang="cs-CZ" sz="1800" b="1" dirty="0" err="1">
                <a:cs typeface="Times New Roman"/>
              </a:rPr>
              <a:t>still</a:t>
            </a:r>
            <a:r>
              <a:rPr lang="cs-CZ" sz="1800" b="1" dirty="0">
                <a:cs typeface="Times New Roman"/>
              </a:rPr>
              <a:t> </a:t>
            </a:r>
            <a:r>
              <a:rPr lang="cs-CZ" sz="1800" b="1" dirty="0" err="1">
                <a:cs typeface="Times New Roman"/>
              </a:rPr>
              <a:t>operate</a:t>
            </a:r>
            <a:r>
              <a:rPr lang="cs-CZ" sz="1800" b="1" dirty="0">
                <a:cs typeface="Times New Roman"/>
              </a:rPr>
              <a:t>.</a:t>
            </a:r>
            <a:endParaRPr lang="cs-CZ" sz="1800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4473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C778BD8-E93E-266F-DCA1-243FBAAED8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Fyzika plazmatu 2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AF804E-B565-1968-0155-3B6B48A4D6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18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BA1E54-A1F3-ED8E-71B1-23ED432C8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Plasma properties in glow discharge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FC789A-0CF4-A6DC-574F-5DFE17B06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en-CZ" sz="1600" dirty="0"/>
              <a:t>Theoretically, you can construct arbitrarily large glow discharges, but the typical reasonable conditions are as follows:</a:t>
            </a:r>
          </a:p>
          <a:p>
            <a:pPr marL="72000" indent="0">
              <a:buNone/>
            </a:pPr>
            <a:endParaRPr lang="en-CZ" sz="14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B9975B3-1C05-5046-AFCA-9951938D37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2505198"/>
              </p:ext>
            </p:extLst>
          </p:nvPr>
        </p:nvGraphicFramePr>
        <p:xfrm>
          <a:off x="719400" y="2377701"/>
          <a:ext cx="10753200" cy="384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8650">
                  <a:extLst>
                    <a:ext uri="{9D8B030D-6E8A-4147-A177-3AD203B41FA5}">
                      <a16:colId xmlns:a16="http://schemas.microsoft.com/office/drawing/2014/main" val="3129816519"/>
                    </a:ext>
                  </a:extLst>
                </a:gridCol>
                <a:gridCol w="2731770">
                  <a:extLst>
                    <a:ext uri="{9D8B030D-6E8A-4147-A177-3AD203B41FA5}">
                      <a16:colId xmlns:a16="http://schemas.microsoft.com/office/drawing/2014/main" val="2720671478"/>
                    </a:ext>
                  </a:extLst>
                </a:gridCol>
                <a:gridCol w="6282780">
                  <a:extLst>
                    <a:ext uri="{9D8B030D-6E8A-4147-A177-3AD203B41FA5}">
                      <a16:colId xmlns:a16="http://schemas.microsoft.com/office/drawing/2014/main" val="15725323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Z" sz="1600" dirty="0"/>
                        <a:t>Quantity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Z" sz="1600" dirty="0"/>
                        <a:t>Usual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Z" sz="1600" dirty="0"/>
                        <a:t>Comment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12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Z" sz="1600" dirty="0"/>
                        <a:t>Gas 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Z" sz="1600" dirty="0"/>
                        <a:t>0.1 – 1000 Pa</a:t>
                      </a:r>
                    </a:p>
                    <a:p>
                      <a:pPr algn="ctr"/>
                      <a:r>
                        <a:rPr lang="en-CZ" sz="1100" dirty="0"/>
                        <a:t>*APGD up to 1 atm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Z" sz="1600" dirty="0"/>
                        <a:t>No ignition for too low pressures, development of plasma instabilities for high pressures.</a:t>
                      </a:r>
                    </a:p>
                    <a:p>
                      <a:pPr algn="ctr"/>
                      <a:r>
                        <a:rPr lang="en-CZ" sz="1600" dirty="0"/>
                        <a:t>APGD = atmpospheric-pressure glow discharge, requires tiny gaps and very high electrode precision.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9790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Z" sz="1600" dirty="0"/>
                        <a:t>Plasma density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Z" sz="1600" dirty="0"/>
                        <a:t>10</a:t>
                      </a:r>
                      <a:r>
                        <a:rPr lang="en-CZ" sz="1600" baseline="30000" dirty="0"/>
                        <a:t>15</a:t>
                      </a:r>
                      <a:r>
                        <a:rPr lang="en-CZ" sz="1600" dirty="0"/>
                        <a:t> – 10</a:t>
                      </a:r>
                      <a:r>
                        <a:rPr lang="en-CZ" sz="1600" baseline="30000" dirty="0"/>
                        <a:t>19</a:t>
                      </a:r>
                      <a:r>
                        <a:rPr lang="en-CZ" sz="1600" dirty="0"/>
                        <a:t> m</a:t>
                      </a:r>
                      <a:r>
                        <a:rPr lang="en-CZ" sz="1600" baseline="30000" dirty="0"/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Z" sz="1600" dirty="0"/>
                        <a:t>At higher densities, conductivity is too high and plasma collapses into arc discharge.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003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Z" sz="1600" dirty="0"/>
                        <a:t>Electron mean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Z" sz="1600" dirty="0"/>
                        <a:t>1– 2.5 eV in positive column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Z" sz="1600" dirty="0"/>
                        <a:t>In the positive column, electrons reach some type of equilibirum (especially at higher pressures). In the near-electron regions, the EEDF is highly non-Maxwellian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3158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Z" sz="1600" dirty="0"/>
                        <a:t>Gas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Z" sz="1600" dirty="0"/>
                        <a:t>300 – 500 K</a:t>
                      </a:r>
                    </a:p>
                    <a:p>
                      <a:pPr algn="ctr"/>
                      <a:r>
                        <a:rPr lang="en-CZ" sz="1100" dirty="0"/>
                        <a:t>* up to 2000 K in hollow cathode configs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1915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Z" sz="1600" dirty="0"/>
                        <a:t>Input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Z" sz="1600" dirty="0"/>
                        <a:t>10 W – 1 kW</a:t>
                      </a:r>
                    </a:p>
                    <a:p>
                      <a:pPr algn="ctr"/>
                      <a:r>
                        <a:rPr lang="en-CZ" sz="1100" dirty="0"/>
                        <a:t>*up to 20 kW in hollow chathode configs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1853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8378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52AB19-E7D3-E9E2-A8FE-0E8445E868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Fyzika plazmatu 2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31A6B0-96F8-FBE9-48A1-FC0974E1B1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19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5B93C4-4D89-9274-7611-2C969D18E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Similarity laws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1FC716-1F54-33B2-DA2D-41B13BEF50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Z" sz="1800" dirty="0"/>
              <a:t>There have been various attempts to identify similarity laws for glow discharges – essentially attempting to answer the question “at what two conditions do I get the same discharge structure?”</a:t>
            </a:r>
          </a:p>
          <a:p>
            <a:endParaRPr lang="en-CZ" sz="1800" dirty="0"/>
          </a:p>
          <a:p>
            <a:r>
              <a:rPr lang="en-CZ" sz="1800" b="1" dirty="0"/>
              <a:t>This is quite important for practical applications of plasmas </a:t>
            </a:r>
            <a:r>
              <a:rPr lang="en-CZ" sz="1800" dirty="0"/>
              <a:t>– in many cases, we want to make a small-scale prototype for testing and then upscale it. </a:t>
            </a:r>
            <a:r>
              <a:rPr lang="en-CZ" sz="1800" b="1" dirty="0"/>
              <a:t>But the plasma behaves in a highly non-linear manner!</a:t>
            </a:r>
            <a:endParaRPr lang="en-CZ" sz="1800" dirty="0"/>
          </a:p>
        </p:txBody>
      </p:sp>
    </p:spTree>
    <p:extLst>
      <p:ext uri="{BB962C8B-B14F-4D97-AF65-F5344CB8AC3E}">
        <p14:creationId xmlns:p14="http://schemas.microsoft.com/office/powerpoint/2010/main" val="2620157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18579-FA91-CBEA-218E-76F81D941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13620E1-FDA7-A2BA-6CD2-EFB0674B33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Fyzika plazmatu 2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079B7B-DEC3-C5D8-FC94-611F71133E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CC894A-CA34-5CD9-485A-37FAEFFC2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Lecture series contents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3F3ED3-11BA-70FA-F161-0DBA1130A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3702958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cs typeface="Times New Roman"/>
              </a:rPr>
              <a:t>Townsend breakdown theory, </a:t>
            </a:r>
            <a:r>
              <a:rPr lang="en-US" sz="1600" dirty="0" err="1">
                <a:cs typeface="Times New Roman"/>
              </a:rPr>
              <a:t>Paschen‘s</a:t>
            </a:r>
            <a:r>
              <a:rPr lang="en-US" sz="1600" dirty="0">
                <a:cs typeface="Times New Roman"/>
              </a:rPr>
              <a:t> law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>
                <a:cs typeface="Times New Roman"/>
              </a:rPr>
              <a:t>Glow discharge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cs typeface="Times New Roman"/>
              </a:rPr>
              <a:t>Electric arc at low and high pressures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cs typeface="Times New Roman"/>
              </a:rPr>
              <a:t>Magnetized low-pressure plasmas and their role in material deposition methods.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cs typeface="Times New Roman"/>
              </a:rPr>
              <a:t>Brief introduction to high-frequency discharges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cs typeface="Times New Roman"/>
              </a:rPr>
              <a:t>Streamer breakdown theory, corona discharge, spark discharge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cs typeface="Times New Roman"/>
              </a:rPr>
              <a:t>Barrier discharges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cs typeface="Times New Roman"/>
              </a:rPr>
              <a:t>Leader discharge mechanism, ionization and discharges in planetary </a:t>
            </a:r>
            <a:r>
              <a:rPr lang="en-US" sz="1600" dirty="0" err="1">
                <a:cs typeface="Times New Roman"/>
              </a:rPr>
              <a:t>atmospherres</a:t>
            </a:r>
            <a:endParaRPr lang="en-US" sz="1600" dirty="0">
              <a:cs typeface="Times New Roman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cs typeface="Times New Roman"/>
              </a:rPr>
              <a:t>Discharges in liquids, complex and quantum plasmas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cs typeface="Times New Roman"/>
              </a:rPr>
              <a:t>Thermonuclear fusion, Lawson criterion, magnetic confinement systems, plasma heating and </a:t>
            </a:r>
            <a:r>
              <a:rPr lang="en-US" sz="1600" dirty="0" err="1">
                <a:cs typeface="Times New Roman"/>
              </a:rPr>
              <a:t>intertial</a:t>
            </a:r>
            <a:r>
              <a:rPr lang="en-US" sz="1600" dirty="0">
                <a:cs typeface="Times New Roman"/>
              </a:rPr>
              <a:t> confinement fusion.</a:t>
            </a:r>
          </a:p>
        </p:txBody>
      </p:sp>
    </p:spTree>
    <p:extLst>
      <p:ext uri="{BB962C8B-B14F-4D97-AF65-F5344CB8AC3E}">
        <p14:creationId xmlns:p14="http://schemas.microsoft.com/office/powerpoint/2010/main" val="2858123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52AB19-E7D3-E9E2-A8FE-0E8445E868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 err="1"/>
              <a:t>Fyzika</a:t>
            </a:r>
            <a:r>
              <a:rPr lang="en-GB" noProof="0" dirty="0"/>
              <a:t> </a:t>
            </a:r>
            <a:r>
              <a:rPr lang="en-GB" noProof="0" dirty="0" err="1"/>
              <a:t>plazmatu</a:t>
            </a:r>
            <a:r>
              <a:rPr lang="en-GB" noProof="0" dirty="0"/>
              <a:t>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31A6B0-96F8-FBE9-48A1-FC0974E1B1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20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5B93C4-4D89-9274-7611-2C969D18E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Similarity laws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111FC716-1F54-33B2-DA2D-41B13BEF50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72000" indent="0">
                  <a:buNone/>
                </a:pPr>
                <a:r>
                  <a:rPr lang="en-CZ" sz="1800" b="1" dirty="0"/>
                  <a:t>Example 1: </a:t>
                </a:r>
                <a:r>
                  <a:rPr lang="en-CZ" sz="1800" dirty="0"/>
                  <a:t>Y Fu et al. </a:t>
                </a:r>
                <a:r>
                  <a:rPr lang="en-GB" sz="1800" dirty="0">
                    <a:solidFill>
                      <a:srgbClr val="0000FF"/>
                    </a:solidFill>
                    <a:effectLst/>
                    <a:latin typeface="ArialMT"/>
                  </a:rPr>
                  <a:t>Physics of Plasmas </a:t>
                </a:r>
                <a:r>
                  <a:rPr lang="en-GB" sz="1800" b="1" dirty="0">
                    <a:effectLst/>
                    <a:latin typeface="Arial" panose="020B0604020202020204" pitchFamily="34" charset="0"/>
                  </a:rPr>
                  <a:t>24</a:t>
                </a:r>
                <a:r>
                  <a:rPr lang="en-GB" sz="1800" dirty="0">
                    <a:effectLst/>
                    <a:latin typeface="ArialMT"/>
                  </a:rPr>
                  <a:t>, 083510 (2017); </a:t>
                </a:r>
                <a:r>
                  <a:rPr lang="en-GB" sz="1800" dirty="0" err="1">
                    <a:effectLst/>
                    <a:latin typeface="ArialMT"/>
                  </a:rPr>
                  <a:t>doi</a:t>
                </a:r>
                <a:r>
                  <a:rPr lang="en-GB" sz="1800" dirty="0">
                    <a:effectLst/>
                    <a:latin typeface="ArialMT"/>
                  </a:rPr>
                  <a:t>: 10.1063/1.4997425 </a:t>
                </a:r>
                <a:endParaRPr lang="en-GB" sz="1200" dirty="0"/>
              </a:p>
              <a:p>
                <a:r>
                  <a:rPr lang="en-CZ" sz="1800" dirty="0"/>
                  <a:t>The correlation metric is the discharge emission.</a:t>
                </a:r>
              </a:p>
              <a:p>
                <a:r>
                  <a:rPr lang="en-CZ" sz="1800" dirty="0"/>
                  <a:t>Demonstrates that in glow discharge, not only </a:t>
                </a:r>
                <a14:m>
                  <m:oMath xmlns:m="http://schemas.openxmlformats.org/officeDocument/2006/math">
                    <m:r>
                      <a:rPr lang="cs-CZ" sz="1800" b="0" i="1" smtClean="0">
                        <a:latin typeface="Cambria Math" panose="02040503050406030204" pitchFamily="18" charset="0"/>
                      </a:rPr>
                      <m:t>𝑝𝑑</m:t>
                    </m:r>
                  </m:oMath>
                </a14:m>
                <a:r>
                  <a:rPr lang="en-CZ" sz="1800" dirty="0"/>
                  <a:t> is important but also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1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cs-CZ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r>
                  <a:rPr lang="en-CZ" sz="1800" dirty="0"/>
                  <a:t> has to be the same to maintain the same emission.</a:t>
                </a:r>
              </a:p>
              <a:p>
                <a:endParaRPr lang="en-CZ" sz="1800" dirty="0"/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111FC716-1F54-33B2-DA2D-41B13BEF50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08" r="-1179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DA98FAA3-116F-D7E2-2669-2885D4829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4171950"/>
            <a:ext cx="6162116" cy="2686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09D90D-811B-49CD-7A08-DAF08C579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9460" y="3570834"/>
            <a:ext cx="5082540" cy="318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23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52AB19-E7D3-E9E2-A8FE-0E8445E868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 err="1"/>
              <a:t>Fyzika</a:t>
            </a:r>
            <a:r>
              <a:rPr lang="en-GB" noProof="0" dirty="0"/>
              <a:t> </a:t>
            </a:r>
            <a:r>
              <a:rPr lang="en-GB" noProof="0" dirty="0" err="1"/>
              <a:t>plazmatu</a:t>
            </a:r>
            <a:r>
              <a:rPr lang="en-GB" noProof="0" dirty="0"/>
              <a:t>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31A6B0-96F8-FBE9-48A1-FC0974E1B1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21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5B93C4-4D89-9274-7611-2C969D18E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Similarity laws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111FC716-1F54-33B2-DA2D-41B13BEF50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72000" indent="0">
                  <a:buNone/>
                </a:pPr>
                <a:r>
                  <a:rPr lang="en-CZ" sz="1800" b="1" dirty="0"/>
                  <a:t>Example 1: </a:t>
                </a:r>
                <a:r>
                  <a:rPr lang="en-CZ" sz="1800" dirty="0"/>
                  <a:t>Y Fu et al. </a:t>
                </a:r>
                <a:r>
                  <a:rPr lang="en-GB" sz="1800" dirty="0">
                    <a:solidFill>
                      <a:srgbClr val="0000FF"/>
                    </a:solidFill>
                    <a:effectLst/>
                    <a:latin typeface="ArialMT"/>
                  </a:rPr>
                  <a:t>Physics of Plasmas </a:t>
                </a:r>
                <a:r>
                  <a:rPr lang="en-GB" sz="1800" b="1" dirty="0">
                    <a:effectLst/>
                    <a:latin typeface="Arial" panose="020B0604020202020204" pitchFamily="34" charset="0"/>
                  </a:rPr>
                  <a:t>24</a:t>
                </a:r>
                <a:r>
                  <a:rPr lang="en-GB" sz="1800" dirty="0">
                    <a:effectLst/>
                    <a:latin typeface="ArialMT"/>
                  </a:rPr>
                  <a:t>, 083510 (2017); </a:t>
                </a:r>
                <a:r>
                  <a:rPr lang="en-GB" sz="1800" dirty="0" err="1">
                    <a:effectLst/>
                    <a:latin typeface="ArialMT"/>
                  </a:rPr>
                  <a:t>doi</a:t>
                </a:r>
                <a:r>
                  <a:rPr lang="en-GB" sz="1800" dirty="0">
                    <a:effectLst/>
                    <a:latin typeface="ArialMT"/>
                  </a:rPr>
                  <a:t>: 10.1063/1.4997425 </a:t>
                </a:r>
                <a:endParaRPr lang="en-GB" sz="1200" dirty="0"/>
              </a:p>
              <a:p>
                <a:r>
                  <a:rPr lang="en-CZ" sz="1800" dirty="0"/>
                  <a:t>The correlation metric is the discharge emission.</a:t>
                </a:r>
              </a:p>
              <a:p>
                <a:r>
                  <a:rPr lang="en-CZ" sz="1800" dirty="0"/>
                  <a:t>Demonstrates that in glow discharge, not only </a:t>
                </a:r>
                <a14:m>
                  <m:oMath xmlns:m="http://schemas.openxmlformats.org/officeDocument/2006/math">
                    <m:r>
                      <a:rPr lang="cs-CZ" sz="1800" b="0" i="1" smtClean="0">
                        <a:latin typeface="Cambria Math" panose="02040503050406030204" pitchFamily="18" charset="0"/>
                      </a:rPr>
                      <m:t>𝑝𝑑</m:t>
                    </m:r>
                  </m:oMath>
                </a14:m>
                <a:r>
                  <a:rPr lang="en-CZ" sz="1800" dirty="0"/>
                  <a:t> is important but also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1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cs-CZ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r>
                  <a:rPr lang="en-CZ" sz="1800" dirty="0"/>
                  <a:t> has to be the same to maintain the same emission.</a:t>
                </a:r>
              </a:p>
              <a:p>
                <a:endParaRPr lang="en-CZ" sz="1800" dirty="0"/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111FC716-1F54-33B2-DA2D-41B13BEF50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08" r="-1179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DA98FAA3-116F-D7E2-2669-2885D4829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4171950"/>
            <a:ext cx="6162116" cy="2686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09D90D-811B-49CD-7A08-DAF08C579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9460" y="3570834"/>
            <a:ext cx="5082540" cy="318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17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675EE9-CCF4-1101-FD41-C2517D2B6C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Fyzika plazmatu 2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C81385-9BA4-9870-C03E-ECFD3B68F2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22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C881D8-1D27-B532-43FC-5D05FB5CB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Similarity laws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77703F-7191-E110-7C0F-3E33E96AF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Z" sz="1800" b="1" dirty="0"/>
              <a:t>Example 2: </a:t>
            </a:r>
            <a:r>
              <a:rPr lang="en-CZ" sz="1800" dirty="0"/>
              <a:t>Deriving a similarity law for normal glow discharge</a:t>
            </a:r>
          </a:p>
          <a:p>
            <a:pPr marL="72000" indent="0">
              <a:buNone/>
            </a:pPr>
            <a:endParaRPr lang="en-CZ" sz="1800" dirty="0"/>
          </a:p>
          <a:p>
            <a:pPr marL="414900" indent="-342900">
              <a:buAutoNum type="arabicParenBoth"/>
            </a:pPr>
            <a:r>
              <a:rPr lang="en-CZ" sz="1800" dirty="0"/>
              <a:t>As we have seen, most of the voltage drop occurs in the cathode region and indeed, in most glow discharge conditions, majority of energy is dissipated in the cathode fall.</a:t>
            </a:r>
          </a:p>
          <a:p>
            <a:pPr marL="414900" indent="-342900">
              <a:buAutoNum type="arabicParenBoth"/>
            </a:pPr>
            <a:endParaRPr lang="en-CZ" sz="1800" dirty="0"/>
          </a:p>
          <a:p>
            <a:pPr marL="414900" indent="-342900">
              <a:buAutoNum type="arabicParenBoth"/>
            </a:pPr>
            <a:r>
              <a:rPr lang="en-CZ" sz="1800" dirty="0"/>
              <a:t>So let’s see if we can derive a useful expression for the current conducted through the cathode fall. </a:t>
            </a:r>
          </a:p>
        </p:txBody>
      </p:sp>
    </p:spTree>
    <p:extLst>
      <p:ext uri="{BB962C8B-B14F-4D97-AF65-F5344CB8AC3E}">
        <p14:creationId xmlns:p14="http://schemas.microsoft.com/office/powerpoint/2010/main" val="694268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675EE9-CCF4-1101-FD41-C2517D2B6C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Fyzika plazmatu 2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C81385-9BA4-9870-C03E-ECFD3B68F2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23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C881D8-1D27-B532-43FC-5D05FB5CB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Similarity laws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DA77703F-7191-E110-7C0F-3E33E96AFE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CZ" sz="1800" b="1" dirty="0"/>
                  <a:t>Example 2: </a:t>
                </a:r>
                <a:r>
                  <a:rPr lang="en-CZ" sz="1800" dirty="0"/>
                  <a:t>Deriving a similarity law for normal glow discharge</a:t>
                </a:r>
              </a:p>
              <a:p>
                <a:pPr marL="324000" lvl="1" indent="0">
                  <a:buNone/>
                </a:pPr>
                <a:r>
                  <a:rPr lang="en-CZ" sz="1400" dirty="0"/>
                  <a:t>For the current density at the cathode, it must hold that: </a:t>
                </a:r>
                <a:endParaRPr lang="cs-CZ" sz="1400" b="0" i="1" dirty="0">
                  <a:latin typeface="Cambria Math" panose="02040503050406030204" pitchFamily="18" charset="0"/>
                </a:endParaRPr>
              </a:p>
              <a:p>
                <a:pPr marL="3240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400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cs-CZ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cs-CZ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cs-CZ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cs-CZ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s-CZ" sz="1400" b="0" i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1400" b="0" i="0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sSub>
                        <m:sSubPr>
                          <m:ctrlPr>
                            <a:rPr lang="cs-CZ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cs-CZ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s-CZ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sSub>
                        <m:sSubPr>
                          <m:ctrlPr>
                            <a:rPr lang="cs-CZ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cs-CZ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cs-CZ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cs-CZ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cs-CZ" sz="14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cs-CZ" sz="1400" b="0" dirty="0"/>
              </a:p>
              <a:p>
                <a:pPr marL="324000" lvl="1" indent="0">
                  <a:buNone/>
                </a:pPr>
                <a:endParaRPr lang="en-CZ" sz="1400" dirty="0"/>
              </a:p>
              <a:p>
                <a:pPr marL="324000" lvl="1" indent="0">
                  <a:buNone/>
                </a:pPr>
                <a:r>
                  <a:rPr lang="en-CZ" sz="1400" dirty="0"/>
                  <a:t>where we have used usual meaning of symbols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cs-CZ" sz="1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CZ" sz="1400" dirty="0"/>
                  <a:t> is the electric field in the cathode drop.</a:t>
                </a:r>
              </a:p>
              <a:p>
                <a:pPr marL="324000" lvl="1" indent="0">
                  <a:buNone/>
                </a:pPr>
                <a:endParaRPr lang="en-CZ" sz="1400" dirty="0"/>
              </a:p>
              <a:p>
                <a:pPr marL="324000" lvl="1" indent="0">
                  <a:buNone/>
                </a:pPr>
                <a:r>
                  <a:rPr lang="en-CZ" sz="1400" dirty="0"/>
                  <a:t>Next, we use a similar trick for solving the Poisson equation that we used in the Townsend discharge </a:t>
                </a:r>
                <a:r>
                  <a:rPr lang="en-CZ" sz="1400" b="1" dirty="0"/>
                  <a:t>because the cathode sheath is not quasineutral, electrons are effectively pushed away by the cathode potential</a:t>
                </a:r>
                <a:endParaRPr lang="en-CZ" sz="1400" dirty="0"/>
              </a:p>
              <a:p>
                <a:pPr marL="3240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cs-CZ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cs-CZ" sz="1400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cs-CZ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cs-CZ" sz="14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cs-CZ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cs-CZ" sz="14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cs-CZ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CZ" sz="1400" dirty="0"/>
              </a:p>
              <a:p>
                <a:pPr marL="324000" lvl="1" indent="0">
                  <a:buNone/>
                </a:pPr>
                <a:r>
                  <a:rPr lang="en-CZ" sz="1400" dirty="0"/>
                  <a:t>This yields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cs-CZ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cs-CZ" sz="1400" b="0" i="1" smtClean="0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cs-CZ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1400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cs-CZ" sz="1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cs-CZ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14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cs-CZ" sz="1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cs-CZ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cs-CZ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cs-CZ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sz="14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cs-CZ" sz="1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cs-CZ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CZ" sz="1400" dirty="0"/>
                  <a:t> and</a:t>
                </a:r>
              </a:p>
              <a:p>
                <a:pPr marL="3240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400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cs-CZ" sz="1400" b="0" i="1" smtClean="0">
                          <a:latin typeface="Cambria Math" panose="02040503050406030204" pitchFamily="18" charset="0"/>
                        </a:rPr>
                        <m:t>≈</m:t>
                      </m:r>
                      <m:d>
                        <m:dPr>
                          <m:ctrlPr>
                            <a:rPr lang="cs-CZ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r>
                        <a:rPr lang="cs-CZ" sz="1400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cs-CZ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CZ" sz="1400" dirty="0"/>
              </a:p>
              <a:p>
                <a:pPr marL="324000" lvl="1" indent="0">
                  <a:buNone/>
                </a:pPr>
                <a:r>
                  <a:rPr lang="en-CZ" sz="1400" dirty="0"/>
                  <a:t>We can expand this expression by multiplying by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cs-CZ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1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cs-CZ" sz="1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cs-CZ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1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cs-CZ" sz="1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en-CZ" sz="1400" dirty="0"/>
                  <a:t> yielding</a:t>
                </a:r>
              </a:p>
              <a:p>
                <a:pPr marL="3240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num>
                        <m:den>
                          <m:sSup>
                            <m:sSupPr>
                              <m:ctrlP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cs-CZ" sz="1400" b="0" i="1" smtClean="0">
                          <a:latin typeface="Cambria Math" panose="02040503050406030204" pitchFamily="18" charset="0"/>
                        </a:rPr>
                        <m:t>≈</m:t>
                      </m:r>
                      <m:d>
                        <m:dPr>
                          <m:ctrlPr>
                            <a:rPr lang="cs-CZ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r>
                        <a:rPr lang="cs-CZ" sz="1400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cs-CZ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sSubSup>
                            <m:sSubSupPr>
                              <m:ctrlP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cs-CZ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s-CZ" sz="1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cs-CZ" sz="1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cs-CZ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s-CZ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1400" i="1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cs-CZ" sz="14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r>
                        <a:rPr lang="cs-CZ" sz="1400" i="1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cs-CZ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cs-CZ" sz="1400" b="0" i="0" smtClean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cs-CZ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cs-CZ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cs-CZ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s-CZ" sz="14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cs-CZ" sz="1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CZ" sz="1400" dirty="0"/>
              </a:p>
              <a:p>
                <a:pPr marL="324000" lvl="1" indent="0">
                  <a:buNone/>
                </a:pPr>
                <a:endParaRPr lang="en-CZ" sz="1400" dirty="0"/>
              </a:p>
              <a:p>
                <a:pPr marL="72000" indent="0">
                  <a:buNone/>
                </a:pPr>
                <a:endParaRPr lang="en-CZ" sz="1800" dirty="0"/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DA77703F-7191-E110-7C0F-3E33E96AFE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72" r="-354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29545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675EE9-CCF4-1101-FD41-C2517D2B6C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Fyzika plazmatu 2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C81385-9BA4-9870-C03E-ECFD3B68F2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24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C881D8-1D27-B532-43FC-5D05FB5CB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Similarity laws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DA77703F-7191-E110-7C0F-3E33E96AFE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20000" y="1486262"/>
                <a:ext cx="10753200" cy="4139998"/>
              </a:xfrm>
            </p:spPr>
            <p:txBody>
              <a:bodyPr/>
              <a:lstStyle/>
              <a:p>
                <a:r>
                  <a:rPr lang="en-CZ" sz="1800" b="1" dirty="0"/>
                  <a:t>Example 2: </a:t>
                </a:r>
                <a:r>
                  <a:rPr lang="en-CZ" sz="1800" dirty="0"/>
                  <a:t>Deriving a similarity law for normal glow discharge</a:t>
                </a:r>
              </a:p>
              <a:p>
                <a:pPr marL="324000" lvl="1" indent="0">
                  <a:buNone/>
                </a:pPr>
                <a:r>
                  <a:rPr lang="en-CZ" sz="1400" dirty="0"/>
                  <a:t>And because the discharge has the natural tendency to attain minimum potential energy, it actually stabilizes in the minimum point (Stoletow point) of the Paschen curve, so that </a:t>
                </a:r>
              </a:p>
              <a:p>
                <a:pPr marL="3240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num>
                        <m:den>
                          <m:sSup>
                            <m:sSupPr>
                              <m:ctrlP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cs-CZ" sz="1400" b="0" i="1" smtClean="0">
                          <a:latin typeface="Cambria Math" panose="02040503050406030204" pitchFamily="18" charset="0"/>
                        </a:rPr>
                        <m:t>≈</m:t>
                      </m:r>
                      <m:d>
                        <m:dPr>
                          <m:ctrlPr>
                            <a:rPr lang="cs-CZ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r>
                        <a:rPr lang="cs-CZ" sz="1400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cs-CZ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cs-CZ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cs-CZ" sz="140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m:rPr>
                                  <m:sty m:val="p"/>
                                </m:rPr>
                                <a:rPr lang="cs-CZ" sz="14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sub>
                            <m:sup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𝑝𝑑</m:t>
                              </m:r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cs-CZ" sz="14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sub>
                            <m:sup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CZ" sz="1400" dirty="0"/>
              </a:p>
              <a:p>
                <a:pPr marL="324000" lvl="1" indent="0">
                  <a:buNone/>
                </a:pPr>
                <a:endParaRPr lang="en-CZ" sz="1400" dirty="0"/>
              </a:p>
              <a:p>
                <a:pPr marL="72000" indent="0">
                  <a:lnSpc>
                    <a:spcPct val="100000"/>
                  </a:lnSpc>
                  <a:buNone/>
                </a:pPr>
                <a:r>
                  <a:rPr lang="en-CZ" sz="1400" dirty="0"/>
                  <a:t>And we see that we have only quantities which are constant for a given gas on the r.h.s.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cs-CZ" sz="1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cs-CZ" sz="1400">
                            <a:latin typeface="Cambria Math" panose="02040503050406030204" pitchFamily="18" charset="0"/>
                          </a:rPr>
                          <m:t>R</m:t>
                        </m:r>
                      </m:sup>
                    </m:sSubSup>
                    <m:r>
                      <a:rPr lang="cs-CZ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cs-CZ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cs-CZ" sz="14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CZ" sz="1400" dirty="0"/>
                  <a:t> is the reduced mobility, constant for a given gas at fixed temperature)</a:t>
                </a:r>
              </a:p>
              <a:p>
                <a:pPr marL="72000" indent="0">
                  <a:lnSpc>
                    <a:spcPct val="100000"/>
                  </a:lnSpc>
                  <a:buNone/>
                </a:pPr>
                <a:endParaRPr lang="en-CZ" sz="1400" dirty="0"/>
              </a:p>
              <a:p>
                <a:pPr marL="72000" indent="0">
                  <a:lnSpc>
                    <a:spcPct val="150000"/>
                  </a:lnSpc>
                  <a:buNone/>
                </a:pPr>
                <a:r>
                  <a:rPr lang="en-CZ" sz="1400" b="1" dirty="0"/>
                  <a:t>Interpretation: </a:t>
                </a:r>
              </a:p>
              <a:p>
                <a:pPr marL="414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CZ" sz="1400" dirty="0"/>
                  <a:t>When we are increasing the pressure, the current density through the discharge tends to grow accordingly. </a:t>
                </a:r>
              </a:p>
              <a:p>
                <a:pPr marL="414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CZ" sz="1400" dirty="0"/>
                  <a:t>If we increase the total current, the current density tends to remain the same, which means that the diameter of the glow discharge is increasing or shrinking depending on the total current/power.</a:t>
                </a:r>
              </a:p>
              <a:p>
                <a:pPr marL="414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CZ" sz="1400" dirty="0"/>
                  <a:t>For a given combination of gas and electrode, the cathode fall thickness and the voltage in the cathode drop are approx. constant.</a:t>
                </a:r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DA77703F-7191-E110-7C0F-3E33E96AFE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0000" y="1486262"/>
                <a:ext cx="10753200" cy="4139998"/>
              </a:xfrm>
              <a:blipFill>
                <a:blip r:embed="rId2"/>
                <a:stretch>
                  <a:fillRect l="-472" r="-1297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85715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675EE9-CCF4-1101-FD41-C2517D2B6C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Fyzika plazmatu 2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C81385-9BA4-9870-C03E-ECFD3B68F2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25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C881D8-1D27-B532-43FC-5D05FB5CB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Similarity laws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77703F-7191-E110-7C0F-3E33E96AF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359001"/>
            <a:ext cx="10753200" cy="4139998"/>
          </a:xfrm>
        </p:spPr>
        <p:txBody>
          <a:bodyPr/>
          <a:lstStyle/>
          <a:p>
            <a:pPr marL="72000" indent="0">
              <a:lnSpc>
                <a:spcPct val="150000"/>
              </a:lnSpc>
              <a:buNone/>
            </a:pPr>
            <a:r>
              <a:rPr lang="en-CZ" sz="1400" b="1" dirty="0"/>
              <a:t>Interpretation: </a:t>
            </a:r>
          </a:p>
          <a:p>
            <a:pPr marL="414900" indent="-342900">
              <a:lnSpc>
                <a:spcPct val="150000"/>
              </a:lnSpc>
              <a:buFont typeface="+mj-lt"/>
              <a:buAutoNum type="arabicPeriod"/>
            </a:pPr>
            <a:r>
              <a:rPr lang="en-CZ" sz="1400" dirty="0"/>
              <a:t>When we are increasing the pressure, the current density through the discharge tends to grow accordingly. </a:t>
            </a:r>
          </a:p>
          <a:p>
            <a:pPr marL="414900" indent="-342900">
              <a:lnSpc>
                <a:spcPct val="150000"/>
              </a:lnSpc>
              <a:buFont typeface="+mj-lt"/>
              <a:buAutoNum type="arabicPeriod"/>
            </a:pPr>
            <a:r>
              <a:rPr lang="en-CZ" sz="1400" dirty="0"/>
              <a:t>If we increase the total current, the current density tends to remain the same, which means that the diameter of the glow discharge is increasing or shrinking depending on the total current/power.</a:t>
            </a:r>
          </a:p>
          <a:p>
            <a:pPr marL="414900" indent="-342900">
              <a:lnSpc>
                <a:spcPct val="150000"/>
              </a:lnSpc>
              <a:buFont typeface="+mj-lt"/>
              <a:buAutoNum type="arabicPeriod"/>
            </a:pPr>
            <a:r>
              <a:rPr lang="en-CZ" sz="1400" b="1" dirty="0"/>
              <a:t>For a given combination of gas and electrode, the cathode fall thickness and the voltage in the cathode drop are approx. constant – </a:t>
            </a:r>
            <a:r>
              <a:rPr lang="en-CZ" sz="1400" b="1" dirty="0">
                <a:solidFill>
                  <a:schemeClr val="accent1"/>
                </a:solidFill>
              </a:rPr>
              <a:t>you can find tables for various gasses that tell you with which parameters will the discharge stabilize.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925B38-2710-F558-A8C7-33390F95B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73" y="4293421"/>
            <a:ext cx="3825337" cy="1844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A570CD-B830-BBE1-1336-7583D2BA7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784" y="3794913"/>
            <a:ext cx="7772400" cy="305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805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BE702B-96B3-CB44-03EE-383EFA745F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Fyzika plazmatu 2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C90FEC-BA41-C9D5-E7AF-F3DB46A56E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26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FAC950D-DF12-D301-E429-794400AF0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sz="3600" dirty="0"/>
              <a:t>Subnormal / normal / abnormal glow discharge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3802589E-57BE-5C6A-09D0-F07C84CB34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20000" y="1692002"/>
                <a:ext cx="6342952" cy="4139998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r>
                  <a:rPr lang="en-CZ" sz="1600" b="1" dirty="0"/>
                  <a:t>Subnormal glow discharge </a:t>
                </a:r>
                <a:r>
                  <a:rPr lang="en-CZ" sz="1600" dirty="0"/>
                  <a:t>= space-charge is already significant, so this is not a Townsend discharge. </a:t>
                </a:r>
              </a:p>
              <a:p>
                <a:pPr>
                  <a:lnSpc>
                    <a:spcPct val="150000"/>
                  </a:lnSpc>
                </a:pPr>
                <a:r>
                  <a:rPr lang="en-CZ" sz="1600" dirty="0"/>
                  <a:t>But losses of electron-ion pairs are dominant and the diameter of the discharge is small, so the subnormal glow requires a rather high voltage to be established.</a:t>
                </a:r>
              </a:p>
              <a:p>
                <a:pPr>
                  <a:lnSpc>
                    <a:spcPct val="150000"/>
                  </a:lnSpc>
                </a:pPr>
                <a:r>
                  <a:rPr lang="en-CZ" sz="1600" dirty="0"/>
                  <a:t>There is hysteresis behavior – this is caused by ISEE:</a:t>
                </a:r>
                <a:br>
                  <a:rPr lang="en-CZ" sz="1600" dirty="0"/>
                </a:br>
                <a:r>
                  <a:rPr lang="en-CZ" sz="1600" dirty="0">
                    <a:solidFill>
                      <a:schemeClr val="accent2"/>
                    </a:solidFill>
                  </a:rPr>
                  <a:t>Current increase branch</a:t>
                </a:r>
                <a:r>
                  <a:rPr lang="en-CZ" sz="1600" dirty="0"/>
                  <a:t>: plasma diameter is small, contribution of ISEE negligible. Voltage has to be high.</a:t>
                </a:r>
                <a:br>
                  <a:rPr lang="en-CZ" sz="1600" dirty="0"/>
                </a:br>
                <a:r>
                  <a:rPr lang="en-CZ" sz="1600" dirty="0">
                    <a:solidFill>
                      <a:schemeClr val="accent3"/>
                    </a:solidFill>
                  </a:rPr>
                  <a:t>Current decrease branch</a:t>
                </a:r>
                <a:r>
                  <a:rPr lang="en-CZ" sz="1600" dirty="0"/>
                  <a:t>: ISEE is significant and the secondary electrons are 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cs-CZ" sz="1600" b="0" i="1" smtClean="0">
                            <a:latin typeface="Cambria Math" panose="02040503050406030204" pitchFamily="18" charset="0"/>
                          </a:rPr>
                          <m:t>𝑐𝑎𝑡h𝑜𝑑𝑒</m:t>
                        </m:r>
                      </m:sub>
                    </m:sSub>
                  </m:oMath>
                </a14:m>
                <a:r>
                  <a:rPr lang="en-CZ" sz="1600" dirty="0"/>
                  <a:t> and voltage remains low even if current is decreased.</a:t>
                </a:r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3802589E-57BE-5C6A-09D0-F07C84CB34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0000" y="1692002"/>
                <a:ext cx="6342952" cy="4139998"/>
              </a:xfrm>
              <a:blipFill>
                <a:blip r:embed="rId2"/>
                <a:stretch>
                  <a:fillRect l="-599" r="-2794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35931B4F-F50B-AD73-587E-D410937D0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763" y="1568465"/>
            <a:ext cx="4071276" cy="52895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3492ED-2262-15C5-A9DA-F34C7F35D2FB}"/>
              </a:ext>
            </a:extLst>
          </p:cNvPr>
          <p:cNvSpPr/>
          <p:nvPr/>
        </p:nvSpPr>
        <p:spPr bwMode="auto">
          <a:xfrm>
            <a:off x="7884763" y="2695903"/>
            <a:ext cx="1653375" cy="2459421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91BF97D-5097-50EC-E8D3-A6587F432585}"/>
              </a:ext>
            </a:extLst>
          </p:cNvPr>
          <p:cNvCxnSpPr/>
          <p:nvPr/>
        </p:nvCxnSpPr>
        <p:spPr bwMode="auto">
          <a:xfrm>
            <a:off x="8954814" y="2995448"/>
            <a:ext cx="441434" cy="1592318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2E70116-0A4E-C3CC-E739-32B34787D56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133003" y="3310759"/>
            <a:ext cx="506997" cy="1403131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414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BE702B-96B3-CB44-03EE-383EFA745F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Fyzika plazmatu 2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C90FEC-BA41-C9D5-E7AF-F3DB46A56E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27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FAC950D-DF12-D301-E429-794400AF0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sz="3600" dirty="0"/>
              <a:t>Subnormal / normal / abnormal glow discharge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3802589E-57BE-5C6A-09D0-F07C84CB34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20000" y="1692002"/>
                <a:ext cx="6342952" cy="4139998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r>
                  <a:rPr lang="en-CZ" sz="1600" b="1" dirty="0"/>
                  <a:t>Normal glow discharge </a:t>
                </a:r>
                <a:r>
                  <a:rPr lang="en-CZ" sz="1600" dirty="0"/>
                  <a:t>= as discussed above, follows the scaling law</a:t>
                </a:r>
              </a:p>
              <a:p>
                <a:pPr marL="7200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1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num>
                        <m:den>
                          <m:sSup>
                            <m:sSupPr>
                              <m:ctrlPr>
                                <a:rPr lang="cs-CZ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1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cs-CZ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cs-CZ" sz="1600" b="0" i="1" smtClean="0">
                          <a:latin typeface="Cambria Math" panose="02040503050406030204" pitchFamily="18" charset="0"/>
                        </a:rPr>
                        <m:t>≈</m:t>
                      </m:r>
                      <m:d>
                        <m:dPr>
                          <m:ctrlPr>
                            <a:rPr lang="cs-CZ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16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cs-CZ" sz="16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r>
                        <a:rPr lang="cs-CZ" sz="1600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cs-CZ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600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cs-CZ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cs-CZ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cs-CZ" sz="16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cs-CZ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cs-CZ" sz="160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cs-CZ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cs-CZ" sz="16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cs-CZ" sz="1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cs-CZ" sz="16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m:rPr>
                                  <m:sty m:val="p"/>
                                </m:rPr>
                                <a:rPr lang="cs-CZ" sz="16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sub>
                            <m:sup>
                              <m:r>
                                <a:rPr lang="cs-CZ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cs-CZ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cs-CZ" sz="1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sz="1600" b="0" i="1" smtClean="0">
                                  <a:latin typeface="Cambria Math" panose="02040503050406030204" pitchFamily="18" charset="0"/>
                                </a:rPr>
                                <m:t>𝑝𝑑</m:t>
                              </m:r>
                              <m:r>
                                <a:rPr lang="cs-CZ" sz="1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cs-CZ" sz="16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sub>
                            <m:sup>
                              <m:r>
                                <a:rPr lang="cs-CZ" sz="1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CZ" sz="1600" dirty="0"/>
              </a:p>
              <a:p>
                <a:pPr marL="72000" indent="0">
                  <a:lnSpc>
                    <a:spcPct val="150000"/>
                  </a:lnSpc>
                  <a:buNone/>
                </a:pPr>
                <a:r>
                  <a:rPr lang="en-CZ" sz="1600" dirty="0"/>
                  <a:t>When we increase current, voltage stays nearly the same. This is because the cross-section of the discharge is increasing, the discharge is filling the electrode surface.</a:t>
                </a:r>
              </a:p>
              <a:p>
                <a:pPr>
                  <a:lnSpc>
                    <a:spcPct val="150000"/>
                  </a:lnSpc>
                </a:pPr>
                <a:endParaRPr lang="en-CZ" sz="1600" dirty="0"/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3802589E-57BE-5C6A-09D0-F07C84CB34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0000" y="1692002"/>
                <a:ext cx="6342952" cy="4139998"/>
              </a:xfrm>
              <a:blipFill>
                <a:blip r:embed="rId2"/>
                <a:stretch>
                  <a:fillRect l="-798" r="-1397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35931B4F-F50B-AD73-587E-D410937D0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763" y="1568465"/>
            <a:ext cx="4071276" cy="52895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3492ED-2262-15C5-A9DA-F34C7F35D2FB}"/>
              </a:ext>
            </a:extLst>
          </p:cNvPr>
          <p:cNvSpPr/>
          <p:nvPr/>
        </p:nvSpPr>
        <p:spPr bwMode="auto">
          <a:xfrm>
            <a:off x="7884763" y="2695903"/>
            <a:ext cx="1653375" cy="2459421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79672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BE702B-96B3-CB44-03EE-383EFA745F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Fyzika plazmatu 2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C90FEC-BA41-C9D5-E7AF-F3DB46A56E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28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FAC950D-DF12-D301-E429-794400AF0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sz="3600" dirty="0"/>
              <a:t>Subnormal / normal / abnormal glow discharge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02589E-57BE-5C6A-09D0-F07C84CB3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342952" cy="413999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CZ" sz="1600" b="1" dirty="0"/>
              <a:t>Abnormal glow discharge </a:t>
            </a:r>
            <a:r>
              <a:rPr lang="en-CZ" sz="1600" dirty="0"/>
              <a:t>= </a:t>
            </a:r>
            <a:r>
              <a:rPr lang="cs-CZ" sz="1600" dirty="0" err="1"/>
              <a:t>when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discharge</a:t>
            </a:r>
            <a:r>
              <a:rPr lang="cs-CZ" sz="1600" dirty="0"/>
              <a:t> has </a:t>
            </a:r>
            <a:r>
              <a:rPr lang="cs-CZ" sz="1600" dirty="0" err="1"/>
              <a:t>filled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entire</a:t>
            </a:r>
            <a:r>
              <a:rPr lang="cs-CZ" sz="1600" dirty="0"/>
              <a:t> </a:t>
            </a:r>
            <a:r>
              <a:rPr lang="cs-CZ" sz="1600" dirty="0" err="1"/>
              <a:t>electrode</a:t>
            </a:r>
            <a:r>
              <a:rPr lang="cs-CZ" sz="1600" dirty="0"/>
              <a:t> </a:t>
            </a:r>
            <a:r>
              <a:rPr lang="cs-CZ" sz="1600" dirty="0" err="1"/>
              <a:t>surface</a:t>
            </a:r>
            <a:r>
              <a:rPr lang="cs-CZ" sz="1600" dirty="0"/>
              <a:t>,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scaling</a:t>
            </a:r>
            <a:r>
              <a:rPr lang="cs-CZ" sz="1600" dirty="0"/>
              <a:t> </a:t>
            </a:r>
            <a:r>
              <a:rPr lang="cs-CZ" sz="1600" dirty="0" err="1"/>
              <a:t>law</a:t>
            </a:r>
            <a:r>
              <a:rPr lang="cs-CZ" sz="1600" dirty="0"/>
              <a:t> </a:t>
            </a:r>
            <a:r>
              <a:rPr lang="cs-CZ" sz="1600" dirty="0" err="1"/>
              <a:t>stops</a:t>
            </a:r>
            <a:r>
              <a:rPr lang="cs-CZ" sz="1600" dirty="0"/>
              <a:t> to </a:t>
            </a:r>
            <a:r>
              <a:rPr lang="cs-CZ" sz="1600" dirty="0" err="1"/>
              <a:t>work</a:t>
            </a:r>
            <a:r>
              <a:rPr lang="en-CZ" sz="1600" dirty="0"/>
              <a:t>.</a:t>
            </a:r>
          </a:p>
          <a:p>
            <a:pPr>
              <a:lnSpc>
                <a:spcPct val="150000"/>
              </a:lnSpc>
            </a:pPr>
            <a:endParaRPr lang="en-CZ" sz="1600" dirty="0"/>
          </a:p>
          <a:p>
            <a:pPr>
              <a:lnSpc>
                <a:spcPct val="150000"/>
              </a:lnSpc>
            </a:pPr>
            <a:r>
              <a:rPr lang="cs-CZ" sz="1600" b="1" dirty="0" err="1"/>
              <a:t>Simply</a:t>
            </a:r>
            <a:r>
              <a:rPr lang="cs-CZ" sz="1600" b="1" dirty="0"/>
              <a:t> </a:t>
            </a:r>
            <a:r>
              <a:rPr lang="cs-CZ" sz="1600" b="1" dirty="0" err="1"/>
              <a:t>put</a:t>
            </a:r>
            <a:r>
              <a:rPr lang="cs-CZ" sz="1600" b="1" dirty="0"/>
              <a:t>, </a:t>
            </a:r>
            <a:r>
              <a:rPr lang="cs-CZ" sz="1600" b="1" dirty="0" err="1"/>
              <a:t>the</a:t>
            </a:r>
            <a:r>
              <a:rPr lang="cs-CZ" sz="1600" b="1" dirty="0"/>
              <a:t> plasma </a:t>
            </a:r>
            <a:r>
              <a:rPr lang="cs-CZ" sz="1600" b="1" dirty="0" err="1"/>
              <a:t>starts</a:t>
            </a:r>
            <a:r>
              <a:rPr lang="cs-CZ" sz="1600" b="1" dirty="0"/>
              <a:t> to </a:t>
            </a:r>
            <a:r>
              <a:rPr lang="cs-CZ" sz="1600" b="1" dirty="0" err="1"/>
              <a:t>behave</a:t>
            </a:r>
            <a:r>
              <a:rPr lang="cs-CZ" sz="1600" b="1" dirty="0"/>
              <a:t> </a:t>
            </a:r>
            <a:r>
              <a:rPr lang="cs-CZ" sz="1600" b="1" dirty="0" err="1"/>
              <a:t>like</a:t>
            </a:r>
            <a:r>
              <a:rPr lang="cs-CZ" sz="1600" b="1" dirty="0"/>
              <a:t> a </a:t>
            </a:r>
            <a:r>
              <a:rPr lang="cs-CZ" sz="1600" b="1" dirty="0" err="1"/>
              <a:t>resistor</a:t>
            </a:r>
            <a:r>
              <a:rPr lang="cs-CZ" sz="1600" b="1" dirty="0"/>
              <a:t> – to </a:t>
            </a:r>
            <a:r>
              <a:rPr lang="cs-CZ" sz="1600" b="1" dirty="0" err="1"/>
              <a:t>force</a:t>
            </a:r>
            <a:r>
              <a:rPr lang="cs-CZ" sz="1600" b="1" dirty="0"/>
              <a:t> more </a:t>
            </a:r>
            <a:r>
              <a:rPr lang="cs-CZ" sz="1600" b="1" dirty="0" err="1"/>
              <a:t>current</a:t>
            </a:r>
            <a:r>
              <a:rPr lang="cs-CZ" sz="1600" b="1" dirty="0"/>
              <a:t> </a:t>
            </a:r>
            <a:r>
              <a:rPr lang="cs-CZ" sz="1600" b="1" dirty="0" err="1"/>
              <a:t>through</a:t>
            </a:r>
            <a:r>
              <a:rPr lang="cs-CZ" sz="1600" b="1" dirty="0"/>
              <a:t> </a:t>
            </a:r>
            <a:r>
              <a:rPr lang="cs-CZ" sz="1600" b="1" dirty="0" err="1"/>
              <a:t>it</a:t>
            </a:r>
            <a:r>
              <a:rPr lang="cs-CZ" sz="1600" b="1" dirty="0"/>
              <a:t>, </a:t>
            </a:r>
            <a:r>
              <a:rPr lang="cs-CZ" sz="1600" b="1" dirty="0" err="1"/>
              <a:t>you</a:t>
            </a:r>
            <a:r>
              <a:rPr lang="cs-CZ" sz="1600" b="1" dirty="0"/>
              <a:t> </a:t>
            </a:r>
            <a:r>
              <a:rPr lang="cs-CZ" sz="1600" b="1" dirty="0" err="1"/>
              <a:t>need</a:t>
            </a:r>
            <a:r>
              <a:rPr lang="cs-CZ" sz="1600" b="1" dirty="0"/>
              <a:t> a </a:t>
            </a:r>
            <a:r>
              <a:rPr lang="cs-CZ" sz="1600" b="1" dirty="0" err="1"/>
              <a:t>higher</a:t>
            </a:r>
            <a:r>
              <a:rPr lang="cs-CZ" sz="1600" b="1" dirty="0"/>
              <a:t> </a:t>
            </a:r>
            <a:r>
              <a:rPr lang="cs-CZ" sz="1600" b="1" dirty="0" err="1"/>
              <a:t>voltage</a:t>
            </a:r>
            <a:r>
              <a:rPr lang="cs-CZ" sz="1600" b="1" dirty="0"/>
              <a:t>.</a:t>
            </a:r>
          </a:p>
          <a:p>
            <a:pPr>
              <a:lnSpc>
                <a:spcPct val="150000"/>
              </a:lnSpc>
            </a:pPr>
            <a:endParaRPr lang="cs-CZ" sz="1600" b="1" dirty="0"/>
          </a:p>
          <a:p>
            <a:pPr>
              <a:lnSpc>
                <a:spcPct val="150000"/>
              </a:lnSpc>
            </a:pPr>
            <a:r>
              <a:rPr lang="cs-CZ" sz="1600" dirty="0"/>
              <a:t>In reality, </a:t>
            </a:r>
            <a:r>
              <a:rPr lang="cs-CZ" sz="1600" dirty="0" err="1"/>
              <a:t>it</a:t>
            </a:r>
            <a:r>
              <a:rPr lang="cs-CZ" sz="1600" dirty="0"/>
              <a:t> </a:t>
            </a:r>
            <a:r>
              <a:rPr lang="cs-CZ" sz="1600" dirty="0" err="1"/>
              <a:t>is</a:t>
            </a:r>
            <a:r>
              <a:rPr lang="cs-CZ" sz="1600" dirty="0"/>
              <a:t> a </a:t>
            </a:r>
            <a:r>
              <a:rPr lang="cs-CZ" sz="1600" dirty="0" err="1"/>
              <a:t>slightly</a:t>
            </a:r>
            <a:r>
              <a:rPr lang="cs-CZ" sz="1600" dirty="0"/>
              <a:t> non-</a:t>
            </a:r>
            <a:r>
              <a:rPr lang="cs-CZ" sz="1600" dirty="0" err="1"/>
              <a:t>linear</a:t>
            </a:r>
            <a:r>
              <a:rPr lang="cs-CZ" sz="1600" dirty="0"/>
              <a:t> </a:t>
            </a:r>
            <a:r>
              <a:rPr lang="cs-CZ" sz="1600" dirty="0" err="1"/>
              <a:t>resistor</a:t>
            </a:r>
            <a:r>
              <a:rPr lang="cs-CZ" sz="1600" dirty="0"/>
              <a:t>, </a:t>
            </a:r>
            <a:r>
              <a:rPr lang="cs-CZ" sz="1600" dirty="0" err="1"/>
              <a:t>conductivity</a:t>
            </a:r>
            <a:r>
              <a:rPr lang="cs-CZ" sz="1600" dirty="0"/>
              <a:t> </a:t>
            </a:r>
            <a:r>
              <a:rPr lang="cs-CZ" sz="1600" dirty="0" err="1"/>
              <a:t>changes</a:t>
            </a:r>
            <a:r>
              <a:rPr lang="cs-CZ" sz="1600" dirty="0"/>
              <a:t> </a:t>
            </a:r>
            <a:r>
              <a:rPr lang="cs-CZ" sz="1600" dirty="0" err="1"/>
              <a:t>due</a:t>
            </a:r>
            <a:r>
              <a:rPr lang="cs-CZ" sz="1600" dirty="0"/>
              <a:t> to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change</a:t>
            </a:r>
            <a:r>
              <a:rPr lang="cs-CZ" sz="1600" dirty="0"/>
              <a:t> in </a:t>
            </a:r>
            <a:r>
              <a:rPr lang="cs-CZ" sz="1600" dirty="0" err="1"/>
              <a:t>voltage</a:t>
            </a:r>
            <a:r>
              <a:rPr lang="cs-CZ" sz="1600" dirty="0"/>
              <a:t> and </a:t>
            </a:r>
            <a:r>
              <a:rPr lang="cs-CZ" sz="1600" dirty="0" err="1"/>
              <a:t>current</a:t>
            </a:r>
            <a:r>
              <a:rPr lang="cs-CZ" sz="1600"/>
              <a:t>.</a:t>
            </a:r>
            <a:br>
              <a:rPr lang="en-CZ" sz="1600" b="1" dirty="0"/>
            </a:br>
            <a:endParaRPr lang="en-CZ" sz="1600" b="1" dirty="0"/>
          </a:p>
          <a:p>
            <a:pPr>
              <a:lnSpc>
                <a:spcPct val="150000"/>
              </a:lnSpc>
            </a:pPr>
            <a:endParaRPr lang="en-CZ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931B4F-F50B-AD73-587E-D410937D0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763" y="1568465"/>
            <a:ext cx="4071276" cy="52895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3492ED-2262-15C5-A9DA-F34C7F35D2FB}"/>
              </a:ext>
            </a:extLst>
          </p:cNvPr>
          <p:cNvSpPr/>
          <p:nvPr/>
        </p:nvSpPr>
        <p:spPr bwMode="auto">
          <a:xfrm>
            <a:off x="7884763" y="2695903"/>
            <a:ext cx="1653375" cy="2459421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7230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08C4D4-B8E0-CC65-4EA5-6B58434E5C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Fyzika plazmatu 2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003644-2144-B219-4CBB-7B02EF99EE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29</a:t>
            </a:fld>
            <a:endParaRPr lang="en-GB" altLang="cs-CZ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AA7BD1-BB91-7C8F-74D4-45D8002060A8}"/>
              </a:ext>
            </a:extLst>
          </p:cNvPr>
          <p:cNvSpPr txBox="1"/>
          <p:nvPr/>
        </p:nvSpPr>
        <p:spPr>
          <a:xfrm>
            <a:off x="924524" y="2791495"/>
            <a:ext cx="10342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Z" sz="4000" b="1" dirty="0">
                <a:latin typeface="+mn-lt"/>
              </a:rPr>
              <a:t>Applications of glow discharge</a:t>
            </a:r>
            <a:br>
              <a:rPr lang="en-CZ" sz="4000" b="1" dirty="0">
                <a:latin typeface="+mn-lt"/>
              </a:rPr>
            </a:br>
            <a:r>
              <a:rPr lang="en-CZ" b="1" dirty="0">
                <a:latin typeface="+mn-lt"/>
              </a:rPr>
              <a:t>(today we cover only plain non-magnetized glow discharge in DC or slow AC &lt; 1 kHz)</a:t>
            </a:r>
            <a:endParaRPr lang="en-CZ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5669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E7F7E99-8CB9-B989-DA6A-2BD9E70F72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Fyzika plazmatu 2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F3C08A-0C70-150F-5C3A-65B2E45263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484BB3-3427-E98C-193B-6E66973F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Discharges – what this Lesson covers?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7F32CE-B36E-9DF8-2223-C697419BC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881" y="1325946"/>
            <a:ext cx="7731081" cy="51540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05C35D-4179-06A2-BFA9-F39016F520B9}"/>
              </a:ext>
            </a:extLst>
          </p:cNvPr>
          <p:cNvSpPr/>
          <p:nvPr/>
        </p:nvSpPr>
        <p:spPr bwMode="auto">
          <a:xfrm>
            <a:off x="4654639" y="2820472"/>
            <a:ext cx="2355761" cy="3407527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881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809742-F8D3-A7D1-AC8D-908E13F81F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30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2537E1-89AB-897B-8EA3-AA09697A1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Application: Fluorescent lamps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1E86B4-B8BA-7CC6-85C5-522FD1BCF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3394800" cy="4139998"/>
          </a:xfrm>
        </p:spPr>
        <p:txBody>
          <a:bodyPr/>
          <a:lstStyle/>
          <a:p>
            <a:r>
              <a:rPr lang="en-CZ" sz="1800" dirty="0"/>
              <a:t>Nowadays an obsolete device, mostly surpassed by LEDs.</a:t>
            </a:r>
          </a:p>
          <a:p>
            <a:r>
              <a:rPr lang="en-CZ" sz="1800" dirty="0"/>
              <a:t>Plasma ignited in mercury vapors producing UV</a:t>
            </a:r>
          </a:p>
          <a:p>
            <a:r>
              <a:rPr lang="en-CZ" sz="1800" dirty="0"/>
              <a:t>UV causes fluorescence on a photofluorescent layer</a:t>
            </a:r>
          </a:p>
          <a:p>
            <a:r>
              <a:rPr lang="en-CZ" sz="1800" b="1" dirty="0"/>
              <a:t>Still the go-to method for producing large-scale UV e.g. for disinfection</a:t>
            </a:r>
          </a:p>
        </p:txBody>
      </p:sp>
      <p:pic>
        <p:nvPicPr>
          <p:cNvPr id="7170" name="Picture 2" descr="undefined">
            <a:extLst>
              <a:ext uri="{FF2B5EF4-FFF2-40B4-BE49-F238E27FC236}">
                <a16:creationId xmlns:a16="http://schemas.microsoft.com/office/drawing/2014/main" id="{4CA289C7-7A76-FA30-8F39-05E83E6A2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941" y="1526712"/>
            <a:ext cx="7731059" cy="516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2190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809742-F8D3-A7D1-AC8D-908E13F81F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31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2537E1-89AB-897B-8EA3-AA09697A1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Application: Fluorescent lamps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1E86B4-B8BA-7CC6-85C5-522FD1BCF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3394800" cy="4139998"/>
          </a:xfrm>
        </p:spPr>
        <p:txBody>
          <a:bodyPr/>
          <a:lstStyle/>
          <a:p>
            <a:r>
              <a:rPr lang="en-CZ" sz="1800" dirty="0"/>
              <a:t>Nowadays an obsolete device, mostly surpassed by LEDs.</a:t>
            </a:r>
          </a:p>
          <a:p>
            <a:r>
              <a:rPr lang="en-CZ" sz="1800" dirty="0"/>
              <a:t>Plasma ignited in mercury vapors producing UV</a:t>
            </a:r>
          </a:p>
          <a:p>
            <a:r>
              <a:rPr lang="en-CZ" sz="1800" dirty="0"/>
              <a:t>UV causes fluorescence on a photofluorescent layer</a:t>
            </a:r>
          </a:p>
          <a:p>
            <a:r>
              <a:rPr lang="en-CZ" sz="1800" b="1" dirty="0"/>
              <a:t>Still the go-to method for producing large-scale UV e.g. for disinfection</a:t>
            </a:r>
          </a:p>
        </p:txBody>
      </p:sp>
      <p:pic>
        <p:nvPicPr>
          <p:cNvPr id="2" name="Picture 6" descr="How Fluorescent Lamp Lights Work">
            <a:extLst>
              <a:ext uri="{FF2B5EF4-FFF2-40B4-BE49-F238E27FC236}">
                <a16:creationId xmlns:a16="http://schemas.microsoft.com/office/drawing/2014/main" id="{42FF3158-8CD0-B4D2-EAD3-0127CD141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578" y="2317096"/>
            <a:ext cx="7670042" cy="314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6447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EFB0BE-1943-DC12-24EB-FBEF4A6846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Fyzika plazmatu 2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4E1155-FE00-F193-14E6-2F94B83115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32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33E347-E1D7-7A84-F7AF-FD4068E8F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Application: GDMS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F1083EF-03B3-B0CF-A1BA-9D001C2FC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4939821" cy="4139998"/>
          </a:xfrm>
        </p:spPr>
        <p:txBody>
          <a:bodyPr/>
          <a:lstStyle/>
          <a:p>
            <a:r>
              <a:rPr lang="en-CZ" sz="1800" b="1" dirty="0"/>
              <a:t>Glow discharge mass spectrometry </a:t>
            </a:r>
            <a:r>
              <a:rPr lang="en-CZ" sz="1800" dirty="0"/>
              <a:t>= glow discharge acts as a source of ionization of samples whic</a:t>
            </a:r>
            <a:r>
              <a:rPr lang="en-GB" sz="1800" dirty="0"/>
              <a:t>h</a:t>
            </a:r>
            <a:r>
              <a:rPr lang="en-CZ" sz="1800" dirty="0"/>
              <a:t> cannot be ionized chemically or by photons</a:t>
            </a:r>
          </a:p>
          <a:p>
            <a:pPr marL="72000" indent="0">
              <a:buNone/>
            </a:pPr>
            <a:endParaRPr lang="en-CZ" sz="1800" b="1" dirty="0"/>
          </a:p>
          <a:p>
            <a:pPr marL="72000" indent="0">
              <a:buNone/>
            </a:pPr>
            <a:r>
              <a:rPr lang="en-CZ" sz="1800" b="1" dirty="0"/>
              <a:t>Q: </a:t>
            </a:r>
            <a:r>
              <a:rPr lang="en-CZ" sz="1800" dirty="0"/>
              <a:t>Why are M atoms emitted from the surface?</a:t>
            </a:r>
          </a:p>
          <a:p>
            <a:pPr marL="72000" indent="0">
              <a:buNone/>
            </a:pPr>
            <a:r>
              <a:rPr lang="en-CZ" sz="1800" b="1" dirty="0"/>
              <a:t>A: </a:t>
            </a:r>
            <a:r>
              <a:rPr lang="en-CZ" sz="1800" dirty="0"/>
              <a:t>This is due to the effect of “sputtering” – low temperature removal of solid material by energetic ions (more on that next lecture)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FAA4F2-4537-D81F-599B-DB2D73786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945" y="1548001"/>
            <a:ext cx="6237352" cy="413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3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3EAE82-6F89-4CE3-D6FA-059C106C90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33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5A8701-B032-22B9-78A1-9CE789414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sz="3200" dirty="0"/>
              <a:t>Application: Hollow cathode GD in satellite propulsion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F03761-5A4E-F889-4C7E-0A79EB99E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1"/>
            <a:ext cx="10753200" cy="4139998"/>
          </a:xfrm>
        </p:spPr>
        <p:txBody>
          <a:bodyPr/>
          <a:lstStyle/>
          <a:p>
            <a:r>
              <a:rPr lang="en-CZ" sz="1800" dirty="0"/>
              <a:t>In a very special arrangement called the “hollow cathode”, glow discharge can generage </a:t>
            </a:r>
            <a:r>
              <a:rPr lang="en-CZ" sz="1800" b="1" dirty="0"/>
              <a:t>very dense but stable plasma at 10-100 A of current</a:t>
            </a:r>
            <a:r>
              <a:rPr lang="en-CZ" sz="1800" dirty="0"/>
              <a:t>.</a:t>
            </a:r>
          </a:p>
          <a:p>
            <a:pPr marL="72000" indent="0">
              <a:buNone/>
            </a:pPr>
            <a:r>
              <a:rPr lang="en-CZ" sz="1800" b="1" dirty="0"/>
              <a:t>Q: </a:t>
            </a:r>
            <a:r>
              <a:rPr lang="en-CZ" sz="1800" dirty="0"/>
              <a:t>Why do you think a HC plasma can get much more dense than the typical glow discharge?</a:t>
            </a:r>
          </a:p>
          <a:p>
            <a:pPr marL="72000" indent="0">
              <a:buNone/>
            </a:pPr>
            <a:r>
              <a:rPr lang="en-CZ" sz="1800" b="1" dirty="0"/>
              <a:t>A: </a:t>
            </a:r>
            <a:r>
              <a:rPr lang="en-CZ" sz="1800" dirty="0"/>
              <a:t>Due to secondary emission and thermoemission being confined in the volume – it is largely a geometrical effect.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B76D21F2-21FE-E984-30D4-982C40755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610" y="3665106"/>
            <a:ext cx="6824779" cy="319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RF Acceleration - ThrustMe: Advanced In-Orbit Propulsion Systems">
            <a:extLst>
              <a:ext uri="{FF2B5EF4-FFF2-40B4-BE49-F238E27FC236}">
                <a16:creationId xmlns:a16="http://schemas.microsoft.com/office/drawing/2014/main" id="{27A7A9DE-D383-51FA-A26B-762B93082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00" y="3595005"/>
            <a:ext cx="4784614" cy="330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63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3D008E-2761-E44D-D305-CB8805F098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Fyzika plazmatu 2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3EAE82-6F89-4CE3-D6FA-059C106C90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34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5A8701-B032-22B9-78A1-9CE789414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sz="3200" dirty="0"/>
              <a:t>Application: Hollow cathode GD in satellite propulsion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F03761-5A4E-F889-4C7E-0A79EB99E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1"/>
            <a:ext cx="10753200" cy="4139998"/>
          </a:xfrm>
        </p:spPr>
        <p:txBody>
          <a:bodyPr/>
          <a:lstStyle/>
          <a:p>
            <a:r>
              <a:rPr lang="en-CZ" sz="1800" dirty="0"/>
              <a:t>In a very special arrangement called the “hollow cathode”, glow discharge can generage </a:t>
            </a:r>
            <a:r>
              <a:rPr lang="en-CZ" sz="1800" b="1" dirty="0"/>
              <a:t>very dense but stable plasma at 10-100 A of current</a:t>
            </a:r>
            <a:r>
              <a:rPr lang="en-CZ" sz="1800" dirty="0"/>
              <a:t>.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45D7C0C2-EE95-546C-A29B-B762EB9EC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2" y="3047958"/>
            <a:ext cx="4647221" cy="309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Research - Plasma Controls, LLC">
            <a:extLst>
              <a:ext uri="{FF2B5EF4-FFF2-40B4-BE49-F238E27FC236}">
                <a16:creationId xmlns:a16="http://schemas.microsoft.com/office/drawing/2014/main" id="{D3A8C6DE-F99B-4305-B9AC-347816E76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78479"/>
            <a:ext cx="513873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5483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08C4D4-B8E0-CC65-4EA5-6B58434E5C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Fyzika plazmatu 2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003644-2144-B219-4CBB-7B02EF99EE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35</a:t>
            </a:fld>
            <a:endParaRPr lang="en-GB" altLang="cs-CZ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AA7BD1-BB91-7C8F-74D4-45D8002060A8}"/>
              </a:ext>
            </a:extLst>
          </p:cNvPr>
          <p:cNvSpPr txBox="1"/>
          <p:nvPr/>
        </p:nvSpPr>
        <p:spPr>
          <a:xfrm>
            <a:off x="924524" y="2791495"/>
            <a:ext cx="10342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Z" sz="4000" b="1" dirty="0">
                <a:latin typeface="+mn-lt"/>
              </a:rPr>
              <a:t>Main take-aways</a:t>
            </a:r>
          </a:p>
        </p:txBody>
      </p:sp>
    </p:spTree>
    <p:extLst>
      <p:ext uri="{BB962C8B-B14F-4D97-AF65-F5344CB8AC3E}">
        <p14:creationId xmlns:p14="http://schemas.microsoft.com/office/powerpoint/2010/main" val="14109110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D3C3A2-43CA-9397-D57E-0BA6F16A18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Fyzika plazmatu 2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C05949-5E91-C4D0-2940-26CA42DC4F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36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7FF7CA-00F6-A73C-E5F3-DA94D382C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Take-aways from lesson 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AE14B81-C3A2-5F48-6368-569D189B2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29200" indent="-457200">
              <a:buFont typeface="+mj-lt"/>
              <a:buAutoNum type="arabicPeriod"/>
            </a:pPr>
            <a:r>
              <a:rPr lang="en-CZ" sz="2000" dirty="0"/>
              <a:t>Mechanisms of Townsend to Glow transition</a:t>
            </a:r>
          </a:p>
          <a:p>
            <a:pPr marL="529200" indent="-457200">
              <a:buFont typeface="+mj-lt"/>
              <a:buAutoNum type="arabicPeriod"/>
            </a:pPr>
            <a:endParaRPr lang="en-CZ" sz="2000" dirty="0"/>
          </a:p>
          <a:p>
            <a:pPr marL="529200" indent="-457200">
              <a:buFont typeface="+mj-lt"/>
              <a:buAutoNum type="arabicPeriod"/>
            </a:pPr>
            <a:r>
              <a:rPr lang="en-CZ" sz="2000" dirty="0"/>
              <a:t>Similarity laws</a:t>
            </a:r>
          </a:p>
          <a:p>
            <a:pPr marL="529200" indent="-457200">
              <a:buFont typeface="+mj-lt"/>
              <a:buAutoNum type="arabicPeriod"/>
            </a:pPr>
            <a:endParaRPr lang="en-CZ" sz="2000" dirty="0"/>
          </a:p>
          <a:p>
            <a:pPr marL="529200" indent="-457200">
              <a:buFont typeface="+mj-lt"/>
              <a:buAutoNum type="arabicPeriod"/>
            </a:pPr>
            <a:r>
              <a:rPr lang="en-CZ" sz="2000" dirty="0"/>
              <a:t>Subnormal, normal and abnormal discharge</a:t>
            </a:r>
          </a:p>
          <a:p>
            <a:pPr marL="529200" indent="-457200">
              <a:buFont typeface="+mj-lt"/>
              <a:buAutoNum type="arabicPeriod"/>
            </a:pPr>
            <a:endParaRPr lang="en-CZ" sz="2000" dirty="0"/>
          </a:p>
          <a:p>
            <a:pPr marL="529200" indent="-457200">
              <a:buFont typeface="+mj-lt"/>
              <a:buAutoNum type="arabicPeriod"/>
            </a:pPr>
            <a:r>
              <a:rPr lang="en-CZ" sz="2000" dirty="0"/>
              <a:t>Application overview</a:t>
            </a:r>
          </a:p>
          <a:p>
            <a:endParaRPr lang="en-CZ" sz="2000" dirty="0"/>
          </a:p>
        </p:txBody>
      </p:sp>
    </p:spTree>
    <p:extLst>
      <p:ext uri="{BB962C8B-B14F-4D97-AF65-F5344CB8AC3E}">
        <p14:creationId xmlns:p14="http://schemas.microsoft.com/office/powerpoint/2010/main" val="4088756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274A006-D827-370A-64C7-E163710848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Fyzika plazmatu 2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2D88F9-0574-FF5A-ED1F-8F0EEF798F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4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85D9EC-92B4-6AF4-23BF-E8CC776BC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Contents of this lesson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235DB6-B65E-64FE-C0EB-3FC06E1EC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Z" sz="1800" dirty="0"/>
              <a:t>Transition between Townsend and Glow discharge modes – what we observe and what is the physics behind it.</a:t>
            </a:r>
          </a:p>
          <a:p>
            <a:endParaRPr lang="en-CZ" sz="1800" dirty="0"/>
          </a:p>
          <a:p>
            <a:r>
              <a:rPr lang="en-CZ" sz="1800" dirty="0"/>
              <a:t>Typical glow discharge structure and how it changes with conditions.</a:t>
            </a:r>
          </a:p>
          <a:p>
            <a:endParaRPr lang="en-CZ" sz="1800" dirty="0"/>
          </a:p>
          <a:p>
            <a:r>
              <a:rPr lang="en-CZ" sz="1800" dirty="0"/>
              <a:t>Glow discharge scaling laws</a:t>
            </a:r>
          </a:p>
          <a:p>
            <a:endParaRPr lang="en-CZ" sz="1800" dirty="0"/>
          </a:p>
          <a:p>
            <a:r>
              <a:rPr lang="en-CZ" sz="1800" dirty="0"/>
              <a:t>Glow discharge applications</a:t>
            </a:r>
          </a:p>
        </p:txBody>
      </p:sp>
    </p:spTree>
    <p:extLst>
      <p:ext uri="{BB962C8B-B14F-4D97-AF65-F5344CB8AC3E}">
        <p14:creationId xmlns:p14="http://schemas.microsoft.com/office/powerpoint/2010/main" val="1082075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08C4D4-B8E0-CC65-4EA5-6B58434E5C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Fyzika plazmatu 2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003644-2144-B219-4CBB-7B02EF99EE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5</a:t>
            </a:fld>
            <a:endParaRPr lang="en-GB" altLang="cs-CZ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AA7BD1-BB91-7C8F-74D4-45D8002060A8}"/>
              </a:ext>
            </a:extLst>
          </p:cNvPr>
          <p:cNvSpPr txBox="1"/>
          <p:nvPr/>
        </p:nvSpPr>
        <p:spPr>
          <a:xfrm>
            <a:off x="924524" y="2791495"/>
            <a:ext cx="10342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Z" sz="4000" b="1" dirty="0">
                <a:latin typeface="+mn-lt"/>
              </a:rPr>
              <a:t>Observation of the transition between Townsend and Glow Dischage</a:t>
            </a:r>
          </a:p>
        </p:txBody>
      </p:sp>
    </p:spTree>
    <p:extLst>
      <p:ext uri="{BB962C8B-B14F-4D97-AF65-F5344CB8AC3E}">
        <p14:creationId xmlns:p14="http://schemas.microsoft.com/office/powerpoint/2010/main" val="318954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03A1C26-BE6C-9811-C8E9-38CC9B942C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Fyzika plazmatu 2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32B1D6-C799-9936-EC22-88737094CE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6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B09711-C8CC-EA36-240D-A47E88A29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Observation: Townsend &gt; Glow transition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73E38F-AAEC-DAAE-74AB-1C9580720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3318600" cy="398489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CZ" sz="1600" dirty="0"/>
              <a:t>The relevant phenomena take place at the time scale of single ns.</a:t>
            </a:r>
          </a:p>
          <a:p>
            <a:pPr>
              <a:lnSpc>
                <a:spcPct val="150000"/>
              </a:lnSpc>
            </a:pPr>
            <a:r>
              <a:rPr lang="en-CZ" sz="1600" dirty="0"/>
              <a:t>Light or electrical signals </a:t>
            </a:r>
            <a:r>
              <a:rPr lang="en-CZ" sz="1600" b="1" dirty="0"/>
              <a:t>travel ca 30 cm in 1 ns</a:t>
            </a:r>
            <a:r>
              <a:rPr lang="en-CZ" sz="1600" dirty="0"/>
              <a:t> =&gt; very high demands on instrumentation and triggering.</a:t>
            </a:r>
          </a:p>
          <a:p>
            <a:pPr>
              <a:lnSpc>
                <a:spcPct val="150000"/>
              </a:lnSpc>
            </a:pPr>
            <a:r>
              <a:rPr lang="en-CZ" sz="1600" b="1" dirty="0"/>
              <a:t>ns-plasmas and processes are in focus of fundamental plasma reaseach in the past decade.</a:t>
            </a:r>
          </a:p>
          <a:p>
            <a:pPr>
              <a:lnSpc>
                <a:spcPct val="150000"/>
              </a:lnSpc>
            </a:pPr>
            <a:endParaRPr lang="en-CZ" sz="1600" dirty="0"/>
          </a:p>
          <a:p>
            <a:pPr>
              <a:lnSpc>
                <a:spcPct val="150000"/>
              </a:lnSpc>
            </a:pPr>
            <a:endParaRPr lang="en-CZ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79E2CA-40A6-4DDD-0BED-835342673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2" y="1294904"/>
            <a:ext cx="7569198" cy="45939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08E4C-143A-D9DE-3493-7EFDEF294037}"/>
              </a:ext>
            </a:extLst>
          </p:cNvPr>
          <p:cNvSpPr txBox="1"/>
          <p:nvPr/>
        </p:nvSpPr>
        <p:spPr>
          <a:xfrm>
            <a:off x="2146300" y="5927918"/>
            <a:ext cx="706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1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[M. S. </a:t>
            </a:r>
            <a:r>
              <a:rPr lang="en-GB" sz="1100" b="0" i="0" u="none" strike="noStrike" dirty="0" err="1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Simeni</a:t>
            </a:r>
            <a:r>
              <a:rPr lang="en-GB" sz="11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, Y. Zheng, E. V. </a:t>
            </a:r>
            <a:r>
              <a:rPr lang="en-GB" sz="1100" b="0" i="0" u="none" strike="noStrike" dirty="0" err="1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Barnat</a:t>
            </a:r>
            <a:r>
              <a:rPr lang="en-GB" sz="11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, and P. J. Bruggeman, “Townsend to glow discharge transition for a nanosecond pulse plasma in helium: space charge formation and resulting electric field dynamics,” Plasma Sources Science and Technology, vol. 30, no. 5. IOP Publishing, p. 055004, May 01, 2021. </a:t>
            </a:r>
            <a:r>
              <a:rPr lang="en-GB" sz="1100" b="0" i="0" u="none" strike="noStrike" dirty="0" err="1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doi</a:t>
            </a:r>
            <a:r>
              <a:rPr lang="en-GB" sz="11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: 10.1088/1361-6595/abf320]</a:t>
            </a:r>
            <a:endParaRPr lang="en-CZ" sz="1400" dirty="0" err="1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2489BA-C040-52BF-82EC-9AEC557DE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5102" y="4750069"/>
            <a:ext cx="2832100" cy="210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03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03A1C26-BE6C-9811-C8E9-38CC9B942C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Fyzika plazmatu 2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32B1D6-C799-9936-EC22-88737094CE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7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B09711-C8CC-EA36-240D-A47E88A29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Observation: Townsend &gt; Glow transition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73E38F-AAEC-DAAE-74AB-1C9580720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3318600" cy="398489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CZ" sz="1600" dirty="0"/>
              <a:t>The relevant phenomena take place at the time scale of single ns.</a:t>
            </a:r>
          </a:p>
          <a:p>
            <a:pPr>
              <a:lnSpc>
                <a:spcPct val="150000"/>
              </a:lnSpc>
            </a:pPr>
            <a:r>
              <a:rPr lang="en-CZ" sz="1600" dirty="0"/>
              <a:t>Light or electrical signals </a:t>
            </a:r>
            <a:r>
              <a:rPr lang="en-CZ" sz="1600" b="1" dirty="0"/>
              <a:t>travel ca 30 cm in 1 ns</a:t>
            </a:r>
            <a:r>
              <a:rPr lang="en-CZ" sz="1600" dirty="0"/>
              <a:t> =&gt; very high demands on instrumentation and triggering.</a:t>
            </a:r>
          </a:p>
          <a:p>
            <a:pPr>
              <a:lnSpc>
                <a:spcPct val="150000"/>
              </a:lnSpc>
            </a:pPr>
            <a:r>
              <a:rPr lang="en-CZ" sz="1600" b="1" dirty="0"/>
              <a:t>ns-plasmas and processes are in focus of fundamental plasma reaseach in the past decade.</a:t>
            </a:r>
          </a:p>
          <a:p>
            <a:pPr>
              <a:lnSpc>
                <a:spcPct val="150000"/>
              </a:lnSpc>
            </a:pPr>
            <a:endParaRPr lang="en-CZ" sz="1600" dirty="0"/>
          </a:p>
          <a:p>
            <a:pPr>
              <a:lnSpc>
                <a:spcPct val="150000"/>
              </a:lnSpc>
            </a:pPr>
            <a:endParaRPr lang="en-CZ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C08E4C-143A-D9DE-3493-7EFDEF294037}"/>
              </a:ext>
            </a:extLst>
          </p:cNvPr>
          <p:cNvSpPr txBox="1"/>
          <p:nvPr/>
        </p:nvSpPr>
        <p:spPr>
          <a:xfrm>
            <a:off x="139700" y="6538195"/>
            <a:ext cx="389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1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[Reference see previous slide]</a:t>
            </a:r>
            <a:endParaRPr lang="en-CZ" sz="1400" dirty="0" err="1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23CE65-D5AF-6AEA-A1E7-84C02287A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900" y="1246583"/>
            <a:ext cx="7912100" cy="561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21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08C4D4-B8E0-CC65-4EA5-6B58434E5C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Fyzika plazmatu 2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003644-2144-B219-4CBB-7B02EF99EE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8</a:t>
            </a:fld>
            <a:endParaRPr lang="en-GB" altLang="cs-CZ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AA7BD1-BB91-7C8F-74D4-45D8002060A8}"/>
              </a:ext>
            </a:extLst>
          </p:cNvPr>
          <p:cNvSpPr txBox="1"/>
          <p:nvPr/>
        </p:nvSpPr>
        <p:spPr>
          <a:xfrm>
            <a:off x="924524" y="2791495"/>
            <a:ext cx="10342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Z" sz="4000" b="1" dirty="0">
                <a:latin typeface="+mn-lt"/>
              </a:rPr>
              <a:t>Mechanics behind the transition</a:t>
            </a:r>
          </a:p>
        </p:txBody>
      </p:sp>
    </p:spTree>
    <p:extLst>
      <p:ext uri="{BB962C8B-B14F-4D97-AF65-F5344CB8AC3E}">
        <p14:creationId xmlns:p14="http://schemas.microsoft.com/office/powerpoint/2010/main" val="3843979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828E5-A67C-E27C-9B13-49D761B43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AF40E-E5BA-C6BA-51DB-D89EEF744E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Fyzika plazmatu 2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6E019B-5730-B0CA-D99A-F8AFDAEDBF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9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D746FA-EA87-DCB5-5051-A782B2D89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Townsend &gt; Glow transition mechanics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16">
                <a:extLst>
                  <a:ext uri="{FF2B5EF4-FFF2-40B4-BE49-F238E27FC236}">
                    <a16:creationId xmlns:a16="http://schemas.microsoft.com/office/drawing/2014/main" id="{9B0F9156-DD98-7F22-49BF-647A2A1D488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20000" y="1692002"/>
                <a:ext cx="10753200" cy="3680098"/>
              </a:xfrm>
            </p:spPr>
            <p:txBody>
              <a:bodyPr/>
              <a:lstStyle/>
              <a:p>
                <a:r>
                  <a:rPr lang="en-CZ" sz="1800" dirty="0"/>
                  <a:t>The Poisson equation is at the center of this</a:t>
                </a:r>
              </a:p>
              <a:p>
                <a:pPr marL="720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cs-CZ" sz="18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cs-CZ" sz="18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cs-CZ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cs-CZ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18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cs-CZ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800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cs-CZ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cs-CZ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cs-CZ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18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cs-CZ" sz="18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f>
                        <m:fPr>
                          <m:ctrlPr>
                            <a:rPr lang="cs-CZ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cs-CZ" sz="1800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  <m:r>
                            <a:rPr lang="cs-CZ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cs-CZ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cs-CZ" sz="1800" b="0" i="0" smtClean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cs-CZ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8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cs-CZ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CZ" sz="1800" dirty="0"/>
              </a:p>
              <a:p>
                <a:endParaRPr lang="en-CZ" sz="1800" dirty="0"/>
              </a:p>
              <a:p>
                <a:r>
                  <a:rPr lang="en-CZ" sz="1800" dirty="0"/>
                  <a:t>In Townsend regime, we claimed that r.h.s. is negligible</a:t>
                </a:r>
              </a:p>
              <a:p>
                <a:pPr marL="72000" indent="0">
                  <a:buNone/>
                </a:pPr>
                <a:r>
                  <a:rPr lang="en-CZ" sz="1800" b="1" dirty="0"/>
                  <a:t>Q:</a:t>
                </a:r>
                <a:r>
                  <a:rPr lang="en-CZ" sz="1800" dirty="0"/>
                  <a:t> What is the solution for potential in that case?</a:t>
                </a:r>
              </a:p>
              <a:p>
                <a:pPr marL="72000" indent="0">
                  <a:buNone/>
                </a:pPr>
                <a:r>
                  <a:rPr lang="en-CZ" sz="1800" b="1" dirty="0"/>
                  <a:t>A:</a:t>
                </a:r>
                <a:r>
                  <a:rPr lang="en-CZ" sz="1800" dirty="0"/>
                  <a:t> Linear function between V</a:t>
                </a:r>
                <a:r>
                  <a:rPr lang="en-CZ" sz="1800" baseline="-25000" dirty="0"/>
                  <a:t>cathode</a:t>
                </a:r>
                <a:r>
                  <a:rPr lang="en-CZ" sz="1800" dirty="0"/>
                  <a:t> and V</a:t>
                </a:r>
                <a:r>
                  <a:rPr lang="en-CZ" sz="1800" baseline="-25000" dirty="0"/>
                  <a:t>anode</a:t>
                </a:r>
              </a:p>
              <a:p>
                <a:pPr marL="72000" indent="0">
                  <a:buNone/>
                </a:pPr>
                <a:endParaRPr lang="en-CZ" sz="1800" dirty="0"/>
              </a:p>
              <a:p>
                <a:pPr marL="72000" indent="0">
                  <a:buNone/>
                </a:pPr>
                <a:r>
                  <a:rPr lang="en-CZ" sz="1800" b="1" dirty="0"/>
                  <a:t>Q: </a:t>
                </a:r>
                <a:r>
                  <a:rPr lang="en-CZ" sz="1800" dirty="0"/>
                  <a:t>What are the typical plasma densities in a Townsend discharge?</a:t>
                </a:r>
              </a:p>
              <a:p>
                <a:pPr marL="72000" indent="0">
                  <a:buNone/>
                </a:pPr>
                <a:r>
                  <a:rPr lang="en-CZ" sz="1800" b="1" dirty="0"/>
                  <a:t>A: </a:t>
                </a:r>
                <a:r>
                  <a:rPr lang="en-CZ" sz="1800" dirty="0"/>
                  <a:t>10</a:t>
                </a:r>
                <a:r>
                  <a:rPr lang="en-CZ" sz="1800" baseline="30000" dirty="0"/>
                  <a:t>10</a:t>
                </a:r>
                <a:r>
                  <a:rPr lang="en-CZ" sz="1800" dirty="0"/>
                  <a:t> to 10</a:t>
                </a:r>
                <a:r>
                  <a:rPr lang="en-CZ" sz="1800" baseline="30000" dirty="0"/>
                  <a:t>14</a:t>
                </a:r>
                <a:r>
                  <a:rPr lang="en-CZ" sz="1800" dirty="0"/>
                  <a:t> m</a:t>
                </a:r>
                <a:r>
                  <a:rPr lang="en-CZ" sz="1800" baseline="30000" dirty="0"/>
                  <a:t>-3</a:t>
                </a:r>
                <a:r>
                  <a:rPr lang="en-CZ" sz="1800" dirty="0"/>
                  <a:t> for lab-scale plasmas. But you either know this or you don’t – let’s check..</a:t>
                </a:r>
              </a:p>
            </p:txBody>
          </p:sp>
        </mc:Choice>
        <mc:Fallback xmlns="">
          <p:sp>
            <p:nvSpPr>
              <p:cNvPr id="17" name="Content Placeholder 16">
                <a:extLst>
                  <a:ext uri="{FF2B5EF4-FFF2-40B4-BE49-F238E27FC236}">
                    <a16:creationId xmlns:a16="http://schemas.microsoft.com/office/drawing/2014/main" id="{9B0F9156-DD98-7F22-49BF-647A2A1D48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0000" y="1692002"/>
                <a:ext cx="10753200" cy="3680098"/>
              </a:xfrm>
              <a:blipFill>
                <a:blip r:embed="rId2"/>
                <a:stretch>
                  <a:fillRect l="-708" b="-14138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439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 SCI prezentace" id="{26D9B203-B1A9-9A4B-A03A-C0517FD689F0}" vid="{8BECEF13-DF0F-F548-8FD4-A8EB4574AB8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Presentation_MU_EN</Template>
  <TotalTime>4024</TotalTime>
  <Words>2687</Words>
  <Application>Microsoft Macintosh PowerPoint</Application>
  <PresentationFormat>Widescreen</PresentationFormat>
  <Paragraphs>281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ArialMT</vt:lpstr>
      <vt:lpstr>Cambria Math</vt:lpstr>
      <vt:lpstr>Lato</vt:lpstr>
      <vt:lpstr>Tahoma</vt:lpstr>
      <vt:lpstr>Times New Roman</vt:lpstr>
      <vt:lpstr>Wingdings</vt:lpstr>
      <vt:lpstr>Presentation_MU_EN</vt:lpstr>
      <vt:lpstr>Plasma Physics 2</vt:lpstr>
      <vt:lpstr>Lecture series contents</vt:lpstr>
      <vt:lpstr>Discharges – what this Lesson covers?</vt:lpstr>
      <vt:lpstr>Contents of this lesson</vt:lpstr>
      <vt:lpstr>PowerPoint Presentation</vt:lpstr>
      <vt:lpstr>Observation: Townsend &gt; Glow transition</vt:lpstr>
      <vt:lpstr>Observation: Townsend &gt; Glow transition</vt:lpstr>
      <vt:lpstr>PowerPoint Presentation</vt:lpstr>
      <vt:lpstr>Townsend &gt; Glow transition mechanics</vt:lpstr>
      <vt:lpstr>Townsend &gt; Glow transition mechanics</vt:lpstr>
      <vt:lpstr>Townsend &gt; Glow transition mechanics</vt:lpstr>
      <vt:lpstr>Townsend &gt; Glow transition mechanics</vt:lpstr>
      <vt:lpstr>PowerPoint Presentation</vt:lpstr>
      <vt:lpstr>Townsend &gt; Glow transition mechanics</vt:lpstr>
      <vt:lpstr>Townsend &gt; Glow transition mechanics</vt:lpstr>
      <vt:lpstr>Townsend &gt; Glow transition mechanics</vt:lpstr>
      <vt:lpstr>Pressure/geometry vs discharge strucure</vt:lpstr>
      <vt:lpstr>Plasma properties in glow discharge</vt:lpstr>
      <vt:lpstr>Similarity laws</vt:lpstr>
      <vt:lpstr>Similarity laws</vt:lpstr>
      <vt:lpstr>Similarity laws</vt:lpstr>
      <vt:lpstr>Similarity laws</vt:lpstr>
      <vt:lpstr>Similarity laws</vt:lpstr>
      <vt:lpstr>Similarity laws</vt:lpstr>
      <vt:lpstr>Similarity laws</vt:lpstr>
      <vt:lpstr>Subnormal / normal / abnormal glow discharge</vt:lpstr>
      <vt:lpstr>Subnormal / normal / abnormal glow discharge</vt:lpstr>
      <vt:lpstr>Subnormal / normal / abnormal glow discharge</vt:lpstr>
      <vt:lpstr>PowerPoint Presentation</vt:lpstr>
      <vt:lpstr>Application: Fluorescent lamps </vt:lpstr>
      <vt:lpstr>Application: Fluorescent lamps </vt:lpstr>
      <vt:lpstr>Application: GDMS</vt:lpstr>
      <vt:lpstr>Application: Hollow cathode GD in satellite propulsion</vt:lpstr>
      <vt:lpstr>Application: Hollow cathode GD in satellite propulsion</vt:lpstr>
      <vt:lpstr>PowerPoint Presentation</vt:lpstr>
      <vt:lpstr>Take-aways from lesson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Fyzika plazmatu 2</dc:title>
  <dc:creator>Adam Obrusnik</dc:creator>
  <cp:lastModifiedBy>Adam Obrusnik</cp:lastModifiedBy>
  <cp:revision>237</cp:revision>
  <cp:lastPrinted>1601-01-01T00:00:00Z</cp:lastPrinted>
  <dcterms:created xsi:type="dcterms:W3CDTF">2024-02-19T04:11:57Z</dcterms:created>
  <dcterms:modified xsi:type="dcterms:W3CDTF">2024-03-05T13:48:42Z</dcterms:modified>
</cp:coreProperties>
</file>