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6" r:id="rId3"/>
    <p:sldId id="265" r:id="rId4"/>
    <p:sldId id="287" r:id="rId5"/>
    <p:sldId id="266" r:id="rId6"/>
    <p:sldId id="267" r:id="rId7"/>
    <p:sldId id="268" r:id="rId8"/>
    <p:sldId id="261" r:id="rId9"/>
    <p:sldId id="288" r:id="rId10"/>
    <p:sldId id="262" r:id="rId11"/>
    <p:sldId id="278" r:id="rId12"/>
    <p:sldId id="277" r:id="rId13"/>
    <p:sldId id="279" r:id="rId14"/>
    <p:sldId id="276" r:id="rId15"/>
    <p:sldId id="281" r:id="rId16"/>
    <p:sldId id="260" r:id="rId17"/>
    <p:sldId id="292" r:id="rId18"/>
    <p:sldId id="269" r:id="rId19"/>
    <p:sldId id="289" r:id="rId20"/>
    <p:sldId id="284" r:id="rId21"/>
    <p:sldId id="270" r:id="rId22"/>
    <p:sldId id="280" r:id="rId23"/>
    <p:sldId id="283" r:id="rId24"/>
    <p:sldId id="271" r:id="rId25"/>
    <p:sldId id="290" r:id="rId26"/>
    <p:sldId id="291" r:id="rId27"/>
    <p:sldId id="272" r:id="rId28"/>
    <p:sldId id="273" r:id="rId29"/>
    <p:sldId id="274" r:id="rId30"/>
    <p:sldId id="285" r:id="rId31"/>
    <p:sldId id="286" r:id="rId32"/>
    <p:sldId id="25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63914-FF7E-478A-889C-FB4240712E1C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E3AC-AAF6-4887-B197-D06AE9CD8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81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E3AC-AAF6-4887-B197-D06AE9CD868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94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3.wdp"/><Relationship Id="rId4" Type="http://schemas.openxmlformats.org/officeDocument/2006/relationships/image" Target="../media/image36.jpe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A458727-1CA8-4AB7-B1F7-FC06A8BD188C}"/>
              </a:ext>
            </a:extLst>
          </p:cNvPr>
          <p:cNvSpPr txBox="1"/>
          <p:nvPr/>
        </p:nvSpPr>
        <p:spPr>
          <a:xfrm>
            <a:off x="2555776" y="2924944"/>
            <a:ext cx="3942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Domestikace zvířat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487E6D-2A54-42F4-9E73-D726126A4E9E}"/>
              </a:ext>
            </a:extLst>
          </p:cNvPr>
          <p:cNvSpPr txBox="1"/>
          <p:nvPr/>
        </p:nvSpPr>
        <p:spPr>
          <a:xfrm>
            <a:off x="-13265" y="6521097"/>
            <a:ext cx="4824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Hana </a:t>
            </a:r>
            <a:r>
              <a:rPr lang="cs-CZ" sz="1400" dirty="0" err="1">
                <a:solidFill>
                  <a:schemeClr val="bg1"/>
                </a:solidFill>
              </a:rPr>
              <a:t>Nohálová</a:t>
            </a:r>
            <a:r>
              <a:rPr lang="cs-CZ" sz="1400" dirty="0">
                <a:solidFill>
                  <a:schemeClr val="bg1"/>
                </a:solidFill>
              </a:rPr>
              <a:t>, FF MU, Brno, Martin Ivanov, ÚGV, Př MU, Brno</a:t>
            </a:r>
          </a:p>
        </p:txBody>
      </p:sp>
    </p:spTree>
    <p:extLst>
      <p:ext uri="{BB962C8B-B14F-4D97-AF65-F5344CB8AC3E}">
        <p14:creationId xmlns:p14="http://schemas.microsoft.com/office/powerpoint/2010/main" val="186407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Domestikační změny u zvířat: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300" b="1" dirty="0"/>
              <a:t>změny kůže </a:t>
            </a:r>
            <a:r>
              <a:rPr lang="cs-CZ" sz="1300" dirty="0"/>
              <a:t>– laloků, záhybů, klopení uší (u králíků, ovcí, koz, psů, aj.)</a:t>
            </a:r>
          </a:p>
          <a:p>
            <a:pPr algn="just">
              <a:lnSpc>
                <a:spcPct val="150000"/>
              </a:lnSpc>
            </a:pPr>
            <a:r>
              <a:rPr lang="cs-CZ" sz="1300" b="1" dirty="0"/>
              <a:t>změny velikosti těla </a:t>
            </a:r>
            <a:r>
              <a:rPr lang="cs-CZ" sz="1300" dirty="0"/>
              <a:t>– velikost, popřípadě proporce těla se mění zejména změnami kostry, objevuje se trpasličí (nanismus) nebo obří (gigantismus) růst; dochází také ke zkrácení končetin (brachymelie) – např. u jezevčíka</a:t>
            </a:r>
          </a:p>
          <a:p>
            <a:pPr algn="just">
              <a:lnSpc>
                <a:spcPct val="150000"/>
              </a:lnSpc>
            </a:pPr>
            <a:r>
              <a:rPr lang="cs-CZ" sz="1300" b="1" dirty="0"/>
              <a:t>změna lebky </a:t>
            </a:r>
            <a:r>
              <a:rPr lang="cs-CZ" sz="1300" dirty="0"/>
              <a:t>– mění se zejména délka lebky, změny lebky jsou typické pro některé skupiny zvířat – zkrácení obličejové části (brachycefalie) je typické pro plemena psů boxer, buldok nebo prasata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300" dirty="0"/>
          </a:p>
          <a:p>
            <a:pPr algn="just">
              <a:lnSpc>
                <a:spcPct val="150000"/>
              </a:lnSpc>
            </a:pPr>
            <a:endParaRPr lang="cs-CZ" sz="13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300" dirty="0"/>
          </a:p>
          <a:p>
            <a:pPr algn="just">
              <a:lnSpc>
                <a:spcPct val="150000"/>
              </a:lnSpc>
            </a:pPr>
            <a:endParaRPr lang="cs-CZ" sz="1300" dirty="0"/>
          </a:p>
        </p:txBody>
      </p:sp>
      <p:pic>
        <p:nvPicPr>
          <p:cNvPr id="4" name="Picture 2" descr="http://www.skullsite.co.uk/boxer/boxer_lat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572000" cy="27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oneclones.com/images/store-product/product-574-main-original-14150401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17592" r="4396" b="15611"/>
          <a:stretch/>
        </p:blipFill>
        <p:spPr bwMode="auto">
          <a:xfrm>
            <a:off x="5148064" y="3789040"/>
            <a:ext cx="3651887" cy="27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6207319"/>
            <a:ext cx="599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Boxer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48064" y="6205830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Buldok</a:t>
            </a:r>
          </a:p>
        </p:txBody>
      </p:sp>
    </p:spTree>
    <p:extLst>
      <p:ext uri="{BB962C8B-B14F-4D97-AF65-F5344CB8AC3E}">
        <p14:creationId xmlns:p14="http://schemas.microsoft.com/office/powerpoint/2010/main" val="422548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Výuka\Archeozoologie - e-learningový kurz\Nová složka (2)\DSC_37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r="4154"/>
          <a:stretch/>
        </p:blipFill>
        <p:spPr bwMode="auto">
          <a:xfrm>
            <a:off x="-9670" y="24418"/>
            <a:ext cx="9163340" cy="68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kullsunlimited.com/userfiles/image/category5_species_4186_large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46"/>
          <a:stretch/>
        </p:blipFill>
        <p:spPr bwMode="auto">
          <a:xfrm>
            <a:off x="-25664" y="-5535"/>
            <a:ext cx="3250946" cy="25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-35632" y="6515096"/>
            <a:ext cx="110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Prase divoké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9670" y="2257127"/>
            <a:ext cx="1158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Prase domácí</a:t>
            </a:r>
          </a:p>
        </p:txBody>
      </p:sp>
    </p:spTree>
    <p:extLst>
      <p:ext uri="{BB962C8B-B14F-4D97-AF65-F5344CB8AC3E}">
        <p14:creationId xmlns:p14="http://schemas.microsoft.com/office/powerpoint/2010/main" val="97621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2471" r="8854" b="11637"/>
          <a:stretch/>
        </p:blipFill>
        <p:spPr>
          <a:xfrm>
            <a:off x="107504" y="483782"/>
            <a:ext cx="6081823" cy="5890437"/>
          </a:xfrm>
          <a:prstGeom prst="rect">
            <a:avLst/>
          </a:prstGeom>
        </p:spPr>
      </p:pic>
      <p:pic>
        <p:nvPicPr>
          <p:cNvPr id="3076" name="Picture 4" descr="https://s-media-cache-ak0.pinimg.com/236x/30/19/e8/3019e846cf56f91218ccf3f1abc0e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09" y="1658586"/>
            <a:ext cx="2627784" cy="35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504" y="6053430"/>
            <a:ext cx="187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Německá doga a čivava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79309" y="4867710"/>
            <a:ext cx="650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Čivava</a:t>
            </a:r>
          </a:p>
        </p:txBody>
      </p:sp>
    </p:spTree>
    <p:extLst>
      <p:ext uri="{BB962C8B-B14F-4D97-AF65-F5344CB8AC3E}">
        <p14:creationId xmlns:p14="http://schemas.microsoft.com/office/powerpoint/2010/main" val="343358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lf sku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8890" r="3805" b="9526"/>
          <a:stretch/>
        </p:blipFill>
        <p:spPr bwMode="auto">
          <a:xfrm>
            <a:off x="1" y="0"/>
            <a:ext cx="4572000" cy="22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kullsunlimited.com/userfiles/image/category5_species_1441_large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6" b="23702"/>
          <a:stretch/>
        </p:blipFill>
        <p:spPr bwMode="auto">
          <a:xfrm>
            <a:off x="4574860" y="-1"/>
            <a:ext cx="4595685" cy="24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kullsunlimited.com/userfiles/image/category5_species_3631_large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91" r="-2520" b="24915"/>
          <a:stretch/>
        </p:blipFill>
        <p:spPr bwMode="auto">
          <a:xfrm>
            <a:off x="0" y="2292866"/>
            <a:ext cx="4680520" cy="23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kullsunlimited.com/userfiles/image/category5_species_4648_large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6522" r="1118" b="15534"/>
          <a:stretch/>
        </p:blipFill>
        <p:spPr bwMode="auto">
          <a:xfrm>
            <a:off x="4574859" y="2292866"/>
            <a:ext cx="4595685" cy="23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kullsunlimited.com/userfiles/image/category5_species_6891_large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0188" r="1" b="22977"/>
          <a:stretch/>
        </p:blipFill>
        <p:spPr bwMode="auto">
          <a:xfrm>
            <a:off x="0" y="4615950"/>
            <a:ext cx="4680520" cy="22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kullsunlimited.com/userfiles/image/category5_species_4340_large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 b="14500"/>
          <a:stretch/>
        </p:blipFill>
        <p:spPr bwMode="auto">
          <a:xfrm>
            <a:off x="4572000" y="4615950"/>
            <a:ext cx="2985299" cy="22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19235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" y="424661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6458" y="64743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191594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572000" y="424661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574860" y="647430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68344" y="5013176"/>
            <a:ext cx="1389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A – Vlk</a:t>
            </a:r>
          </a:p>
          <a:p>
            <a:r>
              <a:rPr lang="cs-CZ" sz="1200" dirty="0"/>
              <a:t>B – Německý ovčák</a:t>
            </a:r>
          </a:p>
          <a:p>
            <a:r>
              <a:rPr lang="cs-CZ" sz="1200" dirty="0"/>
              <a:t>C – Kolie</a:t>
            </a:r>
          </a:p>
          <a:p>
            <a:r>
              <a:rPr lang="cs-CZ" sz="1200" dirty="0"/>
              <a:t>D – Bulteriér</a:t>
            </a:r>
          </a:p>
          <a:p>
            <a:r>
              <a:rPr lang="cs-CZ" sz="1200" dirty="0"/>
              <a:t>E – Pitbulteriér</a:t>
            </a:r>
          </a:p>
          <a:p>
            <a:r>
              <a:rPr lang="cs-CZ" sz="1200" dirty="0"/>
              <a:t>F – Čivava </a:t>
            </a:r>
          </a:p>
        </p:txBody>
      </p:sp>
    </p:spTree>
    <p:extLst>
      <p:ext uri="{BB962C8B-B14F-4D97-AF65-F5344CB8AC3E}">
        <p14:creationId xmlns:p14="http://schemas.microsoft.com/office/powerpoint/2010/main" val="174516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2400" b="1" u="sng" dirty="0">
                <a:solidFill>
                  <a:prstClr val="black"/>
                </a:solidFill>
              </a:rPr>
              <a:t>Domestikační změny u zvířat: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300" b="1" u="sng" dirty="0">
                <a:solidFill>
                  <a:prstClr val="black"/>
                </a:solidFill>
              </a:rPr>
              <a:t>Změny fyziologické</a:t>
            </a:r>
          </a:p>
          <a:p>
            <a:pPr lvl="0" algn="just">
              <a:lnSpc>
                <a:spcPct val="150000"/>
              </a:lnSpc>
            </a:pPr>
            <a:r>
              <a:rPr lang="cs-CZ" sz="1300" b="1" dirty="0">
                <a:solidFill>
                  <a:prstClr val="black"/>
                </a:solidFill>
              </a:rPr>
              <a:t>změny v rozmnožování </a:t>
            </a:r>
            <a:r>
              <a:rPr lang="cs-CZ" sz="1300" dirty="0">
                <a:solidFill>
                  <a:prstClr val="black"/>
                </a:solidFill>
              </a:rPr>
              <a:t>– domestikovaná zvířata vykazují dřívější pohlavní dospělost, rodí se více mláďat a častěji </a:t>
            </a:r>
          </a:p>
          <a:p>
            <a:pPr lvl="0" algn="just">
              <a:lnSpc>
                <a:spcPct val="150000"/>
              </a:lnSpc>
            </a:pPr>
            <a:r>
              <a:rPr lang="cs-CZ" sz="1300" b="1" dirty="0">
                <a:solidFill>
                  <a:prstClr val="black"/>
                </a:solidFill>
              </a:rPr>
              <a:t>produkce mléka </a:t>
            </a:r>
            <a:r>
              <a:rPr lang="cs-CZ" sz="1300" dirty="0">
                <a:solidFill>
                  <a:prstClr val="black"/>
                </a:solidFill>
              </a:rPr>
              <a:t>– mnohonásobně vyšší než potřebuje mládě, mění se tvar mléčné žlázy a prodlužuje se doba laktace</a:t>
            </a:r>
          </a:p>
          <a:p>
            <a:pPr lvl="0" algn="just">
              <a:lnSpc>
                <a:spcPct val="150000"/>
              </a:lnSpc>
            </a:pPr>
            <a:r>
              <a:rPr lang="cs-CZ" sz="1300" b="1" dirty="0">
                <a:solidFill>
                  <a:prstClr val="black"/>
                </a:solidFill>
              </a:rPr>
              <a:t>zvýšená výkrmnost </a:t>
            </a:r>
            <a:r>
              <a:rPr lang="cs-CZ" sz="1300" dirty="0">
                <a:solidFill>
                  <a:prstClr val="black"/>
                </a:solidFill>
              </a:rPr>
              <a:t>– větší objem a délka střeva, nižší hmotnost srdce, jater a sleziny</a:t>
            </a:r>
          </a:p>
          <a:p>
            <a:pPr lvl="0" algn="just">
              <a:lnSpc>
                <a:spcPct val="150000"/>
              </a:lnSpc>
            </a:pPr>
            <a:r>
              <a:rPr lang="cs-CZ" sz="1300" b="1" dirty="0">
                <a:solidFill>
                  <a:prstClr val="black"/>
                </a:solidFill>
              </a:rPr>
              <a:t>zvýšená výkonnost dýchacího ústrojí a cévního aparátu </a:t>
            </a:r>
            <a:r>
              <a:rPr lang="cs-CZ" sz="1300" dirty="0">
                <a:solidFill>
                  <a:prstClr val="black"/>
                </a:solidFill>
              </a:rPr>
              <a:t>– zejména u dostihových koní</a:t>
            </a:r>
          </a:p>
          <a:p>
            <a:pPr lvl="0" algn="just">
              <a:lnSpc>
                <a:spcPct val="150000"/>
              </a:lnSpc>
            </a:pPr>
            <a:endParaRPr lang="cs-CZ" sz="13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300" b="1" u="sng" dirty="0">
                <a:solidFill>
                  <a:prstClr val="black"/>
                </a:solidFill>
              </a:rPr>
              <a:t>Změny nervové soustavy </a:t>
            </a:r>
          </a:p>
          <a:p>
            <a:pPr lvl="0" algn="just">
              <a:lnSpc>
                <a:spcPct val="150000"/>
              </a:lnSpc>
            </a:pPr>
            <a:r>
              <a:rPr lang="cs-CZ" sz="1300" b="1" dirty="0">
                <a:solidFill>
                  <a:prstClr val="black"/>
                </a:solidFill>
              </a:rPr>
              <a:t>CNS</a:t>
            </a:r>
            <a:r>
              <a:rPr lang="cs-CZ" sz="1300" dirty="0">
                <a:solidFill>
                  <a:prstClr val="black"/>
                </a:solidFill>
              </a:rPr>
              <a:t> – vlivem umělého chovu dochází k omezení využívání pohybového a smyslového aparátu a redukci mozku a některých funkčních částí CNS (senzorické systémy – snížení aktivity, ostražitosti)</a:t>
            </a:r>
          </a:p>
          <a:p>
            <a:pPr lvl="0" algn="just">
              <a:lnSpc>
                <a:spcPct val="150000"/>
              </a:lnSpc>
            </a:pPr>
            <a:r>
              <a:rPr lang="cs-CZ" sz="1300" b="1" dirty="0">
                <a:solidFill>
                  <a:prstClr val="black"/>
                </a:solidFill>
              </a:rPr>
              <a:t>biorytmy</a:t>
            </a:r>
            <a:r>
              <a:rPr lang="cs-CZ" sz="1300" dirty="0">
                <a:solidFill>
                  <a:prstClr val="black"/>
                </a:solidFill>
              </a:rPr>
              <a:t> – </a:t>
            </a:r>
            <a:r>
              <a:rPr lang="cs-CZ" altLang="cs-CZ" sz="1300" dirty="0">
                <a:solidFill>
                  <a:prstClr val="black"/>
                </a:solidFill>
              </a:rPr>
              <a:t>např. prasata původně noční živočichové, dnes s denní aktivitou</a:t>
            </a:r>
          </a:p>
          <a:p>
            <a:pPr lvl="0" algn="just">
              <a:lnSpc>
                <a:spcPct val="150000"/>
              </a:lnSpc>
            </a:pPr>
            <a:r>
              <a:rPr lang="cs-CZ" altLang="cs-CZ" sz="1300" b="1" dirty="0">
                <a:solidFill>
                  <a:prstClr val="black"/>
                </a:solidFill>
              </a:rPr>
              <a:t>polygamie</a:t>
            </a:r>
            <a:r>
              <a:rPr lang="cs-CZ" altLang="cs-CZ" sz="1300" dirty="0">
                <a:solidFill>
                  <a:prstClr val="black"/>
                </a:solidFill>
              </a:rPr>
              <a:t> – některé typické monogamní druhy (husy) se mění na polygamní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93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zvířat: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u="sng" dirty="0" err="1"/>
              <a:t>Fylogenie</a:t>
            </a:r>
            <a:endParaRPr lang="cs-CZ" sz="1400" b="1" u="sng" dirty="0"/>
          </a:p>
          <a:p>
            <a:pPr algn="just">
              <a:lnSpc>
                <a:spcPct val="150000"/>
              </a:lnSpc>
            </a:pPr>
            <a:r>
              <a:rPr lang="cs-CZ" sz="1200" dirty="0"/>
              <a:t>nauka o vývoji živočišných druhů od původních forem po současné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altLang="cs-CZ" sz="1200" dirty="0" err="1"/>
              <a:t>fylogenie</a:t>
            </a:r>
            <a:r>
              <a:rPr lang="cs-CZ" altLang="cs-CZ" sz="1200" dirty="0"/>
              <a:t> hospodářských zvířat zjišťuje, ze kterých divoce žijících, popřípadě vyhynulých forem vznikla, kde a ve které době a jakým způsobem je člověk domestikoval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altLang="cs-CZ" sz="1200" dirty="0"/>
              <a:t>studium na základě archeologických vykopávek (případně mumifikovaných těl, studium kosterní pozůstatků – srovnávací anatomie, např. lebek – kraniologie)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altLang="cs-CZ" sz="1200" dirty="0"/>
              <a:t>v současnosti je příbuznost či vzdálenost druhů, plemen studována  převážně genetickými metodami  (DNA)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cs-CZ" altLang="cs-CZ" sz="1200" dirty="0"/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cs-CZ" altLang="cs-CZ" sz="1200" b="1" dirty="0"/>
              <a:t>Původ hospodářských zvířat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altLang="cs-CZ" sz="1200" dirty="0"/>
              <a:t>monofyletický – z jediné formy předka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altLang="cs-CZ" sz="1200" dirty="0" err="1"/>
              <a:t>difyletický</a:t>
            </a:r>
            <a:r>
              <a:rPr lang="cs-CZ" altLang="cs-CZ" sz="1200" dirty="0"/>
              <a:t> – ze dvou forem předků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altLang="cs-CZ" sz="1200" dirty="0"/>
              <a:t>polyfyletický – z více forem předků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cs-CZ" altLang="cs-CZ" sz="1200" dirty="0"/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endParaRPr lang="cs-CZ" altLang="cs-CZ" sz="1200" dirty="0"/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cs-CZ" altLang="cs-CZ" sz="1400" dirty="0"/>
          </a:p>
          <a:p>
            <a:pPr algn="just">
              <a:lnSpc>
                <a:spcPct val="15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2339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14815"/>
              </p:ext>
            </p:extLst>
          </p:nvPr>
        </p:nvGraphicFramePr>
        <p:xfrm>
          <a:off x="627063" y="600075"/>
          <a:ext cx="8050212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7934322" imgH="5618886" progId="Word.Document.12">
                  <p:embed/>
                </p:oleObj>
              </mc:Choice>
              <mc:Fallback>
                <p:oleObj name="Dokument" r:id="rId2" imgW="7934322" imgH="5618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7063" y="600075"/>
                        <a:ext cx="8050212" cy="57118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anka\Desktop\Skener_20160408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2622" r="5234"/>
          <a:stretch/>
        </p:blipFill>
        <p:spPr bwMode="auto">
          <a:xfrm>
            <a:off x="0" y="332656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9802" y="5877272"/>
            <a:ext cx="8564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Velikosti hospodářských zvířat ze sídliště v Mlékojedech (doba římská; bílé značení) v porovnání s dnešními zvířaty (A-D) a římskými (E). </a:t>
            </a:r>
          </a:p>
        </p:txBody>
      </p:sp>
    </p:spTree>
    <p:extLst>
      <p:ext uri="{BB962C8B-B14F-4D97-AF65-F5344CB8AC3E}">
        <p14:creationId xmlns:p14="http://schemas.microsoft.com/office/powerpoint/2010/main" val="28014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psa (</a:t>
            </a:r>
            <a:r>
              <a:rPr lang="cs-CZ" sz="2400" b="1" i="1" u="sng" dirty="0" err="1"/>
              <a:t>Canis</a:t>
            </a:r>
            <a:r>
              <a:rPr lang="cs-CZ" sz="2400" b="1" i="1" u="sng" dirty="0"/>
              <a:t> lupus </a:t>
            </a:r>
            <a:r>
              <a:rPr lang="cs-CZ" sz="2400" b="1" u="sng" dirty="0"/>
              <a:t>f. </a:t>
            </a:r>
            <a:r>
              <a:rPr lang="cs-CZ" sz="2400" b="1" i="1" u="sng" dirty="0" err="1"/>
              <a:t>familiaris</a:t>
            </a:r>
            <a:r>
              <a:rPr lang="cs-CZ" sz="2400" b="1" u="sng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první domestikované zvíře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došlo k rozvinutí oboustranně výhodného vztahu mezi ním a člověkem, což posléze dovolilo jeho selektivní křížení a vznik různých plemen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plemena byla selektována zejména na takové fenotypické vlastnosti jako je barva či délka srsti, velikost nebo chování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většina plemen se vyvinula až v 19. stol.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na základě genetických dat bylo zjištěno, že počátky domestikačního procesu psa mají kořeny ve východní Asii, a to téměř asi 15 000 lety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komplikujícím aspektem při hodnocení domestikace tohoto druhu je ale fakt, že nejstarší nálezy domestikovaného psa byly nalezeny v Evropě (Belgie, Ukrajina a Rusko a na Sibiři) a jsou datovány do doby před více než 30 000 lety. Předci domestikovaného psa již před asi 20-40 tisíci lety</a:t>
            </a:r>
          </a:p>
          <a:p>
            <a:pPr algn="just">
              <a:lnSpc>
                <a:spcPct val="150000"/>
              </a:lnSpc>
            </a:pPr>
            <a:endParaRPr lang="cs-CZ" sz="1400" dirty="0"/>
          </a:p>
          <a:p>
            <a:pPr algn="just">
              <a:lnSpc>
                <a:spcPct val="150000"/>
              </a:lnSpc>
            </a:pPr>
            <a:r>
              <a:rPr lang="cs-CZ" sz="1400" dirty="0"/>
              <a:t>předkem domestikovaného psa je vlk (</a:t>
            </a:r>
            <a:r>
              <a:rPr lang="cs-CZ" sz="1400" i="1" dirty="0" err="1"/>
              <a:t>Canis</a:t>
            </a:r>
            <a:r>
              <a:rPr lang="cs-CZ" sz="1400" i="1" dirty="0"/>
              <a:t> lupus</a:t>
            </a:r>
            <a:r>
              <a:rPr lang="cs-CZ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633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 b="3953"/>
          <a:stretch/>
        </p:blipFill>
        <p:spPr bwMode="auto">
          <a:xfrm>
            <a:off x="431540" y="0"/>
            <a:ext cx="8280920" cy="261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 descr="http://fc08.deviantart.net/fs48/f/2009/152/e/4/Canines__Part_1__Skulls_by_wadifahto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00"/>
          <a:stretch/>
        </p:blipFill>
        <p:spPr bwMode="auto">
          <a:xfrm>
            <a:off x="1667086" y="2614797"/>
            <a:ext cx="5809828" cy="42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8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Definice: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cs-CZ" sz="1400" b="1" u="sng" dirty="0"/>
              <a:t>Domestikované zvíře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zvířata, která jsem člověkem držena v zajetí a ochočena tak, aby byla zvládnutelná nebo dokonce oddaná a poslušná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dochází u nich ke genetickým změnám v důsledku soužití s člověkem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většinou jde o tvory odlišitelné od divokých předků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přirozený výběr byl nahrazen selektivním chovem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cs-CZ" sz="14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cs-CZ" sz="1400" b="1" u="sng" dirty="0"/>
              <a:t>Zdivočelé zvíře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zvíře, které bylo domestikováno v souladu s výše uvedenou definicí, ale v současné době žije opět divoce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buď uteklo, nebo bylo ztraceno či opuštěno a rozmnožilo se ve více či méně životaschopnou populaci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většinou se kříží se svými předky, čímž vznikají kříženci, kteří mohou zcela vytlačit původní druh v jeho čisté podobě</a:t>
            </a:r>
          </a:p>
          <a:p>
            <a:pPr algn="just">
              <a:lnSpc>
                <a:spcPct val="160000"/>
              </a:lnSpc>
            </a:pPr>
            <a:endParaRPr lang="cs-CZ" sz="14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cs-CZ" sz="1400" b="1" u="sng" dirty="0"/>
              <a:t>Divoké zvíře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nikdy nebylo domestikováno</a:t>
            </a:r>
          </a:p>
          <a:p>
            <a:pPr algn="just">
              <a:lnSpc>
                <a:spcPct val="160000"/>
              </a:lnSpc>
            </a:pPr>
            <a:endParaRPr lang="cs-CZ" sz="14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cs-CZ" sz="1400" b="1" u="sng" dirty="0"/>
              <a:t>Krotké zvíře</a:t>
            </a:r>
          </a:p>
          <a:p>
            <a:pPr algn="just">
              <a:lnSpc>
                <a:spcPct val="160000"/>
              </a:lnSpc>
            </a:pPr>
            <a:r>
              <a:rPr lang="cs-CZ" sz="1400" dirty="0"/>
              <a:t>náleží k divokému druhu, ale přizpůsobilo se blízkosti člověka a toleruje ji</a:t>
            </a:r>
          </a:p>
        </p:txBody>
      </p:sp>
    </p:spTree>
    <p:extLst>
      <p:ext uri="{BB962C8B-B14F-4D97-AF65-F5344CB8AC3E}">
        <p14:creationId xmlns:p14="http://schemas.microsoft.com/office/powerpoint/2010/main" val="132081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sii.estranky.cz/img/picture/160/bulte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97" y="-5165"/>
            <a:ext cx="4243800" cy="32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to Karel  Bro&amp;z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165"/>
            <a:ext cx="2164539" cy="32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rmivo-brit.cz/public/galleries/3/2140/civava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8" t="33" r="16618" b="-33"/>
          <a:stretch/>
        </p:blipFill>
        <p:spPr bwMode="auto">
          <a:xfrm>
            <a:off x="5062199" y="-4099"/>
            <a:ext cx="4081801" cy="32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d01.jxs.cz/858/589/96f4443c0e_18258931_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0" y="3234270"/>
            <a:ext cx="3647498" cy="36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zarifalka-barzoj.wbl.sk/lak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5889"/>
          <a:stretch/>
        </p:blipFill>
        <p:spPr bwMode="auto">
          <a:xfrm>
            <a:off x="3599854" y="3234270"/>
            <a:ext cx="5544146" cy="36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1566" y="2899306"/>
            <a:ext cx="978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Vlk obecný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73" y="6544332"/>
            <a:ext cx="1784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highlight>
                  <a:srgbClr val="808080"/>
                </a:highlight>
              </a:rPr>
              <a:t>Čínský chocholatý pes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164538" y="2899306"/>
            <a:ext cx="82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Bulteriér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611151" y="6571208"/>
            <a:ext cx="63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Barzoj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71818" y="2913198"/>
            <a:ext cx="650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Čivava</a:t>
            </a:r>
          </a:p>
        </p:txBody>
      </p:sp>
    </p:spTree>
    <p:extLst>
      <p:ext uri="{BB962C8B-B14F-4D97-AF65-F5344CB8AC3E}">
        <p14:creationId xmlns:p14="http://schemas.microsoft.com/office/powerpoint/2010/main" val="399677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tura (</a:t>
            </a:r>
            <a:r>
              <a:rPr lang="cs-CZ" sz="2400" b="1" i="1" u="sng" dirty="0"/>
              <a:t>Bos </a:t>
            </a:r>
            <a:r>
              <a:rPr lang="cs-CZ" sz="2400" b="1" i="1" u="sng" dirty="0" err="1"/>
              <a:t>primigenius</a:t>
            </a:r>
            <a:r>
              <a:rPr lang="cs-CZ" sz="2400" b="1" i="1" u="sng" dirty="0"/>
              <a:t> </a:t>
            </a:r>
            <a:r>
              <a:rPr lang="cs-CZ" sz="2400" b="1" u="sng" dirty="0"/>
              <a:t>f. </a:t>
            </a:r>
            <a:r>
              <a:rPr lang="cs-CZ" sz="2400" b="1" i="1" u="sng" dirty="0" err="1"/>
              <a:t>taurus</a:t>
            </a:r>
            <a:r>
              <a:rPr lang="cs-CZ" sz="2400" b="1" u="sng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jeden z ekonomicky nejdůležitějších druhů (maso a mléko)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domácí skot v současné době můžeme rozdělit do dvou poddruhů - zebu (</a:t>
            </a:r>
            <a:r>
              <a:rPr lang="cs-CZ" sz="1400" i="1" dirty="0"/>
              <a:t>Bos </a:t>
            </a:r>
            <a:r>
              <a:rPr lang="cs-CZ" sz="1400" i="1" dirty="0" err="1"/>
              <a:t>primigenius</a:t>
            </a:r>
            <a:r>
              <a:rPr lang="cs-CZ" sz="1400" i="1" dirty="0"/>
              <a:t> </a:t>
            </a:r>
            <a:r>
              <a:rPr lang="cs-CZ" sz="1400" i="1" dirty="0" err="1"/>
              <a:t>indicus</a:t>
            </a:r>
            <a:r>
              <a:rPr lang="cs-CZ" sz="1400" dirty="0"/>
              <a:t>) a tur (</a:t>
            </a:r>
            <a:r>
              <a:rPr lang="cs-CZ" sz="1400" i="1" dirty="0"/>
              <a:t>Bos </a:t>
            </a:r>
            <a:r>
              <a:rPr lang="cs-CZ" sz="1400" i="1" dirty="0" err="1"/>
              <a:t>primigenius</a:t>
            </a:r>
            <a:r>
              <a:rPr lang="cs-CZ" sz="1400" i="1" dirty="0"/>
              <a:t> </a:t>
            </a:r>
            <a:r>
              <a:rPr lang="cs-CZ" sz="1400" i="1" dirty="0" err="1"/>
              <a:t>taurus</a:t>
            </a:r>
            <a:r>
              <a:rPr lang="cs-CZ" sz="1400" dirty="0"/>
              <a:t>), které od sebe lze odlišit ihned na první pohled podle přítomnosti (zebu) či absence (tur) hrbu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zebu se vyskytuje zejména v Indii a střední Africe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tura můžeme nalézt po celé Evropě a na severu či západě Afriky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předkem tura domácího i zebu je dnes již vyhynulý pratur (</a:t>
            </a:r>
            <a:r>
              <a:rPr lang="cs-CZ" sz="1400" i="1" dirty="0"/>
              <a:t>Bos </a:t>
            </a:r>
            <a:r>
              <a:rPr lang="cs-CZ" sz="1400" i="1" dirty="0" err="1"/>
              <a:t>primigenius</a:t>
            </a:r>
            <a:r>
              <a:rPr lang="cs-CZ" sz="1400" dirty="0"/>
              <a:t>), který byl v minulosti široce rozšířen po celé Eurasii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celkem byly identifikovány tři rasy tohoto pratura, a to </a:t>
            </a:r>
            <a:r>
              <a:rPr lang="cs-CZ" sz="1400" i="1" dirty="0"/>
              <a:t>B. </a:t>
            </a:r>
            <a:r>
              <a:rPr lang="cs-CZ" sz="1400" i="1" dirty="0" err="1"/>
              <a:t>primigenius</a:t>
            </a:r>
            <a:r>
              <a:rPr lang="cs-CZ" sz="1400" i="1" dirty="0"/>
              <a:t> </a:t>
            </a:r>
            <a:r>
              <a:rPr lang="cs-CZ" sz="1400" i="1" dirty="0" err="1"/>
              <a:t>primigenius</a:t>
            </a:r>
            <a:r>
              <a:rPr lang="cs-CZ" sz="1400" i="1" dirty="0"/>
              <a:t> </a:t>
            </a:r>
            <a:r>
              <a:rPr lang="cs-CZ" sz="1400" dirty="0"/>
              <a:t>(Evropa), </a:t>
            </a:r>
            <a:r>
              <a:rPr lang="cs-CZ" sz="1400" i="1" dirty="0"/>
              <a:t>B. </a:t>
            </a:r>
            <a:r>
              <a:rPr lang="cs-CZ" sz="1400" i="1" dirty="0" err="1"/>
              <a:t>primigenius</a:t>
            </a:r>
            <a:r>
              <a:rPr lang="cs-CZ" sz="1400" i="1" dirty="0"/>
              <a:t> </a:t>
            </a:r>
            <a:r>
              <a:rPr lang="cs-CZ" sz="1400" i="1" dirty="0" err="1"/>
              <a:t>namadicus</a:t>
            </a:r>
            <a:r>
              <a:rPr lang="cs-CZ" sz="1400" i="1" dirty="0"/>
              <a:t> </a:t>
            </a:r>
            <a:r>
              <a:rPr lang="cs-CZ" sz="1400" dirty="0"/>
              <a:t>(Asie) a </a:t>
            </a:r>
            <a:r>
              <a:rPr lang="cs-CZ" sz="1400" i="1" dirty="0"/>
              <a:t>B. </a:t>
            </a:r>
            <a:r>
              <a:rPr lang="cs-CZ" sz="1400" i="1" dirty="0" err="1"/>
              <a:t>primigenius</a:t>
            </a:r>
            <a:r>
              <a:rPr lang="cs-CZ" sz="1400" i="1" dirty="0"/>
              <a:t> </a:t>
            </a:r>
            <a:r>
              <a:rPr lang="cs-CZ" sz="1400" i="1" dirty="0" err="1"/>
              <a:t>opisthonomus</a:t>
            </a:r>
            <a:r>
              <a:rPr lang="cs-CZ" sz="1400" i="1" dirty="0"/>
              <a:t> </a:t>
            </a:r>
            <a:r>
              <a:rPr lang="cs-CZ" sz="1400" dirty="0"/>
              <a:t>(Severní Afrika)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tur s největší pravděpodobností pochází z </a:t>
            </a:r>
            <a:r>
              <a:rPr lang="cs-CZ" sz="1400" i="1" dirty="0"/>
              <a:t>B. p. </a:t>
            </a:r>
            <a:r>
              <a:rPr lang="cs-CZ" sz="1400" i="1" dirty="0" err="1"/>
              <a:t>namadicus</a:t>
            </a:r>
            <a:r>
              <a:rPr lang="cs-CZ" sz="1400" dirty="0"/>
              <a:t>, který byl domestikovaný na Blízkém východě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počátky domestikace skotu sahají až do období před 10 000 lety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prvním jasným důkazem je však až analýza ostatků skotu nalezených v </a:t>
            </a:r>
            <a:r>
              <a:rPr lang="cs-CZ" sz="1400" dirty="0" err="1"/>
              <a:t>Çatal</a:t>
            </a:r>
            <a:r>
              <a:rPr lang="cs-CZ" sz="1400" dirty="0"/>
              <a:t> </a:t>
            </a:r>
            <a:r>
              <a:rPr lang="cs-CZ" sz="1400" dirty="0" err="1"/>
              <a:t>Hüyük</a:t>
            </a:r>
            <a:r>
              <a:rPr lang="cs-CZ" sz="1400" dirty="0"/>
              <a:t> (Turecko, jižní Anatolie), která ukázala, že skot zde byl domestikován před nejméně 8 400 lety </a:t>
            </a:r>
          </a:p>
        </p:txBody>
      </p:sp>
    </p:spTree>
    <p:extLst>
      <p:ext uri="{BB962C8B-B14F-4D97-AF65-F5344CB8AC3E}">
        <p14:creationId xmlns:p14="http://schemas.microsoft.com/office/powerpoint/2010/main" val="294642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2400" b="1" u="sng" dirty="0">
                <a:solidFill>
                  <a:prstClr val="black"/>
                </a:solidFill>
              </a:rPr>
              <a:t>Domestikace tura (</a:t>
            </a:r>
            <a:r>
              <a:rPr lang="cs-CZ" sz="2400" b="1" i="1" u="sng" dirty="0">
                <a:solidFill>
                  <a:prstClr val="black"/>
                </a:solidFill>
              </a:rPr>
              <a:t>Bos </a:t>
            </a:r>
            <a:r>
              <a:rPr lang="cs-CZ" sz="2400" b="1" i="1" u="sng" dirty="0" err="1">
                <a:solidFill>
                  <a:prstClr val="black"/>
                </a:solidFill>
              </a:rPr>
              <a:t>primigenius</a:t>
            </a:r>
            <a:r>
              <a:rPr lang="cs-CZ" sz="2400" b="1" i="1" u="sng" dirty="0">
                <a:solidFill>
                  <a:prstClr val="black"/>
                </a:solidFill>
              </a:rPr>
              <a:t> </a:t>
            </a:r>
            <a:r>
              <a:rPr lang="cs-CZ" sz="2400" b="1" u="sng" dirty="0">
                <a:solidFill>
                  <a:prstClr val="black"/>
                </a:solidFill>
              </a:rPr>
              <a:t>f. </a:t>
            </a:r>
            <a:r>
              <a:rPr lang="cs-CZ" sz="2400" b="1" i="1" u="sng" dirty="0" err="1">
                <a:solidFill>
                  <a:prstClr val="black"/>
                </a:solidFill>
              </a:rPr>
              <a:t>taurus</a:t>
            </a:r>
            <a:r>
              <a:rPr lang="cs-CZ" sz="2400" b="1" u="sng" dirty="0">
                <a:solidFill>
                  <a:prstClr val="black"/>
                </a:solidFill>
              </a:rPr>
              <a:t>):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další evidence pochází z údolí Indu (</a:t>
            </a:r>
            <a:r>
              <a:rPr lang="cs-CZ" sz="1400" dirty="0" err="1"/>
              <a:t>Mohenjo</a:t>
            </a:r>
            <a:r>
              <a:rPr lang="cs-CZ" sz="1400" dirty="0"/>
              <a:t> </a:t>
            </a:r>
            <a:r>
              <a:rPr lang="cs-CZ" sz="1400" dirty="0" err="1"/>
              <a:t>Daro</a:t>
            </a:r>
            <a:r>
              <a:rPr lang="cs-CZ" sz="1400" dirty="0"/>
              <a:t> a </a:t>
            </a:r>
            <a:r>
              <a:rPr lang="cs-CZ" sz="1400" dirty="0" err="1"/>
              <a:t>Harappan</a:t>
            </a:r>
            <a:r>
              <a:rPr lang="cs-CZ" sz="1400" dirty="0"/>
              <a:t>), kde byly nalezeny kosti jak tura, tak zebu, jejichž stáří bylo přibližně 4 500 let</a:t>
            </a:r>
          </a:p>
        </p:txBody>
      </p:sp>
      <p:pic>
        <p:nvPicPr>
          <p:cNvPr id="5" name="Picture 2" descr="ze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57992"/>
            <a:ext cx="3384376" cy="225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ur domác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74200"/>
            <a:ext cx="3384376" cy="225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6" t="1851" r="3367" b="3289"/>
          <a:stretch/>
        </p:blipFill>
        <p:spPr>
          <a:xfrm>
            <a:off x="153920" y="2418032"/>
            <a:ext cx="5282175" cy="391233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3920" y="6022592"/>
            <a:ext cx="63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Pratur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580112" y="4004408"/>
            <a:ext cx="544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Zebu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80112" y="6317641"/>
            <a:ext cx="994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Tur domácí</a:t>
            </a:r>
          </a:p>
        </p:txBody>
      </p:sp>
    </p:spTree>
    <p:extLst>
      <p:ext uri="{BB962C8B-B14F-4D97-AF65-F5344CB8AC3E}">
        <p14:creationId xmlns:p14="http://schemas.microsoft.com/office/powerpoint/2010/main" val="2339210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2296" r="8697"/>
          <a:stretch/>
        </p:blipFill>
        <p:spPr>
          <a:xfrm>
            <a:off x="-7700" y="-1"/>
            <a:ext cx="4507691" cy="346966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0" t="1634" r="10185"/>
          <a:stretch/>
        </p:blipFill>
        <p:spPr>
          <a:xfrm>
            <a:off x="4377981" y="0"/>
            <a:ext cx="4766019" cy="34096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5" r="8739"/>
          <a:stretch/>
        </p:blipFill>
        <p:spPr>
          <a:xfrm>
            <a:off x="-7699" y="3400071"/>
            <a:ext cx="5491678" cy="34579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" r="2896"/>
          <a:stretch/>
        </p:blipFill>
        <p:spPr>
          <a:xfrm>
            <a:off x="5486399" y="3446492"/>
            <a:ext cx="3657601" cy="341150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7699" y="-1780"/>
            <a:ext cx="29367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b="1" dirty="0"/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3156" y="-1780"/>
            <a:ext cx="29367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b="1" dirty="0"/>
              <a:t>B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-7699" y="3469664"/>
            <a:ext cx="279244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b="1" dirty="0"/>
              <a:t>C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475765" y="3438886"/>
            <a:ext cx="298480" cy="30777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sz="1400" b="1" dirty="0"/>
              <a:t>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0"/>
            <a:ext cx="3908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b="1" dirty="0"/>
              <a:t>A</a:t>
            </a:r>
            <a:r>
              <a:rPr lang="cs-CZ" sz="1000" dirty="0"/>
              <a:t> - Stádo skotu se brodí přes řeku. </a:t>
            </a:r>
            <a:r>
              <a:rPr lang="cs-CZ" sz="1000" dirty="0" err="1"/>
              <a:t>Ciův</a:t>
            </a:r>
            <a:r>
              <a:rPr lang="cs-CZ" sz="1000" dirty="0"/>
              <a:t> hrob, </a:t>
            </a:r>
            <a:r>
              <a:rPr lang="cs-CZ" sz="1000" dirty="0" err="1"/>
              <a:t>Sakkára</a:t>
            </a:r>
            <a:r>
              <a:rPr lang="cs-CZ" sz="1000" dirty="0"/>
              <a:t>, Egypt, 5. dynastie, 2400 př. n. l.</a:t>
            </a:r>
          </a:p>
          <a:p>
            <a:pPr algn="just"/>
            <a:r>
              <a:rPr lang="cs-CZ" sz="1000" b="1" dirty="0"/>
              <a:t>B</a:t>
            </a:r>
            <a:r>
              <a:rPr lang="cs-CZ" sz="1000" dirty="0"/>
              <a:t> - Mlácení obilí, </a:t>
            </a:r>
            <a:r>
              <a:rPr lang="cs-CZ" sz="1000" dirty="0" err="1"/>
              <a:t>Mennaův</a:t>
            </a:r>
            <a:r>
              <a:rPr lang="cs-CZ" sz="1000" dirty="0"/>
              <a:t> hrob, Théby kolem 1400 př. n. l.</a:t>
            </a:r>
          </a:p>
          <a:p>
            <a:pPr algn="just"/>
            <a:r>
              <a:rPr lang="cs-CZ" sz="1000" b="1" dirty="0"/>
              <a:t>C</a:t>
            </a:r>
            <a:r>
              <a:rPr lang="cs-CZ" sz="1000" dirty="0"/>
              <a:t> - Skot zapřažený do pluhu. </a:t>
            </a:r>
            <a:r>
              <a:rPr lang="cs-CZ" sz="1000" dirty="0" err="1"/>
              <a:t>Senedžemův</a:t>
            </a:r>
            <a:r>
              <a:rPr lang="cs-CZ" sz="1000" dirty="0"/>
              <a:t> hrob, Théby, kolem 1400 př. n. l.</a:t>
            </a:r>
          </a:p>
          <a:p>
            <a:pPr algn="just"/>
            <a:r>
              <a:rPr lang="cs-CZ" sz="1000" b="1" dirty="0"/>
              <a:t>D</a:t>
            </a:r>
            <a:r>
              <a:rPr lang="cs-CZ" sz="1000" dirty="0"/>
              <a:t> - Chytání divokých býků a jejich krocení až po zdomácnění. Rozvinutý reliéf ze dvou zlatých pohárů z </a:t>
            </a:r>
            <a:r>
              <a:rPr lang="cs-CZ" sz="1000" dirty="0" err="1"/>
              <a:t>Vaphia</a:t>
            </a:r>
            <a:r>
              <a:rPr lang="cs-CZ" sz="1000" dirty="0"/>
              <a:t>, Řecko, 2. tisíciletí př. n. l.</a:t>
            </a:r>
          </a:p>
        </p:txBody>
      </p:sp>
    </p:spTree>
    <p:extLst>
      <p:ext uri="{BB962C8B-B14F-4D97-AF65-F5344CB8AC3E}">
        <p14:creationId xmlns:p14="http://schemas.microsoft.com/office/powerpoint/2010/main" val="3036003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koně (</a:t>
            </a:r>
            <a:r>
              <a:rPr lang="cs-CZ" sz="2400" b="1" i="1" u="sng" dirty="0" err="1"/>
              <a:t>Equus</a:t>
            </a:r>
            <a:r>
              <a:rPr lang="cs-CZ" sz="2400" b="1" i="1" u="sng" dirty="0"/>
              <a:t> </a:t>
            </a:r>
            <a:r>
              <a:rPr lang="cs-CZ" sz="2400" b="1" i="1" u="sng" dirty="0" err="1"/>
              <a:t>ferus</a:t>
            </a:r>
            <a:r>
              <a:rPr lang="cs-CZ" sz="2400" b="1" i="1" u="sng" dirty="0"/>
              <a:t> </a:t>
            </a:r>
            <a:r>
              <a:rPr lang="cs-CZ" sz="2400" b="1" u="sng" dirty="0"/>
              <a:t>f. </a:t>
            </a:r>
            <a:r>
              <a:rPr lang="cs-CZ" sz="2400" b="1" i="1" u="sng" dirty="0" err="1"/>
              <a:t>caballus</a:t>
            </a:r>
            <a:r>
              <a:rPr lang="cs-CZ" sz="2400" b="1" u="sng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domestikace koně měla významný dopad na lidskou společnost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umožnila zvýšení mobility, rozšířila možnosti obchodu, v určitém údobí změnila způsob válčení a v neposlední řadě celý lidský životní styl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jedním z míst, kde došlo k domestikaci a to zhruba před 3500 př. n. l. je Kazachstán (</a:t>
            </a:r>
            <a:r>
              <a:rPr lang="cs-CZ" sz="1400" dirty="0" err="1"/>
              <a:t>botajská</a:t>
            </a:r>
            <a:r>
              <a:rPr lang="cs-CZ" sz="1400" dirty="0"/>
              <a:t> kultura). Tito koně měli blízko ke koni převalskému.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genetické analýzy potvrzují různý původ domestikovaných koní z více míst a z mnoha skupin divokých koní, kůň převalského (</a:t>
            </a:r>
            <a:r>
              <a:rPr lang="cs-CZ" sz="1400" i="1" dirty="0" err="1"/>
              <a:t>Equus</a:t>
            </a:r>
            <a:r>
              <a:rPr lang="cs-CZ" sz="1400" i="1" dirty="0"/>
              <a:t> </a:t>
            </a:r>
            <a:r>
              <a:rPr lang="cs-CZ" sz="1400" i="1" dirty="0" err="1"/>
              <a:t>przewalskii</a:t>
            </a:r>
            <a:r>
              <a:rPr lang="cs-CZ" sz="1400" dirty="0"/>
              <a:t>) není jediným předkem dnešních domestikovaných koní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původně byl kůň chován pouze pro maso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k jízdě byl využit až Peršany kolem r. 500 př. n. 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4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cs-CZ" sz="1400" b="1" u="sng" dirty="0"/>
              <a:t>Předchůdci dnešních plemen koní</a:t>
            </a:r>
          </a:p>
          <a:p>
            <a:pPr algn="just">
              <a:lnSpc>
                <a:spcPct val="160000"/>
              </a:lnSpc>
            </a:pPr>
            <a:r>
              <a:rPr lang="cs-CZ" sz="1400" b="1" dirty="0"/>
              <a:t>kůň převalského</a:t>
            </a:r>
            <a:r>
              <a:rPr lang="cs-CZ" sz="1400" dirty="0"/>
              <a:t> (</a:t>
            </a:r>
            <a:r>
              <a:rPr lang="cs-CZ" sz="1400" i="1" dirty="0" err="1"/>
              <a:t>Equus</a:t>
            </a:r>
            <a:r>
              <a:rPr lang="cs-CZ" sz="1400" i="1" dirty="0"/>
              <a:t> </a:t>
            </a:r>
            <a:r>
              <a:rPr lang="cs-CZ" sz="1400" i="1" dirty="0" err="1"/>
              <a:t>przewalskii</a:t>
            </a:r>
            <a:r>
              <a:rPr lang="cs-CZ" sz="1400" dirty="0"/>
              <a:t> ), který byl údajně v pleistocénu rozšířen od Asie až k Atlantiku, dal vzniknout skupině koní mongolských. Ti se vyznačovali mimo jiné střední velikostí a těžší, neforemnou hlavou. Za jeho současné potomky považovali mongolské nebo čínské koně či jiná asijská a kavkazská plemena, jejich krev údajně koluje i v některých evropských plemenech, například původních maďarských koních. Pokud byl kůň převalský domestikován v Kazachstánu a znovu zdivočel, pak v současnosti žádní divocí koně převalského neexistují.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4642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2400" b="1" u="sng" dirty="0">
                <a:solidFill>
                  <a:prstClr val="black"/>
                </a:solidFill>
              </a:rPr>
              <a:t>Domestikace koně (</a:t>
            </a:r>
            <a:r>
              <a:rPr lang="cs-CZ" sz="2400" b="1" i="1" u="sng" dirty="0" err="1">
                <a:solidFill>
                  <a:prstClr val="black"/>
                </a:solidFill>
              </a:rPr>
              <a:t>Equus</a:t>
            </a:r>
            <a:r>
              <a:rPr lang="cs-CZ" sz="2400" b="1" i="1" u="sng" dirty="0">
                <a:solidFill>
                  <a:prstClr val="black"/>
                </a:solidFill>
              </a:rPr>
              <a:t> </a:t>
            </a:r>
            <a:r>
              <a:rPr lang="cs-CZ" sz="2400" b="1" i="1" u="sng" dirty="0" err="1">
                <a:solidFill>
                  <a:prstClr val="black"/>
                </a:solidFill>
              </a:rPr>
              <a:t>ferus</a:t>
            </a:r>
            <a:r>
              <a:rPr lang="cs-CZ" sz="2400" b="1" i="1" u="sng" dirty="0">
                <a:solidFill>
                  <a:prstClr val="black"/>
                </a:solidFill>
              </a:rPr>
              <a:t> </a:t>
            </a:r>
            <a:r>
              <a:rPr lang="cs-CZ" sz="2400" b="1" u="sng" dirty="0">
                <a:solidFill>
                  <a:prstClr val="black"/>
                </a:solidFill>
              </a:rPr>
              <a:t>f. </a:t>
            </a:r>
            <a:r>
              <a:rPr lang="cs-CZ" sz="2400" b="1" i="1" u="sng" dirty="0" err="1">
                <a:solidFill>
                  <a:prstClr val="black"/>
                </a:solidFill>
              </a:rPr>
              <a:t>caballus</a:t>
            </a:r>
            <a:r>
              <a:rPr lang="cs-CZ" sz="2400" b="1" u="sng" dirty="0">
                <a:solidFill>
                  <a:prstClr val="black"/>
                </a:solidFill>
              </a:rPr>
              <a:t>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cs-CZ" sz="1300" b="1" dirty="0"/>
              <a:t>tarpan</a:t>
            </a:r>
            <a:r>
              <a:rPr lang="cs-CZ" sz="1300" dirty="0"/>
              <a:t> (</a:t>
            </a:r>
            <a:r>
              <a:rPr lang="cs-CZ" sz="1300" i="1" dirty="0" err="1"/>
              <a:t>Equus</a:t>
            </a:r>
            <a:r>
              <a:rPr lang="cs-CZ" sz="1300" i="1" dirty="0"/>
              <a:t> </a:t>
            </a:r>
            <a:r>
              <a:rPr lang="cs-CZ" sz="1300" i="1" dirty="0" err="1"/>
              <a:t>ferus</a:t>
            </a:r>
            <a:r>
              <a:rPr lang="cs-CZ" sz="1300" dirty="0"/>
              <a:t>) by měl být divokým předkem skupiny koní orientálních (východních), v době ledové byl také rozšířen na západ, až k Pyrenejím. Vyznačoval se celkově lehčí stavbou těla a kratší, ušlechtilejší hlavou, někdy až mírně prohnutou. Za jeho potomky se považují původní koně chetitští, perští, z dnešních plemen pak </a:t>
            </a:r>
            <a:r>
              <a:rPr lang="cs-CZ" sz="1300" dirty="0" err="1"/>
              <a:t>arabi</a:t>
            </a:r>
            <a:r>
              <a:rPr lang="cs-CZ" sz="1300" dirty="0"/>
              <a:t>, berberští koně, koně </a:t>
            </a:r>
            <a:r>
              <a:rPr lang="cs-CZ" sz="1300" dirty="0" err="1"/>
              <a:t>achaltekinští</a:t>
            </a:r>
            <a:r>
              <a:rPr lang="cs-CZ" sz="1300" dirty="0"/>
              <a:t>, ale i plemena odvozená od koní španělských či anglický plnokrevník a tzv. teplokrevná plemena</a:t>
            </a:r>
          </a:p>
          <a:p>
            <a:pPr algn="just">
              <a:lnSpc>
                <a:spcPct val="160000"/>
              </a:lnSpc>
            </a:pPr>
            <a:endParaRPr lang="cs-CZ" sz="1300" dirty="0"/>
          </a:p>
          <a:p>
            <a:pPr algn="just">
              <a:lnSpc>
                <a:spcPct val="160000"/>
              </a:lnSpc>
            </a:pPr>
            <a:r>
              <a:rPr lang="cs-CZ" sz="1300" b="1" dirty="0"/>
              <a:t>těžký západní kůň</a:t>
            </a:r>
            <a:r>
              <a:rPr lang="cs-CZ" sz="1300" dirty="0"/>
              <a:t> (</a:t>
            </a:r>
            <a:r>
              <a:rPr lang="cs-CZ" sz="1300" i="1" dirty="0" err="1"/>
              <a:t>Equus</a:t>
            </a:r>
            <a:r>
              <a:rPr lang="cs-CZ" sz="1300" i="1" dirty="0"/>
              <a:t> </a:t>
            </a:r>
            <a:r>
              <a:rPr lang="cs-CZ" sz="1300" i="1" dirty="0" err="1"/>
              <a:t>robustus</a:t>
            </a:r>
            <a:r>
              <a:rPr lang="cs-CZ" sz="1300" dirty="0"/>
              <a:t>) byl předkem skupiny koní západních, kteří odpovídají pojmu „chladnokrevníci". Byl hodně vysoký, s delším tělem, širokou zádí a dlouhou a hlubokou lebkou, mnohdy klabonosou. Údajně z této skupiny vznikli i koně starých Keltů či Římanů, za typického modernějšího představitele považovali autoři norického koně</a:t>
            </a:r>
          </a:p>
          <a:p>
            <a:pPr algn="just">
              <a:lnSpc>
                <a:spcPct val="160000"/>
              </a:lnSpc>
            </a:pPr>
            <a:endParaRPr lang="cs-CZ" sz="1300" dirty="0"/>
          </a:p>
          <a:p>
            <a:pPr algn="just">
              <a:lnSpc>
                <a:spcPct val="160000"/>
              </a:lnSpc>
            </a:pPr>
            <a:r>
              <a:rPr lang="cs-CZ" sz="1300" b="1" dirty="0"/>
              <a:t>malý severský kůň</a:t>
            </a:r>
            <a:r>
              <a:rPr lang="cs-CZ" sz="1300" dirty="0"/>
              <a:t> (</a:t>
            </a:r>
            <a:r>
              <a:rPr lang="cs-CZ" sz="1300" i="1" dirty="0" err="1"/>
              <a:t>Equus</a:t>
            </a:r>
            <a:r>
              <a:rPr lang="cs-CZ" sz="1300" i="1" dirty="0"/>
              <a:t> </a:t>
            </a:r>
            <a:r>
              <a:rPr lang="cs-CZ" sz="1300" i="1" dirty="0" err="1"/>
              <a:t>gracilis</a:t>
            </a:r>
            <a:r>
              <a:rPr lang="cs-CZ" sz="1300" dirty="0"/>
              <a:t>) dal vzniknout skupině koní nordických (severských) - pony. Tito koně jsou malí, zavalití, s hustou srstí a jejich předci obývali severní Evropu od Skandinávie po sever Ruska, hornaté části Britských ostrovů a Island </a:t>
            </a:r>
            <a:endParaRPr lang="cs-CZ" sz="1300" b="1" u="sng" dirty="0"/>
          </a:p>
        </p:txBody>
      </p:sp>
    </p:spTree>
    <p:extLst>
      <p:ext uri="{BB962C8B-B14F-4D97-AF65-F5344CB8AC3E}">
        <p14:creationId xmlns:p14="http://schemas.microsoft.com/office/powerpoint/2010/main" val="2867009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iki.rvp.cz/@api/deki/files/11019/=prevalskeh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2" y="1"/>
            <a:ext cx="48053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zooinstitutes.com/animals/1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38" y="-18808"/>
            <a:ext cx="4597079" cy="34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pixdaus.com/files/items/pics/7/49/516749_44d2181ed38819f8dd3e35725a9b87db_lar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"/>
          <a:stretch/>
        </p:blipFill>
        <p:spPr bwMode="auto">
          <a:xfrm>
            <a:off x="-10042" y="3414959"/>
            <a:ext cx="4562680" cy="34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kopyta.com/chov/temperament/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4"/>
          <a:stretch/>
        </p:blipFill>
        <p:spPr bwMode="auto">
          <a:xfrm>
            <a:off x="4576251" y="3429002"/>
            <a:ext cx="456774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-30643" y="3121225"/>
            <a:ext cx="1380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Kůň převalského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76251" y="3107182"/>
            <a:ext cx="1456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Novodobý tarpan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0" y="6549580"/>
            <a:ext cx="227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Novodobý těžký západní kůň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95560" y="6528317"/>
            <a:ext cx="2299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Novodobý malý severský kůň</a:t>
            </a:r>
          </a:p>
        </p:txBody>
      </p:sp>
    </p:spTree>
    <p:extLst>
      <p:ext uri="{BB962C8B-B14F-4D97-AF65-F5344CB8AC3E}">
        <p14:creationId xmlns:p14="http://schemas.microsoft.com/office/powerpoint/2010/main" val="392933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prasete (</a:t>
            </a:r>
            <a:r>
              <a:rPr lang="cs-CZ" sz="2400" b="1" i="1" u="sng" dirty="0" err="1"/>
              <a:t>Sus</a:t>
            </a:r>
            <a:r>
              <a:rPr lang="cs-CZ" sz="2400" b="1" i="1" u="sng" dirty="0"/>
              <a:t> </a:t>
            </a:r>
            <a:r>
              <a:rPr lang="cs-CZ" sz="2400" b="1" i="1" u="sng" dirty="0" err="1"/>
              <a:t>scrofa</a:t>
            </a:r>
            <a:r>
              <a:rPr lang="cs-CZ" sz="2400" b="1" i="1" u="sng" dirty="0"/>
              <a:t> </a:t>
            </a:r>
            <a:r>
              <a:rPr lang="cs-CZ" sz="2400" b="1" u="sng" dirty="0"/>
              <a:t>f. </a:t>
            </a:r>
            <a:r>
              <a:rPr lang="cs-CZ" sz="2400" b="1" i="1" u="sng" dirty="0" err="1"/>
              <a:t>domestica</a:t>
            </a:r>
            <a:r>
              <a:rPr lang="cs-CZ" sz="2400" b="1" u="sng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celosvětově jedním z nejdůležitějších domestikovaných druhů 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primárně se využívá jako zdroj potravy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využívána jsou jako nejspolehlivější zvířecí model pro zkoumání lidských onemocnění (fyziologická a anatomická podoba člověku 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počátky domestikace prasete domácího sahají až do doby před 9000 lety v </a:t>
            </a:r>
            <a:r>
              <a:rPr lang="cs-CZ" sz="1400" dirty="0" err="1"/>
              <a:t>jv</a:t>
            </a:r>
            <a:r>
              <a:rPr lang="cs-CZ" sz="1400" dirty="0"/>
              <a:t>. Asii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předkem domácích prasat je prase divoké (</a:t>
            </a:r>
            <a:r>
              <a:rPr lang="cs-CZ" sz="1400" i="1" dirty="0" err="1"/>
              <a:t>Sus</a:t>
            </a:r>
            <a:r>
              <a:rPr lang="cs-CZ" sz="1400" i="1" dirty="0"/>
              <a:t> </a:t>
            </a:r>
            <a:r>
              <a:rPr lang="cs-CZ" sz="1400" i="1" dirty="0" err="1"/>
              <a:t>scrofa</a:t>
            </a:r>
            <a:r>
              <a:rPr lang="cs-CZ" sz="1400" dirty="0"/>
              <a:t>)</a:t>
            </a:r>
          </a:p>
        </p:txBody>
      </p:sp>
      <p:pic>
        <p:nvPicPr>
          <p:cNvPr id="11266" name="Picture 2" descr="http://www.nature-photogallery.eu/cz/__userdata/photos/6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7"/>
          <a:stretch/>
        </p:blipFill>
        <p:spPr bwMode="auto">
          <a:xfrm>
            <a:off x="467544" y="4005064"/>
            <a:ext cx="4392488" cy="24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.idnes.cz/13/042/cl6/MCE4a968e_prase_profimedia_0157797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84" y="4005063"/>
            <a:ext cx="3884143" cy="24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7544" y="6113079"/>
            <a:ext cx="110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Prase divoké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44484" y="6079972"/>
            <a:ext cx="1158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Prase domácí</a:t>
            </a:r>
          </a:p>
        </p:txBody>
      </p:sp>
    </p:spTree>
    <p:extLst>
      <p:ext uri="{BB962C8B-B14F-4D97-AF65-F5344CB8AC3E}">
        <p14:creationId xmlns:p14="http://schemas.microsoft.com/office/powerpoint/2010/main" val="2946424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vis orientalis aries - ovce domác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89" y="4288106"/>
            <a:ext cx="3673211" cy="24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ovce (</a:t>
            </a:r>
            <a:r>
              <a:rPr lang="cs-CZ" sz="2400" b="1" i="1" u="sng" dirty="0" err="1"/>
              <a:t>Ovis</a:t>
            </a:r>
            <a:r>
              <a:rPr lang="cs-CZ" sz="2400" b="1" i="1" u="sng" dirty="0"/>
              <a:t> </a:t>
            </a:r>
            <a:r>
              <a:rPr lang="cs-CZ" sz="2400" b="1" i="1" u="sng" dirty="0" err="1"/>
              <a:t>ammon</a:t>
            </a:r>
            <a:r>
              <a:rPr lang="cs-CZ" sz="2400" b="1" i="1" u="sng" dirty="0"/>
              <a:t> </a:t>
            </a:r>
            <a:r>
              <a:rPr lang="cs-CZ" sz="2400" b="1" u="sng" dirty="0"/>
              <a:t>f. </a:t>
            </a:r>
            <a:r>
              <a:rPr lang="cs-CZ" sz="2400" b="1" i="1" u="sng" dirty="0" err="1"/>
              <a:t>aries</a:t>
            </a:r>
            <a:r>
              <a:rPr lang="cs-CZ" sz="2400" b="1" u="sng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původ domestikované ovce je i přes veškeré snahy stále nejistý a kontroverzní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předkem je pravděpodobně ovce středoasijská (</a:t>
            </a:r>
            <a:r>
              <a:rPr lang="cs-CZ" sz="1400" i="1" dirty="0" err="1"/>
              <a:t>Ovis</a:t>
            </a:r>
            <a:r>
              <a:rPr lang="cs-CZ" sz="1400" i="1" dirty="0"/>
              <a:t> </a:t>
            </a:r>
            <a:r>
              <a:rPr lang="cs-CZ" sz="1400" i="1" dirty="0" err="1"/>
              <a:t>ammon</a:t>
            </a:r>
            <a:r>
              <a:rPr lang="cs-CZ" sz="14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v jihozápadní Asii existovaly neolitické osady, které jsou obecně považovány za nejstarší domestikační centrum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před 9000 lety se tato místa stala primárním centrem domestikace ovcí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ovce byly domestikovány zejména pro vlnu, maso a mléko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ovce se dostaly do Evropy kolem roku 3000 př. n. l.</a:t>
            </a:r>
          </a:p>
        </p:txBody>
      </p:sp>
      <p:pic>
        <p:nvPicPr>
          <p:cNvPr id="4100" name="Picture 4" descr="http://www.thelovelyplanet.net/wp-content/uploads/2011/11/argali_ovis_amm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t="10219" r="5799" b="2930"/>
          <a:stretch/>
        </p:blipFill>
        <p:spPr bwMode="auto">
          <a:xfrm>
            <a:off x="971600" y="4293096"/>
            <a:ext cx="2880320" cy="24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88176" y="6420856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Ovce středoasijská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91490" y="6417474"/>
            <a:ext cx="1123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Ovce domácí</a:t>
            </a:r>
          </a:p>
        </p:txBody>
      </p:sp>
    </p:spTree>
    <p:extLst>
      <p:ext uri="{BB962C8B-B14F-4D97-AF65-F5344CB8AC3E}">
        <p14:creationId xmlns:p14="http://schemas.microsoft.com/office/powerpoint/2010/main" val="2946424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kozy (</a:t>
            </a:r>
            <a:r>
              <a:rPr lang="cs-CZ" sz="2400" b="1" i="1" u="sng" dirty="0" err="1"/>
              <a:t>Capra</a:t>
            </a:r>
            <a:r>
              <a:rPr lang="cs-CZ" sz="2400" b="1" i="1" u="sng" dirty="0"/>
              <a:t> </a:t>
            </a:r>
            <a:r>
              <a:rPr lang="cs-CZ" sz="2400" b="1" i="1" u="sng" dirty="0" err="1"/>
              <a:t>aegagrus</a:t>
            </a:r>
            <a:r>
              <a:rPr lang="cs-CZ" sz="2400" b="1" i="1" u="sng" dirty="0"/>
              <a:t> </a:t>
            </a:r>
            <a:r>
              <a:rPr lang="cs-CZ" sz="2400" b="1" u="sng" dirty="0"/>
              <a:t>f. </a:t>
            </a:r>
            <a:r>
              <a:rPr lang="cs-CZ" sz="2400" b="1" i="1" u="sng" dirty="0" err="1"/>
              <a:t>hircus</a:t>
            </a:r>
            <a:r>
              <a:rPr lang="cs-CZ" sz="2400" b="1" u="sng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začátek domestikace se předpokládá v horách západního Íránu (pohoří Zagros), pravděpodobně brzy po začátku holocénu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předkem byla koza bezoárová (</a:t>
            </a:r>
            <a:r>
              <a:rPr lang="cs-CZ" sz="1400" i="1" dirty="0" err="1"/>
              <a:t>Capra</a:t>
            </a:r>
            <a:r>
              <a:rPr lang="cs-CZ" sz="1400" i="1" dirty="0"/>
              <a:t> </a:t>
            </a:r>
            <a:r>
              <a:rPr lang="cs-CZ" sz="1400" i="1" dirty="0" err="1"/>
              <a:t>aegagrus</a:t>
            </a:r>
            <a:r>
              <a:rPr lang="cs-CZ" sz="14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daří se jí i v náročných podmínkách (vyšší nadmořská výška, teplotní podmínky)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mléko, maso, kůže</a:t>
            </a:r>
          </a:p>
          <a:p>
            <a:pPr algn="just">
              <a:lnSpc>
                <a:spcPct val="150000"/>
              </a:lnSpc>
            </a:pPr>
            <a:endParaRPr lang="cs-CZ" sz="1400" dirty="0"/>
          </a:p>
        </p:txBody>
      </p:sp>
      <p:pic>
        <p:nvPicPr>
          <p:cNvPr id="3074" name="Picture 2" descr="koza bezoárov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0" b="5131"/>
          <a:stretch/>
        </p:blipFill>
        <p:spPr bwMode="auto">
          <a:xfrm>
            <a:off x="1115616" y="3573016"/>
            <a:ext cx="2265624" cy="28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za domác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7"/>
            <a:ext cx="3481389" cy="28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15616" y="6146662"/>
            <a:ext cx="1310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Koza bezoárová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27984" y="6122015"/>
            <a:ext cx="1096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Koza domácí</a:t>
            </a:r>
          </a:p>
        </p:txBody>
      </p:sp>
    </p:spTree>
    <p:extLst>
      <p:ext uri="{BB962C8B-B14F-4D97-AF65-F5344CB8AC3E}">
        <p14:creationId xmlns:p14="http://schemas.microsoft.com/office/powerpoint/2010/main" val="294642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zvířat: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domestikace je proces osvojování si zvířat člověkem, tj. přeměna divokého zvířete v domácí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v současnosti je přijímána teorie o domestikaci jednotlivých druhů v různém čase a na odlišných místech – tzv. nezávislá domestikace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její počátek je odhadován na 15 tisíc př. n. l.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motivací domestikace je užitek ze zvířat sloužící člověku</a:t>
            </a:r>
          </a:p>
          <a:p>
            <a:pPr lvl="1" algn="just">
              <a:lnSpc>
                <a:spcPct val="150000"/>
              </a:lnSpc>
            </a:pPr>
            <a:r>
              <a:rPr lang="cs-CZ" sz="1000" dirty="0"/>
              <a:t>zdroj potravy (maso, tuk, vejce, později mléko – ovce, koza, prase, skot, drůbež)</a:t>
            </a:r>
          </a:p>
          <a:p>
            <a:pPr lvl="1" algn="just">
              <a:lnSpc>
                <a:spcPct val="150000"/>
              </a:lnSpc>
            </a:pPr>
            <a:r>
              <a:rPr lang="cs-CZ" sz="1000" dirty="0"/>
              <a:t>zdroj surovin (kůže, kožešina, vlna, peří, kosti, rohovina – většina lovených a chovaných zvířat)</a:t>
            </a:r>
          </a:p>
          <a:p>
            <a:pPr lvl="1" algn="just">
              <a:lnSpc>
                <a:spcPct val="150000"/>
              </a:lnSpc>
            </a:pPr>
            <a:r>
              <a:rPr lang="cs-CZ" sz="1000" dirty="0"/>
              <a:t>zdroj energie  (zvíře tažné nebo jezdecké – skot, kůň, osel, pes)</a:t>
            </a:r>
          </a:p>
          <a:p>
            <a:pPr lvl="1" algn="just">
              <a:lnSpc>
                <a:spcPct val="150000"/>
              </a:lnSpc>
            </a:pPr>
            <a:r>
              <a:rPr lang="cs-CZ" sz="1000" dirty="0"/>
              <a:t>ostatní využití (zvíře jako společník člověka, hobby, sport – pes, kočka, kůň, holub, okrasné ptactvo a ryby, malí hlodavci)</a:t>
            </a:r>
          </a:p>
          <a:p>
            <a:pPr marL="285750"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/>
              <a:t>proces domestikace není ukončen, řada druhů je v současnosti ve vztahu k člověku v různém stupni osvojení, což se projevuje jejich využíváním k uspokojení potřeb člověka a zároveň omezováním jejich divokého způsobu života (faremní chov jelenovitých, kožešinových zvířat, laboratorních zvířat)</a:t>
            </a:r>
          </a:p>
          <a:p>
            <a:pPr lvl="1" algn="just">
              <a:lnSpc>
                <a:spcPct val="150000"/>
              </a:lnSpc>
            </a:pPr>
            <a:r>
              <a:rPr lang="cs-CZ" sz="1000" dirty="0">
                <a:solidFill>
                  <a:prstClr val="black"/>
                </a:solidFill>
              </a:rPr>
              <a:t>např. jelení, popřípadě srnčí zvěř nebyla domestikována právě pro svoji agresivitu a nezvladatelnost, která je patrná zejména v období říje a </a:t>
            </a:r>
            <a:r>
              <a:rPr lang="cs-CZ" sz="1000">
                <a:solidFill>
                  <a:prstClr val="black"/>
                </a:solidFill>
              </a:rPr>
              <a:t>proto se </a:t>
            </a:r>
            <a:r>
              <a:rPr lang="cs-CZ" sz="1000" dirty="0">
                <a:solidFill>
                  <a:prstClr val="black"/>
                </a:solidFill>
              </a:rPr>
              <a:t>omezoval zásah člověka na chov jelenovitých v oborách, který v druhé polovině 20. stol. vyústil ve faremní chovy</a:t>
            </a:r>
          </a:p>
          <a:p>
            <a:pPr marL="285750" lvl="1" algn="just">
              <a:lnSpc>
                <a:spcPct val="150000"/>
              </a:lnSpc>
              <a:buFont typeface="Arial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01609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kura (</a:t>
            </a:r>
            <a:r>
              <a:rPr lang="cs-CZ" sz="2400" b="1" i="1" u="sng" dirty="0" err="1"/>
              <a:t>Gallus</a:t>
            </a:r>
            <a:r>
              <a:rPr lang="cs-CZ" sz="2400" b="1" i="1" u="sng" dirty="0"/>
              <a:t> </a:t>
            </a:r>
            <a:r>
              <a:rPr lang="cs-CZ" sz="2400" b="1" i="1" u="sng" dirty="0" err="1"/>
              <a:t>gallus</a:t>
            </a:r>
            <a:r>
              <a:rPr lang="cs-CZ" sz="2400" b="1" i="1" u="sng" dirty="0"/>
              <a:t> </a:t>
            </a:r>
            <a:r>
              <a:rPr lang="cs-CZ" sz="2400" b="1" u="sng" dirty="0"/>
              <a:t>f. </a:t>
            </a:r>
            <a:r>
              <a:rPr lang="cs-CZ" sz="2400" b="1" i="1" u="sng" dirty="0" err="1"/>
              <a:t>domestica</a:t>
            </a:r>
            <a:r>
              <a:rPr lang="cs-CZ" sz="2400" b="1" u="sng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domestikovaného kura lze zařadit mezi nejrozšířenější domestikovaná zvířata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zdroj potravy (vejce a maso)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v současné době se v Asii nacházejí 4 volně žijící druhy rodu </a:t>
            </a:r>
            <a:r>
              <a:rPr lang="cs-CZ" sz="1400" i="1" dirty="0" err="1"/>
              <a:t>Gallus</a:t>
            </a:r>
            <a:r>
              <a:rPr lang="cs-CZ" sz="1400" i="1" dirty="0"/>
              <a:t> </a:t>
            </a:r>
            <a:r>
              <a:rPr lang="cs-CZ" sz="1400" dirty="0"/>
              <a:t>(kur bankivský - </a:t>
            </a:r>
            <a:r>
              <a:rPr lang="cs-CZ" sz="1400" i="1" dirty="0"/>
              <a:t>G. </a:t>
            </a:r>
            <a:r>
              <a:rPr lang="cs-CZ" sz="1400" i="1" dirty="0" err="1"/>
              <a:t>gallus</a:t>
            </a:r>
            <a:r>
              <a:rPr lang="cs-CZ" sz="1400" i="1" dirty="0"/>
              <a:t>, </a:t>
            </a:r>
            <a:r>
              <a:rPr lang="cs-CZ" sz="1400" dirty="0"/>
              <a:t>kur </a:t>
            </a:r>
            <a:r>
              <a:rPr lang="cs-CZ" sz="1400" dirty="0" err="1"/>
              <a:t>Sonneratův</a:t>
            </a:r>
            <a:r>
              <a:rPr lang="cs-CZ" sz="1400" dirty="0"/>
              <a:t> - </a:t>
            </a:r>
            <a:r>
              <a:rPr lang="cs-CZ" sz="1400" i="1" dirty="0"/>
              <a:t>G. </a:t>
            </a:r>
            <a:r>
              <a:rPr lang="cs-CZ" sz="1400" i="1" dirty="0" err="1"/>
              <a:t>sonneratii</a:t>
            </a:r>
            <a:r>
              <a:rPr lang="cs-CZ" sz="1400" i="1" dirty="0"/>
              <a:t>, </a:t>
            </a:r>
            <a:r>
              <a:rPr lang="cs-CZ" sz="1400" dirty="0"/>
              <a:t>kur zelený - </a:t>
            </a:r>
            <a:r>
              <a:rPr lang="cs-CZ" sz="1400" i="1" dirty="0"/>
              <a:t>G. </a:t>
            </a:r>
            <a:r>
              <a:rPr lang="cs-CZ" sz="1400" i="1" dirty="0" err="1"/>
              <a:t>varius</a:t>
            </a:r>
            <a:r>
              <a:rPr lang="cs-CZ" sz="1400" i="1" dirty="0"/>
              <a:t> </a:t>
            </a:r>
            <a:r>
              <a:rPr lang="cs-CZ" sz="1400" dirty="0"/>
              <a:t>a kur srílanský - </a:t>
            </a:r>
            <a:r>
              <a:rPr lang="cs-CZ" sz="1400" i="1" dirty="0"/>
              <a:t>G. </a:t>
            </a:r>
            <a:r>
              <a:rPr lang="cs-CZ" sz="1400" i="1" dirty="0" err="1"/>
              <a:t>lafayetii</a:t>
            </a:r>
            <a:r>
              <a:rPr lang="cs-CZ" sz="14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kur zelený se vyskytuje pouze na Jávě, kur srílanský na Srí Lance a kur </a:t>
            </a:r>
            <a:r>
              <a:rPr lang="cs-CZ" sz="1400" dirty="0" err="1"/>
              <a:t>Sonneratův</a:t>
            </a:r>
            <a:r>
              <a:rPr lang="cs-CZ" sz="1400" dirty="0"/>
              <a:t> v jihozápadní Indii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kur bankivský je rozdělený do pěti poddruhů, které se vyskytují v různých geografických oblastech: </a:t>
            </a:r>
            <a:r>
              <a:rPr lang="cs-CZ" sz="1400" i="1" dirty="0"/>
              <a:t>G. </a:t>
            </a:r>
            <a:r>
              <a:rPr lang="cs-CZ" sz="1400" i="1" dirty="0" err="1"/>
              <a:t>gallus</a:t>
            </a:r>
            <a:r>
              <a:rPr lang="cs-CZ" sz="1400" i="1" dirty="0"/>
              <a:t> </a:t>
            </a:r>
            <a:r>
              <a:rPr lang="cs-CZ" sz="1400" i="1" dirty="0" err="1"/>
              <a:t>gallus</a:t>
            </a:r>
            <a:r>
              <a:rPr lang="cs-CZ" sz="1400" i="1" dirty="0"/>
              <a:t> </a:t>
            </a:r>
            <a:r>
              <a:rPr lang="cs-CZ" sz="1400" dirty="0"/>
              <a:t>(Thajsko, Kambodža, Laos, jižní Vietnam), </a:t>
            </a:r>
            <a:r>
              <a:rPr lang="cs-CZ" sz="1400" i="1" dirty="0"/>
              <a:t>G. g. </a:t>
            </a:r>
            <a:r>
              <a:rPr lang="cs-CZ" sz="1400" i="1" dirty="0" err="1"/>
              <a:t>murghi</a:t>
            </a:r>
            <a:r>
              <a:rPr lang="cs-CZ" sz="1400" i="1" dirty="0"/>
              <a:t> </a:t>
            </a:r>
            <a:r>
              <a:rPr lang="cs-CZ" sz="1400" dirty="0"/>
              <a:t>(severovýchodní Indie), </a:t>
            </a:r>
            <a:r>
              <a:rPr lang="cs-CZ" sz="1400" i="1" dirty="0"/>
              <a:t>G. g. </a:t>
            </a:r>
            <a:r>
              <a:rPr lang="cs-CZ" sz="1400" i="1" dirty="0" err="1"/>
              <a:t>spadiceus</a:t>
            </a:r>
            <a:r>
              <a:rPr lang="cs-CZ" sz="1400" i="1" dirty="0"/>
              <a:t> </a:t>
            </a:r>
            <a:r>
              <a:rPr lang="cs-CZ" sz="1400" dirty="0"/>
              <a:t>(Malajsie, Thajsko, Barma, Čína), </a:t>
            </a:r>
            <a:r>
              <a:rPr lang="cs-CZ" sz="1400" i="1" dirty="0"/>
              <a:t>G. g. </a:t>
            </a:r>
            <a:r>
              <a:rPr lang="cs-CZ" sz="1400" i="1" dirty="0" err="1"/>
              <a:t>bankiva</a:t>
            </a:r>
            <a:r>
              <a:rPr lang="cs-CZ" sz="1400" i="1" dirty="0"/>
              <a:t> </a:t>
            </a:r>
            <a:r>
              <a:rPr lang="cs-CZ" sz="1400" dirty="0"/>
              <a:t>(Jáva, Sumatra) a </a:t>
            </a:r>
            <a:r>
              <a:rPr lang="cs-CZ" sz="1400" i="1" dirty="0"/>
              <a:t>G. g. </a:t>
            </a:r>
            <a:r>
              <a:rPr lang="cs-CZ" sz="1400" i="1" dirty="0" err="1"/>
              <a:t>jabouillei</a:t>
            </a:r>
            <a:r>
              <a:rPr lang="cs-CZ" sz="1400" i="1" dirty="0"/>
              <a:t> </a:t>
            </a:r>
            <a:r>
              <a:rPr lang="cs-CZ" sz="1400" dirty="0"/>
              <a:t>(jižní Čína a severní Vietnam)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předkem moderních plemen drůbeže je pravděpodobně kur bankivský (</a:t>
            </a:r>
            <a:r>
              <a:rPr lang="cs-CZ" sz="1400" i="1" dirty="0" err="1"/>
              <a:t>Gallus</a:t>
            </a:r>
            <a:r>
              <a:rPr lang="cs-CZ" sz="1400" i="1" dirty="0"/>
              <a:t> </a:t>
            </a:r>
            <a:r>
              <a:rPr lang="cs-CZ" sz="1400" i="1" dirty="0" err="1"/>
              <a:t>gallus</a:t>
            </a:r>
            <a:r>
              <a:rPr lang="cs-CZ" sz="14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archeologické pozůstatky byly nalezeny v severovýchodní Číně, a to celkem na 16 místech, a v údolí řeky Indus 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k domestikaci v severovýchodní Číně došlo přibližně před 6000 lety </a:t>
            </a:r>
          </a:p>
        </p:txBody>
      </p:sp>
    </p:spTree>
    <p:extLst>
      <p:ext uri="{BB962C8B-B14F-4D97-AF65-F5344CB8AC3E}">
        <p14:creationId xmlns:p14="http://schemas.microsoft.com/office/powerpoint/2010/main" val="1829695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kura (</a:t>
            </a:r>
            <a:r>
              <a:rPr lang="cs-CZ" sz="2400" b="1" i="1" u="sng" dirty="0" err="1"/>
              <a:t>Gallus</a:t>
            </a:r>
            <a:r>
              <a:rPr lang="cs-CZ" sz="2400" b="1" i="1" u="sng" dirty="0"/>
              <a:t> </a:t>
            </a:r>
            <a:r>
              <a:rPr lang="cs-CZ" sz="2400" b="1" i="1" u="sng" dirty="0" err="1"/>
              <a:t>gallus</a:t>
            </a:r>
            <a:r>
              <a:rPr lang="cs-CZ" sz="2400" b="1" i="1" u="sng" dirty="0"/>
              <a:t> </a:t>
            </a:r>
            <a:r>
              <a:rPr lang="cs-CZ" sz="2400" b="1" u="sng" dirty="0"/>
              <a:t>f. </a:t>
            </a:r>
            <a:r>
              <a:rPr lang="cs-CZ" sz="2400" b="1" i="1" u="sng" dirty="0" err="1"/>
              <a:t>domestica</a:t>
            </a:r>
            <a:r>
              <a:rPr lang="cs-CZ" sz="2400" b="1" u="sng" dirty="0"/>
              <a:t>):</a:t>
            </a:r>
            <a:endParaRPr lang="cs-CZ" sz="24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kur bankivský je domestikovanému kuru morfologicky nejbližší </a:t>
            </a:r>
          </a:p>
          <a:p>
            <a:pPr algn="just">
              <a:lnSpc>
                <a:spcPct val="150000"/>
              </a:lnSpc>
            </a:pPr>
            <a:endParaRPr lang="cs-CZ" sz="1400" dirty="0"/>
          </a:p>
        </p:txBody>
      </p:sp>
      <p:pic>
        <p:nvPicPr>
          <p:cNvPr id="3074" name="Picture 2" descr="http://www.biolib.cz/IMG/GAL/2345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5058" b="7039"/>
          <a:stretch/>
        </p:blipFill>
        <p:spPr bwMode="auto">
          <a:xfrm>
            <a:off x="915942" y="2133506"/>
            <a:ext cx="3744416" cy="21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llus sonneratii - kur Sonnerat&amp;uring;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1"/>
          <a:stretch/>
        </p:blipFill>
        <p:spPr bwMode="auto">
          <a:xfrm>
            <a:off x="4644008" y="2133506"/>
            <a:ext cx="3571875" cy="21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allus varius - kur zelen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" b="3626"/>
          <a:stretch/>
        </p:blipFill>
        <p:spPr bwMode="auto">
          <a:xfrm>
            <a:off x="915942" y="4281382"/>
            <a:ext cx="3327326" cy="22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allus lafayetii - kur srílansk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 b="6985"/>
          <a:stretch/>
        </p:blipFill>
        <p:spPr bwMode="auto">
          <a:xfrm>
            <a:off x="4222442" y="4289706"/>
            <a:ext cx="3993441" cy="224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15942" y="3973605"/>
            <a:ext cx="118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Kur bankivský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644008" y="3973604"/>
            <a:ext cx="1297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Kur </a:t>
            </a:r>
            <a:r>
              <a:rPr lang="cs-CZ" sz="1400" dirty="0" err="1">
                <a:solidFill>
                  <a:schemeClr val="bg1"/>
                </a:solidFill>
              </a:rPr>
              <a:t>sonneratův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15942" y="6227708"/>
            <a:ext cx="93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Kur zelený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22442" y="6224326"/>
            <a:ext cx="1103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Kur srílanský</a:t>
            </a:r>
          </a:p>
        </p:txBody>
      </p:sp>
    </p:spTree>
    <p:extLst>
      <p:ext uri="{BB962C8B-B14F-4D97-AF65-F5344CB8AC3E}">
        <p14:creationId xmlns:p14="http://schemas.microsoft.com/office/powerpoint/2010/main" val="91954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Benecke</a:t>
            </a:r>
            <a:r>
              <a:rPr lang="cs-CZ" dirty="0"/>
              <a:t>, N., 1994: </a:t>
            </a:r>
            <a:r>
              <a:rPr lang="cs-CZ" dirty="0" err="1"/>
              <a:t>Archäozoologische</a:t>
            </a:r>
            <a:r>
              <a:rPr lang="cs-CZ" dirty="0"/>
              <a:t> </a:t>
            </a:r>
            <a:r>
              <a:rPr lang="cs-CZ" dirty="0" err="1"/>
              <a:t>Studien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 der </a:t>
            </a:r>
            <a:r>
              <a:rPr lang="cs-CZ" dirty="0" err="1"/>
              <a:t>Haustierhaltung</a:t>
            </a:r>
            <a:r>
              <a:rPr lang="cs-CZ" dirty="0"/>
              <a:t> in </a:t>
            </a:r>
            <a:r>
              <a:rPr lang="cs-CZ" dirty="0" err="1"/>
              <a:t>Mitteleuropa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Südskandinavien</a:t>
            </a:r>
            <a:r>
              <a:rPr lang="cs-CZ" dirty="0"/>
              <a:t> von den </a:t>
            </a:r>
            <a:r>
              <a:rPr lang="cs-CZ" dirty="0" err="1"/>
              <a:t>Anfängen</a:t>
            </a:r>
            <a:r>
              <a:rPr lang="cs-CZ" dirty="0"/>
              <a:t> bis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ausgehenden</a:t>
            </a:r>
            <a:r>
              <a:rPr lang="cs-CZ" dirty="0"/>
              <a:t> </a:t>
            </a:r>
            <a:r>
              <a:rPr lang="cs-CZ" dirty="0" err="1"/>
              <a:t>Mittelalter</a:t>
            </a:r>
            <a:r>
              <a:rPr lang="cs-CZ" dirty="0"/>
              <a:t>. </a:t>
            </a:r>
            <a:r>
              <a:rPr lang="cs-CZ" dirty="0" err="1"/>
              <a:t>Schriften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Ur-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Frühgeschichte</a:t>
            </a:r>
            <a:r>
              <a:rPr lang="cs-CZ" dirty="0"/>
              <a:t>, 46. </a:t>
            </a:r>
            <a:r>
              <a:rPr lang="cs-CZ" dirty="0" err="1"/>
              <a:t>Deutches</a:t>
            </a:r>
            <a:r>
              <a:rPr lang="cs-CZ" dirty="0"/>
              <a:t> </a:t>
            </a:r>
            <a:r>
              <a:rPr lang="cs-CZ" dirty="0" err="1"/>
              <a:t>Archäologisches</a:t>
            </a:r>
            <a:r>
              <a:rPr lang="cs-CZ" dirty="0"/>
              <a:t> Institut. </a:t>
            </a:r>
            <a:r>
              <a:rPr lang="cs-CZ" dirty="0" err="1"/>
              <a:t>Berlin</a:t>
            </a:r>
            <a:r>
              <a:rPr lang="cs-CZ" dirty="0"/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Benecke</a:t>
            </a:r>
            <a:r>
              <a:rPr lang="cs-CZ" dirty="0"/>
              <a:t>, N., 1994: Der </a:t>
            </a:r>
            <a:r>
              <a:rPr lang="cs-CZ" dirty="0" err="1"/>
              <a:t>Mensch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Haustiere</a:t>
            </a:r>
            <a:r>
              <a:rPr lang="cs-CZ" dirty="0"/>
              <a:t>. Die </a:t>
            </a:r>
            <a:r>
              <a:rPr lang="cs-CZ" dirty="0" err="1"/>
              <a:t>Geschichte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jahrtausendealten</a:t>
            </a:r>
            <a:r>
              <a:rPr lang="cs-CZ" dirty="0"/>
              <a:t> </a:t>
            </a:r>
            <a:r>
              <a:rPr lang="cs-CZ" dirty="0" err="1"/>
              <a:t>Beziehung</a:t>
            </a:r>
            <a:r>
              <a:rPr lang="cs-CZ" dirty="0"/>
              <a:t>. Konrad </a:t>
            </a:r>
            <a:r>
              <a:rPr lang="cs-CZ" dirty="0" err="1"/>
              <a:t>Theiss</a:t>
            </a:r>
            <a:r>
              <a:rPr lang="cs-CZ" dirty="0"/>
              <a:t> </a:t>
            </a:r>
            <a:r>
              <a:rPr lang="cs-CZ" dirty="0" err="1"/>
              <a:t>Verlag</a:t>
            </a:r>
            <a:r>
              <a:rPr lang="cs-CZ" dirty="0"/>
              <a:t>. Stuttgart.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/>
              <a:t>Beranová, M.,1980: Zemědělství starých Slovanů. Academia. Praha.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/>
              <a:t>Beranová, M., 2007: Jídlo a pití v pravěku a ve středověku. Academia.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Bökönyi</a:t>
            </a:r>
            <a:r>
              <a:rPr lang="cs-CZ" dirty="0"/>
              <a:t>, S., 1974: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mammals</a:t>
            </a:r>
            <a:r>
              <a:rPr lang="cs-CZ" dirty="0"/>
              <a:t> in </a:t>
            </a:r>
            <a:r>
              <a:rPr lang="cs-CZ" dirty="0" err="1"/>
              <a:t>central</a:t>
            </a:r>
            <a:r>
              <a:rPr lang="cs-CZ" dirty="0"/>
              <a:t> and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. Budapešť.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Brentjes</a:t>
            </a:r>
            <a:r>
              <a:rPr lang="cs-CZ" dirty="0"/>
              <a:t>, B., 1979: Jak zvířata zdomácněla. Horizont.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Clason</a:t>
            </a:r>
            <a:r>
              <a:rPr lang="cs-CZ" dirty="0"/>
              <a:t>, A. T. (</a:t>
            </a:r>
            <a:r>
              <a:rPr lang="cs-CZ" dirty="0" err="1"/>
              <a:t>ed</a:t>
            </a:r>
            <a:r>
              <a:rPr lang="cs-CZ" dirty="0"/>
              <a:t>.), 1975: </a:t>
            </a:r>
            <a:r>
              <a:rPr lang="cs-CZ" dirty="0" err="1"/>
              <a:t>Archaeozoological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. </a:t>
            </a:r>
            <a:r>
              <a:rPr lang="cs-CZ" dirty="0" err="1"/>
              <a:t>North-Holland</a:t>
            </a:r>
            <a:r>
              <a:rPr lang="cs-CZ" dirty="0"/>
              <a:t> </a:t>
            </a:r>
            <a:r>
              <a:rPr lang="cs-CZ" dirty="0" err="1"/>
              <a:t>Publ</a:t>
            </a:r>
            <a:r>
              <a:rPr lang="cs-CZ" dirty="0"/>
              <a:t>. </a:t>
            </a:r>
            <a:r>
              <a:rPr lang="cs-CZ" dirty="0" err="1"/>
              <a:t>Comp</a:t>
            </a:r>
            <a:r>
              <a:rPr lang="cs-CZ" dirty="0"/>
              <a:t>., Amsterdam.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Caras</a:t>
            </a:r>
            <a:r>
              <a:rPr lang="cs-CZ" dirty="0"/>
              <a:t>, R., 1999: Zvířata, která změnila člověka. Rybka </a:t>
            </a:r>
            <a:r>
              <a:rPr lang="cs-CZ" dirty="0" err="1"/>
              <a:t>Publishers</a:t>
            </a:r>
            <a:r>
              <a:rPr lang="cs-CZ" dirty="0"/>
              <a:t>, Praha.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Cluton-Brock</a:t>
            </a:r>
            <a:r>
              <a:rPr lang="cs-CZ" dirty="0"/>
              <a:t>, J., 1999: A natural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Domesticated</a:t>
            </a:r>
            <a:r>
              <a:rPr lang="cs-CZ" dirty="0"/>
              <a:t> </a:t>
            </a:r>
            <a:r>
              <a:rPr lang="cs-CZ" dirty="0" err="1"/>
              <a:t>Mammals</a:t>
            </a:r>
            <a:r>
              <a:rPr lang="cs-CZ" dirty="0"/>
              <a:t>. Cambridge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Epstein</a:t>
            </a:r>
            <a:r>
              <a:rPr lang="cs-CZ" dirty="0"/>
              <a:t>, H., 1971: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Africa</a:t>
            </a:r>
            <a:r>
              <a:rPr lang="cs-CZ" dirty="0"/>
              <a:t>. </a:t>
            </a:r>
            <a:r>
              <a:rPr lang="cs-CZ" dirty="0" err="1"/>
              <a:t>Leipzig</a:t>
            </a:r>
            <a:r>
              <a:rPr lang="cs-CZ" dirty="0"/>
              <a:t>, </a:t>
            </a:r>
            <a:r>
              <a:rPr lang="cs-CZ" dirty="0" err="1"/>
              <a:t>Edition</a:t>
            </a:r>
            <a:r>
              <a:rPr lang="cs-CZ" dirty="0"/>
              <a:t> L.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/>
              <a:t>Peške, L., 1994: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Archaeological</a:t>
            </a:r>
            <a:r>
              <a:rPr lang="cs-CZ" dirty="0"/>
              <a:t> Institute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objectives</a:t>
            </a:r>
            <a:r>
              <a:rPr lang="cs-CZ" dirty="0"/>
              <a:t>. </a:t>
            </a:r>
            <a:r>
              <a:rPr lang="cs-CZ" dirty="0" err="1"/>
              <a:t>Supplementa</a:t>
            </a:r>
            <a:r>
              <a:rPr lang="cs-CZ" dirty="0"/>
              <a:t> 1. Fridrich, J. (</a:t>
            </a:r>
            <a:r>
              <a:rPr lang="cs-CZ" dirty="0" err="1"/>
              <a:t>ed</a:t>
            </a:r>
            <a:r>
              <a:rPr lang="cs-CZ" dirty="0"/>
              <a:t>.): 259-278. Památky archeologické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Popesko</a:t>
            </a:r>
            <a:r>
              <a:rPr lang="cs-CZ" dirty="0"/>
              <a:t>, P., </a:t>
            </a:r>
            <a:r>
              <a:rPr lang="cs-CZ" dirty="0" err="1"/>
              <a:t>Ambros</a:t>
            </a:r>
            <a:r>
              <a:rPr lang="cs-CZ" dirty="0"/>
              <a:t>, C., 1962: Problémy </a:t>
            </a:r>
            <a:r>
              <a:rPr lang="cs-CZ" dirty="0" err="1"/>
              <a:t>domestikácie</a:t>
            </a:r>
            <a:r>
              <a:rPr lang="cs-CZ" dirty="0"/>
              <a:t> </a:t>
            </a:r>
            <a:r>
              <a:rPr lang="cs-CZ" dirty="0" err="1"/>
              <a:t>zvierat</a:t>
            </a:r>
            <a:r>
              <a:rPr lang="cs-CZ" dirty="0"/>
              <a:t> z historického hlediska. </a:t>
            </a:r>
            <a:r>
              <a:rPr lang="cs-CZ" dirty="0" err="1"/>
              <a:t>Študijné</a:t>
            </a:r>
            <a:r>
              <a:rPr lang="cs-CZ" dirty="0"/>
              <a:t> </a:t>
            </a:r>
            <a:r>
              <a:rPr lang="cs-CZ" dirty="0" err="1"/>
              <a:t>zvesti</a:t>
            </a:r>
            <a:r>
              <a:rPr lang="cs-CZ" dirty="0"/>
              <a:t>: 85-103.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Ucko</a:t>
            </a:r>
            <a:r>
              <a:rPr lang="cs-CZ" dirty="0"/>
              <a:t>, P.J., </a:t>
            </a:r>
            <a:r>
              <a:rPr lang="cs-CZ" dirty="0" err="1"/>
              <a:t>Dimbleby</a:t>
            </a:r>
            <a:r>
              <a:rPr lang="cs-CZ" dirty="0"/>
              <a:t>, G.W. (eds.), 1969: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domestication</a:t>
            </a:r>
            <a:r>
              <a:rPr lang="cs-CZ" dirty="0"/>
              <a:t> and </a:t>
            </a:r>
            <a:r>
              <a:rPr lang="cs-CZ" dirty="0" err="1"/>
              <a:t>expoitation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plants</a:t>
            </a:r>
            <a:r>
              <a:rPr lang="cs-CZ" dirty="0"/>
              <a:t> and </a:t>
            </a:r>
            <a:r>
              <a:rPr lang="cs-CZ" dirty="0" err="1"/>
              <a:t>animals</a:t>
            </a:r>
            <a:r>
              <a:rPr lang="cs-CZ" dirty="0"/>
              <a:t>. Gerald </a:t>
            </a:r>
            <a:r>
              <a:rPr lang="cs-CZ" dirty="0" err="1"/>
              <a:t>Duckworth</a:t>
            </a:r>
            <a:r>
              <a:rPr lang="cs-CZ" dirty="0"/>
              <a:t> &amp; Co. London.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s-CZ" dirty="0" err="1"/>
              <a:t>Zeuner</a:t>
            </a:r>
            <a:r>
              <a:rPr lang="cs-CZ" dirty="0"/>
              <a:t>, F. E., 1963: A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Domesticated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. </a:t>
            </a:r>
            <a:r>
              <a:rPr lang="cs-CZ" dirty="0" err="1"/>
              <a:t>Hutchinson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London.</a:t>
            </a:r>
          </a:p>
        </p:txBody>
      </p:sp>
    </p:spTree>
    <p:extLst>
      <p:ext uri="{BB962C8B-B14F-4D97-AF65-F5344CB8AC3E}">
        <p14:creationId xmlns:p14="http://schemas.microsoft.com/office/powerpoint/2010/main" val="227948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zvířat: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200" b="1" u="sng" dirty="0"/>
              <a:t>Zvířata hospodářská vs. domácí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hospodářské zvíře je zvíře chované člověkem pro hospodářský užitek (potrava, práce) – kůň, kráva, ovce, koza, drůbež, holub, kapr, jelen, bažant, aj.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domácí zvíře je zvíře žijící s člověkem pod „jednou střechou“, zájmovým chovem domácích zvířat se nesleduje přímý hospodářský užitek – pes, kočka, kanár, papoušek, akvarijní rybičky, morče, aj.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některé zvíře může být domácím i hospodářským zároveň (jezdecký kůň), přesná hranice mezi hospodářským a domácím zvířetem ani není možná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v současné době se i typicky domácí zvíře (pes, akvarijní ryba) stává objektem ekonomického zájmu některých chovatelů, naopak dříve typicky hospodářské zvíře (skot, kůň) je některými plemeny a cenou zvířat natolik atraktivní, že se stává objektem zájmového chovu (skotský náhorní skot)</a:t>
            </a:r>
          </a:p>
        </p:txBody>
      </p:sp>
      <p:pic>
        <p:nvPicPr>
          <p:cNvPr id="6146" name="Picture 2" descr="https://s-media-cache-ak0.pinimg.com/736x/57/c8/05/57c80535afcf6aeaae01ceb2c7e9ec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16215"/>
          <a:stretch/>
        </p:blipFill>
        <p:spPr bwMode="auto">
          <a:xfrm>
            <a:off x="2635560" y="4653136"/>
            <a:ext cx="3872880" cy="19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35560" y="6290805"/>
            <a:ext cx="1682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Skotský náhorní skot</a:t>
            </a:r>
          </a:p>
        </p:txBody>
      </p:sp>
    </p:spTree>
    <p:extLst>
      <p:ext uri="{BB962C8B-B14F-4D97-AF65-F5344CB8AC3E}">
        <p14:creationId xmlns:p14="http://schemas.microsoft.com/office/powerpoint/2010/main" val="303834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zvířat: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altLang="cs-CZ" sz="1400" b="1" u="sng" dirty="0"/>
              <a:t>Podmínky úspěšného procesu domestikace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sociální vztahy, stádový instinkt – druh tvoří skupinu, např. stádo, které je hierarchicky uspořádané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široké potravní spektrum – nesmí být potravním specialistou a nekonkuruje člověku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klidné chování – zvladatelnost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snadné rozmnožování</a:t>
            </a:r>
          </a:p>
          <a:p>
            <a:pPr algn="just">
              <a:lnSpc>
                <a:spcPct val="150000"/>
              </a:lnSpc>
            </a:pPr>
            <a:endParaRPr lang="cs-CZ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400" b="1" u="sng" dirty="0"/>
              <a:t>Proces zdomácnění</a:t>
            </a:r>
          </a:p>
          <a:p>
            <a:pPr algn="just">
              <a:lnSpc>
                <a:spcPct val="150000"/>
              </a:lnSpc>
            </a:pPr>
            <a:r>
              <a:rPr lang="cs-CZ" sz="1400" b="1" dirty="0"/>
              <a:t>zajetí</a:t>
            </a:r>
            <a:r>
              <a:rPr lang="cs-CZ" sz="1400" dirty="0"/>
              <a:t> – odchycená zvířata z volné přírody jdou držena v ohradách, začíná péče člověka o zvířata</a:t>
            </a:r>
          </a:p>
          <a:p>
            <a:pPr algn="just">
              <a:lnSpc>
                <a:spcPct val="150000"/>
              </a:lnSpc>
            </a:pPr>
            <a:r>
              <a:rPr lang="cs-CZ" sz="1400" b="1" dirty="0"/>
              <a:t>ochočení</a:t>
            </a:r>
            <a:r>
              <a:rPr lang="cs-CZ" sz="1400" dirty="0"/>
              <a:t> – individuálním procesem dochází k podrobení zvířete</a:t>
            </a:r>
          </a:p>
          <a:p>
            <a:pPr algn="just">
              <a:lnSpc>
                <a:spcPct val="150000"/>
              </a:lnSpc>
            </a:pPr>
            <a:r>
              <a:rPr lang="cs-CZ" sz="1400" b="1" dirty="0"/>
              <a:t>zdomácnění</a:t>
            </a:r>
            <a:r>
              <a:rPr lang="cs-CZ" sz="1400" dirty="0"/>
              <a:t> – úplné ovládnutí druhu člověkem, který o zvířata všestranně pečuje, řídí jejich rozmnožování, mění jejich vlastnosti ve svůj prospěch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2455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zvířat: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v současné době jsou jako domácí a hospodářská zvířata využívány plně nebo v omezeném rozsahu následující druhy:</a:t>
            </a:r>
          </a:p>
          <a:p>
            <a:pPr lvl="1" algn="just">
              <a:lnSpc>
                <a:spcPct val="150000"/>
              </a:lnSpc>
            </a:pPr>
            <a:r>
              <a:rPr lang="cs-CZ" sz="1000" b="1" dirty="0">
                <a:solidFill>
                  <a:prstClr val="black"/>
                </a:solidFill>
              </a:rPr>
              <a:t>savci</a:t>
            </a:r>
            <a:r>
              <a:rPr lang="cs-CZ" sz="1000" dirty="0">
                <a:solidFill>
                  <a:prstClr val="black"/>
                </a:solidFill>
              </a:rPr>
              <a:t> – kůň, osel a kříženci koně a osla (mula, mezek); skot (evropský), skot asijský (zebu) a příbuzné druhy – </a:t>
            </a:r>
            <a:r>
              <a:rPr lang="cs-CZ" sz="1000" dirty="0" err="1">
                <a:solidFill>
                  <a:prstClr val="black"/>
                </a:solidFill>
              </a:rPr>
              <a:t>bali</a:t>
            </a:r>
            <a:r>
              <a:rPr lang="cs-CZ" sz="1000" dirty="0">
                <a:solidFill>
                  <a:prstClr val="black"/>
                </a:solidFill>
              </a:rPr>
              <a:t>, </a:t>
            </a:r>
            <a:r>
              <a:rPr lang="cs-CZ" sz="1000" dirty="0" err="1">
                <a:solidFill>
                  <a:prstClr val="black"/>
                </a:solidFill>
              </a:rPr>
              <a:t>gayal</a:t>
            </a:r>
            <a:r>
              <a:rPr lang="cs-CZ" sz="1000" dirty="0">
                <a:solidFill>
                  <a:prstClr val="black"/>
                </a:solidFill>
              </a:rPr>
              <a:t>, jak a buvol domácí, bizon americký a evropský; ovce; koza; prase; velbloud, lama, alpaka; sob, jelen, daněk, muflon; králík, kapybara, morče, laboratorní myš a potkan, křeček, nutrie; pes, kočka; liška polární, liška stříbrná, norek, činčila</a:t>
            </a:r>
          </a:p>
          <a:p>
            <a:pPr lvl="1" algn="just">
              <a:lnSpc>
                <a:spcPct val="150000"/>
              </a:lnSpc>
            </a:pPr>
            <a:r>
              <a:rPr lang="cs-CZ" sz="1000" b="1" dirty="0">
                <a:solidFill>
                  <a:prstClr val="black"/>
                </a:solidFill>
              </a:rPr>
              <a:t>ptáci</a:t>
            </a:r>
            <a:r>
              <a:rPr lang="cs-CZ" sz="1000" dirty="0">
                <a:solidFill>
                  <a:prstClr val="black"/>
                </a:solidFill>
              </a:rPr>
              <a:t> – kur, kachna, husa, krůta, perlička, kachna, holub, pštros, exotické okrasné ptactvo (papoušci, kanáři, páv, aj.)</a:t>
            </a:r>
          </a:p>
          <a:p>
            <a:pPr lvl="1" algn="just">
              <a:lnSpc>
                <a:spcPct val="150000"/>
              </a:lnSpc>
            </a:pPr>
            <a:r>
              <a:rPr lang="cs-CZ" sz="1000" b="1" dirty="0">
                <a:solidFill>
                  <a:prstClr val="black"/>
                </a:solidFill>
              </a:rPr>
              <a:t>ostatní </a:t>
            </a:r>
            <a:r>
              <a:rPr lang="cs-CZ" sz="1000" dirty="0">
                <a:solidFill>
                  <a:prstClr val="black"/>
                </a:solidFill>
              </a:rPr>
              <a:t>– bezobratlí – hlemýžď, bourec morušový, včela; obratlovci – ryby (okrasné, pro produkci masa), obojživelníci, hadi</a:t>
            </a:r>
          </a:p>
          <a:p>
            <a:pPr marL="0" lvl="1" indent="0" algn="just">
              <a:lnSpc>
                <a:spcPct val="150000"/>
              </a:lnSpc>
              <a:buNone/>
            </a:pPr>
            <a:endParaRPr lang="cs-CZ" sz="1000" dirty="0">
              <a:solidFill>
                <a:prstClr val="black"/>
              </a:solidFill>
            </a:endParaRPr>
          </a:p>
          <a:p>
            <a:pPr marL="0" lvl="1" indent="0" algn="just">
              <a:lnSpc>
                <a:spcPct val="150000"/>
              </a:lnSpc>
              <a:buNone/>
            </a:pPr>
            <a:r>
              <a:rPr lang="cs-CZ" sz="1400" b="1" u="sng" dirty="0">
                <a:solidFill>
                  <a:prstClr val="black"/>
                </a:solidFill>
              </a:rPr>
              <a:t>Centra domestikace</a:t>
            </a:r>
          </a:p>
          <a:p>
            <a:pPr marL="285750"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</a:rPr>
              <a:t>Asie: pes, ovce, kůň, skot, prase, velbloud, buvol, jak, </a:t>
            </a:r>
            <a:r>
              <a:rPr lang="cs-CZ" sz="1400" dirty="0" err="1">
                <a:solidFill>
                  <a:prstClr val="black"/>
                </a:solidFill>
              </a:rPr>
              <a:t>bali</a:t>
            </a:r>
            <a:r>
              <a:rPr lang="cs-CZ" sz="1400" dirty="0">
                <a:solidFill>
                  <a:prstClr val="black"/>
                </a:solidFill>
              </a:rPr>
              <a:t>, kur, holub, kachna, páv, husa, bourec</a:t>
            </a:r>
          </a:p>
          <a:p>
            <a:pPr marL="285750"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</a:rPr>
              <a:t>Evropa: pes, ovce, prase, koza, skot, kůň, kachna, holub, králík, včela</a:t>
            </a:r>
          </a:p>
          <a:p>
            <a:pPr marL="285750"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</a:rPr>
              <a:t>Afrika: osel, pes, kočka, perlička, včela</a:t>
            </a:r>
          </a:p>
          <a:p>
            <a:pPr marL="285750"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</a:rPr>
              <a:t>Amerika: lama, pes, krocan, kachna, morče, kapybara</a:t>
            </a:r>
            <a:endParaRPr lang="cs-CZ" sz="1400" dirty="0"/>
          </a:p>
        </p:txBody>
      </p:sp>
      <p:pic>
        <p:nvPicPr>
          <p:cNvPr id="7170" name="Picture 2" descr="Bos gaurus f. frontalis - Gay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3535" r="5044" b="5207"/>
          <a:stretch/>
        </p:blipFill>
        <p:spPr bwMode="auto">
          <a:xfrm>
            <a:off x="5956941" y="4581127"/>
            <a:ext cx="2863531" cy="21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56941" y="6390114"/>
            <a:ext cx="58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</a:rPr>
              <a:t>Gayal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8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Domestikace zvířat: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400" dirty="0"/>
              <a:t>domestikaci zvířat je možné chápat jako přizpůsobení zvířat podmínkám daného prostředí člověka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přes rozsáhlé změny oproti divokým formám jsou však domestikovaná zvířata schopna života ve volné přírodě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při zdivočení zvířat může dojít k vyloučení extrémů jako je brachymelie (zkrácení končetin) nebo brachycefalie (zkrácení obličejové části), avšak nikdy nedojde k návratu na úroveň divokých zvířat</a:t>
            </a:r>
          </a:p>
          <a:p>
            <a:pPr algn="just">
              <a:lnSpc>
                <a:spcPct val="150000"/>
              </a:lnSpc>
            </a:pPr>
            <a:r>
              <a:rPr lang="cs-CZ" sz="1400" b="1" dirty="0"/>
              <a:t>domestikace je nevratný proces</a:t>
            </a:r>
          </a:p>
        </p:txBody>
      </p:sp>
      <p:pic>
        <p:nvPicPr>
          <p:cNvPr id="8194" name="Picture 2" descr="http://zena-in.cz/media/2013/04/30/jez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6323" b="6403"/>
          <a:stretch/>
        </p:blipFill>
        <p:spPr bwMode="auto">
          <a:xfrm>
            <a:off x="467544" y="3987208"/>
            <a:ext cx="4104456" cy="24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6169433"/>
            <a:ext cx="179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Jezevčík - brachymelie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428933-E6C5-432C-A179-CFA7D031A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19" y="3998495"/>
            <a:ext cx="3723404" cy="24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F584D84-FB80-4DFD-9004-F9E6C0DE5471}"/>
              </a:ext>
            </a:extLst>
          </p:cNvPr>
          <p:cNvSpPr txBox="1"/>
          <p:nvPr/>
        </p:nvSpPr>
        <p:spPr>
          <a:xfrm>
            <a:off x="5027295" y="3979976"/>
            <a:ext cx="24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Anglický </a:t>
            </a:r>
            <a:r>
              <a:rPr lang="cs-CZ" sz="1400" dirty="0" err="1">
                <a:solidFill>
                  <a:schemeClr val="bg1"/>
                </a:solidFill>
              </a:rPr>
              <a:t>buldog</a:t>
            </a:r>
            <a:r>
              <a:rPr lang="cs-CZ" sz="1400" dirty="0">
                <a:solidFill>
                  <a:schemeClr val="bg1"/>
                </a:solidFill>
              </a:rPr>
              <a:t> - brachycefalie</a:t>
            </a:r>
          </a:p>
        </p:txBody>
      </p:sp>
    </p:spTree>
    <p:extLst>
      <p:ext uri="{BB962C8B-B14F-4D97-AF65-F5344CB8AC3E}">
        <p14:creationId xmlns:p14="http://schemas.microsoft.com/office/powerpoint/2010/main" val="154349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u="sng" dirty="0"/>
              <a:t>Domestikační změny u zvířat: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u="sng" dirty="0"/>
              <a:t>Negativní působení domestikace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změna životních podmínek a působení člověka vyvolalo rozličné změny domestikovaných zvířat ve srovnání s divokými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chov v umělých podmínkách znamená izolaci od divokého druhu a držení v rozličné koncentraci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změny v rozmnožování (zhoršování odolnosti  dalších generací vůči nepříznivým podmínkám – např. odolnost vůči nemocem) </a:t>
            </a:r>
            <a:r>
              <a:rPr lang="cs-CZ" altLang="cs-CZ" sz="1400" dirty="0"/>
              <a:t>a životaschopnosti, oslabování některých instinktů (např. péče o potomstvo)</a:t>
            </a:r>
          </a:p>
          <a:p>
            <a:pPr algn="just">
              <a:lnSpc>
                <a:spcPct val="150000"/>
              </a:lnSpc>
            </a:pPr>
            <a:r>
              <a:rPr lang="cs-CZ" altLang="cs-CZ" sz="1400" dirty="0"/>
              <a:t>vysoká užitkovost je pro organismus zvířete velkou zátěží – stresem</a:t>
            </a:r>
          </a:p>
          <a:p>
            <a:pPr algn="just">
              <a:lnSpc>
                <a:spcPct val="150000"/>
              </a:lnSpc>
            </a:pPr>
            <a:r>
              <a:rPr lang="cs-CZ" altLang="cs-CZ" sz="1400" dirty="0"/>
              <a:t>přežívají jedinci, kteří by ve volné přírodě nepřežili</a:t>
            </a:r>
          </a:p>
          <a:p>
            <a:pPr algn="just">
              <a:lnSpc>
                <a:spcPct val="150000"/>
              </a:lnSpc>
            </a:pPr>
            <a:r>
              <a:rPr lang="cs-CZ" altLang="cs-CZ" sz="1400" dirty="0"/>
              <a:t>zhoršení konstitučních vlastností populací (tj. jejich genetiky)</a:t>
            </a:r>
          </a:p>
          <a:p>
            <a:pPr algn="just">
              <a:lnSpc>
                <a:spcPct val="150000"/>
              </a:lnSpc>
            </a:pPr>
            <a:endParaRPr lang="cs-CZ" altLang="cs-CZ" sz="1400" dirty="0"/>
          </a:p>
          <a:p>
            <a:pPr algn="just">
              <a:lnSpc>
                <a:spcPct val="150000"/>
              </a:lnSpc>
            </a:pPr>
            <a:endParaRPr lang="cs-CZ" altLang="cs-CZ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altLang="cs-CZ" sz="1400" b="1" u="sng" dirty="0"/>
              <a:t>Změny morfologické</a:t>
            </a:r>
          </a:p>
          <a:p>
            <a:pPr algn="just">
              <a:lnSpc>
                <a:spcPct val="150000"/>
              </a:lnSpc>
            </a:pPr>
            <a:r>
              <a:rPr lang="cs-CZ" sz="1400" b="1" dirty="0"/>
              <a:t>změna zbarvení </a:t>
            </a:r>
            <a:r>
              <a:rPr lang="cs-CZ" sz="1400" dirty="0"/>
              <a:t>– u všech druhů se objevily typy zbarvení pokryvu těla, které se nevyskytují u divokých druhů (bílé zbarvení), různé odstíny strakatost, pruhování, albinismus</a:t>
            </a:r>
          </a:p>
          <a:p>
            <a:pPr algn="just">
              <a:lnSpc>
                <a:spcPct val="150000"/>
              </a:lnSpc>
            </a:pPr>
            <a:r>
              <a:rPr lang="cs-CZ" sz="1400" b="1" dirty="0"/>
              <a:t>změna pokryvu těla </a:t>
            </a:r>
            <a:r>
              <a:rPr lang="cs-CZ" sz="1400" dirty="0"/>
              <a:t>– změny osrstění se projevují prodloužením srsti (</a:t>
            </a:r>
            <a:r>
              <a:rPr lang="cs-CZ" sz="1400" dirty="0" err="1"/>
              <a:t>angorismus</a:t>
            </a:r>
            <a:r>
              <a:rPr lang="cs-CZ" sz="1400" dirty="0"/>
              <a:t>), nebo zkrácením srsti (</a:t>
            </a:r>
            <a:r>
              <a:rPr lang="cs-CZ" sz="1400" dirty="0" err="1"/>
              <a:t>rexismus</a:t>
            </a:r>
            <a:r>
              <a:rPr lang="cs-CZ" sz="1400" dirty="0"/>
              <a:t>) či úplná absence srsti (naháč), obdobné změny lze pozorovat i u peří</a:t>
            </a:r>
          </a:p>
          <a:p>
            <a:pPr algn="just"/>
            <a:endParaRPr lang="cs-CZ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FB56E3-211A-4EBB-8D26-1577711CB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00" y="3456975"/>
            <a:ext cx="2771800" cy="18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kralik.plivnik.cz/vzornik/fotky/zc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1313" r="3887" b="2312"/>
          <a:stretch/>
        </p:blipFill>
        <p:spPr bwMode="auto">
          <a:xfrm>
            <a:off x="4179482" y="3065069"/>
            <a:ext cx="4964518" cy="37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hospodarska-zvirata.cz/obrazek.php?id=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" r="7157"/>
          <a:stretch/>
        </p:blipFill>
        <p:spPr bwMode="auto">
          <a:xfrm>
            <a:off x="5086023" y="-15434"/>
            <a:ext cx="4067945" cy="30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a1.webgarden.cz/images/media1:510ae92abf9f0.jpg/alb%C3%AD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802"/>
            <a:ext cx="5262339" cy="30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.idnes.cz/13/103/cl6/MCE4ec7f8_profimedia_sphynx_01746676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466" r="11748" b="66"/>
          <a:stretch/>
        </p:blipFill>
        <p:spPr bwMode="auto">
          <a:xfrm>
            <a:off x="-1" y="3080503"/>
            <a:ext cx="4361114" cy="37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0" y="2757292"/>
            <a:ext cx="228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Ježek bělobřichý - albinismus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62337" y="2757291"/>
            <a:ext cx="2192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Koza angorská - </a:t>
            </a:r>
            <a:r>
              <a:rPr lang="cs-CZ" sz="1400" dirty="0" err="1">
                <a:solidFill>
                  <a:schemeClr val="bg1"/>
                </a:solidFill>
              </a:rPr>
              <a:t>angorismus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385826" y="6550223"/>
            <a:ext cx="158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Kastorex</a:t>
            </a:r>
            <a:r>
              <a:rPr lang="cs-CZ" sz="1400" dirty="0"/>
              <a:t> - </a:t>
            </a:r>
            <a:r>
              <a:rPr lang="cs-CZ" sz="1400" dirty="0" err="1"/>
              <a:t>rexismus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6550222"/>
            <a:ext cx="239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Kočka, morče, potkan - naháč </a:t>
            </a:r>
          </a:p>
        </p:txBody>
      </p:sp>
    </p:spTree>
    <p:extLst>
      <p:ext uri="{BB962C8B-B14F-4D97-AF65-F5344CB8AC3E}">
        <p14:creationId xmlns:p14="http://schemas.microsoft.com/office/powerpoint/2010/main" val="3513972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3192</Words>
  <Application>Microsoft Office PowerPoint</Application>
  <PresentationFormat>Předvádění na obrazovce (4:3)</PresentationFormat>
  <Paragraphs>245</Paragraphs>
  <Slides>32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Motiv sady Office</vt:lpstr>
      <vt:lpstr>Dokument</vt:lpstr>
      <vt:lpstr>Prezentace aplikace PowerPoint</vt:lpstr>
      <vt:lpstr>Definice:</vt:lpstr>
      <vt:lpstr>Domestikace zvířat:</vt:lpstr>
      <vt:lpstr>Domestikace zvířat:</vt:lpstr>
      <vt:lpstr>Domestikace zvířat:</vt:lpstr>
      <vt:lpstr>Domestikace zvířat:</vt:lpstr>
      <vt:lpstr>Domestikace zvířat:</vt:lpstr>
      <vt:lpstr>Domestikační změny u zvířat:</vt:lpstr>
      <vt:lpstr>Prezentace aplikace PowerPoint</vt:lpstr>
      <vt:lpstr>Domestikační změny u zvířat:</vt:lpstr>
      <vt:lpstr>Prezentace aplikace PowerPoint</vt:lpstr>
      <vt:lpstr>Prezentace aplikace PowerPoint</vt:lpstr>
      <vt:lpstr>Prezentace aplikace PowerPoint</vt:lpstr>
      <vt:lpstr>Domestikační změny u zvířat:</vt:lpstr>
      <vt:lpstr>Domestikace zvířat:</vt:lpstr>
      <vt:lpstr>Prezentace aplikace PowerPoint</vt:lpstr>
      <vt:lpstr>Prezentace aplikace PowerPoint</vt:lpstr>
      <vt:lpstr>Domestikace psa (Canis lupus f. familiaris):</vt:lpstr>
      <vt:lpstr>Prezentace aplikace PowerPoint</vt:lpstr>
      <vt:lpstr>Prezentace aplikace PowerPoint</vt:lpstr>
      <vt:lpstr>Domestikace tura (Bos primigenius f. taurus):</vt:lpstr>
      <vt:lpstr>Domestikace tura (Bos primigenius f. taurus):</vt:lpstr>
      <vt:lpstr>Prezentace aplikace PowerPoint</vt:lpstr>
      <vt:lpstr>Domestikace koně (Equus ferus f. caballus):</vt:lpstr>
      <vt:lpstr>Domestikace koně (Equus ferus f. caballus):</vt:lpstr>
      <vt:lpstr>Prezentace aplikace PowerPoint</vt:lpstr>
      <vt:lpstr>Domestikace prasete (Sus scrofa f. domestica):</vt:lpstr>
      <vt:lpstr>Domestikace ovce (Ovis ammon f. aries):</vt:lpstr>
      <vt:lpstr>Domestikace kozy (Capra aegagrus f. hircus):</vt:lpstr>
      <vt:lpstr>Domestikace kura (Gallus gallus f. domestica):</vt:lpstr>
      <vt:lpstr>Domestikace kura (Gallus gallus f. domestica):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Domestikace GA231_Holocén  Hana Nohálová</dc:title>
  <dc:creator>Hanka Nohálová</dc:creator>
  <cp:lastModifiedBy>Martin Ivanov</cp:lastModifiedBy>
  <cp:revision>120</cp:revision>
  <dcterms:created xsi:type="dcterms:W3CDTF">2016-04-05T06:35:03Z</dcterms:created>
  <dcterms:modified xsi:type="dcterms:W3CDTF">2021-04-27T10:01:29Z</dcterms:modified>
</cp:coreProperties>
</file>