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sldIdLst>
    <p:sldId id="256" r:id="rId2"/>
    <p:sldId id="257" r:id="rId3"/>
    <p:sldId id="258" r:id="rId4"/>
    <p:sldId id="259" r:id="rId5"/>
    <p:sldId id="266" r:id="rId6"/>
    <p:sldId id="267" r:id="rId7"/>
    <p:sldId id="263" r:id="rId8"/>
    <p:sldId id="264" r:id="rId9"/>
    <p:sldId id="262" r:id="rId10"/>
    <p:sldId id="268" r:id="rId11"/>
    <p:sldId id="269" r:id="rId12"/>
    <p:sldId id="270" r:id="rId13"/>
    <p:sldId id="260" r:id="rId14"/>
    <p:sldId id="271" r:id="rId15"/>
    <p:sldId id="272" r:id="rId16"/>
    <p:sldId id="273" r:id="rId17"/>
    <p:sldId id="274"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8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image" Target="../media/image14.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4"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D42483-8D39-4A18-BFB7-D44016D4AE6D}" type="datetimeFigureOut">
              <a:rPr lang="cs-CZ" smtClean="0"/>
              <a:pPr/>
              <a:t>9.12.2010</a:t>
            </a:fld>
            <a:endParaRPr lang="cs-C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64937F-BCDF-4D2E-A351-ADED93F790EC}" type="slidenum">
              <a:rPr lang="cs-CZ" smtClean="0"/>
              <a:pPr/>
              <a:t>‹#›</a:t>
            </a:fld>
            <a:endParaRPr lang="cs-C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a:noFill/>
        </p:spPr>
        <p:txBody>
          <a:bodyPr/>
          <a:lstStyle/>
          <a:p>
            <a:endParaRPr lang="cs-CZ" smtClean="0">
              <a:latin typeface="Arial" pitchFamily="34" charset="0"/>
            </a:endParaRPr>
          </a:p>
        </p:txBody>
      </p:sp>
      <p:sp>
        <p:nvSpPr>
          <p:cNvPr id="109571" name="Rectangle 3"/>
          <p:cNvSpPr>
            <a:spLocks noGrp="1" noChangeArrowheads="1"/>
          </p:cNvSpPr>
          <p:nvPr>
            <p:ph type="dt" sz="quarter" idx="1"/>
          </p:nvPr>
        </p:nvSpPr>
        <p:spPr>
          <a:noFill/>
        </p:spPr>
        <p:txBody>
          <a:bodyPr/>
          <a:lstStyle/>
          <a:p>
            <a:endParaRPr lang="cs-CZ" smtClean="0">
              <a:latin typeface="Arial" pitchFamily="34" charset="0"/>
            </a:endParaRPr>
          </a:p>
        </p:txBody>
      </p:sp>
      <p:sp>
        <p:nvSpPr>
          <p:cNvPr id="109572" name="Rectangle 6"/>
          <p:cNvSpPr>
            <a:spLocks noGrp="1" noChangeArrowheads="1"/>
          </p:cNvSpPr>
          <p:nvPr>
            <p:ph type="ftr" sz="quarter" idx="4"/>
          </p:nvPr>
        </p:nvSpPr>
        <p:spPr>
          <a:noFill/>
        </p:spPr>
        <p:txBody>
          <a:bodyPr/>
          <a:lstStyle/>
          <a:p>
            <a:endParaRPr lang="cs-CZ" smtClean="0">
              <a:latin typeface="Arial" pitchFamily="34" charset="0"/>
            </a:endParaRPr>
          </a:p>
        </p:txBody>
      </p:sp>
      <p:sp>
        <p:nvSpPr>
          <p:cNvPr id="109573" name="Rectangle 7"/>
          <p:cNvSpPr>
            <a:spLocks noGrp="1" noChangeArrowheads="1"/>
          </p:cNvSpPr>
          <p:nvPr>
            <p:ph type="sldNum" sz="quarter" idx="5"/>
          </p:nvPr>
        </p:nvSpPr>
        <p:spPr>
          <a:noFill/>
        </p:spPr>
        <p:txBody>
          <a:bodyPr/>
          <a:lstStyle/>
          <a:p>
            <a:fld id="{69D253D0-AD0F-48E5-B690-ED1AC1402BE4}" type="slidenum">
              <a:rPr smtClean="0">
                <a:latin typeface="Arial" pitchFamily="34" charset="0"/>
              </a:rPr>
              <a:pPr/>
              <a:t>14</a:t>
            </a:fld>
            <a:endParaRPr lang="cs-CZ" smtClean="0">
              <a:latin typeface="Arial" pitchFamily="34" charset="0"/>
            </a:endParaRPr>
          </a:p>
        </p:txBody>
      </p:sp>
      <p:sp>
        <p:nvSpPr>
          <p:cNvPr id="109574" name="Rectangle 2"/>
          <p:cNvSpPr>
            <a:spLocks noGrp="1" noRot="1" noChangeAspect="1" noChangeArrowheads="1" noTextEdit="1"/>
          </p:cNvSpPr>
          <p:nvPr>
            <p:ph type="sldImg"/>
          </p:nvPr>
        </p:nvSpPr>
        <p:spPr>
          <a:xfrm>
            <a:off x="1143000" y="685800"/>
            <a:ext cx="4573588" cy="3429000"/>
          </a:xfrm>
          <a:ln/>
        </p:spPr>
      </p:sp>
      <p:sp>
        <p:nvSpPr>
          <p:cNvPr id="109575" name="Rectangle 3"/>
          <p:cNvSpPr>
            <a:spLocks noGrp="1" noChangeArrowheads="1"/>
          </p:cNvSpPr>
          <p:nvPr>
            <p:ph type="body" idx="1"/>
          </p:nvPr>
        </p:nvSpPr>
        <p:spPr>
          <a:noFill/>
          <a:ln/>
        </p:spPr>
        <p:txBody>
          <a:bodyPr/>
          <a:lstStyle/>
          <a:p>
            <a:pPr eaLnBrk="1" hangingPunct="1"/>
            <a:endParaRPr lang="cs-CZ"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hdr" sz="quarter"/>
          </p:nvPr>
        </p:nvSpPr>
        <p:spPr>
          <a:noFill/>
        </p:spPr>
        <p:txBody>
          <a:bodyPr/>
          <a:lstStyle/>
          <a:p>
            <a:endParaRPr lang="cs-CZ" smtClean="0">
              <a:latin typeface="Arial" pitchFamily="34" charset="0"/>
            </a:endParaRPr>
          </a:p>
        </p:txBody>
      </p:sp>
      <p:sp>
        <p:nvSpPr>
          <p:cNvPr id="110595" name="Rectangle 3"/>
          <p:cNvSpPr>
            <a:spLocks noGrp="1" noChangeArrowheads="1"/>
          </p:cNvSpPr>
          <p:nvPr>
            <p:ph type="dt" sz="quarter" idx="1"/>
          </p:nvPr>
        </p:nvSpPr>
        <p:spPr>
          <a:noFill/>
        </p:spPr>
        <p:txBody>
          <a:bodyPr/>
          <a:lstStyle/>
          <a:p>
            <a:endParaRPr lang="cs-CZ" smtClean="0">
              <a:latin typeface="Arial" pitchFamily="34" charset="0"/>
            </a:endParaRPr>
          </a:p>
        </p:txBody>
      </p:sp>
      <p:sp>
        <p:nvSpPr>
          <p:cNvPr id="110596" name="Rectangle 6"/>
          <p:cNvSpPr>
            <a:spLocks noGrp="1" noChangeArrowheads="1"/>
          </p:cNvSpPr>
          <p:nvPr>
            <p:ph type="ftr" sz="quarter" idx="4"/>
          </p:nvPr>
        </p:nvSpPr>
        <p:spPr>
          <a:noFill/>
        </p:spPr>
        <p:txBody>
          <a:bodyPr/>
          <a:lstStyle/>
          <a:p>
            <a:endParaRPr lang="cs-CZ" smtClean="0">
              <a:latin typeface="Arial" pitchFamily="34" charset="0"/>
            </a:endParaRPr>
          </a:p>
        </p:txBody>
      </p:sp>
      <p:sp>
        <p:nvSpPr>
          <p:cNvPr id="110597" name="Rectangle 7"/>
          <p:cNvSpPr>
            <a:spLocks noGrp="1" noChangeArrowheads="1"/>
          </p:cNvSpPr>
          <p:nvPr>
            <p:ph type="sldNum" sz="quarter" idx="5"/>
          </p:nvPr>
        </p:nvSpPr>
        <p:spPr>
          <a:noFill/>
        </p:spPr>
        <p:txBody>
          <a:bodyPr/>
          <a:lstStyle/>
          <a:p>
            <a:fld id="{1AA0C83D-E776-4C24-9A46-79D0EB12A385}" type="slidenum">
              <a:rPr smtClean="0">
                <a:latin typeface="Arial" pitchFamily="34" charset="0"/>
              </a:rPr>
              <a:pPr/>
              <a:t>15</a:t>
            </a:fld>
            <a:endParaRPr lang="cs-CZ" smtClean="0">
              <a:latin typeface="Arial" pitchFamily="34" charset="0"/>
            </a:endParaRPr>
          </a:p>
        </p:txBody>
      </p:sp>
      <p:sp>
        <p:nvSpPr>
          <p:cNvPr id="110598" name="Rectangle 2"/>
          <p:cNvSpPr>
            <a:spLocks noGrp="1" noRot="1" noChangeAspect="1" noChangeArrowheads="1" noTextEdit="1"/>
          </p:cNvSpPr>
          <p:nvPr>
            <p:ph type="sldImg"/>
          </p:nvPr>
        </p:nvSpPr>
        <p:spPr>
          <a:xfrm>
            <a:off x="1143000" y="685800"/>
            <a:ext cx="4573588" cy="3429000"/>
          </a:xfrm>
          <a:ln/>
        </p:spPr>
      </p:sp>
      <p:sp>
        <p:nvSpPr>
          <p:cNvPr id="110599" name="Rectangle 3"/>
          <p:cNvSpPr>
            <a:spLocks noGrp="1" noChangeArrowheads="1"/>
          </p:cNvSpPr>
          <p:nvPr>
            <p:ph type="body" idx="1"/>
          </p:nvPr>
        </p:nvSpPr>
        <p:spPr>
          <a:noFill/>
          <a:ln/>
        </p:spPr>
        <p:txBody>
          <a:bodyPr/>
          <a:lstStyle/>
          <a:p>
            <a:pPr eaLnBrk="1" hangingPunct="1"/>
            <a:endParaRPr lang="cs-CZ"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a:noFill/>
        </p:spPr>
        <p:txBody>
          <a:bodyPr/>
          <a:lstStyle/>
          <a:p>
            <a:endParaRPr lang="cs-CZ" smtClean="0">
              <a:latin typeface="Arial" pitchFamily="34" charset="0"/>
            </a:endParaRPr>
          </a:p>
        </p:txBody>
      </p:sp>
      <p:sp>
        <p:nvSpPr>
          <p:cNvPr id="111619" name="Rectangle 3"/>
          <p:cNvSpPr>
            <a:spLocks noGrp="1" noChangeArrowheads="1"/>
          </p:cNvSpPr>
          <p:nvPr>
            <p:ph type="dt" sz="quarter" idx="1"/>
          </p:nvPr>
        </p:nvSpPr>
        <p:spPr>
          <a:noFill/>
        </p:spPr>
        <p:txBody>
          <a:bodyPr/>
          <a:lstStyle/>
          <a:p>
            <a:endParaRPr lang="cs-CZ" smtClean="0">
              <a:latin typeface="Arial" pitchFamily="34" charset="0"/>
            </a:endParaRPr>
          </a:p>
        </p:txBody>
      </p:sp>
      <p:sp>
        <p:nvSpPr>
          <p:cNvPr id="111620" name="Rectangle 6"/>
          <p:cNvSpPr>
            <a:spLocks noGrp="1" noChangeArrowheads="1"/>
          </p:cNvSpPr>
          <p:nvPr>
            <p:ph type="ftr" sz="quarter" idx="4"/>
          </p:nvPr>
        </p:nvSpPr>
        <p:spPr>
          <a:noFill/>
        </p:spPr>
        <p:txBody>
          <a:bodyPr/>
          <a:lstStyle/>
          <a:p>
            <a:endParaRPr lang="cs-CZ" smtClean="0">
              <a:latin typeface="Arial" pitchFamily="34" charset="0"/>
            </a:endParaRPr>
          </a:p>
        </p:txBody>
      </p:sp>
      <p:sp>
        <p:nvSpPr>
          <p:cNvPr id="111621" name="Rectangle 7"/>
          <p:cNvSpPr>
            <a:spLocks noGrp="1" noChangeArrowheads="1"/>
          </p:cNvSpPr>
          <p:nvPr>
            <p:ph type="sldNum" sz="quarter" idx="5"/>
          </p:nvPr>
        </p:nvSpPr>
        <p:spPr>
          <a:noFill/>
        </p:spPr>
        <p:txBody>
          <a:bodyPr/>
          <a:lstStyle/>
          <a:p>
            <a:fld id="{DC115EE9-6F8E-4923-A3D9-0A1033EF7F91}" type="slidenum">
              <a:rPr smtClean="0">
                <a:latin typeface="Arial" pitchFamily="34" charset="0"/>
              </a:rPr>
              <a:pPr/>
              <a:t>16</a:t>
            </a:fld>
            <a:endParaRPr lang="cs-CZ" smtClean="0">
              <a:latin typeface="Arial" pitchFamily="34" charset="0"/>
            </a:endParaRPr>
          </a:p>
        </p:txBody>
      </p:sp>
      <p:sp>
        <p:nvSpPr>
          <p:cNvPr id="111622" name="Rectangle 2"/>
          <p:cNvSpPr>
            <a:spLocks noGrp="1" noRot="1" noChangeAspect="1" noChangeArrowheads="1" noTextEdit="1"/>
          </p:cNvSpPr>
          <p:nvPr>
            <p:ph type="sldImg"/>
          </p:nvPr>
        </p:nvSpPr>
        <p:spPr>
          <a:xfrm>
            <a:off x="1143000" y="685800"/>
            <a:ext cx="4573588" cy="3429000"/>
          </a:xfrm>
          <a:ln/>
        </p:spPr>
      </p:sp>
      <p:sp>
        <p:nvSpPr>
          <p:cNvPr id="111623" name="Rectangle 3"/>
          <p:cNvSpPr>
            <a:spLocks noGrp="1" noChangeArrowheads="1"/>
          </p:cNvSpPr>
          <p:nvPr>
            <p:ph type="body" idx="1"/>
          </p:nvPr>
        </p:nvSpPr>
        <p:spPr>
          <a:noFill/>
          <a:ln/>
        </p:spPr>
        <p:txBody>
          <a:bodyPr/>
          <a:lstStyle/>
          <a:p>
            <a:pPr eaLnBrk="1" hangingPunct="1"/>
            <a:endParaRPr lang="cs-CZ"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a:noFill/>
        </p:spPr>
        <p:txBody>
          <a:bodyPr/>
          <a:lstStyle/>
          <a:p>
            <a:endParaRPr lang="cs-CZ" smtClean="0">
              <a:latin typeface="Arial" pitchFamily="34" charset="0"/>
            </a:endParaRPr>
          </a:p>
        </p:txBody>
      </p:sp>
      <p:sp>
        <p:nvSpPr>
          <p:cNvPr id="112643" name="Rectangle 3"/>
          <p:cNvSpPr>
            <a:spLocks noGrp="1" noChangeArrowheads="1"/>
          </p:cNvSpPr>
          <p:nvPr>
            <p:ph type="dt" sz="quarter" idx="1"/>
          </p:nvPr>
        </p:nvSpPr>
        <p:spPr>
          <a:noFill/>
        </p:spPr>
        <p:txBody>
          <a:bodyPr/>
          <a:lstStyle/>
          <a:p>
            <a:endParaRPr lang="cs-CZ" smtClean="0">
              <a:latin typeface="Arial" pitchFamily="34" charset="0"/>
            </a:endParaRPr>
          </a:p>
        </p:txBody>
      </p:sp>
      <p:sp>
        <p:nvSpPr>
          <p:cNvPr id="112644" name="Rectangle 6"/>
          <p:cNvSpPr>
            <a:spLocks noGrp="1" noChangeArrowheads="1"/>
          </p:cNvSpPr>
          <p:nvPr>
            <p:ph type="ftr" sz="quarter" idx="4"/>
          </p:nvPr>
        </p:nvSpPr>
        <p:spPr>
          <a:noFill/>
        </p:spPr>
        <p:txBody>
          <a:bodyPr/>
          <a:lstStyle/>
          <a:p>
            <a:endParaRPr lang="cs-CZ" smtClean="0">
              <a:latin typeface="Arial" pitchFamily="34" charset="0"/>
            </a:endParaRPr>
          </a:p>
        </p:txBody>
      </p:sp>
      <p:sp>
        <p:nvSpPr>
          <p:cNvPr id="112645" name="Rectangle 7"/>
          <p:cNvSpPr>
            <a:spLocks noGrp="1" noChangeArrowheads="1"/>
          </p:cNvSpPr>
          <p:nvPr>
            <p:ph type="sldNum" sz="quarter" idx="5"/>
          </p:nvPr>
        </p:nvSpPr>
        <p:spPr>
          <a:noFill/>
        </p:spPr>
        <p:txBody>
          <a:bodyPr/>
          <a:lstStyle/>
          <a:p>
            <a:fld id="{84168C69-CFDB-426D-BAB3-84278E3ADCB9}" type="slidenum">
              <a:rPr smtClean="0">
                <a:latin typeface="Arial" pitchFamily="34" charset="0"/>
              </a:rPr>
              <a:pPr/>
              <a:t>17</a:t>
            </a:fld>
            <a:endParaRPr lang="cs-CZ" smtClean="0">
              <a:latin typeface="Arial" pitchFamily="34" charset="0"/>
            </a:endParaRPr>
          </a:p>
        </p:txBody>
      </p:sp>
      <p:sp>
        <p:nvSpPr>
          <p:cNvPr id="112646" name="Rectangle 2"/>
          <p:cNvSpPr>
            <a:spLocks noGrp="1" noRot="1" noChangeAspect="1" noChangeArrowheads="1" noTextEdit="1"/>
          </p:cNvSpPr>
          <p:nvPr>
            <p:ph type="sldImg"/>
          </p:nvPr>
        </p:nvSpPr>
        <p:spPr>
          <a:xfrm>
            <a:off x="1143000" y="685800"/>
            <a:ext cx="4573588" cy="3429000"/>
          </a:xfrm>
          <a:ln/>
        </p:spPr>
      </p:sp>
      <p:sp>
        <p:nvSpPr>
          <p:cNvPr id="112647" name="Rectangle 3"/>
          <p:cNvSpPr>
            <a:spLocks noGrp="1" noChangeArrowheads="1"/>
          </p:cNvSpPr>
          <p:nvPr>
            <p:ph type="body" idx="1"/>
          </p:nvPr>
        </p:nvSpPr>
        <p:spPr>
          <a:noFill/>
          <a:ln/>
        </p:spPr>
        <p:txBody>
          <a:bodyPr/>
          <a:lstStyle/>
          <a:p>
            <a:pPr eaLnBrk="1" hangingPunct="1"/>
            <a:endParaRPr lang="cs-CZ"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F6AADCF6-C9BB-4CBA-B962-3328FBA5EA78}" type="slidenum">
              <a:rPr smtClean="0">
                <a:latin typeface="Arial" pitchFamily="34" charset="0"/>
              </a:rPr>
              <a:pPr/>
              <a:t>20</a:t>
            </a:fld>
            <a:endParaRPr lang="cs-CZ" smtClean="0">
              <a:latin typeface="Arial" pitchFamily="34"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p:spPr>
        <p:txBody>
          <a:bodyPr/>
          <a:lstStyle/>
          <a:p>
            <a:pPr eaLnBrk="1" hangingPunct="1"/>
            <a:endParaRPr lang="cs-CZ" noProof="1"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6D3BAED9-AB6A-4E1E-B989-0FF6BCFDB5B3}" type="slidenum">
              <a:rPr smtClean="0">
                <a:latin typeface="Arial" pitchFamily="34" charset="0"/>
              </a:rPr>
              <a:pPr/>
              <a:t>25</a:t>
            </a:fld>
            <a:endParaRPr lang="cs-CZ" smtClean="0">
              <a:latin typeface="Arial" pitchFamily="34" charset="0"/>
            </a:endParaRPr>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pPr eaLnBrk="1" hangingPunct="1"/>
            <a:endParaRPr lang="cs-CZ" noProof="1"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EF3C5A4A-6316-4EAD-BA37-0DDCC69472A2}" type="slidenum">
              <a:rPr smtClean="0">
                <a:latin typeface="Arial" pitchFamily="34" charset="0"/>
              </a:rPr>
              <a:pPr/>
              <a:t>34</a:t>
            </a:fld>
            <a:endParaRPr lang="cs-CZ" smtClean="0">
              <a:latin typeface="Arial" pitchFamily="34" charset="0"/>
            </a:endParaRPr>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pPr eaLnBrk="1" hangingPunct="1"/>
            <a:endParaRPr lang="cs-CZ" noProof="1"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cs-CZ"/>
          </a:p>
        </p:txBody>
      </p:sp>
      <p:sp>
        <p:nvSpPr>
          <p:cNvPr id="4" name="Date Placeholder 3"/>
          <p:cNvSpPr>
            <a:spLocks noGrp="1"/>
          </p:cNvSpPr>
          <p:nvPr>
            <p:ph type="dt" sz="half" idx="10"/>
          </p:nvPr>
        </p:nvSpPr>
        <p:spPr/>
        <p:txBody>
          <a:bodyPr/>
          <a:lstStyle/>
          <a:p>
            <a:fld id="{1C72C5C4-C2FD-4733-8AF5-D995FE99D427}" type="datetime1">
              <a:rPr lang="cs-CZ" smtClean="0"/>
              <a:pPr/>
              <a:t>9.12.2010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p:txBody>
          <a:bodyPr/>
          <a:lstStyle/>
          <a:p>
            <a:fld id="{7C285DC1-7778-4ED5-9F9B-9068FBEE7FCA}" type="datetime1">
              <a:rPr lang="cs-CZ" smtClean="0"/>
              <a:pPr/>
              <a:t>9.12.2010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p:txBody>
          <a:bodyPr/>
          <a:lstStyle/>
          <a:p>
            <a:fld id="{54698E72-3B07-4EF7-BDC2-E7118E05BAE3}" type="datetime1">
              <a:rPr lang="cs-CZ" smtClean="0"/>
              <a:pPr/>
              <a:t>9.12.2010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562074"/>
          </a:xfrm>
        </p:spPr>
        <p:txBody>
          <a:bodyPr/>
          <a:lstStyle/>
          <a:p>
            <a:r>
              <a:rPr lang="en-US" smtClean="0"/>
              <a:t>Click to edit Master title style</a:t>
            </a:r>
            <a:endParaRPr lang="cs-CZ"/>
          </a:p>
        </p:txBody>
      </p:sp>
      <p:sp>
        <p:nvSpPr>
          <p:cNvPr id="3" name="Content Placeholder 2"/>
          <p:cNvSpPr>
            <a:spLocks noGrp="1"/>
          </p:cNvSpPr>
          <p:nvPr>
            <p:ph idx="1"/>
          </p:nvPr>
        </p:nvSpPr>
        <p:spPr>
          <a:xfrm>
            <a:off x="457200" y="1268760"/>
            <a:ext cx="8229600" cy="48574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a:xfrm>
            <a:off x="457200" y="6418696"/>
            <a:ext cx="2133600" cy="365125"/>
          </a:xfrm>
        </p:spPr>
        <p:txBody>
          <a:bodyPr/>
          <a:lstStyle/>
          <a:p>
            <a:fld id="{DB60B85E-B246-4B41-BF9C-CE7F316D09A2}" type="datetime1">
              <a:rPr lang="cs-CZ" smtClean="0"/>
              <a:pPr/>
              <a:t>9.12.2010</a:t>
            </a:fld>
            <a:endParaRPr lang="cs-CZ"/>
          </a:p>
        </p:txBody>
      </p:sp>
      <p:sp>
        <p:nvSpPr>
          <p:cNvPr id="5" name="Footer Placeholder 4"/>
          <p:cNvSpPr>
            <a:spLocks noGrp="1"/>
          </p:cNvSpPr>
          <p:nvPr>
            <p:ph type="ftr" sz="quarter" idx="11"/>
          </p:nvPr>
        </p:nvSpPr>
        <p:spPr>
          <a:xfrm>
            <a:off x="3124200" y="6418696"/>
            <a:ext cx="2895600" cy="365125"/>
          </a:xfrm>
        </p:spPr>
        <p:txBody>
          <a:bodyPr/>
          <a:lstStyle/>
          <a:p>
            <a:endParaRPr lang="cs-CZ" dirty="0"/>
          </a:p>
        </p:txBody>
      </p:sp>
      <p:sp>
        <p:nvSpPr>
          <p:cNvPr id="6" name="Slide Number Placeholder 5"/>
          <p:cNvSpPr>
            <a:spLocks noGrp="1"/>
          </p:cNvSpPr>
          <p:nvPr>
            <p:ph type="sldNum" sz="quarter" idx="12"/>
          </p:nvPr>
        </p:nvSpPr>
        <p:spPr>
          <a:xfrm>
            <a:off x="6553200" y="6418696"/>
            <a:ext cx="2133600" cy="365125"/>
          </a:xfrm>
        </p:spPr>
        <p:txBody>
          <a:bodyPr/>
          <a:lstStyle/>
          <a:p>
            <a:fld id="{26682521-B0D5-4576-BDAA-7011366E7E21}" type="slidenum">
              <a:rPr lang="cs-CZ" smtClean="0"/>
              <a:pPr/>
              <a:t>‹#›</a:t>
            </a:fld>
            <a:endParaRPr lang="cs-CZ"/>
          </a:p>
        </p:txBody>
      </p:sp>
      <p:pic>
        <p:nvPicPr>
          <p:cNvPr id="7" name="Picture 18" descr="logo-IBA"/>
          <p:cNvPicPr>
            <a:picLocks noChangeAspect="1" noChangeArrowheads="1"/>
          </p:cNvPicPr>
          <p:nvPr userDrawn="1"/>
        </p:nvPicPr>
        <p:blipFill>
          <a:blip r:embed="rId2" cstate="print"/>
          <a:srcRect/>
          <a:stretch>
            <a:fillRect/>
          </a:stretch>
        </p:blipFill>
        <p:spPr bwMode="auto">
          <a:xfrm>
            <a:off x="138163" y="6433860"/>
            <a:ext cx="360362" cy="341312"/>
          </a:xfrm>
          <a:prstGeom prst="rect">
            <a:avLst/>
          </a:prstGeom>
          <a:noFill/>
          <a:ln w="9525">
            <a:noFill/>
            <a:miter lim="800000"/>
            <a:headEnd/>
            <a:tailEnd/>
          </a:ln>
        </p:spPr>
      </p:pic>
      <p:pic>
        <p:nvPicPr>
          <p:cNvPr id="8" name="Picture 19" descr="logomuni"/>
          <p:cNvPicPr>
            <a:picLocks noChangeAspect="1" noChangeArrowheads="1"/>
          </p:cNvPicPr>
          <p:nvPr userDrawn="1"/>
        </p:nvPicPr>
        <p:blipFill>
          <a:blip r:embed="rId3" cstate="print"/>
          <a:srcRect/>
          <a:stretch>
            <a:fillRect/>
          </a:stretch>
        </p:blipFill>
        <p:spPr bwMode="auto">
          <a:xfrm>
            <a:off x="571550" y="6402110"/>
            <a:ext cx="400050" cy="404812"/>
          </a:xfrm>
          <a:prstGeom prst="rect">
            <a:avLst/>
          </a:prstGeom>
          <a:noFill/>
          <a:ln w="9525">
            <a:noFill/>
            <a:miter lim="800000"/>
            <a:headEnd/>
            <a:tailEnd/>
          </a:ln>
        </p:spPr>
      </p:pic>
      <p:cxnSp>
        <p:nvCxnSpPr>
          <p:cNvPr id="10" name="Straight Connector 9"/>
          <p:cNvCxnSpPr/>
          <p:nvPr userDrawn="1"/>
        </p:nvCxnSpPr>
        <p:spPr>
          <a:xfrm>
            <a:off x="179512" y="6330831"/>
            <a:ext cx="8712968"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971600" y="6464369"/>
            <a:ext cx="2912977" cy="261610"/>
          </a:xfrm>
          <a:prstGeom prst="rect">
            <a:avLst/>
          </a:prstGeom>
          <a:noFill/>
        </p:spPr>
        <p:txBody>
          <a:bodyPr wrap="none" rtlCol="0">
            <a:spAutoFit/>
          </a:bodyPr>
          <a:lstStyle/>
          <a:p>
            <a:r>
              <a:rPr lang="cs-CZ" sz="1100" dirty="0" smtClean="0"/>
              <a:t>Jiří Jarkovský: Statistické hodnocení biodiverzity</a:t>
            </a:r>
            <a:endParaRPr lang="cs-CZ" sz="11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552338-27FF-4F10-A1F5-18FD4D6DCBBE}" type="datetime1">
              <a:rPr lang="cs-CZ" smtClean="0"/>
              <a:pPr/>
              <a:t>9.12.2010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Date Placeholder 4"/>
          <p:cNvSpPr>
            <a:spLocks noGrp="1"/>
          </p:cNvSpPr>
          <p:nvPr>
            <p:ph type="dt" sz="half" idx="10"/>
          </p:nvPr>
        </p:nvSpPr>
        <p:spPr/>
        <p:txBody>
          <a:bodyPr/>
          <a:lstStyle/>
          <a:p>
            <a:fld id="{FEB40713-F4BC-4489-B1F2-724FB2B86EC4}" type="datetime1">
              <a:rPr lang="cs-CZ" smtClean="0"/>
              <a:pPr/>
              <a:t>9.12.2010</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Date Placeholder 6"/>
          <p:cNvSpPr>
            <a:spLocks noGrp="1"/>
          </p:cNvSpPr>
          <p:nvPr>
            <p:ph type="dt" sz="half" idx="10"/>
          </p:nvPr>
        </p:nvSpPr>
        <p:spPr/>
        <p:txBody>
          <a:bodyPr/>
          <a:lstStyle/>
          <a:p>
            <a:fld id="{B041CB94-AECA-4CF8-AFD0-2DDF9B78E8C2}" type="datetime1">
              <a:rPr lang="cs-CZ" smtClean="0"/>
              <a:pPr/>
              <a:t>9.12.2010</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Date Placeholder 2"/>
          <p:cNvSpPr>
            <a:spLocks noGrp="1"/>
          </p:cNvSpPr>
          <p:nvPr>
            <p:ph type="dt" sz="half" idx="10"/>
          </p:nvPr>
        </p:nvSpPr>
        <p:spPr/>
        <p:txBody>
          <a:bodyPr/>
          <a:lstStyle/>
          <a:p>
            <a:fld id="{18CEE2EB-FAEB-4C53-97F8-A340AF39E2CF}" type="datetime1">
              <a:rPr lang="cs-CZ" smtClean="0"/>
              <a:pPr/>
              <a:t>9.12.2010</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82DA1A-E37F-47AC-8E44-77067F231C74}" type="datetime1">
              <a:rPr lang="cs-CZ" smtClean="0"/>
              <a:pPr/>
              <a:t>9.12.2010</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163A74-3C07-4CA2-B278-406C5D51CB5B}" type="datetime1">
              <a:rPr lang="cs-CZ" smtClean="0"/>
              <a:pPr/>
              <a:t>9.12.2010</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33BCAE-CEF1-4830-B075-FB51198D1D3E}" type="datetime1">
              <a:rPr lang="cs-CZ" smtClean="0"/>
              <a:pPr/>
              <a:t>9.12.2010</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6682521-B0D5-4576-BDAA-7011366E7E21}"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30622"/>
            <a:ext cx="8229600" cy="562074"/>
          </a:xfrm>
          <a:prstGeom prst="rect">
            <a:avLst/>
          </a:prstGeom>
        </p:spPr>
        <p:txBody>
          <a:bodyPr vert="horz" lIns="91440" tIns="45720" rIns="91440" bIns="45720" rtlCol="0" anchor="ctr">
            <a:normAutofit/>
          </a:bodyPr>
          <a:lstStyle/>
          <a:p>
            <a:r>
              <a:rPr lang="en-US" smtClean="0"/>
              <a:t>Click to edit Master title style</a:t>
            </a:r>
            <a:endParaRPr lang="cs-CZ"/>
          </a:p>
        </p:txBody>
      </p:sp>
      <p:sp>
        <p:nvSpPr>
          <p:cNvPr id="3" name="Text Placeholder 2"/>
          <p:cNvSpPr>
            <a:spLocks noGrp="1"/>
          </p:cNvSpPr>
          <p:nvPr>
            <p:ph type="body" idx="1"/>
          </p:nvPr>
        </p:nvSpPr>
        <p:spPr>
          <a:xfrm>
            <a:off x="457200" y="980728"/>
            <a:ext cx="8229600" cy="514543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cs-CZ"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AEC7A7-0068-411C-87BF-48355CFC0A50}" type="datetime1">
              <a:rPr lang="cs-CZ" smtClean="0"/>
              <a:pPr/>
              <a:t>9.12.2010</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682521-B0D5-4576-BDAA-7011366E7E21}"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2.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vmlDrawing" Target="../drawings/vmlDrawing4.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oleObject" Target="../embeddings/oleObject15.bin"/><Relationship Id="rId4" Type="http://schemas.openxmlformats.org/officeDocument/2006/relationships/oleObject" Target="../embeddings/oleObject14.bin"/></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oleObject18.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6.v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7.v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9.v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20.v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oleObject" Target="../embeddings/oleObject31.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92696"/>
            <a:ext cx="7772400" cy="1470025"/>
          </a:xfrm>
        </p:spPr>
        <p:txBody>
          <a:bodyPr/>
          <a:lstStyle/>
          <a:p>
            <a:r>
              <a:rPr lang="cs-CZ" dirty="0" smtClean="0"/>
              <a:t>Vícerozměrná analýza biodiverzity</a:t>
            </a:r>
            <a:endParaRPr lang="cs-CZ" dirty="0"/>
          </a:p>
        </p:txBody>
      </p:sp>
      <p:sp>
        <p:nvSpPr>
          <p:cNvPr id="3" name="Subtitle 2"/>
          <p:cNvSpPr>
            <a:spLocks noGrp="1"/>
          </p:cNvSpPr>
          <p:nvPr>
            <p:ph type="subTitle" idx="1"/>
          </p:nvPr>
        </p:nvSpPr>
        <p:spPr/>
        <p:txBody>
          <a:bodyPr/>
          <a:lstStyle/>
          <a:p>
            <a:endParaRPr lang="cs-CZ"/>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Korelace jako princip výpočtu vícerozměrných analýz</a:t>
            </a:r>
            <a:endParaRPr lang="cs-CZ" dirty="0"/>
          </a:p>
        </p:txBody>
      </p:sp>
      <p:sp>
        <p:nvSpPr>
          <p:cNvPr id="3" name="Content Placeholder 2"/>
          <p:cNvSpPr>
            <a:spLocks noGrp="1"/>
          </p:cNvSpPr>
          <p:nvPr>
            <p:ph idx="1"/>
          </p:nvPr>
        </p:nvSpPr>
        <p:spPr/>
        <p:txBody>
          <a:bodyPr/>
          <a:lstStyle/>
          <a:p>
            <a:r>
              <a:rPr lang="cs-CZ" dirty="0" smtClean="0"/>
              <a:t>Kovariance a Pearsonova korelace je základem analýzy hlavních komponent, faktorové analýzy jakož i dalších vícerozměrných analýz pracujících s lineární závislostí proměnných</a:t>
            </a:r>
          </a:p>
          <a:p>
            <a:r>
              <a:rPr lang="cs-CZ" dirty="0" smtClean="0"/>
              <a:t>Předpokladem výpočtu kovariance a </a:t>
            </a:r>
            <a:r>
              <a:rPr lang="cs-CZ" dirty="0" err="1" smtClean="0"/>
              <a:t>Pearsonovy</a:t>
            </a:r>
            <a:r>
              <a:rPr lang="cs-CZ" dirty="0" smtClean="0"/>
              <a:t> korelace je:</a:t>
            </a:r>
          </a:p>
          <a:p>
            <a:pPr lvl="1"/>
            <a:r>
              <a:rPr lang="cs-CZ" dirty="0" smtClean="0"/>
              <a:t>Normalita dat v obou dimenzích </a:t>
            </a:r>
          </a:p>
          <a:p>
            <a:pPr lvl="1"/>
            <a:r>
              <a:rPr lang="cs-CZ" dirty="0" smtClean="0"/>
              <a:t>Linearita vztahu proměnných</a:t>
            </a:r>
          </a:p>
          <a:p>
            <a:r>
              <a:rPr lang="cs-CZ" dirty="0" smtClean="0"/>
              <a:t>Pro vícerozměrné analýzy je nejzávažnějším problémem přítomnost odlehlých hodnot</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10</a:t>
            </a:fld>
            <a:endParaRPr lang="cs-CZ"/>
          </a:p>
        </p:txBody>
      </p:sp>
      <p:grpSp>
        <p:nvGrpSpPr>
          <p:cNvPr id="5" name="Group 4"/>
          <p:cNvGrpSpPr/>
          <p:nvPr/>
        </p:nvGrpSpPr>
        <p:grpSpPr>
          <a:xfrm>
            <a:off x="539552" y="3861048"/>
            <a:ext cx="1440160" cy="1440160"/>
            <a:chOff x="-2620416" y="3861048"/>
            <a:chExt cx="1440160" cy="1440160"/>
          </a:xfrm>
        </p:grpSpPr>
        <p:cxnSp>
          <p:nvCxnSpPr>
            <p:cNvPr id="6" name="Straight Connector 5"/>
            <p:cNvCxnSpPr/>
            <p:nvPr/>
          </p:nvCxnSpPr>
          <p:spPr>
            <a:xfrm rot="5400000">
              <a:off x="-3340496" y="458112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2620416" y="530120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1763688" y="4941168"/>
            <a:ext cx="284052" cy="369332"/>
          </a:xfrm>
          <a:prstGeom prst="rect">
            <a:avLst/>
          </a:prstGeom>
          <a:noFill/>
        </p:spPr>
        <p:txBody>
          <a:bodyPr wrap="none" rtlCol="0">
            <a:spAutoFit/>
          </a:bodyPr>
          <a:lstStyle/>
          <a:p>
            <a:r>
              <a:rPr lang="cs-CZ" dirty="0" smtClean="0"/>
              <a:t>x</a:t>
            </a:r>
            <a:endParaRPr lang="cs-CZ" dirty="0"/>
          </a:p>
        </p:txBody>
      </p:sp>
      <p:sp>
        <p:nvSpPr>
          <p:cNvPr id="11" name="TextBox 10"/>
          <p:cNvSpPr txBox="1"/>
          <p:nvPr/>
        </p:nvSpPr>
        <p:spPr>
          <a:xfrm>
            <a:off x="539552" y="3861048"/>
            <a:ext cx="288862" cy="369332"/>
          </a:xfrm>
          <a:prstGeom prst="rect">
            <a:avLst/>
          </a:prstGeom>
          <a:noFill/>
        </p:spPr>
        <p:txBody>
          <a:bodyPr wrap="none" rtlCol="0">
            <a:spAutoFit/>
          </a:bodyPr>
          <a:lstStyle/>
          <a:p>
            <a:r>
              <a:rPr lang="cs-CZ" dirty="0" smtClean="0"/>
              <a:t>y</a:t>
            </a:r>
            <a:endParaRPr lang="cs-CZ" dirty="0"/>
          </a:p>
        </p:txBody>
      </p:sp>
      <p:sp>
        <p:nvSpPr>
          <p:cNvPr id="13" name="Oval 12"/>
          <p:cNvSpPr/>
          <p:nvPr/>
        </p:nvSpPr>
        <p:spPr>
          <a:xfrm>
            <a:off x="611560" y="5085200"/>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14" name="Oval 13"/>
          <p:cNvSpPr/>
          <p:nvPr/>
        </p:nvSpPr>
        <p:spPr>
          <a:xfrm>
            <a:off x="899592" y="4797152"/>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15" name="Oval 14"/>
          <p:cNvSpPr/>
          <p:nvPr/>
        </p:nvSpPr>
        <p:spPr>
          <a:xfrm>
            <a:off x="1115616" y="4653136"/>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16" name="Oval 15"/>
          <p:cNvSpPr/>
          <p:nvPr/>
        </p:nvSpPr>
        <p:spPr>
          <a:xfrm>
            <a:off x="1187624" y="4437112"/>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17" name="Oval 16"/>
          <p:cNvSpPr/>
          <p:nvPr/>
        </p:nvSpPr>
        <p:spPr>
          <a:xfrm>
            <a:off x="1403648" y="4221088"/>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18" name="Oval 17"/>
          <p:cNvSpPr/>
          <p:nvPr/>
        </p:nvSpPr>
        <p:spPr>
          <a:xfrm>
            <a:off x="1403648" y="4509120"/>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19" name="Oval 18"/>
          <p:cNvSpPr/>
          <p:nvPr/>
        </p:nvSpPr>
        <p:spPr>
          <a:xfrm>
            <a:off x="1619672" y="4293096"/>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20" name="Oval 19"/>
          <p:cNvSpPr/>
          <p:nvPr/>
        </p:nvSpPr>
        <p:spPr>
          <a:xfrm>
            <a:off x="1691680" y="4077072"/>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21" name="Oval 20"/>
          <p:cNvSpPr/>
          <p:nvPr/>
        </p:nvSpPr>
        <p:spPr>
          <a:xfrm>
            <a:off x="1403648" y="4365104"/>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22" name="Oval 21"/>
          <p:cNvSpPr/>
          <p:nvPr/>
        </p:nvSpPr>
        <p:spPr>
          <a:xfrm>
            <a:off x="755576" y="4941168"/>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23" name="Oval 22"/>
          <p:cNvSpPr/>
          <p:nvPr/>
        </p:nvSpPr>
        <p:spPr>
          <a:xfrm>
            <a:off x="1043608" y="4725144"/>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24" name="Oval 23"/>
          <p:cNvSpPr/>
          <p:nvPr/>
        </p:nvSpPr>
        <p:spPr>
          <a:xfrm>
            <a:off x="1043624" y="4581128"/>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25" name="Oval 24"/>
          <p:cNvSpPr/>
          <p:nvPr/>
        </p:nvSpPr>
        <p:spPr>
          <a:xfrm>
            <a:off x="1259632" y="4365104"/>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26" name="Oval 25"/>
          <p:cNvSpPr/>
          <p:nvPr/>
        </p:nvSpPr>
        <p:spPr>
          <a:xfrm>
            <a:off x="1547664" y="4149080"/>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27" name="Oval 26"/>
          <p:cNvSpPr/>
          <p:nvPr/>
        </p:nvSpPr>
        <p:spPr>
          <a:xfrm>
            <a:off x="1259632" y="4581128"/>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28" name="Oval 27"/>
          <p:cNvSpPr/>
          <p:nvPr/>
        </p:nvSpPr>
        <p:spPr>
          <a:xfrm>
            <a:off x="755576" y="4797152"/>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29" name="Oval 28"/>
          <p:cNvSpPr/>
          <p:nvPr/>
        </p:nvSpPr>
        <p:spPr>
          <a:xfrm>
            <a:off x="899592" y="4653136"/>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30" name="Oval 29"/>
          <p:cNvSpPr/>
          <p:nvPr/>
        </p:nvSpPr>
        <p:spPr>
          <a:xfrm>
            <a:off x="971600" y="4869160"/>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cxnSp>
        <p:nvCxnSpPr>
          <p:cNvPr id="9" name="Straight Connector 8"/>
          <p:cNvCxnSpPr/>
          <p:nvPr/>
        </p:nvCxnSpPr>
        <p:spPr>
          <a:xfrm flipV="1">
            <a:off x="595241" y="3933056"/>
            <a:ext cx="1384471" cy="128668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3491880" y="3861048"/>
            <a:ext cx="1440160" cy="1440160"/>
            <a:chOff x="-2620416" y="3861048"/>
            <a:chExt cx="1440160" cy="1440160"/>
          </a:xfrm>
        </p:grpSpPr>
        <p:cxnSp>
          <p:nvCxnSpPr>
            <p:cNvPr id="32" name="Straight Connector 31"/>
            <p:cNvCxnSpPr/>
            <p:nvPr/>
          </p:nvCxnSpPr>
          <p:spPr>
            <a:xfrm rot="5400000">
              <a:off x="-3340496" y="458112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0800000">
              <a:off x="-2620416" y="530120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4" name="TextBox 33"/>
          <p:cNvSpPr txBox="1"/>
          <p:nvPr/>
        </p:nvSpPr>
        <p:spPr>
          <a:xfrm>
            <a:off x="4716016" y="4941168"/>
            <a:ext cx="284052" cy="369332"/>
          </a:xfrm>
          <a:prstGeom prst="rect">
            <a:avLst/>
          </a:prstGeom>
          <a:noFill/>
        </p:spPr>
        <p:txBody>
          <a:bodyPr wrap="none" rtlCol="0">
            <a:spAutoFit/>
          </a:bodyPr>
          <a:lstStyle/>
          <a:p>
            <a:r>
              <a:rPr lang="cs-CZ" dirty="0" smtClean="0"/>
              <a:t>x</a:t>
            </a:r>
            <a:endParaRPr lang="cs-CZ" dirty="0"/>
          </a:p>
        </p:txBody>
      </p:sp>
      <p:sp>
        <p:nvSpPr>
          <p:cNvPr id="35" name="TextBox 34"/>
          <p:cNvSpPr txBox="1"/>
          <p:nvPr/>
        </p:nvSpPr>
        <p:spPr>
          <a:xfrm>
            <a:off x="3491880" y="3861048"/>
            <a:ext cx="288862" cy="369332"/>
          </a:xfrm>
          <a:prstGeom prst="rect">
            <a:avLst/>
          </a:prstGeom>
          <a:noFill/>
        </p:spPr>
        <p:txBody>
          <a:bodyPr wrap="none" rtlCol="0">
            <a:spAutoFit/>
          </a:bodyPr>
          <a:lstStyle/>
          <a:p>
            <a:r>
              <a:rPr lang="cs-CZ" dirty="0" smtClean="0"/>
              <a:t>y</a:t>
            </a:r>
            <a:endParaRPr lang="cs-CZ" dirty="0"/>
          </a:p>
        </p:txBody>
      </p:sp>
      <p:sp>
        <p:nvSpPr>
          <p:cNvPr id="36" name="Oval 35"/>
          <p:cNvSpPr/>
          <p:nvPr/>
        </p:nvSpPr>
        <p:spPr>
          <a:xfrm>
            <a:off x="3563888" y="5085200"/>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37" name="Oval 36"/>
          <p:cNvSpPr/>
          <p:nvPr/>
        </p:nvSpPr>
        <p:spPr>
          <a:xfrm>
            <a:off x="3851920" y="4797152"/>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40" name="Oval 39"/>
          <p:cNvSpPr/>
          <p:nvPr/>
        </p:nvSpPr>
        <p:spPr>
          <a:xfrm>
            <a:off x="4355976" y="4221088"/>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42" name="Oval 41"/>
          <p:cNvSpPr/>
          <p:nvPr/>
        </p:nvSpPr>
        <p:spPr>
          <a:xfrm>
            <a:off x="4572000" y="4293096"/>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43" name="Oval 42"/>
          <p:cNvSpPr/>
          <p:nvPr/>
        </p:nvSpPr>
        <p:spPr>
          <a:xfrm>
            <a:off x="4644008" y="4077072"/>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45" name="Oval 44"/>
          <p:cNvSpPr/>
          <p:nvPr/>
        </p:nvSpPr>
        <p:spPr>
          <a:xfrm>
            <a:off x="3707904" y="4941168"/>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49" name="Oval 48"/>
          <p:cNvSpPr/>
          <p:nvPr/>
        </p:nvSpPr>
        <p:spPr>
          <a:xfrm>
            <a:off x="4499992" y="4149080"/>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51" name="Oval 50"/>
          <p:cNvSpPr/>
          <p:nvPr/>
        </p:nvSpPr>
        <p:spPr>
          <a:xfrm>
            <a:off x="3707904" y="4797152"/>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52" name="Oval 51"/>
          <p:cNvSpPr/>
          <p:nvPr/>
        </p:nvSpPr>
        <p:spPr>
          <a:xfrm>
            <a:off x="3851920" y="5085184"/>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53" name="Oval 52"/>
          <p:cNvSpPr/>
          <p:nvPr/>
        </p:nvSpPr>
        <p:spPr>
          <a:xfrm>
            <a:off x="3923928" y="4869160"/>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55" name="Oval 54"/>
          <p:cNvSpPr/>
          <p:nvPr/>
        </p:nvSpPr>
        <p:spPr>
          <a:xfrm>
            <a:off x="3563888" y="4941168"/>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56" name="Oval 55"/>
          <p:cNvSpPr/>
          <p:nvPr/>
        </p:nvSpPr>
        <p:spPr>
          <a:xfrm>
            <a:off x="3635896" y="4725144"/>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57" name="Oval 56"/>
          <p:cNvSpPr/>
          <p:nvPr/>
        </p:nvSpPr>
        <p:spPr>
          <a:xfrm>
            <a:off x="3851920" y="5013176"/>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58" name="Oval 57"/>
          <p:cNvSpPr/>
          <p:nvPr/>
        </p:nvSpPr>
        <p:spPr>
          <a:xfrm>
            <a:off x="3707904" y="5085184"/>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59" name="Oval 58"/>
          <p:cNvSpPr/>
          <p:nvPr/>
        </p:nvSpPr>
        <p:spPr>
          <a:xfrm>
            <a:off x="4644008" y="4221088"/>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60" name="Oval 59"/>
          <p:cNvSpPr/>
          <p:nvPr/>
        </p:nvSpPr>
        <p:spPr>
          <a:xfrm>
            <a:off x="4572000" y="3933056"/>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61" name="Oval 60"/>
          <p:cNvSpPr/>
          <p:nvPr/>
        </p:nvSpPr>
        <p:spPr>
          <a:xfrm>
            <a:off x="4355976" y="4077072"/>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62" name="Oval 61"/>
          <p:cNvSpPr/>
          <p:nvPr/>
        </p:nvSpPr>
        <p:spPr>
          <a:xfrm>
            <a:off x="4499992" y="4365104"/>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63" name="Oval 62"/>
          <p:cNvSpPr/>
          <p:nvPr/>
        </p:nvSpPr>
        <p:spPr>
          <a:xfrm>
            <a:off x="4788024" y="4149080"/>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cxnSp>
        <p:nvCxnSpPr>
          <p:cNvPr id="54" name="Straight Connector 53"/>
          <p:cNvCxnSpPr/>
          <p:nvPr/>
        </p:nvCxnSpPr>
        <p:spPr>
          <a:xfrm flipV="1">
            <a:off x="3547569" y="3933056"/>
            <a:ext cx="1384471" cy="128668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64" name="Group 63"/>
          <p:cNvGrpSpPr/>
          <p:nvPr/>
        </p:nvGrpSpPr>
        <p:grpSpPr>
          <a:xfrm>
            <a:off x="6516216" y="3861048"/>
            <a:ext cx="1440160" cy="1440160"/>
            <a:chOff x="-2620416" y="3861048"/>
            <a:chExt cx="1440160" cy="1440160"/>
          </a:xfrm>
        </p:grpSpPr>
        <p:cxnSp>
          <p:nvCxnSpPr>
            <p:cNvPr id="65" name="Straight Connector 64"/>
            <p:cNvCxnSpPr/>
            <p:nvPr/>
          </p:nvCxnSpPr>
          <p:spPr>
            <a:xfrm rot="5400000">
              <a:off x="-3340496" y="458112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0800000">
              <a:off x="-2620416" y="530120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TextBox 66"/>
          <p:cNvSpPr txBox="1"/>
          <p:nvPr/>
        </p:nvSpPr>
        <p:spPr>
          <a:xfrm>
            <a:off x="7740352" y="4941168"/>
            <a:ext cx="284052" cy="369332"/>
          </a:xfrm>
          <a:prstGeom prst="rect">
            <a:avLst/>
          </a:prstGeom>
          <a:noFill/>
        </p:spPr>
        <p:txBody>
          <a:bodyPr wrap="none" rtlCol="0">
            <a:spAutoFit/>
          </a:bodyPr>
          <a:lstStyle/>
          <a:p>
            <a:r>
              <a:rPr lang="cs-CZ" dirty="0" smtClean="0"/>
              <a:t>x</a:t>
            </a:r>
            <a:endParaRPr lang="cs-CZ" dirty="0"/>
          </a:p>
        </p:txBody>
      </p:sp>
      <p:sp>
        <p:nvSpPr>
          <p:cNvPr id="68" name="TextBox 67"/>
          <p:cNvSpPr txBox="1"/>
          <p:nvPr/>
        </p:nvSpPr>
        <p:spPr>
          <a:xfrm>
            <a:off x="6516216" y="3861048"/>
            <a:ext cx="288862" cy="369332"/>
          </a:xfrm>
          <a:prstGeom prst="rect">
            <a:avLst/>
          </a:prstGeom>
          <a:noFill/>
        </p:spPr>
        <p:txBody>
          <a:bodyPr wrap="none" rtlCol="0">
            <a:spAutoFit/>
          </a:bodyPr>
          <a:lstStyle/>
          <a:p>
            <a:r>
              <a:rPr lang="cs-CZ" dirty="0" smtClean="0"/>
              <a:t>y</a:t>
            </a:r>
            <a:endParaRPr lang="cs-CZ" dirty="0"/>
          </a:p>
        </p:txBody>
      </p:sp>
      <p:sp>
        <p:nvSpPr>
          <p:cNvPr id="69" name="Oval 68"/>
          <p:cNvSpPr/>
          <p:nvPr/>
        </p:nvSpPr>
        <p:spPr>
          <a:xfrm>
            <a:off x="6588224" y="5085200"/>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70" name="Oval 69"/>
          <p:cNvSpPr/>
          <p:nvPr/>
        </p:nvSpPr>
        <p:spPr>
          <a:xfrm>
            <a:off x="6876256" y="4797152"/>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74" name="Oval 73"/>
          <p:cNvSpPr/>
          <p:nvPr/>
        </p:nvSpPr>
        <p:spPr>
          <a:xfrm>
            <a:off x="6732240" y="4941168"/>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76" name="Oval 75"/>
          <p:cNvSpPr/>
          <p:nvPr/>
        </p:nvSpPr>
        <p:spPr>
          <a:xfrm>
            <a:off x="6732240" y="4797152"/>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77" name="Oval 76"/>
          <p:cNvSpPr/>
          <p:nvPr/>
        </p:nvSpPr>
        <p:spPr>
          <a:xfrm>
            <a:off x="6876256" y="5085184"/>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78" name="Oval 77"/>
          <p:cNvSpPr/>
          <p:nvPr/>
        </p:nvSpPr>
        <p:spPr>
          <a:xfrm>
            <a:off x="6948264" y="4869160"/>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79" name="Oval 78"/>
          <p:cNvSpPr/>
          <p:nvPr/>
        </p:nvSpPr>
        <p:spPr>
          <a:xfrm>
            <a:off x="6588224" y="4941168"/>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80" name="Oval 79"/>
          <p:cNvSpPr/>
          <p:nvPr/>
        </p:nvSpPr>
        <p:spPr>
          <a:xfrm>
            <a:off x="6660232" y="4725144"/>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81" name="Oval 80"/>
          <p:cNvSpPr/>
          <p:nvPr/>
        </p:nvSpPr>
        <p:spPr>
          <a:xfrm>
            <a:off x="6876256" y="5013176"/>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82" name="Oval 81"/>
          <p:cNvSpPr/>
          <p:nvPr/>
        </p:nvSpPr>
        <p:spPr>
          <a:xfrm>
            <a:off x="6732240" y="5085184"/>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sp>
        <p:nvSpPr>
          <p:cNvPr id="89" name="Oval 88"/>
          <p:cNvSpPr/>
          <p:nvPr/>
        </p:nvSpPr>
        <p:spPr>
          <a:xfrm>
            <a:off x="7740352" y="4005064"/>
            <a:ext cx="144000" cy="14400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cs-CZ"/>
          </a:p>
        </p:txBody>
      </p:sp>
      <p:cxnSp>
        <p:nvCxnSpPr>
          <p:cNvPr id="88" name="Straight Connector 87"/>
          <p:cNvCxnSpPr/>
          <p:nvPr/>
        </p:nvCxnSpPr>
        <p:spPr>
          <a:xfrm flipV="1">
            <a:off x="6571905" y="3933056"/>
            <a:ext cx="1384471" cy="128668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35496" y="5373216"/>
            <a:ext cx="2592288" cy="923330"/>
          </a:xfrm>
          <a:prstGeom prst="rect">
            <a:avLst/>
          </a:prstGeom>
          <a:noFill/>
        </p:spPr>
        <p:txBody>
          <a:bodyPr wrap="square" rtlCol="0">
            <a:spAutoFit/>
          </a:bodyPr>
          <a:lstStyle/>
          <a:p>
            <a:r>
              <a:rPr lang="cs-CZ" dirty="0" smtClean="0"/>
              <a:t>Lineární vztah – bezproblémové použití </a:t>
            </a:r>
            <a:r>
              <a:rPr lang="cs-CZ" dirty="0" err="1" smtClean="0"/>
              <a:t>Personovy</a:t>
            </a:r>
            <a:r>
              <a:rPr lang="cs-CZ" dirty="0" smtClean="0"/>
              <a:t> korelace</a:t>
            </a:r>
            <a:endParaRPr lang="cs-CZ" dirty="0"/>
          </a:p>
        </p:txBody>
      </p:sp>
      <p:sp>
        <p:nvSpPr>
          <p:cNvPr id="91" name="TextBox 90"/>
          <p:cNvSpPr txBox="1"/>
          <p:nvPr/>
        </p:nvSpPr>
        <p:spPr>
          <a:xfrm>
            <a:off x="2555776" y="5373216"/>
            <a:ext cx="3456384" cy="923330"/>
          </a:xfrm>
          <a:prstGeom prst="rect">
            <a:avLst/>
          </a:prstGeom>
          <a:noFill/>
        </p:spPr>
        <p:txBody>
          <a:bodyPr wrap="square" rtlCol="0">
            <a:spAutoFit/>
          </a:bodyPr>
          <a:lstStyle/>
          <a:p>
            <a:r>
              <a:rPr lang="cs-CZ" dirty="0" smtClean="0"/>
              <a:t>Korelace je dána dvěma skupinami hodnot – vede k identifikaci skupin objektů v datech</a:t>
            </a:r>
            <a:endParaRPr lang="cs-CZ" dirty="0"/>
          </a:p>
        </p:txBody>
      </p:sp>
      <p:sp>
        <p:nvSpPr>
          <p:cNvPr id="92" name="TextBox 91"/>
          <p:cNvSpPr txBox="1"/>
          <p:nvPr/>
        </p:nvSpPr>
        <p:spPr>
          <a:xfrm>
            <a:off x="6156176" y="5373216"/>
            <a:ext cx="2987824" cy="923330"/>
          </a:xfrm>
          <a:prstGeom prst="rect">
            <a:avLst/>
          </a:prstGeom>
          <a:noFill/>
        </p:spPr>
        <p:txBody>
          <a:bodyPr wrap="square" rtlCol="0">
            <a:spAutoFit/>
          </a:bodyPr>
          <a:lstStyle/>
          <a:p>
            <a:r>
              <a:rPr lang="cs-CZ" dirty="0" smtClean="0">
                <a:solidFill>
                  <a:srgbClr val="FF0000"/>
                </a:solidFill>
              </a:rPr>
              <a:t>Korelace je dána odlehlou hodnotu – analýza popisuje pouze vliv odlehlé hodnoty </a:t>
            </a:r>
            <a:endParaRPr lang="cs-CZ"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Analýza kontingenčních tabule jako princip výpočtu vícerozměrných analýz</a:t>
            </a:r>
            <a:endParaRPr lang="cs-CZ" dirty="0"/>
          </a:p>
        </p:txBody>
      </p:sp>
      <p:sp>
        <p:nvSpPr>
          <p:cNvPr id="3" name="Content Placeholder 2"/>
          <p:cNvSpPr>
            <a:spLocks noGrp="1"/>
          </p:cNvSpPr>
          <p:nvPr>
            <p:ph idx="1"/>
          </p:nvPr>
        </p:nvSpPr>
        <p:spPr/>
        <p:txBody>
          <a:bodyPr/>
          <a:lstStyle/>
          <a:p>
            <a:r>
              <a:rPr lang="cs-CZ" dirty="0" smtClean="0"/>
              <a:t>Abundance taxonů (nebo počet jakýchkoliv objektů) na lokalitách lze brát jako kontingenční tabulku a mírou vztahu mezi řádky (lokality) a sloupci (taxony) je velikost </a:t>
            </a:r>
            <a:r>
              <a:rPr lang="cs-CZ" dirty="0" err="1" smtClean="0"/>
              <a:t>chi</a:t>
            </a:r>
            <a:r>
              <a:rPr lang="cs-CZ" dirty="0" smtClean="0"/>
              <a:t>-kvadrátu</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11</a:t>
            </a:fld>
            <a:endParaRPr lang="cs-CZ"/>
          </a:p>
        </p:txBody>
      </p:sp>
      <p:graphicFrame>
        <p:nvGraphicFramePr>
          <p:cNvPr id="5" name="Object 2"/>
          <p:cNvGraphicFramePr>
            <a:graphicFrameLocks noChangeAspect="1"/>
          </p:cNvGraphicFramePr>
          <p:nvPr/>
        </p:nvGraphicFramePr>
        <p:xfrm>
          <a:off x="2483768" y="2651770"/>
          <a:ext cx="485775" cy="542925"/>
        </p:xfrm>
        <a:graphic>
          <a:graphicData uri="http://schemas.openxmlformats.org/presentationml/2006/ole">
            <p:oleObj spid="_x0000_s26626" name="Rovnice" r:id="rId3" imgW="304560" imgH="342720" progId="Equation.3">
              <p:embed/>
            </p:oleObj>
          </a:graphicData>
        </a:graphic>
      </p:graphicFrame>
      <p:sp>
        <p:nvSpPr>
          <p:cNvPr id="6" name="Text Box 5"/>
          <p:cNvSpPr txBox="1">
            <a:spLocks noChangeArrowheads="1"/>
          </p:cNvSpPr>
          <p:nvPr/>
        </p:nvSpPr>
        <p:spPr bwMode="auto">
          <a:xfrm>
            <a:off x="3398168" y="2346970"/>
            <a:ext cx="1238250" cy="533400"/>
          </a:xfrm>
          <a:prstGeom prst="rect">
            <a:avLst/>
          </a:prstGeom>
          <a:noFill/>
          <a:ln w="9525">
            <a:noFill/>
            <a:miter lim="800000"/>
            <a:headEnd/>
            <a:tailEnd/>
          </a:ln>
        </p:spPr>
        <p:txBody>
          <a:bodyPr/>
          <a:lstStyle/>
          <a:p>
            <a:pPr eaLnBrk="0" hangingPunct="0"/>
            <a:r>
              <a:rPr lang="cs-CZ" sz="1200" b="1"/>
              <a:t>pozorovaná</a:t>
            </a:r>
          </a:p>
          <a:p>
            <a:pPr eaLnBrk="0" hangingPunct="0"/>
            <a:r>
              <a:rPr lang="cs-CZ" sz="1200" b="1"/>
              <a:t>četnost</a:t>
            </a:r>
          </a:p>
        </p:txBody>
      </p:sp>
      <p:sp>
        <p:nvSpPr>
          <p:cNvPr id="7" name="Text Box 6"/>
          <p:cNvSpPr txBox="1">
            <a:spLocks noChangeArrowheads="1"/>
          </p:cNvSpPr>
          <p:nvPr/>
        </p:nvSpPr>
        <p:spPr bwMode="auto">
          <a:xfrm>
            <a:off x="4405139" y="2346970"/>
            <a:ext cx="1133475" cy="533400"/>
          </a:xfrm>
          <a:prstGeom prst="rect">
            <a:avLst/>
          </a:prstGeom>
          <a:noFill/>
          <a:ln w="9525">
            <a:noFill/>
            <a:miter lim="800000"/>
            <a:headEnd/>
            <a:tailEnd/>
          </a:ln>
        </p:spPr>
        <p:txBody>
          <a:bodyPr/>
          <a:lstStyle/>
          <a:p>
            <a:pPr eaLnBrk="0" hangingPunct="0"/>
            <a:r>
              <a:rPr lang="cs-CZ" sz="1200" b="1" dirty="0"/>
              <a:t>očekávaná</a:t>
            </a:r>
          </a:p>
          <a:p>
            <a:pPr eaLnBrk="0" hangingPunct="0"/>
            <a:r>
              <a:rPr lang="cs-CZ" sz="1200" b="1" dirty="0"/>
              <a:t>četnost</a:t>
            </a:r>
          </a:p>
        </p:txBody>
      </p:sp>
      <p:sp>
        <p:nvSpPr>
          <p:cNvPr id="8" name="Text Box 7"/>
          <p:cNvSpPr txBox="1">
            <a:spLocks noChangeArrowheads="1"/>
          </p:cNvSpPr>
          <p:nvPr/>
        </p:nvSpPr>
        <p:spPr bwMode="auto">
          <a:xfrm>
            <a:off x="3541044" y="2994670"/>
            <a:ext cx="1296144" cy="285750"/>
          </a:xfrm>
          <a:prstGeom prst="rect">
            <a:avLst/>
          </a:prstGeom>
          <a:noFill/>
          <a:ln w="9525">
            <a:noFill/>
            <a:miter lim="800000"/>
            <a:headEnd/>
            <a:tailEnd/>
          </a:ln>
        </p:spPr>
        <p:txBody>
          <a:bodyPr/>
          <a:lstStyle/>
          <a:p>
            <a:pPr algn="ctr" eaLnBrk="0" hangingPunct="0"/>
            <a:r>
              <a:rPr lang="cs-CZ" sz="1100" b="1" dirty="0"/>
              <a:t>očekávaná četnost</a:t>
            </a:r>
          </a:p>
        </p:txBody>
      </p:sp>
      <p:sp>
        <p:nvSpPr>
          <p:cNvPr id="9" name="Text Box 8"/>
          <p:cNvSpPr txBox="1">
            <a:spLocks noChangeArrowheads="1"/>
          </p:cNvSpPr>
          <p:nvPr/>
        </p:nvSpPr>
        <p:spPr bwMode="auto">
          <a:xfrm>
            <a:off x="2940968" y="2794645"/>
            <a:ext cx="304800" cy="285750"/>
          </a:xfrm>
          <a:prstGeom prst="rect">
            <a:avLst/>
          </a:prstGeom>
          <a:noFill/>
          <a:ln w="9525">
            <a:noFill/>
            <a:miter lim="800000"/>
            <a:headEnd/>
            <a:tailEnd/>
          </a:ln>
        </p:spPr>
        <p:txBody>
          <a:bodyPr/>
          <a:lstStyle/>
          <a:p>
            <a:pPr eaLnBrk="0" hangingPunct="0"/>
            <a:r>
              <a:rPr lang="cs-CZ" sz="2400"/>
              <a:t>=</a:t>
            </a:r>
          </a:p>
        </p:txBody>
      </p:sp>
      <p:sp>
        <p:nvSpPr>
          <p:cNvPr id="10" name="Text Box 10"/>
          <p:cNvSpPr txBox="1">
            <a:spLocks noChangeArrowheads="1"/>
          </p:cNvSpPr>
          <p:nvPr/>
        </p:nvSpPr>
        <p:spPr bwMode="auto">
          <a:xfrm>
            <a:off x="5197227" y="2060848"/>
            <a:ext cx="304800" cy="285750"/>
          </a:xfrm>
          <a:prstGeom prst="rect">
            <a:avLst/>
          </a:prstGeom>
          <a:noFill/>
          <a:ln w="9525">
            <a:noFill/>
            <a:miter lim="800000"/>
            <a:headEnd/>
            <a:tailEnd/>
          </a:ln>
        </p:spPr>
        <p:txBody>
          <a:bodyPr/>
          <a:lstStyle/>
          <a:p>
            <a:pPr eaLnBrk="0" hangingPunct="0"/>
            <a:r>
              <a:rPr lang="cs-CZ"/>
              <a:t>2</a:t>
            </a:r>
          </a:p>
        </p:txBody>
      </p:sp>
      <p:sp>
        <p:nvSpPr>
          <p:cNvPr id="11" name="Line 22"/>
          <p:cNvSpPr>
            <a:spLocks noChangeShapeType="1"/>
          </p:cNvSpPr>
          <p:nvPr/>
        </p:nvSpPr>
        <p:spPr bwMode="auto">
          <a:xfrm flipV="1">
            <a:off x="3360068" y="3013720"/>
            <a:ext cx="1981175" cy="0"/>
          </a:xfrm>
          <a:prstGeom prst="line">
            <a:avLst/>
          </a:prstGeom>
          <a:noFill/>
          <a:ln w="19050">
            <a:solidFill>
              <a:srgbClr val="000000"/>
            </a:solidFill>
            <a:round/>
            <a:headEnd/>
            <a:tailEnd/>
          </a:ln>
        </p:spPr>
        <p:txBody>
          <a:bodyPr/>
          <a:lstStyle/>
          <a:p>
            <a:endParaRPr lang="cs-CZ"/>
          </a:p>
        </p:txBody>
      </p:sp>
      <p:sp>
        <p:nvSpPr>
          <p:cNvPr id="12" name="AutoShape 23"/>
          <p:cNvSpPr>
            <a:spLocks/>
          </p:cNvSpPr>
          <p:nvPr/>
        </p:nvSpPr>
        <p:spPr bwMode="auto">
          <a:xfrm>
            <a:off x="3404518" y="2299345"/>
            <a:ext cx="171450" cy="619125"/>
          </a:xfrm>
          <a:prstGeom prst="leftBracket">
            <a:avLst>
              <a:gd name="adj" fmla="val 30093"/>
            </a:avLst>
          </a:prstGeom>
          <a:noFill/>
          <a:ln w="28575">
            <a:solidFill>
              <a:srgbClr val="000000"/>
            </a:solidFill>
            <a:round/>
            <a:headEnd/>
            <a:tailEnd/>
          </a:ln>
        </p:spPr>
        <p:txBody>
          <a:bodyPr/>
          <a:lstStyle/>
          <a:p>
            <a:endParaRPr lang="cs-CZ"/>
          </a:p>
        </p:txBody>
      </p:sp>
      <p:sp>
        <p:nvSpPr>
          <p:cNvPr id="13" name="AutoShape 24"/>
          <p:cNvSpPr>
            <a:spLocks/>
          </p:cNvSpPr>
          <p:nvPr/>
        </p:nvSpPr>
        <p:spPr bwMode="auto">
          <a:xfrm>
            <a:off x="5197227" y="2299345"/>
            <a:ext cx="76200" cy="609600"/>
          </a:xfrm>
          <a:prstGeom prst="rightBracket">
            <a:avLst>
              <a:gd name="adj" fmla="val 66667"/>
            </a:avLst>
          </a:prstGeom>
          <a:noFill/>
          <a:ln w="28575">
            <a:solidFill>
              <a:srgbClr val="000000"/>
            </a:solidFill>
            <a:round/>
            <a:headEnd/>
            <a:tailEnd/>
          </a:ln>
        </p:spPr>
        <p:txBody>
          <a:bodyPr/>
          <a:lstStyle/>
          <a:p>
            <a:endParaRPr lang="cs-CZ"/>
          </a:p>
        </p:txBody>
      </p:sp>
      <p:sp>
        <p:nvSpPr>
          <p:cNvPr id="14" name="Text Box 26"/>
          <p:cNvSpPr txBox="1">
            <a:spLocks noChangeArrowheads="1"/>
          </p:cNvSpPr>
          <p:nvPr/>
        </p:nvSpPr>
        <p:spPr bwMode="auto">
          <a:xfrm>
            <a:off x="4244355" y="2372370"/>
            <a:ext cx="304800" cy="285750"/>
          </a:xfrm>
          <a:prstGeom prst="rect">
            <a:avLst/>
          </a:prstGeom>
          <a:noFill/>
          <a:ln w="9525">
            <a:noFill/>
            <a:miter lim="800000"/>
            <a:headEnd/>
            <a:tailEnd/>
          </a:ln>
        </p:spPr>
        <p:txBody>
          <a:bodyPr/>
          <a:lstStyle/>
          <a:p>
            <a:pPr eaLnBrk="0" hangingPunct="0"/>
            <a:r>
              <a:rPr lang="cs-CZ" sz="2400" dirty="0"/>
              <a:t>-</a:t>
            </a:r>
          </a:p>
        </p:txBody>
      </p:sp>
      <p:sp>
        <p:nvSpPr>
          <p:cNvPr id="15" name="Rectangle 14"/>
          <p:cNvSpPr/>
          <p:nvPr/>
        </p:nvSpPr>
        <p:spPr>
          <a:xfrm>
            <a:off x="3203848" y="2060848"/>
            <a:ext cx="2376264" cy="1368152"/>
          </a:xfrm>
          <a:prstGeom prst="rect">
            <a:avLst/>
          </a:prstGeom>
          <a:noFill/>
          <a:ln w="3175">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6" name="TextBox 15"/>
          <p:cNvSpPr txBox="1"/>
          <p:nvPr/>
        </p:nvSpPr>
        <p:spPr>
          <a:xfrm>
            <a:off x="5796136" y="2204864"/>
            <a:ext cx="1656184" cy="923330"/>
          </a:xfrm>
          <a:prstGeom prst="rect">
            <a:avLst/>
          </a:prstGeom>
          <a:noFill/>
        </p:spPr>
        <p:txBody>
          <a:bodyPr wrap="square" rtlCol="0">
            <a:spAutoFit/>
          </a:bodyPr>
          <a:lstStyle/>
          <a:p>
            <a:r>
              <a:rPr lang="cs-CZ" dirty="0" smtClean="0"/>
              <a:t>Počítáno pro každou buňku tabulky</a:t>
            </a:r>
            <a:endParaRPr lang="cs-CZ" dirty="0"/>
          </a:p>
        </p:txBody>
      </p:sp>
      <p:graphicFrame>
        <p:nvGraphicFramePr>
          <p:cNvPr id="17" name="Table 16"/>
          <p:cNvGraphicFramePr>
            <a:graphicFrameLocks noGrp="1"/>
          </p:cNvGraphicFramePr>
          <p:nvPr/>
        </p:nvGraphicFramePr>
        <p:xfrm>
          <a:off x="827584" y="4005064"/>
          <a:ext cx="3120009" cy="1097280"/>
        </p:xfrm>
        <a:graphic>
          <a:graphicData uri="http://schemas.openxmlformats.org/drawingml/2006/table">
            <a:tbl>
              <a:tblPr firstRow="1" bandRow="1">
                <a:tableStyleId>{5C22544A-7EE6-4342-B048-85BDC9FD1C3A}</a:tableStyleId>
              </a:tblPr>
              <a:tblGrid>
                <a:gridCol w="1040003"/>
                <a:gridCol w="1040003"/>
                <a:gridCol w="1040003"/>
              </a:tblGrid>
              <a:tr h="365299">
                <a:tc>
                  <a:txBody>
                    <a:bodyPr/>
                    <a:lstStyle/>
                    <a:p>
                      <a:endParaRPr lang="cs-CZ" dirty="0"/>
                    </a:p>
                  </a:txBody>
                  <a:tcPr/>
                </a:tc>
                <a:tc>
                  <a:txBody>
                    <a:bodyPr/>
                    <a:lstStyle/>
                    <a:p>
                      <a:pPr algn="ctr"/>
                      <a:r>
                        <a:rPr lang="cs-CZ" dirty="0" smtClean="0">
                          <a:sym typeface="Wingdings"/>
                        </a:rPr>
                        <a:t></a:t>
                      </a:r>
                      <a:endParaRPr lang="cs-CZ" dirty="0"/>
                    </a:p>
                  </a:txBody>
                  <a:tcPr/>
                </a:tc>
                <a:tc>
                  <a:txBody>
                    <a:bodyPr/>
                    <a:lstStyle/>
                    <a:p>
                      <a:pPr algn="ctr"/>
                      <a:r>
                        <a:rPr lang="cs-CZ" dirty="0" smtClean="0">
                          <a:sym typeface="Wingdings" pitchFamily="2" charset="2"/>
                        </a:rPr>
                        <a:t></a:t>
                      </a:r>
                      <a:endParaRPr lang="cs-CZ" dirty="0"/>
                    </a:p>
                  </a:txBody>
                  <a:tcPr/>
                </a:tc>
              </a:tr>
              <a:tr h="365299">
                <a:tc>
                  <a:txBody>
                    <a:bodyPr/>
                    <a:lstStyle/>
                    <a:p>
                      <a:r>
                        <a:rPr lang="cs-CZ" dirty="0" smtClean="0"/>
                        <a:t>A</a:t>
                      </a:r>
                      <a:endParaRPr lang="cs-CZ" dirty="0"/>
                    </a:p>
                  </a:txBody>
                  <a:tcPr/>
                </a:tc>
                <a:tc>
                  <a:txBody>
                    <a:bodyPr/>
                    <a:lstStyle/>
                    <a:p>
                      <a:pPr algn="ctr"/>
                      <a:r>
                        <a:rPr lang="cs-CZ" dirty="0" smtClean="0"/>
                        <a:t>10</a:t>
                      </a:r>
                      <a:endParaRPr lang="cs-CZ" dirty="0"/>
                    </a:p>
                  </a:txBody>
                  <a:tcPr/>
                </a:tc>
                <a:tc>
                  <a:txBody>
                    <a:bodyPr/>
                    <a:lstStyle/>
                    <a:p>
                      <a:pPr algn="ctr"/>
                      <a:r>
                        <a:rPr lang="cs-CZ" dirty="0" smtClean="0"/>
                        <a:t>0</a:t>
                      </a:r>
                      <a:endParaRPr lang="cs-CZ" dirty="0"/>
                    </a:p>
                  </a:txBody>
                  <a:tcPr/>
                </a:tc>
              </a:tr>
              <a:tr h="365299">
                <a:tc>
                  <a:txBody>
                    <a:bodyPr/>
                    <a:lstStyle/>
                    <a:p>
                      <a:r>
                        <a:rPr lang="cs-CZ" dirty="0" smtClean="0"/>
                        <a:t>B</a:t>
                      </a:r>
                      <a:endParaRPr lang="cs-CZ" dirty="0"/>
                    </a:p>
                  </a:txBody>
                  <a:tcPr/>
                </a:tc>
                <a:tc>
                  <a:txBody>
                    <a:bodyPr/>
                    <a:lstStyle/>
                    <a:p>
                      <a:pPr algn="ctr"/>
                      <a:r>
                        <a:rPr lang="cs-CZ" dirty="0" smtClean="0"/>
                        <a:t>0</a:t>
                      </a:r>
                      <a:endParaRPr lang="cs-CZ" dirty="0"/>
                    </a:p>
                  </a:txBody>
                  <a:tcPr/>
                </a:tc>
                <a:tc>
                  <a:txBody>
                    <a:bodyPr/>
                    <a:lstStyle/>
                    <a:p>
                      <a:pPr algn="ctr"/>
                      <a:r>
                        <a:rPr lang="cs-CZ" dirty="0" smtClean="0"/>
                        <a:t>10</a:t>
                      </a:r>
                      <a:endParaRPr lang="cs-CZ" dirty="0"/>
                    </a:p>
                  </a:txBody>
                  <a:tcPr/>
                </a:tc>
              </a:tr>
            </a:tbl>
          </a:graphicData>
        </a:graphic>
      </p:graphicFrame>
      <p:sp>
        <p:nvSpPr>
          <p:cNvPr id="18" name="TextBox 17"/>
          <p:cNvSpPr txBox="1"/>
          <p:nvPr/>
        </p:nvSpPr>
        <p:spPr>
          <a:xfrm>
            <a:off x="1408167" y="5229200"/>
            <a:ext cx="2011705" cy="369332"/>
          </a:xfrm>
          <a:prstGeom prst="rect">
            <a:avLst/>
          </a:prstGeom>
          <a:noFill/>
        </p:spPr>
        <p:txBody>
          <a:bodyPr wrap="none" rtlCol="0">
            <a:spAutoFit/>
          </a:bodyPr>
          <a:lstStyle/>
          <a:p>
            <a:r>
              <a:rPr lang="cs-CZ" dirty="0" smtClean="0"/>
              <a:t>Pozorovaná tabulka</a:t>
            </a:r>
            <a:endParaRPr lang="cs-CZ" dirty="0"/>
          </a:p>
        </p:txBody>
      </p:sp>
      <p:graphicFrame>
        <p:nvGraphicFramePr>
          <p:cNvPr id="19" name="Table 18"/>
          <p:cNvGraphicFramePr>
            <a:graphicFrameLocks noGrp="1"/>
          </p:cNvGraphicFramePr>
          <p:nvPr/>
        </p:nvGraphicFramePr>
        <p:xfrm>
          <a:off x="5124399" y="4005064"/>
          <a:ext cx="3120009" cy="1097280"/>
        </p:xfrm>
        <a:graphic>
          <a:graphicData uri="http://schemas.openxmlformats.org/drawingml/2006/table">
            <a:tbl>
              <a:tblPr firstRow="1" bandRow="1">
                <a:tableStyleId>{5C22544A-7EE6-4342-B048-85BDC9FD1C3A}</a:tableStyleId>
              </a:tblPr>
              <a:tblGrid>
                <a:gridCol w="1040003"/>
                <a:gridCol w="1040003"/>
                <a:gridCol w="1040003"/>
              </a:tblGrid>
              <a:tr h="365299">
                <a:tc>
                  <a:txBody>
                    <a:bodyPr/>
                    <a:lstStyle/>
                    <a:p>
                      <a:endParaRPr lang="cs-CZ" dirty="0"/>
                    </a:p>
                  </a:txBody>
                  <a:tcPr/>
                </a:tc>
                <a:tc>
                  <a:txBody>
                    <a:bodyPr/>
                    <a:lstStyle/>
                    <a:p>
                      <a:pPr algn="ctr"/>
                      <a:r>
                        <a:rPr lang="cs-CZ" dirty="0" smtClean="0">
                          <a:sym typeface="Wingdings"/>
                        </a:rPr>
                        <a:t></a:t>
                      </a:r>
                      <a:endParaRPr lang="cs-CZ" dirty="0"/>
                    </a:p>
                  </a:txBody>
                  <a:tcPr/>
                </a:tc>
                <a:tc>
                  <a:txBody>
                    <a:bodyPr/>
                    <a:lstStyle/>
                    <a:p>
                      <a:pPr algn="ctr"/>
                      <a:r>
                        <a:rPr lang="cs-CZ" dirty="0" smtClean="0">
                          <a:sym typeface="Wingdings" pitchFamily="2" charset="2"/>
                        </a:rPr>
                        <a:t></a:t>
                      </a:r>
                      <a:endParaRPr lang="cs-CZ" dirty="0"/>
                    </a:p>
                  </a:txBody>
                  <a:tcPr/>
                </a:tc>
              </a:tr>
              <a:tr h="365299">
                <a:tc>
                  <a:txBody>
                    <a:bodyPr/>
                    <a:lstStyle/>
                    <a:p>
                      <a:r>
                        <a:rPr lang="cs-CZ" dirty="0" smtClean="0"/>
                        <a:t>A</a:t>
                      </a:r>
                      <a:endParaRPr lang="cs-CZ" dirty="0"/>
                    </a:p>
                  </a:txBody>
                  <a:tcPr/>
                </a:tc>
                <a:tc>
                  <a:txBody>
                    <a:bodyPr/>
                    <a:lstStyle/>
                    <a:p>
                      <a:pPr algn="ctr"/>
                      <a:r>
                        <a:rPr lang="cs-CZ" dirty="0" smtClean="0"/>
                        <a:t>5</a:t>
                      </a:r>
                      <a:endParaRPr lang="cs-CZ" dirty="0"/>
                    </a:p>
                  </a:txBody>
                  <a:tcPr/>
                </a:tc>
                <a:tc>
                  <a:txBody>
                    <a:bodyPr/>
                    <a:lstStyle/>
                    <a:p>
                      <a:pPr algn="ctr"/>
                      <a:r>
                        <a:rPr lang="cs-CZ" dirty="0" smtClean="0"/>
                        <a:t>5</a:t>
                      </a:r>
                      <a:endParaRPr lang="cs-CZ" dirty="0"/>
                    </a:p>
                  </a:txBody>
                  <a:tcPr/>
                </a:tc>
              </a:tr>
              <a:tr h="365299">
                <a:tc>
                  <a:txBody>
                    <a:bodyPr/>
                    <a:lstStyle/>
                    <a:p>
                      <a:r>
                        <a:rPr lang="cs-CZ" dirty="0" smtClean="0"/>
                        <a:t>B</a:t>
                      </a:r>
                      <a:endParaRPr lang="cs-CZ" dirty="0"/>
                    </a:p>
                  </a:txBody>
                  <a:tcPr/>
                </a:tc>
                <a:tc>
                  <a:txBody>
                    <a:bodyPr/>
                    <a:lstStyle/>
                    <a:p>
                      <a:pPr algn="ctr"/>
                      <a:r>
                        <a:rPr lang="cs-CZ" dirty="0" smtClean="0"/>
                        <a:t>5</a:t>
                      </a:r>
                      <a:endParaRPr lang="cs-CZ" dirty="0"/>
                    </a:p>
                  </a:txBody>
                  <a:tcPr/>
                </a:tc>
                <a:tc>
                  <a:txBody>
                    <a:bodyPr/>
                    <a:lstStyle/>
                    <a:p>
                      <a:pPr algn="ctr"/>
                      <a:r>
                        <a:rPr lang="cs-CZ" dirty="0" smtClean="0"/>
                        <a:t>5</a:t>
                      </a:r>
                      <a:endParaRPr lang="cs-CZ" dirty="0"/>
                    </a:p>
                  </a:txBody>
                  <a:tcPr/>
                </a:tc>
              </a:tr>
            </a:tbl>
          </a:graphicData>
        </a:graphic>
      </p:graphicFrame>
      <p:sp>
        <p:nvSpPr>
          <p:cNvPr id="20" name="TextBox 19"/>
          <p:cNvSpPr txBox="1"/>
          <p:nvPr/>
        </p:nvSpPr>
        <p:spPr>
          <a:xfrm>
            <a:off x="5704982" y="5229200"/>
            <a:ext cx="1945982" cy="369332"/>
          </a:xfrm>
          <a:prstGeom prst="rect">
            <a:avLst/>
          </a:prstGeom>
          <a:noFill/>
        </p:spPr>
        <p:txBody>
          <a:bodyPr wrap="none" rtlCol="0">
            <a:spAutoFit/>
          </a:bodyPr>
          <a:lstStyle/>
          <a:p>
            <a:r>
              <a:rPr lang="cs-CZ" dirty="0" smtClean="0"/>
              <a:t>Očekávaná tabulka</a:t>
            </a:r>
            <a:endParaRPr lang="cs-CZ" dirty="0"/>
          </a:p>
        </p:txBody>
      </p:sp>
      <p:cxnSp>
        <p:nvCxnSpPr>
          <p:cNvPr id="22" name="Straight Arrow Connector 21"/>
          <p:cNvCxnSpPr/>
          <p:nvPr/>
        </p:nvCxnSpPr>
        <p:spPr>
          <a:xfrm flipV="1">
            <a:off x="3203848" y="3573016"/>
            <a:ext cx="792088"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a:off x="4572000" y="3573016"/>
            <a:ext cx="108012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11560" y="5661248"/>
            <a:ext cx="8136904" cy="646331"/>
          </a:xfrm>
          <a:prstGeom prst="rect">
            <a:avLst/>
          </a:prstGeom>
          <a:noFill/>
        </p:spPr>
        <p:txBody>
          <a:bodyPr wrap="square" rtlCol="0">
            <a:spAutoFit/>
          </a:bodyPr>
          <a:lstStyle/>
          <a:p>
            <a:r>
              <a:rPr lang="cs-CZ" dirty="0" smtClean="0"/>
              <a:t>Hodnota </a:t>
            </a:r>
            <a:r>
              <a:rPr lang="cs-CZ" dirty="0" err="1" smtClean="0"/>
              <a:t>chi</a:t>
            </a:r>
            <a:r>
              <a:rPr lang="cs-CZ" dirty="0" smtClean="0"/>
              <a:t>-kvadrátu definuje míru odchylky dané buňky (v našem kontextu vztahu taxon-lokalita) od situace, kdy mezi řádky a sloupci (taxon-lokalita) není žádný vztah</a:t>
            </a:r>
            <a:endParaRPr lang="cs-CZ"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1" name="Straight Connector 90"/>
          <p:cNvCxnSpPr/>
          <p:nvPr/>
        </p:nvCxnSpPr>
        <p:spPr>
          <a:xfrm rot="5400000">
            <a:off x="2944263" y="4113076"/>
            <a:ext cx="9361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2195736" y="4581128"/>
            <a:ext cx="1224136"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fontScale="90000"/>
          </a:bodyPr>
          <a:lstStyle/>
          <a:p>
            <a:r>
              <a:rPr lang="cs-CZ" dirty="0" smtClean="0"/>
              <a:t>Euklidovská vzdálenost jako princip výpočtu vícerozměrných analýz</a:t>
            </a:r>
            <a:endParaRPr lang="cs-CZ" dirty="0"/>
          </a:p>
        </p:txBody>
      </p:sp>
      <p:sp>
        <p:nvSpPr>
          <p:cNvPr id="3" name="Content Placeholder 2"/>
          <p:cNvSpPr>
            <a:spLocks noGrp="1"/>
          </p:cNvSpPr>
          <p:nvPr>
            <p:ph idx="1"/>
          </p:nvPr>
        </p:nvSpPr>
        <p:spPr/>
        <p:txBody>
          <a:bodyPr/>
          <a:lstStyle/>
          <a:p>
            <a:r>
              <a:rPr lang="cs-CZ" dirty="0" smtClean="0"/>
              <a:t>Nejsnáze představitelným měřítkem vztahu dvou objektů ve vícerozměrném prostoru je jejich vzdálenost</a:t>
            </a:r>
          </a:p>
          <a:p>
            <a:r>
              <a:rPr lang="cs-CZ" dirty="0" smtClean="0"/>
              <a:t>Nejjednodušším typem této vzdálenosti (bohužel s omezeným použitím na data společenstev) je Euklidovská vzdálenost vycházející z Pythagorovy věty</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12</a:t>
            </a:fld>
            <a:endParaRPr lang="cs-CZ"/>
          </a:p>
        </p:txBody>
      </p:sp>
      <p:sp>
        <p:nvSpPr>
          <p:cNvPr id="6" name="Rectangle 218"/>
          <p:cNvSpPr>
            <a:spLocks noChangeArrowheads="1"/>
          </p:cNvSpPr>
          <p:nvPr/>
        </p:nvSpPr>
        <p:spPr bwMode="auto">
          <a:xfrm>
            <a:off x="1273175" y="2025650"/>
            <a:ext cx="595313" cy="465138"/>
          </a:xfrm>
          <a:prstGeom prst="rect">
            <a:avLst/>
          </a:prstGeom>
          <a:noFill/>
          <a:ln w="9525">
            <a:noFill/>
            <a:miter lim="800000"/>
            <a:headEnd/>
            <a:tailEnd/>
          </a:ln>
        </p:spPr>
        <p:txBody>
          <a:bodyPr/>
          <a:lstStyle/>
          <a:p>
            <a:endParaRPr lang="cs-CZ"/>
          </a:p>
        </p:txBody>
      </p:sp>
      <p:grpSp>
        <p:nvGrpSpPr>
          <p:cNvPr id="77" name="Group 76"/>
          <p:cNvGrpSpPr/>
          <p:nvPr/>
        </p:nvGrpSpPr>
        <p:grpSpPr>
          <a:xfrm>
            <a:off x="1403648" y="3212976"/>
            <a:ext cx="2556285" cy="1944216"/>
            <a:chOff x="1403648" y="3212976"/>
            <a:chExt cx="2556285" cy="1944216"/>
          </a:xfrm>
        </p:grpSpPr>
        <p:cxnSp>
          <p:nvCxnSpPr>
            <p:cNvPr id="74" name="Straight Connector 73"/>
            <p:cNvCxnSpPr/>
            <p:nvPr/>
          </p:nvCxnSpPr>
          <p:spPr>
            <a:xfrm rot="5400000">
              <a:off x="431540" y="4185084"/>
              <a:ext cx="19442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0800000">
              <a:off x="1403649" y="5157191"/>
              <a:ext cx="255628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1" name="Straight Connector 80"/>
          <p:cNvCxnSpPr>
            <a:stCxn id="78" idx="7"/>
            <a:endCxn id="79" idx="3"/>
          </p:cNvCxnSpPr>
          <p:nvPr/>
        </p:nvCxnSpPr>
        <p:spPr>
          <a:xfrm rot="5400000" flipH="1" flipV="1">
            <a:off x="2372144" y="3533400"/>
            <a:ext cx="849616" cy="1137648"/>
          </a:xfrm>
          <a:prstGeom prst="line">
            <a:avLst/>
          </a:prstGeom>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2699792" y="4509120"/>
            <a:ext cx="295274" cy="369332"/>
          </a:xfrm>
          <a:prstGeom prst="rect">
            <a:avLst/>
          </a:prstGeom>
          <a:noFill/>
        </p:spPr>
        <p:txBody>
          <a:bodyPr wrap="none" rtlCol="0">
            <a:spAutoFit/>
          </a:bodyPr>
          <a:lstStyle/>
          <a:p>
            <a:r>
              <a:rPr lang="cs-CZ" dirty="0" smtClean="0"/>
              <a:t>a</a:t>
            </a:r>
            <a:endParaRPr lang="cs-CZ" dirty="0"/>
          </a:p>
        </p:txBody>
      </p:sp>
      <p:sp>
        <p:nvSpPr>
          <p:cNvPr id="94" name="TextBox 93"/>
          <p:cNvSpPr txBox="1"/>
          <p:nvPr/>
        </p:nvSpPr>
        <p:spPr>
          <a:xfrm>
            <a:off x="3419872" y="3933056"/>
            <a:ext cx="306494" cy="369332"/>
          </a:xfrm>
          <a:prstGeom prst="rect">
            <a:avLst/>
          </a:prstGeom>
          <a:noFill/>
        </p:spPr>
        <p:txBody>
          <a:bodyPr wrap="none" rtlCol="0">
            <a:spAutoFit/>
          </a:bodyPr>
          <a:lstStyle/>
          <a:p>
            <a:r>
              <a:rPr lang="cs-CZ" dirty="0" smtClean="0"/>
              <a:t>b</a:t>
            </a:r>
            <a:endParaRPr lang="cs-CZ" dirty="0"/>
          </a:p>
        </p:txBody>
      </p:sp>
      <p:sp>
        <p:nvSpPr>
          <p:cNvPr id="95" name="TextBox 94"/>
          <p:cNvSpPr txBox="1"/>
          <p:nvPr/>
        </p:nvSpPr>
        <p:spPr>
          <a:xfrm>
            <a:off x="2483768" y="3789040"/>
            <a:ext cx="282450" cy="369332"/>
          </a:xfrm>
          <a:prstGeom prst="rect">
            <a:avLst/>
          </a:prstGeom>
          <a:noFill/>
        </p:spPr>
        <p:txBody>
          <a:bodyPr wrap="none" rtlCol="0">
            <a:spAutoFit/>
          </a:bodyPr>
          <a:lstStyle/>
          <a:p>
            <a:r>
              <a:rPr lang="cs-CZ" dirty="0" smtClean="0"/>
              <a:t>c</a:t>
            </a:r>
            <a:endParaRPr lang="cs-CZ" dirty="0"/>
          </a:p>
        </p:txBody>
      </p:sp>
      <p:cxnSp>
        <p:nvCxnSpPr>
          <p:cNvPr id="97" name="Straight Connector 96"/>
          <p:cNvCxnSpPr/>
          <p:nvPr/>
        </p:nvCxnSpPr>
        <p:spPr>
          <a:xfrm rot="5400000" flipH="1" flipV="1">
            <a:off x="1860148" y="4905164"/>
            <a:ext cx="648072" cy="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5400000" flipH="1" flipV="1">
            <a:off x="2627784" y="4444669"/>
            <a:ext cx="1584176" cy="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1339197" y="4581955"/>
            <a:ext cx="864096" cy="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1331640" y="3652581"/>
            <a:ext cx="2088232" cy="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78" name="Oval 77"/>
          <p:cNvSpPr/>
          <p:nvPr/>
        </p:nvSpPr>
        <p:spPr>
          <a:xfrm>
            <a:off x="2123728" y="4509120"/>
            <a:ext cx="122312" cy="122312"/>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cs-CZ"/>
          </a:p>
        </p:txBody>
      </p:sp>
      <p:sp>
        <p:nvSpPr>
          <p:cNvPr id="79" name="Oval 78"/>
          <p:cNvSpPr/>
          <p:nvPr/>
        </p:nvSpPr>
        <p:spPr>
          <a:xfrm>
            <a:off x="3347864" y="3573016"/>
            <a:ext cx="122312" cy="122312"/>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cs-CZ"/>
          </a:p>
        </p:txBody>
      </p:sp>
      <p:sp>
        <p:nvSpPr>
          <p:cNvPr id="107" name="TextBox 106"/>
          <p:cNvSpPr txBox="1"/>
          <p:nvPr/>
        </p:nvSpPr>
        <p:spPr>
          <a:xfrm>
            <a:off x="2040168" y="5157192"/>
            <a:ext cx="504056" cy="369332"/>
          </a:xfrm>
          <a:prstGeom prst="rect">
            <a:avLst/>
          </a:prstGeom>
          <a:noFill/>
        </p:spPr>
        <p:txBody>
          <a:bodyPr wrap="square" rtlCol="0">
            <a:spAutoFit/>
          </a:bodyPr>
          <a:lstStyle/>
          <a:p>
            <a:r>
              <a:rPr lang="en-US" dirty="0" smtClean="0"/>
              <a:t>y</a:t>
            </a:r>
            <a:r>
              <a:rPr lang="cs-CZ" baseline="-25000" dirty="0" smtClean="0"/>
              <a:t>1</a:t>
            </a:r>
            <a:r>
              <a:rPr lang="en-US" baseline="-25000" dirty="0" smtClean="0"/>
              <a:t>1</a:t>
            </a:r>
            <a:endParaRPr lang="cs-CZ" baseline="-25000" dirty="0"/>
          </a:p>
        </p:txBody>
      </p:sp>
      <p:sp>
        <p:nvSpPr>
          <p:cNvPr id="108" name="TextBox 107"/>
          <p:cNvSpPr txBox="1"/>
          <p:nvPr/>
        </p:nvSpPr>
        <p:spPr>
          <a:xfrm>
            <a:off x="3286975" y="5157192"/>
            <a:ext cx="504056" cy="369332"/>
          </a:xfrm>
          <a:prstGeom prst="rect">
            <a:avLst/>
          </a:prstGeom>
          <a:noFill/>
        </p:spPr>
        <p:txBody>
          <a:bodyPr wrap="square" rtlCol="0">
            <a:spAutoFit/>
          </a:bodyPr>
          <a:lstStyle/>
          <a:p>
            <a:r>
              <a:rPr lang="en-US" dirty="0" smtClean="0"/>
              <a:t>y</a:t>
            </a:r>
            <a:r>
              <a:rPr lang="en-US" baseline="-25000" dirty="0" smtClean="0"/>
              <a:t>1</a:t>
            </a:r>
            <a:r>
              <a:rPr lang="cs-CZ" baseline="-25000" dirty="0" smtClean="0"/>
              <a:t>2</a:t>
            </a:r>
            <a:endParaRPr lang="cs-CZ" baseline="-25000" dirty="0"/>
          </a:p>
        </p:txBody>
      </p:sp>
      <p:sp>
        <p:nvSpPr>
          <p:cNvPr id="109" name="TextBox 108"/>
          <p:cNvSpPr txBox="1"/>
          <p:nvPr/>
        </p:nvSpPr>
        <p:spPr>
          <a:xfrm>
            <a:off x="876921" y="4372661"/>
            <a:ext cx="504056" cy="369332"/>
          </a:xfrm>
          <a:prstGeom prst="rect">
            <a:avLst/>
          </a:prstGeom>
          <a:noFill/>
        </p:spPr>
        <p:txBody>
          <a:bodyPr wrap="square" rtlCol="0">
            <a:spAutoFit/>
          </a:bodyPr>
          <a:lstStyle/>
          <a:p>
            <a:r>
              <a:rPr lang="cs-CZ" dirty="0" smtClean="0"/>
              <a:t>y</a:t>
            </a:r>
            <a:r>
              <a:rPr lang="en-US" baseline="-25000" dirty="0" smtClean="0"/>
              <a:t>2</a:t>
            </a:r>
            <a:r>
              <a:rPr lang="cs-CZ" baseline="-25000" dirty="0" smtClean="0"/>
              <a:t>1</a:t>
            </a:r>
            <a:endParaRPr lang="cs-CZ" baseline="-25000" dirty="0"/>
          </a:p>
        </p:txBody>
      </p:sp>
      <p:sp>
        <p:nvSpPr>
          <p:cNvPr id="110" name="TextBox 109"/>
          <p:cNvSpPr txBox="1"/>
          <p:nvPr/>
        </p:nvSpPr>
        <p:spPr>
          <a:xfrm>
            <a:off x="827584" y="3501008"/>
            <a:ext cx="504056" cy="369332"/>
          </a:xfrm>
          <a:prstGeom prst="rect">
            <a:avLst/>
          </a:prstGeom>
          <a:noFill/>
        </p:spPr>
        <p:txBody>
          <a:bodyPr wrap="square" rtlCol="0">
            <a:spAutoFit/>
          </a:bodyPr>
          <a:lstStyle/>
          <a:p>
            <a:r>
              <a:rPr lang="cs-CZ" dirty="0" smtClean="0"/>
              <a:t>y</a:t>
            </a:r>
            <a:r>
              <a:rPr lang="cs-CZ" baseline="-25000" dirty="0" smtClean="0"/>
              <a:t>2</a:t>
            </a:r>
            <a:r>
              <a:rPr lang="en-US" baseline="-25000" dirty="0" smtClean="0"/>
              <a:t>2</a:t>
            </a:r>
            <a:endParaRPr lang="cs-CZ" baseline="-25000" dirty="0"/>
          </a:p>
        </p:txBody>
      </p:sp>
      <p:pic>
        <p:nvPicPr>
          <p:cNvPr id="25" name="Picture 4"/>
          <p:cNvPicPr>
            <a:picLocks noChangeAspect="1" noChangeArrowheads="1"/>
          </p:cNvPicPr>
          <p:nvPr/>
        </p:nvPicPr>
        <p:blipFill>
          <a:blip r:embed="rId2" cstate="print"/>
          <a:srcRect/>
          <a:stretch>
            <a:fillRect/>
          </a:stretch>
        </p:blipFill>
        <p:spPr bwMode="auto">
          <a:xfrm>
            <a:off x="4427984" y="3212976"/>
            <a:ext cx="3744912" cy="573087"/>
          </a:xfrm>
          <a:prstGeom prst="rect">
            <a:avLst/>
          </a:prstGeom>
          <a:noFill/>
          <a:ln w="9525">
            <a:noFill/>
            <a:miter lim="800000"/>
            <a:headEnd/>
            <a:tailEnd/>
          </a:ln>
        </p:spPr>
      </p:pic>
      <p:sp>
        <p:nvSpPr>
          <p:cNvPr id="26" name="TextBox 25"/>
          <p:cNvSpPr txBox="1"/>
          <p:nvPr/>
        </p:nvSpPr>
        <p:spPr>
          <a:xfrm>
            <a:off x="1835696" y="4221088"/>
            <a:ext cx="504056" cy="369332"/>
          </a:xfrm>
          <a:prstGeom prst="rect">
            <a:avLst/>
          </a:prstGeom>
          <a:noFill/>
        </p:spPr>
        <p:txBody>
          <a:bodyPr wrap="square" rtlCol="0">
            <a:spAutoFit/>
          </a:bodyPr>
          <a:lstStyle/>
          <a:p>
            <a:r>
              <a:rPr lang="en-US" dirty="0" smtClean="0"/>
              <a:t>X</a:t>
            </a:r>
            <a:r>
              <a:rPr lang="en-US" baseline="-25000" dirty="0" smtClean="0"/>
              <a:t>1</a:t>
            </a:r>
            <a:endParaRPr lang="cs-CZ" baseline="-25000" dirty="0"/>
          </a:p>
        </p:txBody>
      </p:sp>
      <p:sp>
        <p:nvSpPr>
          <p:cNvPr id="27" name="TextBox 26"/>
          <p:cNvSpPr txBox="1"/>
          <p:nvPr/>
        </p:nvSpPr>
        <p:spPr>
          <a:xfrm>
            <a:off x="3203848" y="3212976"/>
            <a:ext cx="504056" cy="369332"/>
          </a:xfrm>
          <a:prstGeom prst="rect">
            <a:avLst/>
          </a:prstGeom>
          <a:noFill/>
        </p:spPr>
        <p:txBody>
          <a:bodyPr wrap="square" rtlCol="0">
            <a:spAutoFit/>
          </a:bodyPr>
          <a:lstStyle/>
          <a:p>
            <a:r>
              <a:rPr lang="en-US" dirty="0" smtClean="0"/>
              <a:t>X</a:t>
            </a:r>
            <a:r>
              <a:rPr lang="en-US" baseline="-25000" dirty="0" smtClean="0"/>
              <a:t>2</a:t>
            </a:r>
            <a:endParaRPr lang="cs-CZ" baseline="-25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jpg95a_0_"/>
          <p:cNvPicPr>
            <a:picLocks noChangeAspect="1" noChangeArrowheads="1"/>
          </p:cNvPicPr>
          <p:nvPr/>
        </p:nvPicPr>
        <p:blipFill>
          <a:blip r:embed="rId2" cstate="print"/>
          <a:srcRect/>
          <a:stretch>
            <a:fillRect/>
          </a:stretch>
        </p:blipFill>
        <p:spPr bwMode="auto">
          <a:xfrm>
            <a:off x="3995936" y="3474293"/>
            <a:ext cx="4431840" cy="2763019"/>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cs-CZ" dirty="0" smtClean="0"/>
              <a:t>Double zero problém</a:t>
            </a:r>
            <a:endParaRPr lang="cs-CZ" dirty="0"/>
          </a:p>
        </p:txBody>
      </p:sp>
      <p:sp>
        <p:nvSpPr>
          <p:cNvPr id="3" name="Content Placeholder 2"/>
          <p:cNvSpPr>
            <a:spLocks noGrp="1"/>
          </p:cNvSpPr>
          <p:nvPr>
            <p:ph idx="1"/>
          </p:nvPr>
        </p:nvSpPr>
        <p:spPr>
          <a:xfrm>
            <a:off x="457200" y="908720"/>
            <a:ext cx="8229600" cy="4857403"/>
          </a:xfrm>
        </p:spPr>
        <p:txBody>
          <a:bodyPr>
            <a:normAutofit/>
          </a:bodyPr>
          <a:lstStyle/>
          <a:p>
            <a:r>
              <a:rPr lang="cs-CZ" sz="1600" dirty="0" smtClean="0"/>
              <a:t>V případě binárních metrik (druh se vyskytuje/nevyskytuje) není možné uvažovat stejnou váhu pro souhlas přítomnosti (11) a nepřítomnosti (00) taxonů (symetrický koeficient)</a:t>
            </a:r>
          </a:p>
          <a:p>
            <a:r>
              <a:rPr lang="cs-CZ" sz="1600" dirty="0" smtClean="0"/>
              <a:t>Problémem využití všech typů metrik pro data </a:t>
            </a:r>
            <a:r>
              <a:rPr lang="cs-CZ" sz="1600" dirty="0" err="1" smtClean="0"/>
              <a:t>abundancí</a:t>
            </a:r>
            <a:r>
              <a:rPr lang="cs-CZ" sz="1600" dirty="0" smtClean="0"/>
              <a:t> spočívá v odlišném významu přítomnosti a nepřítomnosti taxonů</a:t>
            </a:r>
          </a:p>
          <a:p>
            <a:r>
              <a:rPr lang="cs-CZ" sz="1600" dirty="0" smtClean="0"/>
              <a:t>Pokud se taxon nachází v obou srovnávaných společenstvech – znamená to že společenstva si budou v tomto ohledu podobná, protože mají podmínky umožňující přítomnost taxonu</a:t>
            </a:r>
          </a:p>
          <a:p>
            <a:r>
              <a:rPr lang="cs-CZ" sz="1600" dirty="0" smtClean="0"/>
              <a:t>Pokud se taxon nenachází ani v jednom ze dvou srovnávaných společenstev – příčina může být nejrůznější – double zero </a:t>
            </a:r>
            <a:r>
              <a:rPr lang="cs-CZ" sz="1600" dirty="0" err="1" smtClean="0"/>
              <a:t>problem</a:t>
            </a:r>
            <a:endParaRPr lang="cs-CZ" sz="1600" dirty="0" smtClean="0"/>
          </a:p>
          <a:p>
            <a:r>
              <a:rPr lang="cs-CZ" sz="1600" dirty="0" smtClean="0"/>
              <a:t>Pro odstranění tohoto problému je použito asymetrické hodnocení souhlasné přítomnosti (11) a nepřítomnosti (00) taxonů (asymetrické koeficienty)</a:t>
            </a:r>
            <a:endParaRPr lang="en-GB" sz="1600" dirty="0" smtClean="0"/>
          </a:p>
          <a:p>
            <a:endParaRPr lang="cs-CZ" sz="1600"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13</a:t>
            </a:fld>
            <a:endParaRPr lang="cs-CZ"/>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p:cNvSpPr>
            <a:spLocks noGrp="1" noChangeArrowheads="1"/>
          </p:cNvSpPr>
          <p:nvPr>
            <p:ph type="body" sz="half" idx="1"/>
          </p:nvPr>
        </p:nvSpPr>
        <p:spPr>
          <a:xfrm>
            <a:off x="714375" y="1412875"/>
            <a:ext cx="8034338" cy="3892550"/>
          </a:xfrm>
        </p:spPr>
        <p:txBody>
          <a:bodyPr/>
          <a:lstStyle/>
          <a:p>
            <a:pPr eaLnBrk="1" hangingPunct="1"/>
            <a:r>
              <a:rPr lang="cs-CZ" sz="1400" smtClean="0"/>
              <a:t>Vícerozměrné metody: Název vícerozměrné vychází z typu vstupních dat, tato data jsou tvořena jednotlivými objekty (i.e. klienti) a každý z nich je charakterizován svými parametry (věk, příjem atd.) a každý z těchto parametrů můžeme považovat za jeden rozměr objektu.</a:t>
            </a:r>
          </a:p>
          <a:p>
            <a:pPr eaLnBrk="1" hangingPunct="1"/>
            <a:r>
              <a:rPr lang="cs-CZ" sz="1400" smtClean="0"/>
              <a:t>Maticová algebra: Základem práce s daty a výpočtů vícerozměrných metod je maticová algebra, matice tvoří jak vstupní, tak výstupní data a probíhají na nich výpočty.</a:t>
            </a:r>
          </a:p>
          <a:p>
            <a:pPr eaLnBrk="1" hangingPunct="1"/>
            <a:r>
              <a:rPr lang="cs-CZ" sz="1400" smtClean="0"/>
              <a:t>NxP matice: N objektů s p parametry pak vytváří tzv. NxP matici, která je prvním typem vstupu dat do vícerozměrných analýz. </a:t>
            </a:r>
          </a:p>
          <a:p>
            <a:pPr eaLnBrk="1" hangingPunct="1"/>
            <a:r>
              <a:rPr lang="cs-CZ" sz="1400" smtClean="0"/>
              <a:t>Asociační matice: Na základě těchto matic jsou počítány matice asociační na nichž pak probíhají další výpočty, jde o čtvercové matice obsahující informace o podobnosti nebo rozdílnosti (tzv. metriky) buď objektů (Q mode analýza) nebo parametrů (R mode analýza).Měřítko podobnosti se liší podle použité metody a typu dat, některé metody umožňují použití uživatelských metrik. </a:t>
            </a:r>
          </a:p>
        </p:txBody>
      </p:sp>
      <p:sp>
        <p:nvSpPr>
          <p:cNvPr id="401414" name="Rectangle 6"/>
          <p:cNvSpPr>
            <a:spLocks noGrp="1" noChangeArrowheads="1"/>
          </p:cNvSpPr>
          <p:nvPr>
            <p:ph type="title"/>
          </p:nvPr>
        </p:nvSpPr>
        <p:spPr>
          <a:xfrm>
            <a:off x="857250" y="142875"/>
            <a:ext cx="6264275" cy="504825"/>
          </a:xfrm>
        </p:spPr>
        <p:txBody>
          <a:bodyPr>
            <a:normAutofit fontScale="90000"/>
          </a:bodyPr>
          <a:lstStyle/>
          <a:p>
            <a:pPr eaLnBrk="1" hangingPunct="1">
              <a:defRPr/>
            </a:pPr>
            <a:r>
              <a:rPr lang="cs-CZ" dirty="0" smtClean="0"/>
              <a:t>Pojmy vícerozměrných analýz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827088" y="1773238"/>
          <a:ext cx="2222500" cy="3505200"/>
        </p:xfrm>
        <a:graphic>
          <a:graphicData uri="http://schemas.openxmlformats.org/presentationml/2006/ole">
            <p:oleObj spid="_x0000_s33794" name="Image" r:id="rId4" imgW="2222222" imgH="3504762" progId="">
              <p:embed/>
            </p:oleObj>
          </a:graphicData>
        </a:graphic>
      </p:graphicFrame>
      <p:graphicFrame>
        <p:nvGraphicFramePr>
          <p:cNvPr id="3075" name="Object 3"/>
          <p:cNvGraphicFramePr>
            <a:graphicFrameLocks noChangeAspect="1"/>
          </p:cNvGraphicFramePr>
          <p:nvPr/>
        </p:nvGraphicFramePr>
        <p:xfrm>
          <a:off x="4932363" y="2132013"/>
          <a:ext cx="3238500" cy="3175000"/>
        </p:xfrm>
        <a:graphic>
          <a:graphicData uri="http://schemas.openxmlformats.org/presentationml/2006/ole">
            <p:oleObj spid="_x0000_s33795" name="Image" r:id="rId5" imgW="3238095" imgH="3174603" progId="">
              <p:embed/>
            </p:oleObj>
          </a:graphicData>
        </a:graphic>
      </p:graphicFrame>
      <p:sp>
        <p:nvSpPr>
          <p:cNvPr id="3076" name="Text Box 5"/>
          <p:cNvSpPr txBox="1">
            <a:spLocks noChangeArrowheads="1"/>
          </p:cNvSpPr>
          <p:nvPr/>
        </p:nvSpPr>
        <p:spPr bwMode="auto">
          <a:xfrm>
            <a:off x="323850" y="5516563"/>
            <a:ext cx="3851275" cy="581025"/>
          </a:xfrm>
          <a:prstGeom prst="rect">
            <a:avLst/>
          </a:prstGeom>
          <a:noFill/>
          <a:ln w="9525">
            <a:noFill/>
            <a:miter lim="800000"/>
            <a:headEnd/>
            <a:tailEnd/>
          </a:ln>
        </p:spPr>
        <p:txBody>
          <a:bodyPr>
            <a:spAutoFit/>
          </a:bodyPr>
          <a:lstStyle/>
          <a:p>
            <a:pPr eaLnBrk="0" hangingPunct="0"/>
            <a:r>
              <a:rPr kumimoji="1" lang="cs-CZ" sz="1600"/>
              <a:t>Hodnoty parametrů pro jednotlivé objekty</a:t>
            </a:r>
          </a:p>
        </p:txBody>
      </p:sp>
      <p:sp>
        <p:nvSpPr>
          <p:cNvPr id="3077" name="Rectangle 6"/>
          <p:cNvSpPr>
            <a:spLocks noChangeArrowheads="1"/>
          </p:cNvSpPr>
          <p:nvPr/>
        </p:nvSpPr>
        <p:spPr bwMode="auto">
          <a:xfrm>
            <a:off x="827088" y="1395413"/>
            <a:ext cx="3238500" cy="304800"/>
          </a:xfrm>
          <a:prstGeom prst="rect">
            <a:avLst/>
          </a:prstGeom>
          <a:solidFill>
            <a:srgbClr val="A50021"/>
          </a:solidFill>
          <a:ln w="9525">
            <a:solidFill>
              <a:schemeClr val="tx1"/>
            </a:solidFill>
            <a:miter lim="800000"/>
            <a:headEnd/>
            <a:tailEnd/>
          </a:ln>
        </p:spPr>
        <p:txBody>
          <a:bodyPr anchor="ctr"/>
          <a:lstStyle/>
          <a:p>
            <a:pPr>
              <a:spcBef>
                <a:spcPct val="20000"/>
              </a:spcBef>
            </a:pPr>
            <a:r>
              <a:rPr lang="cs-CZ" b="1">
                <a:solidFill>
                  <a:schemeClr val="bg1"/>
                </a:solidFill>
              </a:rPr>
              <a:t>NxP MATICE</a:t>
            </a:r>
          </a:p>
        </p:txBody>
      </p:sp>
      <p:sp>
        <p:nvSpPr>
          <p:cNvPr id="3078" name="Rectangle 7"/>
          <p:cNvSpPr>
            <a:spLocks noChangeArrowheads="1"/>
          </p:cNvSpPr>
          <p:nvPr/>
        </p:nvSpPr>
        <p:spPr bwMode="auto">
          <a:xfrm>
            <a:off x="4859338" y="1395413"/>
            <a:ext cx="3238500" cy="304800"/>
          </a:xfrm>
          <a:prstGeom prst="rect">
            <a:avLst/>
          </a:prstGeom>
          <a:solidFill>
            <a:srgbClr val="A50021"/>
          </a:solidFill>
          <a:ln w="9525">
            <a:solidFill>
              <a:schemeClr val="tx1"/>
            </a:solidFill>
            <a:miter lim="800000"/>
            <a:headEnd/>
            <a:tailEnd/>
          </a:ln>
        </p:spPr>
        <p:txBody>
          <a:bodyPr anchor="ctr"/>
          <a:lstStyle/>
          <a:p>
            <a:pPr>
              <a:spcBef>
                <a:spcPct val="20000"/>
              </a:spcBef>
            </a:pPr>
            <a:r>
              <a:rPr lang="cs-CZ" b="1">
                <a:solidFill>
                  <a:schemeClr val="bg1"/>
                </a:solidFill>
              </a:rPr>
              <a:t>ASOCIAČNÍ MATICE</a:t>
            </a:r>
          </a:p>
        </p:txBody>
      </p:sp>
      <p:sp>
        <p:nvSpPr>
          <p:cNvPr id="3079" name="Text Box 8"/>
          <p:cNvSpPr txBox="1">
            <a:spLocks noChangeArrowheads="1"/>
          </p:cNvSpPr>
          <p:nvPr/>
        </p:nvSpPr>
        <p:spPr bwMode="auto">
          <a:xfrm>
            <a:off x="4897438" y="5516563"/>
            <a:ext cx="3851275" cy="581025"/>
          </a:xfrm>
          <a:prstGeom prst="rect">
            <a:avLst/>
          </a:prstGeom>
          <a:noFill/>
          <a:ln w="9525">
            <a:noFill/>
            <a:miter lim="800000"/>
            <a:headEnd/>
            <a:tailEnd/>
          </a:ln>
        </p:spPr>
        <p:txBody>
          <a:bodyPr>
            <a:spAutoFit/>
          </a:bodyPr>
          <a:lstStyle/>
          <a:p>
            <a:pPr eaLnBrk="0" hangingPunct="0"/>
            <a:r>
              <a:rPr kumimoji="1" lang="cs-CZ" sz="1600"/>
              <a:t>Korelace, kovariance, vzdálenost, podobnost</a:t>
            </a:r>
          </a:p>
        </p:txBody>
      </p:sp>
      <p:sp>
        <p:nvSpPr>
          <p:cNvPr id="3080" name="AutoShape 9"/>
          <p:cNvSpPr>
            <a:spLocks noChangeArrowheads="1"/>
          </p:cNvSpPr>
          <p:nvPr/>
        </p:nvSpPr>
        <p:spPr bwMode="auto">
          <a:xfrm>
            <a:off x="6948488" y="4797425"/>
            <a:ext cx="360362" cy="719138"/>
          </a:xfrm>
          <a:prstGeom prst="upArrow">
            <a:avLst>
              <a:gd name="adj1" fmla="val 50000"/>
              <a:gd name="adj2" fmla="val 49890"/>
            </a:avLst>
          </a:prstGeom>
          <a:solidFill>
            <a:schemeClr val="accent1"/>
          </a:solidFill>
          <a:ln w="9525">
            <a:solidFill>
              <a:schemeClr val="tx1"/>
            </a:solidFill>
            <a:miter lim="800000"/>
            <a:headEnd/>
            <a:tailEnd/>
          </a:ln>
        </p:spPr>
        <p:txBody>
          <a:bodyPr wrap="none" anchor="ctr"/>
          <a:lstStyle/>
          <a:p>
            <a:endParaRPr lang="cs-CZ"/>
          </a:p>
        </p:txBody>
      </p:sp>
      <p:sp>
        <p:nvSpPr>
          <p:cNvPr id="3081" name="AutoShape 10"/>
          <p:cNvSpPr>
            <a:spLocks noChangeArrowheads="1"/>
          </p:cNvSpPr>
          <p:nvPr/>
        </p:nvSpPr>
        <p:spPr bwMode="auto">
          <a:xfrm>
            <a:off x="2339975" y="4797425"/>
            <a:ext cx="360363" cy="719138"/>
          </a:xfrm>
          <a:prstGeom prst="upArrow">
            <a:avLst>
              <a:gd name="adj1" fmla="val 50000"/>
              <a:gd name="adj2" fmla="val 49890"/>
            </a:avLst>
          </a:prstGeom>
          <a:solidFill>
            <a:schemeClr val="accent1"/>
          </a:solidFill>
          <a:ln w="9525">
            <a:solidFill>
              <a:schemeClr val="tx1"/>
            </a:solidFill>
            <a:miter lim="800000"/>
            <a:headEnd/>
            <a:tailEnd/>
          </a:ln>
        </p:spPr>
        <p:txBody>
          <a:bodyPr wrap="none" anchor="ctr"/>
          <a:lstStyle/>
          <a:p>
            <a:endParaRPr lang="cs-CZ"/>
          </a:p>
        </p:txBody>
      </p:sp>
      <p:sp>
        <p:nvSpPr>
          <p:cNvPr id="3082" name="AutoShape 11"/>
          <p:cNvSpPr>
            <a:spLocks noChangeArrowheads="1"/>
          </p:cNvSpPr>
          <p:nvPr/>
        </p:nvSpPr>
        <p:spPr bwMode="auto">
          <a:xfrm rot="5400000">
            <a:off x="3725069" y="3556794"/>
            <a:ext cx="612775" cy="1366837"/>
          </a:xfrm>
          <a:prstGeom prst="upArrow">
            <a:avLst>
              <a:gd name="adj1" fmla="val 52852"/>
              <a:gd name="adj2" fmla="val 50776"/>
            </a:avLst>
          </a:prstGeom>
          <a:solidFill>
            <a:schemeClr val="accent1"/>
          </a:solidFill>
          <a:ln w="9525">
            <a:solidFill>
              <a:schemeClr val="tx1"/>
            </a:solidFill>
            <a:miter lim="800000"/>
            <a:headEnd/>
            <a:tailEnd/>
          </a:ln>
        </p:spPr>
        <p:txBody>
          <a:bodyPr wrap="none" anchor="ctr"/>
          <a:lstStyle/>
          <a:p>
            <a:endParaRPr lang="cs-CZ"/>
          </a:p>
        </p:txBody>
      </p:sp>
      <p:sp>
        <p:nvSpPr>
          <p:cNvPr id="3083" name="Text Box 12"/>
          <p:cNvSpPr txBox="1">
            <a:spLocks noChangeArrowheads="1"/>
          </p:cNvSpPr>
          <p:nvPr/>
        </p:nvSpPr>
        <p:spPr bwMode="auto">
          <a:xfrm>
            <a:off x="3105150" y="3068638"/>
            <a:ext cx="2324100" cy="825500"/>
          </a:xfrm>
          <a:prstGeom prst="rect">
            <a:avLst/>
          </a:prstGeom>
          <a:noFill/>
          <a:ln w="9525">
            <a:noFill/>
            <a:miter lim="800000"/>
            <a:headEnd/>
            <a:tailEnd/>
          </a:ln>
        </p:spPr>
        <p:txBody>
          <a:bodyPr>
            <a:spAutoFit/>
          </a:bodyPr>
          <a:lstStyle/>
          <a:p>
            <a:pPr defTabSz="1095375" eaLnBrk="0" hangingPunct="0"/>
            <a:r>
              <a:rPr kumimoji="1" lang="cs-CZ" sz="1600"/>
              <a:t>Výpočet metriky podobností/</a:t>
            </a:r>
          </a:p>
          <a:p>
            <a:pPr defTabSz="1095375" eaLnBrk="0" hangingPunct="0"/>
            <a:r>
              <a:rPr kumimoji="1" lang="cs-CZ" sz="1600"/>
              <a:t>vzdáleností</a:t>
            </a:r>
          </a:p>
        </p:txBody>
      </p:sp>
      <p:sp>
        <p:nvSpPr>
          <p:cNvPr id="403471" name="Rectangle 15"/>
          <p:cNvSpPr>
            <a:spLocks noGrp="1" noChangeArrowheads="1"/>
          </p:cNvSpPr>
          <p:nvPr>
            <p:ph type="title"/>
          </p:nvPr>
        </p:nvSpPr>
        <p:spPr>
          <a:xfrm>
            <a:off x="468313" y="142875"/>
            <a:ext cx="7961312" cy="504825"/>
          </a:xfrm>
        </p:spPr>
        <p:txBody>
          <a:bodyPr>
            <a:normAutofit fontScale="90000"/>
          </a:bodyPr>
          <a:lstStyle/>
          <a:p>
            <a:pPr eaLnBrk="1" hangingPunct="1">
              <a:defRPr/>
            </a:pPr>
            <a:r>
              <a:rPr lang="cs-CZ" dirty="0" smtClean="0"/>
              <a:t>Vstupní matice vícerozměrných analýz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7" name="Rectangle 3"/>
          <p:cNvSpPr>
            <a:spLocks noChangeArrowheads="1"/>
          </p:cNvSpPr>
          <p:nvPr/>
        </p:nvSpPr>
        <p:spPr bwMode="auto">
          <a:xfrm>
            <a:off x="228600" y="1905000"/>
            <a:ext cx="8534400" cy="152400"/>
          </a:xfrm>
          <a:prstGeom prst="rect">
            <a:avLst/>
          </a:prstGeom>
          <a:gradFill rotWithShape="1">
            <a:gsLst>
              <a:gs pos="0">
                <a:schemeClr val="hlink"/>
              </a:gs>
              <a:gs pos="100000">
                <a:schemeClr val="hlink">
                  <a:gamma/>
                  <a:tint val="0"/>
                  <a:invGamma/>
                </a:schemeClr>
              </a:gs>
            </a:gsLst>
            <a:lin ang="5400000" scaled="1"/>
          </a:gradFill>
          <a:ln w="9525">
            <a:noFill/>
            <a:miter lim="800000"/>
            <a:headEnd/>
            <a:tailEnd/>
          </a:ln>
          <a:effectLst/>
        </p:spPr>
        <p:txBody>
          <a:bodyPr wrap="none" anchor="ctr"/>
          <a:lstStyle/>
          <a:p>
            <a:pPr>
              <a:defRPr/>
            </a:pPr>
            <a:endParaRPr lang="cs-CZ"/>
          </a:p>
        </p:txBody>
      </p:sp>
      <p:sp>
        <p:nvSpPr>
          <p:cNvPr id="405508" name="Rectangle 4"/>
          <p:cNvSpPr>
            <a:spLocks noChangeArrowheads="1"/>
          </p:cNvSpPr>
          <p:nvPr/>
        </p:nvSpPr>
        <p:spPr bwMode="auto">
          <a:xfrm>
            <a:off x="228600" y="5797550"/>
            <a:ext cx="8534400" cy="152400"/>
          </a:xfrm>
          <a:prstGeom prst="rect">
            <a:avLst/>
          </a:prstGeom>
          <a:gradFill rotWithShape="1">
            <a:gsLst>
              <a:gs pos="0">
                <a:schemeClr val="hlink"/>
              </a:gs>
              <a:gs pos="100000">
                <a:schemeClr val="hlink">
                  <a:gamma/>
                  <a:tint val="0"/>
                  <a:invGamma/>
                </a:schemeClr>
              </a:gs>
            </a:gsLst>
            <a:lin ang="5400000" scaled="1"/>
          </a:gradFill>
          <a:ln w="9525">
            <a:noFill/>
            <a:miter lim="800000"/>
            <a:headEnd/>
            <a:tailEnd/>
          </a:ln>
          <a:effectLst/>
        </p:spPr>
        <p:txBody>
          <a:bodyPr wrap="none" anchor="ctr"/>
          <a:lstStyle/>
          <a:p>
            <a:pPr>
              <a:defRPr/>
            </a:pPr>
            <a:endParaRPr lang="cs-CZ"/>
          </a:p>
        </p:txBody>
      </p:sp>
      <p:sp>
        <p:nvSpPr>
          <p:cNvPr id="70660" name="Rectangle 5"/>
          <p:cNvSpPr>
            <a:spLocks noGrp="1" noChangeArrowheads="1"/>
          </p:cNvSpPr>
          <p:nvPr>
            <p:ph type="body" sz="half" idx="1"/>
          </p:nvPr>
        </p:nvSpPr>
        <p:spPr>
          <a:xfrm>
            <a:off x="152400" y="2057400"/>
            <a:ext cx="4267200" cy="2438400"/>
          </a:xfrm>
          <a:noFill/>
        </p:spPr>
        <p:txBody>
          <a:bodyPr/>
          <a:lstStyle/>
          <a:p>
            <a:pPr eaLnBrk="1" hangingPunct="1"/>
            <a:r>
              <a:rPr lang="cs-CZ" sz="2000" smtClean="0"/>
              <a:t>vytváření shluků objektů na základě jejich podobnosti</a:t>
            </a:r>
          </a:p>
          <a:p>
            <a:pPr eaLnBrk="1" hangingPunct="1"/>
            <a:r>
              <a:rPr lang="cs-CZ" sz="2000" smtClean="0"/>
              <a:t>identifikace typů objektů</a:t>
            </a:r>
          </a:p>
        </p:txBody>
      </p:sp>
      <p:sp>
        <p:nvSpPr>
          <p:cNvPr id="70661" name="Rectangle 6"/>
          <p:cNvSpPr>
            <a:spLocks noGrp="1" noChangeArrowheads="1"/>
          </p:cNvSpPr>
          <p:nvPr>
            <p:ph type="body" sz="half" idx="2"/>
          </p:nvPr>
        </p:nvSpPr>
        <p:spPr>
          <a:xfrm>
            <a:off x="4876800" y="2057400"/>
            <a:ext cx="4267200" cy="2438400"/>
          </a:xfrm>
          <a:noFill/>
        </p:spPr>
        <p:txBody>
          <a:bodyPr/>
          <a:lstStyle/>
          <a:p>
            <a:pPr eaLnBrk="1" hangingPunct="1"/>
            <a:r>
              <a:rPr lang="cs-CZ" sz="2000" smtClean="0"/>
              <a:t>zjednodušení vícerozměrného problému do menšího počtu rozměrů</a:t>
            </a:r>
          </a:p>
          <a:p>
            <a:pPr eaLnBrk="1" hangingPunct="1"/>
            <a:r>
              <a:rPr lang="cs-CZ" sz="2000" smtClean="0"/>
              <a:t>principem je tvorba nových rozměrů, které lépe vyčerpávají variabilitu dat</a:t>
            </a:r>
          </a:p>
        </p:txBody>
      </p:sp>
      <p:sp>
        <p:nvSpPr>
          <p:cNvPr id="70662" name="Rectangle 7"/>
          <p:cNvSpPr>
            <a:spLocks noChangeArrowheads="1"/>
          </p:cNvSpPr>
          <p:nvPr/>
        </p:nvSpPr>
        <p:spPr bwMode="auto">
          <a:xfrm>
            <a:off x="827088" y="1371600"/>
            <a:ext cx="3238500" cy="304800"/>
          </a:xfrm>
          <a:prstGeom prst="rect">
            <a:avLst/>
          </a:prstGeom>
          <a:solidFill>
            <a:srgbClr val="A50021"/>
          </a:solidFill>
          <a:ln w="9525">
            <a:solidFill>
              <a:schemeClr val="tx1"/>
            </a:solidFill>
            <a:miter lim="800000"/>
            <a:headEnd/>
            <a:tailEnd/>
          </a:ln>
        </p:spPr>
        <p:txBody>
          <a:bodyPr anchor="ctr"/>
          <a:lstStyle/>
          <a:p>
            <a:pPr>
              <a:spcBef>
                <a:spcPct val="20000"/>
              </a:spcBef>
            </a:pPr>
            <a:r>
              <a:rPr lang="cs-CZ" b="1">
                <a:solidFill>
                  <a:schemeClr val="bg1"/>
                </a:solidFill>
              </a:rPr>
              <a:t>SHLUKOVÁ ANALÝZA</a:t>
            </a:r>
          </a:p>
        </p:txBody>
      </p:sp>
      <p:sp>
        <p:nvSpPr>
          <p:cNvPr id="70663" name="Rectangle 8"/>
          <p:cNvSpPr>
            <a:spLocks noChangeArrowheads="1"/>
          </p:cNvSpPr>
          <p:nvPr/>
        </p:nvSpPr>
        <p:spPr bwMode="auto">
          <a:xfrm>
            <a:off x="4859338" y="1371600"/>
            <a:ext cx="3238500" cy="304800"/>
          </a:xfrm>
          <a:prstGeom prst="rect">
            <a:avLst/>
          </a:prstGeom>
          <a:solidFill>
            <a:srgbClr val="A50021"/>
          </a:solidFill>
          <a:ln w="9525">
            <a:solidFill>
              <a:schemeClr val="tx1"/>
            </a:solidFill>
            <a:miter lim="800000"/>
            <a:headEnd/>
            <a:tailEnd/>
          </a:ln>
        </p:spPr>
        <p:txBody>
          <a:bodyPr anchor="ctr"/>
          <a:lstStyle/>
          <a:p>
            <a:pPr>
              <a:spcBef>
                <a:spcPct val="20000"/>
              </a:spcBef>
            </a:pPr>
            <a:r>
              <a:rPr lang="cs-CZ" b="1">
                <a:solidFill>
                  <a:schemeClr val="bg1"/>
                </a:solidFill>
              </a:rPr>
              <a:t>ORDINAČNÍ METODY</a:t>
            </a:r>
          </a:p>
        </p:txBody>
      </p:sp>
      <p:sp>
        <p:nvSpPr>
          <p:cNvPr id="405515" name="Rectangle 11"/>
          <p:cNvSpPr>
            <a:spLocks noGrp="1" noChangeArrowheads="1"/>
          </p:cNvSpPr>
          <p:nvPr>
            <p:ph type="title"/>
          </p:nvPr>
        </p:nvSpPr>
        <p:spPr>
          <a:xfrm>
            <a:off x="468313" y="260350"/>
            <a:ext cx="7747000" cy="504825"/>
          </a:xfrm>
        </p:spPr>
        <p:txBody>
          <a:bodyPr>
            <a:normAutofit fontScale="90000"/>
          </a:bodyPr>
          <a:lstStyle/>
          <a:p>
            <a:pPr eaLnBrk="1" hangingPunct="1">
              <a:defRPr/>
            </a:pPr>
            <a:r>
              <a:rPr lang="cs-CZ" dirty="0" smtClean="0"/>
              <a:t>Základní typy vícerozměrných analýz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
          <p:cNvGrpSpPr>
            <a:grpSpLocks/>
          </p:cNvGrpSpPr>
          <p:nvPr/>
        </p:nvGrpSpPr>
        <p:grpSpPr bwMode="auto">
          <a:xfrm>
            <a:off x="6408738" y="2312988"/>
            <a:ext cx="2700337" cy="2700337"/>
            <a:chOff x="4037" y="1457"/>
            <a:chExt cx="1701" cy="1701"/>
          </a:xfrm>
        </p:grpSpPr>
        <p:sp>
          <p:nvSpPr>
            <p:cNvPr id="71725" name="Line 32"/>
            <p:cNvSpPr>
              <a:spLocks noChangeShapeType="1"/>
            </p:cNvSpPr>
            <p:nvPr/>
          </p:nvSpPr>
          <p:spPr bwMode="auto">
            <a:xfrm>
              <a:off x="4037" y="2307"/>
              <a:ext cx="1701" cy="0"/>
            </a:xfrm>
            <a:prstGeom prst="line">
              <a:avLst/>
            </a:prstGeom>
            <a:noFill/>
            <a:ln w="28575">
              <a:solidFill>
                <a:schemeClr val="tx1"/>
              </a:solidFill>
              <a:round/>
              <a:headEnd/>
              <a:tailEnd/>
            </a:ln>
          </p:spPr>
          <p:txBody>
            <a:bodyPr wrap="none">
              <a:spAutoFit/>
            </a:bodyPr>
            <a:lstStyle/>
            <a:p>
              <a:endParaRPr lang="cs-CZ"/>
            </a:p>
          </p:txBody>
        </p:sp>
        <p:sp>
          <p:nvSpPr>
            <p:cNvPr id="71726" name="Line 33"/>
            <p:cNvSpPr>
              <a:spLocks noChangeShapeType="1"/>
            </p:cNvSpPr>
            <p:nvPr/>
          </p:nvSpPr>
          <p:spPr bwMode="auto">
            <a:xfrm rot="5400000">
              <a:off x="4037" y="2307"/>
              <a:ext cx="1701" cy="1"/>
            </a:xfrm>
            <a:prstGeom prst="line">
              <a:avLst/>
            </a:prstGeom>
            <a:noFill/>
            <a:ln w="28575">
              <a:solidFill>
                <a:schemeClr val="tx1"/>
              </a:solidFill>
              <a:round/>
              <a:headEnd/>
              <a:tailEnd/>
            </a:ln>
          </p:spPr>
          <p:txBody>
            <a:bodyPr wrap="none">
              <a:spAutoFit/>
            </a:bodyPr>
            <a:lstStyle/>
            <a:p>
              <a:endParaRPr lang="cs-CZ"/>
            </a:p>
          </p:txBody>
        </p:sp>
      </p:grpSp>
      <p:sp>
        <p:nvSpPr>
          <p:cNvPr id="407560" name="Rectangle 8"/>
          <p:cNvSpPr>
            <a:spLocks noGrp="1" noChangeArrowheads="1"/>
          </p:cNvSpPr>
          <p:nvPr>
            <p:ph type="title"/>
          </p:nvPr>
        </p:nvSpPr>
        <p:spPr>
          <a:xfrm>
            <a:off x="468313" y="142875"/>
            <a:ext cx="6264275" cy="504825"/>
          </a:xfrm>
        </p:spPr>
        <p:txBody>
          <a:bodyPr>
            <a:normAutofit fontScale="90000"/>
          </a:bodyPr>
          <a:lstStyle/>
          <a:p>
            <a:pPr eaLnBrk="1" hangingPunct="1">
              <a:defRPr/>
            </a:pPr>
            <a:r>
              <a:rPr lang="cs-CZ" dirty="0" smtClean="0"/>
              <a:t>Typy vícerozměrných analýz  </a:t>
            </a:r>
          </a:p>
        </p:txBody>
      </p:sp>
      <p:sp>
        <p:nvSpPr>
          <p:cNvPr id="71684" name="Rectangle 11"/>
          <p:cNvSpPr>
            <a:spLocks noChangeArrowheads="1"/>
          </p:cNvSpPr>
          <p:nvPr/>
        </p:nvSpPr>
        <p:spPr bwMode="auto">
          <a:xfrm>
            <a:off x="827088" y="1371600"/>
            <a:ext cx="3238500" cy="304800"/>
          </a:xfrm>
          <a:prstGeom prst="rect">
            <a:avLst/>
          </a:prstGeom>
          <a:solidFill>
            <a:srgbClr val="A50021"/>
          </a:solidFill>
          <a:ln w="9525">
            <a:solidFill>
              <a:schemeClr val="tx1"/>
            </a:solidFill>
            <a:miter lim="800000"/>
            <a:headEnd/>
            <a:tailEnd/>
          </a:ln>
        </p:spPr>
        <p:txBody>
          <a:bodyPr anchor="ctr"/>
          <a:lstStyle/>
          <a:p>
            <a:pPr>
              <a:spcBef>
                <a:spcPct val="20000"/>
              </a:spcBef>
            </a:pPr>
            <a:r>
              <a:rPr lang="cs-CZ" b="1">
                <a:solidFill>
                  <a:schemeClr val="bg1"/>
                </a:solidFill>
              </a:rPr>
              <a:t>SHLUKOVÁ ANALÝZA</a:t>
            </a:r>
          </a:p>
        </p:txBody>
      </p:sp>
      <p:sp>
        <p:nvSpPr>
          <p:cNvPr id="71685" name="Rectangle 12"/>
          <p:cNvSpPr>
            <a:spLocks noChangeArrowheads="1"/>
          </p:cNvSpPr>
          <p:nvPr/>
        </p:nvSpPr>
        <p:spPr bwMode="auto">
          <a:xfrm>
            <a:off x="4859338" y="1371600"/>
            <a:ext cx="3238500" cy="304800"/>
          </a:xfrm>
          <a:prstGeom prst="rect">
            <a:avLst/>
          </a:prstGeom>
          <a:solidFill>
            <a:srgbClr val="A50021"/>
          </a:solidFill>
          <a:ln w="9525">
            <a:solidFill>
              <a:schemeClr val="tx1"/>
            </a:solidFill>
            <a:miter lim="800000"/>
            <a:headEnd/>
            <a:tailEnd/>
          </a:ln>
        </p:spPr>
        <p:txBody>
          <a:bodyPr anchor="ctr"/>
          <a:lstStyle/>
          <a:p>
            <a:pPr>
              <a:spcBef>
                <a:spcPct val="20000"/>
              </a:spcBef>
            </a:pPr>
            <a:r>
              <a:rPr lang="cs-CZ" b="1">
                <a:solidFill>
                  <a:schemeClr val="bg1"/>
                </a:solidFill>
              </a:rPr>
              <a:t>ORDINAČNÍ METODY</a:t>
            </a:r>
          </a:p>
        </p:txBody>
      </p:sp>
      <p:grpSp>
        <p:nvGrpSpPr>
          <p:cNvPr id="3" name="Group 25"/>
          <p:cNvGrpSpPr>
            <a:grpSpLocks/>
          </p:cNvGrpSpPr>
          <p:nvPr/>
        </p:nvGrpSpPr>
        <p:grpSpPr bwMode="auto">
          <a:xfrm>
            <a:off x="3419475" y="2852738"/>
            <a:ext cx="1670050" cy="1871662"/>
            <a:chOff x="2245" y="1797"/>
            <a:chExt cx="1052" cy="1179"/>
          </a:xfrm>
        </p:grpSpPr>
        <p:pic>
          <p:nvPicPr>
            <p:cNvPr id="71720" name="Picture 13"/>
            <p:cNvPicPr>
              <a:picLocks noChangeAspect="1" noChangeArrowheads="1"/>
            </p:cNvPicPr>
            <p:nvPr/>
          </p:nvPicPr>
          <p:blipFill>
            <a:blip r:embed="rId3" cstate="print"/>
            <a:srcRect/>
            <a:stretch>
              <a:fillRect/>
            </a:stretch>
          </p:blipFill>
          <p:spPr bwMode="auto">
            <a:xfrm>
              <a:off x="2461" y="2478"/>
              <a:ext cx="99" cy="272"/>
            </a:xfrm>
            <a:prstGeom prst="rect">
              <a:avLst/>
            </a:prstGeom>
            <a:noFill/>
            <a:ln w="9525" algn="ctr">
              <a:noFill/>
              <a:miter lim="800000"/>
              <a:headEnd/>
              <a:tailEnd/>
            </a:ln>
          </p:spPr>
        </p:pic>
        <p:pic>
          <p:nvPicPr>
            <p:cNvPr id="71721" name="Picture 14"/>
            <p:cNvPicPr>
              <a:picLocks noChangeAspect="1" noChangeArrowheads="1"/>
            </p:cNvPicPr>
            <p:nvPr/>
          </p:nvPicPr>
          <p:blipFill>
            <a:blip r:embed="rId3" cstate="print"/>
            <a:srcRect/>
            <a:stretch>
              <a:fillRect/>
            </a:stretch>
          </p:blipFill>
          <p:spPr bwMode="auto">
            <a:xfrm>
              <a:off x="2245" y="2704"/>
              <a:ext cx="99" cy="272"/>
            </a:xfrm>
            <a:prstGeom prst="rect">
              <a:avLst/>
            </a:prstGeom>
            <a:noFill/>
            <a:ln w="9525" algn="ctr">
              <a:noFill/>
              <a:miter lim="800000"/>
              <a:headEnd/>
              <a:tailEnd/>
            </a:ln>
          </p:spPr>
        </p:pic>
        <p:pic>
          <p:nvPicPr>
            <p:cNvPr id="71722" name="Picture 15"/>
            <p:cNvPicPr>
              <a:picLocks noChangeAspect="1" noChangeArrowheads="1"/>
            </p:cNvPicPr>
            <p:nvPr/>
          </p:nvPicPr>
          <p:blipFill>
            <a:blip r:embed="rId3" cstate="print"/>
            <a:srcRect/>
            <a:stretch>
              <a:fillRect/>
            </a:stretch>
          </p:blipFill>
          <p:spPr bwMode="auto">
            <a:xfrm>
              <a:off x="2971" y="2024"/>
              <a:ext cx="99" cy="272"/>
            </a:xfrm>
            <a:prstGeom prst="rect">
              <a:avLst/>
            </a:prstGeom>
            <a:noFill/>
            <a:ln w="9525" algn="ctr">
              <a:noFill/>
              <a:miter lim="800000"/>
              <a:headEnd/>
              <a:tailEnd/>
            </a:ln>
          </p:spPr>
        </p:pic>
        <p:pic>
          <p:nvPicPr>
            <p:cNvPr id="71723" name="Picture 16"/>
            <p:cNvPicPr>
              <a:picLocks noChangeAspect="1" noChangeArrowheads="1"/>
            </p:cNvPicPr>
            <p:nvPr/>
          </p:nvPicPr>
          <p:blipFill>
            <a:blip r:embed="rId3" cstate="print"/>
            <a:srcRect/>
            <a:stretch>
              <a:fillRect/>
            </a:stretch>
          </p:blipFill>
          <p:spPr bwMode="auto">
            <a:xfrm>
              <a:off x="3152" y="1797"/>
              <a:ext cx="99" cy="272"/>
            </a:xfrm>
            <a:prstGeom prst="rect">
              <a:avLst/>
            </a:prstGeom>
            <a:noFill/>
            <a:ln w="9525" algn="ctr">
              <a:noFill/>
              <a:miter lim="800000"/>
              <a:headEnd/>
              <a:tailEnd/>
            </a:ln>
          </p:spPr>
        </p:pic>
        <p:pic>
          <p:nvPicPr>
            <p:cNvPr id="71724" name="Picture 17"/>
            <p:cNvPicPr>
              <a:picLocks noChangeAspect="1" noChangeArrowheads="1"/>
            </p:cNvPicPr>
            <p:nvPr/>
          </p:nvPicPr>
          <p:blipFill>
            <a:blip r:embed="rId3" cstate="print"/>
            <a:srcRect/>
            <a:stretch>
              <a:fillRect/>
            </a:stretch>
          </p:blipFill>
          <p:spPr bwMode="auto">
            <a:xfrm>
              <a:off x="3198" y="2069"/>
              <a:ext cx="99" cy="272"/>
            </a:xfrm>
            <a:prstGeom prst="rect">
              <a:avLst/>
            </a:prstGeom>
            <a:noFill/>
            <a:ln w="9525" algn="ctr">
              <a:noFill/>
              <a:miter lim="800000"/>
              <a:headEnd/>
              <a:tailEnd/>
            </a:ln>
          </p:spPr>
        </p:pic>
      </p:grpSp>
      <p:grpSp>
        <p:nvGrpSpPr>
          <p:cNvPr id="4" name="Group 20"/>
          <p:cNvGrpSpPr>
            <a:grpSpLocks/>
          </p:cNvGrpSpPr>
          <p:nvPr/>
        </p:nvGrpSpPr>
        <p:grpSpPr bwMode="auto">
          <a:xfrm>
            <a:off x="3132138" y="2420938"/>
            <a:ext cx="2519362" cy="2520950"/>
            <a:chOff x="681" y="1253"/>
            <a:chExt cx="1587" cy="1588"/>
          </a:xfrm>
        </p:grpSpPr>
        <p:sp>
          <p:nvSpPr>
            <p:cNvPr id="71718" name="Line 18"/>
            <p:cNvSpPr>
              <a:spLocks noChangeShapeType="1"/>
            </p:cNvSpPr>
            <p:nvPr/>
          </p:nvSpPr>
          <p:spPr bwMode="auto">
            <a:xfrm>
              <a:off x="681" y="1253"/>
              <a:ext cx="0" cy="1587"/>
            </a:xfrm>
            <a:prstGeom prst="line">
              <a:avLst/>
            </a:prstGeom>
            <a:noFill/>
            <a:ln w="19050">
              <a:solidFill>
                <a:schemeClr val="tx1"/>
              </a:solidFill>
              <a:round/>
              <a:headEnd/>
              <a:tailEnd/>
            </a:ln>
          </p:spPr>
          <p:txBody>
            <a:bodyPr wrap="none">
              <a:spAutoFit/>
            </a:bodyPr>
            <a:lstStyle/>
            <a:p>
              <a:endParaRPr lang="cs-CZ"/>
            </a:p>
          </p:txBody>
        </p:sp>
        <p:sp>
          <p:nvSpPr>
            <p:cNvPr id="71719" name="Line 19"/>
            <p:cNvSpPr>
              <a:spLocks noChangeShapeType="1"/>
            </p:cNvSpPr>
            <p:nvPr/>
          </p:nvSpPr>
          <p:spPr bwMode="auto">
            <a:xfrm rot="5400000">
              <a:off x="1474" y="2047"/>
              <a:ext cx="1" cy="1587"/>
            </a:xfrm>
            <a:prstGeom prst="line">
              <a:avLst/>
            </a:prstGeom>
            <a:noFill/>
            <a:ln w="19050">
              <a:solidFill>
                <a:schemeClr val="tx1"/>
              </a:solidFill>
              <a:round/>
              <a:headEnd/>
              <a:tailEnd/>
            </a:ln>
          </p:spPr>
          <p:txBody>
            <a:bodyPr wrap="none">
              <a:spAutoFit/>
            </a:bodyPr>
            <a:lstStyle/>
            <a:p>
              <a:endParaRPr lang="cs-CZ"/>
            </a:p>
          </p:txBody>
        </p:sp>
      </p:grpSp>
      <p:sp>
        <p:nvSpPr>
          <p:cNvPr id="71688" name="Text Box 21"/>
          <p:cNvSpPr txBox="1">
            <a:spLocks noChangeArrowheads="1"/>
          </p:cNvSpPr>
          <p:nvPr/>
        </p:nvSpPr>
        <p:spPr bwMode="auto">
          <a:xfrm>
            <a:off x="5299075" y="5011738"/>
            <a:ext cx="273050" cy="304800"/>
          </a:xfrm>
          <a:prstGeom prst="rect">
            <a:avLst/>
          </a:prstGeom>
          <a:noFill/>
          <a:ln w="9525" algn="ctr">
            <a:noFill/>
            <a:miter lim="800000"/>
            <a:headEnd/>
            <a:tailEnd/>
          </a:ln>
        </p:spPr>
        <p:txBody>
          <a:bodyPr wrap="none">
            <a:spAutoFit/>
          </a:bodyPr>
          <a:lstStyle/>
          <a:p>
            <a:r>
              <a:rPr lang="cs-CZ"/>
              <a:t>x</a:t>
            </a:r>
          </a:p>
        </p:txBody>
      </p:sp>
      <p:sp>
        <p:nvSpPr>
          <p:cNvPr id="71689" name="Text Box 22"/>
          <p:cNvSpPr txBox="1">
            <a:spLocks noChangeArrowheads="1"/>
          </p:cNvSpPr>
          <p:nvPr/>
        </p:nvSpPr>
        <p:spPr bwMode="auto">
          <a:xfrm>
            <a:off x="3203575" y="2349500"/>
            <a:ext cx="273050" cy="304800"/>
          </a:xfrm>
          <a:prstGeom prst="rect">
            <a:avLst/>
          </a:prstGeom>
          <a:noFill/>
          <a:ln w="9525" algn="ctr">
            <a:noFill/>
            <a:miter lim="800000"/>
            <a:headEnd/>
            <a:tailEnd/>
          </a:ln>
        </p:spPr>
        <p:txBody>
          <a:bodyPr wrap="none">
            <a:spAutoFit/>
          </a:bodyPr>
          <a:lstStyle/>
          <a:p>
            <a:r>
              <a:rPr lang="cs-CZ"/>
              <a:t>y</a:t>
            </a:r>
          </a:p>
        </p:txBody>
      </p:sp>
      <p:sp>
        <p:nvSpPr>
          <p:cNvPr id="71690" name="AutoShape 23"/>
          <p:cNvSpPr>
            <a:spLocks noChangeArrowheads="1"/>
          </p:cNvSpPr>
          <p:nvPr/>
        </p:nvSpPr>
        <p:spPr bwMode="auto">
          <a:xfrm rot="-5400000">
            <a:off x="1573213" y="3475038"/>
            <a:ext cx="2447925" cy="339725"/>
          </a:xfrm>
          <a:prstGeom prst="triangle">
            <a:avLst>
              <a:gd name="adj" fmla="val 50000"/>
            </a:avLst>
          </a:prstGeom>
          <a:solidFill>
            <a:srgbClr val="FFCC00"/>
          </a:solidFill>
          <a:ln w="9525" algn="ctr">
            <a:solidFill>
              <a:schemeClr val="tx1"/>
            </a:solidFill>
            <a:miter lim="800000"/>
            <a:headEnd/>
            <a:tailEnd/>
          </a:ln>
        </p:spPr>
        <p:txBody>
          <a:bodyPr anchor="ctr">
            <a:spAutoFit/>
          </a:bodyPr>
          <a:lstStyle/>
          <a:p>
            <a:endParaRPr lang="cs-CZ"/>
          </a:p>
        </p:txBody>
      </p:sp>
      <p:sp>
        <p:nvSpPr>
          <p:cNvPr id="71691" name="AutoShape 24"/>
          <p:cNvSpPr>
            <a:spLocks noChangeArrowheads="1"/>
          </p:cNvSpPr>
          <p:nvPr/>
        </p:nvSpPr>
        <p:spPr bwMode="auto">
          <a:xfrm rot="5400000">
            <a:off x="4813300" y="3546475"/>
            <a:ext cx="2447925" cy="339725"/>
          </a:xfrm>
          <a:prstGeom prst="triangle">
            <a:avLst>
              <a:gd name="adj" fmla="val 50000"/>
            </a:avLst>
          </a:prstGeom>
          <a:solidFill>
            <a:srgbClr val="FFCC00"/>
          </a:solidFill>
          <a:ln w="9525" algn="ctr">
            <a:solidFill>
              <a:schemeClr val="tx1"/>
            </a:solidFill>
            <a:miter lim="800000"/>
            <a:headEnd/>
            <a:tailEnd/>
          </a:ln>
        </p:spPr>
        <p:txBody>
          <a:bodyPr anchor="ctr">
            <a:spAutoFit/>
          </a:bodyPr>
          <a:lstStyle/>
          <a:p>
            <a:endParaRPr lang="cs-CZ"/>
          </a:p>
        </p:txBody>
      </p:sp>
      <p:pic>
        <p:nvPicPr>
          <p:cNvPr id="71692" name="Picture 27"/>
          <p:cNvPicPr>
            <a:picLocks noChangeAspect="1" noChangeArrowheads="1"/>
          </p:cNvPicPr>
          <p:nvPr/>
        </p:nvPicPr>
        <p:blipFill>
          <a:blip r:embed="rId3" cstate="print"/>
          <a:srcRect/>
          <a:stretch>
            <a:fillRect/>
          </a:stretch>
        </p:blipFill>
        <p:spPr bwMode="auto">
          <a:xfrm>
            <a:off x="7113588" y="3433763"/>
            <a:ext cx="157162" cy="431800"/>
          </a:xfrm>
          <a:prstGeom prst="rect">
            <a:avLst/>
          </a:prstGeom>
          <a:noFill/>
          <a:ln w="9525" algn="ctr">
            <a:noFill/>
            <a:miter lim="800000"/>
            <a:headEnd/>
            <a:tailEnd/>
          </a:ln>
        </p:spPr>
      </p:pic>
      <p:pic>
        <p:nvPicPr>
          <p:cNvPr id="71693" name="Picture 28"/>
          <p:cNvPicPr>
            <a:picLocks noChangeAspect="1" noChangeArrowheads="1"/>
          </p:cNvPicPr>
          <p:nvPr/>
        </p:nvPicPr>
        <p:blipFill>
          <a:blip r:embed="rId3" cstate="print"/>
          <a:srcRect/>
          <a:stretch>
            <a:fillRect/>
          </a:stretch>
        </p:blipFill>
        <p:spPr bwMode="auto">
          <a:xfrm>
            <a:off x="6618288" y="3444875"/>
            <a:ext cx="157162" cy="431800"/>
          </a:xfrm>
          <a:prstGeom prst="rect">
            <a:avLst/>
          </a:prstGeom>
          <a:noFill/>
          <a:ln w="9525" algn="ctr">
            <a:noFill/>
            <a:miter lim="800000"/>
            <a:headEnd/>
            <a:tailEnd/>
          </a:ln>
        </p:spPr>
      </p:pic>
      <p:pic>
        <p:nvPicPr>
          <p:cNvPr id="71694" name="Picture 29"/>
          <p:cNvPicPr>
            <a:picLocks noChangeAspect="1" noChangeArrowheads="1"/>
          </p:cNvPicPr>
          <p:nvPr/>
        </p:nvPicPr>
        <p:blipFill>
          <a:blip r:embed="rId3" cstate="print"/>
          <a:srcRect/>
          <a:stretch>
            <a:fillRect/>
          </a:stretch>
        </p:blipFill>
        <p:spPr bwMode="auto">
          <a:xfrm>
            <a:off x="8196263" y="3497263"/>
            <a:ext cx="157162" cy="431800"/>
          </a:xfrm>
          <a:prstGeom prst="rect">
            <a:avLst/>
          </a:prstGeom>
          <a:noFill/>
          <a:ln w="9525" algn="ctr">
            <a:noFill/>
            <a:miter lim="800000"/>
            <a:headEnd/>
            <a:tailEnd/>
          </a:ln>
        </p:spPr>
      </p:pic>
      <p:pic>
        <p:nvPicPr>
          <p:cNvPr id="71695" name="Picture 30"/>
          <p:cNvPicPr>
            <a:picLocks noChangeAspect="1" noChangeArrowheads="1"/>
          </p:cNvPicPr>
          <p:nvPr/>
        </p:nvPicPr>
        <p:blipFill>
          <a:blip r:embed="rId3" cstate="print"/>
          <a:srcRect/>
          <a:stretch>
            <a:fillRect/>
          </a:stretch>
        </p:blipFill>
        <p:spPr bwMode="auto">
          <a:xfrm>
            <a:off x="8653463" y="3444875"/>
            <a:ext cx="157162" cy="431800"/>
          </a:xfrm>
          <a:prstGeom prst="rect">
            <a:avLst/>
          </a:prstGeom>
          <a:noFill/>
          <a:ln w="9525" algn="ctr">
            <a:noFill/>
            <a:miter lim="800000"/>
            <a:headEnd/>
            <a:tailEnd/>
          </a:ln>
        </p:spPr>
      </p:pic>
      <p:pic>
        <p:nvPicPr>
          <p:cNvPr id="71696" name="Picture 31"/>
          <p:cNvPicPr>
            <a:picLocks noChangeAspect="1" noChangeArrowheads="1"/>
          </p:cNvPicPr>
          <p:nvPr/>
        </p:nvPicPr>
        <p:blipFill>
          <a:blip r:embed="rId3" cstate="print"/>
          <a:srcRect/>
          <a:stretch>
            <a:fillRect/>
          </a:stretch>
        </p:blipFill>
        <p:spPr bwMode="auto">
          <a:xfrm>
            <a:off x="8399463" y="3802063"/>
            <a:ext cx="157162" cy="431800"/>
          </a:xfrm>
          <a:prstGeom prst="rect">
            <a:avLst/>
          </a:prstGeom>
          <a:noFill/>
          <a:ln w="9525" algn="ctr">
            <a:noFill/>
            <a:miter lim="800000"/>
            <a:headEnd/>
            <a:tailEnd/>
          </a:ln>
        </p:spPr>
      </p:pic>
      <p:sp>
        <p:nvSpPr>
          <p:cNvPr id="71697" name="Text Box 35"/>
          <p:cNvSpPr txBox="1">
            <a:spLocks noChangeArrowheads="1"/>
          </p:cNvSpPr>
          <p:nvPr/>
        </p:nvSpPr>
        <p:spPr bwMode="auto">
          <a:xfrm>
            <a:off x="6372225" y="2349500"/>
            <a:ext cx="1296988" cy="304800"/>
          </a:xfrm>
          <a:prstGeom prst="rect">
            <a:avLst/>
          </a:prstGeom>
          <a:noFill/>
          <a:ln w="9525" algn="ctr">
            <a:noFill/>
            <a:miter lim="800000"/>
            <a:headEnd/>
            <a:tailEnd/>
          </a:ln>
        </p:spPr>
        <p:txBody>
          <a:bodyPr wrap="none">
            <a:spAutoFit/>
          </a:bodyPr>
          <a:lstStyle/>
          <a:p>
            <a:r>
              <a:rPr lang="cs-CZ"/>
              <a:t>Faktorové osy</a:t>
            </a:r>
          </a:p>
        </p:txBody>
      </p:sp>
      <p:sp>
        <p:nvSpPr>
          <p:cNvPr id="71698" name="Line 36"/>
          <p:cNvSpPr>
            <a:spLocks noChangeShapeType="1"/>
          </p:cNvSpPr>
          <p:nvPr/>
        </p:nvSpPr>
        <p:spPr bwMode="auto">
          <a:xfrm flipH="1">
            <a:off x="6443663" y="2852738"/>
            <a:ext cx="433387" cy="720725"/>
          </a:xfrm>
          <a:prstGeom prst="line">
            <a:avLst/>
          </a:prstGeom>
          <a:noFill/>
          <a:ln w="9525">
            <a:solidFill>
              <a:schemeClr val="tx1"/>
            </a:solidFill>
            <a:round/>
            <a:headEnd/>
            <a:tailEnd type="triangle" w="med" len="med"/>
          </a:ln>
        </p:spPr>
        <p:txBody>
          <a:bodyPr wrap="none">
            <a:spAutoFit/>
          </a:bodyPr>
          <a:lstStyle/>
          <a:p>
            <a:endParaRPr lang="cs-CZ"/>
          </a:p>
        </p:txBody>
      </p:sp>
      <p:sp>
        <p:nvSpPr>
          <p:cNvPr id="71699" name="Line 37"/>
          <p:cNvSpPr>
            <a:spLocks noChangeShapeType="1"/>
          </p:cNvSpPr>
          <p:nvPr/>
        </p:nvSpPr>
        <p:spPr bwMode="auto">
          <a:xfrm>
            <a:off x="7019925" y="2708275"/>
            <a:ext cx="576263" cy="215900"/>
          </a:xfrm>
          <a:prstGeom prst="line">
            <a:avLst/>
          </a:prstGeom>
          <a:noFill/>
          <a:ln w="9525">
            <a:solidFill>
              <a:schemeClr val="tx1"/>
            </a:solidFill>
            <a:round/>
            <a:headEnd/>
            <a:tailEnd type="triangle" w="med" len="med"/>
          </a:ln>
        </p:spPr>
        <p:txBody>
          <a:bodyPr>
            <a:spAutoFit/>
          </a:bodyPr>
          <a:lstStyle/>
          <a:p>
            <a:endParaRPr lang="cs-CZ"/>
          </a:p>
        </p:txBody>
      </p:sp>
      <p:sp>
        <p:nvSpPr>
          <p:cNvPr id="71700" name="Line 38"/>
          <p:cNvSpPr>
            <a:spLocks noChangeShapeType="1"/>
          </p:cNvSpPr>
          <p:nvPr/>
        </p:nvSpPr>
        <p:spPr bwMode="auto">
          <a:xfrm flipV="1">
            <a:off x="7783513" y="3141663"/>
            <a:ext cx="820737" cy="522287"/>
          </a:xfrm>
          <a:prstGeom prst="line">
            <a:avLst/>
          </a:prstGeom>
          <a:noFill/>
          <a:ln w="9525">
            <a:solidFill>
              <a:schemeClr val="tx1"/>
            </a:solidFill>
            <a:prstDash val="dash"/>
            <a:round/>
            <a:headEnd/>
            <a:tailEnd type="triangle" w="med" len="med"/>
          </a:ln>
        </p:spPr>
        <p:txBody>
          <a:bodyPr>
            <a:spAutoFit/>
          </a:bodyPr>
          <a:lstStyle/>
          <a:p>
            <a:endParaRPr lang="cs-CZ"/>
          </a:p>
        </p:txBody>
      </p:sp>
      <p:sp>
        <p:nvSpPr>
          <p:cNvPr id="71701" name="Line 39"/>
          <p:cNvSpPr>
            <a:spLocks noChangeShapeType="1"/>
          </p:cNvSpPr>
          <p:nvPr/>
        </p:nvSpPr>
        <p:spPr bwMode="auto">
          <a:xfrm>
            <a:off x="7740650" y="3644900"/>
            <a:ext cx="792163" cy="720725"/>
          </a:xfrm>
          <a:prstGeom prst="line">
            <a:avLst/>
          </a:prstGeom>
          <a:noFill/>
          <a:ln w="9525">
            <a:solidFill>
              <a:schemeClr val="tx1"/>
            </a:solidFill>
            <a:prstDash val="dash"/>
            <a:round/>
            <a:headEnd/>
            <a:tailEnd type="triangle" w="med" len="med"/>
          </a:ln>
        </p:spPr>
        <p:txBody>
          <a:bodyPr>
            <a:spAutoFit/>
          </a:bodyPr>
          <a:lstStyle/>
          <a:p>
            <a:endParaRPr lang="cs-CZ"/>
          </a:p>
        </p:txBody>
      </p:sp>
      <p:sp>
        <p:nvSpPr>
          <p:cNvPr id="71702" name="Text Box 40"/>
          <p:cNvSpPr txBox="1">
            <a:spLocks noChangeArrowheads="1"/>
          </p:cNvSpPr>
          <p:nvPr/>
        </p:nvSpPr>
        <p:spPr bwMode="auto">
          <a:xfrm>
            <a:off x="8388350" y="2781300"/>
            <a:ext cx="273050" cy="304800"/>
          </a:xfrm>
          <a:prstGeom prst="rect">
            <a:avLst/>
          </a:prstGeom>
          <a:noFill/>
          <a:ln w="9525" algn="ctr">
            <a:noFill/>
            <a:miter lim="800000"/>
            <a:headEnd/>
            <a:tailEnd/>
          </a:ln>
        </p:spPr>
        <p:txBody>
          <a:bodyPr wrap="none">
            <a:spAutoFit/>
          </a:bodyPr>
          <a:lstStyle/>
          <a:p>
            <a:r>
              <a:rPr lang="cs-CZ"/>
              <a:t>y</a:t>
            </a:r>
          </a:p>
        </p:txBody>
      </p:sp>
      <p:sp>
        <p:nvSpPr>
          <p:cNvPr id="71703" name="Text Box 41"/>
          <p:cNvSpPr txBox="1">
            <a:spLocks noChangeArrowheads="1"/>
          </p:cNvSpPr>
          <p:nvPr/>
        </p:nvSpPr>
        <p:spPr bwMode="auto">
          <a:xfrm>
            <a:off x="8532813" y="4292600"/>
            <a:ext cx="273050" cy="304800"/>
          </a:xfrm>
          <a:prstGeom prst="rect">
            <a:avLst/>
          </a:prstGeom>
          <a:noFill/>
          <a:ln w="9525" algn="ctr">
            <a:noFill/>
            <a:miter lim="800000"/>
            <a:headEnd/>
            <a:tailEnd/>
          </a:ln>
        </p:spPr>
        <p:txBody>
          <a:bodyPr wrap="none">
            <a:spAutoFit/>
          </a:bodyPr>
          <a:lstStyle/>
          <a:p>
            <a:r>
              <a:rPr lang="cs-CZ"/>
              <a:t>x</a:t>
            </a:r>
          </a:p>
        </p:txBody>
      </p:sp>
      <p:sp>
        <p:nvSpPr>
          <p:cNvPr id="71704" name="Rectangle 48"/>
          <p:cNvSpPr>
            <a:spLocks noChangeArrowheads="1"/>
          </p:cNvSpPr>
          <p:nvPr/>
        </p:nvSpPr>
        <p:spPr bwMode="auto">
          <a:xfrm>
            <a:off x="1042988" y="2420938"/>
            <a:ext cx="215900" cy="539750"/>
          </a:xfrm>
          <a:prstGeom prst="rect">
            <a:avLst/>
          </a:prstGeom>
          <a:noFill/>
          <a:ln w="19050" algn="ctr">
            <a:solidFill>
              <a:schemeClr val="tx1"/>
            </a:solidFill>
            <a:miter lim="800000"/>
            <a:headEnd/>
            <a:tailEnd/>
          </a:ln>
        </p:spPr>
        <p:txBody>
          <a:bodyPr anchor="ctr"/>
          <a:lstStyle/>
          <a:p>
            <a:endParaRPr lang="cs-CZ"/>
          </a:p>
        </p:txBody>
      </p:sp>
      <p:sp>
        <p:nvSpPr>
          <p:cNvPr id="71705" name="Rectangle 52"/>
          <p:cNvSpPr>
            <a:spLocks noChangeArrowheads="1"/>
          </p:cNvSpPr>
          <p:nvPr/>
        </p:nvSpPr>
        <p:spPr bwMode="auto">
          <a:xfrm>
            <a:off x="1619250" y="3068638"/>
            <a:ext cx="576263" cy="1871662"/>
          </a:xfrm>
          <a:prstGeom prst="rect">
            <a:avLst/>
          </a:prstGeom>
          <a:noFill/>
          <a:ln w="19050" algn="ctr">
            <a:solidFill>
              <a:schemeClr val="tx1"/>
            </a:solidFill>
            <a:miter lim="800000"/>
            <a:headEnd/>
            <a:tailEnd/>
          </a:ln>
        </p:spPr>
        <p:txBody>
          <a:bodyPr anchor="ctr">
            <a:spAutoFit/>
          </a:bodyPr>
          <a:lstStyle/>
          <a:p>
            <a:endParaRPr lang="cs-CZ"/>
          </a:p>
        </p:txBody>
      </p:sp>
      <p:sp>
        <p:nvSpPr>
          <p:cNvPr id="71706" name="Rectangle 53"/>
          <p:cNvSpPr>
            <a:spLocks noChangeArrowheads="1"/>
          </p:cNvSpPr>
          <p:nvPr/>
        </p:nvSpPr>
        <p:spPr bwMode="auto">
          <a:xfrm>
            <a:off x="1581150" y="2997200"/>
            <a:ext cx="69850" cy="2232025"/>
          </a:xfrm>
          <a:prstGeom prst="rect">
            <a:avLst/>
          </a:prstGeom>
          <a:solidFill>
            <a:schemeClr val="bg1"/>
          </a:solidFill>
          <a:ln w="19050" algn="ctr">
            <a:noFill/>
            <a:miter lim="800000"/>
            <a:headEnd/>
            <a:tailEnd/>
          </a:ln>
        </p:spPr>
        <p:txBody>
          <a:bodyPr anchor="ctr">
            <a:spAutoFit/>
          </a:bodyPr>
          <a:lstStyle/>
          <a:p>
            <a:endParaRPr lang="cs-CZ"/>
          </a:p>
        </p:txBody>
      </p:sp>
      <p:sp>
        <p:nvSpPr>
          <p:cNvPr id="71707" name="Rectangle 50"/>
          <p:cNvSpPr>
            <a:spLocks noChangeArrowheads="1"/>
          </p:cNvSpPr>
          <p:nvPr/>
        </p:nvSpPr>
        <p:spPr bwMode="auto">
          <a:xfrm>
            <a:off x="1042988" y="2636838"/>
            <a:ext cx="576262" cy="914400"/>
          </a:xfrm>
          <a:prstGeom prst="rect">
            <a:avLst/>
          </a:prstGeom>
          <a:noFill/>
          <a:ln w="19050" algn="ctr">
            <a:solidFill>
              <a:schemeClr val="tx1"/>
            </a:solidFill>
            <a:miter lim="800000"/>
            <a:headEnd/>
            <a:tailEnd/>
          </a:ln>
        </p:spPr>
        <p:txBody>
          <a:bodyPr anchor="ctr">
            <a:spAutoFit/>
          </a:bodyPr>
          <a:lstStyle/>
          <a:p>
            <a:endParaRPr lang="cs-CZ"/>
          </a:p>
        </p:txBody>
      </p:sp>
      <p:sp>
        <p:nvSpPr>
          <p:cNvPr id="71708" name="Rectangle 51"/>
          <p:cNvSpPr>
            <a:spLocks noChangeArrowheads="1"/>
          </p:cNvSpPr>
          <p:nvPr/>
        </p:nvSpPr>
        <p:spPr bwMode="auto">
          <a:xfrm>
            <a:off x="1042988" y="4652963"/>
            <a:ext cx="576262" cy="576262"/>
          </a:xfrm>
          <a:prstGeom prst="rect">
            <a:avLst/>
          </a:prstGeom>
          <a:noFill/>
          <a:ln w="19050" algn="ctr">
            <a:solidFill>
              <a:schemeClr val="tx1"/>
            </a:solidFill>
            <a:miter lim="800000"/>
            <a:headEnd/>
            <a:tailEnd/>
          </a:ln>
        </p:spPr>
        <p:txBody>
          <a:bodyPr anchor="ctr">
            <a:spAutoFit/>
          </a:bodyPr>
          <a:lstStyle/>
          <a:p>
            <a:endParaRPr lang="cs-CZ"/>
          </a:p>
        </p:txBody>
      </p:sp>
      <p:sp>
        <p:nvSpPr>
          <p:cNvPr id="71709" name="Rectangle 54"/>
          <p:cNvSpPr>
            <a:spLocks noChangeArrowheads="1"/>
          </p:cNvSpPr>
          <p:nvPr/>
        </p:nvSpPr>
        <p:spPr bwMode="auto">
          <a:xfrm>
            <a:off x="1033463" y="2205038"/>
            <a:ext cx="69850" cy="3095625"/>
          </a:xfrm>
          <a:prstGeom prst="rect">
            <a:avLst/>
          </a:prstGeom>
          <a:solidFill>
            <a:schemeClr val="bg1"/>
          </a:solidFill>
          <a:ln w="19050" algn="ctr">
            <a:noFill/>
            <a:miter lim="800000"/>
            <a:headEnd/>
            <a:tailEnd/>
          </a:ln>
        </p:spPr>
        <p:txBody>
          <a:bodyPr anchor="ctr">
            <a:spAutoFit/>
          </a:bodyPr>
          <a:lstStyle/>
          <a:p>
            <a:endParaRPr lang="cs-CZ"/>
          </a:p>
        </p:txBody>
      </p:sp>
      <p:pic>
        <p:nvPicPr>
          <p:cNvPr id="71710" name="Picture 43"/>
          <p:cNvPicPr>
            <a:picLocks noChangeAspect="1" noChangeArrowheads="1"/>
          </p:cNvPicPr>
          <p:nvPr/>
        </p:nvPicPr>
        <p:blipFill>
          <a:blip r:embed="rId3" cstate="print"/>
          <a:srcRect/>
          <a:stretch>
            <a:fillRect/>
          </a:stretch>
        </p:blipFill>
        <p:spPr bwMode="auto">
          <a:xfrm>
            <a:off x="971550" y="4437063"/>
            <a:ext cx="157163" cy="431800"/>
          </a:xfrm>
          <a:prstGeom prst="rect">
            <a:avLst/>
          </a:prstGeom>
          <a:noFill/>
          <a:ln w="9525" algn="ctr">
            <a:noFill/>
            <a:miter lim="800000"/>
            <a:headEnd/>
            <a:tailEnd/>
          </a:ln>
        </p:spPr>
      </p:pic>
      <p:pic>
        <p:nvPicPr>
          <p:cNvPr id="71711" name="Picture 44"/>
          <p:cNvPicPr>
            <a:picLocks noChangeAspect="1" noChangeArrowheads="1"/>
          </p:cNvPicPr>
          <p:nvPr/>
        </p:nvPicPr>
        <p:blipFill>
          <a:blip r:embed="rId3" cstate="print"/>
          <a:srcRect/>
          <a:stretch>
            <a:fillRect/>
          </a:stretch>
        </p:blipFill>
        <p:spPr bwMode="auto">
          <a:xfrm>
            <a:off x="971550" y="5013325"/>
            <a:ext cx="157163" cy="431800"/>
          </a:xfrm>
          <a:prstGeom prst="rect">
            <a:avLst/>
          </a:prstGeom>
          <a:noFill/>
          <a:ln w="9525" algn="ctr">
            <a:noFill/>
            <a:miter lim="800000"/>
            <a:headEnd/>
            <a:tailEnd/>
          </a:ln>
        </p:spPr>
      </p:pic>
      <p:pic>
        <p:nvPicPr>
          <p:cNvPr id="71712" name="Picture 45"/>
          <p:cNvPicPr>
            <a:picLocks noChangeAspect="1" noChangeArrowheads="1"/>
          </p:cNvPicPr>
          <p:nvPr/>
        </p:nvPicPr>
        <p:blipFill>
          <a:blip r:embed="rId3" cstate="print"/>
          <a:srcRect/>
          <a:stretch>
            <a:fillRect/>
          </a:stretch>
        </p:blipFill>
        <p:spPr bwMode="auto">
          <a:xfrm>
            <a:off x="971550" y="3355975"/>
            <a:ext cx="157163" cy="431800"/>
          </a:xfrm>
          <a:prstGeom prst="rect">
            <a:avLst/>
          </a:prstGeom>
          <a:noFill/>
          <a:ln w="9525" algn="ctr">
            <a:noFill/>
            <a:miter lim="800000"/>
            <a:headEnd/>
            <a:tailEnd/>
          </a:ln>
        </p:spPr>
      </p:pic>
      <p:pic>
        <p:nvPicPr>
          <p:cNvPr id="71713" name="Picture 46"/>
          <p:cNvPicPr>
            <a:picLocks noChangeAspect="1" noChangeArrowheads="1"/>
          </p:cNvPicPr>
          <p:nvPr/>
        </p:nvPicPr>
        <p:blipFill>
          <a:blip r:embed="rId3" cstate="print"/>
          <a:srcRect/>
          <a:stretch>
            <a:fillRect/>
          </a:stretch>
        </p:blipFill>
        <p:spPr bwMode="auto">
          <a:xfrm>
            <a:off x="971550" y="2779713"/>
            <a:ext cx="157163" cy="431800"/>
          </a:xfrm>
          <a:prstGeom prst="rect">
            <a:avLst/>
          </a:prstGeom>
          <a:noFill/>
          <a:ln w="9525" algn="ctr">
            <a:noFill/>
            <a:miter lim="800000"/>
            <a:headEnd/>
            <a:tailEnd/>
          </a:ln>
        </p:spPr>
      </p:pic>
      <p:sp>
        <p:nvSpPr>
          <p:cNvPr id="71714" name="Rectangle 55"/>
          <p:cNvSpPr>
            <a:spLocks noChangeArrowheads="1"/>
          </p:cNvSpPr>
          <p:nvPr/>
        </p:nvSpPr>
        <p:spPr bwMode="auto">
          <a:xfrm>
            <a:off x="966788" y="2563813"/>
            <a:ext cx="288925" cy="144462"/>
          </a:xfrm>
          <a:prstGeom prst="rect">
            <a:avLst/>
          </a:prstGeom>
          <a:solidFill>
            <a:schemeClr val="bg1"/>
          </a:solidFill>
          <a:ln w="19050" algn="ctr">
            <a:noFill/>
            <a:miter lim="800000"/>
            <a:headEnd/>
            <a:tailEnd/>
          </a:ln>
        </p:spPr>
        <p:txBody>
          <a:bodyPr anchor="ctr">
            <a:spAutoFit/>
          </a:bodyPr>
          <a:lstStyle/>
          <a:p>
            <a:endParaRPr lang="cs-CZ"/>
          </a:p>
        </p:txBody>
      </p:sp>
      <p:pic>
        <p:nvPicPr>
          <p:cNvPr id="71715" name="Picture 47"/>
          <p:cNvPicPr>
            <a:picLocks noChangeAspect="1" noChangeArrowheads="1"/>
          </p:cNvPicPr>
          <p:nvPr/>
        </p:nvPicPr>
        <p:blipFill>
          <a:blip r:embed="rId3" cstate="print"/>
          <a:srcRect/>
          <a:stretch>
            <a:fillRect/>
          </a:stretch>
        </p:blipFill>
        <p:spPr bwMode="auto">
          <a:xfrm>
            <a:off x="971550" y="2205038"/>
            <a:ext cx="157163" cy="431800"/>
          </a:xfrm>
          <a:prstGeom prst="rect">
            <a:avLst/>
          </a:prstGeom>
          <a:noFill/>
          <a:ln w="9525" algn="ctr">
            <a:noFill/>
            <a:miter lim="800000"/>
            <a:headEnd/>
            <a:tailEnd/>
          </a:ln>
        </p:spPr>
      </p:pic>
      <p:sp>
        <p:nvSpPr>
          <p:cNvPr id="71716" name="Line 57"/>
          <p:cNvSpPr>
            <a:spLocks noChangeShapeType="1"/>
          </p:cNvSpPr>
          <p:nvPr/>
        </p:nvSpPr>
        <p:spPr bwMode="auto">
          <a:xfrm>
            <a:off x="971550" y="5589588"/>
            <a:ext cx="1152525" cy="0"/>
          </a:xfrm>
          <a:prstGeom prst="line">
            <a:avLst/>
          </a:prstGeom>
          <a:noFill/>
          <a:ln w="19050">
            <a:solidFill>
              <a:schemeClr val="tx1"/>
            </a:solidFill>
            <a:round/>
            <a:headEnd type="triangle" w="med" len="med"/>
            <a:tailEnd type="triangle" w="med" len="med"/>
          </a:ln>
        </p:spPr>
        <p:txBody>
          <a:bodyPr wrap="none" anchor="ctr">
            <a:spAutoFit/>
          </a:bodyPr>
          <a:lstStyle/>
          <a:p>
            <a:endParaRPr lang="cs-CZ"/>
          </a:p>
        </p:txBody>
      </p:sp>
      <p:sp>
        <p:nvSpPr>
          <p:cNvPr id="71717" name="Text Box 58"/>
          <p:cNvSpPr txBox="1">
            <a:spLocks noChangeArrowheads="1"/>
          </p:cNvSpPr>
          <p:nvPr/>
        </p:nvSpPr>
        <p:spPr bwMode="auto">
          <a:xfrm>
            <a:off x="1039813" y="5661025"/>
            <a:ext cx="1011237" cy="304800"/>
          </a:xfrm>
          <a:prstGeom prst="rect">
            <a:avLst/>
          </a:prstGeom>
          <a:noFill/>
          <a:ln w="19050" algn="ctr">
            <a:noFill/>
            <a:miter lim="800000"/>
            <a:headEnd/>
            <a:tailEnd/>
          </a:ln>
        </p:spPr>
        <p:txBody>
          <a:bodyPr wrap="none">
            <a:spAutoFit/>
          </a:bodyPr>
          <a:lstStyle/>
          <a:p>
            <a:r>
              <a:rPr lang="cs-CZ"/>
              <a:t>podobnost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normAutofit fontScale="90000"/>
          </a:bodyPr>
          <a:lstStyle/>
          <a:p>
            <a:pPr eaLnBrk="1" hangingPunct="1">
              <a:defRPr/>
            </a:pPr>
            <a:r>
              <a:rPr lang="cs-CZ" smtClean="0"/>
              <a:t>Seznam taxonů – vícerozměrný popis společenstva</a:t>
            </a:r>
            <a:endParaRPr lang="en-GB" smtClean="0"/>
          </a:p>
        </p:txBody>
      </p:sp>
      <p:sp>
        <p:nvSpPr>
          <p:cNvPr id="4100" name="Rectangle 3"/>
          <p:cNvSpPr>
            <a:spLocks noGrp="1" noChangeArrowheads="1"/>
          </p:cNvSpPr>
          <p:nvPr>
            <p:ph type="body" idx="1"/>
          </p:nvPr>
        </p:nvSpPr>
        <p:spPr/>
        <p:txBody>
          <a:bodyPr/>
          <a:lstStyle/>
          <a:p>
            <a:pPr eaLnBrk="1" hangingPunct="1"/>
            <a:r>
              <a:rPr lang="cs-CZ" sz="1800" smtClean="0"/>
              <a:t>Na seznam taxonů lze pohlížet také jako seznam rozměrů společenstva</a:t>
            </a:r>
          </a:p>
          <a:p>
            <a:pPr eaLnBrk="1" hangingPunct="1"/>
            <a:r>
              <a:rPr lang="cs-CZ" sz="1800" smtClean="0"/>
              <a:t>Záznam o nalezených taxonech tak vlastně tvoří vícerozměrný popis daného společenstva</a:t>
            </a:r>
          </a:p>
          <a:p>
            <a:pPr eaLnBrk="1" hangingPunct="1"/>
            <a:r>
              <a:rPr lang="cs-CZ" sz="1800" smtClean="0"/>
              <a:t>Společenstva můžeme srovnávat podle jejich vzájemné pozice v n-rozměrném prostoru</a:t>
            </a:r>
          </a:p>
          <a:p>
            <a:pPr eaLnBrk="1" hangingPunct="1"/>
            <a:r>
              <a:rPr lang="cs-CZ" sz="1800" smtClean="0"/>
              <a:t>Pro srovnání společenstev lze teoreticky využít libovolnou metriku vícerozměrné podobnosti nebo vzdálenosti</a:t>
            </a:r>
            <a:endParaRPr lang="en-GB" sz="1800" smtClean="0"/>
          </a:p>
        </p:txBody>
      </p:sp>
      <p:graphicFrame>
        <p:nvGraphicFramePr>
          <p:cNvPr id="4098" name="Object 2"/>
          <p:cNvGraphicFramePr>
            <a:graphicFrameLocks noChangeAspect="1"/>
          </p:cNvGraphicFramePr>
          <p:nvPr/>
        </p:nvGraphicFramePr>
        <p:xfrm>
          <a:off x="5364163" y="3357563"/>
          <a:ext cx="3098800" cy="2870200"/>
        </p:xfrm>
        <a:graphic>
          <a:graphicData uri="http://schemas.openxmlformats.org/presentationml/2006/ole">
            <p:oleObj spid="_x0000_s34818" name="Artwork" r:id="rId3" imgW="3530000" imgH="3270000" progId="">
              <p:embed/>
            </p:oleObj>
          </a:graphicData>
        </a:graphic>
      </p:graphicFrame>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normAutofit fontScale="90000"/>
          </a:bodyPr>
          <a:lstStyle/>
          <a:p>
            <a:pPr eaLnBrk="1" hangingPunct="1">
              <a:defRPr/>
            </a:pPr>
            <a:r>
              <a:rPr lang="cs-CZ" smtClean="0"/>
              <a:t>Koeficienty podobosti (indexy podobnosti)</a:t>
            </a:r>
            <a:endParaRPr lang="en-GB" smtClean="0"/>
          </a:p>
        </p:txBody>
      </p:sp>
      <p:sp>
        <p:nvSpPr>
          <p:cNvPr id="74755" name="Rectangle 3"/>
          <p:cNvSpPr>
            <a:spLocks noGrp="1" noChangeArrowheads="1"/>
          </p:cNvSpPr>
          <p:nvPr>
            <p:ph type="body" idx="1"/>
          </p:nvPr>
        </p:nvSpPr>
        <p:spPr/>
        <p:txBody>
          <a:bodyPr/>
          <a:lstStyle/>
          <a:p>
            <a:pPr eaLnBrk="1" hangingPunct="1"/>
            <a:r>
              <a:rPr lang="cs-CZ" sz="2000" smtClean="0"/>
              <a:t>V ekologii se využívá řada indexů podobnosti založených buď na přítomnosti/nepřítomnosti taxonů nebo na abundancích </a:t>
            </a:r>
            <a:endParaRPr lang="en-GB" sz="2000" smtClean="0"/>
          </a:p>
        </p:txBody>
      </p:sp>
      <p:sp>
        <p:nvSpPr>
          <p:cNvPr id="74756" name="Rectangle 4"/>
          <p:cNvSpPr>
            <a:spLocks noChangeArrowheads="1"/>
          </p:cNvSpPr>
          <p:nvPr/>
        </p:nvSpPr>
        <p:spPr bwMode="auto">
          <a:xfrm>
            <a:off x="0" y="2060575"/>
            <a:ext cx="9144000" cy="639763"/>
          </a:xfrm>
          <a:prstGeom prst="rect">
            <a:avLst/>
          </a:prstGeom>
          <a:noFill/>
          <a:ln w="9525">
            <a:noFill/>
            <a:miter lim="800000"/>
            <a:headEnd/>
            <a:tailEnd/>
          </a:ln>
        </p:spPr>
        <p:txBody>
          <a:bodyPr anchor="ctr"/>
          <a:lstStyle/>
          <a:p>
            <a:pPr algn="ctr">
              <a:lnSpc>
                <a:spcPct val="85000"/>
              </a:lnSpc>
            </a:pPr>
            <a:r>
              <a:rPr lang="cs-CZ" sz="2200" b="1"/>
              <a:t>Binární koeficienty podobnosti</a:t>
            </a:r>
            <a:endParaRPr lang="en-GB" sz="2200" b="1"/>
          </a:p>
        </p:txBody>
      </p:sp>
      <p:graphicFrame>
        <p:nvGraphicFramePr>
          <p:cNvPr id="139269" name="Group 5"/>
          <p:cNvGraphicFramePr>
            <a:graphicFrameLocks noGrp="1"/>
          </p:cNvGraphicFramePr>
          <p:nvPr/>
        </p:nvGraphicFramePr>
        <p:xfrm>
          <a:off x="606425" y="2874963"/>
          <a:ext cx="2481263" cy="1584327"/>
        </p:xfrm>
        <a:graphic>
          <a:graphicData uri="http://schemas.openxmlformats.org/drawingml/2006/table">
            <a:tbl>
              <a:tblPr/>
              <a:tblGrid>
                <a:gridCol w="639763"/>
                <a:gridCol w="639762"/>
                <a:gridCol w="641350"/>
                <a:gridCol w="560388"/>
              </a:tblGrid>
              <a:tr h="395288">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endParaRPr kumimoji="1" lang="en-GB" sz="1600" b="0" i="0" u="none" strike="noStrike" cap="none" normalizeH="0" baseline="0" smtClean="0">
                        <a:ln>
                          <a:noFill/>
                        </a:ln>
                        <a:solidFill>
                          <a:schemeClr val="tx1"/>
                        </a:solidFill>
                        <a:effectLst/>
                        <a:latin typeface="Arial" pitchFamily="34" charset="0"/>
                      </a:endParaRPr>
                    </a:p>
                  </a:txBody>
                  <a:tcPr horzOverflow="overflow">
                    <a:lnL cap="flat">
                      <a:noFill/>
                    </a:lnL>
                    <a:lnR>
                      <a:noFill/>
                    </a:lnR>
                    <a:lnT cap="flat">
                      <a:noFill/>
                    </a:lnT>
                    <a:lnB>
                      <a:noFill/>
                    </a:lnB>
                    <a:lnTlToBr>
                      <a:noFill/>
                    </a:lnTlToBr>
                    <a:lnBlToTr>
                      <a:noFill/>
                    </a:lnBlToTr>
                    <a:noFill/>
                  </a:tcPr>
                </a:tc>
                <a:tc gridSpan="3">
                  <a:txBody>
                    <a:bodyPr/>
                    <a:lstStyle/>
                    <a:p>
                      <a:pPr marL="0" marR="0" lvl="0" indent="0" algn="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1" lang="cs-CZ" sz="1600" b="0" i="0" u="none" strike="noStrike" cap="none" normalizeH="0" baseline="0" smtClean="0">
                          <a:ln>
                            <a:noFill/>
                          </a:ln>
                          <a:solidFill>
                            <a:schemeClr val="tx1"/>
                          </a:solidFill>
                          <a:effectLst/>
                          <a:latin typeface="Arial" pitchFamily="34" charset="0"/>
                        </a:rPr>
                        <a:t>Společenstvo 1</a:t>
                      </a:r>
                    </a:p>
                  </a:txBody>
                  <a:tcPr horzOverflow="overflow">
                    <a:lnL>
                      <a:noFill/>
                    </a:lnL>
                    <a:lnR cap="flat">
                      <a:noFill/>
                    </a:lnR>
                    <a:lnT cap="flat">
                      <a:noFill/>
                    </a:lnT>
                    <a:lnB>
                      <a:noFill/>
                    </a:lnB>
                    <a:lnTlToBr>
                      <a:noFill/>
                    </a:lnTlToBr>
                    <a:lnBlToTr>
                      <a:noFill/>
                    </a:lnBlToTr>
                    <a:noFill/>
                  </a:tcPr>
                </a:tc>
                <a:tc hMerge="1">
                  <a:txBody>
                    <a:bodyPr/>
                    <a:lstStyle/>
                    <a:p>
                      <a:endParaRPr lang="cs-CZ"/>
                    </a:p>
                  </a:txBody>
                  <a:tcPr/>
                </a:tc>
                <a:tc hMerge="1">
                  <a:txBody>
                    <a:bodyPr/>
                    <a:lstStyle/>
                    <a:p>
                      <a:endParaRPr lang="cs-CZ"/>
                    </a:p>
                  </a:txBody>
                  <a:tcPr/>
                </a:tc>
              </a:tr>
              <a:tr h="395288">
                <a:tc rowSpan="3">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1" lang="cs-CZ" sz="1600" b="0" i="0" u="none" strike="noStrike" cap="none" normalizeH="0" baseline="0" smtClean="0">
                          <a:ln>
                            <a:noFill/>
                          </a:ln>
                          <a:solidFill>
                            <a:schemeClr val="tx1"/>
                          </a:solidFill>
                          <a:effectLst/>
                          <a:latin typeface="Arial" pitchFamily="34" charset="0"/>
                        </a:rPr>
                        <a:t>Společenstvo 2</a:t>
                      </a:r>
                    </a:p>
                  </a:txBody>
                  <a:tcPr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endParaRPr kumimoji="1" lang="en-GB" sz="1600" b="0" i="0" u="none" strike="noStrike" cap="none" normalizeH="0" baseline="0" smtClean="0">
                        <a:ln>
                          <a:noFill/>
                        </a:ln>
                        <a:solidFill>
                          <a:schemeClr val="tx1"/>
                        </a:solidFill>
                        <a:effectLst/>
                        <a:latin typeface="Arial" pitchFamily="34" charset="0"/>
                      </a:endParaRPr>
                    </a:p>
                  </a:txBody>
                  <a:tcP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1" lang="cs-CZ" sz="1600" b="0" i="0" u="none" strike="noStrike" cap="none" normalizeH="0" baseline="0" smtClean="0">
                          <a:ln>
                            <a:noFill/>
                          </a:ln>
                          <a:solidFill>
                            <a:schemeClr val="tx1"/>
                          </a:solidFill>
                          <a:effectLst/>
                          <a:latin typeface="Arial" pitchFamily="34" charset="0"/>
                        </a:rPr>
                        <a:t>1</a:t>
                      </a:r>
                    </a:p>
                  </a:txBody>
                  <a:tcPr horzOverflow="overflow">
                    <a:lnL>
                      <a:noFill/>
                    </a:lnL>
                    <a:lnR>
                      <a:noFill/>
                    </a:lnR>
                    <a:lnT>
                      <a:noFill/>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1" lang="cs-CZ" sz="1600" b="0" i="0" u="none" strike="noStrike" cap="none" normalizeH="0" baseline="0" smtClean="0">
                          <a:ln>
                            <a:noFill/>
                          </a:ln>
                          <a:solidFill>
                            <a:schemeClr val="tx1"/>
                          </a:solidFill>
                          <a:effectLst/>
                          <a:latin typeface="Arial" pitchFamily="34" charset="0"/>
                        </a:rPr>
                        <a:t>0</a:t>
                      </a:r>
                    </a:p>
                  </a:txBody>
                  <a:tcPr horzOverflow="overflow">
                    <a:lnL>
                      <a:noFill/>
                    </a:lnL>
                    <a:lnR cap="flat">
                      <a:noFill/>
                    </a:lnR>
                    <a:lnT>
                      <a:noFill/>
                    </a:lnT>
                    <a:lnB w="38100" cap="flat" cmpd="sng" algn="ctr">
                      <a:solidFill>
                        <a:schemeClr val="accent1"/>
                      </a:solidFill>
                      <a:prstDash val="solid"/>
                      <a:round/>
                      <a:headEnd type="none" w="med" len="med"/>
                      <a:tailEnd type="none" w="med" len="med"/>
                    </a:lnB>
                    <a:lnTlToBr>
                      <a:noFill/>
                    </a:lnTlToBr>
                    <a:lnBlToTr>
                      <a:noFill/>
                    </a:lnBlToTr>
                    <a:noFill/>
                  </a:tcPr>
                </a:tc>
              </a:tr>
              <a:tr h="395288">
                <a:tc vMerge="1">
                  <a:txBody>
                    <a:bodyPr/>
                    <a:lstStyle/>
                    <a:p>
                      <a:endParaRPr lang="cs-CZ"/>
                    </a:p>
                  </a:txBody>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1" lang="cs-CZ" sz="1600" b="0" i="0" u="none" strike="noStrike" cap="none" normalizeH="0" baseline="0" smtClean="0">
                          <a:ln>
                            <a:noFill/>
                          </a:ln>
                          <a:solidFill>
                            <a:schemeClr val="tx1"/>
                          </a:solidFill>
                          <a:effectLst/>
                          <a:latin typeface="Arial" pitchFamily="34" charset="0"/>
                        </a:rPr>
                        <a:t>1</a:t>
                      </a:r>
                    </a:p>
                  </a:txBody>
                  <a:tcPr horzOverflow="overflow">
                    <a:lnL>
                      <a:noFill/>
                    </a:lnL>
                    <a:lnR w="38100" cap="flat" cmpd="sng" algn="ctr">
                      <a:solidFill>
                        <a:schemeClr val="accent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1" lang="cs-CZ" sz="1600" b="0" i="0" u="none" strike="noStrike" cap="none" normalizeH="0" baseline="0" smtClean="0">
                          <a:ln>
                            <a:noFill/>
                          </a:ln>
                          <a:solidFill>
                            <a:schemeClr val="tx1"/>
                          </a:solidFill>
                          <a:effectLst/>
                          <a:latin typeface="Arial" pitchFamily="34" charset="0"/>
                        </a:rPr>
                        <a:t>a</a:t>
                      </a:r>
                    </a:p>
                  </a:txBody>
                  <a:tcPr horzOverflow="overflow">
                    <a:lnL w="38100" cap="flat" cmpd="sng" algn="ctr">
                      <a:solidFill>
                        <a:schemeClr val="accent1"/>
                      </a:solidFill>
                      <a:prstDash val="solid"/>
                      <a:round/>
                      <a:headEnd type="none" w="med" len="med"/>
                      <a:tailEnd type="none" w="med" len="med"/>
                    </a:lnL>
                    <a:lnR w="381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1" lang="cs-CZ" sz="1600" b="0" i="0" u="none" strike="noStrike" cap="none" normalizeH="0" baseline="0" smtClean="0">
                          <a:ln>
                            <a:noFill/>
                          </a:ln>
                          <a:solidFill>
                            <a:schemeClr val="tx1"/>
                          </a:solidFill>
                          <a:effectLst/>
                          <a:latin typeface="Arial" pitchFamily="34" charset="0"/>
                        </a:rPr>
                        <a:t>b</a:t>
                      </a:r>
                    </a:p>
                  </a:txBody>
                  <a:tcPr horzOverflow="overflow">
                    <a:lnL w="38100" cap="flat" cmpd="sng" algn="ctr">
                      <a:solidFill>
                        <a:schemeClr val="accent1"/>
                      </a:solidFill>
                      <a:prstDash val="solid"/>
                      <a:round/>
                      <a:headEnd type="none" w="med" len="med"/>
                      <a:tailEnd type="none" w="med" len="med"/>
                    </a:lnL>
                    <a:lnR w="381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a:noFill/>
                    </a:lnTlToBr>
                    <a:lnBlToTr>
                      <a:noFill/>
                    </a:lnBlToTr>
                    <a:noFill/>
                  </a:tcPr>
                </a:tc>
              </a:tr>
              <a:tr h="398463">
                <a:tc vMerge="1">
                  <a:txBody>
                    <a:bodyPr/>
                    <a:lstStyle/>
                    <a:p>
                      <a:endParaRPr lang="cs-CZ"/>
                    </a:p>
                  </a:txBody>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1" lang="cs-CZ" sz="1600" b="0" i="0" u="none" strike="noStrike" cap="none" normalizeH="0" baseline="0" smtClean="0">
                          <a:ln>
                            <a:noFill/>
                          </a:ln>
                          <a:solidFill>
                            <a:schemeClr val="tx1"/>
                          </a:solidFill>
                          <a:effectLst/>
                          <a:latin typeface="Arial" pitchFamily="34" charset="0"/>
                        </a:rPr>
                        <a:t>0</a:t>
                      </a:r>
                    </a:p>
                  </a:txBody>
                  <a:tcPr horzOverflow="overflow">
                    <a:lnL>
                      <a:noFill/>
                    </a:lnL>
                    <a:lnR w="38100" cap="flat" cmpd="sng" algn="ctr">
                      <a:solidFill>
                        <a:schemeClr val="accent1"/>
                      </a:solidFill>
                      <a:prstDash val="solid"/>
                      <a:round/>
                      <a:headEnd type="none" w="med" len="med"/>
                      <a:tailEnd type="none" w="med" len="med"/>
                    </a:lnR>
                    <a:ln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1" lang="cs-CZ" sz="1600" b="0" i="0" u="none" strike="noStrike" cap="none" normalizeH="0" baseline="0" smtClean="0">
                          <a:ln>
                            <a:noFill/>
                          </a:ln>
                          <a:solidFill>
                            <a:schemeClr val="tx1"/>
                          </a:solidFill>
                          <a:effectLst/>
                          <a:latin typeface="Arial" pitchFamily="34" charset="0"/>
                        </a:rPr>
                        <a:t>c</a:t>
                      </a:r>
                    </a:p>
                  </a:txBody>
                  <a:tcPr horzOverflow="overflow">
                    <a:lnL w="38100" cap="flat" cmpd="sng" algn="ctr">
                      <a:solidFill>
                        <a:schemeClr val="accent1"/>
                      </a:solidFill>
                      <a:prstDash val="solid"/>
                      <a:round/>
                      <a:headEnd type="none" w="med" len="med"/>
                      <a:tailEnd type="none" w="med" len="med"/>
                    </a:lnL>
                    <a:lnR w="381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r>
                        <a:rPr kumimoji="1" lang="cs-CZ" sz="1600" b="0" i="0" u="none" strike="noStrike" cap="none" normalizeH="0" baseline="0" smtClean="0">
                          <a:ln>
                            <a:noFill/>
                          </a:ln>
                          <a:solidFill>
                            <a:schemeClr val="tx1"/>
                          </a:solidFill>
                          <a:effectLst/>
                          <a:latin typeface="Arial" pitchFamily="34" charset="0"/>
                        </a:rPr>
                        <a:t>d</a:t>
                      </a:r>
                    </a:p>
                  </a:txBody>
                  <a:tcPr horzOverflow="overflow">
                    <a:lnL w="38100" cap="flat" cmpd="sng" algn="ctr">
                      <a:solidFill>
                        <a:schemeClr val="accent1"/>
                      </a:solidFill>
                      <a:prstDash val="solid"/>
                      <a:round/>
                      <a:headEnd type="none" w="med" len="med"/>
                      <a:tailEnd type="none" w="med" len="med"/>
                    </a:lnL>
                    <a:lnR w="381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
        <p:nvSpPr>
          <p:cNvPr id="74776" name="Text Box 32"/>
          <p:cNvSpPr txBox="1">
            <a:spLocks noChangeArrowheads="1"/>
          </p:cNvSpPr>
          <p:nvPr/>
        </p:nvSpPr>
        <p:spPr bwMode="auto">
          <a:xfrm>
            <a:off x="3508375" y="3516313"/>
            <a:ext cx="5240338" cy="923925"/>
          </a:xfrm>
          <a:prstGeom prst="rect">
            <a:avLst/>
          </a:prstGeom>
          <a:noFill/>
          <a:ln w="9525">
            <a:noFill/>
            <a:miter lim="800000"/>
            <a:headEnd/>
            <a:tailEnd/>
          </a:ln>
        </p:spPr>
        <p:txBody>
          <a:bodyPr>
            <a:spAutoFit/>
          </a:bodyPr>
          <a:lstStyle/>
          <a:p>
            <a:r>
              <a:rPr lang="cs-CZ"/>
              <a:t>a, b, c, d = počet případů, kdy souhlasí binární charakteristika společenstev 1 a 2 </a:t>
            </a:r>
          </a:p>
          <a:p>
            <a:r>
              <a:rPr lang="cs-CZ"/>
              <a:t>a+b+c+d=p</a:t>
            </a:r>
          </a:p>
        </p:txBody>
      </p:sp>
      <p:sp>
        <p:nvSpPr>
          <p:cNvPr id="74777" name="Text Box 33"/>
          <p:cNvSpPr txBox="1">
            <a:spLocks noChangeArrowheads="1"/>
          </p:cNvSpPr>
          <p:nvPr/>
        </p:nvSpPr>
        <p:spPr bwMode="auto">
          <a:xfrm>
            <a:off x="390525" y="4652963"/>
            <a:ext cx="7308850" cy="1006475"/>
          </a:xfrm>
          <a:prstGeom prst="rect">
            <a:avLst/>
          </a:prstGeom>
          <a:noFill/>
          <a:ln w="9525">
            <a:noFill/>
            <a:miter lim="800000"/>
            <a:headEnd/>
            <a:tailEnd/>
          </a:ln>
        </p:spPr>
        <p:txBody>
          <a:bodyPr wrap="none">
            <a:spAutoFit/>
          </a:bodyPr>
          <a:lstStyle/>
          <a:p>
            <a:r>
              <a:rPr lang="cs-CZ" b="1"/>
              <a:t>Symetrické binární koeficienty</a:t>
            </a:r>
            <a:r>
              <a:rPr lang="cs-CZ"/>
              <a:t> - není rozdíl mezi případem 1-1 a 0-0</a:t>
            </a:r>
          </a:p>
          <a:p>
            <a:r>
              <a:rPr lang="cs-CZ" b="1"/>
              <a:t>Asymetrické binární koeficienty</a:t>
            </a:r>
            <a:r>
              <a:rPr lang="cs-CZ"/>
              <a:t> - rozdíl mezi případem 1-1 a 0-0</a:t>
            </a:r>
          </a:p>
          <a:p>
            <a:endParaRPr lang="cs-CZ" sz="2400"/>
          </a:p>
        </p:txBody>
      </p:sp>
      <p:sp>
        <p:nvSpPr>
          <p:cNvPr id="74778" name="Text Box 34"/>
          <p:cNvSpPr txBox="1">
            <a:spLocks noChangeArrowheads="1"/>
          </p:cNvSpPr>
          <p:nvPr/>
        </p:nvSpPr>
        <p:spPr bwMode="auto">
          <a:xfrm>
            <a:off x="250825" y="5516563"/>
            <a:ext cx="8696325" cy="925512"/>
          </a:xfrm>
          <a:prstGeom prst="rect">
            <a:avLst/>
          </a:prstGeom>
          <a:noFill/>
          <a:ln w="9525">
            <a:solidFill>
              <a:schemeClr val="tx1"/>
            </a:solidFill>
            <a:miter lim="800000"/>
            <a:headEnd/>
            <a:tailEnd/>
          </a:ln>
        </p:spPr>
        <p:txBody>
          <a:bodyPr>
            <a:spAutoFit/>
          </a:bodyPr>
          <a:lstStyle/>
          <a:p>
            <a:pPr algn="ctr"/>
            <a:r>
              <a:rPr lang="fr-FR"/>
              <a:t>V</a:t>
            </a:r>
            <a:r>
              <a:rPr lang="cs-CZ"/>
              <a:t>íce informací a další měření vzdáleností a podobností najdete v knize </a:t>
            </a:r>
            <a:r>
              <a:rPr lang="fr-FR" b="1"/>
              <a:t>LEGENDRE, P. &amp; LEGENDRE, L. (1998). </a:t>
            </a:r>
            <a:r>
              <a:rPr lang="fr-FR" b="1" i="1"/>
              <a:t>Numerical ecology</a:t>
            </a:r>
            <a:r>
              <a:rPr lang="fr-FR" b="1"/>
              <a:t>.</a:t>
            </a:r>
            <a:r>
              <a:rPr lang="cs-CZ" b="1"/>
              <a:t> Elseviere Science BV, Amsterodam.</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Metody analýzy biodiverzity</a:t>
            </a:r>
            <a:endParaRPr lang="cs-CZ" dirty="0"/>
          </a:p>
        </p:txBody>
      </p:sp>
      <p:sp>
        <p:nvSpPr>
          <p:cNvPr id="14" name="Slide Number Placeholder 13"/>
          <p:cNvSpPr>
            <a:spLocks noGrp="1"/>
          </p:cNvSpPr>
          <p:nvPr>
            <p:ph type="sldNum" sz="quarter" idx="12"/>
          </p:nvPr>
        </p:nvSpPr>
        <p:spPr/>
        <p:txBody>
          <a:bodyPr/>
          <a:lstStyle/>
          <a:p>
            <a:fld id="{26682521-B0D5-4576-BDAA-7011366E7E21}" type="slidenum">
              <a:rPr lang="cs-CZ" smtClean="0"/>
              <a:pPr/>
              <a:t>2</a:t>
            </a:fld>
            <a:endParaRPr lang="cs-CZ"/>
          </a:p>
        </p:txBody>
      </p:sp>
      <p:pic>
        <p:nvPicPr>
          <p:cNvPr id="15" name="Picture 4"/>
          <p:cNvPicPr>
            <a:picLocks noChangeAspect="1" noChangeArrowheads="1"/>
          </p:cNvPicPr>
          <p:nvPr/>
        </p:nvPicPr>
        <p:blipFill>
          <a:blip r:embed="rId2" cstate="print"/>
          <a:srcRect/>
          <a:stretch>
            <a:fillRect/>
          </a:stretch>
        </p:blipFill>
        <p:spPr bwMode="auto">
          <a:xfrm>
            <a:off x="3271838" y="2924175"/>
            <a:ext cx="2228850" cy="2705100"/>
          </a:xfrm>
          <a:prstGeom prst="rect">
            <a:avLst/>
          </a:prstGeom>
          <a:noFill/>
          <a:ln w="9525">
            <a:noFill/>
            <a:miter lim="800000"/>
            <a:headEnd/>
            <a:tailEnd/>
          </a:ln>
        </p:spPr>
      </p:pic>
      <p:sp>
        <p:nvSpPr>
          <p:cNvPr id="16" name="AutoShape 6"/>
          <p:cNvSpPr>
            <a:spLocks noChangeArrowheads="1"/>
          </p:cNvSpPr>
          <p:nvPr/>
        </p:nvSpPr>
        <p:spPr bwMode="auto">
          <a:xfrm rot="1338102">
            <a:off x="2035175" y="3500438"/>
            <a:ext cx="976313" cy="485775"/>
          </a:xfrm>
          <a:prstGeom prst="rightArrow">
            <a:avLst>
              <a:gd name="adj1" fmla="val 50000"/>
              <a:gd name="adj2" fmla="val 50245"/>
            </a:avLst>
          </a:prstGeom>
          <a:solidFill>
            <a:srgbClr val="FFCA08"/>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defRPr/>
            </a:pPr>
            <a:endParaRPr lang="cs-CZ">
              <a:latin typeface="Arial" charset="0"/>
            </a:endParaRPr>
          </a:p>
        </p:txBody>
      </p:sp>
      <p:sp>
        <p:nvSpPr>
          <p:cNvPr id="17" name="AutoShape 9"/>
          <p:cNvSpPr>
            <a:spLocks noChangeArrowheads="1"/>
          </p:cNvSpPr>
          <p:nvPr/>
        </p:nvSpPr>
        <p:spPr bwMode="auto">
          <a:xfrm rot="5400000">
            <a:off x="3817144" y="2121694"/>
            <a:ext cx="976313" cy="485775"/>
          </a:xfrm>
          <a:prstGeom prst="rightArrow">
            <a:avLst>
              <a:gd name="adj1" fmla="val 50000"/>
              <a:gd name="adj2" fmla="val 50245"/>
            </a:avLst>
          </a:prstGeom>
          <a:solidFill>
            <a:srgbClr val="FFCA08"/>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defRPr/>
            </a:pPr>
            <a:endParaRPr lang="cs-CZ">
              <a:latin typeface="Arial" charset="0"/>
            </a:endParaRPr>
          </a:p>
        </p:txBody>
      </p:sp>
      <p:sp>
        <p:nvSpPr>
          <p:cNvPr id="18" name="AutoShape 10"/>
          <p:cNvSpPr>
            <a:spLocks noChangeArrowheads="1"/>
          </p:cNvSpPr>
          <p:nvPr/>
        </p:nvSpPr>
        <p:spPr bwMode="auto">
          <a:xfrm rot="8100000">
            <a:off x="5767388" y="3205163"/>
            <a:ext cx="976312" cy="485775"/>
          </a:xfrm>
          <a:prstGeom prst="rightArrow">
            <a:avLst>
              <a:gd name="adj1" fmla="val 50000"/>
              <a:gd name="adj2" fmla="val 50245"/>
            </a:avLst>
          </a:prstGeom>
          <a:solidFill>
            <a:srgbClr val="FFCA08"/>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defRPr/>
            </a:pPr>
            <a:endParaRPr lang="cs-CZ">
              <a:latin typeface="Arial" charset="0"/>
            </a:endParaRPr>
          </a:p>
        </p:txBody>
      </p:sp>
      <p:pic>
        <p:nvPicPr>
          <p:cNvPr id="19" name="Picture 11"/>
          <p:cNvPicPr>
            <a:picLocks noChangeAspect="1" noChangeArrowheads="1"/>
          </p:cNvPicPr>
          <p:nvPr/>
        </p:nvPicPr>
        <p:blipFill>
          <a:blip r:embed="rId3" cstate="print"/>
          <a:srcRect t="1949" r="4445" b="14177"/>
          <a:stretch>
            <a:fillRect/>
          </a:stretch>
        </p:blipFill>
        <p:spPr bwMode="auto">
          <a:xfrm>
            <a:off x="6069013" y="1408113"/>
            <a:ext cx="558800" cy="558800"/>
          </a:xfrm>
          <a:prstGeom prst="rect">
            <a:avLst/>
          </a:prstGeom>
          <a:noFill/>
          <a:ln w="9525">
            <a:noFill/>
            <a:miter lim="800000"/>
            <a:headEnd/>
            <a:tailEnd/>
          </a:ln>
        </p:spPr>
      </p:pic>
      <p:pic>
        <p:nvPicPr>
          <p:cNvPr id="20" name="Picture 12"/>
          <p:cNvPicPr>
            <a:picLocks noChangeAspect="1" noChangeArrowheads="1"/>
          </p:cNvPicPr>
          <p:nvPr/>
        </p:nvPicPr>
        <p:blipFill>
          <a:blip r:embed="rId4" cstate="print"/>
          <a:srcRect/>
          <a:stretch>
            <a:fillRect/>
          </a:stretch>
        </p:blipFill>
        <p:spPr bwMode="auto">
          <a:xfrm>
            <a:off x="6859588" y="2892425"/>
            <a:ext cx="1320800" cy="1384300"/>
          </a:xfrm>
          <a:prstGeom prst="rect">
            <a:avLst/>
          </a:prstGeom>
          <a:noFill/>
          <a:ln w="9525">
            <a:noFill/>
            <a:miter lim="800000"/>
            <a:headEnd/>
            <a:tailEnd/>
          </a:ln>
        </p:spPr>
      </p:pic>
      <p:sp>
        <p:nvSpPr>
          <p:cNvPr id="21" name="Oval 13"/>
          <p:cNvSpPr>
            <a:spLocks noChangeArrowheads="1"/>
          </p:cNvSpPr>
          <p:nvPr/>
        </p:nvSpPr>
        <p:spPr bwMode="auto">
          <a:xfrm>
            <a:off x="839788" y="3422650"/>
            <a:ext cx="595312" cy="595313"/>
          </a:xfrm>
          <a:prstGeom prst="ellipse">
            <a:avLst/>
          </a:prstGeom>
          <a:solidFill>
            <a:srgbClr val="D5F1C7"/>
          </a:solidFill>
          <a:ln w="9525">
            <a:solidFill>
              <a:schemeClr val="tx1"/>
            </a:solidFill>
            <a:round/>
            <a:headEnd/>
            <a:tailEnd/>
          </a:ln>
        </p:spPr>
        <p:txBody>
          <a:bodyPr wrap="none" anchor="ctr"/>
          <a:lstStyle/>
          <a:p>
            <a:pPr algn="ctr"/>
            <a:r>
              <a:rPr lang="en-US" sz="2400" b="1" dirty="0"/>
              <a:t>X</a:t>
            </a:r>
            <a:endParaRPr lang="cs-CZ" sz="2400" b="1" dirty="0"/>
          </a:p>
        </p:txBody>
      </p:sp>
      <p:sp>
        <p:nvSpPr>
          <p:cNvPr id="22" name="TextBox 21"/>
          <p:cNvSpPr txBox="1"/>
          <p:nvPr/>
        </p:nvSpPr>
        <p:spPr>
          <a:xfrm>
            <a:off x="395536" y="2996952"/>
            <a:ext cx="1652119" cy="369332"/>
          </a:xfrm>
          <a:prstGeom prst="rect">
            <a:avLst/>
          </a:prstGeom>
          <a:noFill/>
        </p:spPr>
        <p:txBody>
          <a:bodyPr wrap="none" rtlCol="0">
            <a:spAutoFit/>
          </a:bodyPr>
          <a:lstStyle/>
          <a:p>
            <a:r>
              <a:rPr lang="cs-CZ" dirty="0" smtClean="0"/>
              <a:t>Indexy diverzity</a:t>
            </a:r>
            <a:endParaRPr lang="cs-CZ" dirty="0"/>
          </a:p>
        </p:txBody>
      </p:sp>
      <p:sp>
        <p:nvSpPr>
          <p:cNvPr id="23" name="TextBox 22"/>
          <p:cNvSpPr txBox="1"/>
          <p:nvPr/>
        </p:nvSpPr>
        <p:spPr>
          <a:xfrm>
            <a:off x="3275856" y="1412776"/>
            <a:ext cx="2733441" cy="369332"/>
          </a:xfrm>
          <a:prstGeom prst="rect">
            <a:avLst/>
          </a:prstGeom>
          <a:noFill/>
        </p:spPr>
        <p:txBody>
          <a:bodyPr wrap="none" rtlCol="0">
            <a:spAutoFit/>
          </a:bodyPr>
          <a:lstStyle/>
          <a:p>
            <a:r>
              <a:rPr lang="cs-CZ" dirty="0" smtClean="0"/>
              <a:t>Species abundance modely</a:t>
            </a:r>
            <a:endParaRPr lang="cs-CZ" dirty="0"/>
          </a:p>
        </p:txBody>
      </p:sp>
      <p:sp>
        <p:nvSpPr>
          <p:cNvPr id="24" name="TextBox 23"/>
          <p:cNvSpPr txBox="1"/>
          <p:nvPr/>
        </p:nvSpPr>
        <p:spPr>
          <a:xfrm>
            <a:off x="5652120" y="2564904"/>
            <a:ext cx="2230419" cy="369332"/>
          </a:xfrm>
          <a:prstGeom prst="rect">
            <a:avLst/>
          </a:prstGeom>
          <a:noFill/>
        </p:spPr>
        <p:txBody>
          <a:bodyPr wrap="none" rtlCol="0">
            <a:spAutoFit/>
          </a:bodyPr>
          <a:lstStyle/>
          <a:p>
            <a:r>
              <a:rPr lang="cs-CZ" dirty="0" smtClean="0"/>
              <a:t>Vícerozměrná analýza</a:t>
            </a:r>
            <a:endParaRPr lang="cs-CZ"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0" y="0"/>
            <a:ext cx="9144000" cy="6858000"/>
          </a:xfrm>
          <a:prstGeom prst="rect">
            <a:avLst/>
          </a:prstGeom>
          <a:solidFill>
            <a:schemeClr val="bg1"/>
          </a:solidFill>
          <a:ln w="9525">
            <a:solidFill>
              <a:schemeClr val="tx1"/>
            </a:solidFill>
            <a:miter lim="800000"/>
            <a:headEnd/>
            <a:tailEnd/>
          </a:ln>
        </p:spPr>
        <p:txBody>
          <a:bodyPr wrap="none" anchor="ctr"/>
          <a:lstStyle/>
          <a:p>
            <a:endParaRPr lang="cs-CZ"/>
          </a:p>
        </p:txBody>
      </p:sp>
      <p:sp>
        <p:nvSpPr>
          <p:cNvPr id="75779" name="Rectangle 3"/>
          <p:cNvSpPr>
            <a:spLocks noGrp="1" noChangeArrowheads="1"/>
          </p:cNvSpPr>
          <p:nvPr>
            <p:ph type="body" idx="1"/>
          </p:nvPr>
        </p:nvSpPr>
        <p:spPr/>
        <p:txBody>
          <a:bodyPr/>
          <a:lstStyle/>
          <a:p>
            <a:pPr eaLnBrk="1" hangingPunct="1"/>
            <a:r>
              <a:rPr lang="cs-CZ" smtClean="0"/>
              <a:t>ffgf</a:t>
            </a:r>
            <a:endParaRPr lang="en-US" smtClean="0"/>
          </a:p>
        </p:txBody>
      </p:sp>
      <p:sp>
        <p:nvSpPr>
          <p:cNvPr id="75780" name="Rectangle 4"/>
          <p:cNvSpPr>
            <a:spLocks noChangeArrowheads="1"/>
          </p:cNvSpPr>
          <p:nvPr/>
        </p:nvSpPr>
        <p:spPr bwMode="auto">
          <a:xfrm>
            <a:off x="457200" y="6243638"/>
            <a:ext cx="2133600" cy="457200"/>
          </a:xfrm>
          <a:prstGeom prst="rect">
            <a:avLst/>
          </a:prstGeom>
          <a:noFill/>
          <a:ln w="9525">
            <a:noFill/>
            <a:miter lim="800000"/>
            <a:headEnd/>
            <a:tailEnd/>
          </a:ln>
        </p:spPr>
        <p:txBody>
          <a:bodyPr/>
          <a:lstStyle/>
          <a:p>
            <a:endParaRPr lang="cs-CZ" sz="1400"/>
          </a:p>
        </p:txBody>
      </p:sp>
      <p:sp>
        <p:nvSpPr>
          <p:cNvPr id="75781" name="Rectangle 5"/>
          <p:cNvSpPr>
            <a:spLocks noChangeArrowheads="1"/>
          </p:cNvSpPr>
          <p:nvPr/>
        </p:nvSpPr>
        <p:spPr bwMode="auto">
          <a:xfrm>
            <a:off x="3124200" y="6248400"/>
            <a:ext cx="2895600" cy="457200"/>
          </a:xfrm>
          <a:prstGeom prst="rect">
            <a:avLst/>
          </a:prstGeom>
          <a:noFill/>
          <a:ln w="9525">
            <a:noFill/>
            <a:miter lim="800000"/>
            <a:headEnd/>
            <a:tailEnd/>
          </a:ln>
        </p:spPr>
        <p:txBody>
          <a:bodyPr/>
          <a:lstStyle/>
          <a:p>
            <a:pPr algn="ctr"/>
            <a:endParaRPr lang="cs-CZ" sz="1400"/>
          </a:p>
        </p:txBody>
      </p:sp>
      <p:sp>
        <p:nvSpPr>
          <p:cNvPr id="75782" name="Rectangle 6"/>
          <p:cNvSpPr>
            <a:spLocks noChangeArrowheads="1"/>
          </p:cNvSpPr>
          <p:nvPr/>
        </p:nvSpPr>
        <p:spPr bwMode="auto">
          <a:xfrm>
            <a:off x="6553200" y="6243638"/>
            <a:ext cx="2133600" cy="457200"/>
          </a:xfrm>
          <a:prstGeom prst="rect">
            <a:avLst/>
          </a:prstGeom>
          <a:noFill/>
          <a:ln w="9525">
            <a:noFill/>
            <a:miter lim="800000"/>
            <a:headEnd/>
            <a:tailEnd/>
          </a:ln>
        </p:spPr>
        <p:txBody>
          <a:bodyPr/>
          <a:lstStyle/>
          <a:p>
            <a:pPr algn="r"/>
            <a:fld id="{132683E8-FBB1-47A9-BCD9-087E0B2BB973}" type="slidenum">
              <a:rPr lang="en-US" sz="1400"/>
              <a:pPr algn="r"/>
              <a:t>20</a:t>
            </a:fld>
            <a:endParaRPr lang="en-US" sz="1400"/>
          </a:p>
        </p:txBody>
      </p:sp>
      <p:pic>
        <p:nvPicPr>
          <p:cNvPr id="75783" name="Picture 7" descr="levy-panel-IBA"/>
          <p:cNvPicPr>
            <a:picLocks noChangeAspect="1" noChangeArrowheads="1"/>
          </p:cNvPicPr>
          <p:nvPr/>
        </p:nvPicPr>
        <p:blipFill>
          <a:blip r:embed="rId3" cstate="print"/>
          <a:srcRect l="10075"/>
          <a:stretch>
            <a:fillRect/>
          </a:stretch>
        </p:blipFill>
        <p:spPr bwMode="auto">
          <a:xfrm>
            <a:off x="0" y="0"/>
            <a:ext cx="2252663" cy="6858000"/>
          </a:xfrm>
          <a:prstGeom prst="rect">
            <a:avLst/>
          </a:prstGeom>
          <a:noFill/>
          <a:ln w="9525">
            <a:noFill/>
            <a:miter lim="800000"/>
            <a:headEnd/>
            <a:tailEnd/>
          </a:ln>
        </p:spPr>
      </p:pic>
      <p:sp>
        <p:nvSpPr>
          <p:cNvPr id="75784" name="AutoShape 8"/>
          <p:cNvSpPr>
            <a:spLocks noChangeArrowheads="1"/>
          </p:cNvSpPr>
          <p:nvPr/>
        </p:nvSpPr>
        <p:spPr bwMode="auto">
          <a:xfrm rot="10800000">
            <a:off x="2555875" y="2276475"/>
            <a:ext cx="6588125" cy="4581525"/>
          </a:xfrm>
          <a:prstGeom prst="foldedCorner">
            <a:avLst>
              <a:gd name="adj" fmla="val 13606"/>
            </a:avLst>
          </a:prstGeom>
          <a:solidFill>
            <a:srgbClr val="FFCC66"/>
          </a:solidFill>
          <a:ln w="9525">
            <a:solidFill>
              <a:schemeClr val="tx1"/>
            </a:solidFill>
            <a:round/>
            <a:headEnd/>
            <a:tailEnd/>
          </a:ln>
        </p:spPr>
        <p:txBody>
          <a:bodyPr wrap="none" anchor="ctr"/>
          <a:lstStyle/>
          <a:p>
            <a:endParaRPr lang="cs-CZ"/>
          </a:p>
        </p:txBody>
      </p:sp>
      <p:sp>
        <p:nvSpPr>
          <p:cNvPr id="64521" name="Rectangle 9"/>
          <p:cNvSpPr>
            <a:spLocks noGrp="1" noChangeArrowheads="1"/>
          </p:cNvSpPr>
          <p:nvPr>
            <p:ph type="title"/>
          </p:nvPr>
        </p:nvSpPr>
        <p:spPr>
          <a:xfrm>
            <a:off x="2555875" y="2420938"/>
            <a:ext cx="6408738" cy="908050"/>
          </a:xfrm>
          <a:effectLst>
            <a:outerShdw dist="35921" dir="2700000" algn="ctr" rotWithShape="0">
              <a:schemeClr val="bg1"/>
            </a:outerShdw>
          </a:effectLst>
        </p:spPr>
        <p:txBody>
          <a:bodyPr anchor="b"/>
          <a:lstStyle/>
          <a:p>
            <a:pPr eaLnBrk="1" hangingPunct="1">
              <a:defRPr/>
            </a:pPr>
            <a:r>
              <a:rPr lang="cs-CZ" dirty="0" smtClean="0">
                <a:effectLst/>
              </a:rPr>
              <a:t>Vícerozměrná analýza dat</a:t>
            </a:r>
            <a:endParaRPr lang="en-US" dirty="0" smtClean="0">
              <a:effectLst/>
            </a:endParaRPr>
          </a:p>
        </p:txBody>
      </p:sp>
      <p:pic>
        <p:nvPicPr>
          <p:cNvPr id="75786" name="Picture 10" descr="logo-IBA-transparent"/>
          <p:cNvPicPr>
            <a:picLocks noChangeAspect="1" noChangeArrowheads="1"/>
          </p:cNvPicPr>
          <p:nvPr/>
        </p:nvPicPr>
        <p:blipFill>
          <a:blip r:embed="rId4" cstate="print"/>
          <a:srcRect/>
          <a:stretch>
            <a:fillRect/>
          </a:stretch>
        </p:blipFill>
        <p:spPr bwMode="auto">
          <a:xfrm>
            <a:off x="6804025" y="265113"/>
            <a:ext cx="793750" cy="749300"/>
          </a:xfrm>
          <a:prstGeom prst="rect">
            <a:avLst/>
          </a:prstGeom>
          <a:noFill/>
          <a:ln w="9525">
            <a:noFill/>
            <a:miter lim="800000"/>
            <a:headEnd/>
            <a:tailEnd/>
          </a:ln>
        </p:spPr>
      </p:pic>
      <p:sp>
        <p:nvSpPr>
          <p:cNvPr id="75787" name="Line 11"/>
          <p:cNvSpPr>
            <a:spLocks noChangeShapeType="1"/>
          </p:cNvSpPr>
          <p:nvPr/>
        </p:nvSpPr>
        <p:spPr bwMode="auto">
          <a:xfrm>
            <a:off x="2339975" y="3789363"/>
            <a:ext cx="8553450" cy="0"/>
          </a:xfrm>
          <a:prstGeom prst="line">
            <a:avLst/>
          </a:prstGeom>
          <a:noFill/>
          <a:ln w="19050">
            <a:solidFill>
              <a:srgbClr val="EEA320"/>
            </a:solidFill>
            <a:round/>
            <a:headEnd/>
            <a:tailEnd/>
          </a:ln>
        </p:spPr>
        <p:txBody>
          <a:bodyPr/>
          <a:lstStyle/>
          <a:p>
            <a:endParaRPr lang="cs-CZ"/>
          </a:p>
        </p:txBody>
      </p:sp>
      <p:sp>
        <p:nvSpPr>
          <p:cNvPr id="75788" name="Line 12"/>
          <p:cNvSpPr>
            <a:spLocks noChangeShapeType="1"/>
          </p:cNvSpPr>
          <p:nvPr/>
        </p:nvSpPr>
        <p:spPr bwMode="auto">
          <a:xfrm>
            <a:off x="2093913" y="3859213"/>
            <a:ext cx="8939212" cy="0"/>
          </a:xfrm>
          <a:prstGeom prst="line">
            <a:avLst/>
          </a:prstGeom>
          <a:noFill/>
          <a:ln w="19050">
            <a:solidFill>
              <a:srgbClr val="EEA320"/>
            </a:solidFill>
            <a:round/>
            <a:headEnd/>
            <a:tailEnd/>
          </a:ln>
        </p:spPr>
        <p:txBody>
          <a:bodyPr/>
          <a:lstStyle/>
          <a:p>
            <a:endParaRPr lang="cs-CZ"/>
          </a:p>
        </p:txBody>
      </p:sp>
      <p:sp>
        <p:nvSpPr>
          <p:cNvPr id="75789" name="Oval 13"/>
          <p:cNvSpPr>
            <a:spLocks noChangeArrowheads="1"/>
          </p:cNvSpPr>
          <p:nvPr/>
        </p:nvSpPr>
        <p:spPr bwMode="auto">
          <a:xfrm>
            <a:off x="2012950" y="3756025"/>
            <a:ext cx="206375" cy="206375"/>
          </a:xfrm>
          <a:prstGeom prst="ellipse">
            <a:avLst/>
          </a:prstGeom>
          <a:solidFill>
            <a:schemeClr val="tx2"/>
          </a:solidFill>
          <a:ln w="28575">
            <a:solidFill>
              <a:srgbClr val="EEA320"/>
            </a:solidFill>
            <a:round/>
            <a:headEnd/>
            <a:tailEnd/>
          </a:ln>
        </p:spPr>
        <p:txBody>
          <a:bodyPr wrap="none" anchor="ctr"/>
          <a:lstStyle/>
          <a:p>
            <a:endParaRPr lang="cs-CZ"/>
          </a:p>
        </p:txBody>
      </p:sp>
      <p:sp>
        <p:nvSpPr>
          <p:cNvPr id="75790" name="Text Box 14"/>
          <p:cNvSpPr txBox="1">
            <a:spLocks noChangeArrowheads="1"/>
          </p:cNvSpPr>
          <p:nvPr/>
        </p:nvSpPr>
        <p:spPr bwMode="auto">
          <a:xfrm>
            <a:off x="2555875" y="4292600"/>
            <a:ext cx="6408738" cy="369888"/>
          </a:xfrm>
          <a:prstGeom prst="rect">
            <a:avLst/>
          </a:prstGeom>
          <a:noFill/>
          <a:ln w="9525">
            <a:noFill/>
            <a:miter lim="800000"/>
            <a:headEnd/>
            <a:tailEnd/>
          </a:ln>
        </p:spPr>
        <p:txBody>
          <a:bodyPr>
            <a:spAutoFit/>
          </a:bodyPr>
          <a:lstStyle/>
          <a:p>
            <a:pPr algn="ctr"/>
            <a:r>
              <a:rPr lang="cs-CZ">
                <a:solidFill>
                  <a:srgbClr val="A50021"/>
                </a:solidFill>
              </a:rPr>
              <a:t>Symetrické binární koeficienty</a:t>
            </a:r>
            <a:endParaRPr lang="en-US">
              <a:solidFill>
                <a:srgbClr val="A50021"/>
              </a:solidFill>
            </a:endParaRPr>
          </a:p>
        </p:txBody>
      </p:sp>
      <p:pic>
        <p:nvPicPr>
          <p:cNvPr id="75791" name="Picture 15" descr="logo-MU"/>
          <p:cNvPicPr>
            <a:picLocks noChangeAspect="1" noChangeArrowheads="1"/>
          </p:cNvPicPr>
          <p:nvPr/>
        </p:nvPicPr>
        <p:blipFill>
          <a:blip r:embed="rId5" cstate="print"/>
          <a:srcRect/>
          <a:stretch>
            <a:fillRect/>
          </a:stretch>
        </p:blipFill>
        <p:spPr bwMode="auto">
          <a:xfrm>
            <a:off x="7804150" y="188913"/>
            <a:ext cx="871538" cy="866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normAutofit fontScale="90000"/>
          </a:bodyPr>
          <a:lstStyle/>
          <a:p>
            <a:pPr eaLnBrk="1" hangingPunct="1">
              <a:defRPr/>
            </a:pPr>
            <a:r>
              <a:rPr lang="cs-CZ" smtClean="0"/>
              <a:t>Simple matching coefficient (Sokal &amp; Michener, 1958)</a:t>
            </a:r>
            <a:r>
              <a:rPr lang="en-GB" smtClean="0"/>
              <a:t> </a:t>
            </a:r>
          </a:p>
        </p:txBody>
      </p:sp>
      <p:sp>
        <p:nvSpPr>
          <p:cNvPr id="6148" name="Rectangle 3"/>
          <p:cNvSpPr>
            <a:spLocks noGrp="1" noChangeArrowheads="1"/>
          </p:cNvSpPr>
          <p:nvPr>
            <p:ph type="body" idx="1"/>
          </p:nvPr>
        </p:nvSpPr>
        <p:spPr/>
        <p:txBody>
          <a:bodyPr/>
          <a:lstStyle/>
          <a:p>
            <a:pPr eaLnBrk="1" hangingPunct="1"/>
            <a:r>
              <a:rPr lang="en-GB" sz="2400" smtClean="0"/>
              <a:t>Obvyklou metodou pro výpočet podobnosti mezi dvěma objekty je podíl počtu deskriptorů, které kódují objekt stejně, a celkového počtu deskriptorů.</a:t>
            </a:r>
            <a:r>
              <a:rPr lang="cs-CZ" sz="2400" smtClean="0"/>
              <a:t> Při použití tohoto koeficientu předpokládáme, že není rozdíl  mezi nastáním 0 a 1 u deskriptorů. </a:t>
            </a:r>
            <a:endParaRPr lang="en-GB" sz="2400" smtClean="0"/>
          </a:p>
        </p:txBody>
      </p:sp>
      <p:sp>
        <p:nvSpPr>
          <p:cNvPr id="6149" name="Rectangle 5"/>
          <p:cNvSpPr>
            <a:spLocks noChangeArrowheads="1"/>
          </p:cNvSpPr>
          <p:nvPr/>
        </p:nvSpPr>
        <p:spPr bwMode="auto">
          <a:xfrm>
            <a:off x="0" y="3219450"/>
            <a:ext cx="9144000" cy="0"/>
          </a:xfrm>
          <a:prstGeom prst="rect">
            <a:avLst/>
          </a:prstGeom>
          <a:noFill/>
          <a:ln w="9525">
            <a:noFill/>
            <a:miter lim="800000"/>
            <a:headEnd/>
            <a:tailEnd/>
          </a:ln>
        </p:spPr>
        <p:txBody>
          <a:bodyPr wrap="none" anchor="ctr">
            <a:spAutoFit/>
          </a:bodyPr>
          <a:lstStyle/>
          <a:p>
            <a:endParaRPr lang="cs-CZ"/>
          </a:p>
        </p:txBody>
      </p:sp>
      <p:graphicFrame>
        <p:nvGraphicFramePr>
          <p:cNvPr id="6146" name="Object 2"/>
          <p:cNvGraphicFramePr>
            <a:graphicFrameLocks noChangeAspect="1"/>
          </p:cNvGraphicFramePr>
          <p:nvPr/>
        </p:nvGraphicFramePr>
        <p:xfrm>
          <a:off x="2555875" y="3573463"/>
          <a:ext cx="3454400" cy="1255712"/>
        </p:xfrm>
        <a:graphic>
          <a:graphicData uri="http://schemas.openxmlformats.org/presentationml/2006/ole">
            <p:oleObj spid="_x0000_s35842" name="Rovnice" r:id="rId3" imgW="1155700" imgH="419100" progId="Equation.3">
              <p:embed/>
            </p:oleObj>
          </a:graphicData>
        </a:graphic>
      </p:graphicFrame>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normAutofit fontScale="90000"/>
          </a:bodyPr>
          <a:lstStyle/>
          <a:p>
            <a:pPr eaLnBrk="1" hangingPunct="1">
              <a:defRPr/>
            </a:pPr>
            <a:r>
              <a:rPr lang="en-GB" smtClean="0"/>
              <a:t>Rogers </a:t>
            </a:r>
            <a:r>
              <a:rPr lang="en-US" smtClean="0"/>
              <a:t>&amp; Tanimoto koeficient</a:t>
            </a:r>
            <a:r>
              <a:rPr lang="cs-CZ" smtClean="0"/>
              <a:t> (</a:t>
            </a:r>
            <a:r>
              <a:rPr lang="en-US" smtClean="0"/>
              <a:t>1960)</a:t>
            </a:r>
            <a:r>
              <a:rPr lang="en-GB" smtClean="0"/>
              <a:t> </a:t>
            </a:r>
          </a:p>
        </p:txBody>
      </p:sp>
      <p:sp>
        <p:nvSpPr>
          <p:cNvPr id="7172" name="Rectangle 3"/>
          <p:cNvSpPr>
            <a:spLocks noGrp="1" noChangeArrowheads="1"/>
          </p:cNvSpPr>
          <p:nvPr>
            <p:ph type="body" idx="1"/>
          </p:nvPr>
        </p:nvSpPr>
        <p:spPr/>
        <p:txBody>
          <a:bodyPr/>
          <a:lstStyle/>
          <a:p>
            <a:pPr eaLnBrk="1" hangingPunct="1"/>
            <a:r>
              <a:rPr lang="en-GB" smtClean="0"/>
              <a:t>Dává větší váhu rozdílům než podobnostem</a:t>
            </a:r>
            <a:r>
              <a:rPr lang="cs-CZ" smtClean="0"/>
              <a:t>.</a:t>
            </a:r>
            <a:endParaRPr lang="en-GB" smtClean="0"/>
          </a:p>
        </p:txBody>
      </p:sp>
      <p:sp>
        <p:nvSpPr>
          <p:cNvPr id="7173" name="Rectangle 5"/>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cs-CZ"/>
          </a:p>
        </p:txBody>
      </p:sp>
      <p:graphicFrame>
        <p:nvGraphicFramePr>
          <p:cNvPr id="7170" name="Object 2"/>
          <p:cNvGraphicFramePr>
            <a:graphicFrameLocks noChangeAspect="1"/>
          </p:cNvGraphicFramePr>
          <p:nvPr/>
        </p:nvGraphicFramePr>
        <p:xfrm>
          <a:off x="1619250" y="3500438"/>
          <a:ext cx="5343525" cy="1184275"/>
        </p:xfrm>
        <a:graphic>
          <a:graphicData uri="http://schemas.openxmlformats.org/presentationml/2006/ole">
            <p:oleObj spid="_x0000_s36866" name="Rovnice" r:id="rId3" imgW="1765300" imgH="393700" progId="Equation.3">
              <p:embed/>
            </p:oleObj>
          </a:graphicData>
        </a:graphic>
      </p:graphicFrame>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0" y="692150"/>
            <a:ext cx="9144000" cy="639763"/>
          </a:xfrm>
        </p:spPr>
        <p:txBody>
          <a:bodyPr/>
          <a:lstStyle/>
          <a:p>
            <a:pPr eaLnBrk="1" hangingPunct="1">
              <a:defRPr/>
            </a:pPr>
            <a:r>
              <a:rPr lang="cs-CZ" smtClean="0"/>
              <a:t>Sokal </a:t>
            </a:r>
            <a:r>
              <a:rPr lang="en-US" smtClean="0"/>
              <a:t>&amp; Sneath (1963) </a:t>
            </a:r>
            <a:endParaRPr lang="en-GB" smtClean="0"/>
          </a:p>
        </p:txBody>
      </p:sp>
      <p:sp>
        <p:nvSpPr>
          <p:cNvPr id="8199" name="Rectangle 3"/>
          <p:cNvSpPr>
            <a:spLocks noGrp="1" noChangeArrowheads="1"/>
          </p:cNvSpPr>
          <p:nvPr>
            <p:ph type="body" idx="1"/>
          </p:nvPr>
        </p:nvSpPr>
        <p:spPr>
          <a:xfrm>
            <a:off x="179388" y="1279525"/>
            <a:ext cx="8713787" cy="4957763"/>
          </a:xfrm>
        </p:spPr>
        <p:txBody>
          <a:bodyPr/>
          <a:lstStyle/>
          <a:p>
            <a:pPr eaLnBrk="1" hangingPunct="1"/>
            <a:r>
              <a:rPr lang="en-GB" sz="1600" dirty="0" err="1" smtClean="0"/>
              <a:t>Další</a:t>
            </a:r>
            <a:r>
              <a:rPr lang="en-GB" sz="1600" dirty="0" smtClean="0"/>
              <a:t> </a:t>
            </a:r>
            <a:r>
              <a:rPr lang="en-GB" sz="1600" dirty="0" err="1" smtClean="0"/>
              <a:t>čtyři</a:t>
            </a:r>
            <a:r>
              <a:rPr lang="en-GB" sz="1600" dirty="0" smtClean="0"/>
              <a:t> </a:t>
            </a:r>
            <a:r>
              <a:rPr lang="en-GB" sz="1600" dirty="0" err="1" smtClean="0"/>
              <a:t>navržené</a:t>
            </a:r>
            <a:r>
              <a:rPr lang="en-GB" sz="1600" dirty="0" smtClean="0"/>
              <a:t> </a:t>
            </a:r>
            <a:r>
              <a:rPr lang="en-GB" sz="1600" dirty="0" err="1" smtClean="0"/>
              <a:t>koeficienty</a:t>
            </a:r>
            <a:r>
              <a:rPr lang="en-GB" sz="1600" dirty="0" smtClean="0"/>
              <a:t> </a:t>
            </a:r>
            <a:r>
              <a:rPr lang="en-GB" sz="1600" dirty="0" err="1" smtClean="0"/>
              <a:t>obsahují</a:t>
            </a:r>
            <a:r>
              <a:rPr lang="en-GB" sz="1600" dirty="0" smtClean="0"/>
              <a:t> double-zero, ale </a:t>
            </a:r>
            <a:r>
              <a:rPr lang="en-GB" sz="1600" dirty="0" err="1" smtClean="0"/>
              <a:t>jsou</a:t>
            </a:r>
            <a:r>
              <a:rPr lang="en-GB" sz="1600" dirty="0" smtClean="0"/>
              <a:t> </a:t>
            </a:r>
            <a:r>
              <a:rPr lang="en-GB" sz="1600" dirty="0" err="1" smtClean="0"/>
              <a:t>navrženy</a:t>
            </a:r>
            <a:r>
              <a:rPr lang="en-GB" sz="1600" dirty="0" smtClean="0"/>
              <a:t> </a:t>
            </a:r>
            <a:r>
              <a:rPr lang="en-GB" sz="1600" dirty="0" err="1" smtClean="0"/>
              <a:t>tak</a:t>
            </a:r>
            <a:r>
              <a:rPr lang="en-GB" sz="1600" dirty="0" smtClean="0"/>
              <a:t>, </a:t>
            </a:r>
            <a:r>
              <a:rPr lang="en-GB" sz="1600" dirty="0" err="1" smtClean="0"/>
              <a:t>aby</a:t>
            </a:r>
            <a:r>
              <a:rPr lang="en-GB" sz="1600" dirty="0" smtClean="0"/>
              <a:t> se </a:t>
            </a:r>
            <a:r>
              <a:rPr lang="en-GB" sz="1600" dirty="0" err="1" smtClean="0"/>
              <a:t>snížil</a:t>
            </a:r>
            <a:r>
              <a:rPr lang="en-GB" sz="1600" dirty="0" smtClean="0"/>
              <a:t> </a:t>
            </a:r>
            <a:r>
              <a:rPr lang="en-GB" sz="1600" dirty="0" err="1" smtClean="0"/>
              <a:t>vliv</a:t>
            </a:r>
            <a:r>
              <a:rPr lang="en-GB" sz="1600" dirty="0" smtClean="0"/>
              <a:t> double-zero: </a:t>
            </a:r>
            <a:endParaRPr lang="cs-CZ" sz="1600" dirty="0" smtClean="0"/>
          </a:p>
          <a:p>
            <a:pPr eaLnBrk="1" hangingPunct="1"/>
            <a:endParaRPr lang="cs-CZ" sz="1600" dirty="0" smtClean="0"/>
          </a:p>
          <a:p>
            <a:pPr eaLnBrk="1" hangingPunct="1"/>
            <a:endParaRPr lang="cs-CZ" sz="1600" dirty="0" smtClean="0"/>
          </a:p>
          <a:p>
            <a:pPr eaLnBrk="1" hangingPunct="1"/>
            <a:r>
              <a:rPr lang="en-GB" sz="1600" dirty="0" err="1" smtClean="0"/>
              <a:t>tento</a:t>
            </a:r>
            <a:r>
              <a:rPr lang="en-GB" sz="1600" dirty="0" smtClean="0"/>
              <a:t> </a:t>
            </a:r>
            <a:r>
              <a:rPr lang="en-GB" sz="1600" dirty="0" err="1" smtClean="0"/>
              <a:t>koeficient</a:t>
            </a:r>
            <a:r>
              <a:rPr lang="en-GB" sz="1600" dirty="0" smtClean="0"/>
              <a:t> </a:t>
            </a:r>
            <a:r>
              <a:rPr lang="en-GB" sz="1600" dirty="0" err="1" smtClean="0"/>
              <a:t>dává</a:t>
            </a:r>
            <a:r>
              <a:rPr lang="en-GB" sz="1600" dirty="0" smtClean="0"/>
              <a:t> </a:t>
            </a:r>
            <a:r>
              <a:rPr lang="en-GB" sz="1600" dirty="0" err="1" smtClean="0"/>
              <a:t>dvakrát</a:t>
            </a:r>
            <a:r>
              <a:rPr lang="en-GB" sz="1600" dirty="0" smtClean="0"/>
              <a:t> </a:t>
            </a:r>
            <a:r>
              <a:rPr lang="en-GB" sz="1600" dirty="0" err="1" smtClean="0"/>
              <a:t>větší</a:t>
            </a:r>
            <a:r>
              <a:rPr lang="en-GB" sz="1600" dirty="0" smtClean="0"/>
              <a:t> </a:t>
            </a:r>
            <a:r>
              <a:rPr lang="en-GB" sz="1600" dirty="0" err="1" smtClean="0"/>
              <a:t>váhu</a:t>
            </a:r>
            <a:r>
              <a:rPr lang="en-GB" sz="1600" dirty="0" smtClean="0"/>
              <a:t> </a:t>
            </a:r>
            <a:r>
              <a:rPr lang="en-GB" sz="1600" dirty="0" err="1" smtClean="0"/>
              <a:t>shodným</a:t>
            </a:r>
            <a:r>
              <a:rPr lang="en-GB" sz="1600" dirty="0" smtClean="0"/>
              <a:t> </a:t>
            </a:r>
            <a:r>
              <a:rPr lang="en-GB" sz="1600" dirty="0" err="1" smtClean="0"/>
              <a:t>deskriptorům</a:t>
            </a:r>
            <a:r>
              <a:rPr lang="en-GB" sz="1600" dirty="0" smtClean="0"/>
              <a:t> </a:t>
            </a:r>
            <a:r>
              <a:rPr lang="en-GB" sz="1600" dirty="0" err="1" smtClean="0"/>
              <a:t>než</a:t>
            </a:r>
            <a:r>
              <a:rPr lang="en-GB" sz="1600" dirty="0" smtClean="0"/>
              <a:t> </a:t>
            </a:r>
            <a:r>
              <a:rPr lang="en-GB" sz="1600" dirty="0" err="1" smtClean="0"/>
              <a:t>rozdílným</a:t>
            </a:r>
            <a:r>
              <a:rPr lang="en-GB" sz="1600" dirty="0" smtClean="0"/>
              <a:t>;</a:t>
            </a:r>
            <a:endParaRPr lang="cs-CZ" sz="1600" dirty="0" smtClean="0"/>
          </a:p>
          <a:p>
            <a:pPr eaLnBrk="1" hangingPunct="1"/>
            <a:endParaRPr lang="cs-CZ" sz="1600" dirty="0" smtClean="0"/>
          </a:p>
          <a:p>
            <a:pPr eaLnBrk="1" hangingPunct="1"/>
            <a:endParaRPr lang="en-GB" sz="1600" dirty="0" smtClean="0"/>
          </a:p>
          <a:p>
            <a:pPr eaLnBrk="1" hangingPunct="1"/>
            <a:r>
              <a:rPr lang="en-GB" sz="1600" dirty="0" smtClean="0"/>
              <a:t> </a:t>
            </a:r>
            <a:r>
              <a:rPr lang="en-GB" sz="1600" dirty="0" err="1" smtClean="0"/>
              <a:t>porovnává</a:t>
            </a:r>
            <a:r>
              <a:rPr lang="en-GB" sz="1600" dirty="0" smtClean="0"/>
              <a:t> </a:t>
            </a:r>
            <a:r>
              <a:rPr lang="en-GB" sz="1600" dirty="0" err="1" smtClean="0"/>
              <a:t>shody</a:t>
            </a:r>
            <a:r>
              <a:rPr lang="en-GB" sz="1600" dirty="0" smtClean="0"/>
              <a:t> a </a:t>
            </a:r>
            <a:r>
              <a:rPr lang="en-GB" sz="1600" dirty="0" err="1" smtClean="0"/>
              <a:t>rozdíly</a:t>
            </a:r>
            <a:r>
              <a:rPr lang="en-GB" sz="1600" dirty="0" smtClean="0"/>
              <a:t> </a:t>
            </a:r>
            <a:r>
              <a:rPr lang="en-GB" sz="1600" dirty="0" err="1" smtClean="0"/>
              <a:t>prostým</a:t>
            </a:r>
            <a:r>
              <a:rPr lang="en-GB" sz="1600" dirty="0" smtClean="0"/>
              <a:t> </a:t>
            </a:r>
            <a:r>
              <a:rPr lang="en-GB" sz="1600" dirty="0" err="1" smtClean="0"/>
              <a:t>podílem</a:t>
            </a:r>
            <a:r>
              <a:rPr lang="en-GB" sz="1600" dirty="0" smtClean="0"/>
              <a:t> v </a:t>
            </a:r>
            <a:r>
              <a:rPr lang="en-GB" sz="1600" dirty="0" err="1" smtClean="0"/>
              <a:t>měřítku</a:t>
            </a:r>
            <a:r>
              <a:rPr lang="en-GB" sz="1600" dirty="0" smtClean="0"/>
              <a:t> </a:t>
            </a:r>
            <a:r>
              <a:rPr lang="en-GB" sz="1600" dirty="0" err="1" smtClean="0"/>
              <a:t>jdoucím</a:t>
            </a:r>
            <a:r>
              <a:rPr lang="en-GB" sz="1600" dirty="0" smtClean="0"/>
              <a:t> </a:t>
            </a:r>
            <a:r>
              <a:rPr lang="en-GB" sz="1600" dirty="0" err="1" smtClean="0"/>
              <a:t>od</a:t>
            </a:r>
            <a:r>
              <a:rPr lang="en-GB" sz="1600" dirty="0" smtClean="0"/>
              <a:t> 0 do </a:t>
            </a:r>
            <a:r>
              <a:rPr lang="en-GB" sz="1600" dirty="0" err="1" smtClean="0"/>
              <a:t>nekonečna</a:t>
            </a:r>
            <a:r>
              <a:rPr lang="en-GB" sz="1600" dirty="0" smtClean="0"/>
              <a:t>; </a:t>
            </a:r>
            <a:endParaRPr lang="cs-CZ" sz="1600" dirty="0" smtClean="0"/>
          </a:p>
          <a:p>
            <a:pPr eaLnBrk="1" hangingPunct="1"/>
            <a:endParaRPr lang="cs-CZ" sz="1600" dirty="0" smtClean="0"/>
          </a:p>
          <a:p>
            <a:pPr eaLnBrk="1" hangingPunct="1"/>
            <a:endParaRPr lang="cs-CZ" sz="1600" dirty="0" smtClean="0"/>
          </a:p>
          <a:p>
            <a:pPr eaLnBrk="1" hangingPunct="1"/>
            <a:r>
              <a:rPr lang="en-GB" sz="1600" dirty="0" smtClean="0"/>
              <a:t> </a:t>
            </a:r>
            <a:r>
              <a:rPr lang="en-GB" sz="1600" dirty="0" err="1" smtClean="0"/>
              <a:t>porovnává</a:t>
            </a:r>
            <a:r>
              <a:rPr lang="en-GB" sz="1600" dirty="0" smtClean="0"/>
              <a:t> </a:t>
            </a:r>
            <a:r>
              <a:rPr lang="en-GB" sz="1600" dirty="0" err="1" smtClean="0"/>
              <a:t>shodné</a:t>
            </a:r>
            <a:r>
              <a:rPr lang="en-GB" sz="1600" dirty="0" smtClean="0"/>
              <a:t> </a:t>
            </a:r>
            <a:r>
              <a:rPr lang="en-GB" sz="1600" dirty="0" err="1" smtClean="0"/>
              <a:t>deskriptory</a:t>
            </a:r>
            <a:r>
              <a:rPr lang="en-GB" sz="1600" dirty="0" smtClean="0"/>
              <a:t> se </a:t>
            </a:r>
            <a:r>
              <a:rPr lang="en-GB" sz="1600" dirty="0" err="1" smtClean="0"/>
              <a:t>součty</a:t>
            </a:r>
            <a:r>
              <a:rPr lang="en-GB" sz="1600" dirty="0" smtClean="0"/>
              <a:t> </a:t>
            </a:r>
            <a:r>
              <a:rPr lang="en-GB" sz="1600" dirty="0" err="1" smtClean="0"/>
              <a:t>okrajů</a:t>
            </a:r>
            <a:r>
              <a:rPr lang="en-GB" sz="1600" dirty="0" smtClean="0"/>
              <a:t> </a:t>
            </a:r>
            <a:r>
              <a:rPr lang="en-GB" sz="1600" dirty="0" err="1" smtClean="0"/>
              <a:t>tabulky</a:t>
            </a:r>
            <a:r>
              <a:rPr lang="en-GB" sz="1600" dirty="0" smtClean="0"/>
              <a:t>;</a:t>
            </a:r>
            <a:endParaRPr lang="cs-CZ" sz="1600" dirty="0" smtClean="0"/>
          </a:p>
          <a:p>
            <a:pPr eaLnBrk="1" hangingPunct="1"/>
            <a:endParaRPr lang="cs-CZ" sz="1600" dirty="0" smtClean="0"/>
          </a:p>
          <a:p>
            <a:pPr eaLnBrk="1" hangingPunct="1"/>
            <a:endParaRPr lang="cs-CZ" sz="1600" dirty="0" smtClean="0"/>
          </a:p>
          <a:p>
            <a:pPr eaLnBrk="1" hangingPunct="1"/>
            <a:r>
              <a:rPr lang="cs-CZ" sz="1600" dirty="0" smtClean="0"/>
              <a:t> je vytvořen z geometrických průměrů členů vztahujících se k </a:t>
            </a:r>
            <a:r>
              <a:rPr lang="cs-CZ" sz="1600" i="1" dirty="0" smtClean="0"/>
              <a:t>a</a:t>
            </a:r>
            <a:r>
              <a:rPr lang="cs-CZ" sz="1600" dirty="0" smtClean="0"/>
              <a:t> </a:t>
            </a:r>
            <a:r>
              <a:rPr lang="cs-CZ" sz="1600" dirty="0" err="1" smtClean="0"/>
              <a:t>a</a:t>
            </a:r>
            <a:r>
              <a:rPr lang="cs-CZ" sz="1600" dirty="0" smtClean="0"/>
              <a:t> </a:t>
            </a:r>
            <a:r>
              <a:rPr lang="cs-CZ" sz="1600" i="1" dirty="0" smtClean="0"/>
              <a:t>d, </a:t>
            </a:r>
            <a:r>
              <a:rPr lang="cs-CZ" sz="1600" dirty="0" smtClean="0"/>
              <a:t>podle koeficientu S5. </a:t>
            </a:r>
            <a:endParaRPr lang="en-GB" sz="1600" dirty="0" smtClean="0"/>
          </a:p>
        </p:txBody>
      </p:sp>
      <p:sp>
        <p:nvSpPr>
          <p:cNvPr id="8200" name="Rectangle 5"/>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cs-CZ"/>
          </a:p>
        </p:txBody>
      </p:sp>
      <p:graphicFrame>
        <p:nvGraphicFramePr>
          <p:cNvPr id="8194" name="Object 2"/>
          <p:cNvGraphicFramePr>
            <a:graphicFrameLocks noChangeAspect="1"/>
          </p:cNvGraphicFramePr>
          <p:nvPr/>
        </p:nvGraphicFramePr>
        <p:xfrm>
          <a:off x="3275013" y="2780928"/>
          <a:ext cx="2117725" cy="473075"/>
        </p:xfrm>
        <a:graphic>
          <a:graphicData uri="http://schemas.openxmlformats.org/presentationml/2006/ole">
            <p:oleObj spid="_x0000_s37890" name="Rovnice" r:id="rId3" imgW="1765300" imgH="393700" progId="Equation.3">
              <p:embed/>
            </p:oleObj>
          </a:graphicData>
        </a:graphic>
      </p:graphicFrame>
      <p:sp>
        <p:nvSpPr>
          <p:cNvPr id="8201" name="Rectangle 7"/>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cs-CZ"/>
          </a:p>
        </p:txBody>
      </p:sp>
      <p:graphicFrame>
        <p:nvGraphicFramePr>
          <p:cNvPr id="8195" name="Object 3"/>
          <p:cNvGraphicFramePr>
            <a:graphicFrameLocks noChangeAspect="1"/>
          </p:cNvGraphicFramePr>
          <p:nvPr/>
        </p:nvGraphicFramePr>
        <p:xfrm>
          <a:off x="3419475" y="3676005"/>
          <a:ext cx="1385888" cy="473075"/>
        </p:xfrm>
        <a:graphic>
          <a:graphicData uri="http://schemas.openxmlformats.org/presentationml/2006/ole">
            <p:oleObj spid="_x0000_s37891" name="Rovnice" r:id="rId4" imgW="1155700" imgH="393700" progId="Equation.3">
              <p:embed/>
            </p:oleObj>
          </a:graphicData>
        </a:graphic>
      </p:graphicFrame>
      <p:sp>
        <p:nvSpPr>
          <p:cNvPr id="8202" name="Rectangle 9"/>
          <p:cNvSpPr>
            <a:spLocks noChangeArrowheads="1"/>
          </p:cNvSpPr>
          <p:nvPr/>
        </p:nvSpPr>
        <p:spPr bwMode="auto">
          <a:xfrm>
            <a:off x="0" y="3214688"/>
            <a:ext cx="9144000" cy="0"/>
          </a:xfrm>
          <a:prstGeom prst="rect">
            <a:avLst/>
          </a:prstGeom>
          <a:noFill/>
          <a:ln w="9525">
            <a:noFill/>
            <a:miter lim="800000"/>
            <a:headEnd/>
            <a:tailEnd/>
          </a:ln>
        </p:spPr>
        <p:txBody>
          <a:bodyPr wrap="none" anchor="ctr">
            <a:spAutoFit/>
          </a:bodyPr>
          <a:lstStyle/>
          <a:p>
            <a:endParaRPr lang="cs-CZ"/>
          </a:p>
        </p:txBody>
      </p:sp>
      <p:graphicFrame>
        <p:nvGraphicFramePr>
          <p:cNvPr id="8196" name="Object 4"/>
          <p:cNvGraphicFramePr>
            <a:graphicFrameLocks noChangeAspect="1"/>
          </p:cNvGraphicFramePr>
          <p:nvPr/>
        </p:nvGraphicFramePr>
        <p:xfrm>
          <a:off x="3132138" y="4509120"/>
          <a:ext cx="3427412" cy="517525"/>
        </p:xfrm>
        <a:graphic>
          <a:graphicData uri="http://schemas.openxmlformats.org/presentationml/2006/ole">
            <p:oleObj spid="_x0000_s37892" name="Rovnice" r:id="rId5" imgW="2857500" imgH="431800" progId="Equation.3">
              <p:embed/>
            </p:oleObj>
          </a:graphicData>
        </a:graphic>
      </p:graphicFrame>
      <p:sp>
        <p:nvSpPr>
          <p:cNvPr id="8203" name="Rectangle 11"/>
          <p:cNvSpPr>
            <a:spLocks noChangeArrowheads="1"/>
          </p:cNvSpPr>
          <p:nvPr/>
        </p:nvSpPr>
        <p:spPr bwMode="auto">
          <a:xfrm>
            <a:off x="0" y="3200400"/>
            <a:ext cx="9144000" cy="0"/>
          </a:xfrm>
          <a:prstGeom prst="rect">
            <a:avLst/>
          </a:prstGeom>
          <a:noFill/>
          <a:ln w="9525">
            <a:noFill/>
            <a:miter lim="800000"/>
            <a:headEnd/>
            <a:tailEnd/>
          </a:ln>
        </p:spPr>
        <p:txBody>
          <a:bodyPr wrap="none" anchor="ctr">
            <a:spAutoFit/>
          </a:bodyPr>
          <a:lstStyle/>
          <a:p>
            <a:endParaRPr lang="cs-CZ"/>
          </a:p>
        </p:txBody>
      </p:sp>
      <p:graphicFrame>
        <p:nvGraphicFramePr>
          <p:cNvPr id="8197" name="Object 5"/>
          <p:cNvGraphicFramePr>
            <a:graphicFrameLocks noChangeAspect="1"/>
          </p:cNvGraphicFramePr>
          <p:nvPr/>
        </p:nvGraphicFramePr>
        <p:xfrm>
          <a:off x="3132138" y="5445224"/>
          <a:ext cx="3275012" cy="547688"/>
        </p:xfrm>
        <a:graphic>
          <a:graphicData uri="http://schemas.openxmlformats.org/presentationml/2006/ole">
            <p:oleObj spid="_x0000_s37893" name="Rovnice" r:id="rId6" imgW="2730500" imgH="457200" progId="Equation.3">
              <p:embed/>
            </p:oleObj>
          </a:graphicData>
        </a:graphic>
      </p:graphicFrame>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normAutofit fontScale="90000"/>
          </a:bodyPr>
          <a:lstStyle/>
          <a:p>
            <a:pPr eaLnBrk="1" hangingPunct="1">
              <a:defRPr/>
            </a:pPr>
            <a:r>
              <a:rPr lang="cs-CZ" smtClean="0"/>
              <a:t>Hammannův koeficient </a:t>
            </a:r>
            <a:endParaRPr lang="en-GB" smtClean="0"/>
          </a:p>
        </p:txBody>
      </p:sp>
      <p:sp>
        <p:nvSpPr>
          <p:cNvPr id="9222" name="Rectangle 3"/>
          <p:cNvSpPr>
            <a:spLocks noGrp="1" noChangeArrowheads="1"/>
          </p:cNvSpPr>
          <p:nvPr>
            <p:ph type="body" idx="1"/>
          </p:nvPr>
        </p:nvSpPr>
        <p:spPr/>
        <p:txBody>
          <a:bodyPr/>
          <a:lstStyle/>
          <a:p>
            <a:pPr eaLnBrk="1" hangingPunct="1"/>
            <a:endParaRPr lang="en-GB" smtClean="0"/>
          </a:p>
        </p:txBody>
      </p:sp>
      <p:sp>
        <p:nvSpPr>
          <p:cNvPr id="9223" name="Rectangle 4"/>
          <p:cNvSpPr>
            <a:spLocks noChangeArrowheads="1"/>
          </p:cNvSpPr>
          <p:nvPr/>
        </p:nvSpPr>
        <p:spPr bwMode="auto">
          <a:xfrm>
            <a:off x="0" y="2349500"/>
            <a:ext cx="9144000" cy="639763"/>
          </a:xfrm>
          <a:prstGeom prst="rect">
            <a:avLst/>
          </a:prstGeom>
          <a:noFill/>
          <a:ln w="9525">
            <a:noFill/>
            <a:miter lim="800000"/>
            <a:headEnd/>
            <a:tailEnd/>
          </a:ln>
        </p:spPr>
        <p:txBody>
          <a:bodyPr anchor="ctr"/>
          <a:lstStyle/>
          <a:p>
            <a:pPr algn="ctr">
              <a:lnSpc>
                <a:spcPct val="85000"/>
              </a:lnSpc>
            </a:pPr>
            <a:r>
              <a:rPr lang="cs-CZ" sz="2200" b="1"/>
              <a:t>Yuleho koeficient</a:t>
            </a:r>
            <a:r>
              <a:rPr lang="en-GB" sz="2200" b="1"/>
              <a:t> </a:t>
            </a:r>
          </a:p>
        </p:txBody>
      </p:sp>
      <p:sp>
        <p:nvSpPr>
          <p:cNvPr id="9224" name="Rectangle 5"/>
          <p:cNvSpPr>
            <a:spLocks noChangeArrowheads="1"/>
          </p:cNvSpPr>
          <p:nvPr/>
        </p:nvSpPr>
        <p:spPr bwMode="auto">
          <a:xfrm>
            <a:off x="0" y="4365625"/>
            <a:ext cx="9144000" cy="639763"/>
          </a:xfrm>
          <a:prstGeom prst="rect">
            <a:avLst/>
          </a:prstGeom>
          <a:noFill/>
          <a:ln w="9525">
            <a:noFill/>
            <a:miter lim="800000"/>
            <a:headEnd/>
            <a:tailEnd/>
          </a:ln>
        </p:spPr>
        <p:txBody>
          <a:bodyPr anchor="ctr"/>
          <a:lstStyle/>
          <a:p>
            <a:pPr algn="ctr">
              <a:lnSpc>
                <a:spcPct val="85000"/>
              </a:lnSpc>
            </a:pPr>
            <a:r>
              <a:rPr lang="cs-CZ" sz="2200" b="1"/>
              <a:t>Pearsonovo </a:t>
            </a:r>
            <a:r>
              <a:rPr lang="cs-CZ" sz="2200" b="1">
                <a:sym typeface="Symbol" pitchFamily="18" charset="2"/>
              </a:rPr>
              <a:t></a:t>
            </a:r>
            <a:r>
              <a:rPr lang="cs-CZ" sz="2200" b="1"/>
              <a:t> (phi)</a:t>
            </a:r>
            <a:r>
              <a:rPr lang="en-GB" sz="2200" b="1"/>
              <a:t> </a:t>
            </a:r>
          </a:p>
        </p:txBody>
      </p:sp>
      <p:sp>
        <p:nvSpPr>
          <p:cNvPr id="9225" name="Rectangle 7"/>
          <p:cNvSpPr>
            <a:spLocks noChangeArrowheads="1"/>
          </p:cNvSpPr>
          <p:nvPr/>
        </p:nvSpPr>
        <p:spPr bwMode="auto">
          <a:xfrm>
            <a:off x="0" y="3214688"/>
            <a:ext cx="9144000" cy="0"/>
          </a:xfrm>
          <a:prstGeom prst="rect">
            <a:avLst/>
          </a:prstGeom>
          <a:noFill/>
          <a:ln w="9525">
            <a:noFill/>
            <a:miter lim="800000"/>
            <a:headEnd/>
            <a:tailEnd/>
          </a:ln>
        </p:spPr>
        <p:txBody>
          <a:bodyPr wrap="none" anchor="ctr">
            <a:spAutoFit/>
          </a:bodyPr>
          <a:lstStyle/>
          <a:p>
            <a:endParaRPr lang="cs-CZ"/>
          </a:p>
        </p:txBody>
      </p:sp>
      <p:graphicFrame>
        <p:nvGraphicFramePr>
          <p:cNvPr id="9218" name="Object 2"/>
          <p:cNvGraphicFramePr>
            <a:graphicFrameLocks noChangeAspect="1"/>
          </p:cNvGraphicFramePr>
          <p:nvPr/>
        </p:nvGraphicFramePr>
        <p:xfrm>
          <a:off x="3851275" y="1557338"/>
          <a:ext cx="1617663" cy="647700"/>
        </p:xfrm>
        <a:graphic>
          <a:graphicData uri="http://schemas.openxmlformats.org/presentationml/2006/ole">
            <p:oleObj spid="_x0000_s38914" name="Rovnice" r:id="rId3" imgW="1079032" imgH="431613" progId="Equation.3">
              <p:embed/>
            </p:oleObj>
          </a:graphicData>
        </a:graphic>
      </p:graphicFrame>
      <p:sp>
        <p:nvSpPr>
          <p:cNvPr id="9226" name="Rectangle 9"/>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cs-CZ"/>
          </a:p>
        </p:txBody>
      </p:sp>
      <p:graphicFrame>
        <p:nvGraphicFramePr>
          <p:cNvPr id="9219" name="Object 3"/>
          <p:cNvGraphicFramePr>
            <a:graphicFrameLocks noChangeAspect="1"/>
          </p:cNvGraphicFramePr>
          <p:nvPr/>
        </p:nvGraphicFramePr>
        <p:xfrm>
          <a:off x="3987800" y="3284538"/>
          <a:ext cx="1160463" cy="590550"/>
        </p:xfrm>
        <a:graphic>
          <a:graphicData uri="http://schemas.openxmlformats.org/presentationml/2006/ole">
            <p:oleObj spid="_x0000_s38915" name="Rovnice" r:id="rId4" imgW="774364" imgH="393529" progId="Equation.3">
              <p:embed/>
            </p:oleObj>
          </a:graphicData>
        </a:graphic>
      </p:graphicFrame>
      <p:sp>
        <p:nvSpPr>
          <p:cNvPr id="9227" name="Rectangle 11"/>
          <p:cNvSpPr>
            <a:spLocks noChangeArrowheads="1"/>
          </p:cNvSpPr>
          <p:nvPr/>
        </p:nvSpPr>
        <p:spPr bwMode="auto">
          <a:xfrm>
            <a:off x="0" y="3200400"/>
            <a:ext cx="9144000" cy="0"/>
          </a:xfrm>
          <a:prstGeom prst="rect">
            <a:avLst/>
          </a:prstGeom>
          <a:noFill/>
          <a:ln w="9525">
            <a:noFill/>
            <a:miter lim="800000"/>
            <a:headEnd/>
            <a:tailEnd/>
          </a:ln>
        </p:spPr>
        <p:txBody>
          <a:bodyPr wrap="none" anchor="ctr">
            <a:spAutoFit/>
          </a:bodyPr>
          <a:lstStyle/>
          <a:p>
            <a:endParaRPr lang="cs-CZ"/>
          </a:p>
        </p:txBody>
      </p:sp>
      <p:graphicFrame>
        <p:nvGraphicFramePr>
          <p:cNvPr id="9220" name="Object 4"/>
          <p:cNvGraphicFramePr>
            <a:graphicFrameLocks noChangeAspect="1"/>
          </p:cNvGraphicFramePr>
          <p:nvPr/>
        </p:nvGraphicFramePr>
        <p:xfrm>
          <a:off x="3105150" y="5229225"/>
          <a:ext cx="3122613" cy="685800"/>
        </p:xfrm>
        <a:graphic>
          <a:graphicData uri="http://schemas.openxmlformats.org/presentationml/2006/ole">
            <p:oleObj spid="_x0000_s38916" name="Rovnice" r:id="rId5" imgW="2082800" imgH="457200" progId="Equation.3">
              <p:embed/>
            </p:oleObj>
          </a:graphicData>
        </a:graphic>
      </p:graphicFrame>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0" y="0"/>
            <a:ext cx="9144000" cy="6858000"/>
          </a:xfrm>
          <a:prstGeom prst="rect">
            <a:avLst/>
          </a:prstGeom>
          <a:solidFill>
            <a:schemeClr val="bg1"/>
          </a:solidFill>
          <a:ln w="9525">
            <a:solidFill>
              <a:schemeClr val="tx1"/>
            </a:solidFill>
            <a:miter lim="800000"/>
            <a:headEnd/>
            <a:tailEnd/>
          </a:ln>
        </p:spPr>
        <p:txBody>
          <a:bodyPr wrap="none" anchor="ctr"/>
          <a:lstStyle/>
          <a:p>
            <a:endParaRPr lang="cs-CZ"/>
          </a:p>
        </p:txBody>
      </p:sp>
      <p:sp>
        <p:nvSpPr>
          <p:cNvPr id="76803" name="Rectangle 3"/>
          <p:cNvSpPr>
            <a:spLocks noGrp="1" noChangeArrowheads="1"/>
          </p:cNvSpPr>
          <p:nvPr>
            <p:ph type="body" idx="1"/>
          </p:nvPr>
        </p:nvSpPr>
        <p:spPr/>
        <p:txBody>
          <a:bodyPr/>
          <a:lstStyle/>
          <a:p>
            <a:pPr eaLnBrk="1" hangingPunct="1"/>
            <a:r>
              <a:rPr lang="cs-CZ" smtClean="0"/>
              <a:t>ffgf</a:t>
            </a:r>
            <a:endParaRPr lang="en-US" smtClean="0"/>
          </a:p>
        </p:txBody>
      </p:sp>
      <p:sp>
        <p:nvSpPr>
          <p:cNvPr id="76804" name="Rectangle 4"/>
          <p:cNvSpPr>
            <a:spLocks noChangeArrowheads="1"/>
          </p:cNvSpPr>
          <p:nvPr/>
        </p:nvSpPr>
        <p:spPr bwMode="auto">
          <a:xfrm>
            <a:off x="457200" y="6243638"/>
            <a:ext cx="2133600" cy="457200"/>
          </a:xfrm>
          <a:prstGeom prst="rect">
            <a:avLst/>
          </a:prstGeom>
          <a:noFill/>
          <a:ln w="9525">
            <a:noFill/>
            <a:miter lim="800000"/>
            <a:headEnd/>
            <a:tailEnd/>
          </a:ln>
        </p:spPr>
        <p:txBody>
          <a:bodyPr/>
          <a:lstStyle/>
          <a:p>
            <a:endParaRPr lang="cs-CZ" sz="1400"/>
          </a:p>
        </p:txBody>
      </p:sp>
      <p:sp>
        <p:nvSpPr>
          <p:cNvPr id="76805" name="Rectangle 5"/>
          <p:cNvSpPr>
            <a:spLocks noChangeArrowheads="1"/>
          </p:cNvSpPr>
          <p:nvPr/>
        </p:nvSpPr>
        <p:spPr bwMode="auto">
          <a:xfrm>
            <a:off x="3124200" y="6248400"/>
            <a:ext cx="2895600" cy="457200"/>
          </a:xfrm>
          <a:prstGeom prst="rect">
            <a:avLst/>
          </a:prstGeom>
          <a:noFill/>
          <a:ln w="9525">
            <a:noFill/>
            <a:miter lim="800000"/>
            <a:headEnd/>
            <a:tailEnd/>
          </a:ln>
        </p:spPr>
        <p:txBody>
          <a:bodyPr/>
          <a:lstStyle/>
          <a:p>
            <a:pPr algn="ctr"/>
            <a:endParaRPr lang="cs-CZ" sz="1400"/>
          </a:p>
        </p:txBody>
      </p:sp>
      <p:sp>
        <p:nvSpPr>
          <p:cNvPr id="76806" name="Rectangle 6"/>
          <p:cNvSpPr>
            <a:spLocks noChangeArrowheads="1"/>
          </p:cNvSpPr>
          <p:nvPr/>
        </p:nvSpPr>
        <p:spPr bwMode="auto">
          <a:xfrm>
            <a:off x="6553200" y="6243638"/>
            <a:ext cx="2133600" cy="457200"/>
          </a:xfrm>
          <a:prstGeom prst="rect">
            <a:avLst/>
          </a:prstGeom>
          <a:noFill/>
          <a:ln w="9525">
            <a:noFill/>
            <a:miter lim="800000"/>
            <a:headEnd/>
            <a:tailEnd/>
          </a:ln>
        </p:spPr>
        <p:txBody>
          <a:bodyPr/>
          <a:lstStyle/>
          <a:p>
            <a:pPr algn="r"/>
            <a:fld id="{D4179ABE-FE2C-4B4E-A5F9-8F1ED2DF0B77}" type="slidenum">
              <a:rPr lang="en-US" sz="1400"/>
              <a:pPr algn="r"/>
              <a:t>25</a:t>
            </a:fld>
            <a:endParaRPr lang="en-US" sz="1400"/>
          </a:p>
        </p:txBody>
      </p:sp>
      <p:pic>
        <p:nvPicPr>
          <p:cNvPr id="76807" name="Picture 7" descr="levy-panel-IBA"/>
          <p:cNvPicPr>
            <a:picLocks noChangeAspect="1" noChangeArrowheads="1"/>
          </p:cNvPicPr>
          <p:nvPr/>
        </p:nvPicPr>
        <p:blipFill>
          <a:blip r:embed="rId3" cstate="print"/>
          <a:srcRect l="10075"/>
          <a:stretch>
            <a:fillRect/>
          </a:stretch>
        </p:blipFill>
        <p:spPr bwMode="auto">
          <a:xfrm>
            <a:off x="0" y="0"/>
            <a:ext cx="2252663" cy="6858000"/>
          </a:xfrm>
          <a:prstGeom prst="rect">
            <a:avLst/>
          </a:prstGeom>
          <a:noFill/>
          <a:ln w="9525">
            <a:noFill/>
            <a:miter lim="800000"/>
            <a:headEnd/>
            <a:tailEnd/>
          </a:ln>
        </p:spPr>
      </p:pic>
      <p:sp>
        <p:nvSpPr>
          <p:cNvPr id="76808" name="AutoShape 8"/>
          <p:cNvSpPr>
            <a:spLocks noChangeArrowheads="1"/>
          </p:cNvSpPr>
          <p:nvPr/>
        </p:nvSpPr>
        <p:spPr bwMode="auto">
          <a:xfrm rot="10800000">
            <a:off x="2555875" y="2276475"/>
            <a:ext cx="6588125" cy="4581525"/>
          </a:xfrm>
          <a:prstGeom prst="foldedCorner">
            <a:avLst>
              <a:gd name="adj" fmla="val 13606"/>
            </a:avLst>
          </a:prstGeom>
          <a:solidFill>
            <a:srgbClr val="FFCC66"/>
          </a:solidFill>
          <a:ln w="9525">
            <a:solidFill>
              <a:schemeClr val="tx1"/>
            </a:solidFill>
            <a:round/>
            <a:headEnd/>
            <a:tailEnd/>
          </a:ln>
        </p:spPr>
        <p:txBody>
          <a:bodyPr wrap="none" anchor="ctr"/>
          <a:lstStyle/>
          <a:p>
            <a:endParaRPr lang="cs-CZ"/>
          </a:p>
        </p:txBody>
      </p:sp>
      <p:sp>
        <p:nvSpPr>
          <p:cNvPr id="64521" name="Rectangle 9"/>
          <p:cNvSpPr>
            <a:spLocks noGrp="1" noChangeArrowheads="1"/>
          </p:cNvSpPr>
          <p:nvPr>
            <p:ph type="title"/>
          </p:nvPr>
        </p:nvSpPr>
        <p:spPr>
          <a:xfrm>
            <a:off x="2555875" y="2420938"/>
            <a:ext cx="6408738" cy="908050"/>
          </a:xfrm>
          <a:effectLst>
            <a:outerShdw dist="35921" dir="2700000" algn="ctr" rotWithShape="0">
              <a:schemeClr val="bg1"/>
            </a:outerShdw>
          </a:effectLst>
        </p:spPr>
        <p:txBody>
          <a:bodyPr anchor="b"/>
          <a:lstStyle/>
          <a:p>
            <a:pPr eaLnBrk="1" hangingPunct="1">
              <a:defRPr/>
            </a:pPr>
            <a:r>
              <a:rPr lang="cs-CZ" dirty="0" smtClean="0">
                <a:effectLst/>
              </a:rPr>
              <a:t>Vícerozměrná analýza dat</a:t>
            </a:r>
            <a:endParaRPr lang="en-US" dirty="0" smtClean="0">
              <a:effectLst/>
            </a:endParaRPr>
          </a:p>
        </p:txBody>
      </p:sp>
      <p:pic>
        <p:nvPicPr>
          <p:cNvPr id="76810" name="Picture 10" descr="logo-IBA-transparent"/>
          <p:cNvPicPr>
            <a:picLocks noChangeAspect="1" noChangeArrowheads="1"/>
          </p:cNvPicPr>
          <p:nvPr/>
        </p:nvPicPr>
        <p:blipFill>
          <a:blip r:embed="rId4" cstate="print"/>
          <a:srcRect/>
          <a:stretch>
            <a:fillRect/>
          </a:stretch>
        </p:blipFill>
        <p:spPr bwMode="auto">
          <a:xfrm>
            <a:off x="6804025" y="265113"/>
            <a:ext cx="793750" cy="749300"/>
          </a:xfrm>
          <a:prstGeom prst="rect">
            <a:avLst/>
          </a:prstGeom>
          <a:noFill/>
          <a:ln w="9525">
            <a:noFill/>
            <a:miter lim="800000"/>
            <a:headEnd/>
            <a:tailEnd/>
          </a:ln>
        </p:spPr>
      </p:pic>
      <p:sp>
        <p:nvSpPr>
          <p:cNvPr id="76811" name="Line 11"/>
          <p:cNvSpPr>
            <a:spLocks noChangeShapeType="1"/>
          </p:cNvSpPr>
          <p:nvPr/>
        </p:nvSpPr>
        <p:spPr bwMode="auto">
          <a:xfrm>
            <a:off x="2339975" y="3789363"/>
            <a:ext cx="8553450" cy="0"/>
          </a:xfrm>
          <a:prstGeom prst="line">
            <a:avLst/>
          </a:prstGeom>
          <a:noFill/>
          <a:ln w="19050">
            <a:solidFill>
              <a:srgbClr val="EEA320"/>
            </a:solidFill>
            <a:round/>
            <a:headEnd/>
            <a:tailEnd/>
          </a:ln>
        </p:spPr>
        <p:txBody>
          <a:bodyPr/>
          <a:lstStyle/>
          <a:p>
            <a:endParaRPr lang="cs-CZ"/>
          </a:p>
        </p:txBody>
      </p:sp>
      <p:sp>
        <p:nvSpPr>
          <p:cNvPr id="76812" name="Line 12"/>
          <p:cNvSpPr>
            <a:spLocks noChangeShapeType="1"/>
          </p:cNvSpPr>
          <p:nvPr/>
        </p:nvSpPr>
        <p:spPr bwMode="auto">
          <a:xfrm>
            <a:off x="2093913" y="3859213"/>
            <a:ext cx="8939212" cy="0"/>
          </a:xfrm>
          <a:prstGeom prst="line">
            <a:avLst/>
          </a:prstGeom>
          <a:noFill/>
          <a:ln w="19050">
            <a:solidFill>
              <a:srgbClr val="EEA320"/>
            </a:solidFill>
            <a:round/>
            <a:headEnd/>
            <a:tailEnd/>
          </a:ln>
        </p:spPr>
        <p:txBody>
          <a:bodyPr/>
          <a:lstStyle/>
          <a:p>
            <a:endParaRPr lang="cs-CZ"/>
          </a:p>
        </p:txBody>
      </p:sp>
      <p:sp>
        <p:nvSpPr>
          <p:cNvPr id="76813" name="Oval 13"/>
          <p:cNvSpPr>
            <a:spLocks noChangeArrowheads="1"/>
          </p:cNvSpPr>
          <p:nvPr/>
        </p:nvSpPr>
        <p:spPr bwMode="auto">
          <a:xfrm>
            <a:off x="2012950" y="3756025"/>
            <a:ext cx="206375" cy="206375"/>
          </a:xfrm>
          <a:prstGeom prst="ellipse">
            <a:avLst/>
          </a:prstGeom>
          <a:solidFill>
            <a:schemeClr val="tx2"/>
          </a:solidFill>
          <a:ln w="28575">
            <a:solidFill>
              <a:srgbClr val="EEA320"/>
            </a:solidFill>
            <a:round/>
            <a:headEnd/>
            <a:tailEnd/>
          </a:ln>
        </p:spPr>
        <p:txBody>
          <a:bodyPr wrap="none" anchor="ctr"/>
          <a:lstStyle/>
          <a:p>
            <a:endParaRPr lang="cs-CZ"/>
          </a:p>
        </p:txBody>
      </p:sp>
      <p:sp>
        <p:nvSpPr>
          <p:cNvPr id="76814" name="Text Box 14"/>
          <p:cNvSpPr txBox="1">
            <a:spLocks noChangeArrowheads="1"/>
          </p:cNvSpPr>
          <p:nvPr/>
        </p:nvSpPr>
        <p:spPr bwMode="auto">
          <a:xfrm>
            <a:off x="2555875" y="4292600"/>
            <a:ext cx="6408738" cy="369888"/>
          </a:xfrm>
          <a:prstGeom prst="rect">
            <a:avLst/>
          </a:prstGeom>
          <a:noFill/>
          <a:ln w="9525">
            <a:noFill/>
            <a:miter lim="800000"/>
            <a:headEnd/>
            <a:tailEnd/>
          </a:ln>
        </p:spPr>
        <p:txBody>
          <a:bodyPr>
            <a:spAutoFit/>
          </a:bodyPr>
          <a:lstStyle/>
          <a:p>
            <a:pPr algn="ctr"/>
            <a:r>
              <a:rPr lang="cs-CZ">
                <a:solidFill>
                  <a:srgbClr val="A50021"/>
                </a:solidFill>
              </a:rPr>
              <a:t>Asymetrické binární koeficienty</a:t>
            </a:r>
            <a:endParaRPr lang="en-US">
              <a:solidFill>
                <a:srgbClr val="A50021"/>
              </a:solidFill>
            </a:endParaRPr>
          </a:p>
        </p:txBody>
      </p:sp>
      <p:pic>
        <p:nvPicPr>
          <p:cNvPr id="76815" name="Picture 15" descr="logo-MU"/>
          <p:cNvPicPr>
            <a:picLocks noChangeAspect="1" noChangeArrowheads="1"/>
          </p:cNvPicPr>
          <p:nvPr/>
        </p:nvPicPr>
        <p:blipFill>
          <a:blip r:embed="rId5" cstate="print"/>
          <a:srcRect/>
          <a:stretch>
            <a:fillRect/>
          </a:stretch>
        </p:blipFill>
        <p:spPr bwMode="auto">
          <a:xfrm>
            <a:off x="7804150" y="188913"/>
            <a:ext cx="871538" cy="866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normAutofit fontScale="90000"/>
          </a:bodyPr>
          <a:lstStyle/>
          <a:p>
            <a:pPr eaLnBrk="1" hangingPunct="1">
              <a:defRPr/>
            </a:pPr>
            <a:r>
              <a:rPr lang="cs-CZ" smtClean="0"/>
              <a:t>Jaccardův koeficient  (1900, 1901, 1908)</a:t>
            </a:r>
            <a:r>
              <a:rPr lang="en-GB" smtClean="0"/>
              <a:t> </a:t>
            </a:r>
          </a:p>
        </p:txBody>
      </p:sp>
      <p:sp>
        <p:nvSpPr>
          <p:cNvPr id="10244" name="Rectangle 3"/>
          <p:cNvSpPr>
            <a:spLocks noGrp="1" noChangeArrowheads="1"/>
          </p:cNvSpPr>
          <p:nvPr>
            <p:ph type="body" idx="1"/>
          </p:nvPr>
        </p:nvSpPr>
        <p:spPr/>
        <p:txBody>
          <a:bodyPr/>
          <a:lstStyle/>
          <a:p>
            <a:pPr eaLnBrk="1" hangingPunct="1"/>
            <a:r>
              <a:rPr lang="cs-CZ" smtClean="0"/>
              <a:t>Všechny členy mají stejnou váhu</a:t>
            </a:r>
            <a:endParaRPr lang="en-GB" smtClean="0"/>
          </a:p>
        </p:txBody>
      </p:sp>
      <p:sp>
        <p:nvSpPr>
          <p:cNvPr id="10245" name="Rectangle 5"/>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cs-CZ"/>
          </a:p>
        </p:txBody>
      </p:sp>
      <p:graphicFrame>
        <p:nvGraphicFramePr>
          <p:cNvPr id="10242" name="Object 2"/>
          <p:cNvGraphicFramePr>
            <a:graphicFrameLocks noChangeAspect="1"/>
          </p:cNvGraphicFramePr>
          <p:nvPr/>
        </p:nvGraphicFramePr>
        <p:xfrm>
          <a:off x="1476375" y="2997200"/>
          <a:ext cx="5184775" cy="1485900"/>
        </p:xfrm>
        <a:graphic>
          <a:graphicData uri="http://schemas.openxmlformats.org/presentationml/2006/ole">
            <p:oleObj spid="_x0000_s39938" name="Rovnice" r:id="rId3" imgW="1358310" imgH="393529" progId="Equation.3">
              <p:embed/>
            </p:oleObj>
          </a:graphicData>
        </a:graphic>
      </p:graphicFrame>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normAutofit fontScale="90000"/>
          </a:bodyPr>
          <a:lstStyle/>
          <a:p>
            <a:pPr eaLnBrk="1" hangingPunct="1">
              <a:defRPr/>
            </a:pPr>
            <a:r>
              <a:rPr lang="en-GB" smtClean="0"/>
              <a:t>Sørensenův koeficient  (1948)</a:t>
            </a:r>
            <a:r>
              <a:rPr lang="cs-CZ" smtClean="0"/>
              <a:t> (Coincidence index, Dice(1945))</a:t>
            </a:r>
            <a:r>
              <a:rPr lang="en-GB" smtClean="0"/>
              <a:t> </a:t>
            </a:r>
          </a:p>
        </p:txBody>
      </p:sp>
      <p:sp>
        <p:nvSpPr>
          <p:cNvPr id="11269" name="Rectangle 3"/>
          <p:cNvSpPr>
            <a:spLocks noGrp="1" noChangeArrowheads="1"/>
          </p:cNvSpPr>
          <p:nvPr>
            <p:ph type="body" idx="1"/>
          </p:nvPr>
        </p:nvSpPr>
        <p:spPr/>
        <p:txBody>
          <a:bodyPr/>
          <a:lstStyle/>
          <a:p>
            <a:pPr eaLnBrk="1" hangingPunct="1"/>
            <a:r>
              <a:rPr lang="cs-CZ" sz="2000" smtClean="0"/>
              <a:t>varianta předchozího koeficientu dává dvojnásobnou váhu dvojitým prezencím , protože se může zdát, že přítomnost druhů je více informativní než jejich absence, která může být způsobena různými faktory a nemusí nutně odrážet rozdílnost prostředí. Prezence druhu na obou lokalitách je silným ukazatelem jejich podobnosti. S7 je monotónní k S8, proto podobnost pro dvě dvojice objektů vypočítaná podle S7 bude podobná stejnému výpočtu S8. Oba koeficienty se liší pouze v měřítku. Tento index byl poprvé použit Dicem  v R-mode studii asociací druhů. Jiná varianta tohoto koeficientu dává duplicitním prezencím trojnásobnou váhu.</a:t>
            </a:r>
            <a:endParaRPr lang="en-GB" sz="2000" smtClean="0"/>
          </a:p>
        </p:txBody>
      </p:sp>
      <p:sp>
        <p:nvSpPr>
          <p:cNvPr id="11270" name="Rectangle 5"/>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cs-CZ"/>
          </a:p>
        </p:txBody>
      </p:sp>
      <p:graphicFrame>
        <p:nvGraphicFramePr>
          <p:cNvPr id="11266" name="Object 2"/>
          <p:cNvGraphicFramePr>
            <a:graphicFrameLocks noChangeAspect="1"/>
          </p:cNvGraphicFramePr>
          <p:nvPr/>
        </p:nvGraphicFramePr>
        <p:xfrm>
          <a:off x="1185863" y="4724400"/>
          <a:ext cx="2868612" cy="787400"/>
        </p:xfrm>
        <a:graphic>
          <a:graphicData uri="http://schemas.openxmlformats.org/presentationml/2006/ole">
            <p:oleObj spid="_x0000_s40962" name="Rovnice" r:id="rId3" imgW="1435100" imgH="393700" progId="Equation.3">
              <p:embed/>
            </p:oleObj>
          </a:graphicData>
        </a:graphic>
      </p:graphicFrame>
      <p:sp>
        <p:nvSpPr>
          <p:cNvPr id="11271" name="Rectangle 7"/>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cs-CZ"/>
          </a:p>
        </p:txBody>
      </p:sp>
      <p:graphicFrame>
        <p:nvGraphicFramePr>
          <p:cNvPr id="11267" name="Object 3"/>
          <p:cNvGraphicFramePr>
            <a:graphicFrameLocks noChangeAspect="1"/>
          </p:cNvGraphicFramePr>
          <p:nvPr/>
        </p:nvGraphicFramePr>
        <p:xfrm>
          <a:off x="4824413" y="4724400"/>
          <a:ext cx="2843212" cy="787400"/>
        </p:xfrm>
        <a:graphic>
          <a:graphicData uri="http://schemas.openxmlformats.org/presentationml/2006/ole">
            <p:oleObj spid="_x0000_s40963" name="Rovnice" r:id="rId4" imgW="1422400" imgH="393700" progId="Equation.3">
              <p:embed/>
            </p:oleObj>
          </a:graphicData>
        </a:graphic>
      </p:graphicFrame>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normAutofit fontScale="90000"/>
          </a:bodyPr>
          <a:lstStyle/>
          <a:p>
            <a:pPr eaLnBrk="1" hangingPunct="1">
              <a:defRPr/>
            </a:pPr>
            <a:r>
              <a:rPr lang="cs-CZ" smtClean="0"/>
              <a:t>Sokal </a:t>
            </a:r>
            <a:r>
              <a:rPr lang="en-US" smtClean="0"/>
              <a:t>&amp; Sneath (1963)</a:t>
            </a:r>
            <a:r>
              <a:rPr lang="en-GB" smtClean="0"/>
              <a:t> </a:t>
            </a:r>
          </a:p>
        </p:txBody>
      </p:sp>
      <p:sp>
        <p:nvSpPr>
          <p:cNvPr id="12292" name="Rectangle 3"/>
          <p:cNvSpPr>
            <a:spLocks noGrp="1" noChangeArrowheads="1"/>
          </p:cNvSpPr>
          <p:nvPr>
            <p:ph type="body" idx="1"/>
          </p:nvPr>
        </p:nvSpPr>
        <p:spPr/>
        <p:txBody>
          <a:bodyPr/>
          <a:lstStyle/>
          <a:p>
            <a:pPr eaLnBrk="1" hangingPunct="1"/>
            <a:r>
              <a:rPr lang="en-GB" smtClean="0"/>
              <a:t>navržen jako doplněk Rogers </a:t>
            </a:r>
            <a:r>
              <a:rPr lang="en-US" smtClean="0"/>
              <a:t>&amp; Tanimotova koeficientu (S2)</a:t>
            </a:r>
            <a:r>
              <a:rPr lang="cs-CZ" smtClean="0"/>
              <a:t>, </a:t>
            </a:r>
            <a:r>
              <a:rPr lang="en-US" smtClean="0"/>
              <a:t> </a:t>
            </a:r>
            <a:r>
              <a:rPr lang="cs-CZ" smtClean="0"/>
              <a:t> dává dvojnásobnou váhu rozdílům ve jmenovateli.</a:t>
            </a:r>
            <a:r>
              <a:rPr lang="en-GB" smtClean="0"/>
              <a:t> </a:t>
            </a:r>
          </a:p>
        </p:txBody>
      </p:sp>
      <p:sp>
        <p:nvSpPr>
          <p:cNvPr id="12293" name="Rectangle 5"/>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cs-CZ"/>
          </a:p>
        </p:txBody>
      </p:sp>
      <p:graphicFrame>
        <p:nvGraphicFramePr>
          <p:cNvPr id="12290" name="Object 2"/>
          <p:cNvGraphicFramePr>
            <a:graphicFrameLocks noChangeAspect="1"/>
          </p:cNvGraphicFramePr>
          <p:nvPr/>
        </p:nvGraphicFramePr>
        <p:xfrm>
          <a:off x="2627313" y="3500438"/>
          <a:ext cx="3816350" cy="971550"/>
        </p:xfrm>
        <a:graphic>
          <a:graphicData uri="http://schemas.openxmlformats.org/presentationml/2006/ole">
            <p:oleObj spid="_x0000_s41986" name="Rovnice" r:id="rId3" imgW="1536033" imgH="393529" progId="Equation.3">
              <p:embed/>
            </p:oleObj>
          </a:graphicData>
        </a:graphic>
      </p:graphicFrame>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normAutofit fontScale="90000"/>
          </a:bodyPr>
          <a:lstStyle/>
          <a:p>
            <a:pPr eaLnBrk="1" hangingPunct="1">
              <a:defRPr/>
            </a:pPr>
            <a:r>
              <a:rPr lang="cs-CZ" smtClean="0"/>
              <a:t>Russel </a:t>
            </a:r>
            <a:r>
              <a:rPr lang="en-US" smtClean="0"/>
              <a:t>&amp;</a:t>
            </a:r>
            <a:r>
              <a:rPr lang="cs-CZ" smtClean="0"/>
              <a:t> Rao (1940) </a:t>
            </a:r>
            <a:endParaRPr lang="en-GB" smtClean="0"/>
          </a:p>
        </p:txBody>
      </p:sp>
      <p:sp>
        <p:nvSpPr>
          <p:cNvPr id="13316" name="Rectangle 3"/>
          <p:cNvSpPr>
            <a:spLocks noGrp="1" noChangeArrowheads="1"/>
          </p:cNvSpPr>
          <p:nvPr>
            <p:ph type="body" idx="1"/>
          </p:nvPr>
        </p:nvSpPr>
        <p:spPr/>
        <p:txBody>
          <a:bodyPr/>
          <a:lstStyle/>
          <a:p>
            <a:pPr eaLnBrk="1" hangingPunct="1"/>
            <a:r>
              <a:rPr lang="cs-CZ" sz="2400" smtClean="0"/>
              <a:t>navržená míra umožňuje porovnání počtu duplicitních prezencí (v čitateli) proti celkovému počtu druhů, nalezených na všech lokalitách, zahrnujícím druhy, které chybějí (</a:t>
            </a:r>
            <a:r>
              <a:rPr lang="cs-CZ" sz="2400" i="1" smtClean="0"/>
              <a:t>d</a:t>
            </a:r>
            <a:r>
              <a:rPr lang="cs-CZ" sz="2400" smtClean="0"/>
              <a:t>) na obou uvažovaných lokalitách.</a:t>
            </a:r>
            <a:r>
              <a:rPr lang="en-GB" sz="2400" smtClean="0"/>
              <a:t> </a:t>
            </a:r>
          </a:p>
        </p:txBody>
      </p:sp>
      <p:sp>
        <p:nvSpPr>
          <p:cNvPr id="13317" name="Rectangle 5"/>
          <p:cNvSpPr>
            <a:spLocks noChangeArrowheads="1"/>
          </p:cNvSpPr>
          <p:nvPr/>
        </p:nvSpPr>
        <p:spPr bwMode="auto">
          <a:xfrm>
            <a:off x="0" y="3219450"/>
            <a:ext cx="9144000" cy="0"/>
          </a:xfrm>
          <a:prstGeom prst="rect">
            <a:avLst/>
          </a:prstGeom>
          <a:noFill/>
          <a:ln w="9525">
            <a:noFill/>
            <a:miter lim="800000"/>
            <a:headEnd/>
            <a:tailEnd/>
          </a:ln>
        </p:spPr>
        <p:txBody>
          <a:bodyPr wrap="none" anchor="ctr">
            <a:spAutoFit/>
          </a:bodyPr>
          <a:lstStyle/>
          <a:p>
            <a:endParaRPr lang="cs-CZ"/>
          </a:p>
        </p:txBody>
      </p:sp>
      <p:graphicFrame>
        <p:nvGraphicFramePr>
          <p:cNvPr id="13314" name="Object 2"/>
          <p:cNvGraphicFramePr>
            <a:graphicFrameLocks noChangeAspect="1"/>
          </p:cNvGraphicFramePr>
          <p:nvPr/>
        </p:nvGraphicFramePr>
        <p:xfrm>
          <a:off x="2627313" y="3141663"/>
          <a:ext cx="3095625" cy="1362075"/>
        </p:xfrm>
        <a:graphic>
          <a:graphicData uri="http://schemas.openxmlformats.org/presentationml/2006/ole">
            <p:oleObj spid="_x0000_s43010" name="Rovnice" r:id="rId3" imgW="952087" imgH="418918" progId="Equation.3">
              <p:embed/>
            </p:oleObj>
          </a:graphicData>
        </a:graphic>
      </p:graphicFrame>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Vícerozměrná analýza společenstev: výhody a nevýhody</a:t>
            </a:r>
            <a:endParaRPr lang="cs-CZ" dirty="0"/>
          </a:p>
        </p:txBody>
      </p:sp>
      <p:sp>
        <p:nvSpPr>
          <p:cNvPr id="3" name="Content Placeholder 2"/>
          <p:cNvSpPr>
            <a:spLocks noGrp="1"/>
          </p:cNvSpPr>
          <p:nvPr>
            <p:ph idx="1"/>
          </p:nvPr>
        </p:nvSpPr>
        <p:spPr/>
        <p:txBody>
          <a:bodyPr>
            <a:normAutofit lnSpcReduction="10000"/>
          </a:bodyPr>
          <a:lstStyle/>
          <a:p>
            <a:r>
              <a:rPr lang="cs-CZ" dirty="0" smtClean="0"/>
              <a:t>Na data biodiverzity může být aplikována řada shlukovacích, ordinačních, regresních a klasifikačních vícerozměrných technik. </a:t>
            </a:r>
          </a:p>
          <a:p>
            <a:endParaRPr lang="cs-CZ" dirty="0" smtClean="0"/>
          </a:p>
          <a:p>
            <a:r>
              <a:rPr lang="cs-CZ" dirty="0" smtClean="0"/>
              <a:t>Tyto metody hledají v rozsáhlých datech vícerozměrné vzory společenstev umožňující odpovědět na následující otázky: </a:t>
            </a:r>
          </a:p>
          <a:p>
            <a:pPr lvl="1"/>
            <a:r>
              <a:rPr lang="cs-CZ" dirty="0" smtClean="0"/>
              <a:t>Vztah druhů k prostředí </a:t>
            </a:r>
          </a:p>
          <a:p>
            <a:pPr lvl="1"/>
            <a:r>
              <a:rPr lang="cs-CZ" dirty="0" smtClean="0"/>
              <a:t>Prostorové vztahy</a:t>
            </a:r>
          </a:p>
          <a:p>
            <a:pPr lvl="1"/>
            <a:r>
              <a:rPr lang="cs-CZ" dirty="0" smtClean="0"/>
              <a:t>Interakce taxonů</a:t>
            </a:r>
          </a:p>
          <a:p>
            <a:endParaRPr lang="cs-CZ" dirty="0" smtClean="0"/>
          </a:p>
          <a:p>
            <a:r>
              <a:rPr lang="cs-CZ" dirty="0" smtClean="0"/>
              <a:t>Výhody:</a:t>
            </a:r>
          </a:p>
          <a:p>
            <a:pPr lvl="1"/>
            <a:r>
              <a:rPr lang="cs-CZ" dirty="0" smtClean="0"/>
              <a:t>Shrnující výsledky postihující všechny aspekty dat </a:t>
            </a:r>
          </a:p>
          <a:p>
            <a:pPr lvl="1"/>
            <a:r>
              <a:rPr lang="cs-CZ" dirty="0" smtClean="0"/>
              <a:t>Identifikace skrytých interakcí a vztahů mezi proměnnými</a:t>
            </a:r>
          </a:p>
          <a:p>
            <a:endParaRPr lang="cs-CZ" dirty="0" smtClean="0"/>
          </a:p>
          <a:p>
            <a:r>
              <a:rPr lang="cs-CZ" dirty="0" smtClean="0"/>
              <a:t>Nevýhody:</a:t>
            </a:r>
          </a:p>
          <a:p>
            <a:pPr lvl="1"/>
            <a:r>
              <a:rPr lang="cs-CZ" dirty="0" smtClean="0"/>
              <a:t>Náročné na data a metodiku</a:t>
            </a:r>
          </a:p>
          <a:p>
            <a:pPr lvl="1"/>
            <a:r>
              <a:rPr lang="cs-CZ" dirty="0" smtClean="0"/>
              <a:t>Vyžadují expertní znalosti jak v oblasti statistické metodiky, tak biologických společenstev, v opačném případě mohou vést k nesprávným závěrům a interpretacím</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3</a:t>
            </a:fld>
            <a:endParaRPr lang="cs-CZ"/>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p:txBody>
          <a:bodyPr>
            <a:normAutofit fontScale="90000"/>
          </a:bodyPr>
          <a:lstStyle/>
          <a:p>
            <a:pPr eaLnBrk="1" hangingPunct="1">
              <a:defRPr/>
            </a:pPr>
            <a:r>
              <a:rPr lang="cs-CZ" smtClean="0"/>
              <a:t>Kulczynski (1928)</a:t>
            </a:r>
            <a:r>
              <a:rPr lang="en-GB" smtClean="0"/>
              <a:t> </a:t>
            </a:r>
          </a:p>
        </p:txBody>
      </p:sp>
      <p:sp>
        <p:nvSpPr>
          <p:cNvPr id="14340" name="Rectangle 3"/>
          <p:cNvSpPr>
            <a:spLocks noGrp="1" noChangeArrowheads="1"/>
          </p:cNvSpPr>
          <p:nvPr>
            <p:ph type="body" idx="1"/>
          </p:nvPr>
        </p:nvSpPr>
        <p:spPr/>
        <p:txBody>
          <a:bodyPr/>
          <a:lstStyle/>
          <a:p>
            <a:pPr eaLnBrk="1" hangingPunct="1"/>
            <a:r>
              <a:rPr lang="cs-CZ" smtClean="0"/>
              <a:t>koeficient porovnávající duplicitní prezence s diferencemi</a:t>
            </a:r>
            <a:r>
              <a:rPr lang="en-GB" smtClean="0"/>
              <a:t> </a:t>
            </a:r>
          </a:p>
        </p:txBody>
      </p:sp>
      <p:sp>
        <p:nvSpPr>
          <p:cNvPr id="14341" name="Rectangle 5"/>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cs-CZ"/>
          </a:p>
        </p:txBody>
      </p:sp>
      <p:graphicFrame>
        <p:nvGraphicFramePr>
          <p:cNvPr id="14338" name="Object 2"/>
          <p:cNvGraphicFramePr>
            <a:graphicFrameLocks noChangeAspect="1"/>
          </p:cNvGraphicFramePr>
          <p:nvPr/>
        </p:nvGraphicFramePr>
        <p:xfrm>
          <a:off x="3276600" y="3357563"/>
          <a:ext cx="2951163" cy="1000125"/>
        </p:xfrm>
        <a:graphic>
          <a:graphicData uri="http://schemas.openxmlformats.org/presentationml/2006/ole">
            <p:oleObj spid="_x0000_s44034" name="Rovnice" r:id="rId3" imgW="1155700" imgH="393700" progId="Equation.3">
              <p:embed/>
            </p:oleObj>
          </a:graphicData>
        </a:graphic>
      </p:graphicFrame>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pPr eaLnBrk="1" hangingPunct="1">
              <a:defRPr/>
            </a:pPr>
            <a:r>
              <a:rPr lang="cs-CZ" sz="2000" smtClean="0"/>
              <a:t>Binární verze asymetrického kvantitativního Kulczynski koeficientu (1928)</a:t>
            </a:r>
            <a:r>
              <a:rPr lang="en-GB" sz="2000" smtClean="0"/>
              <a:t> </a:t>
            </a:r>
          </a:p>
        </p:txBody>
      </p:sp>
      <p:sp>
        <p:nvSpPr>
          <p:cNvPr id="15364" name="Rectangle 3"/>
          <p:cNvSpPr>
            <a:spLocks noGrp="1" noChangeArrowheads="1"/>
          </p:cNvSpPr>
          <p:nvPr>
            <p:ph type="body" idx="1"/>
          </p:nvPr>
        </p:nvSpPr>
        <p:spPr/>
        <p:txBody>
          <a:bodyPr/>
          <a:lstStyle/>
          <a:p>
            <a:pPr eaLnBrk="1" hangingPunct="1"/>
            <a:r>
              <a:rPr lang="en-GB" sz="2400" smtClean="0"/>
              <a:t>Mezi svými koeficienty pro presence/absence data zmiňují Sokal &amp; Sneath (1963) tuto verzi kvantitativního koeficientu S18</a:t>
            </a:r>
            <a:r>
              <a:rPr lang="cs-CZ" sz="2400" smtClean="0"/>
              <a:t>, kde jsou duplicitní prezence srovnávány se součty okrajů tabulky (</a:t>
            </a:r>
            <a:r>
              <a:rPr lang="cs-CZ" sz="2400" i="1" smtClean="0"/>
              <a:t>a+b</a:t>
            </a:r>
            <a:r>
              <a:rPr lang="cs-CZ" sz="2400" smtClean="0"/>
              <a:t>) a (</a:t>
            </a:r>
            <a:r>
              <a:rPr lang="cs-CZ" sz="2400" i="1" smtClean="0"/>
              <a:t>a+c</a:t>
            </a:r>
            <a:r>
              <a:rPr lang="cs-CZ" sz="2400" smtClean="0"/>
              <a:t>).</a:t>
            </a:r>
            <a:r>
              <a:rPr lang="en-GB" sz="2400" smtClean="0"/>
              <a:t> </a:t>
            </a:r>
          </a:p>
        </p:txBody>
      </p:sp>
      <p:sp>
        <p:nvSpPr>
          <p:cNvPr id="15365" name="Rectangle 5"/>
          <p:cNvSpPr>
            <a:spLocks noChangeArrowheads="1"/>
          </p:cNvSpPr>
          <p:nvPr/>
        </p:nvSpPr>
        <p:spPr bwMode="auto">
          <a:xfrm>
            <a:off x="0" y="3214688"/>
            <a:ext cx="9144000" cy="0"/>
          </a:xfrm>
          <a:prstGeom prst="rect">
            <a:avLst/>
          </a:prstGeom>
          <a:noFill/>
          <a:ln w="9525">
            <a:noFill/>
            <a:miter lim="800000"/>
            <a:headEnd/>
            <a:tailEnd/>
          </a:ln>
        </p:spPr>
        <p:txBody>
          <a:bodyPr wrap="none" anchor="ctr">
            <a:spAutoFit/>
          </a:bodyPr>
          <a:lstStyle/>
          <a:p>
            <a:endParaRPr lang="cs-CZ"/>
          </a:p>
        </p:txBody>
      </p:sp>
      <p:graphicFrame>
        <p:nvGraphicFramePr>
          <p:cNvPr id="15362" name="Object 2"/>
          <p:cNvGraphicFramePr>
            <a:graphicFrameLocks noChangeAspect="1"/>
          </p:cNvGraphicFramePr>
          <p:nvPr/>
        </p:nvGraphicFramePr>
        <p:xfrm>
          <a:off x="2051050" y="3500438"/>
          <a:ext cx="3581400" cy="862012"/>
        </p:xfrm>
        <a:graphic>
          <a:graphicData uri="http://schemas.openxmlformats.org/presentationml/2006/ole">
            <p:oleObj spid="_x0000_s45058" name="Rovnice" r:id="rId3" imgW="1892300" imgH="431800" progId="Equation.3">
              <p:embed/>
            </p:oleObj>
          </a:graphicData>
        </a:graphic>
      </p:graphicFrame>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normAutofit fontScale="90000"/>
          </a:bodyPr>
          <a:lstStyle/>
          <a:p>
            <a:pPr eaLnBrk="1" hangingPunct="1">
              <a:defRPr/>
            </a:pPr>
            <a:r>
              <a:rPr lang="cs-CZ" smtClean="0"/>
              <a:t>Ochiachi (1957)</a:t>
            </a:r>
            <a:r>
              <a:rPr lang="en-GB" smtClean="0"/>
              <a:t> </a:t>
            </a:r>
          </a:p>
        </p:txBody>
      </p:sp>
      <p:sp>
        <p:nvSpPr>
          <p:cNvPr id="16388" name="Rectangle 3"/>
          <p:cNvSpPr>
            <a:spLocks noGrp="1" noChangeArrowheads="1"/>
          </p:cNvSpPr>
          <p:nvPr>
            <p:ph type="body" idx="1"/>
          </p:nvPr>
        </p:nvSpPr>
        <p:spPr/>
        <p:txBody>
          <a:bodyPr/>
          <a:lstStyle/>
          <a:p>
            <a:pPr eaLnBrk="1" hangingPunct="1"/>
            <a:r>
              <a:rPr lang="en-GB" smtClean="0"/>
              <a:t>použil jako míru podobnosti geometrický průměr poměrů </a:t>
            </a:r>
            <a:r>
              <a:rPr lang="en-GB" i="1" smtClean="0"/>
              <a:t>a</a:t>
            </a:r>
            <a:r>
              <a:rPr lang="en-GB" smtClean="0"/>
              <a:t> k počtu druhů na každé lokalitě, tj. se součty okrajů tabulky (</a:t>
            </a:r>
            <a:r>
              <a:rPr lang="en-GB" i="1" smtClean="0"/>
              <a:t>a+b</a:t>
            </a:r>
            <a:r>
              <a:rPr lang="en-GB" smtClean="0"/>
              <a:t>) a (</a:t>
            </a:r>
            <a:r>
              <a:rPr lang="en-GB" i="1" smtClean="0"/>
              <a:t>a+c</a:t>
            </a:r>
            <a:r>
              <a:rPr lang="en-GB" smtClean="0"/>
              <a:t>)</a:t>
            </a:r>
            <a:r>
              <a:rPr lang="cs-CZ" smtClean="0"/>
              <a:t>, </a:t>
            </a:r>
            <a:r>
              <a:rPr lang="en-GB" smtClean="0"/>
              <a:t> tento koeficient je obdobou S6, bez části, týkající se double-zero (d).</a:t>
            </a:r>
          </a:p>
        </p:txBody>
      </p:sp>
      <p:sp>
        <p:nvSpPr>
          <p:cNvPr id="16389" name="Rectangle 5"/>
          <p:cNvSpPr>
            <a:spLocks noChangeArrowheads="1"/>
          </p:cNvSpPr>
          <p:nvPr/>
        </p:nvSpPr>
        <p:spPr bwMode="auto">
          <a:xfrm>
            <a:off x="0" y="3181350"/>
            <a:ext cx="9144000" cy="0"/>
          </a:xfrm>
          <a:prstGeom prst="rect">
            <a:avLst/>
          </a:prstGeom>
          <a:noFill/>
          <a:ln w="9525">
            <a:noFill/>
            <a:miter lim="800000"/>
            <a:headEnd/>
            <a:tailEnd/>
          </a:ln>
        </p:spPr>
        <p:txBody>
          <a:bodyPr wrap="none" anchor="ctr">
            <a:spAutoFit/>
          </a:bodyPr>
          <a:lstStyle/>
          <a:p>
            <a:endParaRPr lang="cs-CZ"/>
          </a:p>
        </p:txBody>
      </p:sp>
      <p:graphicFrame>
        <p:nvGraphicFramePr>
          <p:cNvPr id="16386" name="Object 2"/>
          <p:cNvGraphicFramePr>
            <a:graphicFrameLocks noChangeAspect="1"/>
          </p:cNvGraphicFramePr>
          <p:nvPr/>
        </p:nvGraphicFramePr>
        <p:xfrm>
          <a:off x="1619250" y="3573463"/>
          <a:ext cx="6048375" cy="1081087"/>
        </p:xfrm>
        <a:graphic>
          <a:graphicData uri="http://schemas.openxmlformats.org/presentationml/2006/ole">
            <p:oleObj spid="_x0000_s46082" name="Rovnice" r:id="rId3" imgW="2946400" imgH="495300" progId="Equation.3">
              <p:embed/>
            </p:oleObj>
          </a:graphicData>
        </a:graphic>
      </p:graphicFrame>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normAutofit fontScale="90000"/>
          </a:bodyPr>
          <a:lstStyle/>
          <a:p>
            <a:pPr eaLnBrk="1" hangingPunct="1">
              <a:defRPr/>
            </a:pPr>
            <a:r>
              <a:rPr lang="cs-CZ" smtClean="0"/>
              <a:t>Faith (1983)</a:t>
            </a:r>
            <a:r>
              <a:rPr lang="en-GB" smtClean="0"/>
              <a:t> </a:t>
            </a:r>
          </a:p>
        </p:txBody>
      </p:sp>
      <p:sp>
        <p:nvSpPr>
          <p:cNvPr id="17412" name="Rectangle 3"/>
          <p:cNvSpPr>
            <a:spLocks noGrp="1" noChangeArrowheads="1"/>
          </p:cNvSpPr>
          <p:nvPr>
            <p:ph type="body" idx="1"/>
          </p:nvPr>
        </p:nvSpPr>
        <p:spPr/>
        <p:txBody>
          <a:bodyPr/>
          <a:lstStyle/>
          <a:p>
            <a:pPr eaLnBrk="1" hangingPunct="1"/>
            <a:r>
              <a:rPr lang="cs-CZ" smtClean="0"/>
              <a:t>V tomto koeficientu je neshoda (přítomnost na jedné a absence na druhé lokalitě) vážena proti duplicitní prezenci. Hodnota S26 klesá s růstem double-zero</a:t>
            </a:r>
            <a:r>
              <a:rPr lang="en-GB" smtClean="0"/>
              <a:t> </a:t>
            </a:r>
          </a:p>
        </p:txBody>
      </p:sp>
      <p:sp>
        <p:nvSpPr>
          <p:cNvPr id="17413" name="Rectangle 5"/>
          <p:cNvSpPr>
            <a:spLocks noChangeArrowheads="1"/>
          </p:cNvSpPr>
          <p:nvPr/>
        </p:nvSpPr>
        <p:spPr bwMode="auto">
          <a:xfrm>
            <a:off x="0" y="3219450"/>
            <a:ext cx="9144000" cy="0"/>
          </a:xfrm>
          <a:prstGeom prst="rect">
            <a:avLst/>
          </a:prstGeom>
          <a:noFill/>
          <a:ln w="9525">
            <a:noFill/>
            <a:miter lim="800000"/>
            <a:headEnd/>
            <a:tailEnd/>
          </a:ln>
        </p:spPr>
        <p:txBody>
          <a:bodyPr wrap="none" anchor="ctr">
            <a:spAutoFit/>
          </a:bodyPr>
          <a:lstStyle/>
          <a:p>
            <a:endParaRPr lang="cs-CZ"/>
          </a:p>
        </p:txBody>
      </p:sp>
      <p:graphicFrame>
        <p:nvGraphicFramePr>
          <p:cNvPr id="17410" name="Object 2"/>
          <p:cNvGraphicFramePr>
            <a:graphicFrameLocks noChangeAspect="1"/>
          </p:cNvGraphicFramePr>
          <p:nvPr/>
        </p:nvGraphicFramePr>
        <p:xfrm>
          <a:off x="2555875" y="2852738"/>
          <a:ext cx="3816350" cy="1174750"/>
        </p:xfrm>
        <a:graphic>
          <a:graphicData uri="http://schemas.openxmlformats.org/presentationml/2006/ole">
            <p:oleObj spid="_x0000_s47106" name="Rovnice" r:id="rId3" imgW="1358900" imgH="419100" progId="Equation.3">
              <p:embed/>
            </p:oleObj>
          </a:graphicData>
        </a:graphic>
      </p:graphicFrame>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0" y="0"/>
            <a:ext cx="9144000" cy="6858000"/>
          </a:xfrm>
          <a:prstGeom prst="rect">
            <a:avLst/>
          </a:prstGeom>
          <a:solidFill>
            <a:schemeClr val="bg1"/>
          </a:solidFill>
          <a:ln w="9525">
            <a:solidFill>
              <a:schemeClr val="tx1"/>
            </a:solidFill>
            <a:miter lim="800000"/>
            <a:headEnd/>
            <a:tailEnd/>
          </a:ln>
        </p:spPr>
        <p:txBody>
          <a:bodyPr wrap="none" anchor="ctr"/>
          <a:lstStyle/>
          <a:p>
            <a:endParaRPr lang="cs-CZ"/>
          </a:p>
        </p:txBody>
      </p:sp>
      <p:sp>
        <p:nvSpPr>
          <p:cNvPr id="77827" name="Rectangle 3"/>
          <p:cNvSpPr>
            <a:spLocks noGrp="1" noChangeArrowheads="1"/>
          </p:cNvSpPr>
          <p:nvPr>
            <p:ph type="body" idx="1"/>
          </p:nvPr>
        </p:nvSpPr>
        <p:spPr/>
        <p:txBody>
          <a:bodyPr/>
          <a:lstStyle/>
          <a:p>
            <a:pPr eaLnBrk="1" hangingPunct="1"/>
            <a:r>
              <a:rPr lang="cs-CZ" smtClean="0"/>
              <a:t>ffgf</a:t>
            </a:r>
            <a:endParaRPr lang="en-US" smtClean="0"/>
          </a:p>
        </p:txBody>
      </p:sp>
      <p:sp>
        <p:nvSpPr>
          <p:cNvPr id="77828" name="Rectangle 4"/>
          <p:cNvSpPr>
            <a:spLocks noChangeArrowheads="1"/>
          </p:cNvSpPr>
          <p:nvPr/>
        </p:nvSpPr>
        <p:spPr bwMode="auto">
          <a:xfrm>
            <a:off x="457200" y="6243638"/>
            <a:ext cx="2133600" cy="457200"/>
          </a:xfrm>
          <a:prstGeom prst="rect">
            <a:avLst/>
          </a:prstGeom>
          <a:noFill/>
          <a:ln w="9525">
            <a:noFill/>
            <a:miter lim="800000"/>
            <a:headEnd/>
            <a:tailEnd/>
          </a:ln>
        </p:spPr>
        <p:txBody>
          <a:bodyPr/>
          <a:lstStyle/>
          <a:p>
            <a:endParaRPr lang="cs-CZ" sz="1400"/>
          </a:p>
        </p:txBody>
      </p:sp>
      <p:sp>
        <p:nvSpPr>
          <p:cNvPr id="77829" name="Rectangle 5"/>
          <p:cNvSpPr>
            <a:spLocks noChangeArrowheads="1"/>
          </p:cNvSpPr>
          <p:nvPr/>
        </p:nvSpPr>
        <p:spPr bwMode="auto">
          <a:xfrm>
            <a:off x="3124200" y="6248400"/>
            <a:ext cx="2895600" cy="457200"/>
          </a:xfrm>
          <a:prstGeom prst="rect">
            <a:avLst/>
          </a:prstGeom>
          <a:noFill/>
          <a:ln w="9525">
            <a:noFill/>
            <a:miter lim="800000"/>
            <a:headEnd/>
            <a:tailEnd/>
          </a:ln>
        </p:spPr>
        <p:txBody>
          <a:bodyPr/>
          <a:lstStyle/>
          <a:p>
            <a:pPr algn="ctr"/>
            <a:endParaRPr lang="cs-CZ" sz="1400"/>
          </a:p>
        </p:txBody>
      </p:sp>
      <p:sp>
        <p:nvSpPr>
          <p:cNvPr id="77830" name="Rectangle 6"/>
          <p:cNvSpPr>
            <a:spLocks noChangeArrowheads="1"/>
          </p:cNvSpPr>
          <p:nvPr/>
        </p:nvSpPr>
        <p:spPr bwMode="auto">
          <a:xfrm>
            <a:off x="6553200" y="6243638"/>
            <a:ext cx="2133600" cy="457200"/>
          </a:xfrm>
          <a:prstGeom prst="rect">
            <a:avLst/>
          </a:prstGeom>
          <a:noFill/>
          <a:ln w="9525">
            <a:noFill/>
            <a:miter lim="800000"/>
            <a:headEnd/>
            <a:tailEnd/>
          </a:ln>
        </p:spPr>
        <p:txBody>
          <a:bodyPr/>
          <a:lstStyle/>
          <a:p>
            <a:pPr algn="r"/>
            <a:fld id="{9DAF1FF1-71D6-42D9-BB26-E3F2147DAB27}" type="slidenum">
              <a:rPr lang="en-US" sz="1400"/>
              <a:pPr algn="r"/>
              <a:t>34</a:t>
            </a:fld>
            <a:endParaRPr lang="en-US" sz="1400"/>
          </a:p>
        </p:txBody>
      </p:sp>
      <p:pic>
        <p:nvPicPr>
          <p:cNvPr id="77831" name="Picture 7" descr="levy-panel-IBA"/>
          <p:cNvPicPr>
            <a:picLocks noChangeAspect="1" noChangeArrowheads="1"/>
          </p:cNvPicPr>
          <p:nvPr/>
        </p:nvPicPr>
        <p:blipFill>
          <a:blip r:embed="rId3" cstate="print"/>
          <a:srcRect l="10075"/>
          <a:stretch>
            <a:fillRect/>
          </a:stretch>
        </p:blipFill>
        <p:spPr bwMode="auto">
          <a:xfrm>
            <a:off x="0" y="0"/>
            <a:ext cx="2252663" cy="6858000"/>
          </a:xfrm>
          <a:prstGeom prst="rect">
            <a:avLst/>
          </a:prstGeom>
          <a:noFill/>
          <a:ln w="9525">
            <a:noFill/>
            <a:miter lim="800000"/>
            <a:headEnd/>
            <a:tailEnd/>
          </a:ln>
        </p:spPr>
      </p:pic>
      <p:sp>
        <p:nvSpPr>
          <p:cNvPr id="77832" name="AutoShape 8"/>
          <p:cNvSpPr>
            <a:spLocks noChangeArrowheads="1"/>
          </p:cNvSpPr>
          <p:nvPr/>
        </p:nvSpPr>
        <p:spPr bwMode="auto">
          <a:xfrm rot="10800000">
            <a:off x="2555875" y="2276475"/>
            <a:ext cx="6588125" cy="4581525"/>
          </a:xfrm>
          <a:prstGeom prst="foldedCorner">
            <a:avLst>
              <a:gd name="adj" fmla="val 13606"/>
            </a:avLst>
          </a:prstGeom>
          <a:solidFill>
            <a:srgbClr val="FFCC66"/>
          </a:solidFill>
          <a:ln w="9525">
            <a:solidFill>
              <a:schemeClr val="tx1"/>
            </a:solidFill>
            <a:round/>
            <a:headEnd/>
            <a:tailEnd/>
          </a:ln>
        </p:spPr>
        <p:txBody>
          <a:bodyPr wrap="none" anchor="ctr"/>
          <a:lstStyle/>
          <a:p>
            <a:endParaRPr lang="cs-CZ"/>
          </a:p>
        </p:txBody>
      </p:sp>
      <p:sp>
        <p:nvSpPr>
          <p:cNvPr id="64521" name="Rectangle 9"/>
          <p:cNvSpPr>
            <a:spLocks noGrp="1" noChangeArrowheads="1"/>
          </p:cNvSpPr>
          <p:nvPr>
            <p:ph type="title"/>
          </p:nvPr>
        </p:nvSpPr>
        <p:spPr>
          <a:xfrm>
            <a:off x="2555875" y="2420938"/>
            <a:ext cx="6408738" cy="908050"/>
          </a:xfrm>
          <a:effectLst>
            <a:outerShdw dist="35921" dir="2700000" algn="ctr" rotWithShape="0">
              <a:schemeClr val="bg1"/>
            </a:outerShdw>
          </a:effectLst>
        </p:spPr>
        <p:txBody>
          <a:bodyPr anchor="b"/>
          <a:lstStyle/>
          <a:p>
            <a:pPr eaLnBrk="1" hangingPunct="1">
              <a:defRPr/>
            </a:pPr>
            <a:r>
              <a:rPr lang="cs-CZ" dirty="0" smtClean="0">
                <a:effectLst/>
              </a:rPr>
              <a:t>Vícerozměrná analýza dat</a:t>
            </a:r>
            <a:endParaRPr lang="en-US" dirty="0" smtClean="0">
              <a:effectLst/>
            </a:endParaRPr>
          </a:p>
        </p:txBody>
      </p:sp>
      <p:pic>
        <p:nvPicPr>
          <p:cNvPr id="77834" name="Picture 10" descr="logo-IBA-transparent"/>
          <p:cNvPicPr>
            <a:picLocks noChangeAspect="1" noChangeArrowheads="1"/>
          </p:cNvPicPr>
          <p:nvPr/>
        </p:nvPicPr>
        <p:blipFill>
          <a:blip r:embed="rId4" cstate="print"/>
          <a:srcRect/>
          <a:stretch>
            <a:fillRect/>
          </a:stretch>
        </p:blipFill>
        <p:spPr bwMode="auto">
          <a:xfrm>
            <a:off x="6804025" y="265113"/>
            <a:ext cx="793750" cy="749300"/>
          </a:xfrm>
          <a:prstGeom prst="rect">
            <a:avLst/>
          </a:prstGeom>
          <a:noFill/>
          <a:ln w="9525">
            <a:noFill/>
            <a:miter lim="800000"/>
            <a:headEnd/>
            <a:tailEnd/>
          </a:ln>
        </p:spPr>
      </p:pic>
      <p:sp>
        <p:nvSpPr>
          <p:cNvPr id="77835" name="Line 11"/>
          <p:cNvSpPr>
            <a:spLocks noChangeShapeType="1"/>
          </p:cNvSpPr>
          <p:nvPr/>
        </p:nvSpPr>
        <p:spPr bwMode="auto">
          <a:xfrm>
            <a:off x="2339975" y="3789363"/>
            <a:ext cx="8553450" cy="0"/>
          </a:xfrm>
          <a:prstGeom prst="line">
            <a:avLst/>
          </a:prstGeom>
          <a:noFill/>
          <a:ln w="19050">
            <a:solidFill>
              <a:srgbClr val="EEA320"/>
            </a:solidFill>
            <a:round/>
            <a:headEnd/>
            <a:tailEnd/>
          </a:ln>
        </p:spPr>
        <p:txBody>
          <a:bodyPr/>
          <a:lstStyle/>
          <a:p>
            <a:endParaRPr lang="cs-CZ"/>
          </a:p>
        </p:txBody>
      </p:sp>
      <p:sp>
        <p:nvSpPr>
          <p:cNvPr id="77836" name="Line 12"/>
          <p:cNvSpPr>
            <a:spLocks noChangeShapeType="1"/>
          </p:cNvSpPr>
          <p:nvPr/>
        </p:nvSpPr>
        <p:spPr bwMode="auto">
          <a:xfrm>
            <a:off x="2093913" y="3859213"/>
            <a:ext cx="8939212" cy="0"/>
          </a:xfrm>
          <a:prstGeom prst="line">
            <a:avLst/>
          </a:prstGeom>
          <a:noFill/>
          <a:ln w="19050">
            <a:solidFill>
              <a:srgbClr val="EEA320"/>
            </a:solidFill>
            <a:round/>
            <a:headEnd/>
            <a:tailEnd/>
          </a:ln>
        </p:spPr>
        <p:txBody>
          <a:bodyPr/>
          <a:lstStyle/>
          <a:p>
            <a:endParaRPr lang="cs-CZ"/>
          </a:p>
        </p:txBody>
      </p:sp>
      <p:sp>
        <p:nvSpPr>
          <p:cNvPr id="77837" name="Oval 13"/>
          <p:cNvSpPr>
            <a:spLocks noChangeArrowheads="1"/>
          </p:cNvSpPr>
          <p:nvPr/>
        </p:nvSpPr>
        <p:spPr bwMode="auto">
          <a:xfrm>
            <a:off x="2012950" y="3756025"/>
            <a:ext cx="206375" cy="206375"/>
          </a:xfrm>
          <a:prstGeom prst="ellipse">
            <a:avLst/>
          </a:prstGeom>
          <a:solidFill>
            <a:schemeClr val="tx2"/>
          </a:solidFill>
          <a:ln w="28575">
            <a:solidFill>
              <a:srgbClr val="EEA320"/>
            </a:solidFill>
            <a:round/>
            <a:headEnd/>
            <a:tailEnd/>
          </a:ln>
        </p:spPr>
        <p:txBody>
          <a:bodyPr wrap="none" anchor="ctr"/>
          <a:lstStyle/>
          <a:p>
            <a:endParaRPr lang="cs-CZ"/>
          </a:p>
        </p:txBody>
      </p:sp>
      <p:sp>
        <p:nvSpPr>
          <p:cNvPr id="77838" name="Text Box 14"/>
          <p:cNvSpPr txBox="1">
            <a:spLocks noChangeArrowheads="1"/>
          </p:cNvSpPr>
          <p:nvPr/>
        </p:nvSpPr>
        <p:spPr bwMode="auto">
          <a:xfrm>
            <a:off x="2555875" y="4292600"/>
            <a:ext cx="6408738" cy="369888"/>
          </a:xfrm>
          <a:prstGeom prst="rect">
            <a:avLst/>
          </a:prstGeom>
          <a:noFill/>
          <a:ln w="9525">
            <a:noFill/>
            <a:miter lim="800000"/>
            <a:headEnd/>
            <a:tailEnd/>
          </a:ln>
        </p:spPr>
        <p:txBody>
          <a:bodyPr>
            <a:spAutoFit/>
          </a:bodyPr>
          <a:lstStyle/>
          <a:p>
            <a:pPr algn="ctr"/>
            <a:r>
              <a:rPr lang="cs-CZ">
                <a:solidFill>
                  <a:srgbClr val="A50021"/>
                </a:solidFill>
              </a:rPr>
              <a:t>Kvantitativní koeficienty</a:t>
            </a:r>
            <a:endParaRPr lang="en-US">
              <a:solidFill>
                <a:srgbClr val="A50021"/>
              </a:solidFill>
            </a:endParaRPr>
          </a:p>
        </p:txBody>
      </p:sp>
      <p:pic>
        <p:nvPicPr>
          <p:cNvPr id="77839" name="Picture 15" descr="logo-MU"/>
          <p:cNvPicPr>
            <a:picLocks noChangeAspect="1" noChangeArrowheads="1"/>
          </p:cNvPicPr>
          <p:nvPr/>
        </p:nvPicPr>
        <p:blipFill>
          <a:blip r:embed="rId5" cstate="print"/>
          <a:srcRect/>
          <a:stretch>
            <a:fillRect/>
          </a:stretch>
        </p:blipFill>
        <p:spPr bwMode="auto">
          <a:xfrm>
            <a:off x="7804150" y="188913"/>
            <a:ext cx="871538" cy="866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normAutofit fontScale="90000"/>
          </a:bodyPr>
          <a:lstStyle/>
          <a:p>
            <a:pPr eaLnBrk="1" hangingPunct="1">
              <a:defRPr/>
            </a:pPr>
            <a:r>
              <a:rPr lang="cs-CZ" smtClean="0"/>
              <a:t>„Klasické“ indexy podobnosti</a:t>
            </a:r>
            <a:endParaRPr lang="en-GB" smtClean="0"/>
          </a:p>
        </p:txBody>
      </p:sp>
      <p:sp>
        <p:nvSpPr>
          <p:cNvPr id="18438" name="Rectangle 3"/>
          <p:cNvSpPr>
            <a:spLocks noGrp="1" noChangeArrowheads="1"/>
          </p:cNvSpPr>
          <p:nvPr>
            <p:ph type="body" idx="1"/>
          </p:nvPr>
        </p:nvSpPr>
        <p:spPr>
          <a:xfrm>
            <a:off x="457200" y="1071563"/>
            <a:ext cx="8362950" cy="4525962"/>
          </a:xfrm>
        </p:spPr>
        <p:txBody>
          <a:bodyPr/>
          <a:lstStyle/>
          <a:p>
            <a:pPr eaLnBrk="1" hangingPunct="1"/>
            <a:r>
              <a:rPr lang="en-GB" sz="1800" dirty="0" err="1" smtClean="0"/>
              <a:t>Sørensenův</a:t>
            </a:r>
            <a:r>
              <a:rPr lang="en-GB" sz="1800" dirty="0" smtClean="0"/>
              <a:t> </a:t>
            </a:r>
            <a:r>
              <a:rPr lang="cs-CZ" sz="1800" dirty="0" smtClean="0"/>
              <a:t>kvantitativní </a:t>
            </a:r>
            <a:r>
              <a:rPr lang="en-GB" sz="1800" dirty="0" err="1" smtClean="0"/>
              <a:t>koeficient</a:t>
            </a:r>
            <a:r>
              <a:rPr lang="cs-CZ" sz="1800" dirty="0" smtClean="0"/>
              <a:t>, kde </a:t>
            </a:r>
            <a:r>
              <a:rPr lang="cs-CZ" sz="1800" dirty="0" err="1" smtClean="0"/>
              <a:t>aN</a:t>
            </a:r>
            <a:r>
              <a:rPr lang="cs-CZ" sz="1800" dirty="0" smtClean="0"/>
              <a:t> a </a:t>
            </a:r>
            <a:r>
              <a:rPr lang="cs-CZ" sz="1800" dirty="0" err="1" smtClean="0"/>
              <a:t>bN</a:t>
            </a:r>
            <a:r>
              <a:rPr lang="cs-CZ" sz="1800" dirty="0" smtClean="0"/>
              <a:t> jsou celkové počty jedinců v společenstvech A </a:t>
            </a:r>
            <a:r>
              <a:rPr lang="cs-CZ" sz="1800" dirty="0" err="1" smtClean="0"/>
              <a:t>a</a:t>
            </a:r>
            <a:r>
              <a:rPr lang="cs-CZ" sz="1800" dirty="0" smtClean="0"/>
              <a:t> B, </a:t>
            </a:r>
            <a:r>
              <a:rPr lang="cs-CZ" sz="1800" dirty="0" err="1" smtClean="0"/>
              <a:t>jN</a:t>
            </a:r>
            <a:r>
              <a:rPr lang="cs-CZ" sz="1800" dirty="0" smtClean="0"/>
              <a:t> je pak suma </a:t>
            </a:r>
            <a:r>
              <a:rPr lang="cs-CZ" sz="1800" dirty="0" err="1" smtClean="0"/>
              <a:t>abundancí</a:t>
            </a:r>
            <a:r>
              <a:rPr lang="cs-CZ" sz="1800" dirty="0" smtClean="0"/>
              <a:t> pokud se druh nachází v obou společenstvech, je počítána vždy z nižší abundance daného druhu ve společenstvu</a:t>
            </a:r>
          </a:p>
          <a:p>
            <a:pPr eaLnBrk="1" hangingPunct="1"/>
            <a:endParaRPr lang="cs-CZ" sz="1800" dirty="0" smtClean="0"/>
          </a:p>
          <a:p>
            <a:pPr eaLnBrk="1" hangingPunct="1"/>
            <a:endParaRPr lang="cs-CZ" sz="1800" dirty="0" smtClean="0"/>
          </a:p>
          <a:p>
            <a:pPr eaLnBrk="1" hangingPunct="1"/>
            <a:endParaRPr lang="cs-CZ" sz="1800" dirty="0" smtClean="0"/>
          </a:p>
          <a:p>
            <a:pPr eaLnBrk="1" hangingPunct="1"/>
            <a:r>
              <a:rPr lang="cs-CZ" sz="1800" dirty="0" err="1" smtClean="0"/>
              <a:t>Morisita</a:t>
            </a:r>
            <a:r>
              <a:rPr lang="cs-CZ" sz="1800" dirty="0" smtClean="0"/>
              <a:t>-</a:t>
            </a:r>
            <a:r>
              <a:rPr lang="cs-CZ" sz="1800" dirty="0" err="1" smtClean="0"/>
              <a:t>Horn</a:t>
            </a:r>
            <a:r>
              <a:rPr lang="cs-CZ" sz="1800" dirty="0" smtClean="0"/>
              <a:t> index, kde </a:t>
            </a:r>
            <a:r>
              <a:rPr lang="cs-CZ" sz="1800" dirty="0" err="1" smtClean="0"/>
              <a:t>aN</a:t>
            </a:r>
            <a:r>
              <a:rPr lang="cs-CZ" sz="1800" dirty="0" smtClean="0"/>
              <a:t> je celkový počet jedinců ve společenstvu A </a:t>
            </a:r>
            <a:r>
              <a:rPr lang="cs-CZ" sz="1800" dirty="0" err="1" smtClean="0"/>
              <a:t>a</a:t>
            </a:r>
            <a:r>
              <a:rPr lang="cs-CZ" sz="1800" dirty="0" smtClean="0"/>
              <a:t> an</a:t>
            </a:r>
            <a:r>
              <a:rPr lang="cs-CZ" sz="1800" baseline="-25000" dirty="0" smtClean="0"/>
              <a:t>i</a:t>
            </a:r>
            <a:r>
              <a:rPr lang="cs-CZ" sz="1800" dirty="0" smtClean="0"/>
              <a:t> počet jedinců druhu i ve společenstvu A (obdobně platí pro společenstvo B)</a:t>
            </a:r>
            <a:endParaRPr lang="en-GB" sz="1800" dirty="0" smtClean="0"/>
          </a:p>
        </p:txBody>
      </p:sp>
      <p:graphicFrame>
        <p:nvGraphicFramePr>
          <p:cNvPr id="18434" name="Object 2"/>
          <p:cNvGraphicFramePr>
            <a:graphicFrameLocks noChangeAspect="1"/>
          </p:cNvGraphicFramePr>
          <p:nvPr/>
        </p:nvGraphicFramePr>
        <p:xfrm>
          <a:off x="3203575" y="1988840"/>
          <a:ext cx="2159000" cy="868363"/>
        </p:xfrm>
        <a:graphic>
          <a:graphicData uri="http://schemas.openxmlformats.org/presentationml/2006/ole">
            <p:oleObj spid="_x0000_s48130" name="Rovnice" r:id="rId3" imgW="1041120" imgH="419040" progId="Equation.3">
              <p:embed/>
            </p:oleObj>
          </a:graphicData>
        </a:graphic>
      </p:graphicFrame>
      <p:graphicFrame>
        <p:nvGraphicFramePr>
          <p:cNvPr id="18435" name="Object 3"/>
          <p:cNvGraphicFramePr>
            <a:graphicFrameLocks noChangeAspect="1"/>
          </p:cNvGraphicFramePr>
          <p:nvPr/>
        </p:nvGraphicFramePr>
        <p:xfrm>
          <a:off x="1331913" y="4508500"/>
          <a:ext cx="3054350" cy="947738"/>
        </p:xfrm>
        <a:graphic>
          <a:graphicData uri="http://schemas.openxmlformats.org/presentationml/2006/ole">
            <p:oleObj spid="_x0000_s48131" name="Rovnice" r:id="rId4" imgW="1473120" imgH="457200" progId="Equation.3">
              <p:embed/>
            </p:oleObj>
          </a:graphicData>
        </a:graphic>
      </p:graphicFrame>
      <p:graphicFrame>
        <p:nvGraphicFramePr>
          <p:cNvPr id="18436" name="Object 4"/>
          <p:cNvGraphicFramePr>
            <a:graphicFrameLocks noChangeAspect="1"/>
          </p:cNvGraphicFramePr>
          <p:nvPr/>
        </p:nvGraphicFramePr>
        <p:xfrm>
          <a:off x="5364163" y="4581525"/>
          <a:ext cx="1439862" cy="788988"/>
        </p:xfrm>
        <a:graphic>
          <a:graphicData uri="http://schemas.openxmlformats.org/presentationml/2006/ole">
            <p:oleObj spid="_x0000_s48132" name="Rovnice" r:id="rId5" imgW="787320" imgH="431640" progId="Equation.3">
              <p:embed/>
            </p:oleObj>
          </a:graphicData>
        </a:graphic>
      </p:graphicFrame>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normAutofit fontScale="90000"/>
          </a:bodyPr>
          <a:lstStyle/>
          <a:p>
            <a:pPr eaLnBrk="1" hangingPunct="1">
              <a:defRPr/>
            </a:pPr>
            <a:r>
              <a:rPr lang="en-GB" smtClean="0"/>
              <a:t>Jednoduchý srovnávací koeficient</a:t>
            </a:r>
            <a:r>
              <a:rPr lang="cs-CZ" smtClean="0"/>
              <a:t> (Sokal &amp; Michener, 1958)</a:t>
            </a:r>
            <a:r>
              <a:rPr lang="en-GB" smtClean="0"/>
              <a:t> </a:t>
            </a:r>
          </a:p>
        </p:txBody>
      </p:sp>
      <p:sp>
        <p:nvSpPr>
          <p:cNvPr id="19460" name="Rectangle 3"/>
          <p:cNvSpPr>
            <a:spLocks noGrp="1" noChangeArrowheads="1"/>
          </p:cNvSpPr>
          <p:nvPr>
            <p:ph type="body" idx="1"/>
          </p:nvPr>
        </p:nvSpPr>
        <p:spPr/>
        <p:txBody>
          <a:bodyPr/>
          <a:lstStyle/>
          <a:p>
            <a:pPr eaLnBrk="1" hangingPunct="1"/>
            <a:r>
              <a:rPr lang="en-GB" sz="1800" smtClean="0"/>
              <a:t>modifikovaný simple matching coefficient může být použit pro multistavové deskriptory </a:t>
            </a:r>
            <a:r>
              <a:rPr lang="cs-CZ" sz="1800" smtClean="0"/>
              <a:t>- </a:t>
            </a:r>
            <a:r>
              <a:rPr lang="en-GB" sz="1800" smtClean="0"/>
              <a:t> čitatel obsahuje počet deskriptorů, pro které jsou dva objekty ve stejném stavu – např. je-li dvojice objektů popsána následujícími deseti multistavovými deskriptory:</a:t>
            </a:r>
            <a:r>
              <a:rPr lang="cs-CZ" sz="1800" smtClean="0"/>
              <a:t> </a:t>
            </a:r>
            <a:r>
              <a:rPr lang="en-GB" sz="1800" smtClean="0"/>
              <a:t>hodnota S1,vypočítaná pro 10 multistavových deskriptorů bude S1,(x1,x2) = 4 agreements/ 10 descriptors = 0.4</a:t>
            </a:r>
            <a:endParaRPr lang="cs-CZ" sz="1800" smtClean="0"/>
          </a:p>
          <a:p>
            <a:pPr eaLnBrk="1" hangingPunct="1"/>
            <a:r>
              <a:rPr lang="cs-CZ" sz="1800" smtClean="0"/>
              <a:t>Podobným způsobem je možné rozšířit všechny binární koeficienty pro multistavové deskriptory.</a:t>
            </a:r>
            <a:r>
              <a:rPr lang="en-GB" sz="1800" smtClean="0"/>
              <a:t> </a:t>
            </a:r>
          </a:p>
        </p:txBody>
      </p:sp>
      <p:graphicFrame>
        <p:nvGraphicFramePr>
          <p:cNvPr id="159934" name="Group 190"/>
          <p:cNvGraphicFramePr>
            <a:graphicFrameLocks noGrp="1"/>
          </p:cNvGraphicFramePr>
          <p:nvPr/>
        </p:nvGraphicFramePr>
        <p:xfrm>
          <a:off x="4067175" y="3860800"/>
          <a:ext cx="3956050" cy="1297305"/>
        </p:xfrm>
        <a:graphic>
          <a:graphicData uri="http://schemas.openxmlformats.org/drawingml/2006/table">
            <a:tbl>
              <a:tblPr/>
              <a:tblGrid>
                <a:gridCol w="947738"/>
                <a:gridCol w="266700"/>
                <a:gridCol w="266700"/>
                <a:gridCol w="266700"/>
                <a:gridCol w="266700"/>
                <a:gridCol w="266700"/>
                <a:gridCol w="266700"/>
                <a:gridCol w="266700"/>
                <a:gridCol w="266700"/>
                <a:gridCol w="266700"/>
                <a:gridCol w="266700"/>
                <a:gridCol w="341312"/>
              </a:tblGrid>
              <a:tr h="276225">
                <a:tc>
                  <a:txBody>
                    <a:bodyPr/>
                    <a:lstStyle/>
                    <a:p>
                      <a:pPr marL="0" marR="0" lvl="0" indent="0" algn="l" defTabSz="914400" rtl="0" eaLnBrk="0" fontAlgn="base" latinLnBrk="0" hangingPunct="0">
                        <a:lnSpc>
                          <a:spcPct val="100000"/>
                        </a:lnSpc>
                        <a:spcBef>
                          <a:spcPct val="20000"/>
                        </a:spcBef>
                        <a:spcAft>
                          <a:spcPct val="0"/>
                        </a:spcAft>
                        <a:buClr>
                          <a:schemeClr val="hlink"/>
                        </a:buClr>
                        <a:buSzPct val="70000"/>
                        <a:buFont typeface="Wingdings" pitchFamily="2" charset="2"/>
                        <a:buNone/>
                        <a:tabLst/>
                      </a:pPr>
                      <a:endParaRPr kumimoji="1" lang="en-GB" sz="1600" b="0" i="0" u="none" strike="noStrike" cap="none" normalizeH="0" baseline="0" smtClean="0">
                        <a:ln>
                          <a:noFill/>
                        </a:ln>
                        <a:solidFill>
                          <a:schemeClr val="tx1"/>
                        </a:solidFill>
                        <a:effectLst/>
                        <a:latin typeface="Arial" pitchFamily="34" charset="0"/>
                      </a:endParaRPr>
                    </a:p>
                  </a:txBody>
                  <a:tcPr anchor="b"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10">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1" i="0" u="none" strike="noStrike" cap="none" normalizeH="0" baseline="0" smtClean="0">
                          <a:ln>
                            <a:noFill/>
                          </a:ln>
                          <a:solidFill>
                            <a:schemeClr val="tx1"/>
                          </a:solidFill>
                          <a:effectLst/>
                          <a:latin typeface="Times New Roman" pitchFamily="18" charset="0"/>
                          <a:cs typeface="Times New Roman" pitchFamily="18" charset="0"/>
                        </a:rPr>
                        <a:t>Deskriptors</a:t>
                      </a:r>
                      <a:endParaRPr kumimoji="0" lang="cs-CZ"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CCCC"/>
                    </a:solidFill>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1" i="0" u="none" strike="noStrike" cap="none" normalizeH="0" baseline="0" smtClean="0">
                          <a:ln>
                            <a:noFill/>
                          </a:ln>
                          <a:solidFill>
                            <a:schemeClr val="tx1"/>
                          </a:solidFill>
                          <a:effectLst/>
                          <a:latin typeface="Symbol" pitchFamily="18" charset="2"/>
                          <a:ea typeface="Times New Roman" pitchFamily="18" charset="0"/>
                          <a:cs typeface="Arial" pitchFamily="34" charset="0"/>
                        </a:rPr>
                        <a:t>S</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CCCC"/>
                    </a:solidFill>
                  </a:tcPr>
                </a:tc>
              </a:tr>
              <a:tr h="2762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1" i="0" u="none" strike="noStrike" cap="none" normalizeH="0" baseline="0" smtClean="0">
                          <a:ln>
                            <a:noFill/>
                          </a:ln>
                          <a:solidFill>
                            <a:schemeClr val="tx1"/>
                          </a:solidFill>
                          <a:effectLst/>
                          <a:latin typeface="Times New Roman" pitchFamily="18" charset="0"/>
                          <a:cs typeface="Times New Roman" pitchFamily="18" charset="0"/>
                        </a:rPr>
                        <a:t>Object x</a:t>
                      </a:r>
                      <a:r>
                        <a:rPr kumimoji="0" lang="cs-CZ" sz="1100" b="1" i="0" u="none" strike="noStrike" cap="none" normalizeH="0" baseline="-30000" smtClean="0">
                          <a:ln>
                            <a:noFill/>
                          </a:ln>
                          <a:solidFill>
                            <a:schemeClr val="tx1"/>
                          </a:solidFill>
                          <a:effectLst/>
                          <a:latin typeface="Times New Roman" pitchFamily="18" charset="0"/>
                          <a:cs typeface="Times New Roman" pitchFamily="18" charset="0"/>
                        </a:rPr>
                        <a:t>1</a:t>
                      </a:r>
                      <a:endParaRPr kumimoji="0" lang="cs-CZ"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cs-CZ"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3</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7</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3</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4</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9</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5</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4</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6</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71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1" i="0" u="none" strike="noStrike" cap="none" normalizeH="0" baseline="0" smtClean="0">
                          <a:ln>
                            <a:noFill/>
                          </a:ln>
                          <a:solidFill>
                            <a:schemeClr val="tx1"/>
                          </a:solidFill>
                          <a:effectLst/>
                          <a:latin typeface="Times New Roman" pitchFamily="18" charset="0"/>
                          <a:cs typeface="Times New Roman" pitchFamily="18" charset="0"/>
                        </a:rPr>
                        <a:t>Object x</a:t>
                      </a:r>
                      <a:r>
                        <a:rPr kumimoji="0" lang="cs-CZ" sz="1100" b="1" i="0" u="none" strike="noStrike" cap="none" normalizeH="0" baseline="-30000" smtClean="0">
                          <a:ln>
                            <a:noFill/>
                          </a:ln>
                          <a:solidFill>
                            <a:schemeClr val="tx1"/>
                          </a:solidFill>
                          <a:effectLst/>
                          <a:latin typeface="Times New Roman" pitchFamily="18" charset="0"/>
                          <a:cs typeface="Times New Roman" pitchFamily="18" charset="0"/>
                        </a:rPr>
                        <a:t>2</a:t>
                      </a:r>
                      <a:endParaRPr kumimoji="0" lang="cs-CZ"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cs-CZ"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3</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9</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3</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6</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52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1" i="0" u="none" strike="noStrike" cap="none" normalizeH="0" baseline="0" smtClean="0">
                          <a:ln>
                            <a:noFill/>
                          </a:ln>
                          <a:solidFill>
                            <a:schemeClr val="tx1"/>
                          </a:solidFill>
                          <a:effectLst/>
                          <a:latin typeface="Times New Roman" pitchFamily="18" charset="0"/>
                          <a:cs typeface="Times New Roman" pitchFamily="18" charset="0"/>
                        </a:rPr>
                        <a:t>Agreements</a:t>
                      </a:r>
                      <a:endParaRPr kumimoji="0" lang="cs-CZ" sz="1800" b="0" i="0" u="none" strike="noStrike" cap="none" normalizeH="0" baseline="0" smtClean="0">
                        <a:ln>
                          <a:noFill/>
                        </a:ln>
                        <a:solidFill>
                          <a:schemeClr val="tx1"/>
                        </a:solidFill>
                        <a:effectLst/>
                        <a:latin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+0</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cs-CZ" sz="11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4</a:t>
                      </a:r>
                      <a:endParaRPr kumimoji="0" lang="cs-CZ" sz="18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9519" name="Rectangle 19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cs-CZ"/>
          </a:p>
        </p:txBody>
      </p:sp>
      <p:graphicFrame>
        <p:nvGraphicFramePr>
          <p:cNvPr id="19458" name="Object 2"/>
          <p:cNvGraphicFramePr>
            <a:graphicFrameLocks noChangeAspect="1"/>
          </p:cNvGraphicFramePr>
          <p:nvPr/>
        </p:nvGraphicFramePr>
        <p:xfrm>
          <a:off x="755650" y="4144963"/>
          <a:ext cx="2952750" cy="796925"/>
        </p:xfrm>
        <a:graphic>
          <a:graphicData uri="http://schemas.openxmlformats.org/presentationml/2006/ole">
            <p:oleObj spid="_x0000_s49154" name="Rovnice" r:id="rId3" imgW="1549400" imgH="419100" progId="Equation.3">
              <p:embed/>
            </p:oleObj>
          </a:graphicData>
        </a:graphic>
      </p:graphicFrame>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normAutofit fontScale="90000"/>
          </a:bodyPr>
          <a:lstStyle/>
          <a:p>
            <a:pPr eaLnBrk="1" hangingPunct="1">
              <a:defRPr/>
            </a:pPr>
            <a:r>
              <a:rPr lang="cs-CZ" smtClean="0"/>
              <a:t>Gowerův obecný koeficient podobnosti (1971)</a:t>
            </a:r>
            <a:r>
              <a:rPr lang="en-GB" smtClean="0"/>
              <a:t> </a:t>
            </a:r>
            <a:r>
              <a:rPr lang="cs-CZ" smtClean="0"/>
              <a:t>I.</a:t>
            </a:r>
            <a:endParaRPr lang="en-GB" smtClean="0"/>
          </a:p>
        </p:txBody>
      </p:sp>
      <p:sp>
        <p:nvSpPr>
          <p:cNvPr id="20484" name="Rectangle 3"/>
          <p:cNvSpPr>
            <a:spLocks noGrp="1" noChangeArrowheads="1"/>
          </p:cNvSpPr>
          <p:nvPr>
            <p:ph type="body" idx="1"/>
          </p:nvPr>
        </p:nvSpPr>
        <p:spPr>
          <a:xfrm>
            <a:off x="323850" y="1268413"/>
            <a:ext cx="8686800" cy="5256212"/>
          </a:xfrm>
        </p:spPr>
        <p:txBody>
          <a:bodyPr/>
          <a:lstStyle/>
          <a:p>
            <a:pPr eaLnBrk="1" hangingPunct="1">
              <a:lnSpc>
                <a:spcPct val="90000"/>
              </a:lnSpc>
            </a:pPr>
            <a:r>
              <a:rPr lang="en-GB" sz="1400" smtClean="0"/>
              <a:t>Gover navrhl obecný koeficient podobnosti, který může kombinovat různé typy deskriptorů</a:t>
            </a:r>
            <a:r>
              <a:rPr lang="cs-CZ" sz="1400" smtClean="0"/>
              <a:t>. </a:t>
            </a:r>
            <a:r>
              <a:rPr lang="en-GB" sz="1400" smtClean="0"/>
              <a:t>Podobnost mezi dvěma objekty je vypočítána jako průměr podobností, vypočítaných pro všechny deskriptory. Pro každý deskriptor j  je hodnota parciální podobnosti s</a:t>
            </a:r>
            <a:r>
              <a:rPr lang="en-GB" sz="1400" baseline="-25000" smtClean="0"/>
              <a:t>12j </a:t>
            </a:r>
            <a:r>
              <a:rPr lang="en-GB" sz="1400" smtClean="0"/>
              <a:t> mezi objekty x1 a x2 vypočítána následovně:</a:t>
            </a:r>
            <a:endParaRPr lang="cs-CZ" sz="1400" smtClean="0"/>
          </a:p>
          <a:p>
            <a:pPr eaLnBrk="1" hangingPunct="1">
              <a:lnSpc>
                <a:spcPct val="90000"/>
              </a:lnSpc>
            </a:pPr>
            <a:endParaRPr lang="cs-CZ" sz="1400" smtClean="0"/>
          </a:p>
          <a:p>
            <a:pPr eaLnBrk="1" hangingPunct="1">
              <a:lnSpc>
                <a:spcPct val="90000"/>
              </a:lnSpc>
            </a:pPr>
            <a:endParaRPr lang="cs-CZ" sz="1400" smtClean="0"/>
          </a:p>
          <a:p>
            <a:pPr eaLnBrk="1" hangingPunct="1">
              <a:lnSpc>
                <a:spcPct val="90000"/>
              </a:lnSpc>
            </a:pPr>
            <a:endParaRPr lang="en-GB" sz="1400" smtClean="0"/>
          </a:p>
          <a:p>
            <a:pPr eaLnBrk="1" hangingPunct="1">
              <a:lnSpc>
                <a:spcPct val="90000"/>
              </a:lnSpc>
              <a:buClr>
                <a:schemeClr val="tx1"/>
              </a:buClr>
              <a:buSzTx/>
              <a:buFont typeface="Wingdings" pitchFamily="2" charset="2"/>
              <a:buChar char="ü"/>
            </a:pPr>
            <a:r>
              <a:rPr lang="en-GB" sz="1400" smtClean="0"/>
              <a:t>Pro binární deskriptory sj=1 (shoda) nebo 0 (neshoda). Gower navrhl dvě formy tohoto koeficientu. Následující forma je symetrická, dává sj=1 double-zero. Druhá forma, Gowerův asymetrický koeficient S19 dává pro double-zero sj=0</a:t>
            </a:r>
          </a:p>
          <a:p>
            <a:pPr eaLnBrk="1" hangingPunct="1">
              <a:lnSpc>
                <a:spcPct val="90000"/>
              </a:lnSpc>
              <a:buClr>
                <a:schemeClr val="tx1"/>
              </a:buClr>
              <a:buSzTx/>
              <a:buFont typeface="Wingdings" pitchFamily="2" charset="2"/>
              <a:buChar char="ü"/>
            </a:pPr>
            <a:r>
              <a:rPr lang="en-GB" sz="1400" smtClean="0"/>
              <a:t>Kvalitativní a semikvantitivní deskriptory jsou upraveny podle jednoduchého zaměňovacího pravidla, sj=1 při souhlasu a sj = 0 při nesouhlasu deskriptorů. Double zero jsou ošetřeny stejně jako v předchozím odstavci.</a:t>
            </a:r>
          </a:p>
          <a:p>
            <a:pPr eaLnBrk="1" hangingPunct="1">
              <a:lnSpc>
                <a:spcPct val="90000"/>
              </a:lnSpc>
              <a:buClr>
                <a:schemeClr val="tx1"/>
              </a:buClr>
              <a:buSzTx/>
              <a:buFont typeface="Wingdings" pitchFamily="2" charset="2"/>
              <a:buChar char="ü"/>
            </a:pPr>
            <a:r>
              <a:rPr lang="cs-CZ" sz="1400" smtClean="0"/>
              <a:t>Kvantitativní deskriptory (reálná čísla) jsou zpracovány následovně: pro každý deskriptor se nejprve vypočte rozdíl mezi stavy obou objektů  který je poté vydělen největším rozdílem (Rj), nalezeným pro daný deskriptor mezi všemi objekty ve studii (nebo v referenční populaci – doporučuje se vypočítat největší diferenci Rj každého deskriptoru j pro celou populaci, aby byla zajištěna konzistence výsledků pro všechny parciální studie). </a:t>
            </a:r>
            <a:endParaRPr lang="en-GB" sz="1400" smtClean="0"/>
          </a:p>
        </p:txBody>
      </p:sp>
      <p:sp>
        <p:nvSpPr>
          <p:cNvPr id="20485" name="Rectangle 5"/>
          <p:cNvSpPr>
            <a:spLocks noChangeArrowheads="1"/>
          </p:cNvSpPr>
          <p:nvPr/>
        </p:nvSpPr>
        <p:spPr bwMode="auto">
          <a:xfrm>
            <a:off x="0" y="3200400"/>
            <a:ext cx="9144000" cy="0"/>
          </a:xfrm>
          <a:prstGeom prst="rect">
            <a:avLst/>
          </a:prstGeom>
          <a:noFill/>
          <a:ln w="9525">
            <a:noFill/>
            <a:miter lim="800000"/>
            <a:headEnd/>
            <a:tailEnd/>
          </a:ln>
        </p:spPr>
        <p:txBody>
          <a:bodyPr wrap="none" anchor="ctr">
            <a:spAutoFit/>
          </a:bodyPr>
          <a:lstStyle/>
          <a:p>
            <a:endParaRPr lang="cs-CZ"/>
          </a:p>
        </p:txBody>
      </p:sp>
      <p:graphicFrame>
        <p:nvGraphicFramePr>
          <p:cNvPr id="20482" name="Object 2"/>
          <p:cNvGraphicFramePr>
            <a:graphicFrameLocks noChangeAspect="1"/>
          </p:cNvGraphicFramePr>
          <p:nvPr/>
        </p:nvGraphicFramePr>
        <p:xfrm>
          <a:off x="2987675" y="1916832"/>
          <a:ext cx="2232025" cy="738187"/>
        </p:xfrm>
        <a:graphic>
          <a:graphicData uri="http://schemas.openxmlformats.org/presentationml/2006/ole">
            <p:oleObj spid="_x0000_s50178" name="Rovnice" r:id="rId3" imgW="1384300" imgH="457200" progId="Equation.3">
              <p:embed/>
            </p:oleObj>
          </a:graphicData>
        </a:graphic>
      </p:graphicFrame>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normAutofit fontScale="90000"/>
          </a:bodyPr>
          <a:lstStyle/>
          <a:p>
            <a:pPr eaLnBrk="1" hangingPunct="1">
              <a:defRPr/>
            </a:pPr>
            <a:r>
              <a:rPr lang="cs-CZ" smtClean="0"/>
              <a:t>Gowerův obecný koeficient podobnosti (1971)</a:t>
            </a:r>
            <a:r>
              <a:rPr lang="en-GB" smtClean="0"/>
              <a:t> </a:t>
            </a:r>
            <a:r>
              <a:rPr lang="cs-CZ" smtClean="0"/>
              <a:t>II.</a:t>
            </a:r>
            <a:endParaRPr lang="en-GB" smtClean="0"/>
          </a:p>
        </p:txBody>
      </p:sp>
      <p:sp>
        <p:nvSpPr>
          <p:cNvPr id="21509" name="Rectangle 3"/>
          <p:cNvSpPr>
            <a:spLocks noGrp="1" noChangeArrowheads="1"/>
          </p:cNvSpPr>
          <p:nvPr>
            <p:ph type="body" idx="1"/>
          </p:nvPr>
        </p:nvSpPr>
        <p:spPr>
          <a:xfrm>
            <a:off x="457200" y="1214438"/>
            <a:ext cx="8435975" cy="4525962"/>
          </a:xfrm>
        </p:spPr>
        <p:txBody>
          <a:bodyPr/>
          <a:lstStyle/>
          <a:p>
            <a:pPr eaLnBrk="1" hangingPunct="1"/>
            <a:r>
              <a:rPr lang="cs-CZ" sz="1600" dirty="0" smtClean="0"/>
              <a:t>normalizovaná vzdálenost může být odečtena od 1 aby byla transformována na podobnost: </a:t>
            </a:r>
          </a:p>
          <a:p>
            <a:pPr eaLnBrk="1" hangingPunct="1"/>
            <a:endParaRPr lang="cs-CZ" sz="1600" dirty="0" smtClean="0"/>
          </a:p>
          <a:p>
            <a:pPr eaLnBrk="1" hangingPunct="1"/>
            <a:endParaRPr lang="cs-CZ" sz="1600" dirty="0" smtClean="0"/>
          </a:p>
          <a:p>
            <a:pPr eaLnBrk="1" hangingPunct="1"/>
            <a:endParaRPr lang="cs-CZ" sz="1600" dirty="0" smtClean="0"/>
          </a:p>
          <a:p>
            <a:pPr eaLnBrk="1" hangingPunct="1"/>
            <a:r>
              <a:rPr lang="en-GB" sz="1600" dirty="0" err="1" smtClean="0"/>
              <a:t>Gowerův</a:t>
            </a:r>
            <a:r>
              <a:rPr lang="en-GB" sz="1600" dirty="0" smtClean="0"/>
              <a:t> </a:t>
            </a:r>
            <a:r>
              <a:rPr lang="en-GB" sz="1600" dirty="0" err="1" smtClean="0"/>
              <a:t>koeficent</a:t>
            </a:r>
            <a:r>
              <a:rPr lang="en-GB" sz="1600" dirty="0" smtClean="0"/>
              <a:t> </a:t>
            </a:r>
            <a:r>
              <a:rPr lang="en-GB" sz="1600" dirty="0" err="1" smtClean="0"/>
              <a:t>může</a:t>
            </a:r>
            <a:r>
              <a:rPr lang="en-GB" sz="1600" dirty="0" smtClean="0"/>
              <a:t> </a:t>
            </a:r>
            <a:r>
              <a:rPr lang="en-GB" sz="1600" dirty="0" err="1" smtClean="0"/>
              <a:t>být</a:t>
            </a:r>
            <a:r>
              <a:rPr lang="en-GB" sz="1600" dirty="0" smtClean="0"/>
              <a:t> </a:t>
            </a:r>
            <a:r>
              <a:rPr lang="en-GB" sz="1600" dirty="0" err="1" smtClean="0"/>
              <a:t>nastaven</a:t>
            </a:r>
            <a:r>
              <a:rPr lang="en-GB" sz="1600" dirty="0" smtClean="0"/>
              <a:t> </a:t>
            </a:r>
            <a:r>
              <a:rPr lang="en-GB" sz="1600" dirty="0" err="1" smtClean="0"/>
              <a:t>tak</a:t>
            </a:r>
            <a:r>
              <a:rPr lang="en-GB" sz="1600" dirty="0" smtClean="0"/>
              <a:t>, </a:t>
            </a:r>
            <a:r>
              <a:rPr lang="en-GB" sz="1600" dirty="0" err="1" smtClean="0"/>
              <a:t>aby</a:t>
            </a:r>
            <a:r>
              <a:rPr lang="en-GB" sz="1600" dirty="0" smtClean="0"/>
              <a:t> </a:t>
            </a:r>
            <a:r>
              <a:rPr lang="en-GB" sz="1600" dirty="0" err="1" smtClean="0"/>
              <a:t>zahrnoval</a:t>
            </a:r>
            <a:r>
              <a:rPr lang="en-GB" sz="1600" dirty="0" smtClean="0"/>
              <a:t> </a:t>
            </a:r>
            <a:r>
              <a:rPr lang="en-GB" sz="1600" dirty="0" err="1" smtClean="0"/>
              <a:t>přídavný</a:t>
            </a:r>
            <a:r>
              <a:rPr lang="en-GB" sz="1600" dirty="0" smtClean="0"/>
              <a:t> </a:t>
            </a:r>
            <a:r>
              <a:rPr lang="en-GB" sz="1600" dirty="0" err="1" smtClean="0"/>
              <a:t>flexibilní</a:t>
            </a:r>
            <a:r>
              <a:rPr lang="en-GB" sz="1600" dirty="0" smtClean="0"/>
              <a:t> </a:t>
            </a:r>
            <a:r>
              <a:rPr lang="en-GB" sz="1600" dirty="0" err="1" smtClean="0"/>
              <a:t>prvek</a:t>
            </a:r>
            <a:r>
              <a:rPr lang="en-GB" sz="1600" dirty="0" smtClean="0"/>
              <a:t>: </a:t>
            </a:r>
            <a:r>
              <a:rPr lang="en-GB" sz="1600" dirty="0" err="1" smtClean="0"/>
              <a:t>žádné</a:t>
            </a:r>
            <a:r>
              <a:rPr lang="en-GB" sz="1600" dirty="0" smtClean="0"/>
              <a:t> </a:t>
            </a:r>
            <a:r>
              <a:rPr lang="en-GB" sz="1600" dirty="0" err="1" smtClean="0"/>
              <a:t>porovnání</a:t>
            </a:r>
            <a:r>
              <a:rPr lang="en-GB" sz="1600" dirty="0" smtClean="0"/>
              <a:t> </a:t>
            </a:r>
            <a:r>
              <a:rPr lang="en-GB" sz="1600" dirty="0" err="1" smtClean="0"/>
              <a:t>není</a:t>
            </a:r>
            <a:r>
              <a:rPr lang="en-GB" sz="1600" dirty="0" smtClean="0"/>
              <a:t> </a:t>
            </a:r>
            <a:r>
              <a:rPr lang="en-GB" sz="1600" dirty="0" err="1" smtClean="0"/>
              <a:t>vypočítáno</a:t>
            </a:r>
            <a:r>
              <a:rPr lang="en-GB" sz="1600" dirty="0" smtClean="0"/>
              <a:t> u </a:t>
            </a:r>
            <a:r>
              <a:rPr lang="en-GB" sz="1600" dirty="0" err="1" smtClean="0"/>
              <a:t>deskriptorů</a:t>
            </a:r>
            <a:r>
              <a:rPr lang="en-GB" sz="1600" dirty="0" smtClean="0"/>
              <a:t>, u </a:t>
            </a:r>
            <a:r>
              <a:rPr lang="en-GB" sz="1600" dirty="0" err="1" smtClean="0"/>
              <a:t>nichž</a:t>
            </a:r>
            <a:r>
              <a:rPr lang="en-GB" sz="1600" dirty="0" smtClean="0"/>
              <a:t> </a:t>
            </a:r>
            <a:r>
              <a:rPr lang="en-GB" sz="1600" dirty="0" err="1" smtClean="0"/>
              <a:t>chybí</a:t>
            </a:r>
            <a:r>
              <a:rPr lang="en-GB" sz="1600" dirty="0" smtClean="0"/>
              <a:t> </a:t>
            </a:r>
            <a:r>
              <a:rPr lang="en-GB" sz="1600" dirty="0" err="1" smtClean="0"/>
              <a:t>informace</a:t>
            </a:r>
            <a:r>
              <a:rPr lang="en-GB" sz="1600" dirty="0" smtClean="0"/>
              <a:t> </a:t>
            </a:r>
            <a:r>
              <a:rPr lang="en-GB" sz="1600" dirty="0" err="1" smtClean="0"/>
              <a:t>buď</a:t>
            </a:r>
            <a:r>
              <a:rPr lang="en-GB" sz="1600" dirty="0" smtClean="0"/>
              <a:t> u </a:t>
            </a:r>
            <a:r>
              <a:rPr lang="en-GB" sz="1600" dirty="0" err="1" smtClean="0"/>
              <a:t>jednoho</a:t>
            </a:r>
            <a:r>
              <a:rPr lang="en-GB" sz="1600" dirty="0" smtClean="0"/>
              <a:t>, </a:t>
            </a:r>
            <a:r>
              <a:rPr lang="en-GB" sz="1600" dirty="0" err="1" smtClean="0"/>
              <a:t>nebo</a:t>
            </a:r>
            <a:r>
              <a:rPr lang="en-GB" sz="1600" dirty="0" smtClean="0"/>
              <a:t> u </a:t>
            </a:r>
            <a:r>
              <a:rPr lang="en-GB" sz="1600" dirty="0" err="1" smtClean="0"/>
              <a:t>druhého</a:t>
            </a:r>
            <a:r>
              <a:rPr lang="en-GB" sz="1600" dirty="0" smtClean="0"/>
              <a:t> </a:t>
            </a:r>
            <a:r>
              <a:rPr lang="en-GB" sz="1600" dirty="0" err="1" smtClean="0"/>
              <a:t>objektu</a:t>
            </a:r>
            <a:r>
              <a:rPr lang="en-GB" sz="1600" dirty="0" smtClean="0"/>
              <a:t>. Toto </a:t>
            </a:r>
            <a:r>
              <a:rPr lang="en-GB" sz="1600" dirty="0" err="1" smtClean="0"/>
              <a:t>zajišťuje</a:t>
            </a:r>
            <a:r>
              <a:rPr lang="en-GB" sz="1600" dirty="0" smtClean="0"/>
              <a:t> </a:t>
            </a:r>
            <a:r>
              <a:rPr lang="en-GB" sz="1600" dirty="0" err="1" smtClean="0"/>
              <a:t>člen</a:t>
            </a:r>
            <a:r>
              <a:rPr lang="en-GB" sz="1600" dirty="0" smtClean="0"/>
              <a:t> </a:t>
            </a:r>
            <a:r>
              <a:rPr lang="en-GB" sz="1600" i="1" dirty="0" err="1" smtClean="0"/>
              <a:t>wj</a:t>
            </a:r>
            <a:r>
              <a:rPr lang="en-GB" sz="1600" dirty="0" smtClean="0"/>
              <a:t>, </a:t>
            </a:r>
            <a:r>
              <a:rPr lang="en-GB" sz="1600" dirty="0" err="1" smtClean="0"/>
              <a:t>nazývaný</a:t>
            </a:r>
            <a:r>
              <a:rPr lang="en-GB" sz="1600" dirty="0" smtClean="0"/>
              <a:t> </a:t>
            </a:r>
            <a:r>
              <a:rPr lang="en-GB" sz="1600" dirty="0" err="1" smtClean="0"/>
              <a:t>Kroneckerovo</a:t>
            </a:r>
            <a:r>
              <a:rPr lang="en-GB" sz="1600" dirty="0" smtClean="0"/>
              <a:t> delta, </a:t>
            </a:r>
            <a:r>
              <a:rPr lang="en-GB" sz="1600" dirty="0" err="1" smtClean="0"/>
              <a:t>popisující</a:t>
            </a:r>
            <a:r>
              <a:rPr lang="en-GB" sz="1600" dirty="0" smtClean="0"/>
              <a:t> </a:t>
            </a:r>
            <a:r>
              <a:rPr lang="en-GB" sz="1600" dirty="0" err="1" smtClean="0"/>
              <a:t>přítomnost/nepřítomnost</a:t>
            </a:r>
            <a:r>
              <a:rPr lang="en-GB" sz="1600" dirty="0" smtClean="0"/>
              <a:t>  </a:t>
            </a:r>
            <a:r>
              <a:rPr lang="en-GB" sz="1600" dirty="0" err="1" smtClean="0"/>
              <a:t>informace</a:t>
            </a:r>
            <a:r>
              <a:rPr lang="en-GB" sz="1600" dirty="0" smtClean="0"/>
              <a:t> v </a:t>
            </a:r>
            <a:r>
              <a:rPr lang="en-GB" sz="1600" dirty="0" err="1" smtClean="0"/>
              <a:t>obou</a:t>
            </a:r>
            <a:r>
              <a:rPr lang="en-GB" sz="1600" dirty="0" smtClean="0"/>
              <a:t> </a:t>
            </a:r>
            <a:r>
              <a:rPr lang="en-GB" sz="1600" dirty="0" err="1" smtClean="0"/>
              <a:t>objektech</a:t>
            </a:r>
            <a:r>
              <a:rPr lang="en-GB" sz="1600" dirty="0" smtClean="0"/>
              <a:t>: je-</a:t>
            </a:r>
            <a:r>
              <a:rPr lang="en-GB" sz="1600" dirty="0" err="1" smtClean="0"/>
              <a:t>li</a:t>
            </a:r>
            <a:r>
              <a:rPr lang="en-GB" sz="1600" dirty="0" smtClean="0"/>
              <a:t> </a:t>
            </a:r>
            <a:r>
              <a:rPr lang="en-GB" sz="1600" dirty="0" err="1" smtClean="0"/>
              <a:t>informace</a:t>
            </a:r>
            <a:r>
              <a:rPr lang="en-GB" sz="1600" dirty="0" smtClean="0"/>
              <a:t> o </a:t>
            </a:r>
            <a:r>
              <a:rPr lang="en-GB" sz="1600" dirty="0" err="1" smtClean="0"/>
              <a:t>deskriptoru</a:t>
            </a:r>
            <a:r>
              <a:rPr lang="en-GB" sz="1600" dirty="0" smtClean="0"/>
              <a:t> </a:t>
            </a:r>
            <a:r>
              <a:rPr lang="en-GB" sz="1600" dirty="0" err="1" smtClean="0"/>
              <a:t>yj</a:t>
            </a:r>
            <a:r>
              <a:rPr lang="en-GB" sz="1600" dirty="0" smtClean="0"/>
              <a:t> </a:t>
            </a:r>
            <a:r>
              <a:rPr lang="en-GB" sz="1600" dirty="0" err="1" smtClean="0"/>
              <a:t>přítomna</a:t>
            </a:r>
            <a:r>
              <a:rPr lang="en-GB" sz="1600" dirty="0" smtClean="0"/>
              <a:t> u </a:t>
            </a:r>
            <a:r>
              <a:rPr lang="en-GB" sz="1600" dirty="0" err="1" smtClean="0"/>
              <a:t>obou</a:t>
            </a:r>
            <a:r>
              <a:rPr lang="en-GB" sz="1600" dirty="0" smtClean="0"/>
              <a:t> </a:t>
            </a:r>
            <a:r>
              <a:rPr lang="en-GB" sz="1600" dirty="0" err="1" smtClean="0"/>
              <a:t>objektů</a:t>
            </a:r>
            <a:r>
              <a:rPr lang="en-GB" sz="1600" dirty="0" smtClean="0"/>
              <a:t> (</a:t>
            </a:r>
            <a:r>
              <a:rPr lang="en-GB" sz="1600" i="1" dirty="0" err="1" smtClean="0"/>
              <a:t>wj</a:t>
            </a:r>
            <a:r>
              <a:rPr lang="en-GB" sz="1600" i="1" dirty="0" smtClean="0"/>
              <a:t>=</a:t>
            </a:r>
            <a:r>
              <a:rPr lang="en-GB" sz="1600" dirty="0" smtClean="0"/>
              <a:t>1), </a:t>
            </a:r>
            <a:r>
              <a:rPr lang="en-GB" sz="1600" dirty="0" err="1" smtClean="0"/>
              <a:t>jinak</a:t>
            </a:r>
            <a:r>
              <a:rPr lang="en-GB" sz="1600" dirty="0" smtClean="0"/>
              <a:t> (</a:t>
            </a:r>
            <a:r>
              <a:rPr lang="en-GB" sz="1600" i="1" dirty="0" err="1" smtClean="0"/>
              <a:t>wj</a:t>
            </a:r>
            <a:r>
              <a:rPr lang="en-GB" sz="1600" dirty="0" smtClean="0"/>
              <a:t>=0), </a:t>
            </a:r>
            <a:r>
              <a:rPr lang="en-GB" sz="1600" dirty="0" err="1" smtClean="0"/>
              <a:t>tento</a:t>
            </a:r>
            <a:r>
              <a:rPr lang="en-GB" sz="1600" dirty="0" smtClean="0"/>
              <a:t> </a:t>
            </a:r>
            <a:r>
              <a:rPr lang="en-GB" sz="1600" dirty="0" err="1" smtClean="0"/>
              <a:t>koeficient</a:t>
            </a:r>
            <a:r>
              <a:rPr lang="en-GB" sz="1600" dirty="0" smtClean="0"/>
              <a:t> </a:t>
            </a:r>
            <a:r>
              <a:rPr lang="en-GB" sz="1600" dirty="0" err="1" smtClean="0"/>
              <a:t>nabývá</a:t>
            </a:r>
            <a:r>
              <a:rPr lang="en-GB" sz="1600" dirty="0" smtClean="0"/>
              <a:t> </a:t>
            </a:r>
            <a:r>
              <a:rPr lang="en-GB" sz="1600" dirty="0" err="1" smtClean="0"/>
              <a:t>hodnot</a:t>
            </a:r>
            <a:r>
              <a:rPr lang="en-GB" sz="1600" dirty="0" smtClean="0"/>
              <a:t> </a:t>
            </a:r>
            <a:r>
              <a:rPr lang="en-GB" sz="1600" dirty="0" err="1" smtClean="0"/>
              <a:t>podobnosti</a:t>
            </a:r>
            <a:r>
              <a:rPr lang="en-GB" sz="1600" dirty="0" smtClean="0"/>
              <a:t> </a:t>
            </a:r>
            <a:r>
              <a:rPr lang="en-GB" sz="1600" dirty="0" err="1" smtClean="0"/>
              <a:t>mezi</a:t>
            </a:r>
            <a:r>
              <a:rPr lang="en-GB" sz="1600" dirty="0" smtClean="0"/>
              <a:t> 0 a 1 (</a:t>
            </a:r>
            <a:r>
              <a:rPr lang="en-GB" sz="1600" dirty="0" err="1" smtClean="0"/>
              <a:t>největší</a:t>
            </a:r>
            <a:r>
              <a:rPr lang="en-GB" sz="1600" dirty="0" smtClean="0"/>
              <a:t> </a:t>
            </a:r>
            <a:r>
              <a:rPr lang="en-GB" sz="1600" dirty="0" err="1" smtClean="0"/>
              <a:t>podobnost</a:t>
            </a:r>
            <a:r>
              <a:rPr lang="en-GB" sz="1600" dirty="0" smtClean="0"/>
              <a:t> </a:t>
            </a:r>
            <a:r>
              <a:rPr lang="en-GB" sz="1600" dirty="0" err="1" smtClean="0"/>
              <a:t>objektů</a:t>
            </a:r>
            <a:r>
              <a:rPr lang="en-GB" sz="1600" dirty="0" smtClean="0"/>
              <a:t>). </a:t>
            </a:r>
            <a:r>
              <a:rPr lang="cs-CZ" sz="1600" dirty="0" smtClean="0"/>
              <a:t>Další možností je vážení různých deskriptorů prostým přiřazením čísla v rozsahu 0-1 </a:t>
            </a:r>
            <a:r>
              <a:rPr lang="cs-CZ" sz="1600" i="1" dirty="0" err="1" smtClean="0"/>
              <a:t>wj</a:t>
            </a:r>
            <a:r>
              <a:rPr lang="cs-CZ" sz="1600" dirty="0" smtClean="0"/>
              <a:t>. </a:t>
            </a:r>
            <a:endParaRPr lang="en-GB" sz="1600" dirty="0" smtClean="0"/>
          </a:p>
        </p:txBody>
      </p:sp>
      <p:sp>
        <p:nvSpPr>
          <p:cNvPr id="21510" name="Rectangle 5"/>
          <p:cNvSpPr>
            <a:spLocks noChangeArrowheads="1"/>
          </p:cNvSpPr>
          <p:nvPr/>
        </p:nvSpPr>
        <p:spPr bwMode="auto">
          <a:xfrm>
            <a:off x="0" y="3138488"/>
            <a:ext cx="9144000" cy="0"/>
          </a:xfrm>
          <a:prstGeom prst="rect">
            <a:avLst/>
          </a:prstGeom>
          <a:noFill/>
          <a:ln w="9525">
            <a:noFill/>
            <a:miter lim="800000"/>
            <a:headEnd/>
            <a:tailEnd/>
          </a:ln>
        </p:spPr>
        <p:txBody>
          <a:bodyPr wrap="none" anchor="ctr">
            <a:spAutoFit/>
          </a:bodyPr>
          <a:lstStyle/>
          <a:p>
            <a:endParaRPr lang="cs-CZ"/>
          </a:p>
        </p:txBody>
      </p:sp>
      <p:graphicFrame>
        <p:nvGraphicFramePr>
          <p:cNvPr id="21506" name="Object 2"/>
          <p:cNvGraphicFramePr>
            <a:graphicFrameLocks noChangeAspect="1"/>
          </p:cNvGraphicFramePr>
          <p:nvPr/>
        </p:nvGraphicFramePr>
        <p:xfrm>
          <a:off x="2987675" y="1546746"/>
          <a:ext cx="2232025" cy="946150"/>
        </p:xfrm>
        <a:graphic>
          <a:graphicData uri="http://schemas.openxmlformats.org/presentationml/2006/ole">
            <p:oleObj spid="_x0000_s51202" name="Rovnice" r:id="rId3" imgW="1371600" imgH="584200" progId="Equation.3">
              <p:embed/>
            </p:oleObj>
          </a:graphicData>
        </a:graphic>
      </p:graphicFrame>
      <p:sp>
        <p:nvSpPr>
          <p:cNvPr id="21511" name="Rectangle 7"/>
          <p:cNvSpPr>
            <a:spLocks noChangeArrowheads="1"/>
          </p:cNvSpPr>
          <p:nvPr/>
        </p:nvSpPr>
        <p:spPr bwMode="auto">
          <a:xfrm>
            <a:off x="0" y="2971800"/>
            <a:ext cx="9144000" cy="0"/>
          </a:xfrm>
          <a:prstGeom prst="rect">
            <a:avLst/>
          </a:prstGeom>
          <a:noFill/>
          <a:ln w="9525">
            <a:noFill/>
            <a:miter lim="800000"/>
            <a:headEnd/>
            <a:tailEnd/>
          </a:ln>
        </p:spPr>
        <p:txBody>
          <a:bodyPr wrap="none" anchor="ctr">
            <a:spAutoFit/>
          </a:bodyPr>
          <a:lstStyle/>
          <a:p>
            <a:endParaRPr lang="cs-CZ"/>
          </a:p>
        </p:txBody>
      </p:sp>
      <p:graphicFrame>
        <p:nvGraphicFramePr>
          <p:cNvPr id="21507" name="Object 3"/>
          <p:cNvGraphicFramePr>
            <a:graphicFrameLocks noChangeAspect="1"/>
          </p:cNvGraphicFramePr>
          <p:nvPr/>
        </p:nvGraphicFramePr>
        <p:xfrm>
          <a:off x="3348038" y="4509120"/>
          <a:ext cx="2305050" cy="1382713"/>
        </p:xfrm>
        <a:graphic>
          <a:graphicData uri="http://schemas.openxmlformats.org/presentationml/2006/ole">
            <p:oleObj spid="_x0000_s51203" name="Rovnice" r:id="rId4" imgW="1524000" imgH="914400" progId="Equation.3">
              <p:embed/>
            </p:oleObj>
          </a:graphicData>
        </a:graphic>
      </p:graphicFrame>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Cíle vícerozměrné analýzy dat</a:t>
            </a:r>
            <a:endParaRPr lang="cs-CZ" dirty="0"/>
          </a:p>
        </p:txBody>
      </p:sp>
      <p:sp>
        <p:nvSpPr>
          <p:cNvPr id="3" name="Content Placeholder 2"/>
          <p:cNvSpPr>
            <a:spLocks noGrp="1"/>
          </p:cNvSpPr>
          <p:nvPr>
            <p:ph idx="1"/>
          </p:nvPr>
        </p:nvSpPr>
        <p:spPr>
          <a:xfrm>
            <a:off x="457200" y="1268760"/>
            <a:ext cx="4762872" cy="4857403"/>
          </a:xfrm>
        </p:spPr>
        <p:txBody>
          <a:bodyPr/>
          <a:lstStyle/>
          <a:p>
            <a:r>
              <a:rPr lang="cs-CZ" dirty="0" smtClean="0"/>
              <a:t>Každý objekt reálného světa můžeme popsat jeho pozicí v mnohorozměrném prostoru, v extrémním případě jde až o desetitisíce dimenzí </a:t>
            </a:r>
          </a:p>
          <a:p>
            <a:r>
              <a:rPr lang="cs-CZ" dirty="0" smtClean="0"/>
              <a:t>Více než 3D prostor je pro nás vizuálně neuchopitelný a hledání vztahů ve více než 3 dimenzích je problematické </a:t>
            </a:r>
          </a:p>
          <a:p>
            <a:r>
              <a:rPr lang="cs-CZ" dirty="0" smtClean="0"/>
              <a:t>Vícerozměrná analýza se tento problém snaží řešit různými přístupy:</a:t>
            </a:r>
          </a:p>
          <a:p>
            <a:pPr lvl="1"/>
            <a:r>
              <a:rPr lang="cs-CZ" dirty="0" smtClean="0"/>
              <a:t>Redukce dimenzionality dat „sloučením“ korelovaných proměnných do menšího počtu „faktorových“ proměnných </a:t>
            </a:r>
          </a:p>
          <a:p>
            <a:pPr lvl="1"/>
            <a:r>
              <a:rPr lang="cs-CZ" dirty="0" smtClean="0"/>
              <a:t>Identifikace shluků objektů ve vícerozměrném prostoru a následná redukce vícedimenzionálního problému kategorizací objektů do zjištěných shluků</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4</a:t>
            </a:fld>
            <a:endParaRPr lang="cs-CZ"/>
          </a:p>
        </p:txBody>
      </p:sp>
      <p:graphicFrame>
        <p:nvGraphicFramePr>
          <p:cNvPr id="1026" name="Object 2"/>
          <p:cNvGraphicFramePr>
            <a:graphicFrameLocks noChangeAspect="1"/>
          </p:cNvGraphicFramePr>
          <p:nvPr/>
        </p:nvGraphicFramePr>
        <p:xfrm>
          <a:off x="5436096" y="1340768"/>
          <a:ext cx="3098800" cy="2870200"/>
        </p:xfrm>
        <a:graphic>
          <a:graphicData uri="http://schemas.openxmlformats.org/presentationml/2006/ole">
            <p:oleObj spid="_x0000_s1026" name="Artwork" r:id="rId3" imgW="3530000" imgH="3270000" progId="">
              <p:embed/>
            </p:oleObj>
          </a:graphicData>
        </a:graphic>
      </p:graphicFrame>
      <p:sp>
        <p:nvSpPr>
          <p:cNvPr id="6" name="AutoShape 9"/>
          <p:cNvSpPr>
            <a:spLocks noChangeArrowheads="1"/>
          </p:cNvSpPr>
          <p:nvPr/>
        </p:nvSpPr>
        <p:spPr bwMode="auto">
          <a:xfrm rot="5400000">
            <a:off x="6342955" y="4322341"/>
            <a:ext cx="976313" cy="485775"/>
          </a:xfrm>
          <a:prstGeom prst="rightArrow">
            <a:avLst>
              <a:gd name="adj1" fmla="val 50000"/>
              <a:gd name="adj2" fmla="val 50245"/>
            </a:avLst>
          </a:prstGeom>
          <a:solidFill>
            <a:srgbClr val="FFCA08"/>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defRPr/>
            </a:pPr>
            <a:endParaRPr lang="cs-CZ">
              <a:latin typeface="Arial" charset="0"/>
            </a:endParaRPr>
          </a:p>
        </p:txBody>
      </p:sp>
      <p:sp>
        <p:nvSpPr>
          <p:cNvPr id="7" name="TextBox 6"/>
          <p:cNvSpPr txBox="1"/>
          <p:nvPr/>
        </p:nvSpPr>
        <p:spPr>
          <a:xfrm>
            <a:off x="6156176" y="5157192"/>
            <a:ext cx="1451038" cy="646331"/>
          </a:xfrm>
          <a:prstGeom prst="rect">
            <a:avLst/>
          </a:prstGeom>
          <a:noFill/>
        </p:spPr>
        <p:txBody>
          <a:bodyPr wrap="none" rtlCol="0">
            <a:spAutoFit/>
          </a:bodyPr>
          <a:lstStyle/>
          <a:p>
            <a:r>
              <a:rPr lang="cs-CZ" dirty="0" smtClean="0"/>
              <a:t>Zjednodušení</a:t>
            </a:r>
          </a:p>
          <a:p>
            <a:r>
              <a:rPr lang="cs-CZ" dirty="0" smtClean="0"/>
              <a:t>Interpretace </a:t>
            </a:r>
            <a:endParaRPr lang="cs-CZ"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Příklad vícerozměrného popisu objektů</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5</a:t>
            </a:fld>
            <a:endParaRPr lang="cs-CZ"/>
          </a:p>
        </p:txBody>
      </p:sp>
      <p:graphicFrame>
        <p:nvGraphicFramePr>
          <p:cNvPr id="7" name="Content Placeholder 6"/>
          <p:cNvGraphicFramePr>
            <a:graphicFrameLocks noGrp="1"/>
          </p:cNvGraphicFramePr>
          <p:nvPr>
            <p:ph idx="1"/>
          </p:nvPr>
        </p:nvGraphicFramePr>
        <p:xfrm>
          <a:off x="107504" y="1510278"/>
          <a:ext cx="3771900" cy="2350770"/>
        </p:xfrm>
        <a:graphic>
          <a:graphicData uri="http://schemas.openxmlformats.org/drawingml/2006/table">
            <a:tbl>
              <a:tblPr/>
              <a:tblGrid>
                <a:gridCol w="825500"/>
                <a:gridCol w="736600"/>
                <a:gridCol w="736600"/>
                <a:gridCol w="736600"/>
                <a:gridCol w="736600"/>
              </a:tblGrid>
              <a:tr h="190500">
                <a:tc>
                  <a:txBody>
                    <a:bodyPr/>
                    <a:lstStyle/>
                    <a:p>
                      <a:pPr algn="ctr" fontAlgn="b"/>
                      <a:r>
                        <a:rPr lang="cs-CZ" sz="1000" b="1" i="0" u="none" strike="noStrike" dirty="0">
                          <a:solidFill>
                            <a:srgbClr val="000000"/>
                          </a:solidFill>
                          <a:latin typeface="Arial"/>
                        </a:rPr>
                        <a:t> </a:t>
                      </a:r>
                    </a:p>
                  </a:txBody>
                  <a:tcPr marL="9525" marR="9525" marT="9525" marB="0" anchor="ctr">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CD5B4"/>
                    </a:solidFill>
                  </a:tcPr>
                </a:tc>
                <a:tc>
                  <a:txBody>
                    <a:bodyPr/>
                    <a:lstStyle/>
                    <a:p>
                      <a:pPr algn="ctr" fontAlgn="b"/>
                      <a:r>
                        <a:rPr lang="cs-CZ" sz="1000" b="1" i="0" u="none" strike="noStrike" dirty="0">
                          <a:solidFill>
                            <a:srgbClr val="000000"/>
                          </a:solidFill>
                          <a:latin typeface="Arial"/>
                        </a:rPr>
                        <a:t>Dimenze 1</a:t>
                      </a:r>
                    </a:p>
                  </a:txBody>
                  <a:tcPr marL="9525" marR="9525" marT="9525" marB="0" anchor="ctr">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CD5B4"/>
                    </a:solidFill>
                  </a:tcPr>
                </a:tc>
                <a:tc>
                  <a:txBody>
                    <a:bodyPr/>
                    <a:lstStyle/>
                    <a:p>
                      <a:pPr algn="ctr" fontAlgn="b"/>
                      <a:r>
                        <a:rPr lang="cs-CZ" sz="1000" b="1" i="0" u="none" strike="noStrike">
                          <a:solidFill>
                            <a:srgbClr val="000000"/>
                          </a:solidFill>
                          <a:latin typeface="Arial"/>
                        </a:rPr>
                        <a:t>Dimenze 2</a:t>
                      </a:r>
                    </a:p>
                  </a:txBody>
                  <a:tcPr marL="9525" marR="9525" marT="9525" marB="0" anchor="ctr">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CD5B4"/>
                    </a:solidFill>
                  </a:tcPr>
                </a:tc>
                <a:tc>
                  <a:txBody>
                    <a:bodyPr/>
                    <a:lstStyle/>
                    <a:p>
                      <a:pPr algn="ctr" fontAlgn="b"/>
                      <a:r>
                        <a:rPr lang="cs-CZ" sz="1000" b="1" i="0" u="none" strike="noStrike">
                          <a:solidFill>
                            <a:srgbClr val="000000"/>
                          </a:solidFill>
                          <a:latin typeface="Arial"/>
                        </a:rPr>
                        <a:t>Dimenze 3</a:t>
                      </a:r>
                    </a:p>
                  </a:txBody>
                  <a:tcPr marL="9525" marR="9525" marT="9525" marB="0" anchor="ctr">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CD5B4"/>
                    </a:solidFill>
                  </a:tcPr>
                </a:tc>
                <a:tc>
                  <a:txBody>
                    <a:bodyPr/>
                    <a:lstStyle/>
                    <a:p>
                      <a:pPr algn="ctr" fontAlgn="b"/>
                      <a:r>
                        <a:rPr lang="cs-CZ" sz="1000" b="1" i="0" u="none" strike="noStrike">
                          <a:solidFill>
                            <a:srgbClr val="000000"/>
                          </a:solidFill>
                          <a:latin typeface="Arial"/>
                        </a:rPr>
                        <a:t>Dimenze 4</a:t>
                      </a:r>
                    </a:p>
                  </a:txBody>
                  <a:tcPr marL="9525" marR="9525" marT="9525" marB="0" anchor="ctr">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CD5B4"/>
                    </a:solidFill>
                  </a:tcPr>
                </a:tc>
              </a:tr>
              <a:tr h="190500">
                <a:tc>
                  <a:txBody>
                    <a:bodyPr/>
                    <a:lstStyle/>
                    <a:p>
                      <a:pPr algn="ctr" fontAlgn="b"/>
                      <a:r>
                        <a:rPr lang="cs-CZ" sz="1000" b="1" i="0" u="none" strike="noStrike">
                          <a:solidFill>
                            <a:srgbClr val="000000"/>
                          </a:solidFill>
                          <a:latin typeface="Arial"/>
                        </a:rPr>
                        <a:t>ID objektu</a:t>
                      </a:r>
                    </a:p>
                  </a:txBody>
                  <a:tcPr marL="9525" marR="9525" marT="9525" marB="0" anchor="ctr">
                    <a:lnL>
                      <a:noFill/>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a:noFill/>
                    </a:lnB>
                    <a:solidFill>
                      <a:srgbClr val="FCD5B4"/>
                    </a:solidFill>
                  </a:tcPr>
                </a:tc>
                <a:tc>
                  <a:txBody>
                    <a:bodyPr/>
                    <a:lstStyle/>
                    <a:p>
                      <a:pPr algn="ctr" fontAlgn="b"/>
                      <a:r>
                        <a:rPr lang="cs-CZ" sz="1000" b="1" i="0" u="none" strike="noStrike" dirty="0">
                          <a:solidFill>
                            <a:srgbClr val="000000"/>
                          </a:solidFill>
                          <a:latin typeface="Arial"/>
                        </a:rPr>
                        <a:t>SEPALLEN</a:t>
                      </a:r>
                    </a:p>
                  </a:txBody>
                  <a:tcPr marL="9525" marR="9525" marT="9525" marB="0" anchor="ctr">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CD5B4"/>
                    </a:solidFill>
                  </a:tcPr>
                </a:tc>
                <a:tc>
                  <a:txBody>
                    <a:bodyPr/>
                    <a:lstStyle/>
                    <a:p>
                      <a:pPr algn="ctr" fontAlgn="b"/>
                      <a:r>
                        <a:rPr lang="cs-CZ" sz="1000" b="1" i="0" u="none" strike="noStrike">
                          <a:solidFill>
                            <a:srgbClr val="000000"/>
                          </a:solidFill>
                          <a:latin typeface="Arial"/>
                        </a:rPr>
                        <a:t>SEPALWID</a:t>
                      </a:r>
                    </a:p>
                  </a:txBody>
                  <a:tcPr marL="9525" marR="9525" marT="9525" marB="0" anchor="ctr">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CD5B4"/>
                    </a:solidFill>
                  </a:tcPr>
                </a:tc>
                <a:tc>
                  <a:txBody>
                    <a:bodyPr/>
                    <a:lstStyle/>
                    <a:p>
                      <a:pPr algn="ctr" fontAlgn="b"/>
                      <a:r>
                        <a:rPr lang="cs-CZ" sz="1000" b="1" i="0" u="none" strike="noStrike">
                          <a:solidFill>
                            <a:srgbClr val="000000"/>
                          </a:solidFill>
                          <a:latin typeface="Arial"/>
                        </a:rPr>
                        <a:t>PETALLEN</a:t>
                      </a:r>
                    </a:p>
                  </a:txBody>
                  <a:tcPr marL="9525" marR="9525" marT="9525" marB="0" anchor="ctr">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CD5B4"/>
                    </a:solidFill>
                  </a:tcPr>
                </a:tc>
                <a:tc>
                  <a:txBody>
                    <a:bodyPr/>
                    <a:lstStyle/>
                    <a:p>
                      <a:pPr algn="ctr" fontAlgn="b"/>
                      <a:r>
                        <a:rPr lang="cs-CZ" sz="1000" b="1" i="0" u="none" strike="noStrike">
                          <a:solidFill>
                            <a:srgbClr val="000000"/>
                          </a:solidFill>
                          <a:latin typeface="Arial"/>
                        </a:rPr>
                        <a:t>PETALWID</a:t>
                      </a:r>
                    </a:p>
                  </a:txBody>
                  <a:tcPr marL="9525" marR="9525" marT="9525" marB="0" anchor="ctr">
                    <a:lnL w="6350" cap="flat" cmpd="sng" algn="ctr">
                      <a:solidFill>
                        <a:srgbClr val="C0C0C0"/>
                      </a:solidFill>
                      <a:prstDash val="solid"/>
                      <a:round/>
                      <a:headEnd type="none" w="med" len="med"/>
                      <a:tailEnd type="none" w="med" len="med"/>
                    </a:lnL>
                    <a:lnR w="6350" cap="flat" cmpd="sng" algn="ctr">
                      <a:solidFill>
                        <a:srgbClr val="C0C0C0"/>
                      </a:solidFill>
                      <a:prstDash val="solid"/>
                      <a:round/>
                      <a:headEnd type="none" w="med" len="med"/>
                      <a:tailEnd type="none" w="med" len="med"/>
                    </a:lnR>
                    <a:lnT w="6350" cap="flat" cmpd="sng" algn="ctr">
                      <a:solidFill>
                        <a:srgbClr val="C0C0C0"/>
                      </a:solidFill>
                      <a:prstDash val="solid"/>
                      <a:round/>
                      <a:headEnd type="none" w="med" len="med"/>
                      <a:tailEnd type="none" w="med" len="med"/>
                    </a:lnT>
                    <a:lnB w="6350" cap="flat" cmpd="sng" algn="ctr">
                      <a:solidFill>
                        <a:srgbClr val="C0C0C0"/>
                      </a:solidFill>
                      <a:prstDash val="solid"/>
                      <a:round/>
                      <a:headEnd type="none" w="med" len="med"/>
                      <a:tailEnd type="none" w="med" len="med"/>
                    </a:lnB>
                    <a:solidFill>
                      <a:srgbClr val="FCD5B4"/>
                    </a:solidFill>
                  </a:tcPr>
                </a:tc>
              </a:tr>
              <a:tr h="179070">
                <a:tc>
                  <a:txBody>
                    <a:bodyPr/>
                    <a:lstStyle/>
                    <a:p>
                      <a:pPr algn="ctr" fontAlgn="b"/>
                      <a:r>
                        <a:rPr lang="cs-CZ" sz="1000" b="0" i="0" u="none" strike="noStrike">
                          <a:solidFill>
                            <a:srgbClr val="000000"/>
                          </a:solidFill>
                          <a:latin typeface="Arial"/>
                        </a:rPr>
                        <a:t>SETOSA</a:t>
                      </a:r>
                    </a:p>
                  </a:txBody>
                  <a:tcPr marL="9525" marR="9525" marT="9525" marB="0" anchor="ctr">
                    <a:lnL>
                      <a:noFill/>
                    </a:lnL>
                    <a:lnR>
                      <a:noFill/>
                    </a:lnR>
                    <a:lnT>
                      <a:noFill/>
                    </a:lnT>
                    <a:lnB>
                      <a:noFill/>
                    </a:lnB>
                  </a:tcPr>
                </a:tc>
                <a:tc>
                  <a:txBody>
                    <a:bodyPr/>
                    <a:lstStyle/>
                    <a:p>
                      <a:pPr algn="ctr" fontAlgn="b"/>
                      <a:r>
                        <a:rPr lang="cs-CZ" sz="1000" b="0" i="0" u="none" strike="noStrike" dirty="0">
                          <a:solidFill>
                            <a:srgbClr val="000000"/>
                          </a:solidFill>
                          <a:latin typeface="Arial"/>
                        </a:rPr>
                        <a:t>5.0</a:t>
                      </a:r>
                    </a:p>
                  </a:txBody>
                  <a:tcPr marL="9525" marR="9525" marT="9525" marB="0" anchor="ctr">
                    <a:lnL>
                      <a:noFill/>
                    </a:lnL>
                    <a:lnR>
                      <a:noFill/>
                    </a:lnR>
                    <a:lnT w="6350" cap="flat" cmpd="sng" algn="ctr">
                      <a:solidFill>
                        <a:srgbClr val="C0C0C0"/>
                      </a:solidFill>
                      <a:prstDash val="solid"/>
                      <a:round/>
                      <a:headEnd type="none" w="med" len="med"/>
                      <a:tailEnd type="none" w="med" len="med"/>
                    </a:lnT>
                    <a:lnB>
                      <a:noFill/>
                    </a:lnB>
                  </a:tcPr>
                </a:tc>
                <a:tc>
                  <a:txBody>
                    <a:bodyPr/>
                    <a:lstStyle/>
                    <a:p>
                      <a:pPr algn="ctr" fontAlgn="b"/>
                      <a:r>
                        <a:rPr lang="cs-CZ" sz="1000" b="0" i="0" u="none" strike="noStrike" dirty="0">
                          <a:solidFill>
                            <a:srgbClr val="000000"/>
                          </a:solidFill>
                          <a:latin typeface="Arial"/>
                        </a:rPr>
                        <a:t>3.3</a:t>
                      </a:r>
                    </a:p>
                  </a:txBody>
                  <a:tcPr marL="9525" marR="9525" marT="9525" marB="0" anchor="ctr">
                    <a:lnL>
                      <a:noFill/>
                    </a:lnL>
                    <a:lnR>
                      <a:noFill/>
                    </a:lnR>
                    <a:lnT w="6350" cap="flat" cmpd="sng" algn="ctr">
                      <a:solidFill>
                        <a:srgbClr val="C0C0C0"/>
                      </a:solidFill>
                      <a:prstDash val="solid"/>
                      <a:round/>
                      <a:headEnd type="none" w="med" len="med"/>
                      <a:tailEnd type="none" w="med" len="med"/>
                    </a:lnT>
                    <a:lnB>
                      <a:noFill/>
                    </a:lnB>
                  </a:tcPr>
                </a:tc>
                <a:tc>
                  <a:txBody>
                    <a:bodyPr/>
                    <a:lstStyle/>
                    <a:p>
                      <a:pPr algn="ctr" fontAlgn="b"/>
                      <a:r>
                        <a:rPr lang="cs-CZ" sz="1000" b="0" i="0" u="none" strike="noStrike">
                          <a:solidFill>
                            <a:srgbClr val="000000"/>
                          </a:solidFill>
                          <a:latin typeface="Arial"/>
                        </a:rPr>
                        <a:t>1.4</a:t>
                      </a:r>
                    </a:p>
                  </a:txBody>
                  <a:tcPr marL="9525" marR="9525" marT="9525" marB="0" anchor="ctr">
                    <a:lnL>
                      <a:noFill/>
                    </a:lnL>
                    <a:lnR>
                      <a:noFill/>
                    </a:lnR>
                    <a:lnT w="6350" cap="flat" cmpd="sng" algn="ctr">
                      <a:solidFill>
                        <a:srgbClr val="C0C0C0"/>
                      </a:solidFill>
                      <a:prstDash val="solid"/>
                      <a:round/>
                      <a:headEnd type="none" w="med" len="med"/>
                      <a:tailEnd type="none" w="med" len="med"/>
                    </a:lnT>
                    <a:lnB>
                      <a:noFill/>
                    </a:lnB>
                  </a:tcPr>
                </a:tc>
                <a:tc>
                  <a:txBody>
                    <a:bodyPr/>
                    <a:lstStyle/>
                    <a:p>
                      <a:pPr algn="ctr" fontAlgn="b"/>
                      <a:r>
                        <a:rPr lang="cs-CZ" sz="1000" b="0" i="0" u="none" strike="noStrike">
                          <a:solidFill>
                            <a:srgbClr val="000000"/>
                          </a:solidFill>
                          <a:latin typeface="Arial"/>
                        </a:rPr>
                        <a:t>0.2</a:t>
                      </a:r>
                    </a:p>
                  </a:txBody>
                  <a:tcPr marL="9525" marR="9525" marT="9525" marB="0" anchor="ctr">
                    <a:lnL>
                      <a:noFill/>
                    </a:lnL>
                    <a:lnR>
                      <a:noFill/>
                    </a:lnR>
                    <a:lnT w="6350" cap="flat" cmpd="sng" algn="ctr">
                      <a:solidFill>
                        <a:srgbClr val="C0C0C0"/>
                      </a:solidFill>
                      <a:prstDash val="solid"/>
                      <a:round/>
                      <a:headEnd type="none" w="med" len="med"/>
                      <a:tailEnd type="none" w="med" len="med"/>
                    </a:lnT>
                    <a:lnB>
                      <a:noFill/>
                    </a:lnB>
                  </a:tcPr>
                </a:tc>
              </a:tr>
              <a:tr h="179070">
                <a:tc>
                  <a:txBody>
                    <a:bodyPr/>
                    <a:lstStyle/>
                    <a:p>
                      <a:pPr algn="ctr" fontAlgn="b"/>
                      <a:r>
                        <a:rPr lang="cs-CZ" sz="1000" b="0" i="0" u="none" strike="noStrike">
                          <a:solidFill>
                            <a:srgbClr val="000000"/>
                          </a:solidFill>
                          <a:latin typeface="Arial"/>
                        </a:rPr>
                        <a:t>VIRGINIC</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6.4</a:t>
                      </a:r>
                    </a:p>
                  </a:txBody>
                  <a:tcPr marL="9525" marR="9525" marT="9525" marB="0" anchor="ctr">
                    <a:lnL>
                      <a:noFill/>
                    </a:lnL>
                    <a:lnR>
                      <a:noFill/>
                    </a:lnR>
                    <a:lnT>
                      <a:noFill/>
                    </a:lnT>
                    <a:lnB>
                      <a:noFill/>
                    </a:lnB>
                  </a:tcPr>
                </a:tc>
                <a:tc>
                  <a:txBody>
                    <a:bodyPr/>
                    <a:lstStyle/>
                    <a:p>
                      <a:pPr algn="ctr" fontAlgn="b"/>
                      <a:r>
                        <a:rPr lang="cs-CZ" sz="1000" b="0" i="0" u="none" strike="noStrike" dirty="0">
                          <a:solidFill>
                            <a:srgbClr val="000000"/>
                          </a:solidFill>
                          <a:latin typeface="Arial"/>
                        </a:rPr>
                        <a:t>2.8</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5.6</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2.2</a:t>
                      </a:r>
                    </a:p>
                  </a:txBody>
                  <a:tcPr marL="9525" marR="9525" marT="9525" marB="0" anchor="ctr">
                    <a:lnL>
                      <a:noFill/>
                    </a:lnL>
                    <a:lnR>
                      <a:noFill/>
                    </a:lnR>
                    <a:lnT>
                      <a:noFill/>
                    </a:lnT>
                    <a:lnB>
                      <a:noFill/>
                    </a:lnB>
                  </a:tcPr>
                </a:tc>
              </a:tr>
              <a:tr h="179070">
                <a:tc>
                  <a:txBody>
                    <a:bodyPr/>
                    <a:lstStyle/>
                    <a:p>
                      <a:pPr algn="ctr" fontAlgn="b"/>
                      <a:r>
                        <a:rPr lang="cs-CZ" sz="1000" b="0" i="0" u="none" strike="noStrike">
                          <a:solidFill>
                            <a:srgbClr val="000000"/>
                          </a:solidFill>
                          <a:latin typeface="Arial"/>
                        </a:rPr>
                        <a:t>VERSICOL</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6.5</a:t>
                      </a:r>
                    </a:p>
                  </a:txBody>
                  <a:tcPr marL="9525" marR="9525" marT="9525" marB="0" anchor="ctr">
                    <a:lnL>
                      <a:noFill/>
                    </a:lnL>
                    <a:lnR>
                      <a:noFill/>
                    </a:lnR>
                    <a:lnT>
                      <a:noFill/>
                    </a:lnT>
                    <a:lnB>
                      <a:noFill/>
                    </a:lnB>
                  </a:tcPr>
                </a:tc>
                <a:tc>
                  <a:txBody>
                    <a:bodyPr/>
                    <a:lstStyle/>
                    <a:p>
                      <a:pPr algn="ctr" fontAlgn="b"/>
                      <a:r>
                        <a:rPr lang="cs-CZ" sz="1000" b="0" i="0" u="none" strike="noStrike" dirty="0">
                          <a:solidFill>
                            <a:srgbClr val="000000"/>
                          </a:solidFill>
                          <a:latin typeface="Arial"/>
                        </a:rPr>
                        <a:t>2.8</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4.6</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1.5</a:t>
                      </a:r>
                    </a:p>
                  </a:txBody>
                  <a:tcPr marL="9525" marR="9525" marT="9525" marB="0" anchor="ctr">
                    <a:lnL>
                      <a:noFill/>
                    </a:lnL>
                    <a:lnR>
                      <a:noFill/>
                    </a:lnR>
                    <a:lnT>
                      <a:noFill/>
                    </a:lnT>
                    <a:lnB>
                      <a:noFill/>
                    </a:lnB>
                  </a:tcPr>
                </a:tc>
              </a:tr>
              <a:tr h="179070">
                <a:tc>
                  <a:txBody>
                    <a:bodyPr/>
                    <a:lstStyle/>
                    <a:p>
                      <a:pPr algn="ctr" fontAlgn="b"/>
                      <a:r>
                        <a:rPr lang="cs-CZ" sz="1000" b="0" i="0" u="none" strike="noStrike">
                          <a:solidFill>
                            <a:srgbClr val="000000"/>
                          </a:solidFill>
                          <a:latin typeface="Arial"/>
                        </a:rPr>
                        <a:t>VIRGINIC</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6.7</a:t>
                      </a:r>
                    </a:p>
                  </a:txBody>
                  <a:tcPr marL="9525" marR="9525" marT="9525" marB="0" anchor="ctr">
                    <a:lnL>
                      <a:noFill/>
                    </a:lnL>
                    <a:lnR>
                      <a:noFill/>
                    </a:lnR>
                    <a:lnT>
                      <a:noFill/>
                    </a:lnT>
                    <a:lnB>
                      <a:noFill/>
                    </a:lnB>
                  </a:tcPr>
                </a:tc>
                <a:tc>
                  <a:txBody>
                    <a:bodyPr/>
                    <a:lstStyle/>
                    <a:p>
                      <a:pPr algn="ctr" fontAlgn="b"/>
                      <a:r>
                        <a:rPr lang="cs-CZ" sz="1000" b="0" i="0" u="none" strike="noStrike" dirty="0">
                          <a:solidFill>
                            <a:srgbClr val="000000"/>
                          </a:solidFill>
                          <a:latin typeface="Arial"/>
                        </a:rPr>
                        <a:t>3.1</a:t>
                      </a:r>
                    </a:p>
                  </a:txBody>
                  <a:tcPr marL="9525" marR="9525" marT="9525" marB="0" anchor="ctr">
                    <a:lnL>
                      <a:noFill/>
                    </a:lnL>
                    <a:lnR>
                      <a:noFill/>
                    </a:lnR>
                    <a:lnT>
                      <a:noFill/>
                    </a:lnT>
                    <a:lnB>
                      <a:noFill/>
                    </a:lnB>
                  </a:tcPr>
                </a:tc>
                <a:tc>
                  <a:txBody>
                    <a:bodyPr/>
                    <a:lstStyle/>
                    <a:p>
                      <a:pPr algn="ctr" fontAlgn="b"/>
                      <a:r>
                        <a:rPr lang="cs-CZ" sz="1000" b="0" i="0" u="none" strike="noStrike" dirty="0">
                          <a:solidFill>
                            <a:srgbClr val="000000"/>
                          </a:solidFill>
                          <a:latin typeface="Arial"/>
                        </a:rPr>
                        <a:t>5.6</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2.4</a:t>
                      </a:r>
                    </a:p>
                  </a:txBody>
                  <a:tcPr marL="9525" marR="9525" marT="9525" marB="0" anchor="ctr">
                    <a:lnL>
                      <a:noFill/>
                    </a:lnL>
                    <a:lnR>
                      <a:noFill/>
                    </a:lnR>
                    <a:lnT>
                      <a:noFill/>
                    </a:lnT>
                    <a:lnB>
                      <a:noFill/>
                    </a:lnB>
                  </a:tcPr>
                </a:tc>
              </a:tr>
              <a:tr h="179070">
                <a:tc>
                  <a:txBody>
                    <a:bodyPr/>
                    <a:lstStyle/>
                    <a:p>
                      <a:pPr algn="ctr" fontAlgn="b"/>
                      <a:r>
                        <a:rPr lang="cs-CZ" sz="1000" b="0" i="0" u="none" strike="noStrike">
                          <a:solidFill>
                            <a:srgbClr val="000000"/>
                          </a:solidFill>
                          <a:latin typeface="Arial"/>
                        </a:rPr>
                        <a:t>VIRGINIC</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6.3</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2.8</a:t>
                      </a:r>
                    </a:p>
                  </a:txBody>
                  <a:tcPr marL="9525" marR="9525" marT="9525" marB="0" anchor="ctr">
                    <a:lnL>
                      <a:noFill/>
                    </a:lnL>
                    <a:lnR>
                      <a:noFill/>
                    </a:lnR>
                    <a:lnT>
                      <a:noFill/>
                    </a:lnT>
                    <a:lnB>
                      <a:noFill/>
                    </a:lnB>
                  </a:tcPr>
                </a:tc>
                <a:tc>
                  <a:txBody>
                    <a:bodyPr/>
                    <a:lstStyle/>
                    <a:p>
                      <a:pPr algn="ctr" fontAlgn="b"/>
                      <a:r>
                        <a:rPr lang="cs-CZ" sz="1000" b="0" i="0" u="none" strike="noStrike" dirty="0">
                          <a:solidFill>
                            <a:srgbClr val="000000"/>
                          </a:solidFill>
                          <a:latin typeface="Arial"/>
                        </a:rPr>
                        <a:t>5.1</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1.5</a:t>
                      </a:r>
                    </a:p>
                  </a:txBody>
                  <a:tcPr marL="9525" marR="9525" marT="9525" marB="0" anchor="ctr">
                    <a:lnL>
                      <a:noFill/>
                    </a:lnL>
                    <a:lnR>
                      <a:noFill/>
                    </a:lnR>
                    <a:lnT>
                      <a:noFill/>
                    </a:lnT>
                    <a:lnB>
                      <a:noFill/>
                    </a:lnB>
                  </a:tcPr>
                </a:tc>
              </a:tr>
              <a:tr h="179070">
                <a:tc>
                  <a:txBody>
                    <a:bodyPr/>
                    <a:lstStyle/>
                    <a:p>
                      <a:pPr algn="ctr" fontAlgn="b"/>
                      <a:r>
                        <a:rPr lang="cs-CZ" sz="1000" b="0" i="0" u="none" strike="noStrike">
                          <a:solidFill>
                            <a:srgbClr val="000000"/>
                          </a:solidFill>
                          <a:latin typeface="Arial"/>
                        </a:rPr>
                        <a:t>SETOSA</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4.6</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3.4</a:t>
                      </a:r>
                    </a:p>
                  </a:txBody>
                  <a:tcPr marL="9525" marR="9525" marT="9525" marB="0" anchor="ctr">
                    <a:lnL>
                      <a:noFill/>
                    </a:lnL>
                    <a:lnR>
                      <a:noFill/>
                    </a:lnR>
                    <a:lnT>
                      <a:noFill/>
                    </a:lnT>
                    <a:lnB>
                      <a:noFill/>
                    </a:lnB>
                  </a:tcPr>
                </a:tc>
                <a:tc>
                  <a:txBody>
                    <a:bodyPr/>
                    <a:lstStyle/>
                    <a:p>
                      <a:pPr algn="ctr" fontAlgn="b"/>
                      <a:r>
                        <a:rPr lang="cs-CZ" sz="1000" b="0" i="0" u="none" strike="noStrike" dirty="0">
                          <a:solidFill>
                            <a:srgbClr val="000000"/>
                          </a:solidFill>
                          <a:latin typeface="Arial"/>
                        </a:rPr>
                        <a:t>1.4</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0.3</a:t>
                      </a:r>
                    </a:p>
                  </a:txBody>
                  <a:tcPr marL="9525" marR="9525" marT="9525" marB="0" anchor="ctr">
                    <a:lnL>
                      <a:noFill/>
                    </a:lnL>
                    <a:lnR>
                      <a:noFill/>
                    </a:lnR>
                    <a:lnT>
                      <a:noFill/>
                    </a:lnT>
                    <a:lnB>
                      <a:noFill/>
                    </a:lnB>
                  </a:tcPr>
                </a:tc>
              </a:tr>
              <a:tr h="179070">
                <a:tc>
                  <a:txBody>
                    <a:bodyPr/>
                    <a:lstStyle/>
                    <a:p>
                      <a:pPr algn="ctr" fontAlgn="b"/>
                      <a:r>
                        <a:rPr lang="cs-CZ" sz="1000" b="0" i="0" u="none" strike="noStrike">
                          <a:solidFill>
                            <a:srgbClr val="000000"/>
                          </a:solidFill>
                          <a:latin typeface="Arial"/>
                        </a:rPr>
                        <a:t>VIRGINIC</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6.9</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3.1</a:t>
                      </a:r>
                    </a:p>
                  </a:txBody>
                  <a:tcPr marL="9525" marR="9525" marT="9525" marB="0" anchor="ctr">
                    <a:lnL>
                      <a:noFill/>
                    </a:lnL>
                    <a:lnR>
                      <a:noFill/>
                    </a:lnR>
                    <a:lnT>
                      <a:noFill/>
                    </a:lnT>
                    <a:lnB>
                      <a:noFill/>
                    </a:lnB>
                  </a:tcPr>
                </a:tc>
                <a:tc>
                  <a:txBody>
                    <a:bodyPr/>
                    <a:lstStyle/>
                    <a:p>
                      <a:pPr algn="ctr" fontAlgn="b"/>
                      <a:r>
                        <a:rPr lang="cs-CZ" sz="1000" b="0" i="0" u="none" strike="noStrike" dirty="0">
                          <a:solidFill>
                            <a:srgbClr val="000000"/>
                          </a:solidFill>
                          <a:latin typeface="Arial"/>
                        </a:rPr>
                        <a:t>5.1</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2.3</a:t>
                      </a:r>
                    </a:p>
                  </a:txBody>
                  <a:tcPr marL="9525" marR="9525" marT="9525" marB="0" anchor="ctr">
                    <a:lnL>
                      <a:noFill/>
                    </a:lnL>
                    <a:lnR>
                      <a:noFill/>
                    </a:lnR>
                    <a:lnT>
                      <a:noFill/>
                    </a:lnT>
                    <a:lnB>
                      <a:noFill/>
                    </a:lnB>
                  </a:tcPr>
                </a:tc>
              </a:tr>
              <a:tr h="179070">
                <a:tc>
                  <a:txBody>
                    <a:bodyPr/>
                    <a:lstStyle/>
                    <a:p>
                      <a:pPr algn="ctr" fontAlgn="b"/>
                      <a:r>
                        <a:rPr lang="cs-CZ" sz="1000" b="0" i="0" u="none" strike="noStrike">
                          <a:solidFill>
                            <a:srgbClr val="000000"/>
                          </a:solidFill>
                          <a:latin typeface="Arial"/>
                        </a:rPr>
                        <a:t>VERSICOL</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6.2</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2.2</a:t>
                      </a:r>
                    </a:p>
                  </a:txBody>
                  <a:tcPr marL="9525" marR="9525" marT="9525" marB="0" anchor="ctr">
                    <a:lnL>
                      <a:noFill/>
                    </a:lnL>
                    <a:lnR>
                      <a:noFill/>
                    </a:lnR>
                    <a:lnT>
                      <a:noFill/>
                    </a:lnT>
                    <a:lnB>
                      <a:noFill/>
                    </a:lnB>
                  </a:tcPr>
                </a:tc>
                <a:tc>
                  <a:txBody>
                    <a:bodyPr/>
                    <a:lstStyle/>
                    <a:p>
                      <a:pPr algn="ctr" fontAlgn="b"/>
                      <a:r>
                        <a:rPr lang="cs-CZ" sz="1000" b="0" i="0" u="none" strike="noStrike" dirty="0">
                          <a:solidFill>
                            <a:srgbClr val="000000"/>
                          </a:solidFill>
                          <a:latin typeface="Arial"/>
                        </a:rPr>
                        <a:t>4.5</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1.5</a:t>
                      </a:r>
                    </a:p>
                  </a:txBody>
                  <a:tcPr marL="9525" marR="9525" marT="9525" marB="0" anchor="ctr">
                    <a:lnL>
                      <a:noFill/>
                    </a:lnL>
                    <a:lnR>
                      <a:noFill/>
                    </a:lnR>
                    <a:lnT>
                      <a:noFill/>
                    </a:lnT>
                    <a:lnB>
                      <a:noFill/>
                    </a:lnB>
                  </a:tcPr>
                </a:tc>
              </a:tr>
              <a:tr h="179070">
                <a:tc>
                  <a:txBody>
                    <a:bodyPr/>
                    <a:lstStyle/>
                    <a:p>
                      <a:pPr algn="ctr" fontAlgn="b"/>
                      <a:r>
                        <a:rPr lang="cs-CZ" sz="1000" b="0" i="0" u="none" strike="noStrike">
                          <a:solidFill>
                            <a:srgbClr val="000000"/>
                          </a:solidFill>
                          <a:latin typeface="Arial"/>
                        </a:rPr>
                        <a:t>VERSICOL</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5.9</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3.2</a:t>
                      </a:r>
                    </a:p>
                  </a:txBody>
                  <a:tcPr marL="9525" marR="9525" marT="9525" marB="0" anchor="ctr">
                    <a:lnL>
                      <a:noFill/>
                    </a:lnL>
                    <a:lnR>
                      <a:noFill/>
                    </a:lnR>
                    <a:lnT>
                      <a:noFill/>
                    </a:lnT>
                    <a:lnB>
                      <a:noFill/>
                    </a:lnB>
                  </a:tcPr>
                </a:tc>
                <a:tc>
                  <a:txBody>
                    <a:bodyPr/>
                    <a:lstStyle/>
                    <a:p>
                      <a:pPr algn="ctr" fontAlgn="b"/>
                      <a:r>
                        <a:rPr lang="cs-CZ" sz="1000" b="0" i="0" u="none" strike="noStrike" dirty="0">
                          <a:solidFill>
                            <a:srgbClr val="000000"/>
                          </a:solidFill>
                          <a:latin typeface="Arial"/>
                        </a:rPr>
                        <a:t>4.8</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1.8</a:t>
                      </a:r>
                    </a:p>
                  </a:txBody>
                  <a:tcPr marL="9525" marR="9525" marT="9525" marB="0" anchor="ctr">
                    <a:lnL>
                      <a:noFill/>
                    </a:lnL>
                    <a:lnR>
                      <a:noFill/>
                    </a:lnR>
                    <a:lnT>
                      <a:noFill/>
                    </a:lnT>
                    <a:lnB>
                      <a:noFill/>
                    </a:lnB>
                  </a:tcPr>
                </a:tc>
              </a:tr>
              <a:tr h="179070">
                <a:tc>
                  <a:txBody>
                    <a:bodyPr/>
                    <a:lstStyle/>
                    <a:p>
                      <a:pPr algn="ctr" fontAlgn="b"/>
                      <a:r>
                        <a:rPr lang="cs-CZ" sz="1000" b="0" i="0" u="none" strike="noStrike">
                          <a:solidFill>
                            <a:srgbClr val="000000"/>
                          </a:solidFill>
                          <a:latin typeface="Arial"/>
                        </a:rPr>
                        <a:t>SETOSA</a:t>
                      </a:r>
                    </a:p>
                  </a:txBody>
                  <a:tcPr marL="9525" marR="9525" marT="9525" marB="0" anchor="ctr">
                    <a:lnL>
                      <a:noFill/>
                    </a:lnL>
                    <a:lnR>
                      <a:noFill/>
                    </a:lnR>
                    <a:lnT>
                      <a:noFill/>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cs-CZ" sz="1000" b="0" i="0" u="none" strike="noStrike">
                          <a:solidFill>
                            <a:srgbClr val="000000"/>
                          </a:solidFill>
                          <a:latin typeface="Arial"/>
                        </a:rPr>
                        <a:t>4.6</a:t>
                      </a:r>
                    </a:p>
                  </a:txBody>
                  <a:tcPr marL="9525" marR="9525" marT="9525" marB="0" anchor="ctr">
                    <a:lnL>
                      <a:noFill/>
                    </a:lnL>
                    <a:lnR>
                      <a:noFill/>
                    </a:lnR>
                    <a:lnT>
                      <a:noFill/>
                    </a:lnT>
                    <a:lnB>
                      <a:noFill/>
                    </a:lnB>
                  </a:tcPr>
                </a:tc>
                <a:tc>
                  <a:txBody>
                    <a:bodyPr/>
                    <a:lstStyle/>
                    <a:p>
                      <a:pPr algn="ctr" fontAlgn="b"/>
                      <a:r>
                        <a:rPr lang="cs-CZ" sz="1000" b="0" i="0" u="none" strike="noStrike">
                          <a:solidFill>
                            <a:srgbClr val="000000"/>
                          </a:solidFill>
                          <a:latin typeface="Arial"/>
                        </a:rPr>
                        <a:t>3.6</a:t>
                      </a:r>
                    </a:p>
                  </a:txBody>
                  <a:tcPr marL="9525" marR="9525" marT="9525" marB="0" anchor="ctr">
                    <a:lnL>
                      <a:noFill/>
                    </a:lnL>
                    <a:lnR>
                      <a:noFill/>
                    </a:lnR>
                    <a:lnT>
                      <a:noFill/>
                    </a:lnT>
                    <a:lnB>
                      <a:noFill/>
                    </a:lnB>
                  </a:tcPr>
                </a:tc>
                <a:tc>
                  <a:txBody>
                    <a:bodyPr/>
                    <a:lstStyle/>
                    <a:p>
                      <a:pPr algn="ctr" fontAlgn="b"/>
                      <a:r>
                        <a:rPr lang="cs-CZ" sz="1000" b="0" i="0" u="none" strike="noStrike" dirty="0">
                          <a:solidFill>
                            <a:srgbClr val="000000"/>
                          </a:solidFill>
                          <a:latin typeface="Arial"/>
                        </a:rPr>
                        <a:t>1.0</a:t>
                      </a:r>
                    </a:p>
                  </a:txBody>
                  <a:tcPr marL="9525" marR="9525" marT="9525" marB="0" anchor="ctr">
                    <a:lnL>
                      <a:noFill/>
                    </a:lnL>
                    <a:lnR>
                      <a:noFill/>
                    </a:lnR>
                    <a:lnT>
                      <a:noFill/>
                    </a:lnT>
                    <a:lnB>
                      <a:noFill/>
                    </a:lnB>
                  </a:tcPr>
                </a:tc>
                <a:tc>
                  <a:txBody>
                    <a:bodyPr/>
                    <a:lstStyle/>
                    <a:p>
                      <a:pPr algn="ctr" fontAlgn="b"/>
                      <a:r>
                        <a:rPr lang="cs-CZ" sz="1000" b="0" i="0" u="none" strike="noStrike" dirty="0">
                          <a:solidFill>
                            <a:srgbClr val="000000"/>
                          </a:solidFill>
                          <a:latin typeface="Arial"/>
                        </a:rPr>
                        <a:t>0.2</a:t>
                      </a:r>
                    </a:p>
                  </a:txBody>
                  <a:tcPr marL="9525" marR="9525" marT="9525" marB="0" anchor="ctr">
                    <a:lnL>
                      <a:noFill/>
                    </a:lnL>
                    <a:lnR>
                      <a:noFill/>
                    </a:lnR>
                    <a:lnT>
                      <a:noFill/>
                    </a:lnT>
                    <a:lnB>
                      <a:noFill/>
                    </a:lnB>
                  </a:tcPr>
                </a:tc>
              </a:tr>
              <a:tr h="179070">
                <a:tc>
                  <a:txBody>
                    <a:bodyPr/>
                    <a:lstStyle/>
                    <a:p>
                      <a:pPr algn="ctr" fontAlgn="b"/>
                      <a:r>
                        <a:rPr lang="cs-CZ" sz="1000" b="0" i="0" u="none" strike="noStrike" dirty="0">
                          <a:solidFill>
                            <a:srgbClr val="000000"/>
                          </a:solidFill>
                          <a:latin typeface="Arial"/>
                        </a:rPr>
                        <a:t> </a:t>
                      </a: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cs-CZ" sz="1000" b="1" i="0" u="none" strike="noStrike">
                          <a:solidFill>
                            <a:srgbClr val="000000"/>
                          </a:solidFill>
                          <a:latin typeface="Arial"/>
                        </a:rPr>
                        <a:t>…</a:t>
                      </a:r>
                    </a:p>
                  </a:txBody>
                  <a:tcPr marL="9525" marR="9525" marT="9525" marB="0" anchor="ctr">
                    <a:lnL w="6350" cap="flat" cmpd="sng" algn="ctr">
                      <a:noFill/>
                      <a:prstDash val="solid"/>
                      <a:round/>
                      <a:headEnd type="none" w="med" len="med"/>
                      <a:tailEnd type="none" w="med" len="med"/>
                    </a:lnL>
                    <a:lnR>
                      <a:noFill/>
                    </a:lnR>
                    <a:lnT>
                      <a:noFill/>
                    </a:lnT>
                    <a:lnB>
                      <a:noFill/>
                    </a:lnB>
                  </a:tcPr>
                </a:tc>
                <a:tc>
                  <a:txBody>
                    <a:bodyPr/>
                    <a:lstStyle/>
                    <a:p>
                      <a:pPr algn="ctr" fontAlgn="b"/>
                      <a:r>
                        <a:rPr lang="cs-CZ" sz="1000" b="1" i="0" u="none" strike="noStrike" dirty="0">
                          <a:solidFill>
                            <a:srgbClr val="000000"/>
                          </a:solidFill>
                          <a:latin typeface="Arial"/>
                        </a:rPr>
                        <a:t>…</a:t>
                      </a:r>
                    </a:p>
                  </a:txBody>
                  <a:tcPr marL="9525" marR="9525" marT="9525" marB="0" anchor="ctr">
                    <a:lnL>
                      <a:noFill/>
                    </a:lnL>
                    <a:lnR>
                      <a:noFill/>
                    </a:lnR>
                    <a:lnT>
                      <a:noFill/>
                    </a:lnT>
                    <a:lnB>
                      <a:noFill/>
                    </a:lnB>
                  </a:tcPr>
                </a:tc>
                <a:tc>
                  <a:txBody>
                    <a:bodyPr/>
                    <a:lstStyle/>
                    <a:p>
                      <a:pPr algn="ctr" fontAlgn="b"/>
                      <a:r>
                        <a:rPr lang="cs-CZ" sz="1000" b="1" i="0" u="none" strike="noStrike">
                          <a:solidFill>
                            <a:srgbClr val="000000"/>
                          </a:solidFill>
                          <a:latin typeface="Arial"/>
                        </a:rPr>
                        <a:t>…</a:t>
                      </a:r>
                    </a:p>
                  </a:txBody>
                  <a:tcPr marL="9525" marR="9525" marT="9525" marB="0" anchor="ctr">
                    <a:lnL>
                      <a:noFill/>
                    </a:lnL>
                    <a:lnR>
                      <a:noFill/>
                    </a:lnR>
                    <a:lnT>
                      <a:noFill/>
                    </a:lnT>
                    <a:lnB>
                      <a:noFill/>
                    </a:lnB>
                  </a:tcPr>
                </a:tc>
                <a:tc>
                  <a:txBody>
                    <a:bodyPr/>
                    <a:lstStyle/>
                    <a:p>
                      <a:pPr algn="ctr" fontAlgn="b"/>
                      <a:r>
                        <a:rPr lang="cs-CZ" sz="1000" b="1" i="0" u="none" strike="noStrike" dirty="0">
                          <a:solidFill>
                            <a:srgbClr val="000000"/>
                          </a:solidFill>
                          <a:latin typeface="Arial"/>
                        </a:rPr>
                        <a:t>…</a:t>
                      </a:r>
                    </a:p>
                  </a:txBody>
                  <a:tcPr marL="9525" marR="9525" marT="9525" marB="0" anchor="ctr">
                    <a:lnL>
                      <a:noFill/>
                    </a:lnL>
                    <a:lnR>
                      <a:noFill/>
                    </a:lnR>
                    <a:lnT>
                      <a:noFill/>
                    </a:lnT>
                    <a:lnB>
                      <a:noFill/>
                    </a:lnB>
                  </a:tcPr>
                </a:tc>
              </a:tr>
            </a:tbl>
          </a:graphicData>
        </a:graphic>
      </p:graphicFrame>
      <p:graphicFrame>
        <p:nvGraphicFramePr>
          <p:cNvPr id="3073" name="Object 1"/>
          <p:cNvGraphicFramePr>
            <a:graphicFrameLocks noChangeAspect="1"/>
          </p:cNvGraphicFramePr>
          <p:nvPr/>
        </p:nvGraphicFramePr>
        <p:xfrm>
          <a:off x="4016491" y="1340768"/>
          <a:ext cx="4983493" cy="3737620"/>
        </p:xfrm>
        <a:graphic>
          <a:graphicData uri="http://schemas.openxmlformats.org/presentationml/2006/ole">
            <p:oleObj spid="_x0000_s3073" name="Graph" r:id="rId3" imgW="5943600" imgH="4457880" progId="STATISTICA.Graph">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Vícerozměrná analýza dat = pohled ze správného úhlu</a:t>
            </a:r>
            <a:endParaRPr lang="cs-CZ" dirty="0"/>
          </a:p>
        </p:txBody>
      </p:sp>
      <p:sp>
        <p:nvSpPr>
          <p:cNvPr id="3" name="Content Placeholder 2"/>
          <p:cNvSpPr>
            <a:spLocks noGrp="1"/>
          </p:cNvSpPr>
          <p:nvPr>
            <p:ph idx="1"/>
          </p:nvPr>
        </p:nvSpPr>
        <p:spPr/>
        <p:txBody>
          <a:bodyPr/>
          <a:lstStyle/>
          <a:p>
            <a:r>
              <a:rPr lang="cs-CZ" dirty="0" smtClean="0"/>
              <a:t>Vícerozměrná analýza nám pomáhá nalézt v x-dimenzionálním prostoru nejvhodnější pohled na data poskytující maximum informací o analyzovaných objektech</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6</a:t>
            </a:fld>
            <a:endParaRPr lang="cs-CZ"/>
          </a:p>
        </p:txBody>
      </p:sp>
      <p:pic>
        <p:nvPicPr>
          <p:cNvPr id="25602" name="Picture 2"/>
          <p:cNvPicPr>
            <a:picLocks noChangeAspect="1" noChangeArrowheads="1"/>
          </p:cNvPicPr>
          <p:nvPr/>
        </p:nvPicPr>
        <p:blipFill>
          <a:blip r:embed="rId2" cstate="print"/>
          <a:srcRect l="33819" t="7032" r="33378" b="6883"/>
          <a:stretch>
            <a:fillRect/>
          </a:stretch>
        </p:blipFill>
        <p:spPr bwMode="auto">
          <a:xfrm>
            <a:off x="3108833" y="2204864"/>
            <a:ext cx="2399271" cy="3384376"/>
          </a:xfrm>
          <a:prstGeom prst="rect">
            <a:avLst/>
          </a:prstGeom>
          <a:noFill/>
          <a:ln w="9525">
            <a:noFill/>
            <a:miter lim="800000"/>
            <a:headEnd/>
            <a:tailEnd/>
          </a:ln>
        </p:spPr>
      </p:pic>
      <p:pic>
        <p:nvPicPr>
          <p:cNvPr id="25603" name="Picture 3"/>
          <p:cNvPicPr>
            <a:picLocks noChangeAspect="1" noChangeArrowheads="1"/>
          </p:cNvPicPr>
          <p:nvPr/>
        </p:nvPicPr>
        <p:blipFill>
          <a:blip r:embed="rId3" cstate="print"/>
          <a:srcRect l="34571" t="7032" r="33378" b="5062"/>
          <a:stretch>
            <a:fillRect/>
          </a:stretch>
        </p:blipFill>
        <p:spPr bwMode="auto">
          <a:xfrm>
            <a:off x="323528" y="2204864"/>
            <a:ext cx="2344580" cy="3456384"/>
          </a:xfrm>
          <a:prstGeom prst="rect">
            <a:avLst/>
          </a:prstGeom>
          <a:noFill/>
          <a:ln w="9525">
            <a:noFill/>
            <a:miter lim="800000"/>
            <a:headEnd/>
            <a:tailEnd/>
          </a:ln>
        </p:spPr>
      </p:pic>
      <p:pic>
        <p:nvPicPr>
          <p:cNvPr id="25604" name="Picture 4"/>
          <p:cNvPicPr>
            <a:picLocks noChangeAspect="1" noChangeArrowheads="1"/>
          </p:cNvPicPr>
          <p:nvPr/>
        </p:nvPicPr>
        <p:blipFill>
          <a:blip r:embed="rId4" cstate="print"/>
          <a:srcRect l="33075" t="10549" r="33378" b="8578"/>
          <a:stretch>
            <a:fillRect/>
          </a:stretch>
        </p:blipFill>
        <p:spPr bwMode="auto">
          <a:xfrm>
            <a:off x="6084168" y="2204864"/>
            <a:ext cx="2611856" cy="3384376"/>
          </a:xfrm>
          <a:prstGeom prst="rect">
            <a:avLst/>
          </a:prstGeom>
          <a:noFill/>
          <a:ln w="9525">
            <a:noFill/>
            <a:miter lim="800000"/>
            <a:headEnd/>
            <a:tailEnd/>
          </a:ln>
        </p:spPr>
      </p:pic>
      <p:sp>
        <p:nvSpPr>
          <p:cNvPr id="8" name="TextBox 7"/>
          <p:cNvSpPr txBox="1"/>
          <p:nvPr/>
        </p:nvSpPr>
        <p:spPr>
          <a:xfrm>
            <a:off x="1115616" y="5733256"/>
            <a:ext cx="6421053" cy="369332"/>
          </a:xfrm>
          <a:prstGeom prst="rect">
            <a:avLst/>
          </a:prstGeom>
          <a:noFill/>
        </p:spPr>
        <p:txBody>
          <a:bodyPr wrap="none" rtlCol="0">
            <a:spAutoFit/>
          </a:bodyPr>
          <a:lstStyle/>
          <a:p>
            <a:r>
              <a:rPr lang="cs-CZ" dirty="0" smtClean="0"/>
              <a:t>Všechny obrázky ukazují stejný objekt z různých úhlů v 3D prostoru.</a:t>
            </a:r>
            <a:endParaRPr lang="cs-C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p:cNvSpPr/>
          <p:nvPr/>
        </p:nvSpPr>
        <p:spPr>
          <a:xfrm>
            <a:off x="6048164" y="3897052"/>
            <a:ext cx="1224136" cy="122413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cs-CZ"/>
          </a:p>
        </p:txBody>
      </p:sp>
      <p:sp>
        <p:nvSpPr>
          <p:cNvPr id="2" name="Title 1"/>
          <p:cNvSpPr>
            <a:spLocks noGrp="1"/>
          </p:cNvSpPr>
          <p:nvPr>
            <p:ph type="title"/>
          </p:nvPr>
        </p:nvSpPr>
        <p:spPr/>
        <p:txBody>
          <a:bodyPr>
            <a:normAutofit fontScale="90000"/>
          </a:bodyPr>
          <a:lstStyle/>
          <a:p>
            <a:r>
              <a:rPr lang="cs-CZ" dirty="0" smtClean="0"/>
              <a:t>Obecný princip redukce dimenzionality dat</a:t>
            </a:r>
            <a:endParaRPr lang="cs-CZ" dirty="0"/>
          </a:p>
        </p:txBody>
      </p:sp>
      <p:sp>
        <p:nvSpPr>
          <p:cNvPr id="3" name="Content Placeholder 2"/>
          <p:cNvSpPr>
            <a:spLocks noGrp="1"/>
          </p:cNvSpPr>
          <p:nvPr>
            <p:ph idx="1"/>
          </p:nvPr>
        </p:nvSpPr>
        <p:spPr/>
        <p:txBody>
          <a:bodyPr/>
          <a:lstStyle/>
          <a:p>
            <a:r>
              <a:rPr lang="cs-CZ" dirty="0" smtClean="0"/>
              <a:t>V převážné většině případů existují mezi dimenzemi korelační vztahy, tedy dimenze se navzájem vysvětlují a pro popis kompletní informace v datech není třeba všech dimenzí vstupního souboru</a:t>
            </a:r>
          </a:p>
          <a:p>
            <a:r>
              <a:rPr lang="cs-CZ" dirty="0" smtClean="0"/>
              <a:t>Všechny tzv. ordinační metody využívají principu identifikace korelovaných dimenzí a jejich sloučení do souhrnných nových dimenzí zastupujících několik dimenzí vstupního souboru</a:t>
            </a:r>
          </a:p>
          <a:p>
            <a:r>
              <a:rPr lang="cs-CZ" dirty="0" smtClean="0"/>
              <a:t>Pokud mezi dimenzemi vstupního souboru neexistují korelace, </a:t>
            </a:r>
            <a:r>
              <a:rPr lang="cs-CZ" u="sng" dirty="0" smtClean="0"/>
              <a:t>nemá smysl hledat zjednodušení vícerozměrné struktury takovéhoto souboru !!!</a:t>
            </a:r>
          </a:p>
          <a:p>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7</a:t>
            </a:fld>
            <a:endParaRPr lang="cs-CZ"/>
          </a:p>
        </p:txBody>
      </p:sp>
      <p:grpSp>
        <p:nvGrpSpPr>
          <p:cNvPr id="10" name="Group 9"/>
          <p:cNvGrpSpPr/>
          <p:nvPr/>
        </p:nvGrpSpPr>
        <p:grpSpPr>
          <a:xfrm>
            <a:off x="1619672" y="3861048"/>
            <a:ext cx="1440160" cy="1440160"/>
            <a:chOff x="-2620416" y="3861048"/>
            <a:chExt cx="1440160" cy="1440160"/>
          </a:xfrm>
        </p:grpSpPr>
        <p:cxnSp>
          <p:nvCxnSpPr>
            <p:cNvPr id="8" name="Straight Connector 7"/>
            <p:cNvCxnSpPr/>
            <p:nvPr/>
          </p:nvCxnSpPr>
          <p:spPr>
            <a:xfrm rot="5400000">
              <a:off x="-3340496" y="458112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2620416" y="530120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Oval 10"/>
          <p:cNvSpPr/>
          <p:nvPr/>
        </p:nvSpPr>
        <p:spPr>
          <a:xfrm rot="2805912">
            <a:off x="2192516" y="3795228"/>
            <a:ext cx="312150" cy="159700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cs-CZ"/>
          </a:p>
        </p:txBody>
      </p:sp>
      <p:cxnSp>
        <p:nvCxnSpPr>
          <p:cNvPr id="13" name="Straight Connector 12"/>
          <p:cNvCxnSpPr/>
          <p:nvPr/>
        </p:nvCxnSpPr>
        <p:spPr>
          <a:xfrm flipV="1">
            <a:off x="1675361" y="3933056"/>
            <a:ext cx="1384471" cy="128668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5868144" y="3861048"/>
            <a:ext cx="1440160" cy="1440160"/>
            <a:chOff x="-2620416" y="3861048"/>
            <a:chExt cx="1440160" cy="1440160"/>
          </a:xfrm>
        </p:grpSpPr>
        <p:cxnSp>
          <p:nvCxnSpPr>
            <p:cNvPr id="16" name="Straight Connector 15"/>
            <p:cNvCxnSpPr/>
            <p:nvPr/>
          </p:nvCxnSpPr>
          <p:spPr>
            <a:xfrm rot="5400000">
              <a:off x="-3340496" y="458112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2620416" y="530120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6012160" y="3861048"/>
            <a:ext cx="1296144" cy="1296144"/>
            <a:chOff x="7625435" y="3410150"/>
            <a:chExt cx="1656184" cy="1656184"/>
          </a:xfrm>
        </p:grpSpPr>
        <p:cxnSp>
          <p:nvCxnSpPr>
            <p:cNvPr id="19" name="Straight Connector 18"/>
            <p:cNvCxnSpPr/>
            <p:nvPr/>
          </p:nvCxnSpPr>
          <p:spPr>
            <a:xfrm flipV="1">
              <a:off x="7805455" y="3635944"/>
              <a:ext cx="1296144" cy="1204596"/>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6200000" flipV="1">
              <a:off x="7805455" y="3635944"/>
              <a:ext cx="1296144" cy="1204596"/>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625435" y="4238242"/>
              <a:ext cx="165618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7625435" y="4238242"/>
              <a:ext cx="165618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p:nvSpPr>
        <p:spPr>
          <a:xfrm>
            <a:off x="323528" y="5373216"/>
            <a:ext cx="4320481" cy="646331"/>
          </a:xfrm>
          <a:prstGeom prst="rect">
            <a:avLst/>
          </a:prstGeom>
          <a:noFill/>
        </p:spPr>
        <p:txBody>
          <a:bodyPr wrap="square" rtlCol="0">
            <a:spAutoFit/>
          </a:bodyPr>
          <a:lstStyle/>
          <a:p>
            <a:r>
              <a:rPr lang="cs-CZ" dirty="0" smtClean="0"/>
              <a:t>Jednoznačný vztah dimenzí x a y umožňuje jejich nahrazení jedinou novou dimenzí z </a:t>
            </a:r>
            <a:endParaRPr lang="cs-CZ" dirty="0"/>
          </a:p>
        </p:txBody>
      </p:sp>
      <p:sp>
        <p:nvSpPr>
          <p:cNvPr id="30" name="TextBox 29"/>
          <p:cNvSpPr txBox="1"/>
          <p:nvPr/>
        </p:nvSpPr>
        <p:spPr>
          <a:xfrm>
            <a:off x="2843808" y="4941168"/>
            <a:ext cx="284052" cy="369332"/>
          </a:xfrm>
          <a:prstGeom prst="rect">
            <a:avLst/>
          </a:prstGeom>
          <a:noFill/>
        </p:spPr>
        <p:txBody>
          <a:bodyPr wrap="none" rtlCol="0">
            <a:spAutoFit/>
          </a:bodyPr>
          <a:lstStyle/>
          <a:p>
            <a:r>
              <a:rPr lang="cs-CZ" dirty="0" smtClean="0"/>
              <a:t>x</a:t>
            </a:r>
            <a:endParaRPr lang="cs-CZ" dirty="0"/>
          </a:p>
        </p:txBody>
      </p:sp>
      <p:sp>
        <p:nvSpPr>
          <p:cNvPr id="31" name="TextBox 30"/>
          <p:cNvSpPr txBox="1"/>
          <p:nvPr/>
        </p:nvSpPr>
        <p:spPr>
          <a:xfrm>
            <a:off x="1619672" y="3861048"/>
            <a:ext cx="288862" cy="369332"/>
          </a:xfrm>
          <a:prstGeom prst="rect">
            <a:avLst/>
          </a:prstGeom>
          <a:noFill/>
        </p:spPr>
        <p:txBody>
          <a:bodyPr wrap="none" rtlCol="0">
            <a:spAutoFit/>
          </a:bodyPr>
          <a:lstStyle/>
          <a:p>
            <a:r>
              <a:rPr lang="cs-CZ" dirty="0" smtClean="0"/>
              <a:t>y</a:t>
            </a:r>
            <a:endParaRPr lang="cs-CZ" dirty="0"/>
          </a:p>
        </p:txBody>
      </p:sp>
      <p:sp>
        <p:nvSpPr>
          <p:cNvPr id="32" name="TextBox 31"/>
          <p:cNvSpPr txBox="1"/>
          <p:nvPr/>
        </p:nvSpPr>
        <p:spPr>
          <a:xfrm>
            <a:off x="2976535" y="3851756"/>
            <a:ext cx="276038" cy="369332"/>
          </a:xfrm>
          <a:prstGeom prst="rect">
            <a:avLst/>
          </a:prstGeom>
          <a:noFill/>
        </p:spPr>
        <p:txBody>
          <a:bodyPr wrap="none" rtlCol="0">
            <a:spAutoFit/>
          </a:bodyPr>
          <a:lstStyle/>
          <a:p>
            <a:r>
              <a:rPr lang="cs-CZ" dirty="0" smtClean="0"/>
              <a:t>z</a:t>
            </a:r>
            <a:endParaRPr lang="cs-CZ" dirty="0"/>
          </a:p>
        </p:txBody>
      </p:sp>
      <p:sp>
        <p:nvSpPr>
          <p:cNvPr id="33" name="TextBox 32"/>
          <p:cNvSpPr txBox="1"/>
          <p:nvPr/>
        </p:nvSpPr>
        <p:spPr>
          <a:xfrm>
            <a:off x="7096260" y="5008902"/>
            <a:ext cx="284052" cy="369332"/>
          </a:xfrm>
          <a:prstGeom prst="rect">
            <a:avLst/>
          </a:prstGeom>
          <a:noFill/>
        </p:spPr>
        <p:txBody>
          <a:bodyPr wrap="none" rtlCol="0">
            <a:spAutoFit/>
          </a:bodyPr>
          <a:lstStyle/>
          <a:p>
            <a:r>
              <a:rPr lang="cs-CZ" dirty="0" smtClean="0"/>
              <a:t>x</a:t>
            </a:r>
            <a:endParaRPr lang="cs-CZ" dirty="0"/>
          </a:p>
        </p:txBody>
      </p:sp>
      <p:sp>
        <p:nvSpPr>
          <p:cNvPr id="34" name="TextBox 33"/>
          <p:cNvSpPr txBox="1"/>
          <p:nvPr/>
        </p:nvSpPr>
        <p:spPr>
          <a:xfrm>
            <a:off x="5796136" y="3721306"/>
            <a:ext cx="288862" cy="369332"/>
          </a:xfrm>
          <a:prstGeom prst="rect">
            <a:avLst/>
          </a:prstGeom>
          <a:noFill/>
        </p:spPr>
        <p:txBody>
          <a:bodyPr wrap="none" rtlCol="0">
            <a:spAutoFit/>
          </a:bodyPr>
          <a:lstStyle/>
          <a:p>
            <a:r>
              <a:rPr lang="cs-CZ" dirty="0" smtClean="0"/>
              <a:t>y</a:t>
            </a:r>
            <a:endParaRPr lang="cs-CZ" dirty="0"/>
          </a:p>
        </p:txBody>
      </p:sp>
      <p:sp>
        <p:nvSpPr>
          <p:cNvPr id="35" name="TextBox 34"/>
          <p:cNvSpPr txBox="1"/>
          <p:nvPr/>
        </p:nvSpPr>
        <p:spPr>
          <a:xfrm>
            <a:off x="7085265" y="3773477"/>
            <a:ext cx="292068" cy="369332"/>
          </a:xfrm>
          <a:prstGeom prst="rect">
            <a:avLst/>
          </a:prstGeom>
          <a:noFill/>
        </p:spPr>
        <p:txBody>
          <a:bodyPr wrap="none" rtlCol="0">
            <a:spAutoFit/>
          </a:bodyPr>
          <a:lstStyle/>
          <a:p>
            <a:r>
              <a:rPr lang="cs-CZ" dirty="0" smtClean="0"/>
              <a:t>?</a:t>
            </a:r>
            <a:endParaRPr lang="cs-CZ" dirty="0"/>
          </a:p>
        </p:txBody>
      </p:sp>
      <p:sp>
        <p:nvSpPr>
          <p:cNvPr id="36" name="TextBox 35"/>
          <p:cNvSpPr txBox="1"/>
          <p:nvPr/>
        </p:nvSpPr>
        <p:spPr>
          <a:xfrm>
            <a:off x="6527505" y="3566001"/>
            <a:ext cx="292068" cy="369332"/>
          </a:xfrm>
          <a:prstGeom prst="rect">
            <a:avLst/>
          </a:prstGeom>
          <a:noFill/>
        </p:spPr>
        <p:txBody>
          <a:bodyPr wrap="none" rtlCol="0">
            <a:spAutoFit/>
          </a:bodyPr>
          <a:lstStyle/>
          <a:p>
            <a:r>
              <a:rPr lang="cs-CZ" dirty="0" smtClean="0"/>
              <a:t>?</a:t>
            </a:r>
            <a:endParaRPr lang="cs-CZ" dirty="0"/>
          </a:p>
        </p:txBody>
      </p:sp>
      <p:sp>
        <p:nvSpPr>
          <p:cNvPr id="37" name="TextBox 36"/>
          <p:cNvSpPr txBox="1"/>
          <p:nvPr/>
        </p:nvSpPr>
        <p:spPr>
          <a:xfrm>
            <a:off x="7251859" y="4326963"/>
            <a:ext cx="292068" cy="369332"/>
          </a:xfrm>
          <a:prstGeom prst="rect">
            <a:avLst/>
          </a:prstGeom>
          <a:noFill/>
        </p:spPr>
        <p:txBody>
          <a:bodyPr wrap="none" rtlCol="0">
            <a:spAutoFit/>
          </a:bodyPr>
          <a:lstStyle/>
          <a:p>
            <a:r>
              <a:rPr lang="cs-CZ" dirty="0" smtClean="0"/>
              <a:t>?</a:t>
            </a:r>
            <a:endParaRPr lang="cs-CZ" dirty="0"/>
          </a:p>
        </p:txBody>
      </p:sp>
      <p:sp>
        <p:nvSpPr>
          <p:cNvPr id="38" name="TextBox 37"/>
          <p:cNvSpPr txBox="1"/>
          <p:nvPr/>
        </p:nvSpPr>
        <p:spPr>
          <a:xfrm>
            <a:off x="7051398" y="4797152"/>
            <a:ext cx="292068" cy="369332"/>
          </a:xfrm>
          <a:prstGeom prst="rect">
            <a:avLst/>
          </a:prstGeom>
          <a:noFill/>
        </p:spPr>
        <p:txBody>
          <a:bodyPr wrap="none" rtlCol="0">
            <a:spAutoFit/>
          </a:bodyPr>
          <a:lstStyle/>
          <a:p>
            <a:r>
              <a:rPr lang="cs-CZ" dirty="0" smtClean="0"/>
              <a:t>?</a:t>
            </a:r>
            <a:endParaRPr lang="cs-CZ" dirty="0"/>
          </a:p>
        </p:txBody>
      </p:sp>
      <p:sp>
        <p:nvSpPr>
          <p:cNvPr id="39" name="TextBox 38"/>
          <p:cNvSpPr txBox="1"/>
          <p:nvPr/>
        </p:nvSpPr>
        <p:spPr>
          <a:xfrm>
            <a:off x="6444208" y="5047043"/>
            <a:ext cx="292068" cy="369332"/>
          </a:xfrm>
          <a:prstGeom prst="rect">
            <a:avLst/>
          </a:prstGeom>
          <a:noFill/>
        </p:spPr>
        <p:txBody>
          <a:bodyPr wrap="none" rtlCol="0">
            <a:spAutoFit/>
          </a:bodyPr>
          <a:lstStyle/>
          <a:p>
            <a:r>
              <a:rPr lang="cs-CZ" dirty="0" smtClean="0"/>
              <a:t>?</a:t>
            </a:r>
            <a:endParaRPr lang="cs-CZ" dirty="0"/>
          </a:p>
        </p:txBody>
      </p:sp>
      <p:sp>
        <p:nvSpPr>
          <p:cNvPr id="40" name="TextBox 39"/>
          <p:cNvSpPr txBox="1"/>
          <p:nvPr/>
        </p:nvSpPr>
        <p:spPr>
          <a:xfrm>
            <a:off x="6084168" y="4941168"/>
            <a:ext cx="292068" cy="369332"/>
          </a:xfrm>
          <a:prstGeom prst="rect">
            <a:avLst/>
          </a:prstGeom>
          <a:noFill/>
        </p:spPr>
        <p:txBody>
          <a:bodyPr wrap="none" rtlCol="0">
            <a:spAutoFit/>
          </a:bodyPr>
          <a:lstStyle/>
          <a:p>
            <a:r>
              <a:rPr lang="cs-CZ" dirty="0" smtClean="0"/>
              <a:t>?</a:t>
            </a:r>
            <a:endParaRPr lang="cs-CZ" dirty="0"/>
          </a:p>
        </p:txBody>
      </p:sp>
      <p:sp>
        <p:nvSpPr>
          <p:cNvPr id="41" name="TextBox 40"/>
          <p:cNvSpPr txBox="1"/>
          <p:nvPr/>
        </p:nvSpPr>
        <p:spPr>
          <a:xfrm>
            <a:off x="5811699" y="4475253"/>
            <a:ext cx="292068" cy="369332"/>
          </a:xfrm>
          <a:prstGeom prst="rect">
            <a:avLst/>
          </a:prstGeom>
          <a:noFill/>
        </p:spPr>
        <p:txBody>
          <a:bodyPr wrap="none" rtlCol="0">
            <a:spAutoFit/>
          </a:bodyPr>
          <a:lstStyle/>
          <a:p>
            <a:r>
              <a:rPr lang="cs-CZ" dirty="0" smtClean="0"/>
              <a:t>?</a:t>
            </a:r>
            <a:endParaRPr lang="cs-CZ" dirty="0"/>
          </a:p>
        </p:txBody>
      </p:sp>
      <p:sp>
        <p:nvSpPr>
          <p:cNvPr id="42" name="TextBox 41"/>
          <p:cNvSpPr txBox="1"/>
          <p:nvPr/>
        </p:nvSpPr>
        <p:spPr>
          <a:xfrm>
            <a:off x="6034738" y="3739610"/>
            <a:ext cx="292068" cy="369332"/>
          </a:xfrm>
          <a:prstGeom prst="rect">
            <a:avLst/>
          </a:prstGeom>
          <a:noFill/>
        </p:spPr>
        <p:txBody>
          <a:bodyPr wrap="none" rtlCol="0">
            <a:spAutoFit/>
          </a:bodyPr>
          <a:lstStyle/>
          <a:p>
            <a:r>
              <a:rPr lang="cs-CZ" dirty="0" smtClean="0"/>
              <a:t>?</a:t>
            </a:r>
            <a:endParaRPr lang="cs-CZ" dirty="0"/>
          </a:p>
        </p:txBody>
      </p:sp>
      <p:sp>
        <p:nvSpPr>
          <p:cNvPr id="43" name="TextBox 42"/>
          <p:cNvSpPr txBox="1"/>
          <p:nvPr/>
        </p:nvSpPr>
        <p:spPr>
          <a:xfrm>
            <a:off x="4644008" y="5373216"/>
            <a:ext cx="4572000" cy="923330"/>
          </a:xfrm>
          <a:prstGeom prst="rect">
            <a:avLst/>
          </a:prstGeom>
          <a:noFill/>
        </p:spPr>
        <p:txBody>
          <a:bodyPr wrap="square" rtlCol="0">
            <a:spAutoFit/>
          </a:bodyPr>
          <a:lstStyle/>
          <a:p>
            <a:r>
              <a:rPr lang="cs-CZ" dirty="0" smtClean="0"/>
              <a:t>V případě neexistence vztahu mezi x a y nemá smysl definovat nové dimenze – nepřináší žádnou novou informaci oproti x a y</a:t>
            </a:r>
            <a:endParaRPr lang="cs-CZ"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Obecný princip hledání shluků v datech</a:t>
            </a:r>
            <a:endParaRPr lang="cs-CZ" dirty="0"/>
          </a:p>
        </p:txBody>
      </p:sp>
      <p:sp>
        <p:nvSpPr>
          <p:cNvPr id="3" name="Content Placeholder 2"/>
          <p:cNvSpPr>
            <a:spLocks noGrp="1"/>
          </p:cNvSpPr>
          <p:nvPr>
            <p:ph idx="1"/>
          </p:nvPr>
        </p:nvSpPr>
        <p:spPr/>
        <p:txBody>
          <a:bodyPr/>
          <a:lstStyle/>
          <a:p>
            <a:r>
              <a:rPr lang="cs-CZ" dirty="0" smtClean="0"/>
              <a:t>Vzájemnou pozici objektů ve vícerozměrném prostoru lze popsat jejich vzdáleností</a:t>
            </a:r>
          </a:p>
          <a:p>
            <a:r>
              <a:rPr lang="cs-CZ" dirty="0" smtClean="0"/>
              <a:t>Dle vzdálenosti objektů je můžeme slučovat do shluků a přiřazení  objektů ke shlukům ve vícerozměrném prostoru následně využít pro zjednodušení jejich x-dimenzionálního popisu </a:t>
            </a:r>
          </a:p>
          <a:p>
            <a:r>
              <a:rPr lang="cs-CZ" dirty="0" smtClean="0"/>
              <a:t>Smysluplnost výsledků shlukování závisí jednak na objektivní existenci shluků v datech, jednak na arbitrárně nastavených kritériích definice shluků </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8</a:t>
            </a:fld>
            <a:endParaRPr lang="cs-CZ" dirty="0"/>
          </a:p>
        </p:txBody>
      </p:sp>
      <p:grpSp>
        <p:nvGrpSpPr>
          <p:cNvPr id="5" name="Group 4"/>
          <p:cNvGrpSpPr/>
          <p:nvPr/>
        </p:nvGrpSpPr>
        <p:grpSpPr>
          <a:xfrm>
            <a:off x="1619672" y="3501008"/>
            <a:ext cx="1440160" cy="1440160"/>
            <a:chOff x="-2620416" y="3861048"/>
            <a:chExt cx="1440160" cy="1440160"/>
          </a:xfrm>
        </p:grpSpPr>
        <p:cxnSp>
          <p:nvCxnSpPr>
            <p:cNvPr id="6" name="Straight Connector 5"/>
            <p:cNvCxnSpPr/>
            <p:nvPr/>
          </p:nvCxnSpPr>
          <p:spPr>
            <a:xfrm rot="5400000">
              <a:off x="-3340496" y="458112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2620416" y="530120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 name="Oval 7"/>
          <p:cNvSpPr/>
          <p:nvPr/>
        </p:nvSpPr>
        <p:spPr>
          <a:xfrm>
            <a:off x="1763688" y="357301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9" name="Oval 8"/>
          <p:cNvSpPr/>
          <p:nvPr/>
        </p:nvSpPr>
        <p:spPr>
          <a:xfrm>
            <a:off x="2123728" y="3501008"/>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10" name="Oval 9"/>
          <p:cNvSpPr/>
          <p:nvPr/>
        </p:nvSpPr>
        <p:spPr>
          <a:xfrm>
            <a:off x="1979712" y="3717032"/>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11" name="Oval 10"/>
          <p:cNvSpPr/>
          <p:nvPr/>
        </p:nvSpPr>
        <p:spPr>
          <a:xfrm>
            <a:off x="1785392" y="4581128"/>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12" name="Oval 11"/>
          <p:cNvSpPr/>
          <p:nvPr/>
        </p:nvSpPr>
        <p:spPr>
          <a:xfrm>
            <a:off x="1979712" y="4581128"/>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13" name="Oval 12"/>
          <p:cNvSpPr/>
          <p:nvPr/>
        </p:nvSpPr>
        <p:spPr>
          <a:xfrm>
            <a:off x="1907704" y="4365104"/>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14" name="Oval 13"/>
          <p:cNvSpPr/>
          <p:nvPr/>
        </p:nvSpPr>
        <p:spPr>
          <a:xfrm>
            <a:off x="2843808" y="4365104"/>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15" name="Oval 14"/>
          <p:cNvSpPr/>
          <p:nvPr/>
        </p:nvSpPr>
        <p:spPr>
          <a:xfrm>
            <a:off x="2771800" y="4077072"/>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16" name="Oval 15"/>
          <p:cNvSpPr/>
          <p:nvPr/>
        </p:nvSpPr>
        <p:spPr>
          <a:xfrm>
            <a:off x="2555776" y="4365104"/>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17" name="Oval 16"/>
          <p:cNvSpPr/>
          <p:nvPr/>
        </p:nvSpPr>
        <p:spPr>
          <a:xfrm>
            <a:off x="2771800" y="4581128"/>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grpSp>
        <p:nvGrpSpPr>
          <p:cNvPr id="18" name="Group 17"/>
          <p:cNvGrpSpPr/>
          <p:nvPr/>
        </p:nvGrpSpPr>
        <p:grpSpPr>
          <a:xfrm>
            <a:off x="5940152" y="3501008"/>
            <a:ext cx="1440160" cy="1440160"/>
            <a:chOff x="-2620416" y="3861048"/>
            <a:chExt cx="1440160" cy="1440160"/>
          </a:xfrm>
        </p:grpSpPr>
        <p:cxnSp>
          <p:nvCxnSpPr>
            <p:cNvPr id="19" name="Straight Connector 18"/>
            <p:cNvCxnSpPr/>
            <p:nvPr/>
          </p:nvCxnSpPr>
          <p:spPr>
            <a:xfrm rot="5400000">
              <a:off x="-3340496" y="458112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a:off x="-2620416" y="5301208"/>
              <a:ext cx="1440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Oval 20"/>
          <p:cNvSpPr/>
          <p:nvPr/>
        </p:nvSpPr>
        <p:spPr>
          <a:xfrm>
            <a:off x="6392265" y="357301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23" name="Oval 22"/>
          <p:cNvSpPr/>
          <p:nvPr/>
        </p:nvSpPr>
        <p:spPr>
          <a:xfrm>
            <a:off x="6056228" y="357301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31" name="Oval 30"/>
          <p:cNvSpPr/>
          <p:nvPr/>
        </p:nvSpPr>
        <p:spPr>
          <a:xfrm>
            <a:off x="6728302" y="357301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32" name="Oval 31"/>
          <p:cNvSpPr/>
          <p:nvPr/>
        </p:nvSpPr>
        <p:spPr>
          <a:xfrm>
            <a:off x="7064340" y="357301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33" name="Oval 32"/>
          <p:cNvSpPr/>
          <p:nvPr/>
        </p:nvSpPr>
        <p:spPr>
          <a:xfrm>
            <a:off x="6392265" y="393305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34" name="Oval 33"/>
          <p:cNvSpPr/>
          <p:nvPr/>
        </p:nvSpPr>
        <p:spPr>
          <a:xfrm>
            <a:off x="6056228" y="393305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35" name="Oval 34"/>
          <p:cNvSpPr/>
          <p:nvPr/>
        </p:nvSpPr>
        <p:spPr>
          <a:xfrm>
            <a:off x="6728302" y="393305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36" name="Oval 35"/>
          <p:cNvSpPr/>
          <p:nvPr/>
        </p:nvSpPr>
        <p:spPr>
          <a:xfrm>
            <a:off x="7064340" y="393305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37" name="Oval 36"/>
          <p:cNvSpPr/>
          <p:nvPr/>
        </p:nvSpPr>
        <p:spPr>
          <a:xfrm>
            <a:off x="6392265" y="429309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38" name="Oval 37"/>
          <p:cNvSpPr/>
          <p:nvPr/>
        </p:nvSpPr>
        <p:spPr>
          <a:xfrm>
            <a:off x="6056228" y="429309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39" name="Oval 38"/>
          <p:cNvSpPr/>
          <p:nvPr/>
        </p:nvSpPr>
        <p:spPr>
          <a:xfrm>
            <a:off x="6728302" y="429309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40" name="Oval 39"/>
          <p:cNvSpPr/>
          <p:nvPr/>
        </p:nvSpPr>
        <p:spPr>
          <a:xfrm>
            <a:off x="7064340" y="429309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41" name="Oval 40"/>
          <p:cNvSpPr/>
          <p:nvPr/>
        </p:nvSpPr>
        <p:spPr>
          <a:xfrm>
            <a:off x="6392265" y="465313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42" name="Oval 41"/>
          <p:cNvSpPr/>
          <p:nvPr/>
        </p:nvSpPr>
        <p:spPr>
          <a:xfrm>
            <a:off x="6056228" y="465313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43" name="Oval 42"/>
          <p:cNvSpPr/>
          <p:nvPr/>
        </p:nvSpPr>
        <p:spPr>
          <a:xfrm>
            <a:off x="6728302" y="465313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44" name="Oval 43"/>
          <p:cNvSpPr/>
          <p:nvPr/>
        </p:nvSpPr>
        <p:spPr>
          <a:xfrm>
            <a:off x="7064340" y="4653136"/>
            <a:ext cx="194320" cy="19432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cs-CZ"/>
          </a:p>
        </p:txBody>
      </p:sp>
      <p:sp>
        <p:nvSpPr>
          <p:cNvPr id="45" name="TextBox 44"/>
          <p:cNvSpPr txBox="1"/>
          <p:nvPr/>
        </p:nvSpPr>
        <p:spPr>
          <a:xfrm>
            <a:off x="720080" y="5241974"/>
            <a:ext cx="3779912" cy="923330"/>
          </a:xfrm>
          <a:prstGeom prst="rect">
            <a:avLst/>
          </a:prstGeom>
          <a:noFill/>
        </p:spPr>
        <p:txBody>
          <a:bodyPr wrap="square" rtlCol="0">
            <a:spAutoFit/>
          </a:bodyPr>
          <a:lstStyle/>
          <a:p>
            <a:r>
              <a:rPr lang="cs-CZ" dirty="0" smtClean="0"/>
              <a:t>Jednoznačné odlišení existujících shluků v datech (obdoba multimodálního rozložení)</a:t>
            </a:r>
            <a:endParaRPr lang="cs-CZ" dirty="0"/>
          </a:p>
        </p:txBody>
      </p:sp>
      <p:sp>
        <p:nvSpPr>
          <p:cNvPr id="46" name="TextBox 45"/>
          <p:cNvSpPr txBox="1"/>
          <p:nvPr/>
        </p:nvSpPr>
        <p:spPr>
          <a:xfrm>
            <a:off x="4644008" y="5241974"/>
            <a:ext cx="3779912" cy="923330"/>
          </a:xfrm>
          <a:prstGeom prst="rect">
            <a:avLst/>
          </a:prstGeom>
          <a:noFill/>
        </p:spPr>
        <p:txBody>
          <a:bodyPr wrap="square" rtlCol="0">
            <a:spAutoFit/>
          </a:bodyPr>
          <a:lstStyle/>
          <a:p>
            <a:r>
              <a:rPr lang="cs-CZ" dirty="0" smtClean="0"/>
              <a:t>Shluková analýza je možná i v tomto případě, nicméně hranice shluků jsou dány pouze naším rozhodnutím.</a:t>
            </a:r>
            <a:endParaRPr lang="cs-CZ" dirty="0"/>
          </a:p>
        </p:txBody>
      </p:sp>
      <p:sp>
        <p:nvSpPr>
          <p:cNvPr id="47" name="Oval 46"/>
          <p:cNvSpPr/>
          <p:nvPr/>
        </p:nvSpPr>
        <p:spPr>
          <a:xfrm>
            <a:off x="1691680" y="3429000"/>
            <a:ext cx="792088" cy="5760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48" name="Oval 47"/>
          <p:cNvSpPr/>
          <p:nvPr/>
        </p:nvSpPr>
        <p:spPr>
          <a:xfrm>
            <a:off x="1619672" y="4293096"/>
            <a:ext cx="792088" cy="5760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49" name="Oval 48"/>
          <p:cNvSpPr/>
          <p:nvPr/>
        </p:nvSpPr>
        <p:spPr>
          <a:xfrm>
            <a:off x="2444811" y="3933056"/>
            <a:ext cx="792088" cy="9361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51" name="Straight Connector 50"/>
          <p:cNvCxnSpPr/>
          <p:nvPr/>
        </p:nvCxnSpPr>
        <p:spPr>
          <a:xfrm rot="5400000">
            <a:off x="5940152" y="4160097"/>
            <a:ext cx="144016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10800000">
            <a:off x="5990127" y="4193148"/>
            <a:ext cx="1440160"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cs-CZ" dirty="0" smtClean="0"/>
              <a:t>Omezení vícerozměrné analýzy dat</a:t>
            </a:r>
            <a:endParaRPr lang="cs-CZ" dirty="0"/>
          </a:p>
        </p:txBody>
      </p:sp>
      <p:sp>
        <p:nvSpPr>
          <p:cNvPr id="3" name="Content Placeholder 2"/>
          <p:cNvSpPr>
            <a:spLocks noGrp="1"/>
          </p:cNvSpPr>
          <p:nvPr>
            <p:ph idx="1"/>
          </p:nvPr>
        </p:nvSpPr>
        <p:spPr/>
        <p:txBody>
          <a:bodyPr>
            <a:normAutofit fontScale="85000" lnSpcReduction="20000"/>
          </a:bodyPr>
          <a:lstStyle/>
          <a:p>
            <a:r>
              <a:rPr lang="cs-CZ" dirty="0" smtClean="0"/>
              <a:t>Vícerozměrná analýza může přinést zjednodušení dimenzionality dat pouze v případě, kdy data skrývají nějakou identifikovatelnou vícerozměrnou strukturu </a:t>
            </a:r>
          </a:p>
          <a:p>
            <a:pPr lvl="1"/>
            <a:r>
              <a:rPr lang="cs-CZ" dirty="0" smtClean="0"/>
              <a:t>Mezi dimenzemi existují vztahy (korelace) umožňující nahrazení korelovaných dimenzí zástupnou souhrnnou dimenzí</a:t>
            </a:r>
          </a:p>
          <a:p>
            <a:pPr lvl="1"/>
            <a:r>
              <a:rPr lang="cs-CZ" dirty="0" smtClean="0"/>
              <a:t>Objekty vytváří v x-dimenzionálním prostoru shluky nebo jiné nenáhodné struktury</a:t>
            </a:r>
          </a:p>
          <a:p>
            <a:r>
              <a:rPr lang="cs-CZ" dirty="0" smtClean="0"/>
              <a:t>Pro náhodně rozmístěné objekty bez korelací mezi dimenzemi jejich x-dimenzionálního prostoru nepřináší vícerozměrná analýza žádné nové informace oproti původním dimenzím</a:t>
            </a:r>
          </a:p>
          <a:p>
            <a:r>
              <a:rPr lang="cs-CZ" dirty="0" smtClean="0"/>
              <a:t>Důležitý je poměr počtu objektů (řádky tabulky) a dimenzí (sloupce tabulky). Čím je tento poměr menší tím větší je šance, že výsledky analýzy jsou ovlivněny náhodnými procesy.  Za minimální poměr pro získání validních výsledků je považováno 10 objektů na 1 dimenzi. </a:t>
            </a:r>
          </a:p>
          <a:p>
            <a:r>
              <a:rPr lang="cs-CZ" dirty="0" smtClean="0"/>
              <a:t>Pro vícerozměrné analýzy platí obdobné předpoklady jako pro jednorozměrnou statistickou analýzu; vzhledem k jejich možnému porušení na úrovni kombinace několika dimenzí  je tyto předpoklady třeba kontrolovat ještě pečlivěji než u jednorozměrné analýzy </a:t>
            </a:r>
          </a:p>
          <a:p>
            <a:r>
              <a:rPr lang="cs-CZ" dirty="0" smtClean="0"/>
              <a:t>Kromě klasických statistických předpokladů je při vícerozměrných analýzách třeba věnovat pozornost výběru metrik vzdáleností mezi objekty (klíčové ovlivnění interpretace výsledků) a jejich předpokladům </a:t>
            </a:r>
          </a:p>
          <a:p>
            <a:r>
              <a:rPr lang="cs-CZ" dirty="0" smtClean="0"/>
              <a:t>Pokud výsledky vícerozměrné analýzy nejsou interpretovatelné je třeba zvážit, zda použití vícerozměrné analýzy přináší oproti sadě jednorozměrných analýz nějakou přidanou hodnotou</a:t>
            </a:r>
          </a:p>
          <a:p>
            <a:r>
              <a:rPr lang="cs-CZ" dirty="0" smtClean="0"/>
              <a:t>Využitelná vícerozměrná analýza by měla být:</a:t>
            </a:r>
          </a:p>
          <a:p>
            <a:pPr lvl="1"/>
            <a:r>
              <a:rPr lang="cs-CZ" dirty="0" smtClean="0"/>
              <a:t>Vybrána vhodná metoda pro řešení daného problému</a:t>
            </a:r>
          </a:p>
          <a:p>
            <a:pPr lvl="1"/>
            <a:r>
              <a:rPr lang="cs-CZ" dirty="0" smtClean="0"/>
              <a:t>korektně spočítána za dodržení všech předpokladů </a:t>
            </a:r>
          </a:p>
          <a:p>
            <a:pPr lvl="1"/>
            <a:r>
              <a:rPr lang="cs-CZ" dirty="0" smtClean="0"/>
              <a:t>Interpretovatelná a přinášející novou informaci oproti analýze původních dimenzí </a:t>
            </a:r>
            <a:endParaRPr lang="cs-CZ" dirty="0"/>
          </a:p>
        </p:txBody>
      </p:sp>
      <p:sp>
        <p:nvSpPr>
          <p:cNvPr id="4" name="Slide Number Placeholder 3"/>
          <p:cNvSpPr>
            <a:spLocks noGrp="1"/>
          </p:cNvSpPr>
          <p:nvPr>
            <p:ph type="sldNum" sz="quarter" idx="12"/>
          </p:nvPr>
        </p:nvSpPr>
        <p:spPr/>
        <p:txBody>
          <a:bodyPr/>
          <a:lstStyle/>
          <a:p>
            <a:fld id="{26682521-B0D5-4576-BDAA-7011366E7E21}" type="slidenum">
              <a:rPr lang="cs-CZ" smtClean="0"/>
              <a:pPr/>
              <a:t>9</a:t>
            </a:fld>
            <a:endParaRPr lang="cs-CZ"/>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4120</TotalTime>
  <Words>2282</Words>
  <Application>Microsoft Office PowerPoint</Application>
  <PresentationFormat>On-screen Show (4:3)</PresentationFormat>
  <Paragraphs>379</Paragraphs>
  <Slides>38</Slides>
  <Notes>7</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38</vt:i4>
      </vt:variant>
    </vt:vector>
  </HeadingPairs>
  <TitlesOfParts>
    <vt:vector size="43" baseType="lpstr">
      <vt:lpstr>Office Theme</vt:lpstr>
      <vt:lpstr>Artwork</vt:lpstr>
      <vt:lpstr>Graph</vt:lpstr>
      <vt:lpstr>Rovnice</vt:lpstr>
      <vt:lpstr>Image</vt:lpstr>
      <vt:lpstr>Vícerozměrná analýza biodiverzity</vt:lpstr>
      <vt:lpstr>Metody analýzy biodiverzity</vt:lpstr>
      <vt:lpstr>Vícerozměrná analýza společenstev: výhody a nevýhody</vt:lpstr>
      <vt:lpstr>Cíle vícerozměrné analýzy dat</vt:lpstr>
      <vt:lpstr>Příklad vícerozměrného popisu objektů</vt:lpstr>
      <vt:lpstr>Vícerozměrná analýza dat = pohled ze správného úhlu</vt:lpstr>
      <vt:lpstr>Obecný princip redukce dimenzionality dat</vt:lpstr>
      <vt:lpstr>Obecný princip hledání shluků v datech</vt:lpstr>
      <vt:lpstr>Omezení vícerozměrné analýzy dat</vt:lpstr>
      <vt:lpstr>Korelace jako princip výpočtu vícerozměrných analýz</vt:lpstr>
      <vt:lpstr>Analýza kontingenčních tabule jako princip výpočtu vícerozměrných analýz</vt:lpstr>
      <vt:lpstr>Euklidovská vzdálenost jako princip výpočtu vícerozměrných analýz</vt:lpstr>
      <vt:lpstr>Double zero problém</vt:lpstr>
      <vt:lpstr>Pojmy vícerozměrných analýz  </vt:lpstr>
      <vt:lpstr>Vstupní matice vícerozměrných analýz  </vt:lpstr>
      <vt:lpstr>Základní typy vícerozměrných analýz  </vt:lpstr>
      <vt:lpstr>Typy vícerozměrných analýz  </vt:lpstr>
      <vt:lpstr>Seznam taxonů – vícerozměrný popis společenstva</vt:lpstr>
      <vt:lpstr>Koeficienty podobosti (indexy podobnosti)</vt:lpstr>
      <vt:lpstr>Vícerozměrná analýza dat</vt:lpstr>
      <vt:lpstr>Simple matching coefficient (Sokal &amp; Michener, 1958) </vt:lpstr>
      <vt:lpstr>Rogers &amp; Tanimoto koeficient (1960) </vt:lpstr>
      <vt:lpstr>Sokal &amp; Sneath (1963) </vt:lpstr>
      <vt:lpstr>Hammannův koeficient </vt:lpstr>
      <vt:lpstr>Vícerozměrná analýza dat</vt:lpstr>
      <vt:lpstr>Jaccardův koeficient  (1900, 1901, 1908) </vt:lpstr>
      <vt:lpstr>Sørensenův koeficient  (1948) (Coincidence index, Dice(1945)) </vt:lpstr>
      <vt:lpstr>Sokal &amp; Sneath (1963) </vt:lpstr>
      <vt:lpstr>Russel &amp; Rao (1940) </vt:lpstr>
      <vt:lpstr>Kulczynski (1928) </vt:lpstr>
      <vt:lpstr>Binární verze asymetrického kvantitativního Kulczynski koeficientu (1928) </vt:lpstr>
      <vt:lpstr>Ochiachi (1957) </vt:lpstr>
      <vt:lpstr>Faith (1983) </vt:lpstr>
      <vt:lpstr>Vícerozměrná analýza dat</vt:lpstr>
      <vt:lpstr>„Klasické“ indexy podobnosti</vt:lpstr>
      <vt:lpstr>Jednoduchý srovnávací koeficient (Sokal &amp; Michener, 1958) </vt:lpstr>
      <vt:lpstr>Gowerův obecný koeficient podobnosti (1971) I.</vt:lpstr>
      <vt:lpstr>Gowerův obecný koeficient podobnosti (1971) II.</vt:lpstr>
    </vt:vector>
  </TitlesOfParts>
  <Company>IBA MU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Jarkovsky</dc:creator>
  <cp:lastModifiedBy>Jarkovsky</cp:lastModifiedBy>
  <cp:revision>47</cp:revision>
  <dcterms:created xsi:type="dcterms:W3CDTF">2010-11-20T15:58:13Z</dcterms:created>
  <dcterms:modified xsi:type="dcterms:W3CDTF">2010-12-09T15:22:37Z</dcterms:modified>
</cp:coreProperties>
</file>