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3" r:id="rId3"/>
    <p:sldId id="289" r:id="rId4"/>
    <p:sldId id="257" r:id="rId5"/>
    <p:sldId id="258" r:id="rId6"/>
    <p:sldId id="284" r:id="rId7"/>
    <p:sldId id="259" r:id="rId8"/>
    <p:sldId id="285" r:id="rId9"/>
    <p:sldId id="260" r:id="rId10"/>
    <p:sldId id="261" r:id="rId11"/>
    <p:sldId id="262" r:id="rId12"/>
    <p:sldId id="286" r:id="rId13"/>
    <p:sldId id="287" r:id="rId14"/>
    <p:sldId id="288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1" d="100"/>
          <a:sy n="71" d="100"/>
        </p:scale>
        <p:origin x="-34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23.9.2011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23.9.2011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C936C-21B3-4487-9D28-417A97C107E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ORACLE – databázový server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9BDB8-9A82-4B83-904C-6B1023501D3E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18437" name="TextovéPole 4"/>
          <p:cNvSpPr txBox="1">
            <a:spLocks noChangeArrowheads="1"/>
          </p:cNvSpPr>
          <p:nvPr/>
        </p:nvSpPr>
        <p:spPr bwMode="auto">
          <a:xfrm>
            <a:off x="611560" y="1124744"/>
            <a:ext cx="3579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Klient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sqlplus</a:t>
            </a:r>
            <a:r>
              <a:rPr lang="cs-CZ" dirty="0">
                <a:latin typeface="Trebuchet MS" pitchFamily="34" charset="0"/>
              </a:rPr>
              <a:t> – textový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SQLDeveloper</a:t>
            </a:r>
            <a:r>
              <a:rPr lang="cs-CZ" dirty="0">
                <a:latin typeface="Trebuchet MS" pitchFamily="34" charset="0"/>
              </a:rPr>
              <a:t> - grafický</a:t>
            </a:r>
          </a:p>
        </p:txBody>
      </p:sp>
      <p:sp>
        <p:nvSpPr>
          <p:cNvPr id="18439" name="TextovéPole 6"/>
          <p:cNvSpPr txBox="1">
            <a:spLocks noChangeArrowheads="1"/>
          </p:cNvSpPr>
          <p:nvPr/>
        </p:nvSpPr>
        <p:spPr bwMode="auto">
          <a:xfrm>
            <a:off x="611560" y="3789040"/>
            <a:ext cx="82862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smtClean="0">
                <a:latin typeface="Trebuchet MS" pitchFamily="34" charset="0"/>
              </a:rPr>
              <a:t>Network alias musí být definován na klientském počítači:</a:t>
            </a:r>
          </a:p>
          <a:p>
            <a:r>
              <a:rPr lang="cs-CZ" dirty="0" smtClean="0">
                <a:latin typeface="Trebuchet MS" pitchFamily="34" charset="0"/>
              </a:rPr>
              <a:t>TNS </a:t>
            </a:r>
            <a:r>
              <a:rPr lang="cs-CZ" dirty="0">
                <a:latin typeface="Trebuchet MS" pitchFamily="34" charset="0"/>
              </a:rPr>
              <a:t>(Transparent Network </a:t>
            </a:r>
            <a:r>
              <a:rPr lang="cs-CZ" dirty="0" err="1">
                <a:latin typeface="Trebuchet MS" pitchFamily="34" charset="0"/>
              </a:rPr>
              <a:t>Substrate</a:t>
            </a:r>
            <a:r>
              <a:rPr lang="cs-CZ" dirty="0">
                <a:latin typeface="Trebuchet MS" pitchFamily="34" charset="0"/>
              </a:rPr>
              <a:t>)</a:t>
            </a:r>
          </a:p>
          <a:p>
            <a:r>
              <a:rPr lang="cs-CZ" dirty="0">
                <a:latin typeface="Trebuchet MS" pitchFamily="34" charset="0"/>
              </a:rPr>
              <a:t>	přístupné databáze jsou definované v lokálním souboru </a:t>
            </a:r>
            <a:r>
              <a:rPr lang="cs-CZ" dirty="0" err="1">
                <a:latin typeface="Trebuchet MS" pitchFamily="34" charset="0"/>
              </a:rPr>
              <a:t>tnsnames.ora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../network/</a:t>
            </a:r>
            <a:r>
              <a:rPr lang="cs-CZ" dirty="0" err="1">
                <a:latin typeface="Trebuchet MS" pitchFamily="34" charset="0"/>
              </a:rPr>
              <a:t>Admin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2276872"/>
            <a:ext cx="6108403" cy="1200329"/>
          </a:xfrm>
          <a:prstGeom prst="rect">
            <a:avLst/>
          </a:prstGeom>
          <a:solidFill>
            <a:schemeClr val="accent1">
              <a:alpha val="71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Identifikace ORACLE databáze</a:t>
            </a:r>
          </a:p>
          <a:p>
            <a:r>
              <a:rPr lang="cs-CZ" dirty="0"/>
              <a:t>	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IP adresa + SID nebo síťový alias (network alias)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7097" y="5445224"/>
            <a:ext cx="507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SID = identifikace instance databáze na serveru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SQL developer - připojení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E01AD-45A8-4633-A4DE-678277A22C45}" type="slidenum">
              <a:rPr lang="cs-CZ"/>
              <a:pPr>
                <a:defRPr/>
              </a:pPr>
              <a:t>11</a:t>
            </a:fld>
            <a:endParaRPr lang="cs-CZ"/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133725"/>
            <a:ext cx="71437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784225"/>
            <a:ext cx="71437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ipsa 6"/>
          <p:cNvSpPr/>
          <p:nvPr/>
        </p:nvSpPr>
        <p:spPr>
          <a:xfrm>
            <a:off x="3419475" y="2349500"/>
            <a:ext cx="1081088" cy="6477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635375" y="4581525"/>
            <a:ext cx="865188" cy="79216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Sqlplus</a:t>
            </a:r>
            <a:r>
              <a:rPr lang="cs-CZ" dirty="0" smtClean="0"/>
              <a:t> - připojení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683568" y="1196752"/>
            <a:ext cx="46538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Připojení k databázi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en-US" dirty="0">
                <a:latin typeface="Trebuchet MS" pitchFamily="34" charset="0"/>
              </a:rPr>
              <a:t>p</a:t>
            </a:r>
            <a:r>
              <a:rPr lang="cs-CZ" dirty="0" err="1">
                <a:latin typeface="Trebuchet MS" pitchFamily="34" charset="0"/>
              </a:rPr>
              <a:t>říkazová</a:t>
            </a:r>
            <a:r>
              <a:rPr lang="cs-CZ" dirty="0">
                <a:latin typeface="Trebuchet MS" pitchFamily="34" charset="0"/>
              </a:rPr>
              <a:t> řádka </a:t>
            </a:r>
            <a:r>
              <a:rPr lang="cs-CZ" dirty="0" smtClean="0">
                <a:latin typeface="Trebuchet MS" pitchFamily="34" charset="0"/>
              </a:rPr>
              <a:t>– </a:t>
            </a:r>
            <a:r>
              <a:rPr lang="en-US" dirty="0" err="1" smtClean="0">
                <a:latin typeface="Trebuchet MS" pitchFamily="34" charset="0"/>
              </a:rPr>
              <a:t>cmd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sqlplus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login</a:t>
            </a:r>
            <a:r>
              <a:rPr lang="en-US" dirty="0" smtClean="0">
                <a:latin typeface="Trebuchet MS" pitchFamily="34" charset="0"/>
              </a:rPr>
              <a:t>@</a:t>
            </a:r>
            <a:r>
              <a:rPr lang="cs-CZ" dirty="0" smtClean="0">
                <a:latin typeface="Trebuchet MS" pitchFamily="34" charset="0"/>
              </a:rPr>
              <a:t>network_alias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	</a:t>
            </a:r>
            <a:r>
              <a:rPr lang="en-US" dirty="0" err="1">
                <a:latin typeface="Trebuchet MS" pitchFamily="34" charset="0"/>
              </a:rPr>
              <a:t>sqlplus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student@TESTORCL</a:t>
            </a:r>
            <a:endParaRPr lang="cs-CZ" dirty="0" smtClean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Varianta s přímým zadáním hesla</a:t>
            </a:r>
            <a:r>
              <a:rPr lang="en-US" dirty="0" smtClean="0">
                <a:latin typeface="Trebuchet MS" pitchFamily="34" charset="0"/>
              </a:rPr>
              <a:t>: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sqlplus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login</a:t>
            </a:r>
            <a:r>
              <a:rPr lang="cs-CZ" dirty="0" smtClean="0">
                <a:latin typeface="Trebuchet MS" pitchFamily="34" charset="0"/>
              </a:rPr>
              <a:t>/heslo</a:t>
            </a:r>
            <a:r>
              <a:rPr lang="en-US" dirty="0" smtClean="0">
                <a:latin typeface="Trebuchet MS" pitchFamily="34" charset="0"/>
              </a:rPr>
              <a:t>@</a:t>
            </a:r>
            <a:r>
              <a:rPr lang="en-US" dirty="0" err="1" smtClean="0">
                <a:latin typeface="Trebuchet MS" pitchFamily="34" charset="0"/>
              </a:rPr>
              <a:t>network_alias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		student/DBM753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Firebird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68760"/>
            <a:ext cx="31117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Klient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IBConsole</a:t>
            </a:r>
            <a:r>
              <a:rPr lang="cs-CZ" dirty="0" smtClean="0"/>
              <a:t>/</a:t>
            </a:r>
            <a:r>
              <a:rPr lang="cs-CZ" dirty="0" err="1" smtClean="0"/>
              <a:t>IBOconsole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err="1" smtClean="0"/>
              <a:t>Register</a:t>
            </a:r>
            <a:r>
              <a:rPr lang="cs-CZ" dirty="0" smtClean="0"/>
              <a:t> server (</a:t>
            </a:r>
            <a:r>
              <a:rPr lang="cs-CZ" dirty="0" err="1" smtClean="0"/>
              <a:t>local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err="1" smtClean="0"/>
              <a:t>login</a:t>
            </a:r>
            <a:r>
              <a:rPr lang="cs-CZ" dirty="0" smtClean="0"/>
              <a:t> SYSDBA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heslo </a:t>
            </a:r>
            <a:r>
              <a:rPr lang="cs-CZ" dirty="0" err="1" smtClean="0"/>
              <a:t>masterkey</a:t>
            </a:r>
            <a:endParaRPr lang="cs-CZ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908720"/>
            <a:ext cx="4393679" cy="318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852936"/>
            <a:ext cx="2448272" cy="3557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3707904" y="4437112"/>
            <a:ext cx="39549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Register</a:t>
            </a:r>
            <a:r>
              <a:rPr lang="cs-CZ" dirty="0" smtClean="0"/>
              <a:t> </a:t>
            </a:r>
            <a:r>
              <a:rPr lang="cs-CZ" dirty="0" err="1" smtClean="0"/>
              <a:t>database</a:t>
            </a:r>
            <a:r>
              <a:rPr lang="cs-CZ" dirty="0" smtClean="0"/>
              <a:t> / </a:t>
            </a:r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database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cesta k databázi (soubor </a:t>
            </a:r>
            <a:r>
              <a:rPr lang="en-US" dirty="0" smtClean="0"/>
              <a:t>  *.</a:t>
            </a:r>
            <a:r>
              <a:rPr lang="cs-CZ" dirty="0" err="1" smtClean="0"/>
              <a:t>gdb</a:t>
            </a:r>
            <a:r>
              <a:rPr lang="cs-CZ" dirty="0" smtClean="0"/>
              <a:t>)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alias name – </a:t>
            </a:r>
            <a:r>
              <a:rPr lang="en-US" dirty="0" err="1" smtClean="0"/>
              <a:t>cokoliv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role – pr</a:t>
            </a:r>
            <a:r>
              <a:rPr lang="cs-CZ" dirty="0" err="1" smtClean="0"/>
              <a:t>ázdné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 Set – WIN1250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556792"/>
            <a:ext cx="684777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SQL jazyk</a:t>
            </a:r>
          </a:p>
          <a:p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různá rozšíření v jednotlivých DB produktech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klíčová slova – pro názornost VELKÝM písmem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názvy objektů (tabulek, sloupců) 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pouze alfanumerické znaky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první znak písmeno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omezená délka (ORACLE 32 znaků)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operátory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funkce 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SQL příkazy – ve skriptu ukončeny defaultně středníkem (</a:t>
            </a:r>
            <a:r>
              <a:rPr lang="en-US" dirty="0" smtClean="0"/>
              <a:t>;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komentáře odděleny </a:t>
            </a:r>
            <a:r>
              <a:rPr lang="en-US" dirty="0" smtClean="0"/>
              <a:t>- -</a:t>
            </a:r>
            <a:r>
              <a:rPr lang="cs-CZ" dirty="0" smtClean="0"/>
              <a:t> </a:t>
            </a:r>
            <a:r>
              <a:rPr lang="en-US" dirty="0" smtClean="0"/>
              <a:t>          </a:t>
            </a:r>
            <a:r>
              <a:rPr lang="cs-CZ" dirty="0" smtClean="0"/>
              <a:t>nebo v bloku </a:t>
            </a:r>
            <a:r>
              <a:rPr lang="en-US" dirty="0" smtClean="0"/>
              <a:t>/* </a:t>
            </a:r>
            <a:r>
              <a:rPr lang="en-US" dirty="0" err="1" smtClean="0"/>
              <a:t>komentar</a:t>
            </a:r>
            <a:r>
              <a:rPr lang="en-US" dirty="0" smtClean="0"/>
              <a:t> */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8920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tabulky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Sum</a:t>
            </a:r>
            <a:r>
              <a:rPr lang="cs-CZ" dirty="0" err="1">
                <a:latin typeface="Trebuchet MS" pitchFamily="34" charset="0"/>
              </a:rPr>
              <a:t>ární</a:t>
            </a:r>
            <a:r>
              <a:rPr lang="cs-CZ" dirty="0">
                <a:latin typeface="Trebuchet MS" pitchFamily="34" charset="0"/>
              </a:rPr>
              <a:t> výstupy</a:t>
            </a:r>
          </a:p>
          <a:p>
            <a:r>
              <a:rPr lang="cs-CZ" dirty="0">
                <a:latin typeface="Trebuchet MS" pitchFamily="34" charset="0"/>
              </a:rPr>
              <a:t>SELECT COUNT</a:t>
            </a:r>
            <a:r>
              <a:rPr lang="en-US" dirty="0">
                <a:latin typeface="Trebuchet MS" pitchFamily="34" charset="0"/>
              </a:rPr>
              <a:t>(*)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-- počet řádků v tabulce</a:t>
            </a:r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 Agregační funkce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SUM(sloupec1), AVG(sloupec2), MIN(sloupec3), MAX(sloupec4)</a:t>
            </a:r>
          </a:p>
          <a:p>
            <a:r>
              <a:rPr lang="en-US" dirty="0">
                <a:latin typeface="Trebuchet MS" pitchFamily="34" charset="0"/>
              </a:rPr>
              <a:t>	FROM </a:t>
            </a:r>
            <a:r>
              <a:rPr lang="en-US" dirty="0" err="1">
                <a:latin typeface="Trebuchet MS" pitchFamily="34" charset="0"/>
              </a:rPr>
              <a:t>tabulka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COUNT(*), sloupec1 </a:t>
            </a:r>
            <a:r>
              <a:rPr lang="en-US" dirty="0">
                <a:latin typeface="Trebuchet MS" pitchFamily="34" charset="0"/>
              </a:rPr>
              <a:t>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latin typeface="Trebuchet MS" pitchFamily="34" charset="0"/>
              </a:rPr>
              <a:t>nelze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Cvi</a:t>
            </a:r>
            <a:r>
              <a:rPr lang="cs-CZ" smtClean="0"/>
              <a:t>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39247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Tabulka </a:t>
            </a:r>
            <a:r>
              <a:rPr lang="en-US" b="1" dirty="0" smtClean="0">
                <a:latin typeface="Trebuchet MS" pitchFamily="34" charset="0"/>
              </a:rPr>
              <a:t>STUDIES</a:t>
            </a:r>
            <a:endParaRPr lang="cs-CZ" b="1" dirty="0" smtClean="0">
              <a:latin typeface="Trebuchet MS" pitchFamily="34" charset="0"/>
            </a:endParaRPr>
          </a:p>
          <a:p>
            <a:endParaRPr lang="cs-CZ" b="1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Kolik má sloupců?</a:t>
            </a: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Kolik má řádků?</a:t>
            </a: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Minimum, maximum a průměrná hodnota sloupce </a:t>
            </a:r>
            <a:r>
              <a:rPr lang="cs-CZ" b="1" i="1" dirty="0" smtClean="0">
                <a:latin typeface="Trebuchet MS" pitchFamily="34" charset="0"/>
              </a:rPr>
              <a:t>study_id</a:t>
            </a:r>
            <a:r>
              <a:rPr lang="cs-CZ" dirty="0" smtClean="0">
                <a:latin typeface="Trebuchet MS" pitchFamily="34" charset="0"/>
              </a:rPr>
              <a:t>?</a:t>
            </a:r>
            <a:endParaRPr lang="cs-CZ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Minimum, maximum </a:t>
            </a:r>
            <a:r>
              <a:rPr lang="cs-CZ" dirty="0" smtClean="0">
                <a:latin typeface="Trebuchet MS" pitchFamily="34" charset="0"/>
              </a:rPr>
              <a:t>hodnota </a:t>
            </a:r>
            <a:r>
              <a:rPr lang="cs-CZ" dirty="0">
                <a:latin typeface="Trebuchet MS" pitchFamily="34" charset="0"/>
              </a:rPr>
              <a:t>sloupce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endParaRPr lang="cs-CZ" b="1" i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pouze řádky </a:t>
            </a:r>
            <a:r>
              <a:rPr lang="cs-CZ" b="1" dirty="0" err="1" smtClean="0">
                <a:latin typeface="Trebuchet MS" pitchFamily="34" charset="0"/>
              </a:rPr>
              <a:t>is</a:t>
            </a:r>
            <a:r>
              <a:rPr lang="cs-CZ" b="1" dirty="0" smtClean="0">
                <a:latin typeface="Trebuchet MS" pitchFamily="34" charset="0"/>
              </a:rPr>
              <a:t>_</a:t>
            </a:r>
            <a:r>
              <a:rPr lang="cs-CZ" b="1" dirty="0" err="1" smtClean="0">
                <a:latin typeface="Trebuchet MS" pitchFamily="34" charset="0"/>
              </a:rPr>
              <a:t>active</a:t>
            </a:r>
            <a:r>
              <a:rPr lang="cs-CZ" dirty="0" smtClean="0">
                <a:latin typeface="Trebuchet MS" pitchFamily="34" charset="0"/>
              </a:rPr>
              <a:t>= 1</a:t>
            </a:r>
            <a:r>
              <a:rPr lang="en-US" dirty="0" smtClean="0">
                <a:latin typeface="Trebuchet MS" pitchFamily="34" charset="0"/>
              </a:rPr>
              <a:t>  </a:t>
            </a:r>
            <a:r>
              <a:rPr lang="cs-CZ" dirty="0">
                <a:latin typeface="Trebuchet MS" pitchFamily="34" charset="0"/>
              </a:rPr>
              <a:t>?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Výpis </a:t>
            </a:r>
            <a:r>
              <a:rPr lang="cs-CZ" dirty="0" smtClean="0">
                <a:latin typeface="Trebuchet MS" pitchFamily="34" charset="0"/>
              </a:rPr>
              <a:t>sloupců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r>
              <a:rPr lang="en-US" dirty="0" smtClean="0">
                <a:latin typeface="Trebuchet MS" pitchFamily="34" charset="0"/>
              </a:rPr>
              <a:t>, </a:t>
            </a:r>
            <a:r>
              <a:rPr lang="cs-CZ" b="1" dirty="0" err="1" smtClean="0">
                <a:latin typeface="Trebuchet MS" pitchFamily="34" charset="0"/>
              </a:rPr>
              <a:t>description</a:t>
            </a:r>
            <a:r>
              <a:rPr lang="cs-CZ" dirty="0" smtClean="0">
                <a:latin typeface="Trebuchet MS" pitchFamily="34" charset="0"/>
              </a:rPr>
              <a:t>,všechny </a:t>
            </a:r>
            <a:r>
              <a:rPr lang="cs-CZ" dirty="0">
                <a:latin typeface="Trebuchet MS" pitchFamily="34" charset="0"/>
              </a:rPr>
              <a:t>řádky, dle </a:t>
            </a:r>
            <a:r>
              <a:rPr lang="cs-CZ" dirty="0" smtClean="0">
                <a:latin typeface="Trebuchet MS" pitchFamily="34" charset="0"/>
              </a:rPr>
              <a:t>abecedy </a:t>
            </a:r>
          </a:p>
          <a:p>
            <a:r>
              <a:rPr lang="cs-CZ" dirty="0" smtClean="0">
                <a:latin typeface="Trebuchet MS" pitchFamily="34" charset="0"/>
              </a:rPr>
              <a:t>    podle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BY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080375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Seskupen</a:t>
            </a:r>
            <a:r>
              <a:rPr lang="cs-CZ"/>
              <a:t>í položek</a:t>
            </a:r>
          </a:p>
          <a:p>
            <a:endParaRPr lang="cs-CZ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GROUP BY sloupec;</a:t>
            </a:r>
          </a:p>
          <a:p>
            <a:endParaRPr lang="en-US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WHERE sloupec2 &gt; 1 and …</a:t>
            </a:r>
          </a:p>
          <a:p>
            <a:r>
              <a:rPr lang="en-US"/>
              <a:t>GROUP BY sloupec;</a:t>
            </a:r>
          </a:p>
          <a:p>
            <a:endParaRPr lang="en-US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GROUP BY sloupec</a:t>
            </a:r>
          </a:p>
          <a:p>
            <a:r>
              <a:rPr lang="en-US"/>
              <a:t>HAVING count(*) &gt; 1</a:t>
            </a:r>
          </a:p>
          <a:p>
            <a:r>
              <a:rPr lang="en-US"/>
              <a:t>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Cvi</a:t>
            </a:r>
            <a:r>
              <a:rPr lang="cs-CZ" smtClean="0"/>
              <a:t>čení 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7E346-FE64-4336-8564-75D804006CE1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23557" name="TextovéPole 5"/>
          <p:cNvSpPr txBox="1">
            <a:spLocks noChangeArrowheads="1"/>
          </p:cNvSpPr>
          <p:nvPr/>
        </p:nvSpPr>
        <p:spPr bwMode="auto">
          <a:xfrm>
            <a:off x="611188" y="1557338"/>
            <a:ext cx="80457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Výpis počtu </a:t>
            </a:r>
            <a:r>
              <a:rPr lang="cs-CZ" dirty="0" smtClean="0"/>
              <a:t>studií </a:t>
            </a:r>
            <a:r>
              <a:rPr lang="cs-CZ" dirty="0"/>
              <a:t>pro jednotlivé </a:t>
            </a:r>
            <a:r>
              <a:rPr lang="cs-CZ" dirty="0" smtClean="0"/>
              <a:t>verze </a:t>
            </a:r>
            <a:r>
              <a:rPr lang="cs-CZ" dirty="0" err="1" smtClean="0"/>
              <a:t>trialdb</a:t>
            </a:r>
            <a:r>
              <a:rPr lang="cs-CZ" dirty="0" smtClean="0"/>
              <a:t> –&gt; </a:t>
            </a:r>
            <a:r>
              <a:rPr lang="cs-CZ" dirty="0"/>
              <a:t>2 sloupce</a:t>
            </a:r>
          </a:p>
          <a:p>
            <a:r>
              <a:rPr lang="cs-CZ" dirty="0"/>
              <a:t>	</a:t>
            </a:r>
            <a:r>
              <a:rPr lang="cs-CZ" dirty="0" smtClean="0"/>
              <a:t> </a:t>
            </a:r>
          </a:p>
          <a:p>
            <a:r>
              <a:rPr lang="cs-CZ" dirty="0" smtClean="0"/>
              <a:t>	</a:t>
            </a:r>
            <a:r>
              <a:rPr lang="cs-CZ" b="1" i="1" dirty="0" err="1" smtClean="0"/>
              <a:t>trialdbversion</a:t>
            </a:r>
            <a:r>
              <a:rPr lang="cs-CZ" dirty="0" smtClean="0"/>
              <a:t>, </a:t>
            </a:r>
            <a:r>
              <a:rPr lang="cs-CZ" dirty="0"/>
              <a:t>počet řádků</a:t>
            </a:r>
          </a:p>
          <a:p>
            <a:endParaRPr lang="cs-CZ" dirty="0"/>
          </a:p>
          <a:p>
            <a:r>
              <a:rPr lang="cs-CZ" dirty="0"/>
              <a:t>To samé pouze  pro </a:t>
            </a:r>
            <a:r>
              <a:rPr lang="cs-CZ" b="1" i="1" dirty="0" err="1" smtClean="0"/>
              <a:t>is</a:t>
            </a:r>
            <a:r>
              <a:rPr lang="cs-CZ" b="1" i="1" dirty="0" smtClean="0"/>
              <a:t>_</a:t>
            </a:r>
            <a:r>
              <a:rPr lang="cs-CZ" b="1" i="1" dirty="0" err="1" smtClean="0"/>
              <a:t>active</a:t>
            </a:r>
            <a:r>
              <a:rPr lang="cs-CZ" dirty="0" smtClean="0"/>
              <a:t> </a:t>
            </a:r>
            <a:r>
              <a:rPr lang="en-US" dirty="0"/>
              <a:t>= </a:t>
            </a:r>
            <a:r>
              <a:rPr lang="cs-CZ" dirty="0" smtClean="0"/>
              <a:t>1</a:t>
            </a:r>
            <a:endParaRPr lang="en-US" dirty="0"/>
          </a:p>
          <a:p>
            <a:endParaRPr lang="en-US" dirty="0"/>
          </a:p>
          <a:p>
            <a:r>
              <a:rPr lang="en-US" dirty="0"/>
              <a:t>V</a:t>
            </a:r>
            <a:r>
              <a:rPr lang="cs-CZ" dirty="0" err="1"/>
              <a:t>ýpis</a:t>
            </a:r>
            <a:r>
              <a:rPr lang="cs-CZ" dirty="0"/>
              <a:t> </a:t>
            </a:r>
            <a:r>
              <a:rPr lang="cs-CZ" b="1" i="1" dirty="0" err="1" smtClean="0"/>
              <a:t>principle</a:t>
            </a:r>
            <a:r>
              <a:rPr lang="cs-CZ" b="1" i="1" dirty="0" smtClean="0"/>
              <a:t>_</a:t>
            </a:r>
            <a:r>
              <a:rPr lang="cs-CZ" b="1" i="1" dirty="0" err="1" smtClean="0"/>
              <a:t>investigator</a:t>
            </a:r>
            <a:r>
              <a:rPr lang="cs-CZ" dirty="0" smtClean="0"/>
              <a:t>, </a:t>
            </a:r>
            <a:r>
              <a:rPr lang="cs-CZ" dirty="0"/>
              <a:t>kteří mají </a:t>
            </a:r>
            <a:r>
              <a:rPr lang="cs-CZ" dirty="0" smtClean="0"/>
              <a:t>na starosti </a:t>
            </a:r>
            <a:r>
              <a:rPr lang="cs-CZ" dirty="0"/>
              <a:t>více jak </a:t>
            </a:r>
            <a:r>
              <a:rPr lang="cs-CZ" dirty="0" smtClean="0"/>
              <a:t>5 aktivních studií</a:t>
            </a:r>
            <a:endParaRPr lang="cs-CZ" dirty="0"/>
          </a:p>
          <a:p>
            <a:r>
              <a:rPr lang="cs-CZ" b="1" i="1" dirty="0" err="1" smtClean="0"/>
              <a:t>principle</a:t>
            </a:r>
            <a:r>
              <a:rPr lang="cs-CZ" b="1" i="1" dirty="0" smtClean="0"/>
              <a:t>_</a:t>
            </a:r>
            <a:r>
              <a:rPr lang="cs-CZ" b="1" i="1" dirty="0" err="1" smtClean="0"/>
              <a:t>ivestigator</a:t>
            </a:r>
            <a:r>
              <a:rPr lang="cs-CZ" dirty="0" smtClean="0"/>
              <a:t>, </a:t>
            </a:r>
            <a:r>
              <a:rPr lang="cs-CZ" dirty="0"/>
              <a:t>počet </a:t>
            </a:r>
            <a:r>
              <a:rPr lang="cs-CZ" dirty="0" smtClean="0"/>
              <a:t>studií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683568" y="1196752"/>
            <a:ext cx="3745449" cy="286232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Vytvoření </a:t>
            </a:r>
            <a:r>
              <a:rPr lang="cs-CZ" dirty="0" smtClean="0"/>
              <a:t>tabulky</a:t>
            </a:r>
            <a:r>
              <a:rPr lang="en-US" dirty="0" smtClean="0"/>
              <a:t> (ORACLE)</a:t>
            </a:r>
            <a:endParaRPr lang="cs-CZ" dirty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DDL </a:t>
            </a:r>
            <a:r>
              <a:rPr lang="cs-CZ" dirty="0"/>
              <a:t>příkazem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v </a:t>
            </a:r>
            <a:r>
              <a:rPr lang="cs-CZ" dirty="0"/>
              <a:t>grafickém prostředí</a:t>
            </a:r>
          </a:p>
          <a:p>
            <a:endParaRPr lang="cs-CZ" dirty="0"/>
          </a:p>
          <a:p>
            <a:r>
              <a:rPr lang="cs-CZ" dirty="0"/>
              <a:t>CREATE TABLE </a:t>
            </a:r>
            <a:r>
              <a:rPr lang="cs-CZ" b="1" i="1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VARCHAR2(20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NUMBER(9,1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dirty="0" smtClean="0"/>
              <a:t>DATE</a:t>
            </a:r>
            <a:endParaRPr lang="cs-CZ" dirty="0"/>
          </a:p>
          <a:p>
            <a:r>
              <a:rPr lang="cs-CZ" dirty="0"/>
              <a:t>);</a:t>
            </a:r>
          </a:p>
        </p:txBody>
      </p:sp>
      <p:sp>
        <p:nvSpPr>
          <p:cNvPr id="24582" name="TextovéPole 5"/>
          <p:cNvSpPr txBox="1">
            <a:spLocks noChangeArrowheads="1"/>
          </p:cNvSpPr>
          <p:nvPr/>
        </p:nvSpPr>
        <p:spPr bwMode="auto">
          <a:xfrm>
            <a:off x="468313" y="5157788"/>
            <a:ext cx="83087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 dirty="0" err="1"/>
              <a:t>j</a:t>
            </a:r>
            <a:r>
              <a:rPr lang="cs-CZ" b="1" i="1" dirty="0" err="1" smtClean="0"/>
              <a:t>meno</a:t>
            </a:r>
            <a:r>
              <a:rPr lang="cs-CZ" dirty="0" smtClean="0"/>
              <a:t> </a:t>
            </a:r>
            <a:r>
              <a:rPr lang="cs-CZ" dirty="0"/>
              <a:t>= do 30 znaků (písmena, čísla, podtržítko) bez mezer, začíná </a:t>
            </a:r>
            <a:r>
              <a:rPr lang="cs-CZ" dirty="0" smtClean="0"/>
              <a:t>písmenem</a:t>
            </a:r>
          </a:p>
          <a:p>
            <a:r>
              <a:rPr lang="cs-CZ" dirty="0" smtClean="0"/>
              <a:t>Řádkování příkazu – nepovinné, pouze pro lepší čitelnost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1196753"/>
            <a:ext cx="4176464" cy="2862322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Firebird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1340768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cs-CZ" dirty="0" smtClean="0"/>
              <a:t>Daniel Klimeš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Vzdělání: Obecná biologie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PGS: onkologie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Specializace: klinické databáze</a:t>
            </a:r>
            <a:endParaRPr lang="en-US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ORACLE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Kotlářská 2, budova 11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761420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(’05.03.2011’,’dd.mm.yyyy’));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611560" y="2852936"/>
            <a:ext cx="7632848" cy="3139321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cs-CZ" dirty="0" smtClean="0"/>
              <a:t>study_id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cs-CZ" dirty="0" err="1" smtClean="0"/>
              <a:t>is</a:t>
            </a:r>
            <a:r>
              <a:rPr lang="cs-CZ" dirty="0" smtClean="0"/>
              <a:t>_</a:t>
            </a:r>
            <a:r>
              <a:rPr lang="cs-CZ" dirty="0" err="1" smtClean="0"/>
              <a:t>active</a:t>
            </a:r>
            <a:r>
              <a:rPr lang="en-US" dirty="0" smtClean="0"/>
              <a:t> = </a:t>
            </a:r>
            <a:r>
              <a:rPr lang="cs-CZ" dirty="0" smtClean="0"/>
              <a:t>2;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cs-CZ" dirty="0" smtClean="0"/>
              <a:t>, 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MAX(</a:t>
            </a:r>
            <a:r>
              <a:rPr lang="cs-CZ" dirty="0" smtClean="0"/>
              <a:t>study_id</a:t>
            </a:r>
            <a:r>
              <a:rPr lang="en-US" dirty="0" smtClean="0"/>
              <a:t>), 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684213" y="1628775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608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TRANSAKCE = sada DML p</a:t>
            </a:r>
            <a:r>
              <a:rPr lang="cs-CZ"/>
              <a:t>říkazů – všechny nebo žádný</a:t>
            </a:r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77999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Transakci zahajuje první příkaz</a:t>
            </a:r>
          </a:p>
          <a:p>
            <a:r>
              <a:rPr lang="cs-CZ" dirty="0"/>
              <a:t>Ukončení transakce</a:t>
            </a:r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(DDL příkazy =&gt; automatický </a:t>
            </a:r>
            <a:r>
              <a:rPr lang="cs-CZ" dirty="0" err="1"/>
              <a:t>commit</a:t>
            </a:r>
            <a:r>
              <a:rPr lang="cs-CZ" dirty="0"/>
              <a:t>)</a:t>
            </a:r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84213" y="3860800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Nepotvrzené transakce nevidí ostatní, brání provedení změn jiných uživatelů </a:t>
            </a:r>
          </a:p>
          <a:p>
            <a:r>
              <a:rPr lang="cs-CZ"/>
              <a:t>(zamykání sloupců, řádků, tabulek)</a:t>
            </a:r>
          </a:p>
          <a:p>
            <a:endParaRPr lang="cs-CZ"/>
          </a:p>
          <a:p>
            <a:r>
              <a:rPr lang="cs-CZ" b="1"/>
              <a:t>Co nejkratší transakce!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v biomedicíně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Každou středu od 15:00 – do 16:40</a:t>
            </a:r>
          </a:p>
          <a:p>
            <a:endParaRPr lang="cs-CZ" dirty="0" smtClean="0"/>
          </a:p>
          <a:p>
            <a:r>
              <a:rPr lang="cs-CZ" dirty="0" smtClean="0"/>
              <a:t>Teoretická přednáška –&gt; navazující praktické cvičení</a:t>
            </a:r>
          </a:p>
          <a:p>
            <a:endParaRPr lang="cs-CZ" dirty="0" smtClean="0"/>
          </a:p>
          <a:p>
            <a:r>
              <a:rPr lang="cs-CZ" dirty="0" smtClean="0"/>
              <a:t>Praktická část : databáze ORACLE 11g</a:t>
            </a:r>
          </a:p>
          <a:p>
            <a:r>
              <a:rPr lang="cs-CZ" dirty="0" smtClean="0"/>
              <a:t>Domácí cvičení: </a:t>
            </a:r>
            <a:r>
              <a:rPr lang="cs-CZ" dirty="0" err="1" smtClean="0"/>
              <a:t>Firebird</a:t>
            </a:r>
            <a:r>
              <a:rPr lang="cs-CZ" dirty="0" smtClean="0"/>
              <a:t> 2.5</a:t>
            </a:r>
          </a:p>
          <a:p>
            <a:endParaRPr lang="cs-CZ" dirty="0" smtClean="0"/>
          </a:p>
          <a:p>
            <a:r>
              <a:rPr lang="cs-CZ" dirty="0" smtClean="0"/>
              <a:t>Zakončení: zápočet – domácí úkol </a:t>
            </a:r>
          </a:p>
          <a:p>
            <a:r>
              <a:rPr lang="cs-CZ" dirty="0" smtClean="0"/>
              <a:t>	     zkouška – praktický test, pomůcky bez omezení, časový limit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3059113" y="188913"/>
            <a:ext cx="5905500" cy="433387"/>
          </a:xfrm>
        </p:spPr>
        <p:txBody>
          <a:bodyPr/>
          <a:lstStyle/>
          <a:p>
            <a:pPr eaLnBrk="1" hangingPunct="1"/>
            <a:r>
              <a:rPr lang="cs-CZ" smtClean="0"/>
              <a:t>Význam databáze pro analytika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7F90-A184-4EDD-8905-DE508C275643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124075" y="6642100"/>
            <a:ext cx="6121400" cy="215900"/>
          </a:xfrm>
        </p:spPr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2700338" y="4437063"/>
            <a:ext cx="3240087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2232026" y="2384425"/>
            <a:ext cx="2520950" cy="1584325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3852069" y="2348707"/>
            <a:ext cx="2520950" cy="1655762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68313" y="4508500"/>
            <a:ext cx="2209800" cy="92392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/>
              <a:t>Matematický SW</a:t>
            </a:r>
          </a:p>
          <a:p>
            <a:pPr algn="ctr">
              <a:defRPr/>
            </a:pPr>
            <a:r>
              <a:rPr lang="cs-CZ" dirty="0" err="1"/>
              <a:t>Matlab</a:t>
            </a:r>
            <a:r>
              <a:rPr lang="cs-CZ" dirty="0"/>
              <a:t>, </a:t>
            </a:r>
            <a:r>
              <a:rPr lang="cs-CZ" dirty="0" err="1"/>
              <a:t>Maple</a:t>
            </a:r>
            <a:r>
              <a:rPr lang="cs-CZ" dirty="0"/>
              <a:t>, R,</a:t>
            </a:r>
          </a:p>
          <a:p>
            <a:pPr algn="ctr">
              <a:defRPr/>
            </a:pPr>
            <a:r>
              <a:rPr lang="cs-CZ" dirty="0"/>
              <a:t>Programovací jazyk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372225" y="4508500"/>
            <a:ext cx="2087563" cy="6477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/>
              <a:t>Databáze</a:t>
            </a:r>
          </a:p>
          <a:p>
            <a:pPr algn="ctr">
              <a:defRPr/>
            </a:pPr>
            <a:r>
              <a:rPr lang="cs-CZ" dirty="0"/>
              <a:t>SQL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084513" y="908050"/>
            <a:ext cx="2517775" cy="92392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/>
              <a:t>Statistický SW</a:t>
            </a:r>
          </a:p>
          <a:p>
            <a:pPr algn="ctr">
              <a:defRPr/>
            </a:pPr>
            <a:r>
              <a:rPr lang="cs-CZ" dirty="0"/>
              <a:t>Statistika </a:t>
            </a:r>
            <a:r>
              <a:rPr lang="cs-CZ" dirty="0" err="1"/>
              <a:t>for</a:t>
            </a:r>
            <a:r>
              <a:rPr lang="cs-CZ" dirty="0"/>
              <a:t> Windows,</a:t>
            </a:r>
          </a:p>
          <a:p>
            <a:pPr algn="ctr">
              <a:defRPr/>
            </a:pPr>
            <a:r>
              <a:rPr lang="cs-CZ" dirty="0"/>
              <a:t>SPSS, SAS </a:t>
            </a:r>
          </a:p>
        </p:txBody>
      </p:sp>
      <p:sp>
        <p:nvSpPr>
          <p:cNvPr id="18" name="Šipka dolů 17"/>
          <p:cNvSpPr/>
          <p:nvPr/>
        </p:nvSpPr>
        <p:spPr>
          <a:xfrm rot="19821775" flipH="1">
            <a:off x="5702300" y="2506663"/>
            <a:ext cx="360363" cy="13684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348" name="TextovéPole 18"/>
          <p:cNvSpPr txBox="1">
            <a:spLocks noChangeArrowheads="1"/>
          </p:cNvSpPr>
          <p:nvPr/>
        </p:nvSpPr>
        <p:spPr bwMode="auto">
          <a:xfrm>
            <a:off x="6156325" y="2565400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dirty="0"/>
              <a:t>Rostoucí objem dat</a:t>
            </a:r>
          </a:p>
          <a:p>
            <a:pPr algn="ctr"/>
            <a:r>
              <a:rPr lang="cs-CZ" dirty="0"/>
              <a:t>(miliony záznamů)</a:t>
            </a:r>
          </a:p>
        </p:txBody>
      </p:sp>
      <p:sp>
        <p:nvSpPr>
          <p:cNvPr id="14350" name="TextovéPole 20"/>
          <p:cNvSpPr txBox="1">
            <a:spLocks noChangeArrowheads="1"/>
          </p:cNvSpPr>
          <p:nvPr/>
        </p:nvSpPr>
        <p:spPr bwMode="auto">
          <a:xfrm>
            <a:off x="323850" y="2349500"/>
            <a:ext cx="24479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Potřeba matematického</a:t>
            </a:r>
          </a:p>
          <a:p>
            <a:pPr algn="ctr"/>
            <a:r>
              <a:rPr lang="cs-CZ"/>
              <a:t>aparátu</a:t>
            </a:r>
          </a:p>
        </p:txBody>
      </p:sp>
      <p:sp>
        <p:nvSpPr>
          <p:cNvPr id="22" name="Šipka dolů 21"/>
          <p:cNvSpPr/>
          <p:nvPr/>
        </p:nvSpPr>
        <p:spPr>
          <a:xfrm flipH="1">
            <a:off x="4067175" y="2708275"/>
            <a:ext cx="360363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Zaoblený obdélníkový popisek 22"/>
          <p:cNvSpPr/>
          <p:nvPr/>
        </p:nvSpPr>
        <p:spPr>
          <a:xfrm>
            <a:off x="4211638" y="5157788"/>
            <a:ext cx="2016125" cy="863600"/>
          </a:xfrm>
          <a:prstGeom prst="wedgeRoundRectCallout">
            <a:avLst>
              <a:gd name="adj1" fmla="val -38974"/>
              <a:gd name="adj2" fmla="val -17795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353" name="TextovéPole 23"/>
          <p:cNvSpPr txBox="1">
            <a:spLocks noChangeArrowheads="1"/>
          </p:cNvSpPr>
          <p:nvPr/>
        </p:nvSpPr>
        <p:spPr bwMode="auto">
          <a:xfrm>
            <a:off x="4356100" y="5229225"/>
            <a:ext cx="1800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Automatizace</a:t>
            </a:r>
          </a:p>
          <a:p>
            <a:r>
              <a:rPr lang="cs-CZ"/>
              <a:t>zpracování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6437456" y="5301208"/>
            <a:ext cx="21852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dirty="0" smtClean="0"/>
              <a:t>Předzpracování dat</a:t>
            </a:r>
            <a:br>
              <a:rPr lang="cs-CZ" dirty="0" smtClean="0"/>
            </a:br>
            <a:r>
              <a:rPr lang="cs-CZ" dirty="0" smtClean="0"/>
              <a:t>čištění dat</a:t>
            </a:r>
            <a:br>
              <a:rPr lang="cs-CZ" dirty="0" smtClean="0"/>
            </a:br>
            <a:r>
              <a:rPr lang="cs-CZ" dirty="0" smtClean="0"/>
              <a:t>popisná analýza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Databázové systémy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E59B-5DBE-4DE2-8FE9-D66ECBB25283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432201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Relační databáze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Základ</a:t>
            </a:r>
            <a:r>
              <a:rPr lang="cs-CZ" dirty="0">
                <a:latin typeface="Trebuchet MS" pitchFamily="34" charset="0"/>
              </a:rPr>
              <a:t>: tabulka 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sloupec </a:t>
            </a:r>
            <a:r>
              <a:rPr lang="cs-CZ" dirty="0">
                <a:latin typeface="Trebuchet MS" pitchFamily="34" charset="0"/>
              </a:rPr>
              <a:t>= atribut/parametr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řádek </a:t>
            </a:r>
            <a:r>
              <a:rPr lang="cs-CZ" dirty="0">
                <a:latin typeface="Trebuchet MS" pitchFamily="34" charset="0"/>
              </a:rPr>
              <a:t>= popsaný objekt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= systém provázaných tabulek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6732240" y="1124744"/>
            <a:ext cx="1152525" cy="15121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11560" y="39330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788024" y="4509120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Šipka dolů 9"/>
          <p:cNvSpPr/>
          <p:nvPr/>
        </p:nvSpPr>
        <p:spPr>
          <a:xfrm rot="3202314" flipH="1">
            <a:off x="5431783" y="2201523"/>
            <a:ext cx="425512" cy="2249124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646190" flipH="1">
            <a:off x="6674377" y="2686358"/>
            <a:ext cx="360362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 - Produkty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39552" y="1124744"/>
            <a:ext cx="409278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dostupnosti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Komerční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 - databáze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SQL server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Freeware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Postgre</a:t>
            </a:r>
            <a:r>
              <a:rPr lang="en-US" dirty="0">
                <a:latin typeface="Trebuchet MS" pitchFamily="34" charset="0"/>
              </a:rPr>
              <a:t>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12922" y="1124744"/>
            <a:ext cx="31714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počtu uživatelů</a:t>
            </a:r>
            <a:endParaRPr lang="cs-CZ" b="1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Jednouživatelské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Víceuživatelské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</a:p>
          <a:p>
            <a:r>
              <a:rPr lang="cs-CZ" dirty="0" smtClean="0">
                <a:latin typeface="Trebuchet MS" pitchFamily="34" charset="0"/>
              </a:rPr>
              <a:t>		MS SQL</a:t>
            </a:r>
          </a:p>
          <a:p>
            <a:r>
              <a:rPr lang="cs-CZ" dirty="0" smtClean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Postgre</a:t>
            </a:r>
            <a:r>
              <a:rPr lang="en-US" dirty="0">
                <a:latin typeface="Trebuchet MS" pitchFamily="34" charset="0"/>
              </a:rPr>
              <a:t>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869160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i="1" dirty="0" err="1" smtClean="0"/>
              <a:t>Okle</a:t>
            </a:r>
            <a:r>
              <a:rPr lang="cs-CZ" i="1" dirty="0" err="1" smtClean="0"/>
              <a:t>štěné</a:t>
            </a:r>
            <a:r>
              <a:rPr lang="cs-CZ" i="1" dirty="0" smtClean="0"/>
              <a:t> verze jsou k dispozici zdarma</a:t>
            </a:r>
            <a:endParaRPr lang="cs-CZ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Tabulka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</a:t>
            </a:r>
            <a:r>
              <a:rPr lang="en-US"/>
              <a:t> </a:t>
            </a:r>
            <a:r>
              <a:rPr lang="cs-CZ"/>
              <a:t>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77DE-3973-4CDA-ADFC-E7A361A4D676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23528" y="1557338"/>
            <a:ext cx="551973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Definovaná struktura, do které se vkládají záznamy</a:t>
            </a:r>
          </a:p>
          <a:p>
            <a:r>
              <a:rPr lang="cs-CZ" dirty="0">
                <a:latin typeface="Trebuchet MS" pitchFamily="34" charset="0"/>
              </a:rPr>
              <a:t>Definují se sloupce</a:t>
            </a:r>
          </a:p>
          <a:p>
            <a:r>
              <a:rPr lang="cs-CZ" dirty="0">
                <a:latin typeface="Trebuchet MS" pitchFamily="34" charset="0"/>
              </a:rPr>
              <a:t>	jméno</a:t>
            </a:r>
          </a:p>
          <a:p>
            <a:r>
              <a:rPr lang="cs-CZ" dirty="0">
                <a:latin typeface="Trebuchet MS" pitchFamily="34" charset="0"/>
              </a:rPr>
              <a:t>	datový typ</a:t>
            </a:r>
          </a:p>
          <a:p>
            <a:r>
              <a:rPr lang="cs-CZ" dirty="0">
                <a:latin typeface="Trebuchet MS" pitchFamily="34" charset="0"/>
              </a:rPr>
              <a:t>		Text</a:t>
            </a:r>
          </a:p>
          <a:p>
            <a:r>
              <a:rPr lang="cs-CZ" dirty="0">
                <a:latin typeface="Trebuchet MS" pitchFamily="34" charset="0"/>
              </a:rPr>
              <a:t>		číslo</a:t>
            </a:r>
          </a:p>
          <a:p>
            <a:r>
              <a:rPr lang="cs-CZ" dirty="0">
                <a:latin typeface="Trebuchet MS" pitchFamily="34" charset="0"/>
              </a:rPr>
              <a:t>		datum</a:t>
            </a:r>
          </a:p>
          <a:p>
            <a:r>
              <a:rPr lang="cs-CZ" dirty="0">
                <a:latin typeface="Trebuchet MS" pitchFamily="34" charset="0"/>
              </a:rPr>
              <a:t>		BLOB</a:t>
            </a:r>
          </a:p>
          <a:p>
            <a:r>
              <a:rPr lang="cs-CZ" dirty="0">
                <a:latin typeface="Trebuchet MS" pitchFamily="34" charset="0"/>
              </a:rPr>
              <a:t>	doplňující vlastnosti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788025" y="21328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 rot="5400000" flipH="1">
            <a:off x="3835227" y="1933525"/>
            <a:ext cx="425512" cy="1112206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788024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251520" y="1124744"/>
            <a:ext cx="8557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Vybrané sloupce se označují jako klíče</a:t>
            </a:r>
          </a:p>
          <a:p>
            <a:r>
              <a:rPr lang="cs-CZ" dirty="0" smtClean="0">
                <a:latin typeface="Trebuchet MS" pitchFamily="34" charset="0"/>
              </a:rPr>
              <a:t>    Primární </a:t>
            </a:r>
            <a:r>
              <a:rPr lang="cs-CZ" dirty="0">
                <a:latin typeface="Trebuchet MS" pitchFamily="34" charset="0"/>
              </a:rPr>
              <a:t>klíč </a:t>
            </a:r>
            <a:r>
              <a:rPr lang="cs-CZ" dirty="0" smtClean="0">
                <a:latin typeface="Trebuchet MS" pitchFamily="34" charset="0"/>
              </a:rPr>
              <a:t>(PK)– </a:t>
            </a:r>
            <a:r>
              <a:rPr lang="cs-CZ" dirty="0">
                <a:latin typeface="Trebuchet MS" pitchFamily="34" charset="0"/>
              </a:rPr>
              <a:t>1až n sloupců jednoznačně identifikující </a:t>
            </a:r>
            <a:r>
              <a:rPr lang="cs-CZ" dirty="0" smtClean="0">
                <a:latin typeface="Trebuchet MS" pitchFamily="34" charset="0"/>
              </a:rPr>
              <a:t>řádek </a:t>
            </a:r>
          </a:p>
          <a:p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  Cizí </a:t>
            </a:r>
            <a:r>
              <a:rPr lang="cs-CZ" dirty="0">
                <a:latin typeface="Trebuchet MS" pitchFamily="34" charset="0"/>
              </a:rPr>
              <a:t>klíč (</a:t>
            </a:r>
            <a:r>
              <a:rPr lang="cs-CZ" dirty="0" err="1">
                <a:latin typeface="Trebuchet MS" pitchFamily="34" charset="0"/>
              </a:rPr>
              <a:t>foreign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FK) </a:t>
            </a:r>
            <a:r>
              <a:rPr lang="cs-CZ" dirty="0">
                <a:latin typeface="Trebuchet MS" pitchFamily="34" charset="0"/>
              </a:rPr>
              <a:t>– identifikuje nadřazený řádek v rodičovské tabulce</a:t>
            </a:r>
          </a:p>
        </p:txBody>
      </p:sp>
      <p:cxnSp>
        <p:nvCxnSpPr>
          <p:cNvPr id="11" name="Pravoúhlá spojovací čára 10"/>
          <p:cNvCxnSpPr/>
          <p:nvPr/>
        </p:nvCxnSpPr>
        <p:spPr>
          <a:xfrm rot="5400000" flipH="1" flipV="1">
            <a:off x="5184068" y="2528900"/>
            <a:ext cx="720080" cy="64807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oúhlá spojovací čára 12"/>
          <p:cNvCxnSpPr/>
          <p:nvPr/>
        </p:nvCxnSpPr>
        <p:spPr>
          <a:xfrm rot="16200000" flipV="1">
            <a:off x="6120172" y="2600908"/>
            <a:ext cx="720080" cy="50405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2123564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2276872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935596" y="2960948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004048" y="5373216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5877272"/>
            <a:ext cx="388843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6056" y="5661248"/>
            <a:ext cx="479618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827584" y="5517232"/>
            <a:ext cx="72008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Přístup do databáze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F8A-ECE9-4B4B-8EB4-2B1500FDCE52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755576" y="2420888"/>
            <a:ext cx="791376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latin typeface="Trebuchet MS" pitchFamily="34" charset="0"/>
              </a:rPr>
              <a:t>Klient</a:t>
            </a:r>
            <a:r>
              <a:rPr lang="cs-CZ" dirty="0">
                <a:latin typeface="Trebuchet MS" pitchFamily="34" charset="0"/>
              </a:rPr>
              <a:t> = SW umožňující ověření uživatele a spouštění řídících příkazů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Řídící příkazy = </a:t>
            </a:r>
            <a:r>
              <a:rPr lang="cs-CZ" dirty="0" err="1">
                <a:latin typeface="Trebuchet MS" pitchFamily="34" charset="0"/>
              </a:rPr>
              <a:t>Structured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Query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Language</a:t>
            </a:r>
            <a:r>
              <a:rPr lang="cs-CZ" dirty="0">
                <a:latin typeface="Trebuchet MS" pitchFamily="34" charset="0"/>
              </a:rPr>
              <a:t> – </a:t>
            </a:r>
            <a:r>
              <a:rPr lang="cs-CZ" dirty="0" smtClean="0">
                <a:latin typeface="Trebuchet MS" pitchFamily="34" charset="0"/>
              </a:rPr>
              <a:t>SQL	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DDL  - vytváření, změna, rušení objektů (tabulka, index, pohled, …)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CREATE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smtClean="0">
                <a:latin typeface="Trebuchet MS" pitchFamily="34" charset="0"/>
              </a:rPr>
              <a:t>ALTER / DROP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DML 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SELECT – získávání dat z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INSERT – vkládání dat do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DELETE – mazání dat v databázi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UPDATE – změna/aktualizace dat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transakční </a:t>
            </a:r>
            <a:r>
              <a:rPr lang="cs-CZ" dirty="0">
                <a:latin typeface="Trebuchet MS" pitchFamily="34" charset="0"/>
              </a:rPr>
              <a:t>příkazy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COMMIT – potvrzení transakce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ROLLBACK – odvolání transakce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763688" y="1268760"/>
            <a:ext cx="1225550" cy="774700"/>
          </a:xfrm>
          <a:custGeom>
            <a:avLst/>
            <a:gdLst>
              <a:gd name="T0" fmla="*/ 614087705 w 21600"/>
              <a:gd name="T1" fmla="*/ 0 h 21600"/>
              <a:gd name="T2" fmla="*/ 614087705 w 21600"/>
              <a:gd name="T3" fmla="*/ 330984573 h 21600"/>
              <a:gd name="T4" fmla="*/ 2147483647 w 21600"/>
              <a:gd name="T5" fmla="*/ 0 h 21600"/>
              <a:gd name="T6" fmla="*/ 2147483647 w 21600"/>
              <a:gd name="T7" fmla="*/ 330984573 h 21600"/>
              <a:gd name="T8" fmla="*/ 1972674524 w 21600"/>
              <a:gd name="T9" fmla="*/ 0 h 21600"/>
              <a:gd name="T10" fmla="*/ 1972674524 w 21600"/>
              <a:gd name="T11" fmla="*/ 996691646 h 21600"/>
              <a:gd name="T12" fmla="*/ 0 w 21600"/>
              <a:gd name="T13" fmla="*/ 996691646 h 21600"/>
              <a:gd name="T14" fmla="*/ 2147483647 w 21600"/>
              <a:gd name="T15" fmla="*/ 996691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347864" y="1484784"/>
            <a:ext cx="1482725" cy="382587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5148064" y="1052736"/>
            <a:ext cx="1152525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1028</Words>
  <Application>Microsoft Office PowerPoint</Application>
  <PresentationFormat>Předvádění na obrazovce (4:3)</PresentationFormat>
  <Paragraphs>378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Databázové systémy a SQL</vt:lpstr>
      <vt:lpstr>About me</vt:lpstr>
      <vt:lpstr>Databáze v biomedicíně</vt:lpstr>
      <vt:lpstr>Význam databáze pro analytika</vt:lpstr>
      <vt:lpstr>Databázové systémy</vt:lpstr>
      <vt:lpstr>Databázové systémy - Produkty</vt:lpstr>
      <vt:lpstr>Tabulka</vt:lpstr>
      <vt:lpstr>Klíče</vt:lpstr>
      <vt:lpstr>Přístup do databáze</vt:lpstr>
      <vt:lpstr>ORACLE – databázový server</vt:lpstr>
      <vt:lpstr>SQL developer - připojení</vt:lpstr>
      <vt:lpstr>Sqlplus - připojení</vt:lpstr>
      <vt:lpstr>Firebird</vt:lpstr>
      <vt:lpstr>SQL</vt:lpstr>
      <vt:lpstr>SQL - SELECT</vt:lpstr>
      <vt:lpstr>Cvičení 1</vt:lpstr>
      <vt:lpstr>GROUP BY</vt:lpstr>
      <vt:lpstr>Cvičení 2</vt:lpstr>
      <vt:lpstr>CREATE TABLE</vt:lpstr>
      <vt:lpstr>INSERT</vt:lpstr>
      <vt:lpstr>UPDATE, DELETE</vt:lpstr>
      <vt:lpstr>TRANSAKCE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175</cp:revision>
  <dcterms:created xsi:type="dcterms:W3CDTF">2011-01-19T10:31:11Z</dcterms:created>
  <dcterms:modified xsi:type="dcterms:W3CDTF">2011-09-23T09:50:16Z</dcterms:modified>
</cp:coreProperties>
</file>