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10</a:t>
            </a:r>
            <a:r>
              <a:rPr lang="cs-CZ" dirty="0" smtClean="0"/>
              <a:t> – Úvod do XML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Dotazování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340768"/>
            <a:ext cx="6779096" cy="4392141"/>
          </a:xfrm>
        </p:spPr>
        <p:txBody>
          <a:bodyPr/>
          <a:lstStyle/>
          <a:p>
            <a:r>
              <a:rPr lang="cs-CZ" sz="2000" dirty="0" smtClean="0"/>
              <a:t>SELECT</a:t>
            </a:r>
            <a:r>
              <a:rPr lang="en-US" sz="2000" dirty="0" smtClean="0"/>
              <a:t>  </a:t>
            </a:r>
            <a:r>
              <a:rPr lang="cs-CZ" sz="2000" dirty="0" smtClean="0"/>
              <a:t>COUNT</a:t>
            </a:r>
            <a:r>
              <a:rPr lang="en-US" sz="2000" dirty="0" smtClean="0"/>
              <a:t>(*) </a:t>
            </a:r>
            <a:r>
              <a:rPr lang="cs-CZ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err="1" smtClean="0"/>
              <a:t>jmeno_tab</a:t>
            </a:r>
            <a:r>
              <a:rPr lang="cs-CZ" sz="2000" dirty="0" smtClean="0"/>
              <a:t>ulky</a:t>
            </a:r>
            <a:r>
              <a:rPr lang="en-US" sz="2000" dirty="0" smtClean="0"/>
              <a:t> </a:t>
            </a:r>
            <a:r>
              <a:rPr lang="cs-CZ" sz="2000" dirty="0" smtClean="0"/>
              <a:t>WHERE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existsNode</a:t>
            </a:r>
            <a:r>
              <a:rPr lang="en-US" sz="2000" dirty="0" smtClean="0"/>
              <a:t>(</a:t>
            </a:r>
            <a:r>
              <a:rPr lang="en-US" sz="2000" dirty="0" err="1" smtClean="0"/>
              <a:t>xml_sloupec</a:t>
            </a:r>
            <a:r>
              <a:rPr lang="en-US" sz="2000" dirty="0" smtClean="0"/>
              <a:t>, '//STUDY_NAME') = 1</a:t>
            </a:r>
            <a:endParaRPr lang="cs-CZ" sz="2000" dirty="0" smtClean="0"/>
          </a:p>
          <a:p>
            <a:r>
              <a:rPr lang="en-US" sz="2000" dirty="0" smtClean="0"/>
              <a:t>SELECT  COUNT(*) FROM </a:t>
            </a:r>
            <a:r>
              <a:rPr lang="en-US" sz="2000" dirty="0" err="1" smtClean="0"/>
              <a:t>jmeno_tab</a:t>
            </a:r>
            <a:r>
              <a:rPr lang="cs-CZ" sz="2000" dirty="0" smtClean="0"/>
              <a:t>ulky</a:t>
            </a:r>
            <a:r>
              <a:rPr lang="en-US" sz="2000" dirty="0" smtClean="0"/>
              <a:t> WHERE </a:t>
            </a:r>
            <a:r>
              <a:rPr lang="en-US" sz="2000" dirty="0" err="1" smtClean="0">
                <a:solidFill>
                  <a:srgbClr val="FF0000"/>
                </a:solidFill>
              </a:rPr>
              <a:t>existsNode</a:t>
            </a:r>
            <a:r>
              <a:rPr lang="en-US" sz="2000" dirty="0" smtClean="0"/>
              <a:t>(</a:t>
            </a:r>
            <a:r>
              <a:rPr lang="en-US" sz="2000" dirty="0" err="1" smtClean="0"/>
              <a:t>xml_sloupec</a:t>
            </a:r>
            <a:r>
              <a:rPr lang="en-US" sz="2000" dirty="0" smtClean="0"/>
              <a:t>, '//ROW[STUDY_ID=3]') = 1</a:t>
            </a:r>
            <a:endParaRPr lang="cs-CZ" sz="2000" dirty="0" smtClean="0"/>
          </a:p>
          <a:p>
            <a:r>
              <a:rPr lang="cs-CZ" sz="2000" dirty="0" smtClean="0"/>
              <a:t>SELECT  </a:t>
            </a:r>
            <a:r>
              <a:rPr lang="cs-CZ" sz="2000" dirty="0" err="1" smtClean="0">
                <a:solidFill>
                  <a:srgbClr val="FF0000"/>
                </a:solidFill>
              </a:rPr>
              <a:t>extract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'//ROW[STUDY_ID=3]/STUDY_NAME')</a:t>
            </a:r>
            <a:r>
              <a:rPr lang="cs-CZ" sz="2000" dirty="0" smtClean="0">
                <a:solidFill>
                  <a:srgbClr val="FF0000"/>
                </a:solidFill>
              </a:rPr>
              <a:t>.</a:t>
            </a:r>
            <a:r>
              <a:rPr lang="cs-CZ" sz="2000" dirty="0" err="1" smtClean="0">
                <a:solidFill>
                  <a:srgbClr val="FF0000"/>
                </a:solidFill>
              </a:rPr>
              <a:t>GetClobVal</a:t>
            </a:r>
            <a:r>
              <a:rPr lang="cs-CZ" sz="2000" dirty="0" smtClean="0">
                <a:solidFill>
                  <a:srgbClr val="FF0000"/>
                </a:solidFill>
              </a:rPr>
              <a:t>()</a:t>
            </a:r>
          </a:p>
          <a:p>
            <a:pPr>
              <a:buNone/>
            </a:pPr>
            <a:r>
              <a:rPr lang="cs-CZ" sz="2000" dirty="0" smtClean="0"/>
              <a:t>	FROM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WHERE </a:t>
            </a:r>
            <a:r>
              <a:rPr lang="cs-CZ" sz="2000" dirty="0" err="1" smtClean="0"/>
              <a:t>existsNode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'//ROW[STUDY_ID=3]') = 1</a:t>
            </a:r>
          </a:p>
          <a:p>
            <a:r>
              <a:rPr lang="cs-CZ" sz="2000" dirty="0" smtClean="0"/>
              <a:t>SELECT  </a:t>
            </a:r>
            <a:r>
              <a:rPr lang="cs-CZ" sz="2000" dirty="0" err="1" smtClean="0">
                <a:solidFill>
                  <a:srgbClr val="FF0000"/>
                </a:solidFill>
              </a:rPr>
              <a:t>extractvalue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'//ROW[STUDY_ID=3]/STUDY_NAME') </a:t>
            </a:r>
          </a:p>
          <a:p>
            <a:pPr>
              <a:buNone/>
            </a:pPr>
            <a:r>
              <a:rPr lang="cs-CZ" sz="2000" dirty="0" smtClean="0"/>
              <a:t>	FROM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WHERE </a:t>
            </a:r>
            <a:r>
              <a:rPr lang="cs-CZ" sz="2000" dirty="0" err="1" smtClean="0"/>
              <a:t>existsNode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'//ROW[STUDY_ID=3]') = 1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Dotazování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SELECT  </a:t>
            </a:r>
            <a:r>
              <a:rPr lang="cs-CZ" sz="2400" dirty="0" err="1" smtClean="0">
                <a:solidFill>
                  <a:srgbClr val="FF0000"/>
                </a:solidFill>
              </a:rPr>
              <a:t>extractvalue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value</a:t>
            </a:r>
            <a:r>
              <a:rPr lang="cs-CZ" sz="2400" dirty="0" smtClean="0">
                <a:solidFill>
                  <a:srgbClr val="FF0000"/>
                </a:solidFill>
              </a:rPr>
              <a:t>(t)</a:t>
            </a:r>
            <a:r>
              <a:rPr lang="cs-CZ" sz="2400" dirty="0" smtClean="0"/>
              <a:t>, '//STUDY_NAME')</a:t>
            </a:r>
          </a:p>
          <a:p>
            <a:pPr>
              <a:buNone/>
            </a:pPr>
            <a:r>
              <a:rPr lang="cs-CZ" sz="2400" dirty="0" smtClean="0"/>
              <a:t>	FROM </a:t>
            </a:r>
            <a:r>
              <a:rPr lang="cs-CZ" sz="2400" dirty="0" err="1" smtClean="0"/>
              <a:t>jmeno</a:t>
            </a:r>
            <a:r>
              <a:rPr lang="cs-CZ" sz="2400" dirty="0" smtClean="0"/>
              <a:t>_</a:t>
            </a:r>
            <a:r>
              <a:rPr lang="cs-CZ" sz="2400" dirty="0" err="1" smtClean="0"/>
              <a:t>tab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FF0000"/>
                </a:solidFill>
              </a:rPr>
              <a:t>table(</a:t>
            </a:r>
            <a:r>
              <a:rPr lang="cs-CZ" sz="2400" dirty="0" err="1" smtClean="0">
                <a:solidFill>
                  <a:srgbClr val="FF0000"/>
                </a:solidFill>
              </a:rPr>
              <a:t>xmlsequence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extract</a:t>
            </a:r>
            <a:r>
              <a:rPr lang="cs-CZ" sz="2400" dirty="0" smtClean="0"/>
              <a:t>(</a:t>
            </a:r>
            <a:r>
              <a:rPr lang="cs-CZ" sz="2400" dirty="0" err="1" smtClean="0"/>
              <a:t>jmeno</a:t>
            </a:r>
            <a:r>
              <a:rPr lang="cs-CZ" sz="2400" dirty="0" smtClean="0"/>
              <a:t>_</a:t>
            </a:r>
            <a:r>
              <a:rPr lang="cs-CZ" sz="2400" dirty="0" err="1" smtClean="0"/>
              <a:t>tab.xml</a:t>
            </a:r>
            <a:r>
              <a:rPr lang="cs-CZ" sz="2400" dirty="0" smtClean="0"/>
              <a:t>_sloupec, '//ROW'))) t  </a:t>
            </a:r>
          </a:p>
          <a:p>
            <a:pPr>
              <a:buNone/>
            </a:pPr>
            <a:r>
              <a:rPr lang="cs-CZ" sz="2400" dirty="0" smtClean="0"/>
              <a:t>	WHERE </a:t>
            </a:r>
            <a:r>
              <a:rPr lang="cs-CZ" sz="2400" dirty="0" err="1" smtClean="0">
                <a:solidFill>
                  <a:srgbClr val="FF0000"/>
                </a:solidFill>
              </a:rPr>
              <a:t>extractvalue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value</a:t>
            </a:r>
            <a:r>
              <a:rPr lang="cs-CZ" sz="2400" dirty="0" smtClean="0">
                <a:solidFill>
                  <a:srgbClr val="FF0000"/>
                </a:solidFill>
              </a:rPr>
              <a:t>(t)</a:t>
            </a:r>
            <a:r>
              <a:rPr lang="cs-CZ" sz="2400" dirty="0" smtClean="0"/>
              <a:t>, '//STUDY_ID') &lt; 100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Zkouškové otázky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Který formulář má nejvíce otázek? (Cluster_</a:t>
            </a:r>
            <a:r>
              <a:rPr lang="cs-CZ" sz="2000" dirty="0" err="1" smtClean="0"/>
              <a:t>description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Která studie má nejvíce pacientů? (study_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Do kterých studií se zařazovali pacienti v roce 2008 (study_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Vypište názvy všech otázek ve skupině XY</a:t>
            </a:r>
          </a:p>
          <a:p>
            <a:r>
              <a:rPr lang="cs-CZ" sz="2000" dirty="0" smtClean="0"/>
              <a:t>Vypište pracoviště, která nezařadila žádného pacienta</a:t>
            </a:r>
          </a:p>
          <a:p>
            <a:r>
              <a:rPr lang="cs-CZ" sz="2000" dirty="0" smtClean="0"/>
              <a:t>Vypište pracoviště, která se účastní více studií</a:t>
            </a:r>
          </a:p>
          <a:p>
            <a:r>
              <a:rPr lang="cs-CZ" sz="2000" dirty="0" smtClean="0"/>
              <a:t>Vytvořte pohled 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, počet zařazených pacientů</a:t>
            </a:r>
          </a:p>
          <a:p>
            <a:r>
              <a:rPr lang="cs-CZ" sz="2000" dirty="0" smtClean="0"/>
              <a:t>Zjistěte průměrnou hodnotu, </a:t>
            </a:r>
            <a:r>
              <a:rPr lang="cs-CZ" sz="2000" dirty="0" err="1" smtClean="0"/>
              <a:t>minumum</a:t>
            </a:r>
            <a:r>
              <a:rPr lang="cs-CZ" sz="2000" dirty="0" smtClean="0"/>
              <a:t> , maximum otázky XY</a:t>
            </a:r>
          </a:p>
          <a:p>
            <a:r>
              <a:rPr lang="cs-CZ" sz="2000" dirty="0" smtClean="0"/>
              <a:t>Vypište věk pacientů při zařazení do studie XY</a:t>
            </a:r>
          </a:p>
          <a:p>
            <a:r>
              <a:rPr lang="cs-CZ" sz="2000" dirty="0" smtClean="0"/>
              <a:t>Vypište hodnotu otázky XY pro všechny pacienty (včetně nevyplněných)</a:t>
            </a:r>
          </a:p>
          <a:p>
            <a:r>
              <a:rPr lang="cs-CZ" sz="2000" dirty="0" smtClean="0"/>
              <a:t>Jaký je průměrný počet vyplněných formulářů </a:t>
            </a:r>
            <a:r>
              <a:rPr lang="cs-CZ" sz="2000" smtClean="0"/>
              <a:t>na pacienta u studie XY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–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1"/>
            <a:ext cx="7704856" cy="2592287"/>
          </a:xfrm>
        </p:spPr>
        <p:txBody>
          <a:bodyPr/>
          <a:lstStyle/>
          <a:p>
            <a:r>
              <a:rPr lang="cs-CZ" sz="2400" dirty="0" smtClean="0"/>
              <a:t>Formát pro přenos strukturovaných dat</a:t>
            </a:r>
          </a:p>
          <a:p>
            <a:r>
              <a:rPr lang="cs-CZ" sz="2400" dirty="0" smtClean="0"/>
              <a:t>Text se značkami (</a:t>
            </a:r>
            <a:r>
              <a:rPr lang="cs-CZ" sz="2400" dirty="0" err="1" smtClean="0"/>
              <a:t>tagy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Připomíná HTML</a:t>
            </a:r>
          </a:p>
          <a:p>
            <a:r>
              <a:rPr lang="en-US" sz="2400" dirty="0" err="1" smtClean="0"/>
              <a:t>Samotn</a:t>
            </a:r>
            <a:r>
              <a:rPr lang="cs-CZ" sz="2400" dirty="0" smtClean="0"/>
              <a:t>ý standard specifikuje jen minimum značek</a:t>
            </a:r>
            <a:endParaRPr lang="en-US" sz="2400" dirty="0" smtClean="0"/>
          </a:p>
          <a:p>
            <a:r>
              <a:rPr lang="en-US" sz="2400" dirty="0" smtClean="0"/>
              <a:t>Polo</a:t>
            </a:r>
            <a:r>
              <a:rPr lang="cs-CZ" sz="2400" dirty="0" err="1" smtClean="0"/>
              <a:t>žky</a:t>
            </a:r>
            <a:r>
              <a:rPr lang="cs-CZ" sz="2400" dirty="0" smtClean="0"/>
              <a:t> </a:t>
            </a:r>
          </a:p>
          <a:p>
            <a:pPr lvl="1"/>
            <a:r>
              <a:rPr lang="cs-CZ" sz="2000" dirty="0" smtClean="0"/>
              <a:t>Elementy</a:t>
            </a:r>
          </a:p>
          <a:p>
            <a:pPr lvl="1"/>
            <a:r>
              <a:rPr lang="cs-CZ" sz="2000" dirty="0" smtClean="0"/>
              <a:t>Atributy</a:t>
            </a:r>
          </a:p>
          <a:p>
            <a:r>
              <a:rPr lang="cs-CZ" sz="2400" dirty="0" smtClean="0"/>
              <a:t>Zanořená struktura</a:t>
            </a:r>
          </a:p>
          <a:p>
            <a:pPr lvl="1"/>
            <a:r>
              <a:rPr lang="cs-CZ" sz="2000" dirty="0" smtClean="0"/>
              <a:t>1 kořenový element (</a:t>
            </a:r>
            <a:r>
              <a:rPr lang="cs-CZ" sz="2000" dirty="0" err="1" smtClean="0"/>
              <a:t>root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N zanořených elementů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vypadá?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 smtClean="0"/>
              <a:t>Hlavička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&lt;?</a:t>
            </a:r>
            <a:r>
              <a:rPr lang="cs-CZ" sz="1800" dirty="0" err="1" smtClean="0"/>
              <a:t>xml</a:t>
            </a:r>
            <a:r>
              <a:rPr lang="cs-CZ" sz="1800" dirty="0" smtClean="0"/>
              <a:t> </a:t>
            </a:r>
            <a:r>
              <a:rPr lang="cs-CZ" sz="1800" dirty="0" err="1" smtClean="0"/>
              <a:t>version</a:t>
            </a:r>
            <a:r>
              <a:rPr lang="cs-CZ" sz="1800" dirty="0" smtClean="0"/>
              <a:t>="1.0" </a:t>
            </a:r>
            <a:r>
              <a:rPr lang="cs-CZ" sz="1800" dirty="0" err="1" smtClean="0"/>
              <a:t>encoding</a:t>
            </a:r>
            <a:r>
              <a:rPr lang="cs-CZ" sz="1800" dirty="0" smtClean="0"/>
              <a:t>="UTF-8"?&gt;</a:t>
            </a:r>
          </a:p>
          <a:p>
            <a:pPr>
              <a:lnSpc>
                <a:spcPct val="90000"/>
              </a:lnSpc>
            </a:pPr>
            <a:r>
              <a:rPr lang="cs-CZ" sz="1800" dirty="0" err="1" smtClean="0"/>
              <a:t>Tagy</a:t>
            </a:r>
            <a:endParaRPr lang="cs-CZ" sz="1800" dirty="0" smtClean="0"/>
          </a:p>
          <a:p>
            <a:pPr lvl="1">
              <a:lnSpc>
                <a:spcPct val="90000"/>
              </a:lnSpc>
            </a:pPr>
            <a:r>
              <a:rPr lang="cs-CZ" sz="1800" dirty="0" smtClean="0"/>
              <a:t>Elementy</a:t>
            </a:r>
          </a:p>
          <a:p>
            <a:pPr lvl="2">
              <a:lnSpc>
                <a:spcPct val="90000"/>
              </a:lnSpc>
            </a:pPr>
            <a:r>
              <a:rPr lang="cs-CZ" sz="1700" dirty="0" smtClean="0"/>
              <a:t>&lt;</a:t>
            </a:r>
            <a:r>
              <a:rPr lang="cs-CZ" sz="1700" dirty="0" err="1" smtClean="0"/>
              <a:t>tag</a:t>
            </a:r>
            <a:r>
              <a:rPr lang="cs-CZ" sz="1700" dirty="0" smtClean="0"/>
              <a:t>&gt;data&lt;/</a:t>
            </a:r>
            <a:r>
              <a:rPr lang="cs-CZ" sz="1700" dirty="0" err="1" smtClean="0"/>
              <a:t>tag</a:t>
            </a:r>
            <a:r>
              <a:rPr lang="cs-CZ" sz="1700" dirty="0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en-US" sz="1700" dirty="0" smtClean="0"/>
              <a:t>&lt;question&gt;Datum </a:t>
            </a:r>
            <a:r>
              <a:rPr lang="en-US" sz="1700" dirty="0" err="1" smtClean="0"/>
              <a:t>naro</a:t>
            </a:r>
            <a:r>
              <a:rPr lang="cs-CZ" sz="1700" dirty="0" smtClean="0"/>
              <a:t>zení</a:t>
            </a:r>
            <a:r>
              <a:rPr lang="en-US" sz="1700" dirty="0" smtClean="0"/>
              <a:t>&lt;/question&gt;</a:t>
            </a:r>
            <a:endParaRPr lang="cs-CZ" sz="1700" dirty="0" smtClean="0"/>
          </a:p>
          <a:p>
            <a:pPr lvl="1">
              <a:lnSpc>
                <a:spcPct val="90000"/>
              </a:lnSpc>
            </a:pPr>
            <a:r>
              <a:rPr lang="cs-CZ" sz="1800" dirty="0" smtClean="0"/>
              <a:t>Atributy</a:t>
            </a:r>
          </a:p>
          <a:p>
            <a:pPr lvl="2">
              <a:lnSpc>
                <a:spcPct val="90000"/>
              </a:lnSpc>
            </a:pPr>
            <a:r>
              <a:rPr lang="cs-CZ" sz="1700" dirty="0" smtClean="0"/>
              <a:t>&lt;element atribut=„text"&gt;</a:t>
            </a:r>
          </a:p>
          <a:p>
            <a:pPr lvl="2">
              <a:lnSpc>
                <a:spcPct val="90000"/>
              </a:lnSpc>
            </a:pPr>
            <a:r>
              <a:rPr lang="cs-CZ" sz="1700" dirty="0" smtClean="0"/>
              <a:t>&lt;</a:t>
            </a:r>
            <a:r>
              <a:rPr lang="cs-CZ" sz="1700" dirty="0" err="1" smtClean="0"/>
              <a:t>name</a:t>
            </a:r>
            <a:r>
              <a:rPr lang="cs-CZ" sz="1700" dirty="0" smtClean="0"/>
              <a:t> </a:t>
            </a:r>
            <a:r>
              <a:rPr lang="cs-CZ" sz="1700" dirty="0" err="1" smtClean="0"/>
              <a:t>lang</a:t>
            </a:r>
            <a:r>
              <a:rPr lang="cs-CZ" sz="1700" dirty="0" smtClean="0"/>
              <a:t>="cz"&gt;</a:t>
            </a:r>
          </a:p>
          <a:p>
            <a:pPr>
              <a:lnSpc>
                <a:spcPct val="90000"/>
              </a:lnSpc>
            </a:pPr>
            <a:r>
              <a:rPr lang="cs-CZ" sz="1800" dirty="0" smtClean="0"/>
              <a:t>Hierarchie elementů</a:t>
            </a:r>
          </a:p>
          <a:p>
            <a:pPr lvl="1">
              <a:lnSpc>
                <a:spcPct val="90000"/>
              </a:lnSpc>
            </a:pPr>
            <a:r>
              <a:rPr lang="cs-CZ" sz="1800" dirty="0" err="1" smtClean="0"/>
              <a:t>Root</a:t>
            </a:r>
            <a:r>
              <a:rPr lang="cs-CZ" sz="1800" dirty="0" smtClean="0"/>
              <a:t> element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Zanořené elementy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</a:t>
            </a:r>
            <a:r>
              <a:rPr lang="cs-CZ" sz="1600" dirty="0" err="1" smtClean="0"/>
              <a:t>el</a:t>
            </a:r>
            <a:r>
              <a:rPr lang="cs-CZ" sz="1600" dirty="0" smtClean="0"/>
              <a:t>_</a:t>
            </a:r>
            <a:r>
              <a:rPr lang="cs-CZ" sz="1600" dirty="0" err="1" smtClean="0"/>
              <a:t>root</a:t>
            </a:r>
            <a:r>
              <a:rPr lang="cs-CZ" sz="1600" dirty="0" smtClean="0"/>
              <a:t>&gt;</a:t>
            </a:r>
            <a:br>
              <a:rPr lang="cs-CZ" sz="1600" dirty="0" smtClean="0"/>
            </a:br>
            <a:r>
              <a:rPr lang="cs-CZ" sz="1600" dirty="0" smtClean="0"/>
              <a:t>	&lt;</a:t>
            </a:r>
            <a:r>
              <a:rPr lang="cs-CZ" sz="1600" dirty="0" err="1" smtClean="0"/>
              <a:t>el</a:t>
            </a:r>
            <a:r>
              <a:rPr lang="cs-CZ" sz="1600" dirty="0" smtClean="0"/>
              <a:t>_</a:t>
            </a:r>
            <a:r>
              <a:rPr lang="cs-CZ" sz="1600" dirty="0" err="1" smtClean="0"/>
              <a:t>nest</a:t>
            </a:r>
            <a:r>
              <a:rPr lang="cs-CZ" sz="1600" dirty="0" smtClean="0"/>
              <a:t>&gt;text&lt;/</a:t>
            </a:r>
            <a:r>
              <a:rPr lang="cs-CZ" sz="1600" dirty="0" err="1" smtClean="0"/>
              <a:t>el</a:t>
            </a:r>
            <a:r>
              <a:rPr lang="cs-CZ" sz="1600" dirty="0" smtClean="0"/>
              <a:t>_</a:t>
            </a:r>
            <a:r>
              <a:rPr lang="cs-CZ" sz="1600" dirty="0" err="1" smtClean="0"/>
              <a:t>nest</a:t>
            </a:r>
            <a:r>
              <a:rPr lang="cs-CZ" sz="1600" dirty="0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&lt;/</a:t>
            </a:r>
            <a:r>
              <a:rPr lang="cs-CZ" sz="1600" dirty="0" err="1" smtClean="0"/>
              <a:t>el</a:t>
            </a:r>
            <a:r>
              <a:rPr lang="cs-CZ" sz="1600" dirty="0" smtClean="0"/>
              <a:t>_</a:t>
            </a:r>
            <a:r>
              <a:rPr lang="cs-CZ" sz="1600" dirty="0" err="1" smtClean="0"/>
              <a:t>root</a:t>
            </a:r>
            <a:r>
              <a:rPr lang="cs-CZ" sz="1600" dirty="0" smtClean="0"/>
              <a:t>&gt;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 smtClean="0"/>
              <a:t>&lt;cluster&gt;</a:t>
            </a:r>
          </a:p>
          <a:p>
            <a:pPr lvl="3">
              <a:lnSpc>
                <a:spcPct val="90000"/>
              </a:lnSpc>
              <a:buNone/>
            </a:pPr>
            <a:r>
              <a:rPr lang="en-US" sz="1600" dirty="0" err="1" smtClean="0"/>
              <a:t>&lt;question&gt;Datum vy</a:t>
            </a:r>
            <a:r>
              <a:rPr lang="cs-CZ" sz="1600" dirty="0" err="1" smtClean="0"/>
              <a:t>šetření</a:t>
            </a:r>
            <a:r>
              <a:rPr lang="en-US" sz="1600" dirty="0" err="1" smtClean="0"/>
              <a:t>&lt;/question</a:t>
            </a:r>
            <a:r>
              <a:rPr lang="cs-CZ" sz="1600" dirty="0" err="1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&lt;/cluster&gt;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pracovat s XML?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412776"/>
            <a:ext cx="6563072" cy="3168351"/>
          </a:xfrm>
        </p:spPr>
        <p:txBody>
          <a:bodyPr/>
          <a:lstStyle/>
          <a:p>
            <a:r>
              <a:rPr lang="cs-CZ" sz="2800" dirty="0" smtClean="0"/>
              <a:t>Textový editor – </a:t>
            </a:r>
            <a:r>
              <a:rPr lang="cs-CZ" sz="2800" dirty="0" err="1" smtClean="0"/>
              <a:t>Notepad</a:t>
            </a:r>
            <a:endParaRPr lang="cs-CZ" sz="2800" dirty="0" smtClean="0"/>
          </a:p>
          <a:p>
            <a:r>
              <a:rPr lang="cs-CZ" sz="2800" dirty="0" smtClean="0"/>
              <a:t>XML editor – XML </a:t>
            </a:r>
            <a:r>
              <a:rPr lang="cs-CZ" sz="2800" dirty="0" err="1" smtClean="0"/>
              <a:t>Spy</a:t>
            </a:r>
            <a:endParaRPr lang="cs-CZ" sz="2800" dirty="0" smtClean="0"/>
          </a:p>
          <a:p>
            <a:r>
              <a:rPr lang="cs-CZ" sz="2800" dirty="0" smtClean="0"/>
              <a:t>Moderní databáze – ORACLE</a:t>
            </a:r>
          </a:p>
          <a:p>
            <a:pPr lvl="1"/>
            <a:r>
              <a:rPr lang="cs-CZ" sz="2400" dirty="0" smtClean="0"/>
              <a:t>Nadstavba SQL</a:t>
            </a:r>
          </a:p>
          <a:p>
            <a:r>
              <a:rPr lang="cs-CZ" sz="2800" dirty="0" smtClean="0"/>
              <a:t>Programovací jazyky</a:t>
            </a:r>
          </a:p>
          <a:p>
            <a:pPr lvl="1"/>
            <a:r>
              <a:rPr lang="cs-CZ" dirty="0" err="1" smtClean="0"/>
              <a:t>Parsery</a:t>
            </a:r>
            <a:endParaRPr lang="cs-CZ" dirty="0" smtClean="0"/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technologie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27584" y="1844824"/>
            <a:ext cx="7772400" cy="31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XML schéma – šablona XML dokumentu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XSLT – transformace XML do jiného formátu (jiné XML, prostý text , HTML)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XPATH – formát vyhledávacích dotazů do XML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dokumentů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err="1" smtClean="0"/>
              <a:t>Xquery</a:t>
            </a:r>
            <a:r>
              <a:rPr lang="en-US" sz="2400" dirty="0" smtClean="0"/>
              <a:t> – p</a:t>
            </a:r>
            <a:r>
              <a:rPr lang="cs-CZ" sz="2400" dirty="0" err="1" smtClean="0"/>
              <a:t>okročilé</a:t>
            </a:r>
            <a:r>
              <a:rPr lang="cs-CZ" sz="2400" dirty="0" smtClean="0"/>
              <a:t> </a:t>
            </a:r>
            <a:r>
              <a:rPr lang="en-US" sz="2400" dirty="0" err="1" smtClean="0"/>
              <a:t>vyhled</a:t>
            </a:r>
            <a:r>
              <a:rPr lang="cs-CZ" sz="2400" dirty="0" err="1" smtClean="0"/>
              <a:t>ávání</a:t>
            </a:r>
            <a:r>
              <a:rPr lang="cs-CZ" sz="2400" dirty="0" smtClean="0"/>
              <a:t> v XML</a:t>
            </a:r>
            <a:endParaRPr kumimoji="0" 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 o XML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6" y="1124744"/>
            <a:ext cx="7772400" cy="16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Internet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www.w3.org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www.w3schools.com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XML a ORACLE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Podpora ukládání XML dat</a:t>
            </a:r>
          </a:p>
          <a:p>
            <a:pPr lvl="1"/>
            <a:r>
              <a:rPr lang="cs-CZ" sz="1800" dirty="0" smtClean="0"/>
              <a:t>Datový typ XMLTYPE</a:t>
            </a:r>
          </a:p>
          <a:p>
            <a:r>
              <a:rPr lang="cs-CZ" sz="2000" dirty="0" smtClean="0"/>
              <a:t>Podpora importu dat v XML formátu</a:t>
            </a:r>
          </a:p>
          <a:p>
            <a:pPr lvl="1"/>
            <a:r>
              <a:rPr lang="cs-CZ" sz="1800" dirty="0" smtClean="0"/>
              <a:t>Přímé vložení pomocí INSERT příkazu</a:t>
            </a:r>
          </a:p>
          <a:p>
            <a:pPr lvl="1"/>
            <a:r>
              <a:rPr lang="cs-CZ" sz="1800" dirty="0" smtClean="0"/>
              <a:t>XML </a:t>
            </a:r>
            <a:r>
              <a:rPr lang="cs-CZ" sz="1800" dirty="0" err="1" smtClean="0"/>
              <a:t>repository</a:t>
            </a:r>
            <a:endParaRPr lang="cs-CZ" sz="1800" dirty="0" smtClean="0"/>
          </a:p>
          <a:p>
            <a:pPr lvl="2"/>
            <a:r>
              <a:rPr lang="cs-CZ" sz="1600" dirty="0" smtClean="0"/>
              <a:t>Propojení úložiště s tabulkou</a:t>
            </a:r>
          </a:p>
          <a:p>
            <a:r>
              <a:rPr lang="cs-CZ" sz="2000" dirty="0" smtClean="0"/>
              <a:t>Podpora exportu dat v XML formátu</a:t>
            </a:r>
          </a:p>
          <a:p>
            <a:pPr lvl="1"/>
            <a:r>
              <a:rPr lang="cs-CZ" sz="1800" dirty="0" smtClean="0"/>
              <a:t>Funkce DBMS_</a:t>
            </a:r>
            <a:r>
              <a:rPr lang="cs-CZ" sz="1800" dirty="0" err="1" smtClean="0"/>
              <a:t>XMLGEN.getXML</a:t>
            </a:r>
            <a:endParaRPr lang="cs-CZ" sz="1800" dirty="0" smtClean="0"/>
          </a:p>
          <a:p>
            <a:pPr lvl="2"/>
            <a:r>
              <a:rPr lang="cs-CZ" sz="1400" dirty="0" smtClean="0"/>
              <a:t>Výstup </a:t>
            </a:r>
            <a:r>
              <a:rPr lang="cs-CZ" sz="1400" dirty="0" err="1" smtClean="0"/>
              <a:t>SQl</a:t>
            </a:r>
            <a:r>
              <a:rPr lang="cs-CZ" sz="1400" dirty="0" smtClean="0"/>
              <a:t> dotazu ve formátu XML</a:t>
            </a:r>
          </a:p>
          <a:p>
            <a:pPr lvl="1"/>
            <a:r>
              <a:rPr lang="cs-CZ" sz="1800" dirty="0" smtClean="0"/>
              <a:t>Funkce </a:t>
            </a:r>
            <a:r>
              <a:rPr lang="en-US" sz="1800" dirty="0" err="1" smtClean="0"/>
              <a:t>sys_XMLGen</a:t>
            </a:r>
            <a:endParaRPr lang="cs-CZ" sz="1800" dirty="0" smtClean="0"/>
          </a:p>
          <a:p>
            <a:pPr lvl="2"/>
            <a:r>
              <a:rPr lang="cs-CZ" sz="1400" dirty="0" smtClean="0"/>
              <a:t>Export jednoho sloupce tabulky jako jednoduché XML</a:t>
            </a:r>
          </a:p>
          <a:p>
            <a:pPr lvl="1"/>
            <a:r>
              <a:rPr lang="cs-CZ" sz="1800" dirty="0" smtClean="0"/>
              <a:t>Speciální </a:t>
            </a:r>
            <a:r>
              <a:rPr lang="cs-CZ" sz="1800" dirty="0" err="1" smtClean="0"/>
              <a:t>SQl</a:t>
            </a:r>
            <a:r>
              <a:rPr lang="cs-CZ" sz="1800" dirty="0" smtClean="0"/>
              <a:t> funkce  - skládání XML stromu</a:t>
            </a:r>
          </a:p>
          <a:p>
            <a:pPr lvl="2"/>
            <a:r>
              <a:rPr lang="cs-CZ" sz="1400" dirty="0" smtClean="0"/>
              <a:t>XMLELEMENT</a:t>
            </a:r>
          </a:p>
          <a:p>
            <a:pPr lvl="2"/>
            <a:r>
              <a:rPr lang="cs-CZ" sz="1400" dirty="0" smtClean="0"/>
              <a:t>XMLATTRIBUTES</a:t>
            </a:r>
          </a:p>
          <a:p>
            <a:pPr lvl="2"/>
            <a:r>
              <a:rPr lang="cs-CZ" sz="1400" dirty="0" smtClean="0"/>
              <a:t>XMLAGG</a:t>
            </a:r>
          </a:p>
          <a:p>
            <a:pPr lvl="2"/>
            <a:r>
              <a:rPr lang="cs-CZ" sz="1400" dirty="0" smtClean="0"/>
              <a:t>…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tabulky</a:t>
            </a:r>
          </a:p>
          <a:p>
            <a:pPr lvl="1"/>
            <a:r>
              <a:rPr lang="cs-CZ" dirty="0" smtClean="0"/>
              <a:t>Datový typ CLOB pro velké textové řetězce</a:t>
            </a:r>
          </a:p>
          <a:p>
            <a:pPr lvl="1"/>
            <a:r>
              <a:rPr lang="cs-CZ" dirty="0" smtClean="0"/>
              <a:t>Datový typ XMLTYPE pro XML formát</a:t>
            </a:r>
          </a:p>
          <a:p>
            <a:pPr lvl="1"/>
            <a:r>
              <a:rPr lang="cs-CZ" dirty="0" smtClean="0"/>
              <a:t>CREATE TABLE </a:t>
            </a:r>
            <a:r>
              <a:rPr lang="cs-CZ" dirty="0" err="1" smtClean="0"/>
              <a:t>jmeno</a:t>
            </a:r>
            <a:r>
              <a:rPr lang="cs-CZ" dirty="0" smtClean="0"/>
              <a:t>_tabulky</a:t>
            </a:r>
          </a:p>
          <a:p>
            <a:pPr lvl="2">
              <a:buNone/>
            </a:pPr>
            <a:r>
              <a:rPr lang="cs-CZ" dirty="0" smtClean="0"/>
              <a:t>(</a:t>
            </a:r>
            <a:r>
              <a:rPr lang="cs-CZ" dirty="0" err="1" smtClean="0"/>
              <a:t>velky</a:t>
            </a:r>
            <a:r>
              <a:rPr lang="cs-CZ" dirty="0" smtClean="0"/>
              <a:t>_text CLOB,</a:t>
            </a:r>
          </a:p>
          <a:p>
            <a:pPr lvl="2">
              <a:buNone/>
            </a:pPr>
            <a:r>
              <a:rPr lang="cs-CZ" dirty="0" err="1" smtClean="0"/>
              <a:t>xml</a:t>
            </a:r>
            <a:r>
              <a:rPr lang="cs-CZ" dirty="0" smtClean="0"/>
              <a:t>_sloupec XMLTYPE);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SELECT </a:t>
            </a:r>
            <a:r>
              <a:rPr lang="en-US" dirty="0" err="1" smtClean="0"/>
              <a:t>DBMS_XMLGEN.getXML</a:t>
            </a:r>
            <a:r>
              <a:rPr lang="en-US" dirty="0" smtClean="0"/>
              <a:t>('SELECT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study_name</a:t>
            </a:r>
            <a:r>
              <a:rPr lang="en-US" dirty="0" smtClean="0"/>
              <a:t> FROM studies') FROM DUAL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Gen</a:t>
            </a:r>
            <a:r>
              <a:rPr lang="cs-CZ" sz="2400" dirty="0" smtClean="0"/>
              <a:t>e</a:t>
            </a:r>
            <a:r>
              <a:rPr lang="en-US" sz="2400" dirty="0" err="1" smtClean="0"/>
              <a:t>rov</a:t>
            </a:r>
            <a:r>
              <a:rPr lang="cs-CZ" sz="2400" dirty="0" err="1" smtClean="0"/>
              <a:t>ání</a:t>
            </a:r>
            <a:r>
              <a:rPr lang="cs-CZ" sz="2400" dirty="0" smtClean="0"/>
              <a:t> XML</a:t>
            </a:r>
          </a:p>
          <a:p>
            <a:pPr lvl="2">
              <a:buNone/>
            </a:pPr>
            <a:endParaRPr lang="en-US" sz="1800" dirty="0" smtClean="0"/>
          </a:p>
          <a:p>
            <a:pPr lvl="1"/>
            <a:r>
              <a:rPr lang="en-US" sz="2000" dirty="0" smtClean="0"/>
              <a:t>SELECT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err="1" smtClean="0">
                <a:solidFill>
                  <a:srgbClr val="FF0000"/>
                </a:solidFill>
              </a:rPr>
              <a:t>DBMS_XMLGEN.getXML</a:t>
            </a:r>
            <a:r>
              <a:rPr lang="en-US" sz="2000" dirty="0" smtClean="0">
                <a:solidFill>
                  <a:srgbClr val="FF0000"/>
                </a:solidFill>
              </a:rPr>
              <a:t>('SELECT </a:t>
            </a:r>
            <a:r>
              <a:rPr lang="en-US" sz="2000" dirty="0" err="1" smtClean="0">
                <a:solidFill>
                  <a:srgbClr val="FF0000"/>
                </a:solidFill>
              </a:rPr>
              <a:t>study_id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study_name</a:t>
            </a:r>
            <a:r>
              <a:rPr lang="en-US" sz="2000" dirty="0" smtClean="0">
                <a:solidFill>
                  <a:srgbClr val="FF0000"/>
                </a:solidFill>
              </a:rPr>
              <a:t> FROM studies')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FROM DUAL</a:t>
            </a:r>
            <a:endParaRPr lang="cs-CZ" sz="2000" dirty="0" smtClean="0"/>
          </a:p>
          <a:p>
            <a:pPr lvl="1"/>
            <a:r>
              <a:rPr lang="cs-CZ" sz="2000" dirty="0" smtClean="0"/>
              <a:t>INSERT INTO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_text)</a:t>
            </a:r>
            <a:br>
              <a:rPr lang="cs-CZ" sz="2000" dirty="0" smtClean="0"/>
            </a:br>
            <a:r>
              <a:rPr lang="en-US" sz="2000" dirty="0" smtClean="0"/>
              <a:t>SELECT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err="1" smtClean="0">
                <a:solidFill>
                  <a:srgbClr val="FF0000"/>
                </a:solidFill>
              </a:rPr>
              <a:t>DBMS_XMLGEN.getXML</a:t>
            </a:r>
            <a:r>
              <a:rPr lang="en-US" sz="2000" dirty="0" smtClean="0">
                <a:solidFill>
                  <a:srgbClr val="FF0000"/>
                </a:solidFill>
              </a:rPr>
              <a:t>('SELECT </a:t>
            </a:r>
            <a:r>
              <a:rPr lang="en-US" sz="2000" dirty="0" err="1" smtClean="0">
                <a:solidFill>
                  <a:srgbClr val="FF0000"/>
                </a:solidFill>
              </a:rPr>
              <a:t>study_id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study_name</a:t>
            </a:r>
            <a:r>
              <a:rPr lang="en-US" sz="2000" dirty="0" smtClean="0">
                <a:solidFill>
                  <a:srgbClr val="FF0000"/>
                </a:solidFill>
              </a:rPr>
              <a:t> FROM studies')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FROM DUAL</a:t>
            </a:r>
            <a:endParaRPr lang="cs-CZ" sz="2000" dirty="0" smtClean="0"/>
          </a:p>
          <a:p>
            <a:pPr lvl="1"/>
            <a:r>
              <a:rPr lang="cs-CZ" sz="2000" dirty="0" smtClean="0"/>
              <a:t>UPDATE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SET 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 = </a:t>
            </a:r>
            <a:r>
              <a:rPr lang="cs-CZ" sz="2000" dirty="0" smtClean="0">
                <a:solidFill>
                  <a:srgbClr val="FF0000"/>
                </a:solidFill>
              </a:rPr>
              <a:t>XMLTYPE</a:t>
            </a:r>
            <a:r>
              <a:rPr lang="cs-CZ" sz="2000" dirty="0" smtClean="0"/>
              <a:t>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_text)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2000" dirty="0" smtClean="0"/>
              <a:t>INSERT INTO </a:t>
            </a:r>
            <a:r>
              <a:rPr lang="cs-CZ" sz="2000" dirty="0" err="1" smtClean="0"/>
              <a:t>jmeno</a:t>
            </a:r>
            <a:r>
              <a:rPr lang="cs-CZ" sz="2000" dirty="0" smtClean="0"/>
              <a:t>_</a:t>
            </a:r>
            <a:r>
              <a:rPr lang="cs-CZ" sz="2000" dirty="0" err="1" smtClean="0"/>
              <a:t>tab</a:t>
            </a:r>
            <a:r>
              <a:rPr lang="cs-CZ" sz="2000" dirty="0" smtClean="0"/>
              <a:t> 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_sloupec)</a:t>
            </a:r>
          </a:p>
          <a:p>
            <a:pPr lvl="1">
              <a:buNone/>
            </a:pPr>
            <a:r>
              <a:rPr lang="cs-CZ" sz="2000" dirty="0" smtClean="0"/>
              <a:t>	SELECT </a:t>
            </a:r>
            <a:r>
              <a:rPr lang="cs-CZ" sz="2000" dirty="0" smtClean="0">
                <a:solidFill>
                  <a:srgbClr val="FF0000"/>
                </a:solidFill>
              </a:rPr>
              <a:t>SYS_XMLGEN(study_id)</a:t>
            </a:r>
            <a:r>
              <a:rPr lang="cs-CZ" sz="2000" dirty="0" smtClean="0"/>
              <a:t> FROM </a:t>
            </a:r>
            <a:r>
              <a:rPr lang="cs-CZ" sz="2000" dirty="0" err="1" smtClean="0"/>
              <a:t>studies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4180</TotalTime>
  <Words>512</Words>
  <Application>Microsoft Office PowerPoint</Application>
  <PresentationFormat>Předvádění na obrazovce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Databázové systémy a SQL</vt:lpstr>
      <vt:lpstr>XML – Co to je?</vt:lpstr>
      <vt:lpstr>Jak to vypadá?</vt:lpstr>
      <vt:lpstr>Jak pracovat s XML?</vt:lpstr>
      <vt:lpstr>Související technologie</vt:lpstr>
      <vt:lpstr>Zdroje informací o XML</vt:lpstr>
      <vt:lpstr>XML a ORACLE</vt:lpstr>
      <vt:lpstr>Práce s XML</vt:lpstr>
      <vt:lpstr>Práce s XML</vt:lpstr>
      <vt:lpstr>Dotazování XML</vt:lpstr>
      <vt:lpstr>Dotazování XML</vt:lpstr>
      <vt:lpstr>Zkouškové otázky - příklady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500</cp:revision>
  <dcterms:created xsi:type="dcterms:W3CDTF">2011-01-19T10:31:11Z</dcterms:created>
  <dcterms:modified xsi:type="dcterms:W3CDTF">2011-12-07T13:46:29Z</dcterms:modified>
</cp:coreProperties>
</file>