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9" r:id="rId3"/>
    <p:sldId id="298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293" r:id="rId15"/>
    <p:sldId id="297" r:id="rId16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26.10.2011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26.10.2011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5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124744"/>
            <a:ext cx="690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hodnoty otázky </a:t>
            </a:r>
            <a:r>
              <a:rPr lang="cs-CZ" dirty="0" err="1" smtClean="0"/>
              <a:t>question</a:t>
            </a:r>
            <a:r>
              <a:rPr lang="cs-CZ" dirty="0" smtClean="0"/>
              <a:t>_id = 161 (PATIENT_ID, VALUE)</a:t>
            </a:r>
            <a:br>
              <a:rPr lang="cs-CZ" dirty="0" smtClean="0"/>
            </a:br>
            <a:r>
              <a:rPr lang="cs-CZ" dirty="0" smtClean="0"/>
              <a:t>  pro všechny založené formuláře cluster_id = 65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1988840"/>
            <a:ext cx="525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je formulářů cluster_id = 65 , study_id = 3?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1192" y="2348880"/>
            <a:ext cx="8852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WHERE </a:t>
            </a:r>
            <a:r>
              <a:rPr lang="en-US" dirty="0" err="1" smtClean="0"/>
              <a:t>study_id</a:t>
            </a:r>
            <a:r>
              <a:rPr lang="en-US" dirty="0" smtClean="0"/>
              <a:t> = 3 AND </a:t>
            </a:r>
            <a:r>
              <a:rPr lang="en-US" dirty="0" err="1" smtClean="0"/>
              <a:t>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2996952"/>
            <a:ext cx="74945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1) SELECT </a:t>
            </a:r>
            <a:r>
              <a:rPr lang="cs-CZ" dirty="0" err="1" smtClean="0"/>
              <a:t>eh.patient</a:t>
            </a:r>
            <a:r>
              <a:rPr lang="cs-CZ" dirty="0" smtClean="0"/>
              <a:t>_id, </a:t>
            </a:r>
            <a:r>
              <a:rPr lang="cs-CZ" dirty="0" err="1" smtClean="0"/>
              <a:t>er.value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</a:p>
          <a:p>
            <a:r>
              <a:rPr lang="cs-CZ" dirty="0" smtClean="0"/>
              <a:t>      (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subheader</a:t>
            </a:r>
            <a:r>
              <a:rPr lang="cs-CZ" dirty="0" smtClean="0"/>
              <a:t> es INNER JOIN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es.subheader_id</a:t>
            </a:r>
            <a:r>
              <a:rPr lang="en-US" dirty="0" smtClean="0"/>
              <a:t> = </a:t>
            </a:r>
            <a:r>
              <a:rPr lang="en-US" dirty="0" err="1" smtClean="0"/>
              <a:t>er.subheader_id</a:t>
            </a:r>
            <a:r>
              <a:rPr lang="en-US" dirty="0" smtClean="0"/>
              <a:t> AND </a:t>
            </a:r>
            <a:r>
              <a:rPr lang="en-US" dirty="0" err="1" smtClean="0"/>
              <a:t>er.question_id</a:t>
            </a:r>
            <a:r>
              <a:rPr lang="en-US" dirty="0" smtClean="0"/>
              <a:t> = 161) </a:t>
            </a:r>
          </a:p>
          <a:p>
            <a:r>
              <a:rPr lang="cs-CZ" dirty="0" smtClean="0"/>
              <a:t>     ON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r>
              <a:rPr lang="cs-CZ" dirty="0" smtClean="0"/>
              <a:t>;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4797152"/>
            <a:ext cx="85802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2) 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</a:p>
          <a:p>
            <a:r>
              <a:rPr lang="cs-CZ" dirty="0" smtClean="0"/>
              <a:t>      (SELECT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, </a:t>
            </a:r>
            <a:r>
              <a:rPr lang="cs-CZ" dirty="0" err="1" smtClean="0"/>
              <a:t>er.value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EVENT_SUBHEADER es,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en-US" dirty="0" smtClean="0"/>
              <a:t>       WHERE </a:t>
            </a:r>
            <a:r>
              <a:rPr lang="en-US" dirty="0" err="1" smtClean="0"/>
              <a:t>es.subheader_id</a:t>
            </a:r>
            <a:r>
              <a:rPr lang="en-US" dirty="0" smtClean="0"/>
              <a:t> = </a:t>
            </a:r>
            <a:r>
              <a:rPr lang="en-US" dirty="0" err="1" smtClean="0"/>
              <a:t>er.subheader_id</a:t>
            </a:r>
            <a:r>
              <a:rPr lang="en-US" dirty="0" smtClean="0"/>
              <a:t> AND </a:t>
            </a:r>
            <a:r>
              <a:rPr lang="en-US" dirty="0" err="1" smtClean="0"/>
              <a:t>er.question_id</a:t>
            </a:r>
            <a:r>
              <a:rPr lang="en-US" dirty="0" smtClean="0"/>
              <a:t> = 161)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cs-CZ" dirty="0" smtClean="0"/>
              <a:t>     ON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r>
              <a:rPr lang="cs-CZ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8207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Vytvořte z vnořeného dotazu VIEW a přepište předchozí dotaz s jeho použitím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772816"/>
            <a:ext cx="78664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CREATE VIEW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endParaRPr lang="cs-CZ" dirty="0" smtClean="0"/>
          </a:p>
          <a:p>
            <a:r>
              <a:rPr lang="cs-CZ" dirty="0" smtClean="0"/>
              <a:t>as </a:t>
            </a:r>
          </a:p>
          <a:p>
            <a:r>
              <a:rPr lang="cs-CZ" dirty="0" smtClean="0"/>
              <a:t>SELECT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, </a:t>
            </a:r>
            <a:r>
              <a:rPr lang="cs-CZ" dirty="0" err="1" smtClean="0"/>
              <a:t>er.value</a:t>
            </a:r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subheader</a:t>
            </a:r>
            <a:r>
              <a:rPr lang="cs-CZ" dirty="0" smtClean="0"/>
              <a:t> es,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en-US" dirty="0" smtClean="0"/>
              <a:t>       WHERE </a:t>
            </a:r>
            <a:r>
              <a:rPr lang="en-US" dirty="0" err="1" smtClean="0"/>
              <a:t>es.subheader_id</a:t>
            </a:r>
            <a:r>
              <a:rPr lang="en-US" dirty="0" smtClean="0"/>
              <a:t> = </a:t>
            </a:r>
            <a:r>
              <a:rPr lang="en-US" dirty="0" err="1" smtClean="0"/>
              <a:t>er.subheader_id</a:t>
            </a:r>
            <a:r>
              <a:rPr lang="en-US" dirty="0" smtClean="0"/>
              <a:t> AND </a:t>
            </a:r>
            <a:r>
              <a:rPr lang="en-US" dirty="0" err="1" smtClean="0"/>
              <a:t>er.question_id</a:t>
            </a:r>
            <a:r>
              <a:rPr lang="en-US" dirty="0" smtClean="0"/>
              <a:t> = 161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212976"/>
            <a:ext cx="5900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  <a:r>
              <a:rPr lang="en-US" dirty="0" err="1" smtClean="0"/>
              <a:t>subheader_eav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endParaRPr lang="en-US" u="sng" dirty="0" smtClean="0"/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268760"/>
            <a:ext cx="577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Lepší varianta umožňující využití pro libovolnou otázku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1796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OR REPLACE VIEW </a:t>
            </a:r>
            <a:r>
              <a:rPr lang="en-US" dirty="0" err="1" smtClean="0"/>
              <a:t>subheader_eav</a:t>
            </a:r>
            <a:endParaRPr lang="en-US" dirty="0" smtClean="0"/>
          </a:p>
          <a:p>
            <a:r>
              <a:rPr lang="cs-CZ" dirty="0" smtClean="0"/>
              <a:t>as </a:t>
            </a:r>
          </a:p>
          <a:p>
            <a:r>
              <a:rPr lang="cs-CZ" dirty="0" smtClean="0"/>
              <a:t>SELECT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, </a:t>
            </a:r>
            <a:r>
              <a:rPr lang="cs-CZ" dirty="0" err="1" smtClean="0"/>
              <a:t>er.question</a:t>
            </a:r>
            <a:r>
              <a:rPr lang="cs-CZ" dirty="0" smtClean="0"/>
              <a:t>_id, </a:t>
            </a:r>
            <a:r>
              <a:rPr lang="cs-CZ" dirty="0" err="1" smtClean="0"/>
              <a:t>er.value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subheader</a:t>
            </a:r>
            <a:r>
              <a:rPr lang="cs-CZ" dirty="0" smtClean="0"/>
              <a:t> es,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   WHERE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1560" y="3861048"/>
            <a:ext cx="6853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  <a:r>
              <a:rPr lang="en-US" dirty="0" err="1" smtClean="0"/>
              <a:t>subheader_eav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/>
              <a:t> </a:t>
            </a:r>
            <a:r>
              <a:rPr lang="cs-CZ" dirty="0" smtClean="0"/>
              <a:t> AND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es.question_id</a:t>
            </a:r>
            <a:r>
              <a:rPr lang="en-US" dirty="0" smtClean="0">
                <a:solidFill>
                  <a:srgbClr val="FF0000"/>
                </a:solidFill>
              </a:rPr>
              <a:t> = 161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052736"/>
            <a:ext cx="7758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hodnoty dvou otázek (161, 27) ve tvaru </a:t>
            </a:r>
            <a:r>
              <a:rPr lang="cs-CZ" dirty="0" err="1" smtClean="0"/>
              <a:t>patient</a:t>
            </a:r>
            <a:r>
              <a:rPr lang="cs-CZ" dirty="0" smtClean="0"/>
              <a:t>_id, value1, value2</a:t>
            </a:r>
          </a:p>
          <a:p>
            <a:r>
              <a:rPr lang="cs-CZ" dirty="0" smtClean="0"/>
              <a:t> pro všechny existující formuláře cluster_id = 65 , study_id = 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1844824"/>
            <a:ext cx="70839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, es2.value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 LEFT JOIN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/>
              <a:t> and </a:t>
            </a:r>
            <a:r>
              <a:rPr lang="en-US" dirty="0" err="1" smtClean="0"/>
              <a:t>es.question_id</a:t>
            </a:r>
            <a:r>
              <a:rPr lang="en-US" dirty="0" smtClean="0"/>
              <a:t> = 161 </a:t>
            </a:r>
          </a:p>
          <a:p>
            <a:r>
              <a:rPr lang="cs-CZ" dirty="0" smtClean="0"/>
              <a:t>     LEFT JOIN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es2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eh.header_uid</a:t>
            </a:r>
            <a:r>
              <a:rPr lang="en-US" dirty="0" smtClean="0"/>
              <a:t> = es2.header_uid and  es2.question_id = 27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4365104"/>
            <a:ext cx="80457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 varianta:</a:t>
            </a:r>
          </a:p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, es2.value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subheader_eav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subheader_eav</a:t>
            </a:r>
            <a:r>
              <a:rPr lang="en-US" dirty="0" smtClean="0"/>
              <a:t> es2 </a:t>
            </a:r>
          </a:p>
          <a:p>
            <a:r>
              <a:rPr lang="en-US" dirty="0" smtClean="0"/>
              <a:t>       WHERE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and </a:t>
            </a:r>
            <a:r>
              <a:rPr lang="en-US" dirty="0" err="1" smtClean="0"/>
              <a:t>es.question_id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= 161 </a:t>
            </a:r>
          </a:p>
          <a:p>
            <a:r>
              <a:rPr lang="en-US" dirty="0" smtClean="0"/>
              <a:t>       AND </a:t>
            </a:r>
            <a:r>
              <a:rPr lang="en-US" dirty="0" err="1" smtClean="0"/>
              <a:t>eh.header_uid</a:t>
            </a:r>
            <a:r>
              <a:rPr lang="en-US" dirty="0" smtClean="0"/>
              <a:t> = es2.header_uid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and  es2.question_id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= 27</a:t>
            </a:r>
          </a:p>
          <a:p>
            <a:r>
              <a:rPr lang="en-US" dirty="0" smtClean="0"/>
              <a:t>AND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FIREBIRD – testovací databáze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80728"/>
            <a:ext cx="2419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Jmeno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Datum_narozeni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Pohlavi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980728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ID_vysetreni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Typ_vysetreni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Vysledek</a:t>
            </a:r>
            <a:endParaRPr lang="cs-CZ" dirty="0"/>
          </a:p>
        </p:txBody>
      </p:sp>
      <p:cxnSp>
        <p:nvCxnSpPr>
          <p:cNvPr id="10" name="Pravoúhlá spojovací čára 9"/>
          <p:cNvCxnSpPr/>
          <p:nvPr/>
        </p:nvCxnSpPr>
        <p:spPr>
          <a:xfrm>
            <a:off x="1763688" y="1412776"/>
            <a:ext cx="2880320" cy="2880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2636913"/>
            <a:ext cx="81634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Minul</a:t>
            </a:r>
            <a:r>
              <a:rPr lang="cs-CZ" dirty="0" smtClean="0"/>
              <a:t>é cvičení: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ID_</a:t>
            </a:r>
            <a:r>
              <a:rPr lang="cs-CZ" dirty="0" err="1" smtClean="0"/>
              <a:t>vysetreni</a:t>
            </a:r>
            <a:r>
              <a:rPr lang="cs-CZ" dirty="0" smtClean="0"/>
              <a:t> v tabulce </a:t>
            </a:r>
            <a:r>
              <a:rPr lang="cs-CZ" dirty="0" err="1" smtClean="0"/>
              <a:t>vysetreni</a:t>
            </a:r>
            <a:r>
              <a:rPr lang="cs-CZ" dirty="0" smtClean="0"/>
              <a:t> je unikátní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Vypište id_</a:t>
            </a:r>
            <a:r>
              <a:rPr lang="cs-CZ" dirty="0" err="1" smtClean="0"/>
              <a:t>vysetreni</a:t>
            </a:r>
            <a:r>
              <a:rPr lang="cs-CZ" dirty="0" smtClean="0"/>
              <a:t> z tabulky </a:t>
            </a:r>
            <a:r>
              <a:rPr lang="cs-CZ" dirty="0" err="1" smtClean="0"/>
              <a:t>vysetreni</a:t>
            </a:r>
            <a:r>
              <a:rPr lang="cs-CZ" dirty="0" smtClean="0"/>
              <a:t>, která jsou duplicitní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Ověřte, zda každé vyšetření má rodičovský záznam v tabulce pacienti</a:t>
            </a:r>
            <a:endParaRPr lang="en-US" dirty="0" smtClean="0"/>
          </a:p>
          <a:p>
            <a:pPr marL="342900" indent="-342900"/>
            <a:endParaRPr lang="en-US" dirty="0" smtClean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83568" y="4365104"/>
            <a:ext cx="70324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SELECT count(*), count(distinct </a:t>
            </a:r>
            <a:r>
              <a:rPr lang="en-US" sz="1600" dirty="0" err="1" smtClean="0"/>
              <a:t>id_vysetreni</a:t>
            </a:r>
            <a:r>
              <a:rPr lang="en-US" sz="1600" dirty="0" smtClean="0"/>
              <a:t>) FROM </a:t>
            </a:r>
            <a:r>
              <a:rPr lang="en-US" sz="1600" dirty="0" err="1" smtClean="0"/>
              <a:t>vysetreni</a:t>
            </a:r>
            <a:r>
              <a:rPr lang="en-US" sz="1600" dirty="0" smtClean="0"/>
              <a:t>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   </a:t>
            </a:r>
            <a:r>
              <a:rPr lang="en-US" sz="1600" dirty="0" err="1" smtClean="0"/>
              <a:t>po</a:t>
            </a:r>
            <a:r>
              <a:rPr lang="cs-CZ" sz="1600" dirty="0" err="1" smtClean="0"/>
              <a:t>čty</a:t>
            </a:r>
            <a:r>
              <a:rPr lang="cs-CZ" sz="1600" dirty="0" smtClean="0"/>
              <a:t> se neshodují=&gt;není unikátní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SELECT </a:t>
            </a:r>
            <a:r>
              <a:rPr lang="en-US" sz="1600" dirty="0" err="1" smtClean="0"/>
              <a:t>id_vysetreni</a:t>
            </a:r>
            <a:r>
              <a:rPr lang="en-US" sz="1600" dirty="0" smtClean="0"/>
              <a:t> FROM </a:t>
            </a:r>
            <a:r>
              <a:rPr lang="en-US" sz="1600" dirty="0" err="1" smtClean="0"/>
              <a:t>vysetreni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en-US" sz="1600" dirty="0" smtClean="0"/>
              <a:t>GROUP BY </a:t>
            </a:r>
            <a:r>
              <a:rPr lang="en-US" sz="1600" dirty="0" err="1" smtClean="0"/>
              <a:t>id_vysetreni</a:t>
            </a:r>
            <a:r>
              <a:rPr lang="en-US" sz="1600" dirty="0" smtClean="0"/>
              <a:t> HAVING count(*) &gt; 1</a:t>
            </a:r>
            <a:endParaRPr lang="cs-CZ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SELECT count(*) FROM </a:t>
            </a:r>
            <a:r>
              <a:rPr lang="en-US" sz="1600" dirty="0" err="1" smtClean="0"/>
              <a:t>vysetreni</a:t>
            </a:r>
            <a:r>
              <a:rPr lang="en-US" sz="1600" dirty="0" smtClean="0"/>
              <a:t> v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en-US" sz="1600" dirty="0" smtClean="0"/>
              <a:t>WHERE NOT EXISTS (SELECT * FROM </a:t>
            </a:r>
            <a:r>
              <a:rPr lang="en-US" sz="1600" dirty="0" err="1" smtClean="0"/>
              <a:t>pacienti</a:t>
            </a:r>
            <a:r>
              <a:rPr lang="en-US" sz="1600" dirty="0" smtClean="0"/>
              <a:t> p WHERE p.id = v.id)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FIREBIRD – testovací databáze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80728"/>
            <a:ext cx="2419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Jmeno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Datum_narozeni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Pohlavi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980728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ID_vysetreni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Typ_vysetreni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Vysledek</a:t>
            </a:r>
            <a:endParaRPr lang="cs-CZ" dirty="0"/>
          </a:p>
        </p:txBody>
      </p:sp>
      <p:cxnSp>
        <p:nvCxnSpPr>
          <p:cNvPr id="10" name="Pravoúhlá spojovací čára 9"/>
          <p:cNvCxnSpPr/>
          <p:nvPr/>
        </p:nvCxnSpPr>
        <p:spPr>
          <a:xfrm>
            <a:off x="1763688" y="1412776"/>
            <a:ext cx="2880320" cy="2880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2636912"/>
            <a:ext cx="66009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Cvičení: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Vypište pro všechny pacienty výsledky vyšetření typu 2 a 9</a:t>
            </a:r>
            <a:br>
              <a:rPr lang="cs-CZ" dirty="0" smtClean="0"/>
            </a:br>
            <a:r>
              <a:rPr lang="cs-CZ" dirty="0" smtClean="0"/>
              <a:t>ve tvaru ID, </a:t>
            </a:r>
            <a:r>
              <a:rPr lang="cs-CZ" dirty="0" err="1" smtClean="0"/>
              <a:t>jmeno</a:t>
            </a:r>
            <a:r>
              <a:rPr lang="cs-CZ" dirty="0" smtClean="0"/>
              <a:t>, </a:t>
            </a:r>
            <a:r>
              <a:rPr lang="cs-CZ" dirty="0" err="1" smtClean="0"/>
              <a:t>vysledek</a:t>
            </a:r>
            <a:r>
              <a:rPr lang="cs-CZ" dirty="0" smtClean="0"/>
              <a:t> typu 2, </a:t>
            </a:r>
            <a:r>
              <a:rPr lang="cs-CZ" dirty="0" err="1" smtClean="0"/>
              <a:t>vysledek</a:t>
            </a:r>
            <a:r>
              <a:rPr lang="cs-CZ" dirty="0" smtClean="0"/>
              <a:t> typu 9</a:t>
            </a:r>
          </a:p>
          <a:p>
            <a:pPr marL="342900" indent="-342900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uložení dat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124744"/>
            <a:ext cx="690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Uložení vlastních dat v </a:t>
            </a:r>
            <a:r>
              <a:rPr lang="cs-CZ" dirty="0" err="1" smtClean="0"/>
              <a:t>TrialDB</a:t>
            </a:r>
            <a:r>
              <a:rPr lang="cs-CZ" dirty="0" smtClean="0"/>
              <a:t> není klasický relační datový model</a:t>
            </a:r>
          </a:p>
          <a:p>
            <a:r>
              <a:rPr lang="cs-CZ" dirty="0" smtClean="0"/>
              <a:t>Generalizovaný model – EAV model – Entity – </a:t>
            </a:r>
            <a:r>
              <a:rPr lang="cs-CZ" dirty="0" err="1" smtClean="0"/>
              <a:t>Attribute</a:t>
            </a:r>
            <a:r>
              <a:rPr lang="cs-CZ" dirty="0" smtClean="0"/>
              <a:t> - </a:t>
            </a:r>
            <a:r>
              <a:rPr lang="cs-CZ" dirty="0" err="1" smtClean="0"/>
              <a:t>Value</a:t>
            </a:r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600" y="393305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Entita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Atribut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Pacient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Otázka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PacientXY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Pacient</a:t>
                      </a:r>
                      <a:r>
                        <a:rPr lang="en-US" baseline="0" dirty="0" err="1" smtClean="0"/>
                        <a:t>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cs-CZ" dirty="0" err="1" smtClean="0"/>
                        <a:t>ýška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186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83568" y="5723964"/>
            <a:ext cx="721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 datovém modelu </a:t>
            </a:r>
            <a:r>
              <a:rPr lang="cs-CZ" dirty="0" err="1" smtClean="0"/>
              <a:t>TrialDB</a:t>
            </a:r>
            <a:r>
              <a:rPr lang="cs-CZ" dirty="0" smtClean="0"/>
              <a:t> – rozpracované pro jednotlivé datové typy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043608" y="234888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4401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Výška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Pacient</a:t>
                      </a:r>
                      <a:r>
                        <a:rPr lang="en-US" baseline="0" dirty="0" err="1" smtClean="0"/>
                        <a:t>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186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043608" y="1844824"/>
            <a:ext cx="254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Klasický datový model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43608" y="3501008"/>
            <a:ext cx="132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EAV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5" name="Obrázek 4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837344"/>
            <a:ext cx="5421600" cy="5688000"/>
          </a:xfrm>
          <a:prstGeom prst="rect">
            <a:avLst/>
          </a:prstGeom>
        </p:spPr>
      </p:pic>
      <p:sp>
        <p:nvSpPr>
          <p:cNvPr id="6" name="Zaoblený obdélník 5"/>
          <p:cNvSpPr/>
          <p:nvPr/>
        </p:nvSpPr>
        <p:spPr>
          <a:xfrm>
            <a:off x="1619672" y="1124744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Hlavička formuláře</a:t>
            </a:r>
            <a:endParaRPr lang="cs-CZ" sz="1400" dirty="0"/>
          </a:p>
        </p:txBody>
      </p:sp>
      <p:sp>
        <p:nvSpPr>
          <p:cNvPr id="7" name="Zaoblený obdélník 6"/>
          <p:cNvSpPr/>
          <p:nvPr/>
        </p:nvSpPr>
        <p:spPr>
          <a:xfrm>
            <a:off x="1619672" y="2060848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Hlavička skupiny</a:t>
            </a:r>
            <a:endParaRPr lang="cs-CZ" sz="1400" dirty="0"/>
          </a:p>
        </p:txBody>
      </p:sp>
      <p:sp>
        <p:nvSpPr>
          <p:cNvPr id="8" name="Zaoblený obdélník 7"/>
          <p:cNvSpPr/>
          <p:nvPr/>
        </p:nvSpPr>
        <p:spPr>
          <a:xfrm>
            <a:off x="323528" y="3140968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Vlastní data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EVENT_HEADER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6285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Tabulka EVENT_HEADER – 1 řádek = 1 vyplněný formulář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19145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275856" y="1772816"/>
            <a:ext cx="53773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HEADER_UID – primární klíč, generovaný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STUDY_ID – klíč ke studii/registru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PATIENT_ID – klíč k pacientovi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PHASE_ID – klíč k fázi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CLUSTER_ID – klíč k popisu formuláře</a:t>
            </a:r>
          </a:p>
          <a:p>
            <a:pPr>
              <a:buFont typeface="Arial" pitchFamily="34" charset="0"/>
              <a:buChar char="•"/>
            </a:pPr>
            <a:r>
              <a:rPr lang="cs-CZ" smtClean="0"/>
              <a:t> DATE_COLLECTED </a:t>
            </a:r>
            <a:r>
              <a:rPr lang="cs-CZ" dirty="0" smtClean="0"/>
              <a:t>– datum vyplnění formuláře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DATETIME_LAST_MODIFIED </a:t>
            </a:r>
            <a:br>
              <a:rPr lang="cs-CZ" dirty="0" smtClean="0"/>
            </a:br>
            <a:r>
              <a:rPr lang="cs-CZ" dirty="0" smtClean="0"/>
              <a:t>     datum poslední změny dat ve formuláři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EVENT_SUBHEADER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473584" y="1052736"/>
            <a:ext cx="6670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EVENT_SUBHEADER – 1 řádek = 1 vyplněná skupina otázek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843808" y="1556792"/>
            <a:ext cx="59843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SUBHEADER_ID – primární klíč, generovaný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HEADER_UID – klíč k vyplněnému formuláři</a:t>
            </a:r>
            <a:br>
              <a:rPr lang="cs-CZ" dirty="0" smtClean="0"/>
            </a:br>
            <a:r>
              <a:rPr lang="cs-CZ" dirty="0" smtClean="0"/>
              <a:t>		(EVENT_HEADER)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QUESTION_GROUP_ID – klíč k popisu skupiny otázek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REPEAT_INSTANCE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pořadové číslo vyplněné skupiny na formuláři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17032"/>
            <a:ext cx="80581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aoblený obdélníkový popisek 9"/>
          <p:cNvSpPr/>
          <p:nvPr/>
        </p:nvSpPr>
        <p:spPr>
          <a:xfrm>
            <a:off x="3563888" y="3429000"/>
            <a:ext cx="2520280" cy="648072"/>
          </a:xfrm>
          <a:prstGeom prst="wedgeRoundRectCallout">
            <a:avLst>
              <a:gd name="adj1" fmla="val -71770"/>
              <a:gd name="adj2" fmla="val 102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Neopakující se skupina – </a:t>
            </a:r>
            <a:r>
              <a:rPr lang="cs-CZ" sz="1400" dirty="0" err="1" smtClean="0"/>
              <a:t>repeat</a:t>
            </a:r>
            <a:r>
              <a:rPr lang="cs-CZ" sz="1400" dirty="0" smtClean="0"/>
              <a:t> instance vždy 0</a:t>
            </a:r>
            <a:endParaRPr lang="cs-CZ" sz="1400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4139952" y="4221088"/>
            <a:ext cx="3312368" cy="648072"/>
          </a:xfrm>
          <a:prstGeom prst="wedgeRoundRectCallout">
            <a:avLst>
              <a:gd name="adj1" fmla="val -42910"/>
              <a:gd name="adj2" fmla="val 121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Opakující se skupina </a:t>
            </a:r>
            <a:br>
              <a:rPr lang="cs-CZ" sz="1400" dirty="0" smtClean="0"/>
            </a:br>
            <a:r>
              <a:rPr lang="cs-CZ" sz="1400" dirty="0" err="1" smtClean="0"/>
              <a:t>repeat</a:t>
            </a:r>
            <a:r>
              <a:rPr lang="cs-CZ" sz="1400" dirty="0" smtClean="0"/>
              <a:t> instance = řádek tabulky= =řádek v EVENT_SUBHEADER</a:t>
            </a:r>
            <a:endParaRPr lang="cs-CZ" sz="14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35496" y="5517232"/>
            <a:ext cx="6835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RI = 1</a:t>
            </a:r>
            <a:endParaRPr lang="cs-CZ" sz="14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35496" y="5805264"/>
            <a:ext cx="6835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RI = 2</a:t>
            </a:r>
            <a:endParaRPr lang="cs-CZ" sz="1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18669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 EAV_XXX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198742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411760" y="1340768"/>
            <a:ext cx="63177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EAV_XXX – 1 řádek = 1 vložená hodnota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SUBHEADER_ID + QUESTION_ID </a:t>
            </a:r>
            <a:br>
              <a:rPr lang="cs-CZ" dirty="0" smtClean="0"/>
            </a:br>
            <a:r>
              <a:rPr lang="cs-CZ" dirty="0" smtClean="0"/>
              <a:t>   složený primární klíč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SUBHEADER_ID klíč ke skupině (EVENT_SUBHEADER)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QUESTION_ID – klíč k definici otázky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DATETIME – datum a čas vyplnění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MVBS – údaje o přesnosti či chybějící hodnotě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VALUE – vlastní vyplněná hodnota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124744"/>
            <a:ext cx="7288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Kolik vyplněných desetinných čísel obsahuje registr study_id = 3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EAV_REAL, EVENT_HEADER, EVENT_SUBHEADER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1844824"/>
            <a:ext cx="5266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Spojte uvedené tabulky dle klíčů – vnitřní spojení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2420888"/>
            <a:ext cx="8533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*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3212976"/>
            <a:ext cx="599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Přidejte podmínku na konkrétní studii a spočítejte řádky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3717032"/>
            <a:ext cx="8597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  <a:br>
              <a:rPr lang="cs-CZ" dirty="0" smtClean="0"/>
            </a:br>
            <a:r>
              <a:rPr lang="cs-CZ" dirty="0" smtClean="0"/>
              <a:t>AND </a:t>
            </a:r>
            <a:r>
              <a:rPr lang="cs-CZ" dirty="0" err="1" smtClean="0"/>
              <a:t>eh.study</a:t>
            </a:r>
            <a:r>
              <a:rPr lang="cs-CZ" dirty="0" smtClean="0"/>
              <a:t>_id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3727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těchto hodnot je záporných?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2060848"/>
            <a:ext cx="8597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&lt; 0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3284984"/>
            <a:ext cx="452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je to unikátních otázek (</a:t>
            </a:r>
            <a:r>
              <a:rPr lang="cs-CZ" dirty="0" err="1" smtClean="0"/>
              <a:t>question</a:t>
            </a:r>
            <a:r>
              <a:rPr lang="cs-CZ" dirty="0" smtClean="0"/>
              <a:t>_id)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3789040"/>
            <a:ext cx="8597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COUNT(distinct </a:t>
            </a:r>
            <a:r>
              <a:rPr lang="en-US" dirty="0" err="1" smtClean="0"/>
              <a:t>question_id</a:t>
            </a:r>
            <a:r>
              <a:rPr lang="en-US" dirty="0" smtClean="0"/>
              <a:t>)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&lt; 0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268760"/>
            <a:ext cx="768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Jaké jsou průměrné hodnoty a směrodatná hodnota jednotlivých otázek?</a:t>
            </a:r>
            <a:br>
              <a:rPr lang="cs-CZ" dirty="0" smtClean="0"/>
            </a:br>
            <a:r>
              <a:rPr lang="cs-CZ" dirty="0" smtClean="0"/>
              <a:t> (</a:t>
            </a:r>
            <a:r>
              <a:rPr lang="cs-CZ" dirty="0" err="1" smtClean="0"/>
              <a:t>vynechte</a:t>
            </a:r>
            <a:r>
              <a:rPr lang="cs-CZ" dirty="0" smtClean="0"/>
              <a:t> záporné hodnoty)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2132856"/>
            <a:ext cx="85973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question_id</a:t>
            </a:r>
            <a:r>
              <a:rPr lang="en-US" dirty="0" smtClean="0"/>
              <a:t>, AVG(value), STDDEV(value), MIN(value), MAX(value)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&gt; 0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question</a:t>
            </a:r>
            <a:r>
              <a:rPr lang="cs-CZ" dirty="0" smtClean="0"/>
              <a:t>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3861048"/>
            <a:ext cx="365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Doplňte k seznamu název otázky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4365104"/>
            <a:ext cx="85973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q.question</a:t>
            </a:r>
            <a:r>
              <a:rPr lang="cs-CZ" dirty="0" smtClean="0"/>
              <a:t>_id, </a:t>
            </a:r>
            <a:r>
              <a:rPr lang="cs-CZ" dirty="0" err="1" smtClean="0"/>
              <a:t>q.question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AVG(</a:t>
            </a:r>
            <a:r>
              <a:rPr lang="cs-CZ" dirty="0" err="1" smtClean="0"/>
              <a:t>value</a:t>
            </a:r>
            <a:r>
              <a:rPr lang="cs-CZ" dirty="0" smtClean="0"/>
              <a:t>), STDDEV(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, questions q</a:t>
            </a:r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&gt; 0 AND </a:t>
            </a:r>
            <a:r>
              <a:rPr lang="en-US" dirty="0" err="1" smtClean="0"/>
              <a:t>er.question_id</a:t>
            </a:r>
            <a:r>
              <a:rPr lang="en-US" dirty="0" smtClean="0"/>
              <a:t> = </a:t>
            </a:r>
            <a:r>
              <a:rPr lang="en-US" dirty="0" err="1" smtClean="0"/>
              <a:t>q.question_id</a:t>
            </a:r>
            <a:endParaRPr lang="en-US" dirty="0" smtClean="0"/>
          </a:p>
          <a:p>
            <a:r>
              <a:rPr lang="cs-CZ" dirty="0" smtClean="0"/>
              <a:t>GROUP BY </a:t>
            </a:r>
            <a:r>
              <a:rPr lang="cs-CZ" dirty="0" err="1" smtClean="0"/>
              <a:t>q.question</a:t>
            </a:r>
            <a:r>
              <a:rPr lang="cs-CZ" dirty="0" smtClean="0"/>
              <a:t>_id, </a:t>
            </a:r>
            <a:r>
              <a:rPr lang="cs-CZ" dirty="0" err="1" smtClean="0"/>
              <a:t>q.question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2980</TotalTime>
  <Words>931</Words>
  <Application>Microsoft Office PowerPoint</Application>
  <PresentationFormat>Předvádění na obrazovce (4:3)</PresentationFormat>
  <Paragraphs>193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Databázové systémy a SQL</vt:lpstr>
      <vt:lpstr>TRIALDB – uložení dat </vt:lpstr>
      <vt:lpstr>TRIALDB – datový model</vt:lpstr>
      <vt:lpstr>Tabulka EVENT_HEADER</vt:lpstr>
      <vt:lpstr>Tabulka EVENT_SUBHEADER</vt:lpstr>
      <vt:lpstr>Tabulky EAV_XXX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FIREBIRD – testovací databáze</vt:lpstr>
      <vt:lpstr>FIREBIRD – testovací databáze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359</cp:revision>
  <dcterms:created xsi:type="dcterms:W3CDTF">2011-01-19T10:31:11Z</dcterms:created>
  <dcterms:modified xsi:type="dcterms:W3CDTF">2011-10-26T17:18:23Z</dcterms:modified>
</cp:coreProperties>
</file>