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  <p:sldId id="304" r:id="rId11"/>
    <p:sldId id="305" r:id="rId12"/>
    <p:sldId id="294" r:id="rId13"/>
    <p:sldId id="295" r:id="rId14"/>
  </p:sldIdLst>
  <p:sldSz cx="9144000" cy="6858000" type="screen4x3"/>
  <p:notesSz cx="9926638" cy="6797675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DEA9"/>
    <a:srgbClr val="66737C"/>
    <a:srgbClr val="C4CDD6"/>
    <a:srgbClr val="E20000"/>
    <a:srgbClr val="ECCE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Střední styl 2 – zvýraznění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DF18680-E054-41AD-8BC1-D1AEF772440D}" styleName="Střední styl 2 – zvýraznění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9" autoAdjust="0"/>
    <p:restoredTop sz="94624" autoAdjust="0"/>
  </p:normalViewPr>
  <p:slideViewPr>
    <p:cSldViewPr>
      <p:cViewPr varScale="1">
        <p:scale>
          <a:sx n="71" d="100"/>
          <a:sy n="71" d="100"/>
        </p:scale>
        <p:origin x="-349" y="-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678" y="-86"/>
      </p:cViewPr>
      <p:guideLst>
        <p:guide orient="horz" pos="2141"/>
        <p:guide pos="312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5EB2571B-5ADE-43EE-8B47-0CDCCF0D49D2}" type="datetimeFigureOut">
              <a:rPr lang="cs-CZ"/>
              <a:pPr>
                <a:defRPr/>
              </a:pPr>
              <a:t>23.11.2011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C0CB1418-604D-4C4E-B0F0-3113C350EDB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FE5335D-1893-43C1-93D2-68D2C280126C}" type="datetimeFigureOut">
              <a:rPr lang="cs-CZ"/>
              <a:pPr>
                <a:defRPr/>
              </a:pPr>
              <a:t>23.11.2011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263900" y="509588"/>
            <a:ext cx="3398838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cs-CZ" noProof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992664" y="3228896"/>
            <a:ext cx="7941310" cy="30589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noProof="0" smtClean="0"/>
              <a:t>Kliknutím lze upravit styly předlohy textu.</a:t>
            </a:r>
          </a:p>
          <a:p>
            <a:pPr lvl="1"/>
            <a:r>
              <a:rPr lang="cs-CZ" noProof="0" smtClean="0"/>
              <a:t>Druhá úroveň</a:t>
            </a:r>
          </a:p>
          <a:p>
            <a:pPr lvl="2"/>
            <a:r>
              <a:rPr lang="cs-CZ" noProof="0" smtClean="0"/>
              <a:t>Třetí úroveň</a:t>
            </a:r>
          </a:p>
          <a:p>
            <a:pPr lvl="3"/>
            <a:r>
              <a:rPr lang="cs-CZ" noProof="0" smtClean="0"/>
              <a:t>Čtvrtá úroveň</a:t>
            </a:r>
          </a:p>
          <a:p>
            <a:pPr lvl="4"/>
            <a:r>
              <a:rPr lang="cs-CZ" noProof="0" smtClean="0"/>
              <a:t>Pátá úroveň</a:t>
            </a:r>
            <a:endParaRPr lang="cs-CZ" noProof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2F73AB27-ED66-4BA3-BA4E-15ED4236EB8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3716338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3716338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3716338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324606" y="2130425"/>
            <a:ext cx="7133594" cy="1470025"/>
          </a:xfrm>
          <a:noFill/>
        </p:spPr>
        <p:txBody>
          <a:bodyPr anchor="b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31640" y="3886200"/>
            <a:ext cx="7128792" cy="2063080"/>
          </a:xfrm>
          <a:noFill/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bg2"/>
                </a:solidFill>
                <a:latin typeface="Trebuchet MS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Kliknutím lze upravit styl předlohy.</a:t>
            </a:r>
            <a:endParaRPr lang="cs-CZ" dirty="0"/>
          </a:p>
        </p:txBody>
      </p:sp>
      <p:sp>
        <p:nvSpPr>
          <p:cNvPr id="12" name="Zástupný symbol pro číslo snímku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5D231633-3A61-4F4C-881D-C2ACC9CA29EB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A875B0-89CA-4852-B03F-8C360300CFE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D93DBF-71F7-4541-B4AF-64EB5268BBE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 sz="900">
                <a:solidFill>
                  <a:schemeClr val="accent6"/>
                </a:solidFill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EB40ED-8758-4B4A-8851-93077A01A58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19"/>
          <p:cNvPicPr>
            <a:picLocks noChangeAspect="1"/>
          </p:cNvPicPr>
          <p:nvPr userDrawn="1"/>
        </p:nvPicPr>
        <p:blipFill>
          <a:blip r:embed="rId2" cstate="print"/>
          <a:srcRect r="25000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Obrázek 22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288" y="65088"/>
            <a:ext cx="4248150" cy="915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Obrázek 23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14488" y="6202363"/>
            <a:ext cx="312737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Obrázek 24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287463" y="6200775"/>
            <a:ext cx="312737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Obrázek 25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31988" y="6199188"/>
            <a:ext cx="304800" cy="325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Obdélník 8"/>
          <p:cNvSpPr/>
          <p:nvPr userDrawn="1"/>
        </p:nvSpPr>
        <p:spPr>
          <a:xfrm>
            <a:off x="1323975" y="4257675"/>
            <a:ext cx="3457575" cy="730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0" name="Obdélník 9"/>
          <p:cNvSpPr/>
          <p:nvPr userDrawn="1"/>
        </p:nvSpPr>
        <p:spPr>
          <a:xfrm>
            <a:off x="4795838" y="4257675"/>
            <a:ext cx="1079500" cy="730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11" name="Obdélník 10"/>
          <p:cNvSpPr/>
          <p:nvPr userDrawn="1"/>
        </p:nvSpPr>
        <p:spPr>
          <a:xfrm>
            <a:off x="5889625" y="4257675"/>
            <a:ext cx="2592388" cy="73025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24606" y="4406900"/>
            <a:ext cx="7170106" cy="1362075"/>
          </a:xfrm>
        </p:spPr>
        <p:txBody>
          <a:bodyPr anchor="t"/>
          <a:lstStyle>
            <a:lvl1pPr algn="l">
              <a:defRPr sz="3600" b="1" cap="all">
                <a:solidFill>
                  <a:schemeClr val="bg1"/>
                </a:solidFill>
              </a:defRPr>
            </a:lvl1pPr>
          </a:lstStyle>
          <a:p>
            <a:r>
              <a:rPr lang="cs-CZ" dirty="0" smtClean="0"/>
              <a:t>Kliknutím lze upravit styl.</a:t>
            </a:r>
            <a:endParaRPr lang="cs-CZ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24606" y="2906713"/>
            <a:ext cx="7170106" cy="124236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accent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dirty="0" smtClean="0"/>
              <a:t>Kliknutím lze upravit styly předlohy textu.</a:t>
            </a:r>
          </a:p>
        </p:txBody>
      </p:sp>
      <p:sp>
        <p:nvSpPr>
          <p:cNvPr id="12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13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 sz="900"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1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1CE73-C858-4DE5-9757-957BDFD575F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E152F1-77AB-4BEF-BD41-265D3443BF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E6D135-0E53-4195-8CB1-E6AEADE1863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2051050" y="65833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/>
              <a:t>Daniel Klimeš, </a:t>
            </a:r>
            <a:r>
              <a:rPr lang="en-US" err="1"/>
              <a:t>Datab</a:t>
            </a:r>
            <a:r>
              <a:rPr lang="cs-CZ" err="1"/>
              <a:t>ázové</a:t>
            </a:r>
            <a:r>
              <a:rPr lang="cs-CZ"/>
              <a:t> systémy a SQL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EE3F50-AC71-4AE3-8E91-5432C55B2B7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>
          <a:xfrm>
            <a:off x="2044700" y="6591300"/>
            <a:ext cx="6119813" cy="2682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C76C8E-4CF8-44E8-8915-F5C2197F69F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4191A2-C4DA-4374-AD8B-C23BABF50F8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1042988" y="6545263"/>
            <a:ext cx="827087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1979613" y="6545263"/>
            <a:ext cx="6121400" cy="26828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DBE0E4-64F3-4DD6-8C2C-5C572FC4022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jpeg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9.jpeg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jpeg"/><Relationship Id="rId20" Type="http://schemas.openxmlformats.org/officeDocument/2006/relationships/image" Target="../media/image8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7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Obrázek 6"/>
          <p:cNvPicPr>
            <a:picLocks noChangeAspect="1"/>
          </p:cNvPicPr>
          <p:nvPr userDrawn="1"/>
        </p:nvPicPr>
        <p:blipFill>
          <a:blip r:embed="rId13" cstate="print"/>
          <a:srcRect r="12514"/>
          <a:stretch>
            <a:fillRect/>
          </a:stretch>
        </p:blipFill>
        <p:spPr bwMode="auto">
          <a:xfrm>
            <a:off x="0" y="0"/>
            <a:ext cx="914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Obrázek 13"/>
          <p:cNvPicPr>
            <a:picLocks noChangeAspect="1"/>
          </p:cNvPicPr>
          <p:nvPr userDrawn="1"/>
        </p:nvPicPr>
        <p:blipFill>
          <a:blip r:embed="rId14" cstate="print"/>
          <a:srcRect r="19193"/>
          <a:stretch>
            <a:fillRect/>
          </a:stretch>
        </p:blipFill>
        <p:spPr bwMode="auto">
          <a:xfrm>
            <a:off x="2843213" y="168275"/>
            <a:ext cx="6300787" cy="48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Obrázek 12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793750"/>
            <a:ext cx="9144000" cy="5745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Obrázek 8"/>
          <p:cNvPicPr>
            <a:picLocks noChangeAspect="1"/>
          </p:cNvPicPr>
          <p:nvPr userDrawn="1"/>
        </p:nvPicPr>
        <p:blipFill>
          <a:blip r:embed="rId16" cstate="print"/>
          <a:srcRect r="12482"/>
          <a:stretch>
            <a:fillRect/>
          </a:stretch>
        </p:blipFill>
        <p:spPr bwMode="auto">
          <a:xfrm>
            <a:off x="0" y="6538913"/>
            <a:ext cx="9144000" cy="3190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0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3059113" y="192088"/>
            <a:ext cx="59055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31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981075"/>
            <a:ext cx="8229600" cy="5145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172450" y="6586538"/>
            <a:ext cx="874713" cy="22701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50" b="1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495F00B-9352-43A6-840D-59431CBA20E2}" type="slidenum">
              <a:rPr lang="cs-CZ"/>
              <a:pPr>
                <a:defRPr/>
              </a:pPr>
              <a:t>‹#›</a:t>
            </a:fld>
            <a:endParaRPr lang="cs-CZ" dirty="0"/>
          </a:p>
        </p:txBody>
      </p:sp>
      <p:pic>
        <p:nvPicPr>
          <p:cNvPr id="1033" name="Obrázek 14"/>
          <p:cNvPicPr>
            <a:picLocks noChangeAspect="1"/>
          </p:cNvPicPr>
          <p:nvPr userDrawn="1"/>
        </p:nvPicPr>
        <p:blipFill>
          <a:blip r:embed="rId17" cstate="print"/>
          <a:srcRect/>
          <a:stretch>
            <a:fillRect/>
          </a:stretch>
        </p:blipFill>
        <p:spPr bwMode="auto">
          <a:xfrm>
            <a:off x="995363" y="6586538"/>
            <a:ext cx="47625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Obrázek 15"/>
          <p:cNvPicPr>
            <a:picLocks noChangeAspect="1"/>
          </p:cNvPicPr>
          <p:nvPr userDrawn="1"/>
        </p:nvPicPr>
        <p:blipFill>
          <a:blip r:embed="rId18" cstate="print"/>
          <a:srcRect/>
          <a:stretch>
            <a:fillRect/>
          </a:stretch>
        </p:blipFill>
        <p:spPr bwMode="auto">
          <a:xfrm>
            <a:off x="193675" y="6589713"/>
            <a:ext cx="192088" cy="219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5" name="Obrázek 16"/>
          <p:cNvPicPr>
            <a:picLocks noChangeAspect="1"/>
          </p:cNvPicPr>
          <p:nvPr userDrawn="1"/>
        </p:nvPicPr>
        <p:blipFill>
          <a:blip r:embed="rId19" cstate="print"/>
          <a:srcRect/>
          <a:stretch>
            <a:fillRect/>
          </a:stretch>
        </p:blipFill>
        <p:spPr bwMode="auto">
          <a:xfrm>
            <a:off x="395288" y="6586538"/>
            <a:ext cx="182562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6" name="Obrázek 17"/>
          <p:cNvPicPr>
            <a:picLocks noChangeAspect="1"/>
          </p:cNvPicPr>
          <p:nvPr userDrawn="1"/>
        </p:nvPicPr>
        <p:blipFill>
          <a:blip r:embed="rId20" cstate="print"/>
          <a:srcRect/>
          <a:stretch>
            <a:fillRect/>
          </a:stretch>
        </p:blipFill>
        <p:spPr bwMode="auto">
          <a:xfrm>
            <a:off x="569913" y="6589713"/>
            <a:ext cx="185737" cy="220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7" name="Obrázek 18"/>
          <p:cNvPicPr>
            <a:picLocks noChangeAspect="1"/>
          </p:cNvPicPr>
          <p:nvPr userDrawn="1"/>
        </p:nvPicPr>
        <p:blipFill>
          <a:blip r:embed="rId21" cstate="print"/>
          <a:srcRect/>
          <a:stretch>
            <a:fillRect/>
          </a:stretch>
        </p:blipFill>
        <p:spPr bwMode="auto">
          <a:xfrm>
            <a:off x="755650" y="6586538"/>
            <a:ext cx="190500" cy="227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ovéPole 7"/>
          <p:cNvSpPr txBox="1"/>
          <p:nvPr userDrawn="1"/>
        </p:nvSpPr>
        <p:spPr>
          <a:xfrm>
            <a:off x="1042988" y="6589713"/>
            <a:ext cx="3313112" cy="231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cs-CZ" sz="900" dirty="0">
                <a:solidFill>
                  <a:schemeClr val="accent6"/>
                </a:solidFill>
                <a:latin typeface="+mn-lt"/>
                <a:cs typeface="+mn-cs"/>
              </a:rPr>
              <a:t>Autor, Název akce</a:t>
            </a:r>
          </a:p>
        </p:txBody>
      </p:sp>
      <p:sp>
        <p:nvSpPr>
          <p:cNvPr id="21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427538" y="6597650"/>
            <a:ext cx="787400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22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5219700" y="6597650"/>
            <a:ext cx="2881313" cy="268288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accent6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cs-CZ" smtClean="0"/>
              <a:t>Daniel Klimeš, Databázové systémy a SQL</a:t>
            </a:r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 kern="1200">
          <a:solidFill>
            <a:schemeClr val="tx1"/>
          </a:solidFill>
          <a:latin typeface="Trebuchet MS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 b="1">
          <a:solidFill>
            <a:schemeClr val="tx1"/>
          </a:solidFill>
          <a:latin typeface="Trebuchet MS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Arial" charset="0"/>
        <a:buChar char="•"/>
        <a:defRPr sz="32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08DC4"/>
        </a:buClr>
        <a:buFont typeface="Wingdings" pitchFamily="2" charset="2"/>
        <a:buChar char="§"/>
        <a:defRPr sz="28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•"/>
        <a:defRPr sz="24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–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Arial" charset="0"/>
        <a:buChar char="»"/>
        <a:defRPr sz="2000" kern="1200">
          <a:solidFill>
            <a:schemeClr val="tx1"/>
          </a:solidFill>
          <a:latin typeface="Trebuchet MS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Nadpis 1"/>
          <p:cNvSpPr>
            <a:spLocks noGrp="1"/>
          </p:cNvSpPr>
          <p:nvPr>
            <p:ph type="ctrTitle"/>
          </p:nvPr>
        </p:nvSpPr>
        <p:spPr>
          <a:xfrm>
            <a:off x="1323975" y="2130425"/>
            <a:ext cx="7134225" cy="1470025"/>
          </a:xfrm>
        </p:spPr>
        <p:txBody>
          <a:bodyPr/>
          <a:lstStyle/>
          <a:p>
            <a:pPr algn="ctr" eaLnBrk="1" hangingPunct="1">
              <a:lnSpc>
                <a:spcPct val="150000"/>
              </a:lnSpc>
            </a:pPr>
            <a:r>
              <a:rPr lang="en-US" sz="2800" dirty="0" err="1" smtClean="0"/>
              <a:t>Datab</a:t>
            </a:r>
            <a:r>
              <a:rPr lang="cs-CZ" sz="2800" dirty="0" err="1" smtClean="0"/>
              <a:t>ázové</a:t>
            </a:r>
            <a:r>
              <a:rPr lang="cs-CZ" sz="2800" dirty="0" smtClean="0"/>
              <a:t> systémy a SQL</a:t>
            </a:r>
          </a:p>
        </p:txBody>
      </p:sp>
      <p:sp>
        <p:nvSpPr>
          <p:cNvPr id="13315" name="Podnadpis 2"/>
          <p:cNvSpPr>
            <a:spLocks noGrp="1"/>
          </p:cNvSpPr>
          <p:nvPr>
            <p:ph type="subTitle" idx="1"/>
          </p:nvPr>
        </p:nvSpPr>
        <p:spPr>
          <a:xfrm>
            <a:off x="1331913" y="3886200"/>
            <a:ext cx="7127875" cy="2063750"/>
          </a:xfrm>
        </p:spPr>
        <p:txBody>
          <a:bodyPr/>
          <a:lstStyle/>
          <a:p>
            <a:pPr eaLnBrk="1" hangingPunct="1"/>
            <a:r>
              <a:rPr lang="cs-CZ" dirty="0" smtClean="0"/>
              <a:t>Lekce </a:t>
            </a:r>
            <a:r>
              <a:rPr lang="en-US" dirty="0" smtClean="0"/>
              <a:t>8</a:t>
            </a:r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endParaRPr lang="cs-CZ" dirty="0" smtClean="0"/>
          </a:p>
          <a:p>
            <a:pPr eaLnBrk="1" hangingPunct="1"/>
            <a:r>
              <a:rPr lang="cs-CZ" dirty="0" smtClean="0"/>
              <a:t>Daniel Klimeš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Použití uživatelské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95536" y="1196752"/>
            <a:ext cx="8256427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SELECT TO_DATE(datum, </a:t>
            </a:r>
            <a:r>
              <a:rPr lang="en-US" dirty="0" smtClean="0"/>
              <a:t>'</a:t>
            </a:r>
            <a:r>
              <a:rPr lang="en-US" dirty="0" err="1" smtClean="0"/>
              <a:t>dd.mm.yy</a:t>
            </a:r>
            <a:r>
              <a:rPr lang="en-US" dirty="0" smtClean="0"/>
              <a:t>'), </a:t>
            </a:r>
            <a:r>
              <a:rPr lang="en-US" dirty="0" smtClean="0"/>
              <a:t>value FROM (</a:t>
            </a:r>
          </a:p>
          <a:p>
            <a:r>
              <a:rPr lang="cs-CZ" dirty="0" smtClean="0"/>
              <a:t>  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endParaRPr lang="cs-CZ" dirty="0" smtClean="0"/>
          </a:p>
          <a:p>
            <a:r>
              <a:rPr lang="cs-CZ" dirty="0" smtClean="0"/>
              <a:t> 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  WHERE REGEXP_LIKE(value, '[0123]?\d\.[01]?\d\.\d{2,4}'))</a:t>
            </a:r>
          </a:p>
          <a:p>
            <a:r>
              <a:rPr lang="en-US" dirty="0" smtClean="0"/>
              <a:t>WHERE </a:t>
            </a:r>
            <a:r>
              <a:rPr lang="en-US" dirty="0" err="1" smtClean="0">
                <a:solidFill>
                  <a:srgbClr val="FF0000"/>
                </a:solidFill>
              </a:rPr>
              <a:t>jetodatum</a:t>
            </a:r>
            <a:r>
              <a:rPr lang="en-US" dirty="0" smtClean="0">
                <a:solidFill>
                  <a:srgbClr val="FF0000"/>
                </a:solidFill>
              </a:rPr>
              <a:t>(datum, '</a:t>
            </a:r>
            <a:r>
              <a:rPr lang="en-US" dirty="0" err="1" smtClean="0">
                <a:solidFill>
                  <a:srgbClr val="FF0000"/>
                </a:solidFill>
              </a:rPr>
              <a:t>dd.mm.yyyy</a:t>
            </a:r>
            <a:r>
              <a:rPr lang="en-US" dirty="0" smtClean="0">
                <a:solidFill>
                  <a:srgbClr val="FF0000"/>
                </a:solidFill>
              </a:rPr>
              <a:t>') IS NOT NULL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403648" y="2924944"/>
            <a:ext cx="5352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Lépe zpracovat zvlášť dvojciferné a 4-ciferné roky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467544" y="3501008"/>
            <a:ext cx="734481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cs-CZ" dirty="0" smtClean="0"/>
              <a:t>REGEXP_SUBSTR(REGEXP_SUBSTR(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'[0123]?\d\.[01]?\d\.\d{2}</a:t>
            </a:r>
            <a:r>
              <a:rPr lang="cs-CZ" dirty="0" smtClean="0">
                <a:solidFill>
                  <a:srgbClr val="FF0000"/>
                </a:solidFill>
              </a:rPr>
              <a:t>(\D|$)</a:t>
            </a:r>
            <a:r>
              <a:rPr lang="cs-CZ" dirty="0" smtClean="0"/>
              <a:t>'),'[0123]?\d\.[01]?\d\.\d{2}'),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'[0123]?\d\.[01]?\d\.\d{2</a:t>
            </a:r>
            <a:r>
              <a:rPr lang="en-US" dirty="0" smtClean="0">
                <a:solidFill>
                  <a:srgbClr val="FF0000"/>
                </a:solidFill>
              </a:rPr>
              <a:t>}(\D</a:t>
            </a:r>
            <a:r>
              <a:rPr lang="en-US" dirty="0" smtClean="0">
                <a:solidFill>
                  <a:srgbClr val="FF0000"/>
                </a:solidFill>
              </a:rPr>
              <a:t>|$)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  <a:endParaRPr lang="cs-CZ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539552" y="5085184"/>
            <a:ext cx="627287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SELECT </a:t>
            </a:r>
          </a:p>
          <a:p>
            <a:r>
              <a:rPr lang="en-US" dirty="0" smtClean="0"/>
              <a:t>REGEXP_SUBSTR(value, '[0123]?\d\.[01]?\d\.\</a:t>
            </a:r>
            <a:r>
              <a:rPr lang="en-US" dirty="0" smtClean="0">
                <a:solidFill>
                  <a:srgbClr val="FF0000"/>
                </a:solidFill>
              </a:rPr>
              <a:t>d{4}</a:t>
            </a:r>
            <a:r>
              <a:rPr lang="en-US" dirty="0" smtClean="0"/>
              <a:t>'),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</a:t>
            </a:r>
            <a:r>
              <a:rPr lang="en-US" dirty="0" smtClean="0">
                <a:solidFill>
                  <a:srgbClr val="FF0000"/>
                </a:solidFill>
              </a:rPr>
              <a:t>d{4</a:t>
            </a:r>
            <a:r>
              <a:rPr lang="en-US" dirty="0" smtClean="0">
                <a:solidFill>
                  <a:srgbClr val="FF0000"/>
                </a:solidFill>
              </a:rPr>
              <a:t>}</a:t>
            </a:r>
            <a:r>
              <a:rPr lang="en-US" dirty="0" smtClean="0"/>
              <a:t>')</a:t>
            </a:r>
            <a:r>
              <a:rPr lang="cs-CZ" dirty="0" smtClean="0"/>
              <a:t>;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REGEXP_COUNT, </a:t>
            </a:r>
            <a:r>
              <a:rPr lang="cs-CZ" dirty="0" smtClean="0"/>
              <a:t>REGEXP_REPLACE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467544" y="1484784"/>
            <a:ext cx="727280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 smtClean="0"/>
              <a:t>REGEXP_COUNT(sloupec, </a:t>
            </a:r>
            <a:r>
              <a:rPr lang="cs-CZ" b="1" dirty="0" err="1" smtClean="0"/>
              <a:t>pattern</a:t>
            </a:r>
            <a:r>
              <a:rPr lang="cs-CZ" b="1" dirty="0" smtClean="0"/>
              <a:t>, hledat_od,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  <a:endParaRPr lang="cs-CZ" b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539552" y="1052736"/>
            <a:ext cx="28851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Vrací počet výskytů vzoru: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395536" y="3717032"/>
            <a:ext cx="8868775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Nahrazení nalezeného vzoru za jiný text:</a:t>
            </a:r>
          </a:p>
          <a:p>
            <a:r>
              <a:rPr lang="cs-CZ" b="1" dirty="0" smtClean="0"/>
              <a:t>REGEXP_REPLACE(sloupec</a:t>
            </a:r>
            <a:r>
              <a:rPr lang="cs-CZ" b="1" dirty="0" smtClean="0"/>
              <a:t>, </a:t>
            </a:r>
            <a:r>
              <a:rPr lang="cs-CZ" b="1" dirty="0" err="1" smtClean="0"/>
              <a:t>pattern</a:t>
            </a:r>
            <a:r>
              <a:rPr lang="cs-CZ" b="1" dirty="0" smtClean="0"/>
              <a:t>,novy_text, hledat_od, </a:t>
            </a:r>
            <a:r>
              <a:rPr lang="cs-CZ" b="1" dirty="0" err="1" smtClean="0"/>
              <a:t>vyskyt</a:t>
            </a:r>
            <a:r>
              <a:rPr lang="cs-CZ" b="1" dirty="0" smtClean="0"/>
              <a:t>, </a:t>
            </a:r>
            <a:r>
              <a:rPr lang="cs-CZ" b="1" dirty="0" err="1" smtClean="0"/>
              <a:t>modifikator</a:t>
            </a:r>
            <a:r>
              <a:rPr lang="cs-CZ" b="1" dirty="0" smtClean="0"/>
              <a:t>)</a:t>
            </a:r>
          </a:p>
          <a:p>
            <a:endParaRPr lang="cs-CZ" dirty="0" smtClean="0"/>
          </a:p>
          <a:p>
            <a:r>
              <a:rPr lang="cs-CZ" dirty="0" err="1" smtClean="0"/>
              <a:t>v</a:t>
            </a:r>
            <a:r>
              <a:rPr lang="cs-CZ" dirty="0" err="1" smtClean="0"/>
              <a:t>yskyt</a:t>
            </a:r>
            <a:r>
              <a:rPr lang="cs-CZ" dirty="0" smtClean="0"/>
              <a:t> </a:t>
            </a:r>
            <a:r>
              <a:rPr lang="cs-CZ" dirty="0" smtClean="0"/>
              <a:t>– kolikátý výskyt nahradit, 0 = všechny</a:t>
            </a:r>
          </a:p>
          <a:p>
            <a:endParaRPr lang="cs-CZ" dirty="0" smtClean="0"/>
          </a:p>
          <a:p>
            <a:r>
              <a:rPr lang="en-US" dirty="0" smtClean="0"/>
              <a:t>SELECT </a:t>
            </a:r>
            <a:r>
              <a:rPr lang="en-US" dirty="0" smtClean="0"/>
              <a:t>REGEXP_REPLACE(value, '([0123]?\d)\.([01]?\d)\.(\d{4})', </a:t>
            </a:r>
            <a:r>
              <a:rPr lang="en-US" dirty="0" smtClean="0">
                <a:solidFill>
                  <a:srgbClr val="FF0000"/>
                </a:solidFill>
              </a:rPr>
              <a:t>'\3-\2-\1'</a:t>
            </a:r>
            <a:r>
              <a:rPr lang="en-US" dirty="0" smtClean="0"/>
              <a:t>) datum, </a:t>
            </a:r>
            <a:endParaRPr lang="cs-CZ" dirty="0" smtClean="0"/>
          </a:p>
          <a:p>
            <a:r>
              <a:rPr lang="en-US" dirty="0" smtClean="0"/>
              <a:t>value </a:t>
            </a:r>
            <a:endParaRPr lang="en-US" dirty="0" smtClean="0"/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 smtClean="0"/>
          </a:p>
        </p:txBody>
      </p:sp>
      <p:sp>
        <p:nvSpPr>
          <p:cNvPr id="7" name="Obdélník 6"/>
          <p:cNvSpPr/>
          <p:nvPr/>
        </p:nvSpPr>
        <p:spPr>
          <a:xfrm>
            <a:off x="755576" y="2060848"/>
            <a:ext cx="756084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REGEXP_COUNT(value, '[0123]?\d\.[01]?\d\.\d{4}') datum, value </a:t>
            </a:r>
          </a:p>
          <a:p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</a:t>
            </a:r>
          </a:p>
          <a:p>
            <a:r>
              <a:rPr lang="en-US" dirty="0" smtClean="0"/>
              <a:t>WHERE REGEXP_LIKE(value, '[0123]?\d\.[01]?\d\.\d{4}')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683568" y="980728"/>
            <a:ext cx="2419252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Pacienti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Jmeno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Datum_narozeni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Pohlavi</a:t>
            </a:r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4283968" y="980728"/>
            <a:ext cx="2457724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Tabulka</a:t>
            </a:r>
            <a:r>
              <a:rPr lang="en-US" dirty="0" smtClean="0"/>
              <a:t> </a:t>
            </a:r>
            <a:r>
              <a:rPr lang="en-US" dirty="0" err="1" smtClean="0"/>
              <a:t>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ID_vysetreni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ID</a:t>
            </a:r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Datum_vysetreni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Typ_vysetreni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Vysledek</a:t>
            </a:r>
            <a:endParaRPr lang="cs-CZ" dirty="0"/>
          </a:p>
        </p:txBody>
      </p:sp>
      <p:cxnSp>
        <p:nvCxnSpPr>
          <p:cNvPr id="10" name="Pravoúhlá spojovací čára 9"/>
          <p:cNvCxnSpPr/>
          <p:nvPr/>
        </p:nvCxnSpPr>
        <p:spPr>
          <a:xfrm>
            <a:off x="1763688" y="1412776"/>
            <a:ext cx="2880320" cy="288032"/>
          </a:xfrm>
          <a:prstGeom prst="bentConnector3">
            <a:avLst>
              <a:gd name="adj1" fmla="val 50000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ovéPole 11"/>
          <p:cNvSpPr txBox="1"/>
          <p:nvPr/>
        </p:nvSpPr>
        <p:spPr>
          <a:xfrm>
            <a:off x="539552" y="2924944"/>
            <a:ext cx="828944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err="1" smtClean="0"/>
              <a:t>Minul</a:t>
            </a:r>
            <a:r>
              <a:rPr lang="cs-CZ" sz="1600" b="1" dirty="0" smtClean="0"/>
              <a:t>é cvičení:</a:t>
            </a:r>
          </a:p>
          <a:p>
            <a:pPr marL="342900" indent="-342900"/>
            <a:r>
              <a:rPr lang="cs-CZ" sz="1600" dirty="0" smtClean="0"/>
              <a:t>Vytvořte skript, který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Vytvoří tabulku „</a:t>
            </a:r>
            <a:r>
              <a:rPr lang="cs-CZ" sz="1600" dirty="0" err="1" smtClean="0"/>
              <a:t>prvni</a:t>
            </a:r>
            <a:r>
              <a:rPr lang="cs-CZ" sz="1600" dirty="0" smtClean="0"/>
              <a:t>_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“ – </a:t>
            </a:r>
          </a:p>
          <a:p>
            <a:pPr marL="800100" lvl="1" indent="-342900"/>
            <a:r>
              <a:rPr lang="cs-CZ" sz="1600" dirty="0" smtClean="0"/>
              <a:t>  sloupce ID, </a:t>
            </a:r>
            <a:r>
              <a:rPr lang="cs-CZ" sz="1600" dirty="0" err="1" smtClean="0"/>
              <a:t>Jmeno</a:t>
            </a:r>
            <a:r>
              <a:rPr lang="cs-CZ" sz="1600" dirty="0" smtClean="0"/>
              <a:t>, Datum_narozeni, </a:t>
            </a:r>
            <a:r>
              <a:rPr lang="cs-CZ" sz="1600" dirty="0" err="1" smtClean="0"/>
              <a:t>Pohlavi</a:t>
            </a:r>
            <a:r>
              <a:rPr lang="cs-CZ" sz="1600" dirty="0" smtClean="0"/>
              <a:t>, Datum_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, typ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, </a:t>
            </a:r>
            <a:r>
              <a:rPr lang="cs-CZ" sz="1600" dirty="0" err="1" smtClean="0"/>
              <a:t>vysledek</a:t>
            </a:r>
            <a:endParaRPr lang="cs-CZ" sz="1600" dirty="0" smtClean="0"/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Přenese první vyšetření každého pacienta (podle </a:t>
            </a:r>
            <a:r>
              <a:rPr lang="cs-CZ" sz="1600" dirty="0" err="1" smtClean="0"/>
              <a:t>datumu</a:t>
            </a:r>
            <a:r>
              <a:rPr lang="cs-CZ" sz="1600" dirty="0" smtClean="0"/>
              <a:t> vyšetření) ze spojených tabulek Pacienti, </a:t>
            </a:r>
            <a:r>
              <a:rPr lang="cs-CZ" sz="1600" dirty="0" err="1" smtClean="0"/>
              <a:t>Vysetreni</a:t>
            </a:r>
            <a:r>
              <a:rPr lang="cs-CZ" sz="1600" dirty="0" smtClean="0"/>
              <a:t> do této nové tabulky 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Smaže všechny muže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1600" dirty="0" smtClean="0"/>
              <a:t>Změní výsledek   0 u všech záznamů na 1</a:t>
            </a:r>
            <a:endParaRPr lang="en-US" sz="1600" dirty="0" smtClean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FIREBIRD – testovací databáze</a:t>
            </a:r>
            <a:endParaRPr lang="cs-CZ" dirty="0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11" name="Obdélník 10"/>
          <p:cNvSpPr/>
          <p:nvPr/>
        </p:nvSpPr>
        <p:spPr>
          <a:xfrm>
            <a:off x="467544" y="980728"/>
            <a:ext cx="820891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CREATE TABLE </a:t>
            </a:r>
            <a:r>
              <a:rPr lang="cs-CZ" dirty="0" err="1" smtClean="0"/>
              <a:t>prvni</a:t>
            </a:r>
            <a:r>
              <a:rPr lang="cs-CZ" dirty="0" smtClean="0"/>
              <a:t>_</a:t>
            </a:r>
            <a:r>
              <a:rPr lang="cs-CZ" dirty="0" err="1" smtClean="0"/>
              <a:t>vysetreni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en-US" dirty="0" smtClean="0"/>
              <a:t> </a:t>
            </a:r>
            <a:r>
              <a:rPr lang="cs-CZ" dirty="0" smtClean="0"/>
              <a:t>ID </a:t>
            </a:r>
            <a:r>
              <a:rPr lang="cs-CZ" dirty="0" err="1" smtClean="0"/>
              <a:t>Integer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Jmeno</a:t>
            </a:r>
            <a:r>
              <a:rPr lang="cs-CZ" dirty="0" smtClean="0"/>
              <a:t> </a:t>
            </a:r>
            <a:r>
              <a:rPr lang="en-US" dirty="0" err="1" smtClean="0"/>
              <a:t>varchar</a:t>
            </a:r>
            <a:r>
              <a:rPr lang="cs-CZ" dirty="0" smtClean="0"/>
              <a:t>(30),</a:t>
            </a:r>
          </a:p>
          <a:p>
            <a:r>
              <a:rPr lang="cs-CZ" dirty="0" smtClean="0"/>
              <a:t>Datum_narozeni </a:t>
            </a:r>
            <a:r>
              <a:rPr lang="cs-CZ" dirty="0" err="1" smtClean="0"/>
              <a:t>timestamp</a:t>
            </a:r>
            <a:r>
              <a:rPr lang="cs-CZ" dirty="0" smtClean="0"/>
              <a:t>,</a:t>
            </a:r>
          </a:p>
          <a:p>
            <a:r>
              <a:rPr lang="cs-CZ" dirty="0" err="1" smtClean="0"/>
              <a:t>Pohlavi</a:t>
            </a:r>
            <a:r>
              <a:rPr lang="cs-CZ" dirty="0" smtClean="0"/>
              <a:t> </a:t>
            </a:r>
            <a:r>
              <a:rPr lang="cs-CZ" dirty="0" err="1" smtClean="0"/>
              <a:t>char</a:t>
            </a:r>
            <a:r>
              <a:rPr lang="cs-CZ" dirty="0" smtClean="0"/>
              <a:t>(1) ,</a:t>
            </a:r>
          </a:p>
          <a:p>
            <a:r>
              <a:rPr lang="cs-CZ" dirty="0" smtClean="0"/>
              <a:t>Datum_</a:t>
            </a:r>
            <a:r>
              <a:rPr lang="cs-CZ" dirty="0" err="1" smtClean="0"/>
              <a:t>vysetreni</a:t>
            </a:r>
            <a:r>
              <a:rPr lang="cs-CZ" dirty="0" smtClean="0"/>
              <a:t> </a:t>
            </a:r>
            <a:r>
              <a:rPr lang="cs-CZ" dirty="0" err="1" smtClean="0"/>
              <a:t>timestamp</a:t>
            </a:r>
            <a:r>
              <a:rPr lang="cs-CZ" dirty="0" smtClean="0"/>
              <a:t>,</a:t>
            </a:r>
          </a:p>
          <a:p>
            <a:r>
              <a:rPr lang="en-US" dirty="0" smtClean="0"/>
              <a:t>T</a:t>
            </a:r>
            <a:r>
              <a:rPr lang="cs-CZ" dirty="0" err="1" smtClean="0"/>
              <a:t>yp</a:t>
            </a:r>
            <a:r>
              <a:rPr lang="cs-CZ" dirty="0" smtClean="0"/>
              <a:t>_</a:t>
            </a:r>
            <a:r>
              <a:rPr lang="cs-CZ" dirty="0" err="1" smtClean="0"/>
              <a:t>vysetreni</a:t>
            </a:r>
            <a:r>
              <a:rPr lang="cs-CZ" dirty="0" smtClean="0"/>
              <a:t> </a:t>
            </a:r>
            <a:r>
              <a:rPr lang="cs-CZ" dirty="0" err="1" smtClean="0"/>
              <a:t>smallint</a:t>
            </a:r>
            <a:r>
              <a:rPr lang="cs-CZ" dirty="0" smtClean="0"/>
              <a:t>,</a:t>
            </a:r>
          </a:p>
          <a:p>
            <a:r>
              <a:rPr lang="en-US" dirty="0" err="1" smtClean="0"/>
              <a:t>V</a:t>
            </a:r>
            <a:r>
              <a:rPr lang="cs-CZ" dirty="0" err="1" smtClean="0"/>
              <a:t>ysledek</a:t>
            </a:r>
            <a:r>
              <a:rPr lang="cs-CZ" dirty="0" smtClean="0"/>
              <a:t> </a:t>
            </a:r>
            <a:r>
              <a:rPr lang="cs-CZ" dirty="0" err="1" smtClean="0"/>
              <a:t>smallint</a:t>
            </a:r>
            <a:r>
              <a:rPr lang="en-US" dirty="0" smtClean="0"/>
              <a:t>  </a:t>
            </a:r>
            <a:r>
              <a:rPr lang="cs-CZ" dirty="0" smtClean="0"/>
              <a:t>);</a:t>
            </a:r>
            <a:endParaRPr lang="en-US" dirty="0" smtClean="0"/>
          </a:p>
          <a:p>
            <a:r>
              <a:rPr lang="cs-CZ" dirty="0" smtClean="0"/>
              <a:t>INSERT INTO </a:t>
            </a:r>
            <a:r>
              <a:rPr lang="cs-CZ" dirty="0" err="1" smtClean="0"/>
              <a:t>prvni</a:t>
            </a:r>
            <a:r>
              <a:rPr lang="cs-CZ" dirty="0" smtClean="0"/>
              <a:t>_</a:t>
            </a:r>
            <a:r>
              <a:rPr lang="cs-CZ" dirty="0" err="1" smtClean="0"/>
              <a:t>vysetreni</a:t>
            </a:r>
            <a:r>
              <a:rPr lang="cs-CZ" dirty="0" smtClean="0"/>
              <a:t> (ID, </a:t>
            </a:r>
            <a:r>
              <a:rPr lang="cs-CZ" dirty="0" err="1" smtClean="0"/>
              <a:t>Jmeno</a:t>
            </a:r>
            <a:r>
              <a:rPr lang="cs-CZ" dirty="0" smtClean="0"/>
              <a:t>, Datum_narozeni, </a:t>
            </a:r>
            <a:r>
              <a:rPr lang="cs-CZ" dirty="0" err="1" smtClean="0"/>
              <a:t>Pohlavi</a:t>
            </a:r>
            <a:r>
              <a:rPr lang="cs-CZ" dirty="0" smtClean="0"/>
              <a:t>, Datum_</a:t>
            </a:r>
            <a:r>
              <a:rPr lang="cs-CZ" dirty="0" err="1" smtClean="0"/>
              <a:t>vysetreni</a:t>
            </a:r>
            <a:r>
              <a:rPr lang="cs-CZ" dirty="0" smtClean="0"/>
              <a:t>, typ_</a:t>
            </a:r>
            <a:r>
              <a:rPr lang="cs-CZ" dirty="0" err="1" smtClean="0"/>
              <a:t>vysetreni</a:t>
            </a:r>
            <a:r>
              <a:rPr lang="cs-CZ" dirty="0" smtClean="0"/>
              <a:t>, </a:t>
            </a:r>
            <a:r>
              <a:rPr lang="cs-CZ" dirty="0" err="1" smtClean="0"/>
              <a:t>vysledek</a:t>
            </a:r>
            <a:r>
              <a:rPr lang="cs-CZ" dirty="0" smtClean="0"/>
              <a:t>)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p.ID</a:t>
            </a:r>
            <a:r>
              <a:rPr lang="cs-CZ" dirty="0" smtClean="0"/>
              <a:t>, </a:t>
            </a:r>
            <a:r>
              <a:rPr lang="cs-CZ" dirty="0" err="1" smtClean="0"/>
              <a:t>p.Jmeno</a:t>
            </a:r>
            <a:r>
              <a:rPr lang="cs-CZ" dirty="0" smtClean="0"/>
              <a:t>, </a:t>
            </a:r>
            <a:r>
              <a:rPr lang="cs-CZ" dirty="0" err="1" smtClean="0"/>
              <a:t>p.Datum</a:t>
            </a:r>
            <a:r>
              <a:rPr lang="cs-CZ" dirty="0" smtClean="0"/>
              <a:t>_narozeni, </a:t>
            </a:r>
            <a:r>
              <a:rPr lang="cs-CZ" dirty="0" err="1" smtClean="0"/>
              <a:t>p.Pohlavi</a:t>
            </a:r>
            <a:r>
              <a:rPr lang="cs-CZ" dirty="0" smtClean="0"/>
              <a:t>, v.Datum_</a:t>
            </a:r>
            <a:r>
              <a:rPr lang="cs-CZ" dirty="0" err="1" smtClean="0"/>
              <a:t>vysetreni</a:t>
            </a:r>
            <a:r>
              <a:rPr lang="cs-CZ" dirty="0" smtClean="0"/>
              <a:t>, v.typ_</a:t>
            </a:r>
            <a:r>
              <a:rPr lang="cs-CZ" dirty="0" err="1" smtClean="0"/>
              <a:t>vysetreni</a:t>
            </a:r>
            <a:r>
              <a:rPr lang="cs-CZ" dirty="0" smtClean="0"/>
              <a:t>, v.</a:t>
            </a:r>
            <a:r>
              <a:rPr lang="cs-CZ" dirty="0" err="1" smtClean="0"/>
              <a:t>vysledek</a:t>
            </a:r>
            <a:r>
              <a:rPr lang="cs-CZ" dirty="0" smtClean="0"/>
              <a:t> FROM pacienti p, </a:t>
            </a:r>
            <a:r>
              <a:rPr lang="cs-CZ" dirty="0" err="1" smtClean="0"/>
              <a:t>vysetreni</a:t>
            </a:r>
            <a:r>
              <a:rPr lang="cs-CZ" dirty="0" smtClean="0"/>
              <a:t> v</a:t>
            </a:r>
          </a:p>
          <a:p>
            <a:r>
              <a:rPr lang="cs-CZ" dirty="0" smtClean="0"/>
              <a:t>WHERE </a:t>
            </a:r>
            <a:r>
              <a:rPr lang="cs-CZ" dirty="0" err="1" smtClean="0"/>
              <a:t>p.id</a:t>
            </a:r>
            <a:r>
              <a:rPr lang="cs-CZ" dirty="0" smtClean="0"/>
              <a:t> = v.id</a:t>
            </a:r>
            <a:r>
              <a:rPr lang="en-US" dirty="0" smtClean="0"/>
              <a:t> </a:t>
            </a:r>
            <a:r>
              <a:rPr lang="cs-CZ" dirty="0" smtClean="0"/>
              <a:t>AND NOT EXISTS (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SELECT * FROM </a:t>
            </a:r>
            <a:r>
              <a:rPr lang="cs-CZ" dirty="0" err="1" smtClean="0"/>
              <a:t>vysetreni</a:t>
            </a:r>
            <a:r>
              <a:rPr lang="cs-CZ" dirty="0" smtClean="0"/>
              <a:t> v2</a:t>
            </a:r>
          </a:p>
          <a:p>
            <a:r>
              <a:rPr lang="en-US" dirty="0" smtClean="0"/>
              <a:t>   </a:t>
            </a:r>
            <a:r>
              <a:rPr lang="cs-CZ" dirty="0" smtClean="0"/>
              <a:t>WHERE v2.id = v.id AND v2.datum_</a:t>
            </a:r>
            <a:r>
              <a:rPr lang="cs-CZ" dirty="0" err="1" smtClean="0"/>
              <a:t>vysetreni</a:t>
            </a:r>
            <a:r>
              <a:rPr lang="cs-CZ" dirty="0" smtClean="0"/>
              <a:t> &lt; v.datum_</a:t>
            </a:r>
            <a:r>
              <a:rPr lang="cs-CZ" dirty="0" err="1" smtClean="0"/>
              <a:t>vysetreni</a:t>
            </a:r>
            <a:r>
              <a:rPr lang="cs-CZ" dirty="0" smtClean="0"/>
              <a:t>)</a:t>
            </a:r>
            <a:r>
              <a:rPr lang="en-US" dirty="0" smtClean="0"/>
              <a:t>;</a:t>
            </a:r>
          </a:p>
          <a:p>
            <a:r>
              <a:rPr lang="cs-CZ" dirty="0" smtClean="0"/>
              <a:t>DELETE FROM </a:t>
            </a:r>
            <a:r>
              <a:rPr lang="cs-CZ" dirty="0" err="1" smtClean="0"/>
              <a:t>prvni</a:t>
            </a:r>
            <a:r>
              <a:rPr lang="cs-CZ" dirty="0" smtClean="0"/>
              <a:t>_</a:t>
            </a:r>
            <a:r>
              <a:rPr lang="cs-CZ" dirty="0" err="1" smtClean="0"/>
              <a:t>vysetreni</a:t>
            </a:r>
            <a:r>
              <a:rPr lang="cs-CZ" dirty="0" smtClean="0"/>
              <a:t> </a:t>
            </a:r>
            <a:r>
              <a:rPr lang="cs-CZ" dirty="0" err="1" smtClean="0"/>
              <a:t>where</a:t>
            </a:r>
            <a:r>
              <a:rPr lang="cs-CZ" dirty="0" smtClean="0"/>
              <a:t> </a:t>
            </a:r>
            <a:r>
              <a:rPr lang="cs-CZ" dirty="0" err="1" smtClean="0"/>
              <a:t>pohlavi</a:t>
            </a:r>
            <a:r>
              <a:rPr lang="cs-CZ" dirty="0" smtClean="0"/>
              <a:t> = 'M';</a:t>
            </a:r>
            <a:endParaRPr lang="en-US" dirty="0" smtClean="0"/>
          </a:p>
          <a:p>
            <a:r>
              <a:rPr lang="cs-CZ" dirty="0" smtClean="0"/>
              <a:t>UPDATE </a:t>
            </a:r>
            <a:r>
              <a:rPr lang="cs-CZ" dirty="0" err="1" smtClean="0"/>
              <a:t>prvni</a:t>
            </a:r>
            <a:r>
              <a:rPr lang="cs-CZ" dirty="0" smtClean="0"/>
              <a:t>_</a:t>
            </a:r>
            <a:r>
              <a:rPr lang="cs-CZ" dirty="0" err="1" smtClean="0"/>
              <a:t>vysetreni</a:t>
            </a:r>
            <a:r>
              <a:rPr lang="cs-CZ" dirty="0" smtClean="0"/>
              <a:t> SET </a:t>
            </a:r>
            <a:r>
              <a:rPr lang="cs-CZ" dirty="0" err="1" smtClean="0"/>
              <a:t>vysledek</a:t>
            </a:r>
            <a:r>
              <a:rPr lang="cs-CZ" dirty="0" smtClean="0"/>
              <a:t> = 1 WHERE </a:t>
            </a:r>
            <a:r>
              <a:rPr lang="cs-CZ" dirty="0" err="1" smtClean="0"/>
              <a:t>vysledek</a:t>
            </a:r>
            <a:r>
              <a:rPr lang="cs-CZ" dirty="0" smtClean="0"/>
              <a:t> = 0;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Vyhledávání v textu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683568" y="1268760"/>
            <a:ext cx="7923003" cy="48013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Operátor LIKE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zástupné znaky </a:t>
            </a:r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_  = 1 </a:t>
            </a:r>
            <a:r>
              <a:rPr lang="en-US" dirty="0" err="1" smtClean="0"/>
              <a:t>libovoln</a:t>
            </a:r>
            <a:r>
              <a:rPr lang="cs-CZ" dirty="0" smtClean="0"/>
              <a:t>ý</a:t>
            </a:r>
            <a:r>
              <a:rPr lang="en-US" dirty="0" smtClean="0"/>
              <a:t> </a:t>
            </a:r>
            <a:r>
              <a:rPr lang="cs-CZ" dirty="0" err="1" smtClean="0"/>
              <a:t>z</a:t>
            </a:r>
            <a:r>
              <a:rPr lang="en-US" dirty="0" err="1" smtClean="0"/>
              <a:t>nak</a:t>
            </a:r>
            <a:r>
              <a:rPr lang="cs-CZ" dirty="0" smtClean="0"/>
              <a:t> 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% </a:t>
            </a:r>
            <a:r>
              <a:rPr lang="cs-CZ" dirty="0" smtClean="0"/>
              <a:t> = 0 nebo n libovolných znaků</a:t>
            </a:r>
            <a:endParaRPr lang="en-US" dirty="0" smtClean="0"/>
          </a:p>
          <a:p>
            <a:pPr lvl="2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ESCAPE '\'</a:t>
            </a:r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2">
              <a:buFont typeface="Arial" pitchFamily="34" charset="0"/>
              <a:buChar char="•"/>
            </a:pP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Příklad: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err="1" smtClean="0"/>
              <a:t>Pra</a:t>
            </a:r>
            <a:r>
              <a:rPr lang="cs-CZ" dirty="0" smtClean="0"/>
              <a:t>co</a:t>
            </a:r>
            <a:r>
              <a:rPr lang="en-US" dirty="0" smtClean="0"/>
              <a:t>v</a:t>
            </a:r>
            <a:r>
              <a:rPr lang="cs-CZ" dirty="0" err="1" smtClean="0"/>
              <a:t>iště</a:t>
            </a:r>
            <a:r>
              <a:rPr lang="en-US" dirty="0" smtClean="0"/>
              <a:t> </a:t>
            </a:r>
            <a:r>
              <a:rPr lang="cs-CZ" dirty="0" smtClean="0"/>
              <a:t> Ústí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SELECT </a:t>
            </a:r>
            <a:r>
              <a:rPr lang="en-US" dirty="0" smtClean="0"/>
              <a:t>*</a:t>
            </a:r>
            <a:r>
              <a:rPr lang="cs-CZ" dirty="0" smtClean="0"/>
              <a:t> </a:t>
            </a:r>
            <a:r>
              <a:rPr lang="en-US" dirty="0" smtClean="0"/>
              <a:t>FROM</a:t>
            </a:r>
            <a:r>
              <a:rPr lang="cs-CZ" dirty="0" smtClean="0"/>
              <a:t> </a:t>
            </a:r>
            <a:r>
              <a:rPr lang="cs-CZ" dirty="0" err="1" smtClean="0"/>
              <a:t>site</a:t>
            </a:r>
            <a:r>
              <a:rPr lang="en-US" dirty="0" smtClean="0"/>
              <a:t>s WHERE site LIKE ‘%</a:t>
            </a:r>
            <a:r>
              <a:rPr lang="cs-CZ" dirty="0" smtClean="0"/>
              <a:t>Ústí</a:t>
            </a:r>
            <a:r>
              <a:rPr lang="en-US" dirty="0" smtClean="0"/>
              <a:t>%’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Text obsahující znak procento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 '%\%%' ESCAPE '\';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en-US" dirty="0" err="1" smtClean="0"/>
              <a:t>Jedno</a:t>
            </a:r>
            <a:r>
              <a:rPr lang="cs-CZ" dirty="0" smtClean="0"/>
              <a:t>znakové texty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‘_’;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Text podobný </a:t>
            </a:r>
            <a:r>
              <a:rPr lang="cs-CZ" dirty="0" err="1" smtClean="0"/>
              <a:t>datumu</a:t>
            </a:r>
            <a:r>
              <a:rPr lang="en-US" dirty="0" smtClean="0"/>
              <a:t> </a:t>
            </a:r>
            <a:r>
              <a:rPr lang="en-US" dirty="0" err="1" smtClean="0"/>
              <a:t>kdekoliv</a:t>
            </a:r>
            <a:r>
              <a:rPr lang="en-US" dirty="0" smtClean="0"/>
              <a:t> v </a:t>
            </a:r>
            <a:r>
              <a:rPr lang="en-US" dirty="0" err="1" smtClean="0"/>
              <a:t>textu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en-US" dirty="0" smtClean="0"/>
              <a:t>SELECT * FROM </a:t>
            </a:r>
            <a:r>
              <a:rPr lang="en-US" dirty="0" err="1" smtClean="0"/>
              <a:t>eav_string</a:t>
            </a:r>
            <a:r>
              <a:rPr lang="en-US" dirty="0" smtClean="0"/>
              <a:t> WHERE value LIKE</a:t>
            </a:r>
            <a:r>
              <a:rPr lang="cs-CZ" dirty="0" smtClean="0"/>
              <a:t> </a:t>
            </a:r>
            <a:r>
              <a:rPr lang="en-US" dirty="0" smtClean="0"/>
              <a:t>‘%__.__.____%’;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Regul</a:t>
            </a:r>
            <a:r>
              <a:rPr lang="cs-CZ" dirty="0" err="1" smtClean="0"/>
              <a:t>ární</a:t>
            </a:r>
            <a:r>
              <a:rPr lang="cs-CZ" dirty="0" smtClean="0"/>
              <a:t> výrazy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1052736"/>
            <a:ext cx="43075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Regulární výraz = </a:t>
            </a:r>
            <a:r>
              <a:rPr lang="cs-CZ" dirty="0" smtClean="0"/>
              <a:t>šablona/vzor </a:t>
            </a:r>
            <a:r>
              <a:rPr lang="cs-CZ" dirty="0" smtClean="0"/>
              <a:t>(</a:t>
            </a:r>
            <a:r>
              <a:rPr lang="cs-CZ" dirty="0" err="1" smtClean="0"/>
              <a:t>pattern</a:t>
            </a:r>
            <a:r>
              <a:rPr lang="cs-CZ" dirty="0" smtClean="0"/>
              <a:t>)</a:t>
            </a:r>
          </a:p>
        </p:txBody>
      </p:sp>
      <p:sp>
        <p:nvSpPr>
          <p:cNvPr id="5" name="TextovéPole 4"/>
          <p:cNvSpPr txBox="1"/>
          <p:nvPr/>
        </p:nvSpPr>
        <p:spPr>
          <a:xfrm>
            <a:off x="899592" y="2924944"/>
            <a:ext cx="3329758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Skládá se: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 hledaných znaků, textu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zástupných znaků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kvantifikátorů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 </a:t>
            </a:r>
            <a:r>
              <a:rPr lang="cs-CZ" dirty="0" smtClean="0"/>
              <a:t>modifikátory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 </a:t>
            </a:r>
            <a:r>
              <a:rPr lang="cs-CZ" dirty="0" smtClean="0"/>
              <a:t>operátory</a:t>
            </a:r>
            <a:endParaRPr lang="cs-CZ" dirty="0" smtClean="0"/>
          </a:p>
        </p:txBody>
      </p:sp>
      <p:sp>
        <p:nvSpPr>
          <p:cNvPr id="6" name="TextovéPole 5"/>
          <p:cNvSpPr txBox="1"/>
          <p:nvPr/>
        </p:nvSpPr>
        <p:spPr>
          <a:xfrm>
            <a:off x="899592" y="4869160"/>
            <a:ext cx="617508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 smtClean="0"/>
              <a:t>Oracle</a:t>
            </a:r>
            <a:r>
              <a:rPr lang="cs-CZ" dirty="0" smtClean="0"/>
              <a:t> funkce:</a:t>
            </a:r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</a:t>
            </a:r>
            <a:r>
              <a:rPr lang="en-US" dirty="0" smtClean="0"/>
              <a:t>(</a:t>
            </a:r>
            <a:r>
              <a:rPr lang="en-US" dirty="0" err="1" smtClean="0"/>
              <a:t>sloupec</a:t>
            </a:r>
            <a:r>
              <a:rPr lang="en-US" dirty="0" smtClean="0"/>
              <a:t>, ‘reg. </a:t>
            </a:r>
            <a:r>
              <a:rPr lang="en-US" dirty="0" err="1" smtClean="0"/>
              <a:t>vyraz</a:t>
            </a:r>
            <a:r>
              <a:rPr lang="en-US" dirty="0" smtClean="0"/>
              <a:t>’)</a:t>
            </a:r>
            <a:endParaRPr lang="cs-CZ" dirty="0" smtClean="0"/>
          </a:p>
          <a:p>
            <a:pPr lvl="1">
              <a:buFont typeface="Arial" pitchFamily="34" charset="0"/>
              <a:buChar char="•"/>
            </a:pPr>
            <a:r>
              <a:rPr lang="cs-CZ" dirty="0" smtClean="0"/>
              <a:t>WHERE </a:t>
            </a:r>
            <a:r>
              <a:rPr lang="en-US" dirty="0" smtClean="0"/>
              <a:t> </a:t>
            </a:r>
            <a:r>
              <a:rPr lang="cs-CZ" dirty="0" smtClean="0"/>
              <a:t>REGEXP_LIKE(</a:t>
            </a:r>
            <a:r>
              <a:rPr lang="cs-CZ" dirty="0" err="1" smtClean="0"/>
              <a:t>first</a:t>
            </a:r>
            <a:r>
              <a:rPr lang="cs-CZ" dirty="0" smtClean="0"/>
              <a:t>_</a:t>
            </a:r>
            <a:r>
              <a:rPr lang="cs-CZ" dirty="0" err="1" smtClean="0"/>
              <a:t>name</a:t>
            </a:r>
            <a:r>
              <a:rPr lang="cs-CZ" dirty="0" smtClean="0"/>
              <a:t>, '^</a:t>
            </a:r>
            <a:r>
              <a:rPr lang="cs-CZ" dirty="0" err="1" smtClean="0"/>
              <a:t>Ste</a:t>
            </a:r>
            <a:r>
              <a:rPr lang="cs-CZ" dirty="0" smtClean="0"/>
              <a:t>(v|</a:t>
            </a:r>
            <a:r>
              <a:rPr lang="cs-CZ" dirty="0" err="1" smtClean="0"/>
              <a:t>ph</a:t>
            </a:r>
            <a:r>
              <a:rPr lang="cs-CZ" dirty="0" smtClean="0"/>
              <a:t>)</a:t>
            </a:r>
            <a:r>
              <a:rPr lang="cs-CZ" dirty="0" err="1" smtClean="0"/>
              <a:t>en</a:t>
            </a:r>
            <a:r>
              <a:rPr lang="cs-CZ" dirty="0" smtClean="0"/>
              <a:t>$')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827584" y="1844824"/>
            <a:ext cx="58689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Pochází z programovacích jazyků pro zpracování textu</a:t>
            </a:r>
          </a:p>
          <a:p>
            <a:pPr>
              <a:buFont typeface="Arial" pitchFamily="34" charset="0"/>
              <a:buChar char="•"/>
            </a:pPr>
            <a:r>
              <a:rPr lang="cs-CZ" dirty="0" smtClean="0"/>
              <a:t>Nejen pro databáze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Z</a:t>
            </a:r>
            <a:r>
              <a:rPr lang="cs-CZ" dirty="0" err="1" smtClean="0"/>
              <a:t>ástupné</a:t>
            </a:r>
            <a:r>
              <a:rPr lang="cs-CZ" dirty="0" smtClean="0"/>
              <a:t> znaky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547664" y="1124744"/>
          <a:ext cx="6096000" cy="3708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. (tečka)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Jakýkoliv znak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^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Za</a:t>
                      </a:r>
                      <a:r>
                        <a:rPr lang="cs-CZ" dirty="0" err="1" smtClean="0"/>
                        <a:t>čátek</a:t>
                      </a:r>
                      <a:r>
                        <a:rPr lang="cs-CZ" baseline="0" dirty="0" smtClean="0"/>
                        <a:t>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$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Konec řetězce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Vše  kromě číslice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\w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Písmeno, číslice, podtržítko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\W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\w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</a:t>
                      </a:r>
                      <a:r>
                        <a:rPr lang="cs-CZ" dirty="0" err="1" smtClean="0"/>
                        <a:t>ílý</a:t>
                      </a:r>
                      <a:r>
                        <a:rPr lang="cs-CZ" baseline="0" dirty="0" smtClean="0"/>
                        <a:t> znak – mezera, tabulátor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Doplněk k </a:t>
                      </a:r>
                      <a:r>
                        <a:rPr lang="en-US" dirty="0" smtClean="0"/>
                        <a:t>\s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bdélník 4"/>
          <p:cNvSpPr/>
          <p:nvPr/>
        </p:nvSpPr>
        <p:spPr>
          <a:xfrm>
            <a:off x="1619672" y="5085184"/>
            <a:ext cx="5832648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Hledání </a:t>
            </a:r>
            <a:r>
              <a:rPr lang="cs-CZ" dirty="0" err="1" smtClean="0"/>
              <a:t>datumu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</a:t>
            </a:r>
            <a:r>
              <a:rPr lang="cs-CZ" dirty="0" smtClean="0"/>
              <a:t>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  </a:t>
            </a:r>
            <a:endParaRPr lang="cs-CZ" dirty="0" smtClean="0"/>
          </a:p>
          <a:p>
            <a:r>
              <a:rPr lang="cs-CZ" dirty="0" smtClean="0"/>
              <a:t>WHERE </a:t>
            </a:r>
            <a:r>
              <a:rPr lang="cs-CZ" dirty="0" smtClean="0"/>
              <a:t>REGEXP_LIKE(</a:t>
            </a:r>
            <a:r>
              <a:rPr lang="cs-CZ" dirty="0" err="1" smtClean="0"/>
              <a:t>value</a:t>
            </a:r>
            <a:r>
              <a:rPr lang="cs-CZ" dirty="0" smtClean="0"/>
              <a:t>, '\</a:t>
            </a:r>
            <a:r>
              <a:rPr lang="cs-CZ" dirty="0" smtClean="0"/>
              <a:t>d\d</a:t>
            </a:r>
            <a:r>
              <a:rPr lang="en-US" dirty="0" smtClean="0"/>
              <a:t>\</a:t>
            </a:r>
            <a:r>
              <a:rPr lang="cs-CZ" dirty="0" smtClean="0"/>
              <a:t>.\d\d</a:t>
            </a:r>
            <a:r>
              <a:rPr lang="en-US" dirty="0" smtClean="0"/>
              <a:t>\</a:t>
            </a:r>
            <a:r>
              <a:rPr lang="cs-CZ" dirty="0" smtClean="0"/>
              <a:t>.\</a:t>
            </a:r>
            <a:r>
              <a:rPr lang="cs-CZ" dirty="0" smtClean="0"/>
              <a:t>d\d\d\d')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Kvantifikátory, modifikátory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1331640" y="112474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47800"/>
                <a:gridCol w="48482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*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+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 – n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?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0 nebo</a:t>
                      </a:r>
                      <a:r>
                        <a:rPr lang="cs-CZ" baseline="0" dirty="0" smtClean="0"/>
                        <a:t> 1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Přesně m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 nebo více opakování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dirty="0" smtClean="0"/>
                        <a:t>{m,n}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Minimálně m,</a:t>
                      </a:r>
                      <a:r>
                        <a:rPr lang="cs-CZ" baseline="0" dirty="0" smtClean="0"/>
                        <a:t> maximálně n opakování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6" name="Tabulka 5"/>
          <p:cNvGraphicFramePr>
            <a:graphicFrameLocks noGrp="1"/>
          </p:cNvGraphicFramePr>
          <p:nvPr/>
        </p:nvGraphicFramePr>
        <p:xfrm>
          <a:off x="1403648" y="5085184"/>
          <a:ext cx="609600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i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</a:t>
                      </a:r>
                      <a:r>
                        <a:rPr lang="cs-CZ" dirty="0" err="1" smtClean="0"/>
                        <a:t>insensitive</a:t>
                      </a:r>
                      <a:r>
                        <a:rPr lang="cs-CZ" dirty="0" smtClean="0"/>
                        <a:t> hledání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c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Case sensitive hledání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1331640" y="4005064"/>
            <a:ext cx="6912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REGEXP_LIKE(value, '\d{1,2}\.\d{1,2}\.\d{2,4}')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Operátory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graphicFrame>
        <p:nvGraphicFramePr>
          <p:cNvPr id="4" name="Tabulka 3"/>
          <p:cNvGraphicFramePr>
            <a:graphicFrameLocks noGrp="1"/>
          </p:cNvGraphicFramePr>
          <p:nvPr/>
        </p:nvGraphicFramePr>
        <p:xfrm>
          <a:off x="899592" y="980728"/>
          <a:ext cx="7200800" cy="27355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73944"/>
                <a:gridCol w="5726856"/>
              </a:tblGrid>
              <a:tr h="541029">
                <a:tc>
                  <a:txBody>
                    <a:bodyPr/>
                    <a:lstStyle/>
                    <a:p>
                      <a:r>
                        <a:rPr lang="cs-CZ" dirty="0" smtClean="0"/>
                        <a:t>Znak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Význam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[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Jeden</a:t>
                      </a:r>
                      <a:r>
                        <a:rPr lang="en-US" dirty="0" smtClean="0"/>
                        <a:t> z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baseline="0" dirty="0" err="1" smtClean="0"/>
                        <a:t>uveden</a:t>
                      </a:r>
                      <a:r>
                        <a:rPr lang="cs-CZ" baseline="0" dirty="0" err="1" smtClean="0"/>
                        <a:t>ých</a:t>
                      </a:r>
                      <a:r>
                        <a:rPr lang="cs-CZ" baseline="0" dirty="0" smtClean="0"/>
                        <a:t> znaků (a nebo b nebo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[^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]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Libovoln</a:t>
                      </a:r>
                      <a:r>
                        <a:rPr lang="cs-CZ" dirty="0" smtClean="0"/>
                        <a:t>ý</a:t>
                      </a:r>
                      <a:r>
                        <a:rPr lang="cs-CZ" baseline="0" dirty="0" smtClean="0"/>
                        <a:t> znak kromě uvedených (vše kromě a b c)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r>
                        <a:rPr lang="en-US" dirty="0" smtClean="0"/>
                        <a:t>(</a:t>
                      </a:r>
                      <a:r>
                        <a:rPr lang="en-US" dirty="0" err="1" smtClean="0"/>
                        <a:t>abc</a:t>
                      </a:r>
                      <a:r>
                        <a:rPr lang="en-US" dirty="0" smtClean="0"/>
                        <a:t>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Uzav</a:t>
                      </a:r>
                      <a:r>
                        <a:rPr lang="cs-CZ" dirty="0" err="1" smtClean="0"/>
                        <a:t>ření</a:t>
                      </a:r>
                      <a:r>
                        <a:rPr lang="cs-CZ" baseline="0" dirty="0" smtClean="0"/>
                        <a:t> skupiny znaků-blok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|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nebo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\1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Odkaz</a:t>
                      </a:r>
                      <a:r>
                        <a:rPr lang="en-US" baseline="0" dirty="0" smtClean="0"/>
                        <a:t> na </a:t>
                      </a:r>
                      <a:r>
                        <a:rPr lang="en-US" baseline="0" dirty="0" err="1" smtClean="0"/>
                        <a:t>prv</a:t>
                      </a:r>
                      <a:r>
                        <a:rPr lang="cs-CZ" baseline="0" dirty="0" smtClean="0"/>
                        <a:t>ní blok</a:t>
                      </a:r>
                      <a:endParaRPr lang="cs-CZ" dirty="0"/>
                    </a:p>
                  </a:txBody>
                  <a:tcPr/>
                </a:tc>
              </a:tr>
              <a:tr h="341877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\</a:t>
                      </a:r>
                      <a:endParaRPr lang="cs-CZ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Ru</a:t>
                      </a:r>
                      <a:r>
                        <a:rPr lang="cs-CZ" dirty="0" err="1" smtClean="0"/>
                        <a:t>ší</a:t>
                      </a:r>
                      <a:r>
                        <a:rPr lang="cs-CZ" baseline="0" dirty="0" smtClean="0"/>
                        <a:t> speciální význam znaku např.: „</a:t>
                      </a:r>
                      <a:r>
                        <a:rPr lang="en-US" baseline="0" dirty="0" smtClean="0"/>
                        <a:t>\.</a:t>
                      </a:r>
                      <a:r>
                        <a:rPr lang="cs-CZ" baseline="0" dirty="0" smtClean="0"/>
                        <a:t>“</a:t>
                      </a:r>
                      <a:r>
                        <a:rPr lang="en-US" baseline="0" dirty="0" smtClean="0"/>
                        <a:t>  = </a:t>
                      </a:r>
                      <a:r>
                        <a:rPr lang="en-US" baseline="0" dirty="0" err="1" smtClean="0"/>
                        <a:t>te</a:t>
                      </a:r>
                      <a:r>
                        <a:rPr lang="cs-CZ" baseline="0" dirty="0" err="1" smtClean="0"/>
                        <a:t>čka</a:t>
                      </a:r>
                      <a:endParaRPr lang="cs-CZ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Obdélník 6"/>
          <p:cNvSpPr/>
          <p:nvPr/>
        </p:nvSpPr>
        <p:spPr>
          <a:xfrm>
            <a:off x="827584" y="5445224"/>
            <a:ext cx="4572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 smtClean="0"/>
              <a:t>Dvě stejné číslice za sebou</a:t>
            </a:r>
          </a:p>
          <a:p>
            <a:r>
              <a:rPr lang="cs-CZ" dirty="0" smtClean="0"/>
              <a:t>SELECT </a:t>
            </a:r>
            <a:r>
              <a:rPr lang="cs-CZ" dirty="0" err="1" smtClean="0"/>
              <a:t>value</a:t>
            </a:r>
            <a:r>
              <a:rPr lang="cs-CZ" dirty="0" smtClean="0"/>
              <a:t>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endParaRPr lang="cs-CZ" dirty="0" smtClean="0"/>
          </a:p>
          <a:p>
            <a:r>
              <a:rPr lang="cs-CZ" dirty="0" smtClean="0"/>
              <a:t>WHERE  REGEXP_LIKE(</a:t>
            </a:r>
            <a:r>
              <a:rPr lang="cs-CZ" dirty="0" err="1" smtClean="0"/>
              <a:t>value</a:t>
            </a:r>
            <a:r>
              <a:rPr lang="cs-CZ" dirty="0" smtClean="0"/>
              <a:t>, '(\d)\1')</a:t>
            </a:r>
            <a:endParaRPr lang="cs-CZ" dirty="0"/>
          </a:p>
        </p:txBody>
      </p:sp>
      <p:sp>
        <p:nvSpPr>
          <p:cNvPr id="9" name="Obdélník 8"/>
          <p:cNvSpPr/>
          <p:nvPr/>
        </p:nvSpPr>
        <p:spPr>
          <a:xfrm>
            <a:off x="899592" y="4149080"/>
            <a:ext cx="727280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value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  <a:endParaRPr lang="cs-CZ" dirty="0" smtClean="0"/>
          </a:p>
          <a:p>
            <a:r>
              <a:rPr lang="en-US" dirty="0" smtClean="0"/>
              <a:t>WHERE </a:t>
            </a:r>
            <a:r>
              <a:rPr lang="en-US" dirty="0" smtClean="0"/>
              <a:t>REGEXP_LIKE(value, '[0123]?\d\.[01]?\d\.\d{2,4}')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řetězce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5" name="Obdélník 4"/>
          <p:cNvSpPr/>
          <p:nvPr/>
        </p:nvSpPr>
        <p:spPr>
          <a:xfrm>
            <a:off x="755576" y="1340768"/>
            <a:ext cx="7848872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REGEXP_SUBSTR(sloupec</a:t>
            </a:r>
            <a:r>
              <a:rPr lang="cs-CZ" dirty="0" smtClean="0"/>
              <a:t>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6" name="Obdélník 5"/>
          <p:cNvSpPr/>
          <p:nvPr/>
        </p:nvSpPr>
        <p:spPr>
          <a:xfrm>
            <a:off x="755576" y="2276872"/>
            <a:ext cx="7344816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Extrakce pozice </a:t>
            </a:r>
            <a:r>
              <a:rPr lang="cs-CZ" dirty="0" err="1" smtClean="0"/>
              <a:t>subřetězce</a:t>
            </a:r>
            <a:r>
              <a:rPr lang="cs-CZ" dirty="0" smtClean="0"/>
              <a:t>:</a:t>
            </a:r>
            <a:endParaRPr lang="cs-CZ" dirty="0" smtClean="0"/>
          </a:p>
          <a:p>
            <a:r>
              <a:rPr lang="cs-CZ" dirty="0" smtClean="0"/>
              <a:t>REGEXP_INSTR(sloupec</a:t>
            </a:r>
            <a:r>
              <a:rPr lang="cs-CZ" dirty="0" smtClean="0"/>
              <a:t>, </a:t>
            </a:r>
            <a:r>
              <a:rPr lang="cs-CZ" dirty="0" err="1" smtClean="0"/>
              <a:t>pattern</a:t>
            </a:r>
            <a:r>
              <a:rPr lang="cs-CZ" dirty="0" smtClean="0"/>
              <a:t>, hledat_od, </a:t>
            </a:r>
            <a:r>
              <a:rPr lang="cs-CZ" dirty="0" err="1" smtClean="0"/>
              <a:t>vyskyt</a:t>
            </a:r>
            <a:r>
              <a:rPr lang="cs-CZ" dirty="0" smtClean="0"/>
              <a:t>, </a:t>
            </a:r>
            <a:r>
              <a:rPr lang="cs-CZ" dirty="0" err="1" smtClean="0"/>
              <a:t>navratova</a:t>
            </a:r>
            <a:r>
              <a:rPr lang="cs-CZ" dirty="0" smtClean="0"/>
              <a:t>_hodnota, </a:t>
            </a:r>
            <a:r>
              <a:rPr lang="cs-CZ" dirty="0" err="1" smtClean="0"/>
              <a:t>modifikator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755576" y="3717032"/>
            <a:ext cx="7488832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cs-CZ" b="1" dirty="0" smtClean="0"/>
              <a:t>Hledat_od</a:t>
            </a:r>
            <a:r>
              <a:rPr lang="cs-CZ" dirty="0" smtClean="0"/>
              <a:t> – pořadí znaku, od kterého hledat, 1 = od začátku (default)</a:t>
            </a:r>
          </a:p>
          <a:p>
            <a:pPr>
              <a:lnSpc>
                <a:spcPct val="150000"/>
              </a:lnSpc>
            </a:pPr>
            <a:r>
              <a:rPr lang="cs-CZ" b="1" dirty="0" err="1" smtClean="0"/>
              <a:t>Vyskyt</a:t>
            </a:r>
            <a:r>
              <a:rPr lang="cs-CZ" dirty="0" smtClean="0"/>
              <a:t> – kolikátý výskyt vrátit, 1 = první (default)</a:t>
            </a:r>
          </a:p>
          <a:p>
            <a:pPr>
              <a:lnSpc>
                <a:spcPct val="150000"/>
              </a:lnSpc>
            </a:pPr>
            <a:r>
              <a:rPr lang="cs-CZ" b="1" dirty="0" smtClean="0"/>
              <a:t>Modifikátor</a:t>
            </a:r>
            <a:r>
              <a:rPr lang="cs-CZ" dirty="0" smtClean="0"/>
              <a:t> – c = case sensitive, i= case </a:t>
            </a:r>
            <a:r>
              <a:rPr lang="cs-CZ" dirty="0" err="1" smtClean="0"/>
              <a:t>insensitive</a:t>
            </a:r>
            <a:endParaRPr lang="cs-CZ" dirty="0" smtClean="0"/>
          </a:p>
          <a:p>
            <a:pPr>
              <a:lnSpc>
                <a:spcPct val="150000"/>
              </a:lnSpc>
            </a:pPr>
            <a:r>
              <a:rPr lang="cs-CZ" b="1" dirty="0" smtClean="0"/>
              <a:t>Návratová_hodnota</a:t>
            </a:r>
            <a:r>
              <a:rPr lang="cs-CZ" dirty="0" smtClean="0"/>
              <a:t> – 0 = vrátí pořadí prvního znaku nalezeného </a:t>
            </a:r>
            <a:r>
              <a:rPr lang="cs-CZ" dirty="0" smtClean="0"/>
              <a:t>	vzoru</a:t>
            </a:r>
            <a:r>
              <a:rPr lang="cs-CZ" dirty="0" smtClean="0"/>
              <a:t>, 1 = vrátí pořadí prvního znaku za nalezeným vzorem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Extrakce a konverze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4" name="Obdélník 3"/>
          <p:cNvSpPr/>
          <p:nvPr/>
        </p:nvSpPr>
        <p:spPr>
          <a:xfrm>
            <a:off x="611560" y="1196752"/>
            <a:ext cx="7776864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SELECT REGEXP_SUBSTR(value, '[0123]?\d\.[01]?\d\.\d{2,4}') FROM </a:t>
            </a:r>
            <a:r>
              <a:rPr lang="en-US" dirty="0" err="1" smtClean="0"/>
              <a:t>eav_string</a:t>
            </a:r>
            <a:r>
              <a:rPr lang="en-US" dirty="0" smtClean="0"/>
              <a:t>  </a:t>
            </a:r>
          </a:p>
          <a:p>
            <a:r>
              <a:rPr lang="en-US" dirty="0" smtClean="0"/>
              <a:t>WHERE REGEXP_LIKE(value, '[0123]?\d\.[01]?\d\.\d{2,4}')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683568" y="3284984"/>
            <a:ext cx="784887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/>
              <a:t>SELECT TO_DATE(datum, '</a:t>
            </a:r>
            <a:r>
              <a:rPr lang="cs-CZ" dirty="0" err="1" smtClean="0"/>
              <a:t>dd.mm.yyyy</a:t>
            </a:r>
            <a:r>
              <a:rPr lang="cs-CZ" dirty="0" smtClean="0"/>
              <a:t>') FROM (</a:t>
            </a:r>
          </a:p>
          <a:p>
            <a:r>
              <a:rPr lang="cs-CZ" dirty="0" smtClean="0"/>
              <a:t>SELECT REGEXP_SUBSTR(</a:t>
            </a:r>
            <a:r>
              <a:rPr lang="cs-CZ" dirty="0" err="1" smtClean="0"/>
              <a:t>value</a:t>
            </a:r>
            <a:r>
              <a:rPr lang="cs-CZ" dirty="0" smtClean="0"/>
              <a:t>, '[0123]?\d\.[01]?\d\.\d{2,4}') datum FROM </a:t>
            </a:r>
            <a:r>
              <a:rPr lang="cs-CZ" dirty="0" err="1" smtClean="0"/>
              <a:t>eav</a:t>
            </a:r>
            <a:r>
              <a:rPr lang="cs-CZ" dirty="0" smtClean="0"/>
              <a:t>_</a:t>
            </a:r>
            <a:r>
              <a:rPr lang="cs-CZ" dirty="0" err="1" smtClean="0"/>
              <a:t>string</a:t>
            </a:r>
            <a:r>
              <a:rPr lang="cs-CZ" dirty="0" smtClean="0"/>
              <a:t>  </a:t>
            </a:r>
          </a:p>
          <a:p>
            <a:r>
              <a:rPr lang="en-US" dirty="0" smtClean="0"/>
              <a:t>WHERE REGEXP_LIKE(value, '[0123]?\d\.[01]?\d\.\d{2,4}'))</a:t>
            </a:r>
            <a:endParaRPr lang="cs-CZ" dirty="0"/>
          </a:p>
        </p:txBody>
      </p:sp>
      <p:sp>
        <p:nvSpPr>
          <p:cNvPr id="6" name="TextovéPole 5"/>
          <p:cNvSpPr txBox="1"/>
          <p:nvPr/>
        </p:nvSpPr>
        <p:spPr>
          <a:xfrm>
            <a:off x="1115616" y="4941168"/>
            <a:ext cx="63049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Pokus o konverzi může selhat, pokud nejde o platné datum</a:t>
            </a:r>
            <a:endParaRPr lang="cs-CZ" dirty="0" smtClean="0">
              <a:solidFill>
                <a:srgbClr val="FF000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55576" y="2852936"/>
            <a:ext cx="23775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 smtClean="0"/>
              <a:t>Konverze na datum</a:t>
            </a:r>
            <a:r>
              <a:rPr lang="cs-CZ" dirty="0" smtClean="0"/>
              <a:t>:</a:t>
            </a:r>
            <a:endParaRPr lang="cs-CZ" dirty="0" smtClean="0"/>
          </a:p>
        </p:txBody>
      </p:sp>
      <p:sp>
        <p:nvSpPr>
          <p:cNvPr id="9" name="TextovéPole 8"/>
          <p:cNvSpPr txBox="1"/>
          <p:nvPr/>
        </p:nvSpPr>
        <p:spPr>
          <a:xfrm>
            <a:off x="539552" y="5517232"/>
            <a:ext cx="803617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ORACLE nemá funkci, která by testovala, zda lze text konvertovat na datum,</a:t>
            </a:r>
          </a:p>
          <a:p>
            <a:r>
              <a:rPr lang="cs-CZ" dirty="0" smtClean="0"/>
              <a:t>ale…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Uživatelská funkce</a:t>
            </a:r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 smtClean="0"/>
              <a:t>Daniel Klimeš, </a:t>
            </a:r>
            <a:r>
              <a:rPr lang="en-US" smtClean="0"/>
              <a:t>Datab</a:t>
            </a:r>
            <a:r>
              <a:rPr lang="cs-CZ" smtClean="0"/>
              <a:t>ázové systémy a SQL</a:t>
            </a:r>
            <a:endParaRPr lang="cs-CZ"/>
          </a:p>
        </p:txBody>
      </p:sp>
      <p:sp>
        <p:nvSpPr>
          <p:cNvPr id="6" name="TextovéPole 5"/>
          <p:cNvSpPr txBox="1"/>
          <p:nvPr/>
        </p:nvSpPr>
        <p:spPr>
          <a:xfrm>
            <a:off x="611560" y="1124744"/>
            <a:ext cx="6035563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CREATE OR REPLACE FUNCTION </a:t>
            </a:r>
            <a:r>
              <a:rPr lang="en-US" sz="1600" dirty="0" err="1" smtClean="0"/>
              <a:t>STUDENT.jetodatum</a:t>
            </a:r>
            <a:r>
              <a:rPr lang="en-US" sz="1600" dirty="0" smtClean="0"/>
              <a:t> </a:t>
            </a:r>
            <a:endParaRPr lang="cs-CZ" sz="1600" dirty="0" smtClean="0"/>
          </a:p>
          <a:p>
            <a:r>
              <a:rPr lang="cs-CZ" sz="1600" dirty="0" smtClean="0"/>
              <a:t>	</a:t>
            </a:r>
            <a:r>
              <a:rPr lang="en-US" sz="1600" dirty="0" smtClean="0"/>
              <a:t>(</a:t>
            </a:r>
            <a:r>
              <a:rPr lang="en-US" sz="1600" dirty="0" err="1" smtClean="0"/>
              <a:t>p_str</a:t>
            </a:r>
            <a:r>
              <a:rPr lang="en-US" sz="1600" dirty="0" smtClean="0"/>
              <a:t> IN VARCHAR2 ,</a:t>
            </a:r>
            <a:r>
              <a:rPr lang="en-US" sz="1600" dirty="0" err="1" smtClean="0"/>
              <a:t>format_datumu</a:t>
            </a:r>
            <a:r>
              <a:rPr lang="en-US" sz="1600" dirty="0" smtClean="0"/>
              <a:t> IN </a:t>
            </a:r>
            <a:r>
              <a:rPr lang="en-US" sz="1600" dirty="0" smtClean="0"/>
              <a:t>VARCHAR2</a:t>
            </a:r>
            <a:r>
              <a:rPr lang="cs-CZ" sz="1600" dirty="0" smtClean="0"/>
              <a:t>)</a:t>
            </a:r>
            <a:endParaRPr lang="cs-CZ" sz="1600" dirty="0" smtClean="0"/>
          </a:p>
          <a:p>
            <a:r>
              <a:rPr lang="cs-CZ" sz="1600" dirty="0" smtClean="0"/>
              <a:t>   </a:t>
            </a:r>
            <a:r>
              <a:rPr lang="cs-CZ" sz="1600" dirty="0" smtClean="0"/>
              <a:t>	RETURN </a:t>
            </a:r>
            <a:r>
              <a:rPr lang="cs-CZ" sz="1600" dirty="0" smtClean="0"/>
              <a:t>DATE</a:t>
            </a:r>
          </a:p>
          <a:p>
            <a:r>
              <a:rPr lang="cs-CZ" sz="1600" dirty="0" smtClean="0"/>
              <a:t>IS</a:t>
            </a:r>
          </a:p>
          <a:p>
            <a:r>
              <a:rPr lang="cs-CZ" sz="1600" dirty="0" smtClean="0"/>
              <a:t>BEGIN</a:t>
            </a:r>
          </a:p>
          <a:p>
            <a:r>
              <a:rPr lang="cs-CZ" sz="1600" dirty="0" smtClean="0"/>
              <a:t>   RETURN TO_DATE(p_</a:t>
            </a:r>
            <a:r>
              <a:rPr lang="cs-CZ" sz="1600" dirty="0" err="1" smtClean="0"/>
              <a:t>str</a:t>
            </a:r>
            <a:r>
              <a:rPr lang="cs-CZ" sz="1600" dirty="0" smtClean="0"/>
              <a:t>, </a:t>
            </a:r>
            <a:r>
              <a:rPr lang="cs-CZ" sz="1600" dirty="0" err="1" smtClean="0"/>
              <a:t>format</a:t>
            </a:r>
            <a:r>
              <a:rPr lang="cs-CZ" sz="1600" dirty="0" smtClean="0"/>
              <a:t>_</a:t>
            </a:r>
            <a:r>
              <a:rPr lang="cs-CZ" sz="1600" dirty="0" err="1" smtClean="0"/>
              <a:t>datumu</a:t>
            </a:r>
            <a:r>
              <a:rPr lang="cs-CZ" sz="1600" dirty="0" smtClean="0"/>
              <a:t>);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EXCEPTION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WHEN OTHERS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THEN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      RETURN NULL;</a:t>
            </a:r>
          </a:p>
          <a:p>
            <a:r>
              <a:rPr lang="cs-CZ" sz="1600" dirty="0" smtClean="0"/>
              <a:t>END;</a:t>
            </a:r>
          </a:p>
          <a:p>
            <a:r>
              <a:rPr lang="cs-CZ" sz="1600" dirty="0" smtClean="0"/>
              <a:t>/</a:t>
            </a:r>
          </a:p>
          <a:p>
            <a:pPr>
              <a:buFont typeface="Arial" pitchFamily="34" charset="0"/>
              <a:buChar char="•"/>
            </a:pPr>
            <a:endParaRPr lang="cs-CZ" sz="1600" dirty="0" smtClean="0"/>
          </a:p>
        </p:txBody>
      </p:sp>
      <p:sp>
        <p:nvSpPr>
          <p:cNvPr id="7" name="TextovéPole 6"/>
          <p:cNvSpPr txBox="1"/>
          <p:nvPr/>
        </p:nvSpPr>
        <p:spPr>
          <a:xfrm>
            <a:off x="827584" y="4293096"/>
            <a:ext cx="712990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cs-CZ" dirty="0" smtClean="0"/>
              <a:t>PLSQL procedura/funkce může obsahovat blok výjimek (</a:t>
            </a:r>
            <a:r>
              <a:rPr lang="cs-CZ" dirty="0" err="1" smtClean="0"/>
              <a:t>exception</a:t>
            </a:r>
            <a:r>
              <a:rPr lang="cs-CZ" dirty="0" smtClean="0"/>
              <a:t>)</a:t>
            </a:r>
          </a:p>
          <a:p>
            <a:r>
              <a:rPr lang="cs-CZ" dirty="0" smtClean="0"/>
              <a:t>, který odchytává chyby </a:t>
            </a:r>
            <a:r>
              <a:rPr lang="cs-CZ" dirty="0" smtClean="0"/>
              <a:t>při běhu programu</a:t>
            </a:r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iba-colours">
      <a:dk1>
        <a:sysClr val="windowText" lastClr="000000"/>
      </a:dk1>
      <a:lt1>
        <a:sysClr val="window" lastClr="FFFFFF"/>
      </a:lt1>
      <a:dk2>
        <a:srgbClr val="1F497D"/>
      </a:dk2>
      <a:lt2>
        <a:srgbClr val="F0EEE7"/>
      </a:lt2>
      <a:accent1>
        <a:srgbClr val="B36C2D"/>
      </a:accent1>
      <a:accent2>
        <a:srgbClr val="005DA8"/>
      </a:accent2>
      <a:accent3>
        <a:srgbClr val="608DC4"/>
      </a:accent3>
      <a:accent4>
        <a:srgbClr val="B6C4E2"/>
      </a:accent4>
      <a:accent5>
        <a:srgbClr val="CBC4B6"/>
      </a:accent5>
      <a:accent6>
        <a:srgbClr val="87837E"/>
      </a:accent6>
      <a:hlink>
        <a:srgbClr val="B36C2D"/>
      </a:hlink>
      <a:folHlink>
        <a:srgbClr val="608DC4"/>
      </a:folHlink>
    </a:clrScheme>
    <a:fontScheme name="Aerodynamika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buFont typeface="Arial" pitchFamily="34" charset="0"/>
          <a:buChar char="•"/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3994</TotalTime>
  <Words>1129</Words>
  <Application>Microsoft Office PowerPoint</Application>
  <PresentationFormat>Předvádění na obrazovce (4:3)</PresentationFormat>
  <Paragraphs>213</Paragraphs>
  <Slides>13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Motiv systému Office</vt:lpstr>
      <vt:lpstr>Databázové systémy a SQL</vt:lpstr>
      <vt:lpstr>Vyhledávání v textu</vt:lpstr>
      <vt:lpstr>Regulární výrazy</vt:lpstr>
      <vt:lpstr>Zástupné znaky</vt:lpstr>
      <vt:lpstr>Kvantifikátory, modifikátory</vt:lpstr>
      <vt:lpstr>Operátory</vt:lpstr>
      <vt:lpstr>Extrakce řetězce</vt:lpstr>
      <vt:lpstr>Extrakce a konverze</vt:lpstr>
      <vt:lpstr>Uživatelská funkce</vt:lpstr>
      <vt:lpstr>Použití uživatelské funkce</vt:lpstr>
      <vt:lpstr>REGEXP_COUNT, REGEXP_REPLACE</vt:lpstr>
      <vt:lpstr>FIREBIRD – testovací databáze</vt:lpstr>
      <vt:lpstr>FIREBIRD – testovací databáze</vt:lpstr>
    </vt:vector>
  </TitlesOfParts>
  <Company>ATC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Disertační práce</dc:title>
  <dc:creator>Daniel Klimeš</dc:creator>
  <cp:lastModifiedBy>klimes</cp:lastModifiedBy>
  <cp:revision>465</cp:revision>
  <dcterms:created xsi:type="dcterms:W3CDTF">2011-01-19T10:31:11Z</dcterms:created>
  <dcterms:modified xsi:type="dcterms:W3CDTF">2011-11-23T12:29:28Z</dcterms:modified>
</cp:coreProperties>
</file>