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306" r:id="rId3"/>
    <p:sldId id="257" r:id="rId4"/>
    <p:sldId id="261" r:id="rId5"/>
    <p:sldId id="284" r:id="rId6"/>
    <p:sldId id="270" r:id="rId7"/>
    <p:sldId id="282" r:id="rId8"/>
    <p:sldId id="285" r:id="rId9"/>
    <p:sldId id="28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D8E25-3538-46ED-ABCE-794FCD2BAE27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0000">
              <a:schemeClr val="bg1">
                <a:lumMod val="95000"/>
                <a:lumOff val="5000"/>
              </a:schemeClr>
            </a:gs>
            <a:gs pos="50000">
              <a:schemeClr val="bg1">
                <a:lumMod val="85000"/>
                <a:lumOff val="15000"/>
              </a:schemeClr>
            </a:gs>
            <a:gs pos="75000">
              <a:schemeClr val="bg1">
                <a:lumMod val="75000"/>
                <a:lumOff val="25000"/>
              </a:schemeClr>
            </a:gs>
            <a:gs pos="89999">
              <a:schemeClr val="bg1">
                <a:lumMod val="65000"/>
                <a:lumOff val="3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8E25-3538-46ED-ABCE-794FCD2BAE27}" type="datetimeFigureOut">
              <a:rPr lang="cs-CZ" smtClean="0"/>
              <a:pPr/>
              <a:t>22.11.2011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CB09B-545D-4E4B-8842-B32B2B5E91F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Cytologie a morfologie bakterií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Blok č. </a:t>
            </a:r>
            <a:r>
              <a:rPr lang="cs-CZ" dirty="0" smtClean="0"/>
              <a:t>2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643866" cy="2328882"/>
          </a:xfrm>
        </p:spPr>
        <p:txBody>
          <a:bodyPr>
            <a:normAutofit/>
          </a:bodyPr>
          <a:lstStyle/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r>
              <a:rPr lang="cs-CZ" sz="2800" dirty="0" smtClean="0"/>
              <a:t>Irena </a:t>
            </a:r>
            <a:r>
              <a:rPr lang="cs-CZ" sz="2800" dirty="0" err="1" smtClean="0"/>
              <a:t>Burdíková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smtClean="0"/>
              <a:t>Použité kmeny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r>
              <a:rPr lang="cs-CZ" sz="2600" i="1" dirty="0" err="1" smtClean="0"/>
              <a:t>Bacillus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sphaericus</a:t>
            </a:r>
            <a:r>
              <a:rPr lang="cs-CZ" sz="2600" i="1" dirty="0" smtClean="0"/>
              <a:t> </a:t>
            </a:r>
            <a:r>
              <a:rPr lang="cs-CZ" sz="2600" dirty="0" smtClean="0"/>
              <a:t>CCM </a:t>
            </a:r>
            <a:r>
              <a:rPr lang="cs-CZ" sz="2600" dirty="0" smtClean="0"/>
              <a:t>1615</a:t>
            </a:r>
            <a:endParaRPr lang="cs-CZ" sz="2600" i="1" dirty="0" smtClean="0"/>
          </a:p>
          <a:p>
            <a:r>
              <a:rPr lang="cs-CZ" sz="2600" i="1" dirty="0" err="1" smtClean="0"/>
              <a:t>Nocardia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carnea</a:t>
            </a:r>
            <a:r>
              <a:rPr lang="cs-CZ" sz="2600" i="1" dirty="0" smtClean="0"/>
              <a:t> </a:t>
            </a:r>
            <a:r>
              <a:rPr lang="cs-CZ" sz="2600" dirty="0" smtClean="0"/>
              <a:t>CCM 2756</a:t>
            </a:r>
            <a:endParaRPr lang="cs-CZ" sz="2600" dirty="0" smtClean="0"/>
          </a:p>
          <a:p>
            <a:r>
              <a:rPr lang="cs-CZ" sz="2600" i="1" dirty="0" err="1" smtClean="0"/>
              <a:t>Rhodococcus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erythropolis</a:t>
            </a:r>
            <a:r>
              <a:rPr lang="cs-CZ" sz="2600" i="1" dirty="0" smtClean="0"/>
              <a:t> </a:t>
            </a:r>
            <a:r>
              <a:rPr lang="cs-CZ" sz="2600" dirty="0" smtClean="0"/>
              <a:t>CCM 277</a:t>
            </a:r>
            <a:endParaRPr lang="cs-CZ" sz="2600" dirty="0" smtClean="0"/>
          </a:p>
          <a:p>
            <a:r>
              <a:rPr lang="cs-CZ" sz="2600" i="1" dirty="0" err="1" smtClean="0"/>
              <a:t>Streptomyces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griseus</a:t>
            </a:r>
            <a:r>
              <a:rPr lang="cs-CZ" sz="2600" i="1" dirty="0" smtClean="0"/>
              <a:t> </a:t>
            </a:r>
            <a:r>
              <a:rPr lang="cs-CZ" sz="2600" dirty="0" smtClean="0"/>
              <a:t>CCM 3362</a:t>
            </a:r>
            <a:endParaRPr lang="cs-CZ" sz="2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00132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Průkaz a hodnocení morfologie endospor v nativním preparátu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1357298"/>
            <a:ext cx="7872442" cy="45259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800" dirty="0" smtClean="0"/>
              <a:t>Prokazujeme </a:t>
            </a:r>
            <a:r>
              <a:rPr lang="cs-CZ" sz="2800" dirty="0" smtClean="0"/>
              <a:t>tvorbu spor a </a:t>
            </a:r>
            <a:r>
              <a:rPr lang="cs-CZ" sz="2800" dirty="0" smtClean="0"/>
              <a:t>dokumentujeme </a:t>
            </a:r>
            <a:r>
              <a:rPr lang="cs-CZ" sz="2800" dirty="0" smtClean="0"/>
              <a:t>jejich morfologii a morfologii </a:t>
            </a:r>
            <a:r>
              <a:rPr lang="cs-CZ" sz="2800" dirty="0" err="1" smtClean="0"/>
              <a:t>sporulující</a:t>
            </a:r>
            <a:r>
              <a:rPr lang="cs-CZ" sz="2800" dirty="0" smtClean="0"/>
              <a:t> buňky v nativním preparátu hodnoceném ve fázovém kontrastu a v </a:t>
            </a:r>
            <a:r>
              <a:rPr lang="cs-CZ" sz="2800" dirty="0" err="1" smtClean="0"/>
              <a:t>Nomarského</a:t>
            </a:r>
            <a:r>
              <a:rPr lang="cs-CZ" sz="2800" dirty="0" smtClean="0"/>
              <a:t> DIC.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Příprava </a:t>
            </a:r>
            <a:r>
              <a:rPr lang="cs-CZ" sz="2800" b="1" dirty="0" smtClean="0"/>
              <a:t>preparátu</a:t>
            </a:r>
          </a:p>
          <a:p>
            <a:pPr>
              <a:buNone/>
            </a:pPr>
            <a:endParaRPr lang="cs-CZ" sz="2800" b="1" dirty="0" smtClean="0"/>
          </a:p>
          <a:p>
            <a:r>
              <a:rPr lang="cs-CZ" sz="2800" dirty="0" smtClean="0"/>
              <a:t>N</a:t>
            </a:r>
            <a:r>
              <a:rPr lang="cs-CZ" sz="2800" dirty="0" smtClean="0"/>
              <a:t>a </a:t>
            </a:r>
            <a:r>
              <a:rPr lang="cs-CZ" sz="2800" dirty="0" smtClean="0"/>
              <a:t>podložní sklíčko kápneme kapku sterilní vody a do ní kličkou přeneseme malé množství kultury (1/4 kličky) ze šikmého </a:t>
            </a:r>
            <a:r>
              <a:rPr lang="cs-CZ" sz="2800" dirty="0" err="1" smtClean="0"/>
              <a:t>agaru</a:t>
            </a:r>
            <a:r>
              <a:rPr lang="cs-CZ" sz="2800" dirty="0" smtClean="0"/>
              <a:t> (</a:t>
            </a:r>
            <a:r>
              <a:rPr lang="cs-CZ" sz="2800" dirty="0" err="1" smtClean="0"/>
              <a:t>ev</a:t>
            </a:r>
            <a:r>
              <a:rPr lang="cs-CZ" sz="2800" dirty="0" smtClean="0"/>
              <a:t>. z </a:t>
            </a:r>
            <a:r>
              <a:rPr lang="cs-CZ" sz="2800" dirty="0" err="1" smtClean="0"/>
              <a:t>Petriho</a:t>
            </a:r>
            <a:r>
              <a:rPr lang="cs-CZ" sz="2800" dirty="0" smtClean="0"/>
              <a:t> misky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Opatrně </a:t>
            </a:r>
            <a:r>
              <a:rPr lang="cs-CZ" sz="2800" dirty="0" err="1" smtClean="0"/>
              <a:t>resuspendujeme</a:t>
            </a:r>
            <a:r>
              <a:rPr lang="cs-CZ" sz="2800" dirty="0" smtClean="0"/>
              <a:t>.  </a:t>
            </a:r>
            <a:endParaRPr lang="cs-CZ" sz="2800" dirty="0" smtClean="0"/>
          </a:p>
          <a:p>
            <a:r>
              <a:rPr lang="cs-CZ" sz="2800" dirty="0" smtClean="0"/>
              <a:t>Preparát </a:t>
            </a:r>
            <a:r>
              <a:rPr lang="cs-CZ" sz="2800" dirty="0" smtClean="0"/>
              <a:t>překryjeme krycím sklíčkem, sklíčko v rozích zakápneme parafinem a mikroskopujeme ve fázovém kontrastu a v </a:t>
            </a:r>
            <a:r>
              <a:rPr lang="cs-CZ" sz="2800" dirty="0" err="1" smtClean="0"/>
              <a:t>Nomarského</a:t>
            </a:r>
            <a:r>
              <a:rPr lang="cs-CZ" sz="2800" dirty="0" smtClean="0"/>
              <a:t> DIC. </a:t>
            </a:r>
          </a:p>
          <a:p>
            <a:pPr>
              <a:buNone/>
            </a:pPr>
            <a:endParaRPr lang="cs-CZ" sz="2600" dirty="0" smtClean="0"/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cs-CZ" sz="2800" b="1" i="1" dirty="0" err="1" smtClean="0"/>
              <a:t>Bacillus</a:t>
            </a:r>
            <a:r>
              <a:rPr lang="cs-CZ" sz="2800" b="1" i="1" dirty="0" smtClean="0"/>
              <a:t> </a:t>
            </a:r>
            <a:r>
              <a:rPr lang="cs-CZ" sz="2800" b="1" i="1" dirty="0" err="1" smtClean="0"/>
              <a:t>sphaericus</a:t>
            </a:r>
            <a:r>
              <a:rPr lang="cs-CZ" sz="2800" b="1" i="1" dirty="0" smtClean="0"/>
              <a:t> </a:t>
            </a:r>
            <a:r>
              <a:rPr lang="cs-CZ" sz="2800" b="1" dirty="0" smtClean="0"/>
              <a:t>CCM </a:t>
            </a:r>
            <a:r>
              <a:rPr lang="cs-CZ" sz="2800" b="1" dirty="0" smtClean="0"/>
              <a:t>1615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sz="2800" dirty="0" smtClean="0"/>
              <a:t>(doba kultivace 48 hod.)</a:t>
            </a:r>
          </a:p>
          <a:p>
            <a:pPr>
              <a:buNone/>
            </a:pPr>
            <a:r>
              <a:rPr lang="cs-CZ" sz="2800" dirty="0" smtClean="0"/>
              <a:t>	- fázový kontrast			- </a:t>
            </a:r>
            <a:r>
              <a:rPr lang="cs-CZ" sz="2800" dirty="0" err="1" smtClean="0"/>
              <a:t>Nomarského</a:t>
            </a:r>
            <a:r>
              <a:rPr lang="cs-CZ" sz="2800" dirty="0" smtClean="0"/>
              <a:t> kontrast</a:t>
            </a:r>
          </a:p>
          <a:p>
            <a:pPr>
              <a:buNone/>
            </a:pPr>
            <a:endParaRPr lang="cs-CZ" sz="2800" dirty="0" smtClean="0"/>
          </a:p>
          <a:p>
            <a:endParaRPr lang="cs-CZ" dirty="0"/>
          </a:p>
        </p:txBody>
      </p:sp>
      <p:pic>
        <p:nvPicPr>
          <p:cNvPr id="4" name="Obrázek 3" descr="bacillus sphaericus2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058"/>
            <a:ext cx="4411426" cy="3214709"/>
          </a:xfrm>
          <a:prstGeom prst="rect">
            <a:avLst/>
          </a:prstGeom>
        </p:spPr>
      </p:pic>
      <p:pic>
        <p:nvPicPr>
          <p:cNvPr id="5" name="Obrázek 4" descr="bacillus sphaericus no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786058"/>
            <a:ext cx="4429124" cy="32276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Sklíčkové kultury</a:t>
            </a: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vlhké komůrky – kultivace na podložním sklíčku</a:t>
            </a:r>
          </a:p>
          <a:p>
            <a:pPr lvl="1"/>
            <a:r>
              <a:rPr lang="cs-CZ" sz="2400" dirty="0" smtClean="0"/>
              <a:t>ve sterilní </a:t>
            </a:r>
            <a:r>
              <a:rPr lang="cs-CZ" sz="2400" dirty="0" err="1" smtClean="0"/>
              <a:t>Petriho</a:t>
            </a:r>
            <a:r>
              <a:rPr lang="cs-CZ" sz="2400" dirty="0" smtClean="0"/>
              <a:t> misce s vodou</a:t>
            </a:r>
          </a:p>
          <a:p>
            <a:pPr lvl="1"/>
            <a:r>
              <a:rPr lang="cs-CZ" sz="2400" dirty="0" smtClean="0"/>
              <a:t>agar je vyříznut z misky nebo </a:t>
            </a:r>
            <a:r>
              <a:rPr lang="cs-CZ" sz="2400" dirty="0" err="1" smtClean="0"/>
              <a:t>napipetován</a:t>
            </a:r>
            <a:endParaRPr lang="cs-CZ" sz="2400" dirty="0" smtClean="0"/>
          </a:p>
          <a:p>
            <a:pPr>
              <a:buNone/>
            </a:pPr>
            <a:r>
              <a:rPr lang="cs-CZ" sz="2600" b="1" i="1" dirty="0" err="1" smtClean="0"/>
              <a:t>Nocardia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carnea</a:t>
            </a:r>
            <a:r>
              <a:rPr lang="cs-CZ" sz="2600" b="1" i="1" dirty="0" smtClean="0"/>
              <a:t>  </a:t>
            </a:r>
            <a:r>
              <a:rPr lang="cs-CZ" sz="2600" b="1" dirty="0" smtClean="0"/>
              <a:t>CCM 2756</a:t>
            </a:r>
          </a:p>
          <a:p>
            <a:pPr>
              <a:buNone/>
            </a:pPr>
            <a:endParaRPr lang="cs-CZ" sz="2600" b="1" dirty="0"/>
          </a:p>
        </p:txBody>
      </p:sp>
      <p:pic>
        <p:nvPicPr>
          <p:cNvPr id="6" name="Obrázek 5" descr="nocar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857496"/>
            <a:ext cx="5072066" cy="3696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Sklíčkové kultury</a:t>
            </a:r>
            <a:endParaRPr lang="cs-CZ" sz="2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na krycím sklíčku – zapíchnuté pod úhlem 45</a:t>
            </a:r>
            <a:r>
              <a:rPr lang="cs-CZ" sz="2800" dirty="0" smtClean="0"/>
              <a:t>°</a:t>
            </a:r>
          </a:p>
          <a:p>
            <a:pPr>
              <a:buNone/>
            </a:pPr>
            <a:r>
              <a:rPr lang="cs-CZ" sz="2600" b="1" i="1" dirty="0" err="1" smtClean="0"/>
              <a:t>Nocardia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carnea</a:t>
            </a:r>
            <a:r>
              <a:rPr lang="cs-CZ" sz="2600" b="1" i="1" dirty="0" smtClean="0"/>
              <a:t>  </a:t>
            </a:r>
            <a:r>
              <a:rPr lang="cs-CZ" sz="2600" b="1" dirty="0" smtClean="0"/>
              <a:t>CCM </a:t>
            </a:r>
            <a:r>
              <a:rPr lang="cs-CZ" sz="2600" b="1" dirty="0" smtClean="0"/>
              <a:t>2756</a:t>
            </a:r>
          </a:p>
          <a:p>
            <a:pPr>
              <a:buNone/>
            </a:pPr>
            <a:r>
              <a:rPr lang="cs-CZ" sz="2600" dirty="0" smtClean="0"/>
              <a:t>-substrátové mycelium		-vzdušné mycelium</a:t>
            </a:r>
            <a:endParaRPr lang="cs-CZ" sz="2600" dirty="0" smtClean="0"/>
          </a:p>
          <a:p>
            <a:pPr>
              <a:buNone/>
            </a:pPr>
            <a:endParaRPr lang="cs-CZ" sz="2800" dirty="0" smtClean="0"/>
          </a:p>
          <a:p>
            <a:endParaRPr lang="cs-CZ" sz="2600" dirty="0"/>
          </a:p>
        </p:txBody>
      </p:sp>
      <p:pic>
        <p:nvPicPr>
          <p:cNvPr id="9" name="Obrázek 8" descr="nocardia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4572000" cy="3331724"/>
          </a:xfrm>
          <a:prstGeom prst="rect">
            <a:avLst/>
          </a:prstGeom>
        </p:spPr>
      </p:pic>
      <p:pic>
        <p:nvPicPr>
          <p:cNvPr id="10" name="Obrázek 9" descr="nocardia.v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14620"/>
            <a:ext cx="4572000" cy="33317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cs-CZ" sz="2900" b="1" i="1" dirty="0" err="1" smtClean="0"/>
              <a:t>Rhodococcus</a:t>
            </a:r>
            <a:r>
              <a:rPr lang="cs-CZ" sz="2900" b="1" i="1" dirty="0" smtClean="0"/>
              <a:t> </a:t>
            </a:r>
            <a:r>
              <a:rPr lang="cs-CZ" sz="2900" b="1" i="1" dirty="0" err="1" smtClean="0"/>
              <a:t>erythropolis</a:t>
            </a:r>
            <a:r>
              <a:rPr lang="cs-CZ" sz="2900" b="1" i="1" dirty="0" smtClean="0"/>
              <a:t> </a:t>
            </a:r>
            <a:r>
              <a:rPr lang="cs-CZ" sz="2900" b="1" dirty="0" smtClean="0"/>
              <a:t>CCM 277</a:t>
            </a:r>
            <a:r>
              <a:rPr lang="cs-CZ" sz="2600" dirty="0" smtClean="0"/>
              <a:t/>
            </a:r>
            <a:br>
              <a:rPr lang="cs-CZ" sz="2600" dirty="0" smtClean="0"/>
            </a:br>
            <a:endParaRPr lang="cs-CZ" sz="2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600" dirty="0" smtClean="0"/>
          </a:p>
          <a:p>
            <a:pPr>
              <a:buNone/>
            </a:pPr>
            <a:r>
              <a:rPr lang="cs-CZ" sz="2600" dirty="0" smtClean="0"/>
              <a:t>-</a:t>
            </a:r>
            <a:r>
              <a:rPr lang="cs-CZ" sz="2600" dirty="0" smtClean="0"/>
              <a:t>substrátové mycelium	</a:t>
            </a:r>
            <a:r>
              <a:rPr lang="cs-CZ" sz="2600" dirty="0" smtClean="0"/>
              <a:t>	-</a:t>
            </a:r>
            <a:r>
              <a:rPr lang="cs-CZ" sz="2600" dirty="0" smtClean="0"/>
              <a:t>vzdušné mycelium</a:t>
            </a:r>
          </a:p>
          <a:p>
            <a:pPr>
              <a:buNone/>
            </a:pPr>
            <a:endParaRPr lang="cs-CZ" sz="2600" dirty="0"/>
          </a:p>
        </p:txBody>
      </p:sp>
      <p:pic>
        <p:nvPicPr>
          <p:cNvPr id="7" name="Obrázek 6" descr="rhodococcus.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4572001" cy="3331724"/>
          </a:xfrm>
          <a:prstGeom prst="rect">
            <a:avLst/>
          </a:prstGeom>
        </p:spPr>
      </p:pic>
      <p:pic>
        <p:nvPicPr>
          <p:cNvPr id="8" name="Obrázek 7" descr="rhodococcus.v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57430"/>
            <a:ext cx="4572000" cy="33317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cs-CZ" sz="2600" b="1" i="1" dirty="0" err="1" smtClean="0"/>
              <a:t>Streptomyces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griseus</a:t>
            </a:r>
            <a:r>
              <a:rPr lang="cs-CZ" sz="2600" b="1" i="1" dirty="0" smtClean="0"/>
              <a:t> </a:t>
            </a:r>
            <a:r>
              <a:rPr lang="cs-CZ" sz="2600" b="1" dirty="0" smtClean="0"/>
              <a:t>CCM 3362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600" dirty="0" smtClean="0"/>
          </a:p>
          <a:p>
            <a:pPr>
              <a:buNone/>
            </a:pPr>
            <a:r>
              <a:rPr lang="cs-CZ" sz="2600" dirty="0" smtClean="0"/>
              <a:t>-</a:t>
            </a:r>
            <a:r>
              <a:rPr lang="cs-CZ" sz="2600" dirty="0" smtClean="0"/>
              <a:t>substrátové mycelium		-vzdušné mycelium</a:t>
            </a:r>
          </a:p>
          <a:p>
            <a:pPr>
              <a:buNone/>
            </a:pPr>
            <a:endParaRPr lang="cs-CZ" sz="2600" dirty="0"/>
          </a:p>
        </p:txBody>
      </p:sp>
      <p:pic>
        <p:nvPicPr>
          <p:cNvPr id="7" name="Obrázek 6" descr="s.griseus.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4572000" cy="3331724"/>
          </a:xfrm>
          <a:prstGeom prst="rect">
            <a:avLst/>
          </a:prstGeom>
        </p:spPr>
      </p:pic>
      <p:pic>
        <p:nvPicPr>
          <p:cNvPr id="8" name="Obrázek 7" descr="s.griseus.v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57430"/>
            <a:ext cx="4572000" cy="33317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136</Words>
  <Application>Microsoft Office PowerPoint</Application>
  <PresentationFormat>Předvádění na obrazovce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Cytologie a morfologie bakterií   Blok č. 2 </vt:lpstr>
      <vt:lpstr>Použité kmeny</vt:lpstr>
      <vt:lpstr>Průkaz a hodnocení morfologie endospor v nativním preparátu</vt:lpstr>
      <vt:lpstr> </vt:lpstr>
      <vt:lpstr> </vt:lpstr>
      <vt:lpstr>Sklíčkové kultury</vt:lpstr>
      <vt:lpstr>Sklíčkové kultury</vt:lpstr>
      <vt:lpstr>Rhodococcus erythropolis CCM 277 </vt:lpstr>
      <vt:lpstr>Streptomyces griseus CCM 3362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Desulfovibrio desulfuricans  a jeho biotechnologické využití</dc:title>
  <dc:creator>Iracek</dc:creator>
  <cp:lastModifiedBy>Iracek</cp:lastModifiedBy>
  <cp:revision>104</cp:revision>
  <dcterms:created xsi:type="dcterms:W3CDTF">2011-10-11T13:54:56Z</dcterms:created>
  <dcterms:modified xsi:type="dcterms:W3CDTF">2011-11-22T18:35:55Z</dcterms:modified>
</cp:coreProperties>
</file>