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306" r:id="rId3"/>
    <p:sldId id="257" r:id="rId4"/>
    <p:sldId id="261" r:id="rId5"/>
    <p:sldId id="284" r:id="rId6"/>
    <p:sldId id="270" r:id="rId7"/>
    <p:sldId id="282" r:id="rId8"/>
    <p:sldId id="285" r:id="rId9"/>
    <p:sldId id="286" r:id="rId10"/>
    <p:sldId id="291" r:id="rId11"/>
    <p:sldId id="296" r:id="rId12"/>
    <p:sldId id="295" r:id="rId13"/>
    <p:sldId id="293" r:id="rId14"/>
    <p:sldId id="297" r:id="rId15"/>
    <p:sldId id="287" r:id="rId16"/>
    <p:sldId id="292" r:id="rId17"/>
    <p:sldId id="300" r:id="rId18"/>
    <p:sldId id="298" r:id="rId19"/>
    <p:sldId id="299" r:id="rId20"/>
    <p:sldId id="301" r:id="rId21"/>
    <p:sldId id="294" r:id="rId22"/>
    <p:sldId id="302" r:id="rId23"/>
    <p:sldId id="303" r:id="rId24"/>
    <p:sldId id="305" r:id="rId25"/>
    <p:sldId id="30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0000">
              <a:schemeClr val="bg1">
                <a:lumMod val="95000"/>
                <a:lumOff val="5000"/>
              </a:schemeClr>
            </a:gs>
            <a:gs pos="50000">
              <a:schemeClr val="bg1">
                <a:lumMod val="85000"/>
                <a:lumOff val="15000"/>
              </a:schemeClr>
            </a:gs>
            <a:gs pos="75000">
              <a:schemeClr val="bg1">
                <a:lumMod val="75000"/>
                <a:lumOff val="25000"/>
              </a:schemeClr>
            </a:gs>
            <a:gs pos="89999">
              <a:schemeClr val="bg1">
                <a:lumMod val="65000"/>
                <a:lumOff val="3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8E25-3538-46ED-ABCE-794FCD2BAE27}" type="datetimeFigureOut">
              <a:rPr lang="cs-CZ" smtClean="0"/>
              <a:pPr/>
              <a:t>8.11.2011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Cytologie a morfologie </a:t>
            </a:r>
            <a:r>
              <a:rPr lang="cs-CZ" b="1" dirty="0" smtClean="0"/>
              <a:t>bakterií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Blok</a:t>
            </a:r>
            <a:r>
              <a:rPr lang="cs-CZ" dirty="0" smtClean="0"/>
              <a:t> </a:t>
            </a:r>
            <a:r>
              <a:rPr lang="cs-CZ" dirty="0" smtClean="0"/>
              <a:t>č. 1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643866" cy="2328882"/>
          </a:xfrm>
        </p:spPr>
        <p:txBody>
          <a:bodyPr>
            <a:normAutofit/>
          </a:bodyPr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r>
              <a:rPr lang="cs-CZ" sz="2800" dirty="0" smtClean="0"/>
              <a:t>Irena </a:t>
            </a:r>
            <a:r>
              <a:rPr lang="cs-CZ" sz="2800" dirty="0" err="1" smtClean="0"/>
              <a:t>Burdíková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Micrococcus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luteus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169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Gramovo</a:t>
            </a:r>
            <a:r>
              <a:rPr lang="cs-CZ" sz="2600" dirty="0" smtClean="0"/>
              <a:t> barvení (G+ koky)</a:t>
            </a:r>
          </a:p>
          <a:p>
            <a:pPr>
              <a:buNone/>
            </a:pPr>
            <a:endParaRPr lang="cs-CZ" sz="2600" dirty="0"/>
          </a:p>
        </p:txBody>
      </p:sp>
      <p:pic>
        <p:nvPicPr>
          <p:cNvPr id="6" name="Obrázek 5" descr="micrococ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500858" cy="466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Micrococcus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luteus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169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smtClean="0"/>
              <a:t>Negativní barvení </a:t>
            </a:r>
            <a:r>
              <a:rPr lang="cs-CZ" sz="2600" dirty="0" err="1" smtClean="0"/>
              <a:t>nigrosinem</a:t>
            </a:r>
            <a:endParaRPr lang="cs-CZ" sz="2600" dirty="0"/>
          </a:p>
        </p:txBody>
      </p:sp>
      <p:pic>
        <p:nvPicPr>
          <p:cNvPr id="6" name="Obrázek 5" descr="micrococcus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572296" cy="47179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Micrococcus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luteus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169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kultury</a:t>
            </a:r>
            <a:endParaRPr lang="cs-CZ" sz="2600" dirty="0"/>
          </a:p>
        </p:txBody>
      </p:sp>
      <p:pic>
        <p:nvPicPr>
          <p:cNvPr id="7" name="Obrázek 6" descr="DSCN2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6177172" cy="45614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Micrococcus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luteus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169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kolonie</a:t>
            </a:r>
            <a:endParaRPr lang="cs-CZ" sz="2600" dirty="0"/>
          </a:p>
        </p:txBody>
      </p:sp>
      <p:pic>
        <p:nvPicPr>
          <p:cNvPr id="7" name="Obrázek 6" descr="DSCN2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6105734" cy="45793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Streptococcus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mutans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CCM7409T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Gramovo</a:t>
            </a:r>
            <a:r>
              <a:rPr lang="cs-CZ" sz="2600" dirty="0" smtClean="0"/>
              <a:t> barvení (G+ koky)</a:t>
            </a:r>
          </a:p>
          <a:p>
            <a:pPr>
              <a:buNone/>
            </a:pPr>
            <a:endParaRPr lang="cs-CZ" sz="2600" dirty="0"/>
          </a:p>
        </p:txBody>
      </p:sp>
      <p:pic>
        <p:nvPicPr>
          <p:cNvPr id="7" name="Obrázek 6" descr="streptococ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572296" cy="478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Streptococcus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mutans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CCM7409T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smtClean="0"/>
              <a:t>Negativní barvení </a:t>
            </a:r>
            <a:r>
              <a:rPr lang="cs-CZ" sz="2600" dirty="0" err="1" smtClean="0"/>
              <a:t>nigrosinem</a:t>
            </a:r>
            <a:endParaRPr lang="cs-CZ" sz="2600" dirty="0"/>
          </a:p>
        </p:txBody>
      </p:sp>
      <p:pic>
        <p:nvPicPr>
          <p:cNvPr id="8" name="Obrázek 7" descr="streptococcus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470093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Streptococcus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mutans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CCM7409T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kultury</a:t>
            </a:r>
            <a:endParaRPr lang="cs-CZ" sz="2600" dirty="0"/>
          </a:p>
        </p:txBody>
      </p:sp>
      <p:pic>
        <p:nvPicPr>
          <p:cNvPr id="8" name="Obrázek 7" descr="DSCN2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357982" cy="46974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Streptococcus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mutans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CCM7409T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kultury</a:t>
            </a:r>
            <a:endParaRPr lang="cs-CZ" sz="2600" dirty="0"/>
          </a:p>
        </p:txBody>
      </p:sp>
      <p:pic>
        <p:nvPicPr>
          <p:cNvPr id="8" name="Obrázek 7" descr="DSCN2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357982" cy="46974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Escherichia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coli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3954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Gramovo</a:t>
            </a:r>
            <a:r>
              <a:rPr lang="cs-CZ" sz="2600" dirty="0" smtClean="0"/>
              <a:t> barvení (G- tyčky)</a:t>
            </a:r>
          </a:p>
          <a:p>
            <a:pPr>
              <a:buNone/>
            </a:pPr>
            <a:endParaRPr lang="cs-CZ" sz="2600" dirty="0"/>
          </a:p>
        </p:txBody>
      </p:sp>
      <p:pic>
        <p:nvPicPr>
          <p:cNvPr id="6" name="Obrázek 5" descr="e.co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857364"/>
            <a:ext cx="6286544" cy="458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Escherichia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coli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3954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smtClean="0"/>
              <a:t>Negativní barvení </a:t>
            </a:r>
            <a:r>
              <a:rPr lang="cs-CZ" sz="2600" dirty="0" err="1" smtClean="0"/>
              <a:t>nigrosinem</a:t>
            </a:r>
            <a:endParaRPr lang="cs-CZ" sz="2600" dirty="0"/>
          </a:p>
        </p:txBody>
      </p:sp>
      <p:pic>
        <p:nvPicPr>
          <p:cNvPr id="6" name="Obrázek 5" descr="e_coli_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85926"/>
            <a:ext cx="6429420" cy="4685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/>
              <a:t>Použité kmeny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600" i="1" dirty="0" err="1" smtClean="0"/>
              <a:t>Leconostoc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mesenteroides</a:t>
            </a:r>
            <a:r>
              <a:rPr lang="cs-CZ" sz="2600" i="1" dirty="0" smtClean="0"/>
              <a:t> </a:t>
            </a:r>
            <a:r>
              <a:rPr lang="cs-CZ" sz="2600" dirty="0" smtClean="0"/>
              <a:t>CCM </a:t>
            </a:r>
            <a:r>
              <a:rPr lang="cs-CZ" sz="2600" dirty="0" smtClean="0"/>
              <a:t>1803 </a:t>
            </a:r>
          </a:p>
          <a:p>
            <a:pPr>
              <a:buNone/>
            </a:pPr>
            <a:r>
              <a:rPr lang="cs-CZ" sz="2600" dirty="0" smtClean="0"/>
              <a:t>	</a:t>
            </a:r>
            <a:r>
              <a:rPr lang="cs-CZ" sz="2600" dirty="0" smtClean="0"/>
              <a:t>(doba kultivace 48 hodin)</a:t>
            </a:r>
          </a:p>
          <a:p>
            <a:r>
              <a:rPr lang="cs-CZ" sz="2600" i="1" dirty="0" err="1" smtClean="0"/>
              <a:t>Micrococcus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luteus</a:t>
            </a:r>
            <a:r>
              <a:rPr lang="cs-CZ" sz="2600" i="1" dirty="0" smtClean="0"/>
              <a:t> </a:t>
            </a:r>
            <a:r>
              <a:rPr lang="cs-CZ" sz="2600" dirty="0" smtClean="0"/>
              <a:t>CCM </a:t>
            </a:r>
            <a:r>
              <a:rPr lang="cs-CZ" sz="2600" dirty="0" smtClean="0"/>
              <a:t>169</a:t>
            </a:r>
          </a:p>
          <a:p>
            <a:pPr>
              <a:buNone/>
            </a:pPr>
            <a:r>
              <a:rPr lang="cs-CZ" sz="2600" dirty="0" smtClean="0"/>
              <a:t>	 (doba kultivace 48 </a:t>
            </a:r>
            <a:r>
              <a:rPr lang="cs-CZ" sz="2600" dirty="0" smtClean="0"/>
              <a:t>hodin)</a:t>
            </a:r>
          </a:p>
          <a:p>
            <a:r>
              <a:rPr lang="cs-CZ" sz="2600" i="1" dirty="0" err="1" smtClean="0"/>
              <a:t>Streptococcus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mutans</a:t>
            </a:r>
            <a:r>
              <a:rPr lang="cs-CZ" sz="2600" i="1" dirty="0" smtClean="0"/>
              <a:t> </a:t>
            </a:r>
            <a:r>
              <a:rPr lang="cs-CZ" sz="2600" dirty="0" smtClean="0"/>
              <a:t>CCM7409T</a:t>
            </a:r>
          </a:p>
          <a:p>
            <a:pPr>
              <a:buNone/>
            </a:pPr>
            <a:r>
              <a:rPr lang="cs-CZ" sz="2600" dirty="0" smtClean="0"/>
              <a:t>	 (doba kultivace 48 </a:t>
            </a:r>
            <a:r>
              <a:rPr lang="cs-CZ" sz="2600" dirty="0" smtClean="0"/>
              <a:t>hodin)</a:t>
            </a:r>
          </a:p>
          <a:p>
            <a:r>
              <a:rPr lang="cs-CZ" sz="2600" i="1" dirty="0" err="1" smtClean="0"/>
              <a:t>Escherichia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coli</a:t>
            </a:r>
            <a:r>
              <a:rPr lang="cs-CZ" sz="2600" i="1" dirty="0" smtClean="0"/>
              <a:t> </a:t>
            </a:r>
            <a:r>
              <a:rPr lang="cs-CZ" sz="2600" dirty="0" smtClean="0"/>
              <a:t>CCM </a:t>
            </a:r>
            <a:r>
              <a:rPr lang="cs-CZ" sz="2600" dirty="0" smtClean="0"/>
              <a:t>3954</a:t>
            </a:r>
          </a:p>
          <a:p>
            <a:pPr>
              <a:buNone/>
            </a:pPr>
            <a:r>
              <a:rPr lang="cs-CZ" sz="2600" dirty="0" smtClean="0"/>
              <a:t>	 (doba kultivace </a:t>
            </a:r>
            <a:r>
              <a:rPr lang="cs-CZ" sz="2600" dirty="0" smtClean="0"/>
              <a:t>24 hodin)</a:t>
            </a:r>
          </a:p>
          <a:p>
            <a:r>
              <a:rPr lang="cs-CZ" sz="2600" i="1" dirty="0" err="1" smtClean="0"/>
              <a:t>Klebsiella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pneumoniae</a:t>
            </a:r>
            <a:r>
              <a:rPr lang="cs-CZ" sz="2600" i="1" dirty="0" smtClean="0"/>
              <a:t> </a:t>
            </a:r>
            <a:r>
              <a:rPr lang="cs-CZ" sz="2600" dirty="0" smtClean="0"/>
              <a:t>CCM </a:t>
            </a:r>
            <a:r>
              <a:rPr lang="cs-CZ" sz="2600" dirty="0" smtClean="0"/>
              <a:t>4985</a:t>
            </a:r>
          </a:p>
          <a:p>
            <a:pPr>
              <a:buNone/>
            </a:pPr>
            <a:r>
              <a:rPr lang="cs-CZ" sz="2600" dirty="0" smtClean="0"/>
              <a:t>	 (doba </a:t>
            </a:r>
            <a:r>
              <a:rPr lang="cs-CZ" sz="2600" dirty="0" smtClean="0"/>
              <a:t>kultivace </a:t>
            </a:r>
            <a:r>
              <a:rPr lang="cs-CZ" sz="2600" smtClean="0"/>
              <a:t>24 hodin)</a:t>
            </a:r>
            <a:endParaRPr lang="cs-CZ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Escherichia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coli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3954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kultury</a:t>
            </a:r>
          </a:p>
        </p:txBody>
      </p:sp>
      <p:pic>
        <p:nvPicPr>
          <p:cNvPr id="6" name="Obrázek 5" descr="DSCN2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105734" cy="45793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Escherichia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coli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3954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kolonie</a:t>
            </a:r>
          </a:p>
          <a:p>
            <a:endParaRPr lang="cs-CZ" sz="2600" dirty="0" smtClean="0"/>
          </a:p>
          <a:p>
            <a:pPr>
              <a:buNone/>
            </a:pPr>
            <a:r>
              <a:rPr lang="cs-CZ" sz="2600" dirty="0" smtClean="0"/>
              <a:t>	- na misce nebyly jednotlivé kultury patrné</a:t>
            </a:r>
            <a:endParaRPr lang="cs-CZ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Klebsiella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pneumoniae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4985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Gramovo</a:t>
            </a:r>
            <a:r>
              <a:rPr lang="cs-CZ" sz="2600" dirty="0" smtClean="0"/>
              <a:t> barvení (G- tyčky)</a:t>
            </a:r>
          </a:p>
          <a:p>
            <a:pPr>
              <a:buNone/>
            </a:pPr>
            <a:endParaRPr lang="cs-CZ" sz="2600" dirty="0"/>
          </a:p>
        </p:txBody>
      </p:sp>
      <p:pic>
        <p:nvPicPr>
          <p:cNvPr id="7" name="Obrázek 6" descr="klebsie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500858" cy="4665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Klebsiella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pneumoniae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4985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smtClean="0"/>
              <a:t>Negativní barvení </a:t>
            </a:r>
            <a:r>
              <a:rPr lang="cs-CZ" sz="2600" dirty="0" err="1" smtClean="0"/>
              <a:t>nigrosinem</a:t>
            </a:r>
            <a:endParaRPr lang="cs-CZ" sz="2600" dirty="0"/>
          </a:p>
        </p:txBody>
      </p:sp>
      <p:pic>
        <p:nvPicPr>
          <p:cNvPr id="7" name="Obrázek 6" descr="klebsiella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857364"/>
            <a:ext cx="6286544" cy="45097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Klebsiella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pneumoniae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4985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kultury</a:t>
            </a:r>
          </a:p>
        </p:txBody>
      </p:sp>
      <p:pic>
        <p:nvPicPr>
          <p:cNvPr id="4" name="Obrázek 3" descr="DSCN2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6177172" cy="46328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Klebsiella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pneumoniae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4985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kolonie</a:t>
            </a:r>
            <a:endParaRPr lang="cs-CZ" sz="2600" dirty="0"/>
          </a:p>
        </p:txBody>
      </p:sp>
      <p:pic>
        <p:nvPicPr>
          <p:cNvPr id="6" name="Obrázek 5" descr="DSCN2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5819982" cy="43649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00132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err="1" smtClean="0"/>
              <a:t>Gramovo</a:t>
            </a:r>
            <a:r>
              <a:rPr lang="cs-CZ" sz="2800" b="1" dirty="0" smtClean="0"/>
              <a:t> barvení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357298"/>
            <a:ext cx="7872442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Připravíme nátěr bakteriální kultury (vhodná hustota, zachování shluků), dokonale vysušíme </a:t>
            </a:r>
          </a:p>
          <a:p>
            <a:pPr lvl="0"/>
            <a:r>
              <a:rPr lang="cs-CZ" dirty="0" smtClean="0"/>
              <a:t>Fixujeme plamenem</a:t>
            </a:r>
          </a:p>
          <a:p>
            <a:pPr lvl="0"/>
            <a:r>
              <a:rPr lang="cs-CZ" dirty="0" smtClean="0"/>
              <a:t>Převrstvíme krystalovou violetí</a:t>
            </a:r>
          </a:p>
          <a:p>
            <a:pPr lvl="0"/>
            <a:r>
              <a:rPr lang="cs-CZ" dirty="0" smtClean="0"/>
              <a:t>Barvivo slijeme, preparát krátce opláchneme vodou</a:t>
            </a:r>
          </a:p>
          <a:p>
            <a:pPr lvl="0"/>
            <a:r>
              <a:rPr lang="cs-CZ" dirty="0" smtClean="0"/>
              <a:t>Převrstvíme </a:t>
            </a:r>
            <a:r>
              <a:rPr lang="cs-CZ" dirty="0" err="1" smtClean="0"/>
              <a:t>Lugolovým</a:t>
            </a:r>
            <a:r>
              <a:rPr lang="cs-CZ" dirty="0" smtClean="0"/>
              <a:t> roztokem</a:t>
            </a:r>
          </a:p>
          <a:p>
            <a:pPr lvl="0"/>
            <a:r>
              <a:rPr lang="cs-CZ" dirty="0" smtClean="0"/>
              <a:t>Barvivo slijeme, preparát krátce opláchneme vodou </a:t>
            </a:r>
          </a:p>
          <a:p>
            <a:pPr lvl="0"/>
            <a:r>
              <a:rPr lang="cs-CZ" dirty="0" smtClean="0"/>
              <a:t>Preparát odbarvujeme etanolem 20 - 30s</a:t>
            </a:r>
          </a:p>
          <a:p>
            <a:pPr lvl="0"/>
            <a:r>
              <a:rPr lang="cs-CZ" dirty="0" smtClean="0"/>
              <a:t>Opláchneme vodou</a:t>
            </a:r>
          </a:p>
          <a:p>
            <a:pPr lvl="0"/>
            <a:r>
              <a:rPr lang="cs-CZ" dirty="0" smtClean="0"/>
              <a:t>Dobarvíme </a:t>
            </a:r>
            <a:r>
              <a:rPr lang="cs-CZ" dirty="0" err="1" smtClean="0"/>
              <a:t>safraninem</a:t>
            </a:r>
            <a:endParaRPr lang="cs-CZ" dirty="0" smtClean="0"/>
          </a:p>
          <a:p>
            <a:r>
              <a:rPr lang="cs-CZ" dirty="0" smtClean="0"/>
              <a:t>Preparát znovu opláchneme tekoucí vodou a osušíme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3000" b="1" dirty="0" smtClean="0"/>
              <a:t>Negativní barvení</a:t>
            </a:r>
          </a:p>
          <a:p>
            <a:pPr>
              <a:buNone/>
            </a:pPr>
            <a:endParaRPr lang="cs-CZ" sz="2800" b="1" dirty="0" smtClean="0"/>
          </a:p>
          <a:p>
            <a:pPr marL="514350" indent="-514350">
              <a:buAutoNum type="arabicPeriod"/>
            </a:pPr>
            <a:r>
              <a:rPr lang="cs-CZ" sz="2800" b="1" dirty="0" smtClean="0"/>
              <a:t>Barvení </a:t>
            </a:r>
            <a:r>
              <a:rPr lang="cs-CZ" sz="2800" b="1" dirty="0" err="1" smtClean="0"/>
              <a:t>nigrosinem</a:t>
            </a:r>
            <a:r>
              <a:rPr lang="cs-CZ" sz="2800" b="1" dirty="0" smtClean="0"/>
              <a:t>:</a:t>
            </a:r>
            <a:r>
              <a:rPr lang="cs-CZ" sz="2800" dirty="0" smtClean="0"/>
              <a:t> </a:t>
            </a:r>
          </a:p>
          <a:p>
            <a:pPr marL="514350" indent="-514350">
              <a:buNone/>
            </a:pPr>
            <a:r>
              <a:rPr lang="cs-CZ" sz="2800" dirty="0" smtClean="0"/>
              <a:t>Klička kultury bakterií se suspenduje v kapce vody na </a:t>
            </a:r>
          </a:p>
          <a:p>
            <a:pPr>
              <a:buNone/>
            </a:pPr>
            <a:r>
              <a:rPr lang="cs-CZ" sz="2800" dirty="0" smtClean="0"/>
              <a:t>sklíčku a přidá se kapka </a:t>
            </a:r>
            <a:r>
              <a:rPr lang="cs-CZ" sz="2800" dirty="0" err="1" smtClean="0"/>
              <a:t>nigrosinu</a:t>
            </a:r>
            <a:r>
              <a:rPr lang="cs-CZ" sz="2800" dirty="0" smtClean="0"/>
              <a:t>. Rozmíchá se a pomocí</a:t>
            </a:r>
          </a:p>
          <a:p>
            <a:pPr>
              <a:buNone/>
            </a:pPr>
            <a:r>
              <a:rPr lang="cs-CZ" sz="2800" dirty="0" smtClean="0"/>
              <a:t>druhého krycího sklíčka rozetře. Necháme uschnout volně</a:t>
            </a:r>
          </a:p>
          <a:p>
            <a:pPr>
              <a:buNone/>
            </a:pPr>
            <a:r>
              <a:rPr lang="cs-CZ" sz="2800" dirty="0" smtClean="0"/>
              <a:t>na vzduchu. Nefixujeme! Barvení spočívá v obarvení pozadí,</a:t>
            </a:r>
          </a:p>
          <a:p>
            <a:pPr>
              <a:buNone/>
            </a:pPr>
            <a:r>
              <a:rPr lang="cs-CZ" sz="2800" dirty="0" smtClean="0"/>
              <a:t>buňky  zůstávají nezbarvené, jejich obrysy jsou orámovány</a:t>
            </a:r>
          </a:p>
          <a:p>
            <a:pPr>
              <a:buNone/>
            </a:pPr>
            <a:r>
              <a:rPr lang="cs-CZ" sz="2800" dirty="0" smtClean="0"/>
              <a:t>barvivem. Používá se např. k mikroskopickému průkazu</a:t>
            </a:r>
          </a:p>
          <a:p>
            <a:pPr>
              <a:buNone/>
            </a:pPr>
            <a:r>
              <a:rPr lang="cs-CZ" sz="2800" dirty="0" smtClean="0"/>
              <a:t>pouzder a slizů a k měření velikosti bakteriálních buněk,</a:t>
            </a:r>
          </a:p>
          <a:p>
            <a:pPr>
              <a:buNone/>
            </a:pPr>
            <a:r>
              <a:rPr lang="cs-CZ" sz="2800" dirty="0" smtClean="0"/>
              <a:t>tedy v  případech, kdy nemůžeme preparát fixovat, protože</a:t>
            </a:r>
          </a:p>
          <a:p>
            <a:pPr>
              <a:buNone/>
            </a:pPr>
            <a:r>
              <a:rPr lang="cs-CZ" sz="2800" dirty="0" smtClean="0"/>
              <a:t>by došlo ke změně velikosti buněk a k deformaci</a:t>
            </a:r>
          </a:p>
          <a:p>
            <a:pPr>
              <a:buNone/>
            </a:pPr>
            <a:r>
              <a:rPr lang="cs-CZ" sz="2800" dirty="0" smtClean="0"/>
              <a:t>hodnocených struktur. </a:t>
            </a:r>
          </a:p>
          <a:p>
            <a:pPr>
              <a:buNone/>
            </a:pPr>
            <a:endParaRPr lang="cs-CZ" sz="2600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 smtClean="0"/>
              <a:t>2. Barvení zředěným </a:t>
            </a:r>
            <a:r>
              <a:rPr lang="cs-CZ" sz="2600" b="1" dirty="0" err="1" smtClean="0"/>
              <a:t>karbolfuchsinem</a:t>
            </a:r>
            <a:endParaRPr lang="cs-CZ" sz="2600" b="1" dirty="0" smtClean="0"/>
          </a:p>
          <a:p>
            <a:pPr>
              <a:buNone/>
            </a:pPr>
            <a:r>
              <a:rPr lang="cs-CZ" sz="2600" dirty="0" smtClean="0"/>
              <a:t>Do kapky destilované vody na podložním sklíčku</a:t>
            </a:r>
          </a:p>
          <a:p>
            <a:pPr>
              <a:buNone/>
            </a:pPr>
            <a:r>
              <a:rPr lang="cs-CZ" sz="2600" dirty="0" smtClean="0"/>
              <a:t>se přenese malé množství kultury </a:t>
            </a:r>
            <a:r>
              <a:rPr lang="cs-CZ" sz="2600" i="1" dirty="0" err="1" smtClean="0"/>
              <a:t>Leuconostoc</a:t>
            </a:r>
            <a:r>
              <a:rPr lang="cs-CZ" sz="2600" i="1" dirty="0" smtClean="0"/>
              <a:t> </a:t>
            </a:r>
          </a:p>
          <a:p>
            <a:pPr>
              <a:buNone/>
            </a:pPr>
            <a:r>
              <a:rPr lang="cs-CZ" sz="2600" i="1" dirty="0" err="1" smtClean="0"/>
              <a:t>mesenteroides</a:t>
            </a:r>
            <a:r>
              <a:rPr lang="cs-CZ" sz="2600" i="1" dirty="0" smtClean="0"/>
              <a:t> </a:t>
            </a:r>
            <a:r>
              <a:rPr lang="cs-CZ" sz="2600" dirty="0" smtClean="0"/>
              <a:t>CCM 1803 z MRS se sacharózou,opatrně</a:t>
            </a:r>
          </a:p>
          <a:p>
            <a:pPr>
              <a:buNone/>
            </a:pPr>
            <a:r>
              <a:rPr lang="cs-CZ" sz="2600" dirty="0" smtClean="0"/>
              <a:t>se promíchá a rozetře po povrchu sklíčka. Suší se volně</a:t>
            </a:r>
          </a:p>
          <a:p>
            <a:pPr>
              <a:buNone/>
            </a:pPr>
            <a:r>
              <a:rPr lang="cs-CZ" sz="2600" dirty="0" smtClean="0"/>
              <a:t>na vzduchu. Nefixovat! Suchý preparát se převrství</a:t>
            </a:r>
          </a:p>
          <a:p>
            <a:pPr>
              <a:buNone/>
            </a:pPr>
            <a:r>
              <a:rPr lang="cs-CZ" sz="2600" dirty="0" err="1" smtClean="0"/>
              <a:t>karbolfuchsinem</a:t>
            </a:r>
            <a:r>
              <a:rPr lang="cs-CZ" sz="2600" dirty="0" smtClean="0"/>
              <a:t>, opláchne a negativně obarví </a:t>
            </a:r>
            <a:r>
              <a:rPr lang="cs-CZ" sz="2600" dirty="0" err="1" smtClean="0"/>
              <a:t>nigrosinem</a:t>
            </a:r>
            <a:r>
              <a:rPr lang="cs-CZ" sz="2600" dirty="0" smtClean="0"/>
              <a:t>,</a:t>
            </a:r>
          </a:p>
          <a:p>
            <a:pPr>
              <a:buNone/>
            </a:pPr>
            <a:r>
              <a:rPr lang="cs-CZ" sz="2600" dirty="0" smtClean="0"/>
              <a:t>který se kápne do rohu sklíčka a rozetře do tenké (šedé)</a:t>
            </a:r>
          </a:p>
          <a:p>
            <a:pPr>
              <a:buNone/>
            </a:pPr>
            <a:r>
              <a:rPr lang="cs-CZ" sz="2600" dirty="0" smtClean="0"/>
              <a:t>vrstvy.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Leconostoc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mesenteroides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1803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Gramovo</a:t>
            </a:r>
            <a:r>
              <a:rPr lang="cs-CZ" sz="2600" dirty="0" smtClean="0"/>
              <a:t> barvení (G+ koky)</a:t>
            </a:r>
          </a:p>
          <a:p>
            <a:pPr>
              <a:buNone/>
            </a:pPr>
            <a:endParaRPr lang="cs-CZ" sz="2600" dirty="0"/>
          </a:p>
        </p:txBody>
      </p:sp>
      <p:pic>
        <p:nvPicPr>
          <p:cNvPr id="7" name="Obrázek 6" descr="leuconost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857364"/>
            <a:ext cx="6357950" cy="463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smtClean="0"/>
              <a:t>Leuconostoc mesenteroides </a:t>
            </a:r>
            <a:r>
              <a:rPr lang="cs-CZ" sz="2600" b="1" smtClean="0"/>
              <a:t>CCM1803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smtClean="0"/>
              <a:t>Negativní barvení </a:t>
            </a:r>
            <a:r>
              <a:rPr lang="cs-CZ" sz="2600" dirty="0" err="1" smtClean="0"/>
              <a:t>karbofuchsinem</a:t>
            </a:r>
            <a:endParaRPr lang="cs-CZ" sz="2600" dirty="0"/>
          </a:p>
        </p:txBody>
      </p:sp>
      <p:pic>
        <p:nvPicPr>
          <p:cNvPr id="7" name="Obrázek 6" descr="leuconostoc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57364"/>
            <a:ext cx="6429420" cy="4542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smtClean="0"/>
              <a:t>Leuconostoc mesenteroides </a:t>
            </a:r>
            <a:r>
              <a:rPr lang="cs-CZ" sz="2600" b="1" smtClean="0"/>
              <a:t>CCM1803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kultury</a:t>
            </a:r>
            <a:endParaRPr lang="cs-CZ" sz="2600" dirty="0"/>
          </a:p>
        </p:txBody>
      </p:sp>
      <p:pic>
        <p:nvPicPr>
          <p:cNvPr id="6" name="Obrázek 5" descr="DSCN2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5819982" cy="4364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smtClean="0"/>
              <a:t>Leuconostoc mesenteroides </a:t>
            </a:r>
            <a:r>
              <a:rPr lang="cs-CZ" sz="2600" b="1" smtClean="0"/>
              <a:t>CCM1803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cs-CZ" sz="2600" dirty="0" err="1" smtClean="0"/>
              <a:t>Makrosnímek</a:t>
            </a:r>
            <a:r>
              <a:rPr lang="cs-CZ" sz="2600" dirty="0" smtClean="0"/>
              <a:t> kolonie</a:t>
            </a:r>
            <a:endParaRPr lang="cs-CZ" sz="2600" dirty="0"/>
          </a:p>
        </p:txBody>
      </p:sp>
      <p:pic>
        <p:nvPicPr>
          <p:cNvPr id="6" name="Obrázek 5" descr="DSCN2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5857916" cy="4393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324</Words>
  <Application>Microsoft Office PowerPoint</Application>
  <PresentationFormat>Předvádění na obrazovce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Cytologie a morfologie bakterií   Blok č. 1 </vt:lpstr>
      <vt:lpstr>Použité kmeny</vt:lpstr>
      <vt:lpstr>Gramovo barvení</vt:lpstr>
      <vt:lpstr> </vt:lpstr>
      <vt:lpstr> </vt:lpstr>
      <vt:lpstr>Leconostoc mesenteroides CCM 1803</vt:lpstr>
      <vt:lpstr>Leuconostoc mesenteroides CCM1803</vt:lpstr>
      <vt:lpstr>Leuconostoc mesenteroides CCM1803</vt:lpstr>
      <vt:lpstr>Leuconostoc mesenteroides CCM1803</vt:lpstr>
      <vt:lpstr>Micrococcus luteus CCM 169</vt:lpstr>
      <vt:lpstr>Micrococcus luteus CCM 169</vt:lpstr>
      <vt:lpstr>Micrococcus luteus CCM 169</vt:lpstr>
      <vt:lpstr>Micrococcus luteus CCM 169</vt:lpstr>
      <vt:lpstr>Streptococcus mutans CCM7409T</vt:lpstr>
      <vt:lpstr>Streptococcus mutans CCM7409T</vt:lpstr>
      <vt:lpstr>Streptococcus mutans CCM7409T</vt:lpstr>
      <vt:lpstr>Streptococcus mutans CCM7409T</vt:lpstr>
      <vt:lpstr>Escherichia coli CCM 3954</vt:lpstr>
      <vt:lpstr>Escherichia coli CCM 3954</vt:lpstr>
      <vt:lpstr>Escherichia coli CCM 3954</vt:lpstr>
      <vt:lpstr>Escherichia coli CCM 3954</vt:lpstr>
      <vt:lpstr>Klebsiella pneumoniae CCM 4985</vt:lpstr>
      <vt:lpstr>Klebsiella pneumoniae CCM 4985</vt:lpstr>
      <vt:lpstr>Klebsiella pneumoniae CCM 4985</vt:lpstr>
      <vt:lpstr>Klebsiella pneumoniae CCM 4985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Desulfovibrio desulfuricans  a jeho biotechnologické využití</dc:title>
  <dc:creator>Iracek</dc:creator>
  <cp:lastModifiedBy>Iracek</cp:lastModifiedBy>
  <cp:revision>84</cp:revision>
  <dcterms:created xsi:type="dcterms:W3CDTF">2011-10-11T13:54:56Z</dcterms:created>
  <dcterms:modified xsi:type="dcterms:W3CDTF">2011-11-08T17:19:30Z</dcterms:modified>
</cp:coreProperties>
</file>