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21DD-B24E-4C98-83DA-803E658A7116}" type="datetimeFigureOut">
              <a:rPr lang="cs-CZ" smtClean="0"/>
              <a:pPr/>
              <a:t>30.10.2011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11F3-8D42-4D82-BB2F-76212C1BF55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21DD-B24E-4C98-83DA-803E658A7116}" type="datetimeFigureOut">
              <a:rPr lang="cs-CZ" smtClean="0"/>
              <a:pPr/>
              <a:t>30.10.2011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11F3-8D42-4D82-BB2F-76212C1BF5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21DD-B24E-4C98-83DA-803E658A7116}" type="datetimeFigureOut">
              <a:rPr lang="cs-CZ" smtClean="0"/>
              <a:pPr/>
              <a:t>30.10.2011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11F3-8D42-4D82-BB2F-76212C1BF5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21DD-B24E-4C98-83DA-803E658A7116}" type="datetimeFigureOut">
              <a:rPr lang="cs-CZ" smtClean="0"/>
              <a:pPr/>
              <a:t>30.10.2011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11F3-8D42-4D82-BB2F-76212C1BF5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21DD-B24E-4C98-83DA-803E658A7116}" type="datetimeFigureOut">
              <a:rPr lang="cs-CZ" smtClean="0"/>
              <a:pPr/>
              <a:t>30.10.2011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DC411F3-8D42-4D82-BB2F-76212C1BF5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21DD-B24E-4C98-83DA-803E658A7116}" type="datetimeFigureOut">
              <a:rPr lang="cs-CZ" smtClean="0"/>
              <a:pPr/>
              <a:t>30.10.2011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11F3-8D42-4D82-BB2F-76212C1BF5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21DD-B24E-4C98-83DA-803E658A7116}" type="datetimeFigureOut">
              <a:rPr lang="cs-CZ" smtClean="0"/>
              <a:pPr/>
              <a:t>30.10.2011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11F3-8D42-4D82-BB2F-76212C1BF5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21DD-B24E-4C98-83DA-803E658A7116}" type="datetimeFigureOut">
              <a:rPr lang="cs-CZ" smtClean="0"/>
              <a:pPr/>
              <a:t>30.10.2011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11F3-8D42-4D82-BB2F-76212C1BF5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21DD-B24E-4C98-83DA-803E658A7116}" type="datetimeFigureOut">
              <a:rPr lang="cs-CZ" smtClean="0"/>
              <a:pPr/>
              <a:t>30.10.2011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11F3-8D42-4D82-BB2F-76212C1BF5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21DD-B24E-4C98-83DA-803E658A7116}" type="datetimeFigureOut">
              <a:rPr lang="cs-CZ" smtClean="0"/>
              <a:pPr/>
              <a:t>30.10.2011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11F3-8D42-4D82-BB2F-76212C1BF5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821DD-B24E-4C98-83DA-803E658A7116}" type="datetimeFigureOut">
              <a:rPr lang="cs-CZ" smtClean="0"/>
              <a:pPr/>
              <a:t>30.10.2011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411F3-8D42-4D82-BB2F-76212C1BF55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8D821DD-B24E-4C98-83DA-803E658A7116}" type="datetimeFigureOut">
              <a:rPr lang="cs-CZ" smtClean="0"/>
              <a:pPr/>
              <a:t>30.10.2011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C411F3-8D42-4D82-BB2F-76212C1BF55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</a:t>
            </a:r>
            <a:r>
              <a:rPr lang="cs-CZ" cap="none" dirty="0" smtClean="0"/>
              <a:t>ytologie a morfologie bakterií- cvičení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Protokol z bloku 1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Jana Přibylová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>
                <a:solidFill>
                  <a:schemeClr val="accent1"/>
                </a:solidFill>
              </a:rPr>
              <a:t>Azotobacter</a:t>
            </a:r>
            <a:r>
              <a:rPr lang="cs-CZ" i="1" dirty="0" smtClean="0">
                <a:solidFill>
                  <a:schemeClr val="accent1"/>
                </a:solidFill>
              </a:rPr>
              <a:t> </a:t>
            </a:r>
            <a:r>
              <a:rPr lang="cs-CZ" i="1" dirty="0" err="1" smtClean="0">
                <a:solidFill>
                  <a:schemeClr val="accent1"/>
                </a:solidFill>
              </a:rPr>
              <a:t>vinelandii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</a:rPr>
              <a:t>Gramnegativní</a:t>
            </a:r>
            <a:r>
              <a:rPr lang="cs-CZ" dirty="0" smtClean="0">
                <a:solidFill>
                  <a:schemeClr val="bg1"/>
                </a:solidFill>
              </a:rPr>
              <a:t> krátké tyčky až </a:t>
            </a:r>
            <a:r>
              <a:rPr lang="cs-CZ" dirty="0" err="1" smtClean="0">
                <a:solidFill>
                  <a:schemeClr val="bg1"/>
                </a:solidFill>
              </a:rPr>
              <a:t>kokotyčky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 descr="Azotobac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285992"/>
            <a:ext cx="5929354" cy="4071966"/>
          </a:xfrm>
          <a:prstGeom prst="rect">
            <a:avLst/>
          </a:prstGeom>
        </p:spPr>
      </p:pic>
      <p:cxnSp>
        <p:nvCxnSpPr>
          <p:cNvPr id="9" name="Přímá spojovací šipka 8"/>
          <p:cNvCxnSpPr/>
          <p:nvPr/>
        </p:nvCxnSpPr>
        <p:spPr>
          <a:xfrm>
            <a:off x="1500166" y="3214686"/>
            <a:ext cx="2628912" cy="120015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357158" y="2857496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chemeClr val="bg1"/>
                </a:solidFill>
              </a:rPr>
              <a:t>kokotyčka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13" name="Přímá spojovací šipka 12"/>
          <p:cNvCxnSpPr/>
          <p:nvPr/>
        </p:nvCxnSpPr>
        <p:spPr>
          <a:xfrm>
            <a:off x="1643042" y="2571744"/>
            <a:ext cx="4486300" cy="91440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5"/>
          <p:cNvSpPr txBox="1"/>
          <p:nvPr/>
        </p:nvSpPr>
        <p:spPr>
          <a:xfrm>
            <a:off x="857224" y="2285992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tyčka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>
                <a:solidFill>
                  <a:schemeClr val="accent1"/>
                </a:solidFill>
              </a:rPr>
              <a:t>Azotobacter</a:t>
            </a:r>
            <a:r>
              <a:rPr lang="cs-CZ" i="1" dirty="0" smtClean="0">
                <a:solidFill>
                  <a:schemeClr val="accent1"/>
                </a:solidFill>
              </a:rPr>
              <a:t> </a:t>
            </a:r>
            <a:r>
              <a:rPr lang="cs-CZ" i="1" dirty="0" err="1" smtClean="0">
                <a:solidFill>
                  <a:schemeClr val="accent1"/>
                </a:solidFill>
              </a:rPr>
              <a:t>vinelandii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kongo-červeň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 descr="azotobacter kongo dobry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04" y="2143116"/>
            <a:ext cx="6572296" cy="4572007"/>
          </a:xfrm>
          <a:prstGeom prst="rect">
            <a:avLst/>
          </a:prstGeom>
        </p:spPr>
      </p:pic>
      <p:cxnSp>
        <p:nvCxnSpPr>
          <p:cNvPr id="6" name="Přímá spojovací šipka 5"/>
          <p:cNvCxnSpPr/>
          <p:nvPr/>
        </p:nvCxnSpPr>
        <p:spPr>
          <a:xfrm>
            <a:off x="1785918" y="3286124"/>
            <a:ext cx="4129110" cy="12715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214282" y="3071810"/>
            <a:ext cx="1837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slizové pouzdro</a:t>
            </a:r>
            <a:endParaRPr lang="cs-CZ" dirty="0">
              <a:solidFill>
                <a:schemeClr val="bg1"/>
              </a:solidFill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 flipV="1">
            <a:off x="1500166" y="4843466"/>
            <a:ext cx="4772052" cy="4429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714348" y="5072074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buňka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>
                <a:solidFill>
                  <a:schemeClr val="accent1"/>
                </a:solidFill>
              </a:rPr>
              <a:t>Rhodococcus</a:t>
            </a:r>
            <a:r>
              <a:rPr lang="cs-CZ" i="1" dirty="0" smtClean="0">
                <a:solidFill>
                  <a:schemeClr val="accent1"/>
                </a:solidFill>
              </a:rPr>
              <a:t> </a:t>
            </a:r>
            <a:r>
              <a:rPr lang="cs-CZ" i="1" dirty="0" err="1" smtClean="0">
                <a:solidFill>
                  <a:schemeClr val="accent1"/>
                </a:solidFill>
              </a:rPr>
              <a:t>erythropolis</a:t>
            </a:r>
            <a:endParaRPr lang="cs-CZ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kolonie staré 5dní ( sedmidenní již nebyly k dispozici)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hladké, lesklé, vypouklé, drsné okraje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 descr="DSCN25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143248"/>
            <a:ext cx="3843531" cy="2882648"/>
          </a:xfrm>
          <a:prstGeom prst="rect">
            <a:avLst/>
          </a:prstGeom>
        </p:spPr>
      </p:pic>
      <p:pic>
        <p:nvPicPr>
          <p:cNvPr id="5" name="Obrázek 4" descr="DSCN25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048762"/>
            <a:ext cx="4500594" cy="31663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>
                <a:solidFill>
                  <a:schemeClr val="accent1"/>
                </a:solidFill>
              </a:rPr>
              <a:t>Rhodococcus</a:t>
            </a:r>
            <a:r>
              <a:rPr lang="cs-CZ" i="1" dirty="0" smtClean="0">
                <a:solidFill>
                  <a:schemeClr val="accent1"/>
                </a:solidFill>
              </a:rPr>
              <a:t> </a:t>
            </a:r>
            <a:r>
              <a:rPr lang="cs-CZ" i="1" dirty="0" err="1" smtClean="0">
                <a:solidFill>
                  <a:schemeClr val="accent1"/>
                </a:solidFill>
              </a:rPr>
              <a:t>erythropolis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</a:rPr>
              <a:t>gramovo</a:t>
            </a:r>
            <a:r>
              <a:rPr lang="cs-CZ" dirty="0" smtClean="0">
                <a:solidFill>
                  <a:schemeClr val="bg1"/>
                </a:solidFill>
              </a:rPr>
              <a:t> barvení z pětidenní kolonie</a:t>
            </a:r>
          </a:p>
          <a:p>
            <a:r>
              <a:rPr lang="cs-CZ" dirty="0" err="1" smtClean="0">
                <a:solidFill>
                  <a:schemeClr val="bg1"/>
                </a:solidFill>
              </a:rPr>
              <a:t>grampozitivní</a:t>
            </a:r>
            <a:r>
              <a:rPr lang="cs-CZ" dirty="0" smtClean="0">
                <a:solidFill>
                  <a:schemeClr val="bg1"/>
                </a:solidFill>
              </a:rPr>
              <a:t> krátké i delší tyčky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 descr="Rhodococcus5dní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714620"/>
            <a:ext cx="6715172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>
                <a:solidFill>
                  <a:schemeClr val="accent1"/>
                </a:solidFill>
              </a:rPr>
              <a:t>Rhodococcus</a:t>
            </a:r>
            <a:r>
              <a:rPr lang="cs-CZ" i="1" dirty="0" smtClean="0">
                <a:solidFill>
                  <a:schemeClr val="accent1"/>
                </a:solidFill>
              </a:rPr>
              <a:t> </a:t>
            </a:r>
            <a:r>
              <a:rPr lang="cs-CZ" i="1" dirty="0" err="1" smtClean="0">
                <a:solidFill>
                  <a:schemeClr val="accent1"/>
                </a:solidFill>
              </a:rPr>
              <a:t>erythropolis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</a:rPr>
              <a:t>gramovo</a:t>
            </a:r>
            <a:r>
              <a:rPr lang="cs-CZ" dirty="0" smtClean="0">
                <a:solidFill>
                  <a:schemeClr val="bg1"/>
                </a:solidFill>
              </a:rPr>
              <a:t> barvení ze sedmidenní </a:t>
            </a:r>
            <a:r>
              <a:rPr lang="cs-CZ" dirty="0" smtClean="0">
                <a:solidFill>
                  <a:schemeClr val="bg1"/>
                </a:solidFill>
              </a:rPr>
              <a:t>kolonie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f</a:t>
            </a:r>
            <a:r>
              <a:rPr lang="cs-CZ" dirty="0" smtClean="0">
                <a:solidFill>
                  <a:schemeClr val="bg1"/>
                </a:solidFill>
              </a:rPr>
              <a:t>ragmentovaná vlákna, náznaky větvení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 smtClean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 descr="RH7 dnii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3000372"/>
            <a:ext cx="4357718" cy="3331747"/>
          </a:xfrm>
          <a:prstGeom prst="rect">
            <a:avLst/>
          </a:prstGeom>
        </p:spPr>
      </p:pic>
      <p:pic>
        <p:nvPicPr>
          <p:cNvPr id="5" name="Obrázek 4" descr="Rh77dní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3000372"/>
            <a:ext cx="3428992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Úkol cvičení: pozorování  morfologie kolonií a buněk  u přidělených organismů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Barvitelnost dle </a:t>
            </a:r>
            <a:r>
              <a:rPr lang="cs-CZ" dirty="0" err="1" smtClean="0">
                <a:solidFill>
                  <a:schemeClr val="bg1"/>
                </a:solidFill>
              </a:rPr>
              <a:t>Grama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Posouzení a změření buňky 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						( negativní barvení)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Obarvení případných pouzder a slizu 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						( kongo červeň)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		</a:t>
            </a:r>
            <a:endParaRPr lang="cs-CZ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Přidělené organismy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i="1" dirty="0" err="1" smtClean="0">
                <a:solidFill>
                  <a:schemeClr val="bg1"/>
                </a:solidFill>
              </a:rPr>
              <a:t>Lactobacillus</a:t>
            </a:r>
            <a:r>
              <a:rPr lang="cs-CZ" i="1" dirty="0" smtClean="0">
                <a:solidFill>
                  <a:schemeClr val="bg1"/>
                </a:solidFill>
              </a:rPr>
              <a:t> </a:t>
            </a:r>
            <a:r>
              <a:rPr lang="cs-CZ" i="1" dirty="0" err="1" smtClean="0">
                <a:solidFill>
                  <a:schemeClr val="bg1"/>
                </a:solidFill>
              </a:rPr>
              <a:t>rhamnosus</a:t>
            </a:r>
            <a:r>
              <a:rPr lang="cs-CZ" i="1" dirty="0" smtClean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CCM1825T 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						( tekuté medium)</a:t>
            </a:r>
          </a:p>
          <a:p>
            <a:r>
              <a:rPr lang="cs-CZ" i="1" dirty="0" err="1" smtClean="0">
                <a:solidFill>
                  <a:schemeClr val="bg1"/>
                </a:solidFill>
              </a:rPr>
              <a:t>Bacillus</a:t>
            </a:r>
            <a:r>
              <a:rPr lang="cs-CZ" i="1" dirty="0" smtClean="0">
                <a:solidFill>
                  <a:schemeClr val="bg1"/>
                </a:solidFill>
              </a:rPr>
              <a:t> </a:t>
            </a:r>
            <a:r>
              <a:rPr lang="cs-CZ" i="1" dirty="0" err="1" smtClean="0">
                <a:solidFill>
                  <a:schemeClr val="bg1"/>
                </a:solidFill>
              </a:rPr>
              <a:t>mycoides</a:t>
            </a:r>
            <a:r>
              <a:rPr lang="cs-CZ" i="1" dirty="0" smtClean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CCM145</a:t>
            </a:r>
          </a:p>
          <a:p>
            <a:r>
              <a:rPr lang="cs-CZ" i="1" dirty="0" err="1" smtClean="0">
                <a:solidFill>
                  <a:schemeClr val="bg1"/>
                </a:solidFill>
              </a:rPr>
              <a:t>Azotobacter</a:t>
            </a:r>
            <a:r>
              <a:rPr lang="cs-CZ" i="1" dirty="0" smtClean="0">
                <a:solidFill>
                  <a:schemeClr val="bg1"/>
                </a:solidFill>
              </a:rPr>
              <a:t> </a:t>
            </a:r>
            <a:r>
              <a:rPr lang="cs-CZ" i="1" dirty="0" err="1" smtClean="0">
                <a:solidFill>
                  <a:schemeClr val="bg1"/>
                </a:solidFill>
              </a:rPr>
              <a:t>vinelandii</a:t>
            </a:r>
            <a:r>
              <a:rPr lang="cs-CZ" i="1" dirty="0" smtClean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CCM289</a:t>
            </a:r>
          </a:p>
          <a:p>
            <a:r>
              <a:rPr lang="cs-CZ" i="1" dirty="0" err="1" smtClean="0">
                <a:solidFill>
                  <a:schemeClr val="bg1"/>
                </a:solidFill>
              </a:rPr>
              <a:t>Rhodococcus</a:t>
            </a:r>
            <a:r>
              <a:rPr lang="cs-CZ" i="1" dirty="0" smtClean="0">
                <a:solidFill>
                  <a:schemeClr val="bg1"/>
                </a:solidFill>
              </a:rPr>
              <a:t> </a:t>
            </a:r>
            <a:r>
              <a:rPr lang="cs-CZ" i="1" dirty="0" err="1" smtClean="0">
                <a:solidFill>
                  <a:schemeClr val="bg1"/>
                </a:solidFill>
              </a:rPr>
              <a:t>erythropolis</a:t>
            </a:r>
            <a:r>
              <a:rPr lang="cs-CZ" i="1" dirty="0" smtClean="0">
                <a:solidFill>
                  <a:schemeClr val="bg1"/>
                </a:solidFill>
              </a:rPr>
              <a:t> </a:t>
            </a:r>
            <a:r>
              <a:rPr lang="cs-CZ" dirty="0" smtClean="0">
                <a:solidFill>
                  <a:schemeClr val="bg1"/>
                </a:solidFill>
              </a:rPr>
              <a:t>CCM277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					- kultura 5 dní</a:t>
            </a: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					- kultura 7 dní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115196" cy="1162050"/>
          </a:xfrm>
        </p:spPr>
        <p:txBody>
          <a:bodyPr>
            <a:normAutofit/>
          </a:bodyPr>
          <a:lstStyle/>
          <a:p>
            <a:r>
              <a:rPr lang="cs-CZ" sz="4400" i="1" dirty="0" err="1" smtClean="0">
                <a:solidFill>
                  <a:schemeClr val="accent1"/>
                </a:solidFill>
              </a:rPr>
              <a:t>Lactobacillus</a:t>
            </a:r>
            <a:r>
              <a:rPr lang="cs-CZ" sz="4400" i="1" dirty="0" smtClean="0">
                <a:solidFill>
                  <a:schemeClr val="accent1"/>
                </a:solidFill>
              </a:rPr>
              <a:t> </a:t>
            </a:r>
            <a:r>
              <a:rPr lang="cs-CZ" sz="4400" i="1" dirty="0" err="1" smtClean="0">
                <a:solidFill>
                  <a:schemeClr val="accent1"/>
                </a:solidFill>
              </a:rPr>
              <a:t>rhamnosus</a:t>
            </a:r>
            <a:endParaRPr lang="cs-CZ" sz="4400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>
              <a:buClr>
                <a:schemeClr val="bg1"/>
              </a:buClr>
              <a:buSzPct val="73000"/>
              <a:buFont typeface="Wingdings" pitchFamily="2" charset="2"/>
              <a:buChar char="§"/>
            </a:pPr>
            <a:r>
              <a:rPr lang="cs-CZ" sz="1840" dirty="0" smtClean="0">
                <a:solidFill>
                  <a:schemeClr val="bg1"/>
                </a:solidFill>
              </a:rPr>
              <a:t>  </a:t>
            </a:r>
            <a:r>
              <a:rPr lang="cs-CZ" sz="1840" dirty="0" err="1" smtClean="0">
                <a:solidFill>
                  <a:schemeClr val="bg1"/>
                </a:solidFill>
              </a:rPr>
              <a:t>Grampozitivní</a:t>
            </a:r>
            <a:r>
              <a:rPr lang="cs-CZ" sz="1840" dirty="0" smtClean="0">
                <a:solidFill>
                  <a:schemeClr val="bg1"/>
                </a:solidFill>
              </a:rPr>
              <a:t>  typické tyčky</a:t>
            </a:r>
          </a:p>
          <a:p>
            <a:pPr>
              <a:buClr>
                <a:schemeClr val="bg1"/>
              </a:buClr>
              <a:buSzPct val="73000"/>
              <a:buFont typeface="Wingdings" pitchFamily="2" charset="2"/>
              <a:buChar char="§"/>
            </a:pPr>
            <a:r>
              <a:rPr lang="cs-CZ" sz="1840" dirty="0" smtClean="0">
                <a:solidFill>
                  <a:schemeClr val="bg1"/>
                </a:solidFill>
              </a:rPr>
              <a:t> </a:t>
            </a:r>
            <a:r>
              <a:rPr lang="cs-CZ" sz="1840" dirty="0" err="1" smtClean="0">
                <a:solidFill>
                  <a:schemeClr val="bg1"/>
                </a:solidFill>
              </a:rPr>
              <a:t>Gramovo</a:t>
            </a:r>
            <a:r>
              <a:rPr lang="cs-CZ" sz="1840" dirty="0" smtClean="0">
                <a:solidFill>
                  <a:schemeClr val="bg1"/>
                </a:solidFill>
              </a:rPr>
              <a:t> barvení</a:t>
            </a:r>
            <a:endParaRPr lang="cs-CZ" sz="1840" dirty="0">
              <a:solidFill>
                <a:schemeClr val="bg1"/>
              </a:solidFill>
            </a:endParaRPr>
          </a:p>
        </p:txBody>
      </p:sp>
      <p:pic>
        <p:nvPicPr>
          <p:cNvPr id="6" name="Zástupný symbol pro obsah 5" descr="LB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86182" y="2143116"/>
            <a:ext cx="5111750" cy="415368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i="1" dirty="0" err="1" smtClean="0">
                <a:solidFill>
                  <a:schemeClr val="accent1"/>
                </a:solidFill>
              </a:rPr>
              <a:t>Lactobacillus</a:t>
            </a:r>
            <a:r>
              <a:rPr lang="cs-CZ" i="1" dirty="0" smtClean="0">
                <a:solidFill>
                  <a:schemeClr val="accent1"/>
                </a:solidFill>
              </a:rPr>
              <a:t> </a:t>
            </a:r>
            <a:r>
              <a:rPr lang="cs-CZ" i="1" dirty="0" err="1" smtClean="0">
                <a:solidFill>
                  <a:schemeClr val="accent1"/>
                </a:solidFill>
              </a:rPr>
              <a:t>rhamnosus</a:t>
            </a:r>
            <a:r>
              <a:rPr lang="cs-CZ" i="1" dirty="0" smtClean="0">
                <a:solidFill>
                  <a:schemeClr val="accent1"/>
                </a:solidFill>
              </a:rPr>
              <a:t/>
            </a:r>
            <a:br>
              <a:rPr lang="cs-CZ" i="1" dirty="0" smtClean="0">
                <a:solidFill>
                  <a:schemeClr val="accent1"/>
                </a:solidFill>
              </a:rPr>
            </a:br>
            <a:r>
              <a:rPr lang="cs-CZ" sz="3230" b="0" dirty="0" smtClean="0">
                <a:solidFill>
                  <a:schemeClr val="bg1"/>
                </a:solidFill>
              </a:rPr>
              <a:t>negativní barvení</a:t>
            </a:r>
            <a:endParaRPr lang="cs-CZ" b="0" dirty="0">
              <a:solidFill>
                <a:schemeClr val="accent1"/>
              </a:solidFill>
            </a:endParaRPr>
          </a:p>
        </p:txBody>
      </p:sp>
      <p:pic>
        <p:nvPicPr>
          <p:cNvPr id="6" name="Zástupný symbol pro obsah 5" descr="Lctobacillu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857364"/>
            <a:ext cx="7579313" cy="435771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>
                <a:solidFill>
                  <a:schemeClr val="accent1"/>
                </a:solidFill>
              </a:rPr>
              <a:t>Bacillus</a:t>
            </a:r>
            <a:r>
              <a:rPr lang="cs-CZ" i="1" dirty="0" smtClean="0">
                <a:solidFill>
                  <a:schemeClr val="accent1"/>
                </a:solidFill>
              </a:rPr>
              <a:t> </a:t>
            </a:r>
            <a:r>
              <a:rPr lang="cs-CZ" i="1" dirty="0" err="1" smtClean="0">
                <a:solidFill>
                  <a:schemeClr val="accent1"/>
                </a:solidFill>
              </a:rPr>
              <a:t>mycoides</a:t>
            </a:r>
            <a:endParaRPr lang="cs-CZ" i="1" dirty="0">
              <a:solidFill>
                <a:schemeClr val="accent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</a:rPr>
              <a:t>rhizoidní</a:t>
            </a:r>
            <a:r>
              <a:rPr lang="cs-CZ" dirty="0" smtClean="0">
                <a:solidFill>
                  <a:schemeClr val="bg1"/>
                </a:solidFill>
              </a:rPr>
              <a:t> kolonie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 descr="DSCN25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32" y="2428868"/>
            <a:ext cx="5143536" cy="38576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>
                <a:solidFill>
                  <a:schemeClr val="accent1"/>
                </a:solidFill>
              </a:rPr>
              <a:t>Bacillus</a:t>
            </a:r>
            <a:r>
              <a:rPr lang="cs-CZ" i="1" dirty="0" smtClean="0">
                <a:solidFill>
                  <a:schemeClr val="accent1"/>
                </a:solidFill>
              </a:rPr>
              <a:t> </a:t>
            </a:r>
            <a:r>
              <a:rPr lang="cs-CZ" i="1" dirty="0" err="1" smtClean="0">
                <a:solidFill>
                  <a:schemeClr val="accent1"/>
                </a:solidFill>
              </a:rPr>
              <a:t>mycoides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chemeClr val="bg1"/>
                </a:solidFill>
              </a:rPr>
              <a:t>Grampozitivní</a:t>
            </a:r>
            <a:r>
              <a:rPr lang="cs-CZ" dirty="0" smtClean="0">
                <a:solidFill>
                  <a:schemeClr val="bg1"/>
                </a:solidFill>
              </a:rPr>
              <a:t> tyčky v řetízcích</a:t>
            </a:r>
          </a:p>
          <a:p>
            <a:pPr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 descr="B.mycoid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2285992"/>
            <a:ext cx="5786478" cy="421484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>
                <a:solidFill>
                  <a:schemeClr val="accent1"/>
                </a:solidFill>
              </a:rPr>
              <a:t>Bacillus</a:t>
            </a:r>
            <a:r>
              <a:rPr lang="cs-CZ" i="1" dirty="0" smtClean="0">
                <a:solidFill>
                  <a:schemeClr val="accent1"/>
                </a:solidFill>
              </a:rPr>
              <a:t> </a:t>
            </a:r>
            <a:r>
              <a:rPr lang="cs-CZ" i="1" dirty="0" err="1" smtClean="0">
                <a:solidFill>
                  <a:schemeClr val="accent1"/>
                </a:solidFill>
              </a:rPr>
              <a:t>mycoides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negativní barvení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 descr="Bacillus n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285992"/>
            <a:ext cx="6786578" cy="43318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err="1" smtClean="0">
                <a:solidFill>
                  <a:schemeClr val="accent1"/>
                </a:solidFill>
              </a:rPr>
              <a:t>Azotobacter</a:t>
            </a:r>
            <a:r>
              <a:rPr lang="cs-CZ" i="1" dirty="0" smtClean="0">
                <a:solidFill>
                  <a:schemeClr val="accent1"/>
                </a:solidFill>
              </a:rPr>
              <a:t> </a:t>
            </a:r>
            <a:r>
              <a:rPr lang="cs-CZ" i="1" dirty="0" err="1" smtClean="0">
                <a:solidFill>
                  <a:schemeClr val="accent1"/>
                </a:solidFill>
              </a:rPr>
              <a:t>vinelandii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bg1"/>
                </a:solidFill>
              </a:rPr>
              <a:t>slizovité kolonie</a:t>
            </a: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4" name="Obrázek 3" descr="DSCN25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428868"/>
            <a:ext cx="4429156" cy="3525590"/>
          </a:xfrm>
          <a:prstGeom prst="rect">
            <a:avLst/>
          </a:prstGeom>
        </p:spPr>
      </p:pic>
      <p:pic>
        <p:nvPicPr>
          <p:cNvPr id="5" name="Obrázek 4" descr="DSCN25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8239" y="1857364"/>
            <a:ext cx="4332917" cy="350046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280</TotalTime>
  <Words>123</Words>
  <Application>Microsoft Office PowerPoint</Application>
  <PresentationFormat>Předvádění na obrazovce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Vrchol</vt:lpstr>
      <vt:lpstr>Cytologie a morfologie bakterií- cvičení</vt:lpstr>
      <vt:lpstr>Úvod</vt:lpstr>
      <vt:lpstr>Přidělené organismy</vt:lpstr>
      <vt:lpstr>Lactobacillus rhamnosus</vt:lpstr>
      <vt:lpstr>Lactobacillus rhamnosus negativní barvení</vt:lpstr>
      <vt:lpstr>Bacillus mycoides</vt:lpstr>
      <vt:lpstr>Bacillus mycoides</vt:lpstr>
      <vt:lpstr>Bacillus mycoides</vt:lpstr>
      <vt:lpstr>Azotobacter vinelandii</vt:lpstr>
      <vt:lpstr>Azotobacter vinelandii</vt:lpstr>
      <vt:lpstr>Azotobacter vinelandii</vt:lpstr>
      <vt:lpstr>Rhodococcus erythropolis</vt:lpstr>
      <vt:lpstr>Rhodococcus erythropolis</vt:lpstr>
      <vt:lpstr>Rhodococcus erythropolis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Cytologie a morfologie bakterií- cvičení</dc:title>
  <dc:creator>Jana</dc:creator>
  <cp:lastModifiedBy>Jana</cp:lastModifiedBy>
  <cp:revision>28</cp:revision>
  <dcterms:created xsi:type="dcterms:W3CDTF">2011-10-26T11:23:57Z</dcterms:created>
  <dcterms:modified xsi:type="dcterms:W3CDTF">2011-10-30T17:28:13Z</dcterms:modified>
</cp:coreProperties>
</file>