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00" r:id="rId2"/>
    <p:sldId id="325" r:id="rId3"/>
    <p:sldId id="258" r:id="rId4"/>
    <p:sldId id="259" r:id="rId5"/>
    <p:sldId id="301" r:id="rId6"/>
    <p:sldId id="260" r:id="rId7"/>
    <p:sldId id="261" r:id="rId8"/>
    <p:sldId id="262" r:id="rId9"/>
    <p:sldId id="263" r:id="rId10"/>
    <p:sldId id="266" r:id="rId11"/>
    <p:sldId id="264" r:id="rId12"/>
    <p:sldId id="265" r:id="rId13"/>
    <p:sldId id="267" r:id="rId14"/>
    <p:sldId id="268" r:id="rId15"/>
    <p:sldId id="269" r:id="rId16"/>
    <p:sldId id="270" r:id="rId17"/>
    <p:sldId id="324" r:id="rId18"/>
    <p:sldId id="323" r:id="rId19"/>
    <p:sldId id="277" r:id="rId20"/>
    <p:sldId id="273" r:id="rId21"/>
    <p:sldId id="274" r:id="rId22"/>
    <p:sldId id="275" r:id="rId23"/>
    <p:sldId id="276" r:id="rId24"/>
    <p:sldId id="278" r:id="rId25"/>
    <p:sldId id="279" r:id="rId26"/>
    <p:sldId id="322" r:id="rId27"/>
    <p:sldId id="304" r:id="rId28"/>
    <p:sldId id="305" r:id="rId29"/>
    <p:sldId id="318" r:id="rId30"/>
    <p:sldId id="319" r:id="rId31"/>
    <p:sldId id="321" r:id="rId32"/>
    <p:sldId id="312" r:id="rId33"/>
    <p:sldId id="313" r:id="rId34"/>
    <p:sldId id="314" r:id="rId35"/>
    <p:sldId id="315" r:id="rId36"/>
    <p:sldId id="316" r:id="rId37"/>
    <p:sldId id="317" r:id="rId38"/>
    <p:sldId id="283" r:id="rId39"/>
    <p:sldId id="284" r:id="rId40"/>
    <p:sldId id="285" r:id="rId41"/>
    <p:sldId id="286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ený obdélní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D254-4AE7-45CA-9CA2-1387B87C4F56}" type="datetimeFigureOut">
              <a:rPr lang="cs-CZ" smtClean="0"/>
              <a:pPr/>
              <a:t>13.9.2011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5C4B8D9-068F-49F2-9B00-B3EE3AA5A54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D254-4AE7-45CA-9CA2-1387B87C4F56}" type="datetimeFigureOut">
              <a:rPr lang="cs-CZ" smtClean="0"/>
              <a:pPr/>
              <a:t>13.9.2011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B8D9-068F-49F2-9B00-B3EE3AA5A54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D254-4AE7-45CA-9CA2-1387B87C4F56}" type="datetimeFigureOut">
              <a:rPr lang="cs-CZ" smtClean="0"/>
              <a:pPr/>
              <a:t>13.9.2011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B8D9-068F-49F2-9B00-B3EE3AA5A54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D254-4AE7-45CA-9CA2-1387B87C4F56}" type="datetimeFigureOut">
              <a:rPr lang="cs-CZ" smtClean="0"/>
              <a:pPr/>
              <a:t>13.9.2011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B8D9-068F-49F2-9B00-B3EE3AA5A54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ený obdélní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D254-4AE7-45CA-9CA2-1387B87C4F56}" type="datetimeFigureOut">
              <a:rPr lang="cs-CZ" smtClean="0"/>
              <a:pPr/>
              <a:t>13.9.2011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5C4B8D9-068F-49F2-9B00-B3EE3AA5A54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D254-4AE7-45CA-9CA2-1387B87C4F56}" type="datetimeFigureOut">
              <a:rPr lang="cs-CZ" smtClean="0"/>
              <a:pPr/>
              <a:t>13.9.2011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B8D9-068F-49F2-9B00-B3EE3AA5A54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D254-4AE7-45CA-9CA2-1387B87C4F56}" type="datetimeFigureOut">
              <a:rPr lang="cs-CZ" smtClean="0"/>
              <a:pPr/>
              <a:t>13.9.2011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B8D9-068F-49F2-9B00-B3EE3AA5A54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D254-4AE7-45CA-9CA2-1387B87C4F56}" type="datetimeFigureOut">
              <a:rPr lang="cs-CZ" smtClean="0"/>
              <a:pPr/>
              <a:t>13.9.2011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B8D9-068F-49F2-9B00-B3EE3AA5A54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D254-4AE7-45CA-9CA2-1387B87C4F56}" type="datetimeFigureOut">
              <a:rPr lang="cs-CZ" smtClean="0"/>
              <a:pPr/>
              <a:t>13.9.2011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B8D9-068F-49F2-9B00-B3EE3AA5A54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ený obdélní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D254-4AE7-45CA-9CA2-1387B87C4F56}" type="datetimeFigureOut">
              <a:rPr lang="cs-CZ" smtClean="0"/>
              <a:pPr/>
              <a:t>13.9.2011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B8D9-068F-49F2-9B00-B3EE3AA5A54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D254-4AE7-45CA-9CA2-1387B87C4F56}" type="datetimeFigureOut">
              <a:rPr lang="cs-CZ" smtClean="0"/>
              <a:pPr/>
              <a:t>13.9.2011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5C4B8D9-068F-49F2-9B00-B3EE3AA5A54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8DAD254-4AE7-45CA-9CA2-1387B87C4F56}" type="datetimeFigureOut">
              <a:rPr lang="cs-CZ" smtClean="0"/>
              <a:pPr/>
              <a:t>13.9.2011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5C4B8D9-068F-49F2-9B00-B3EE3AA5A54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z/imgres?imgurl=http://botany.natur.cuni.cz/algo/praktika/11/Eunotia2.jpg&amp;imgrefurl=http://botany.natur.cuni.cz/algo/praktika/11.html&amp;usg=__hcyf8lTIlMRhHds0yM0AUsVHW7I=&amp;h=500&amp;w=666&amp;sz=63&amp;hl=cs&amp;start=3&amp;zoom=1&amp;tbnid=fp492cywGA6W-M:&amp;tbnh=104&amp;tbnw=138&amp;ei=mIFuTuuYDovwsgbto9yhBw&amp;prev=/images?q=eunotia&amp;um=1&amp;hl=cs&amp;safe=off&amp;sa=G&amp;tbm=isch&amp;um=1&amp;itbs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hyperlink" Target="http://galerie.sinicearasy.cz/galerie/Chromophyta/Bacillariophyceae/Diatoma/thumbs/ditvudis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71414"/>
            <a:ext cx="7772400" cy="1143000"/>
          </a:xfrm>
        </p:spPr>
        <p:txBody>
          <a:bodyPr/>
          <a:lstStyle/>
          <a:p>
            <a:r>
              <a:rPr lang="cs-CZ" dirty="0" err="1" smtClean="0">
                <a:latin typeface="Baskerville Old Face" pitchFamily="18" charset="0"/>
              </a:rPr>
              <a:t>Bacillariophyceae</a:t>
            </a:r>
            <a:endParaRPr lang="cs-CZ" dirty="0">
              <a:latin typeface="Baskerville Old Face" pitchFamily="18" charset="0"/>
            </a:endParaRPr>
          </a:p>
        </p:txBody>
      </p:sp>
      <p:pic>
        <p:nvPicPr>
          <p:cNvPr id="1026" name="Picture 2" descr="C:\Documents and Settings\Mišis\Plocha\diatom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714488"/>
            <a:ext cx="4495832" cy="449583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072198" y="5786454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latin typeface="Baskerville Old Face" pitchFamily="18" charset="0"/>
              </a:rPr>
              <a:t>Rozsivky</a:t>
            </a:r>
            <a:endParaRPr lang="cs-CZ" sz="4000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1266_Diatoma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458080"/>
            <a:ext cx="6964381" cy="5107820"/>
          </a:xfrm>
          <a:prstGeom prst="rect">
            <a:avLst/>
          </a:prstGeom>
          <a:noFill/>
        </p:spPr>
      </p:pic>
      <p:sp>
        <p:nvSpPr>
          <p:cNvPr id="7782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000232" y="5286388"/>
            <a:ext cx="8208962" cy="817562"/>
          </a:xfrm>
        </p:spPr>
        <p:txBody>
          <a:bodyPr/>
          <a:lstStyle/>
          <a:p>
            <a:r>
              <a:rPr lang="cs-CZ" i="1" dirty="0" err="1"/>
              <a:t>Diatoma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  <a:endParaRPr lang="cs-CZ" i="1" dirty="0"/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6877050" y="6165850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Arial" charset="0"/>
              </a:rPr>
              <a:t>©</a:t>
            </a:r>
            <a:r>
              <a:rPr lang="cs-CZ">
                <a:cs typeface="Arial" charset="0"/>
              </a:rPr>
              <a:t> orig. Uher B.</a:t>
            </a:r>
            <a:endParaRPr lang="en-US">
              <a:cs typeface="Arial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00034" y="95414"/>
            <a:ext cx="77153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Řád: </a:t>
            </a:r>
            <a:r>
              <a:rPr lang="cs-CZ" sz="2800" dirty="0" err="1" smtClean="0"/>
              <a:t>F</a:t>
            </a:r>
            <a:r>
              <a:rPr lang="cs-CZ" sz="2800" dirty="0" err="1" smtClean="0"/>
              <a:t>ragilariales</a:t>
            </a:r>
            <a:endParaRPr lang="cs-CZ" sz="2800" dirty="0" smtClean="0"/>
          </a:p>
          <a:p>
            <a:r>
              <a:rPr lang="cs-CZ" sz="2400" dirty="0" err="1" smtClean="0"/>
              <a:t>penátní</a:t>
            </a:r>
            <a:r>
              <a:rPr lang="cs-CZ" sz="2400" dirty="0" smtClean="0"/>
              <a:t> </a:t>
            </a:r>
            <a:r>
              <a:rPr lang="cs-CZ" sz="2400" dirty="0" smtClean="0"/>
              <a:t>rozsivky s bilaterální symetrií </a:t>
            </a:r>
            <a:r>
              <a:rPr lang="cs-CZ" sz="2400" dirty="0" err="1" smtClean="0"/>
              <a:t>frustul</a:t>
            </a:r>
            <a:r>
              <a:rPr lang="cs-CZ" sz="2400" dirty="0" smtClean="0"/>
              <a:t>, </a:t>
            </a:r>
            <a:r>
              <a:rPr lang="cs-CZ" sz="2400" dirty="0" err="1" smtClean="0"/>
              <a:t>raphe</a:t>
            </a:r>
            <a:r>
              <a:rPr lang="cs-CZ" sz="2400" dirty="0" smtClean="0"/>
              <a:t> chybí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61925"/>
            <a:ext cx="3673475" cy="1682750"/>
          </a:xfrm>
        </p:spPr>
        <p:txBody>
          <a:bodyPr>
            <a:normAutofit/>
          </a:bodyPr>
          <a:lstStyle/>
          <a:p>
            <a:r>
              <a:rPr lang="cs-CZ" sz="2000"/>
              <a:t>Odd.: Heterokontophyta </a:t>
            </a:r>
            <a:br>
              <a:rPr lang="cs-CZ" sz="2000"/>
            </a:br>
            <a:r>
              <a:rPr lang="cs-CZ" sz="2000"/>
              <a:t>Třída: Bacillariophyceae </a:t>
            </a:r>
            <a:br>
              <a:rPr lang="cs-CZ" sz="2000"/>
            </a:br>
            <a:r>
              <a:rPr lang="cs-CZ" sz="2000"/>
              <a:t/>
            </a:r>
            <a:br>
              <a:rPr lang="cs-CZ" sz="2000"/>
            </a:br>
            <a:r>
              <a:rPr lang="cs-CZ" sz="2000"/>
              <a:t>Podtřída: Fragilariophycidae Řád: Fragilariales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5373688"/>
            <a:ext cx="4032250" cy="817562"/>
          </a:xfrm>
        </p:spPr>
        <p:txBody>
          <a:bodyPr/>
          <a:lstStyle/>
          <a:p>
            <a:r>
              <a:rPr lang="cs-CZ" i="1"/>
              <a:t>Asterionella </a:t>
            </a:r>
            <a:r>
              <a:rPr lang="cs-CZ"/>
              <a:t>sp.</a:t>
            </a:r>
            <a:endParaRPr lang="cs-CZ" i="1"/>
          </a:p>
        </p:txBody>
      </p:sp>
      <p:pic>
        <p:nvPicPr>
          <p:cNvPr id="75780" name="Picture 4" descr="Asterionella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188913"/>
            <a:ext cx="4722812" cy="6480175"/>
          </a:xfrm>
          <a:prstGeom prst="rect">
            <a:avLst/>
          </a:prstGeom>
          <a:noFill/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995738" y="6302375"/>
            <a:ext cx="2376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cs typeface="Arial" charset="0"/>
              </a:rPr>
              <a:t>©</a:t>
            </a:r>
            <a:r>
              <a:rPr lang="cs-CZ">
                <a:solidFill>
                  <a:srgbClr val="FFFF00"/>
                </a:solidFill>
                <a:cs typeface="Arial" charset="0"/>
              </a:rPr>
              <a:t> </a:t>
            </a:r>
            <a:r>
              <a:rPr lang="cs-CZ">
                <a:solidFill>
                  <a:srgbClr val="FFFF00"/>
                </a:solidFill>
              </a:rPr>
              <a:t>Carter-Lund</a:t>
            </a:r>
            <a:r>
              <a:rPr lang="cs-CZ">
                <a:solidFill>
                  <a:srgbClr val="FFFF00"/>
                </a:solidFill>
                <a:sym typeface="Symbol" pitchFamily="18" charset="2"/>
              </a:rPr>
              <a:t>Lund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1258_Rozsievka_00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804863"/>
            <a:ext cx="7993063" cy="5864225"/>
          </a:xfrm>
          <a:prstGeom prst="rect">
            <a:avLst/>
          </a:prstGeom>
          <a:noFill/>
        </p:spPr>
      </p:pic>
      <p:sp>
        <p:nvSpPr>
          <p:cNvPr id="76803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50825" y="214290"/>
            <a:ext cx="8642350" cy="603250"/>
          </a:xfrm>
        </p:spPr>
        <p:txBody>
          <a:bodyPr>
            <a:normAutofit fontScale="90000"/>
          </a:bodyPr>
          <a:lstStyle/>
          <a:p>
            <a:r>
              <a:rPr lang="cs-CZ" sz="2000" dirty="0"/>
              <a:t>Odd.: </a:t>
            </a:r>
            <a:r>
              <a:rPr lang="cs-CZ" sz="2000" dirty="0" err="1"/>
              <a:t>Heterokontophyta</a:t>
            </a:r>
            <a:r>
              <a:rPr lang="cs-CZ" sz="2000" dirty="0"/>
              <a:t> Třída: </a:t>
            </a:r>
            <a:r>
              <a:rPr lang="cs-CZ" sz="2000" dirty="0" err="1"/>
              <a:t>Bacillariophyceae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Podtřída: </a:t>
            </a:r>
            <a:r>
              <a:rPr lang="cs-CZ" sz="2000" dirty="0" err="1"/>
              <a:t>Fragilariophycidae</a:t>
            </a:r>
            <a:r>
              <a:rPr lang="cs-CZ" sz="2000" dirty="0"/>
              <a:t> Řád: </a:t>
            </a:r>
            <a:r>
              <a:rPr lang="cs-CZ" sz="2000" dirty="0" err="1"/>
              <a:t>Fragilariales</a:t>
            </a:r>
            <a:endParaRPr lang="cs-CZ" sz="2000" dirty="0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5688013" y="1773238"/>
            <a:ext cx="3455987" cy="817562"/>
          </a:xfrm>
        </p:spPr>
        <p:txBody>
          <a:bodyPr/>
          <a:lstStyle/>
          <a:p>
            <a:r>
              <a:rPr lang="cs-CZ" i="1"/>
              <a:t>Diatoma </a:t>
            </a:r>
            <a:r>
              <a:rPr lang="cs-CZ"/>
              <a:t>sp.</a:t>
            </a:r>
            <a:endParaRPr lang="cs-CZ" i="1"/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6877050" y="6165850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Arial" charset="0"/>
              </a:rPr>
              <a:t>©</a:t>
            </a:r>
            <a:r>
              <a:rPr lang="cs-CZ">
                <a:cs typeface="Arial" charset="0"/>
              </a:rPr>
              <a:t> orig. Uher B.</a:t>
            </a:r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1258_Rozsievka_00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38125"/>
            <a:ext cx="8569325" cy="6286500"/>
          </a:xfrm>
          <a:prstGeom prst="rect">
            <a:avLst/>
          </a:prstGeom>
          <a:noFill/>
        </p:spPr>
      </p:pic>
      <p:sp>
        <p:nvSpPr>
          <p:cNvPr id="788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35038" y="5275263"/>
            <a:ext cx="8208962" cy="817562"/>
          </a:xfrm>
        </p:spPr>
        <p:txBody>
          <a:bodyPr/>
          <a:lstStyle/>
          <a:p>
            <a:r>
              <a:rPr lang="cs-CZ" i="1"/>
              <a:t>Diatoma </a:t>
            </a:r>
            <a:r>
              <a:rPr lang="cs-CZ"/>
              <a:t>sp.</a:t>
            </a:r>
            <a:endParaRPr lang="cs-CZ" i="1"/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6877050" y="6165850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Arial" charset="0"/>
              </a:rPr>
              <a:t>©</a:t>
            </a:r>
            <a:r>
              <a:rPr lang="cs-CZ">
                <a:cs typeface="Arial" charset="0"/>
              </a:rPr>
              <a:t> orig. Uher B.</a:t>
            </a:r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00_FRAGILARIA_ARCUATA_Uh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836613"/>
            <a:ext cx="7777162" cy="5705475"/>
          </a:xfrm>
          <a:prstGeom prst="rect">
            <a:avLst/>
          </a:prstGeom>
          <a:noFill/>
        </p:spPr>
      </p:pic>
      <p:sp>
        <p:nvSpPr>
          <p:cNvPr id="7987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61925"/>
            <a:ext cx="8642350" cy="603250"/>
          </a:xfrm>
        </p:spPr>
        <p:txBody>
          <a:bodyPr>
            <a:normAutofit fontScale="90000"/>
          </a:bodyPr>
          <a:lstStyle/>
          <a:p>
            <a:r>
              <a:rPr lang="cs-CZ" sz="2000"/>
              <a:t>Odd.: Heterokontophyta Třída: Bacillariophyceae </a:t>
            </a:r>
            <a:br>
              <a:rPr lang="cs-CZ" sz="2000"/>
            </a:br>
            <a:r>
              <a:rPr lang="cs-CZ" sz="2000"/>
              <a:t>Podtřída: Fragilariophycidae Řád: Fragilariales</a:t>
            </a: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785786" y="3643314"/>
            <a:ext cx="8713788" cy="817562"/>
          </a:xfrm>
        </p:spPr>
        <p:txBody>
          <a:bodyPr/>
          <a:lstStyle/>
          <a:p>
            <a:r>
              <a:rPr lang="cs-CZ" i="1" dirty="0" err="1"/>
              <a:t>Fragilaria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  <a:endParaRPr lang="cs-CZ" i="1" dirty="0"/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6877050" y="6165850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Arial" charset="0"/>
              </a:rPr>
              <a:t>©</a:t>
            </a:r>
            <a:r>
              <a:rPr lang="cs-CZ">
                <a:cs typeface="Arial" charset="0"/>
              </a:rPr>
              <a:t> orig. Uher B.</a:t>
            </a:r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ragilaria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9088" y="260350"/>
            <a:ext cx="3898900" cy="6408738"/>
          </a:xfrm>
          <a:prstGeom prst="rect">
            <a:avLst/>
          </a:prstGeom>
          <a:noFill/>
        </p:spPr>
      </p:pic>
      <p:sp>
        <p:nvSpPr>
          <p:cNvPr id="808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4437063"/>
            <a:ext cx="4537075" cy="817562"/>
          </a:xfrm>
        </p:spPr>
        <p:txBody>
          <a:bodyPr/>
          <a:lstStyle/>
          <a:p>
            <a:r>
              <a:rPr lang="cs-CZ" i="1"/>
              <a:t>Fragilaria </a:t>
            </a:r>
            <a:r>
              <a:rPr lang="cs-CZ"/>
              <a:t>sp.</a:t>
            </a:r>
            <a:endParaRPr lang="cs-CZ" i="1"/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5580063" y="6302375"/>
            <a:ext cx="2376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Arial" charset="0"/>
              </a:rPr>
              <a:t>©</a:t>
            </a:r>
            <a:r>
              <a:rPr lang="cs-CZ">
                <a:cs typeface="Arial" charset="0"/>
              </a:rPr>
              <a:t> </a:t>
            </a:r>
            <a:r>
              <a:rPr lang="cs-CZ"/>
              <a:t>Carter-Lund</a:t>
            </a:r>
            <a:r>
              <a:rPr lang="cs-CZ">
                <a:sym typeface="Symbol" pitchFamily="18" charset="2"/>
              </a:rPr>
              <a:t>Lund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941388"/>
          </a:xfrm>
        </p:spPr>
        <p:txBody>
          <a:bodyPr/>
          <a:lstStyle/>
          <a:p>
            <a:r>
              <a:rPr lang="cs-CZ" sz="2400"/>
              <a:t>Odd.: Heterokontophyta Třída: Bacillariophyceae </a:t>
            </a:r>
            <a:br>
              <a:rPr lang="cs-CZ" sz="2400"/>
            </a:br>
            <a:r>
              <a:rPr lang="cs-CZ" sz="2400"/>
              <a:t>Podtřída: Fragilariophycidae Řád: Fragilariales</a:t>
            </a:r>
          </a:p>
        </p:txBody>
      </p:sp>
      <p:pic>
        <p:nvPicPr>
          <p:cNvPr id="81923" name="Picture 3" descr="Meridion, vějířovité kolonie, délka 12-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846138"/>
            <a:ext cx="7956550" cy="5967412"/>
          </a:xfrm>
          <a:prstGeom prst="rect">
            <a:avLst/>
          </a:prstGeom>
          <a:noFill/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4067175" y="2420938"/>
            <a:ext cx="4176713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cs-CZ" sz="3200" i="1"/>
              <a:t>Meridion </a:t>
            </a:r>
            <a:r>
              <a:rPr lang="cs-CZ" sz="3200"/>
              <a:t>sp.</a:t>
            </a:r>
            <a:endParaRPr lang="cs-CZ" sz="3200" i="1"/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6084888" y="6302375"/>
            <a:ext cx="2376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Arial" charset="0"/>
              </a:rPr>
              <a:t>©</a:t>
            </a:r>
            <a:r>
              <a:rPr lang="cs-CZ">
                <a:cs typeface="Arial" charset="0"/>
              </a:rPr>
              <a:t> </a:t>
            </a:r>
            <a:r>
              <a:rPr lang="cs-CZ"/>
              <a:t>Carter-Lund</a:t>
            </a:r>
            <a:r>
              <a:rPr lang="cs-CZ">
                <a:sym typeface="Symbol" pitchFamily="18" charset="2"/>
              </a:rPr>
              <a:t>Lund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877" y="357166"/>
            <a:ext cx="8358246" cy="703282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řád: </a:t>
            </a:r>
            <a:r>
              <a:rPr lang="cs-CZ" sz="3600" dirty="0" err="1" smtClean="0"/>
              <a:t>Eunotiales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2700" dirty="0" smtClean="0"/>
              <a:t> krátké </a:t>
            </a:r>
            <a:r>
              <a:rPr lang="cs-CZ" sz="2700" dirty="0" err="1" smtClean="0"/>
              <a:t>raphe</a:t>
            </a:r>
            <a:r>
              <a:rPr lang="cs-CZ" sz="2700" dirty="0" smtClean="0"/>
              <a:t> na koncích </a:t>
            </a:r>
            <a:r>
              <a:rPr lang="cs-CZ" sz="2700" dirty="0" err="1" smtClean="0"/>
              <a:t>frustul</a:t>
            </a:r>
            <a:endParaRPr lang="cs-CZ" sz="27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i="1" dirty="0" smtClean="0"/>
          </a:p>
          <a:p>
            <a:r>
              <a:rPr lang="cs-CZ" i="1" dirty="0" err="1" smtClean="0"/>
              <a:t>Eunotia</a:t>
            </a:r>
            <a:r>
              <a:rPr lang="cs-CZ" i="1" dirty="0" smtClean="0"/>
              <a:t> </a:t>
            </a:r>
            <a:r>
              <a:rPr lang="cs-CZ" i="1" dirty="0" err="1" smtClean="0"/>
              <a:t>diadema</a:t>
            </a:r>
            <a:endParaRPr lang="cs-CZ" i="1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i="1" dirty="0" smtClean="0"/>
          </a:p>
          <a:p>
            <a:r>
              <a:rPr lang="cs-CZ" i="1" dirty="0" err="1" smtClean="0"/>
              <a:t>Eunotia</a:t>
            </a:r>
            <a:r>
              <a:rPr lang="cs-CZ" i="1" dirty="0" smtClean="0"/>
              <a:t> </a:t>
            </a:r>
            <a:r>
              <a:rPr lang="cs-CZ" i="1" dirty="0" err="1" smtClean="0"/>
              <a:t>fallax</a:t>
            </a:r>
            <a:endParaRPr lang="cs-CZ" i="1" dirty="0"/>
          </a:p>
        </p:txBody>
      </p:sp>
      <p:pic>
        <p:nvPicPr>
          <p:cNvPr id="60418" name="Picture 2" descr="http://t3.gstatic.com/images?q=tbn:ANd9GcQYq424iLMu-gvvG5QThFDhI42chx1_N650Ex_QH4Zq68EHCUyXLOSpPxo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330510"/>
            <a:ext cx="2500330" cy="1884308"/>
          </a:xfrm>
          <a:prstGeom prst="rect">
            <a:avLst/>
          </a:prstGeom>
          <a:noFill/>
        </p:spPr>
      </p:pic>
      <p:pic>
        <p:nvPicPr>
          <p:cNvPr id="60420" name="Picture 4" descr="http://craticula.ncl.ac.uk/EADiatomKey/images/000831B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4886049"/>
            <a:ext cx="3757598" cy="1614785"/>
          </a:xfrm>
          <a:prstGeom prst="rect">
            <a:avLst/>
          </a:prstGeom>
          <a:noFill/>
        </p:spPr>
      </p:pic>
      <p:sp>
        <p:nvSpPr>
          <p:cNvPr id="6" name="Šipka doprava 5"/>
          <p:cNvSpPr/>
          <p:nvPr/>
        </p:nvSpPr>
        <p:spPr>
          <a:xfrm>
            <a:off x="2857488" y="5786454"/>
            <a:ext cx="1571636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2071670" y="5643578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raphe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0034" y="1357298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oligotrofní či </a:t>
            </a:r>
            <a:r>
              <a:rPr lang="cs-CZ" dirty="0" err="1" smtClean="0"/>
              <a:t>dystrofní</a:t>
            </a:r>
            <a:r>
              <a:rPr lang="cs-CZ" dirty="0" smtClean="0"/>
              <a:t> sladkovodní biotopy s</a:t>
            </a:r>
            <a:r>
              <a:rPr lang="cs-CZ" dirty="0" smtClean="0"/>
              <a:t> nízkou konduktivitou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800" dirty="0" smtClean="0"/>
              <a:t>Řád</a:t>
            </a:r>
            <a:r>
              <a:rPr lang="cs-CZ" sz="2800" dirty="0" smtClean="0"/>
              <a:t>: </a:t>
            </a:r>
            <a:r>
              <a:rPr lang="cs-CZ" sz="2800" b="1" dirty="0" err="1" smtClean="0"/>
              <a:t>Achnanthales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200" dirty="0" err="1" smtClean="0"/>
              <a:t>penátní</a:t>
            </a:r>
            <a:r>
              <a:rPr lang="cs-CZ" sz="2200" dirty="0" smtClean="0"/>
              <a:t> </a:t>
            </a:r>
            <a:r>
              <a:rPr lang="cs-CZ" sz="2200" dirty="0" smtClean="0"/>
              <a:t>rozsivky se štěrbinovou </a:t>
            </a:r>
            <a:r>
              <a:rPr lang="cs-CZ" sz="2200" dirty="0" err="1" smtClean="0"/>
              <a:t>raphe</a:t>
            </a:r>
            <a:r>
              <a:rPr lang="cs-CZ" sz="2200" dirty="0" smtClean="0"/>
              <a:t> na jedné misce, na druhé misce </a:t>
            </a:r>
            <a:r>
              <a:rPr lang="cs-CZ" sz="2200" dirty="0" err="1" smtClean="0"/>
              <a:t>pseudoraphe</a:t>
            </a:r>
            <a:endParaRPr lang="cs-CZ" sz="2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9394" name="Picture 2" descr="http://craticula.ncl.ac.uk/Eddi/images/rbge/C00180A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643050"/>
            <a:ext cx="6429420" cy="471947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571604" y="4714884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 smtClean="0"/>
              <a:t>Achnanthidium</a:t>
            </a:r>
            <a:r>
              <a:rPr lang="cs-CZ" b="1" dirty="0" smtClean="0"/>
              <a:t> </a:t>
            </a:r>
            <a:r>
              <a:rPr lang="cs-CZ" b="1" dirty="0" err="1" smtClean="0"/>
              <a:t>sp</a:t>
            </a:r>
            <a:r>
              <a:rPr lang="cs-CZ" b="1" dirty="0" smtClean="0"/>
              <a:t>.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1291_Rozsievka_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064" y="1017121"/>
            <a:ext cx="7747026" cy="5683717"/>
          </a:xfrm>
          <a:prstGeom prst="rect">
            <a:avLst/>
          </a:prstGeom>
          <a:noFill/>
        </p:spPr>
      </p:pic>
      <p:sp>
        <p:nvSpPr>
          <p:cNvPr id="89091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50825" y="285728"/>
            <a:ext cx="8642350" cy="603250"/>
          </a:xfrm>
        </p:spPr>
        <p:txBody>
          <a:bodyPr>
            <a:normAutofit fontScale="90000"/>
          </a:bodyPr>
          <a:lstStyle/>
          <a:p>
            <a:r>
              <a:rPr lang="cs-CZ" sz="2000" dirty="0"/>
              <a:t>Odd.: </a:t>
            </a:r>
            <a:r>
              <a:rPr lang="cs-CZ" sz="2000" dirty="0" err="1"/>
              <a:t>Heterokontophyta</a:t>
            </a:r>
            <a:r>
              <a:rPr lang="cs-CZ" sz="2000" dirty="0"/>
              <a:t> Třída: </a:t>
            </a:r>
            <a:r>
              <a:rPr lang="cs-CZ" sz="2000" dirty="0" err="1"/>
              <a:t>Bacillariophyceae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Podtřída: </a:t>
            </a:r>
            <a:r>
              <a:rPr lang="cs-CZ" sz="2000" dirty="0" err="1"/>
              <a:t>Bacillariophycidae</a:t>
            </a:r>
            <a:r>
              <a:rPr lang="cs-CZ" sz="2000" dirty="0"/>
              <a:t> Řád: </a:t>
            </a:r>
            <a:r>
              <a:rPr lang="cs-CZ" sz="2000" dirty="0" err="1"/>
              <a:t>Achnanthales</a:t>
            </a:r>
            <a:endParaRPr lang="cs-CZ" sz="2000" dirty="0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743325" y="1196975"/>
            <a:ext cx="5400675" cy="817563"/>
          </a:xfrm>
        </p:spPr>
        <p:txBody>
          <a:bodyPr/>
          <a:lstStyle/>
          <a:p>
            <a:r>
              <a:rPr lang="cs-CZ" i="1" dirty="0" err="1"/>
              <a:t>Cocconeis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  <a:endParaRPr lang="cs-CZ" i="1" dirty="0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6877050" y="6375400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Arial" charset="0"/>
              </a:rPr>
              <a:t>©</a:t>
            </a:r>
            <a:r>
              <a:rPr lang="cs-CZ">
                <a:cs typeface="Arial" charset="0"/>
              </a:rPr>
              <a:t> orig. Uher B.</a:t>
            </a:r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14290"/>
            <a:ext cx="8229600" cy="758846"/>
          </a:xfrm>
        </p:spPr>
        <p:txBody>
          <a:bodyPr/>
          <a:lstStyle/>
          <a:p>
            <a:pPr eaLnBrk="1" hangingPunct="1"/>
            <a:r>
              <a:rPr lang="cs-CZ" sz="3600" dirty="0" smtClean="0"/>
              <a:t>Oddělení: HETEROKONTOPHYTA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1500" y="1142984"/>
            <a:ext cx="7329488" cy="55451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Fotoautotrofní</a:t>
            </a:r>
            <a:r>
              <a:rPr lang="cs-CZ" sz="2400" dirty="0" smtClean="0"/>
              <a:t> </a:t>
            </a:r>
            <a:r>
              <a:rPr lang="cs-CZ" sz="2400" dirty="0" smtClean="0"/>
              <a:t>řasy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Pleuronematický</a:t>
            </a:r>
            <a:r>
              <a:rPr lang="cs-CZ" sz="2400" dirty="0" smtClean="0"/>
              <a:t> </a:t>
            </a:r>
            <a:r>
              <a:rPr lang="cs-CZ" sz="2400" dirty="0" smtClean="0"/>
              <a:t>bičík (</a:t>
            </a:r>
            <a:r>
              <a:rPr lang="cs-CZ" sz="2400" dirty="0" smtClean="0"/>
              <a:t>pohybový)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Akronematický</a:t>
            </a:r>
            <a:r>
              <a:rPr lang="cs-CZ" sz="2400" dirty="0" smtClean="0"/>
              <a:t> bičík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smtClean="0"/>
              <a:t>Chromatofory </a:t>
            </a:r>
            <a:r>
              <a:rPr lang="cs-CZ" sz="2400" dirty="0" smtClean="0"/>
              <a:t>se 4 </a:t>
            </a:r>
            <a:r>
              <a:rPr lang="cs-CZ" sz="2400" dirty="0" smtClean="0"/>
              <a:t>membránami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smtClean="0"/>
              <a:t>Chlorofyl </a:t>
            </a:r>
            <a:r>
              <a:rPr lang="cs-CZ" sz="2400" dirty="0" smtClean="0"/>
              <a:t>a, </a:t>
            </a:r>
            <a:r>
              <a:rPr lang="cs-CZ" sz="2400" dirty="0" smtClean="0"/>
              <a:t>c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Fukoxantin</a:t>
            </a:r>
            <a:r>
              <a:rPr lang="cs-CZ" sz="2400" dirty="0" smtClean="0"/>
              <a:t>, </a:t>
            </a:r>
            <a:r>
              <a:rPr lang="cs-CZ" sz="2400" dirty="0" err="1" smtClean="0"/>
              <a:t>vaucheriaxantin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smtClean="0"/>
              <a:t>Olej</a:t>
            </a:r>
            <a:r>
              <a:rPr lang="cs-CZ" sz="2400" dirty="0" smtClean="0"/>
              <a:t>, </a:t>
            </a:r>
            <a:r>
              <a:rPr lang="cs-CZ" sz="2400" dirty="0" err="1" smtClean="0"/>
              <a:t>polyfosfátová</a:t>
            </a:r>
            <a:r>
              <a:rPr lang="cs-CZ" sz="2400" dirty="0" smtClean="0"/>
              <a:t> zrnka </a:t>
            </a:r>
            <a:r>
              <a:rPr lang="cs-CZ" sz="2400" dirty="0" smtClean="0"/>
              <a:t>– volutin</a:t>
            </a:r>
          </a:p>
          <a:p>
            <a:pPr eaLnBrk="1" hangingPunct="1">
              <a:lnSpc>
                <a:spcPct val="80000"/>
              </a:lnSpc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cs-CZ" sz="2400" u="sng" dirty="0" smtClean="0"/>
              <a:t>Třídy</a:t>
            </a:r>
            <a:r>
              <a:rPr lang="cs-CZ" sz="2400" dirty="0" smtClean="0"/>
              <a:t>: 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Bacillariophyceae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Chrysophyceae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Xanthophyceae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Phaeophyceae</a:t>
            </a:r>
            <a:endParaRPr lang="cs-CZ" sz="2400" dirty="0" smtClean="0"/>
          </a:p>
          <a:p>
            <a:pPr>
              <a:lnSpc>
                <a:spcPct val="80000"/>
              </a:lnSpc>
              <a:buNone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buNone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buNone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endParaRPr lang="cs-CZ" sz="2400" dirty="0" smtClean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8429625" y="5357813"/>
            <a:ext cx="257175" cy="11668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sz="2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60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60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0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0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0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0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  <p:bldP spid="4608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Navicula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7" y="1142984"/>
            <a:ext cx="7508365" cy="5508641"/>
          </a:xfrm>
          <a:prstGeom prst="rect">
            <a:avLst/>
          </a:prstGeom>
          <a:noFill/>
        </p:spPr>
      </p:pic>
      <p:sp>
        <p:nvSpPr>
          <p:cNvPr id="8499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50825" y="396858"/>
            <a:ext cx="8642350" cy="603250"/>
          </a:xfrm>
        </p:spPr>
        <p:txBody>
          <a:bodyPr>
            <a:noAutofit/>
          </a:bodyPr>
          <a:lstStyle/>
          <a:p>
            <a:r>
              <a:rPr lang="cs-CZ" sz="2400" dirty="0" smtClean="0"/>
              <a:t>Řád: </a:t>
            </a:r>
            <a:r>
              <a:rPr lang="cs-CZ" sz="2400" dirty="0" err="1" smtClean="0"/>
              <a:t>Naviculales</a:t>
            </a:r>
            <a:r>
              <a:rPr lang="cs-CZ" sz="2400" dirty="0" smtClean="0"/>
              <a:t> </a:t>
            </a:r>
            <a:br>
              <a:rPr lang="cs-CZ" sz="2400" dirty="0" smtClean="0"/>
            </a:br>
            <a:r>
              <a:rPr lang="cs-CZ" sz="2400" dirty="0" smtClean="0"/>
              <a:t>štěrbinové </a:t>
            </a:r>
            <a:r>
              <a:rPr lang="cs-CZ" sz="2400" dirty="0" err="1" smtClean="0"/>
              <a:t>raphe</a:t>
            </a:r>
            <a:r>
              <a:rPr lang="cs-CZ" sz="2400" dirty="0" smtClean="0"/>
              <a:t> na obou miskách</a:t>
            </a:r>
            <a:endParaRPr lang="cs-CZ" sz="2400" dirty="0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714348" y="5286388"/>
            <a:ext cx="4679950" cy="817562"/>
          </a:xfrm>
        </p:spPr>
        <p:txBody>
          <a:bodyPr/>
          <a:lstStyle/>
          <a:p>
            <a:r>
              <a:rPr lang="cs-CZ" i="1" dirty="0" err="1"/>
              <a:t>Navicula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  <a:endParaRPr lang="cs-CZ" i="1" dirty="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6357950" y="6143644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Arial" charset="0"/>
              </a:rPr>
              <a:t>©</a:t>
            </a:r>
            <a:r>
              <a:rPr lang="cs-CZ">
                <a:cs typeface="Arial" charset="0"/>
              </a:rPr>
              <a:t> orig. Uher B.</a:t>
            </a:r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57166"/>
            <a:ext cx="6481763" cy="603250"/>
          </a:xfrm>
        </p:spPr>
        <p:txBody>
          <a:bodyPr>
            <a:normAutofit fontScale="90000"/>
          </a:bodyPr>
          <a:lstStyle/>
          <a:p>
            <a:r>
              <a:rPr lang="cs-CZ" sz="2000" dirty="0"/>
              <a:t>Odd.: </a:t>
            </a:r>
            <a:r>
              <a:rPr lang="cs-CZ" sz="2000" dirty="0" err="1"/>
              <a:t>Heterokontophyta</a:t>
            </a:r>
            <a:r>
              <a:rPr lang="cs-CZ" sz="2000" dirty="0"/>
              <a:t> Třída: </a:t>
            </a:r>
            <a:r>
              <a:rPr lang="cs-CZ" sz="2000" dirty="0" err="1"/>
              <a:t>Bacillariophyceae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Podtřída: </a:t>
            </a:r>
            <a:r>
              <a:rPr lang="cs-CZ" sz="2000" dirty="0" err="1"/>
              <a:t>Bacillariophycidae</a:t>
            </a:r>
            <a:r>
              <a:rPr lang="cs-CZ" sz="2000" dirty="0"/>
              <a:t> Řád: </a:t>
            </a:r>
            <a:r>
              <a:rPr lang="cs-CZ" sz="2000" dirty="0" err="1"/>
              <a:t>Naviculales</a:t>
            </a:r>
            <a:endParaRPr lang="cs-CZ" sz="20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071934" y="1714488"/>
            <a:ext cx="4679950" cy="817562"/>
          </a:xfrm>
        </p:spPr>
        <p:txBody>
          <a:bodyPr/>
          <a:lstStyle/>
          <a:p>
            <a:r>
              <a:rPr lang="cs-CZ" i="1" dirty="0" err="1"/>
              <a:t>Pinnularia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  <a:endParaRPr lang="cs-CZ" i="1" dirty="0"/>
          </a:p>
        </p:txBody>
      </p:sp>
      <p:pic>
        <p:nvPicPr>
          <p:cNvPr id="86020" name="Picture 4" descr="Pinnularia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4638" y="115888"/>
            <a:ext cx="2124075" cy="6553200"/>
          </a:xfrm>
          <a:prstGeom prst="rect">
            <a:avLst/>
          </a:prstGeom>
          <a:noFill/>
        </p:spPr>
      </p:pic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6516688" y="6302375"/>
            <a:ext cx="2376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cs typeface="Arial" charset="0"/>
              </a:rPr>
              <a:t>©</a:t>
            </a:r>
            <a:r>
              <a:rPr lang="cs-CZ">
                <a:solidFill>
                  <a:srgbClr val="FFFF00"/>
                </a:solidFill>
                <a:cs typeface="Arial" charset="0"/>
              </a:rPr>
              <a:t> </a:t>
            </a:r>
            <a:r>
              <a:rPr lang="cs-CZ">
                <a:solidFill>
                  <a:srgbClr val="FFFF00"/>
                </a:solidFill>
              </a:rPr>
              <a:t>Carter-Lund</a:t>
            </a:r>
            <a:r>
              <a:rPr lang="cs-CZ">
                <a:solidFill>
                  <a:srgbClr val="FFFF00"/>
                </a:solidFill>
                <a:sym typeface="Symbol" pitchFamily="18" charset="2"/>
              </a:rPr>
              <a:t>Lund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Uher-163-40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913622"/>
            <a:ext cx="7674002" cy="5757053"/>
          </a:xfrm>
          <a:prstGeom prst="rect">
            <a:avLst/>
          </a:prstGeom>
          <a:noFill/>
        </p:spPr>
      </p:pic>
      <p:sp>
        <p:nvSpPr>
          <p:cNvPr id="87043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50825" y="285728"/>
            <a:ext cx="8642350" cy="603250"/>
          </a:xfrm>
        </p:spPr>
        <p:txBody>
          <a:bodyPr>
            <a:normAutofit fontScale="90000"/>
          </a:bodyPr>
          <a:lstStyle/>
          <a:p>
            <a:r>
              <a:rPr lang="cs-CZ" sz="2000" dirty="0"/>
              <a:t>Odd.: </a:t>
            </a:r>
            <a:r>
              <a:rPr lang="cs-CZ" sz="2000" dirty="0" err="1"/>
              <a:t>Heterokontophyta</a:t>
            </a:r>
            <a:r>
              <a:rPr lang="cs-CZ" sz="2000" dirty="0"/>
              <a:t> Třída: </a:t>
            </a:r>
            <a:r>
              <a:rPr lang="cs-CZ" sz="2000" dirty="0" err="1"/>
              <a:t>Bacillariophyceae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Podtřída: </a:t>
            </a:r>
            <a:r>
              <a:rPr lang="cs-CZ" sz="2000" dirty="0" err="1"/>
              <a:t>Bacillariophycidae</a:t>
            </a:r>
            <a:r>
              <a:rPr lang="cs-CZ" sz="2000" dirty="0"/>
              <a:t> Řád: </a:t>
            </a:r>
            <a:r>
              <a:rPr lang="cs-CZ" sz="2000" dirty="0" err="1"/>
              <a:t>Naviculales</a:t>
            </a:r>
            <a:endParaRPr lang="cs-CZ" sz="2000" dirty="0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857224" y="5429264"/>
            <a:ext cx="8640763" cy="817563"/>
          </a:xfrm>
        </p:spPr>
        <p:txBody>
          <a:bodyPr/>
          <a:lstStyle/>
          <a:p>
            <a:r>
              <a:rPr lang="cs-CZ" i="1" dirty="0" err="1"/>
              <a:t>Gomphonema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  <a:endParaRPr lang="cs-CZ" i="1" dirty="0"/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6877050" y="6230938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Arial" charset="0"/>
              </a:rPr>
              <a:t>©</a:t>
            </a:r>
            <a:r>
              <a:rPr lang="cs-CZ">
                <a:cs typeface="Arial" charset="0"/>
              </a:rPr>
              <a:t> orig. Uher B.</a:t>
            </a:r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Gyrosigma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836613"/>
            <a:ext cx="7777163" cy="5834062"/>
          </a:xfrm>
          <a:prstGeom prst="rect">
            <a:avLst/>
          </a:prstGeom>
          <a:noFill/>
        </p:spPr>
      </p:pic>
      <p:sp>
        <p:nvSpPr>
          <p:cNvPr id="88067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50825" y="214290"/>
            <a:ext cx="8642350" cy="603250"/>
          </a:xfrm>
        </p:spPr>
        <p:txBody>
          <a:bodyPr>
            <a:normAutofit fontScale="90000"/>
          </a:bodyPr>
          <a:lstStyle/>
          <a:p>
            <a:r>
              <a:rPr lang="cs-CZ" sz="2000" dirty="0"/>
              <a:t>Odd.: </a:t>
            </a:r>
            <a:r>
              <a:rPr lang="cs-CZ" sz="2000" dirty="0" err="1"/>
              <a:t>Heterokontophyta</a:t>
            </a:r>
            <a:r>
              <a:rPr lang="cs-CZ" sz="2000" dirty="0"/>
              <a:t> Třída: </a:t>
            </a:r>
            <a:r>
              <a:rPr lang="cs-CZ" sz="2000" dirty="0" err="1"/>
              <a:t>Bacillariophyceae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Podtřída: </a:t>
            </a:r>
            <a:r>
              <a:rPr lang="cs-CZ" sz="2000" dirty="0" err="1"/>
              <a:t>Bacillariophycidae</a:t>
            </a:r>
            <a:r>
              <a:rPr lang="cs-CZ" sz="2000" dirty="0"/>
              <a:t> Řád: </a:t>
            </a:r>
            <a:r>
              <a:rPr lang="cs-CZ" sz="2000" dirty="0" err="1"/>
              <a:t>Naviculales</a:t>
            </a:r>
            <a:endParaRPr lang="cs-CZ" sz="2000" dirty="0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1214414" y="1928802"/>
            <a:ext cx="8640762" cy="817562"/>
          </a:xfrm>
        </p:spPr>
        <p:txBody>
          <a:bodyPr/>
          <a:lstStyle/>
          <a:p>
            <a:r>
              <a:rPr lang="cs-CZ" i="1" dirty="0" err="1"/>
              <a:t>Gyrosigma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  <a:endParaRPr lang="cs-CZ" i="1" dirty="0"/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6877050" y="6230938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Arial" charset="0"/>
              </a:rPr>
              <a:t>©</a:t>
            </a:r>
            <a:r>
              <a:rPr lang="cs-CZ">
                <a:cs typeface="Arial" charset="0"/>
              </a:rPr>
              <a:t> orig. Uher B.</a:t>
            </a:r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Uher-162-40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148" y="1785926"/>
            <a:ext cx="6389704" cy="4793880"/>
          </a:xfrm>
          <a:prstGeom prst="rect">
            <a:avLst/>
          </a:prstGeom>
          <a:noFill/>
        </p:spPr>
      </p:pic>
      <p:sp>
        <p:nvSpPr>
          <p:cNvPr id="9011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14290"/>
            <a:ext cx="8642350" cy="603250"/>
          </a:xfrm>
        </p:spPr>
        <p:txBody>
          <a:bodyPr>
            <a:normAutofit fontScale="90000"/>
          </a:bodyPr>
          <a:lstStyle/>
          <a:p>
            <a:r>
              <a:rPr lang="cs-CZ" sz="2000" dirty="0"/>
              <a:t>Odd.: </a:t>
            </a:r>
            <a:r>
              <a:rPr lang="cs-CZ" sz="2000" dirty="0" err="1"/>
              <a:t>Heterokontophyta</a:t>
            </a:r>
            <a:r>
              <a:rPr lang="cs-CZ" sz="2000" dirty="0"/>
              <a:t> Třída: </a:t>
            </a:r>
            <a:r>
              <a:rPr lang="cs-CZ" sz="2000" dirty="0" err="1"/>
              <a:t>Bacillariophyceae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Podtřída: </a:t>
            </a:r>
            <a:r>
              <a:rPr lang="cs-CZ" sz="2000" dirty="0" err="1"/>
              <a:t>Bacillariophycidae</a:t>
            </a:r>
            <a:r>
              <a:rPr lang="cs-CZ" sz="2000" dirty="0"/>
              <a:t> </a:t>
            </a:r>
            <a:r>
              <a:rPr lang="cs-CZ" sz="2000" dirty="0" smtClean="0"/>
              <a:t> Řád</a:t>
            </a:r>
            <a:r>
              <a:rPr lang="cs-CZ" sz="2000" dirty="0"/>
              <a:t>: </a:t>
            </a:r>
            <a:r>
              <a:rPr lang="cs-CZ" sz="2000" dirty="0" err="1" smtClean="0"/>
              <a:t>Bacillariales</a:t>
            </a:r>
            <a:endParaRPr lang="cs-CZ" sz="2000" dirty="0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1285852" y="5000636"/>
            <a:ext cx="8640763" cy="817563"/>
          </a:xfrm>
        </p:spPr>
        <p:txBody>
          <a:bodyPr/>
          <a:lstStyle/>
          <a:p>
            <a:r>
              <a:rPr lang="cs-CZ" i="1" dirty="0" err="1"/>
              <a:t>Nitzschia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  <a:endParaRPr lang="cs-CZ" i="1" dirty="0"/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5786446" y="6072206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cs typeface="Arial" charset="0"/>
              </a:rPr>
              <a:t>©</a:t>
            </a:r>
            <a:r>
              <a:rPr lang="cs-CZ" dirty="0">
                <a:cs typeface="Arial" charset="0"/>
              </a:rPr>
              <a:t> </a:t>
            </a:r>
            <a:r>
              <a:rPr lang="cs-CZ" dirty="0" err="1">
                <a:cs typeface="Arial" charset="0"/>
              </a:rPr>
              <a:t>orig</a:t>
            </a:r>
            <a:r>
              <a:rPr lang="cs-CZ" dirty="0">
                <a:cs typeface="Arial" charset="0"/>
              </a:rPr>
              <a:t>. Uher B.</a:t>
            </a:r>
            <a:endParaRPr lang="en-US" dirty="0">
              <a:cs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14348" y="928670"/>
            <a:ext cx="70009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Řád </a:t>
            </a:r>
            <a:r>
              <a:rPr lang="cs-CZ" sz="2000" dirty="0" err="1" smtClean="0"/>
              <a:t>Bacillariales</a:t>
            </a:r>
            <a:endParaRPr lang="cs-CZ" sz="2000" dirty="0" smtClean="0"/>
          </a:p>
          <a:p>
            <a:r>
              <a:rPr lang="cs-CZ" dirty="0" err="1" smtClean="0"/>
              <a:t>penátní</a:t>
            </a:r>
            <a:r>
              <a:rPr lang="cs-CZ" dirty="0" smtClean="0"/>
              <a:t> </a:t>
            </a:r>
            <a:r>
              <a:rPr lang="cs-CZ" dirty="0" smtClean="0"/>
              <a:t>rozsivky s kanálkovou </a:t>
            </a:r>
            <a:r>
              <a:rPr lang="cs-CZ" dirty="0" err="1" smtClean="0"/>
              <a:t>raphe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sz="4000" b="1">
                <a:solidFill>
                  <a:srgbClr val="FF0000"/>
                </a:solidFill>
              </a:rPr>
              <a:t>Rozsivky – detektory radiace a těžkých kovů (Pb, Cd, Hg)!</a:t>
            </a:r>
          </a:p>
        </p:txBody>
      </p:sp>
      <p:pic>
        <p:nvPicPr>
          <p:cNvPr id="91139" name="Picture 3" descr="radi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1400175"/>
            <a:ext cx="1908175" cy="2749550"/>
          </a:xfrm>
          <a:prstGeom prst="rect">
            <a:avLst/>
          </a:prstGeom>
          <a:noFill/>
        </p:spPr>
      </p:pic>
      <p:pic>
        <p:nvPicPr>
          <p:cNvPr id="91140" name="Picture 4" descr="rozsievk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524000"/>
            <a:ext cx="2151063" cy="228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1141" name="Picture 5" descr="rozsievka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524000"/>
            <a:ext cx="2293938" cy="24384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91142" name="Picture 6" descr="rozsievka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191000"/>
            <a:ext cx="2222500" cy="2362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1143" name="Picture 7" descr="rozsievka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114800"/>
            <a:ext cx="2220913" cy="2362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838200" y="3352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rgbClr val="FFFF00"/>
                </a:solidFill>
              </a:rPr>
              <a:t>Normál</a:t>
            </a:r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3124200" y="4114800"/>
            <a:ext cx="2743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>
                <a:solidFill>
                  <a:srgbClr val="FF0000"/>
                </a:solidFill>
              </a:rPr>
              <a:t>Radiací poškozené formy</a:t>
            </a:r>
          </a:p>
        </p:txBody>
      </p:sp>
      <p:pic>
        <p:nvPicPr>
          <p:cNvPr id="91146" name="Picture 10" descr="Nuclearna reakci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1400" y="5029200"/>
            <a:ext cx="1676400" cy="1549400"/>
          </a:xfrm>
          <a:prstGeom prst="rect">
            <a:avLst/>
          </a:prstGeom>
          <a:noFill/>
        </p:spPr>
      </p:pic>
      <p:sp>
        <p:nvSpPr>
          <p:cNvPr id="91147" name="Line 11"/>
          <p:cNvSpPr>
            <a:spLocks noChangeShapeType="1"/>
          </p:cNvSpPr>
          <p:nvPr/>
        </p:nvSpPr>
        <p:spPr bwMode="auto">
          <a:xfrm flipV="1">
            <a:off x="5257800" y="3886200"/>
            <a:ext cx="6096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>
            <a:off x="5219700" y="5805488"/>
            <a:ext cx="720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 flipH="1" flipV="1">
            <a:off x="3048000" y="4953000"/>
            <a:ext cx="5334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4" grpId="0" autoUpdateAnimBg="0"/>
      <p:bldP spid="91145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58" y="214290"/>
            <a:ext cx="7772400" cy="642934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Ekologie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"/>
          </p:nvPr>
        </p:nvSpPr>
        <p:spPr>
          <a:xfrm>
            <a:off x="357158" y="1071546"/>
            <a:ext cx="8329642" cy="5500726"/>
          </a:xfrm>
        </p:spPr>
        <p:txBody>
          <a:bodyPr/>
          <a:lstStyle/>
          <a:p>
            <a:r>
              <a:rPr lang="cs-CZ" dirty="0" smtClean="0"/>
              <a:t>důležitá součást globální primární produkce</a:t>
            </a:r>
          </a:p>
          <a:p>
            <a:r>
              <a:rPr lang="cs-CZ" dirty="0" smtClean="0"/>
              <a:t>jedna z hlavních </a:t>
            </a:r>
            <a:r>
              <a:rPr lang="cs-CZ" dirty="0" err="1" smtClean="0"/>
              <a:t>akvatických</a:t>
            </a:r>
            <a:r>
              <a:rPr lang="cs-CZ" dirty="0" smtClean="0"/>
              <a:t> fotosyntetických skupin</a:t>
            </a:r>
          </a:p>
          <a:p>
            <a:r>
              <a:rPr lang="cs-CZ" dirty="0" smtClean="0"/>
              <a:t>mořské i sladkovodní </a:t>
            </a:r>
            <a:r>
              <a:rPr lang="cs-CZ" sz="2000" dirty="0" smtClean="0"/>
              <a:t>(</a:t>
            </a:r>
            <a:r>
              <a:rPr lang="cs-CZ" sz="2000" i="1" dirty="0" smtClean="0"/>
              <a:t>centrické-převážně mořské, ve sladkých vodách planktonní, </a:t>
            </a:r>
            <a:r>
              <a:rPr lang="cs-CZ" sz="2000" i="1" dirty="0" err="1" smtClean="0"/>
              <a:t>penátní</a:t>
            </a:r>
            <a:r>
              <a:rPr lang="cs-CZ" sz="2000" i="1" dirty="0" smtClean="0"/>
              <a:t> často sladkovodní a přisedlé</a:t>
            </a:r>
            <a:r>
              <a:rPr lang="cs-CZ" sz="2000" dirty="0" smtClean="0"/>
              <a:t>)</a:t>
            </a:r>
          </a:p>
          <a:p>
            <a:r>
              <a:rPr lang="cs-CZ" dirty="0" smtClean="0"/>
              <a:t>plankton</a:t>
            </a:r>
          </a:p>
          <a:p>
            <a:r>
              <a:rPr lang="cs-CZ" dirty="0" smtClean="0"/>
              <a:t>bentos</a:t>
            </a:r>
          </a:p>
          <a:p>
            <a:r>
              <a:rPr lang="cs-CZ" dirty="0" smtClean="0"/>
              <a:t>perifyton</a:t>
            </a:r>
          </a:p>
          <a:p>
            <a:r>
              <a:rPr lang="cs-CZ" dirty="0" smtClean="0"/>
              <a:t>mohou žít </a:t>
            </a:r>
            <a:r>
              <a:rPr lang="cs-CZ" dirty="0" err="1" smtClean="0"/>
              <a:t>epizoicky</a:t>
            </a:r>
            <a:r>
              <a:rPr lang="cs-CZ" dirty="0" smtClean="0"/>
              <a:t> (velryby) i </a:t>
            </a:r>
            <a:r>
              <a:rPr lang="cs-CZ" dirty="0" err="1" smtClean="0"/>
              <a:t>endozoicky</a:t>
            </a:r>
            <a:r>
              <a:rPr lang="cs-CZ" dirty="0" smtClean="0"/>
              <a:t> (</a:t>
            </a:r>
            <a:r>
              <a:rPr lang="cs-CZ" dirty="0" err="1" smtClean="0"/>
              <a:t>dírkonoši</a:t>
            </a:r>
            <a:r>
              <a:rPr lang="cs-CZ" dirty="0" smtClean="0"/>
              <a:t>)</a:t>
            </a:r>
          </a:p>
          <a:p>
            <a:r>
              <a:rPr lang="cs-CZ" dirty="0" smtClean="0"/>
              <a:t>jarní a podzimní vrchol ve sladkých vodách</a:t>
            </a:r>
          </a:p>
          <a:p>
            <a:r>
              <a:rPr lang="cs-CZ" dirty="0" smtClean="0"/>
              <a:t>pevnost schránky- zachování v sedimentech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700213"/>
            <a:ext cx="5064125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Plankton</a:t>
            </a:r>
            <a:endParaRPr lang="cs-CZ" sz="3600" dirty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196975"/>
            <a:ext cx="376237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3716338"/>
            <a:ext cx="322897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755650" y="5013325"/>
            <a:ext cx="2160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i="1"/>
              <a:t>Stephanodiscus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4932363" y="4868863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i="1"/>
              <a:t>Cyclotella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6588125" y="1412875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i="1"/>
              <a:t>Asterionella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85728"/>
            <a:ext cx="7772400" cy="7032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Bentos</a:t>
            </a:r>
            <a:endParaRPr lang="cs-CZ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Přisedlé</a:t>
            </a:r>
            <a:r>
              <a:rPr lang="cs-CZ" b="1" dirty="0" smtClean="0"/>
              <a:t>: </a:t>
            </a:r>
          </a:p>
          <a:p>
            <a:pPr>
              <a:buNone/>
            </a:pPr>
            <a:r>
              <a:rPr lang="cs-CZ" i="1" dirty="0" err="1" smtClean="0"/>
              <a:t>Cymbella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r>
              <a:rPr lang="cs-CZ" i="1" dirty="0" err="1" smtClean="0"/>
              <a:t>Cocconeis</a:t>
            </a:r>
            <a:endParaRPr lang="cs-CZ" i="1" dirty="0" smtClean="0"/>
          </a:p>
          <a:p>
            <a:endParaRPr lang="cs-CZ" dirty="0" smtClean="0"/>
          </a:p>
          <a:p>
            <a:pPr>
              <a:buNone/>
            </a:pPr>
            <a:r>
              <a:rPr lang="cs-CZ" i="1" dirty="0" err="1" smtClean="0"/>
              <a:t>Synedra</a:t>
            </a:r>
            <a:r>
              <a:rPr lang="cs-CZ" dirty="0" smtClean="0"/>
              <a:t> </a:t>
            </a:r>
          </a:p>
          <a:p>
            <a:endParaRPr lang="cs-CZ" b="1" dirty="0" smtClean="0"/>
          </a:p>
          <a:p>
            <a:pPr>
              <a:buNone/>
            </a:pPr>
            <a:endParaRPr lang="cs-CZ" b="1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2"/>
          </p:nvPr>
        </p:nvSpPr>
        <p:spPr>
          <a:xfrm>
            <a:off x="5394960" y="1428736"/>
            <a:ext cx="3749040" cy="4572000"/>
          </a:xfrm>
        </p:spPr>
        <p:txBody>
          <a:bodyPr/>
          <a:lstStyle/>
          <a:p>
            <a:r>
              <a:rPr lang="cs-CZ" dirty="0" smtClean="0"/>
              <a:t>Volné</a:t>
            </a:r>
          </a:p>
          <a:p>
            <a:pPr>
              <a:buNone/>
            </a:pPr>
            <a:r>
              <a:rPr lang="cs-CZ" dirty="0" err="1" smtClean="0"/>
              <a:t>Diatoma</a:t>
            </a:r>
            <a:endParaRPr lang="cs-CZ" dirty="0"/>
          </a:p>
        </p:txBody>
      </p:sp>
      <p:pic>
        <p:nvPicPr>
          <p:cNvPr id="5" name="Picture 2" descr="C:\Documents and Settings\Mišis\Plocha\Cocconeis%20pedicul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3643314"/>
            <a:ext cx="1617948" cy="1231896"/>
          </a:xfrm>
          <a:prstGeom prst="rect">
            <a:avLst/>
          </a:prstGeom>
          <a:noFill/>
        </p:spPr>
      </p:pic>
      <p:pic>
        <p:nvPicPr>
          <p:cNvPr id="3076" name="Picture 4" descr="http://www.biltek.tubitak.gov.tr/bilgipaket/canlilar/img/Cymbel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2024064"/>
            <a:ext cx="1066098" cy="1404936"/>
          </a:xfrm>
          <a:prstGeom prst="rect">
            <a:avLst/>
          </a:prstGeom>
          <a:noFill/>
        </p:spPr>
      </p:pic>
      <p:pic>
        <p:nvPicPr>
          <p:cNvPr id="8" name="Picture 3" descr="C:\Documents and Settings\Mišis\Plocha\kelly_synedra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5128518"/>
            <a:ext cx="1736836" cy="1372315"/>
          </a:xfrm>
          <a:prstGeom prst="rect">
            <a:avLst/>
          </a:prstGeom>
          <a:noFill/>
        </p:spPr>
      </p:pic>
      <p:pic>
        <p:nvPicPr>
          <p:cNvPr id="3079" name="Picture 7" descr="http://starcentral.mbl.edu/msr/rawdata/thumbnails/diatoma_vulgare_1166730424_b_541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2536025"/>
            <a:ext cx="1785950" cy="892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42852"/>
            <a:ext cx="77724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Prameniště</a:t>
            </a:r>
            <a:endParaRPr lang="cs-CZ" sz="400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Stabilní </a:t>
            </a:r>
            <a:r>
              <a:rPr lang="cs-CZ" dirty="0" smtClean="0"/>
              <a:t>společenstva: </a:t>
            </a:r>
            <a:r>
              <a:rPr lang="cs-CZ" i="1" dirty="0" err="1"/>
              <a:t>Achnanthidum</a:t>
            </a:r>
            <a:r>
              <a:rPr lang="cs-CZ" i="1" dirty="0"/>
              <a:t>, </a:t>
            </a:r>
            <a:r>
              <a:rPr lang="cs-CZ" i="1" dirty="0" err="1"/>
              <a:t>Cocconeis</a:t>
            </a:r>
            <a:r>
              <a:rPr lang="cs-CZ" i="1" dirty="0"/>
              <a:t>, </a:t>
            </a:r>
            <a:r>
              <a:rPr lang="cs-CZ" i="1" dirty="0" err="1"/>
              <a:t>Cymbella</a:t>
            </a:r>
            <a:r>
              <a:rPr lang="cs-CZ" i="1" dirty="0"/>
              <a:t>, </a:t>
            </a:r>
            <a:r>
              <a:rPr lang="cs-CZ" i="1" dirty="0" err="1"/>
              <a:t>Synedra</a:t>
            </a:r>
            <a:r>
              <a:rPr lang="cs-CZ" dirty="0"/>
              <a:t>, </a:t>
            </a:r>
            <a:r>
              <a:rPr lang="cs-CZ" i="1" dirty="0" err="1" smtClean="0"/>
              <a:t>Navicula</a:t>
            </a:r>
            <a:endParaRPr lang="cs-CZ" i="1" dirty="0" smtClean="0"/>
          </a:p>
          <a:p>
            <a:pPr>
              <a:lnSpc>
                <a:spcPct val="90000"/>
              </a:lnSpc>
            </a:pPr>
            <a:endParaRPr lang="cs-CZ" i="1" dirty="0" smtClean="0"/>
          </a:p>
          <a:p>
            <a:pPr>
              <a:lnSpc>
                <a:spcPct val="90000"/>
              </a:lnSpc>
              <a:buNone/>
            </a:pPr>
            <a:r>
              <a:rPr lang="cs-CZ" sz="1600" i="1" dirty="0" smtClean="0"/>
              <a:t>               </a:t>
            </a:r>
            <a:r>
              <a:rPr lang="cs-CZ" sz="1600" i="1" dirty="0" err="1" smtClean="0"/>
              <a:t>Achnanthidium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minutissimum</a:t>
            </a:r>
            <a:endParaRPr lang="cs-CZ" sz="1600" i="1" dirty="0" smtClean="0"/>
          </a:p>
          <a:p>
            <a:pPr>
              <a:lnSpc>
                <a:spcPct val="90000"/>
              </a:lnSpc>
            </a:pPr>
            <a:endParaRPr lang="cs-CZ" i="1" dirty="0" smtClean="0"/>
          </a:p>
          <a:p>
            <a:pPr>
              <a:lnSpc>
                <a:spcPct val="90000"/>
              </a:lnSpc>
            </a:pPr>
            <a:endParaRPr lang="cs-CZ" i="1" dirty="0" smtClean="0"/>
          </a:p>
          <a:p>
            <a:pPr>
              <a:lnSpc>
                <a:spcPct val="90000"/>
              </a:lnSpc>
            </a:pPr>
            <a:r>
              <a:rPr lang="cs-CZ" i="1" dirty="0" smtClean="0"/>
              <a:t> </a:t>
            </a:r>
            <a:r>
              <a:rPr lang="cs-CZ" dirty="0" smtClean="0"/>
              <a:t>Sezónní </a:t>
            </a:r>
            <a:r>
              <a:rPr lang="cs-CZ" dirty="0"/>
              <a:t>společenstva: </a:t>
            </a:r>
            <a:r>
              <a:rPr lang="cs-CZ" i="1" dirty="0" err="1" smtClean="0"/>
              <a:t>Gomphonema</a:t>
            </a:r>
            <a:r>
              <a:rPr lang="cs-CZ" i="1" dirty="0"/>
              <a:t>, </a:t>
            </a:r>
            <a:r>
              <a:rPr lang="cs-CZ" i="1" dirty="0" err="1"/>
              <a:t>Diatoma</a:t>
            </a:r>
            <a:endParaRPr lang="cs-CZ" i="1" dirty="0"/>
          </a:p>
        </p:txBody>
      </p:sp>
      <p:pic>
        <p:nvPicPr>
          <p:cNvPr id="4101" name="Picture 5" descr="http://craticula.ncl.ac.uk/EADiatomKey/images/kelly_rhoabb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285992"/>
            <a:ext cx="2293922" cy="1529281"/>
          </a:xfrm>
          <a:prstGeom prst="rect">
            <a:avLst/>
          </a:prstGeom>
          <a:noFill/>
        </p:spPr>
      </p:pic>
      <p:pic>
        <p:nvPicPr>
          <p:cNvPr id="4103" name="Picture 7" descr="http://www.dr-ralf-wagner.de/Bilder/Gomphonem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429132"/>
            <a:ext cx="1436666" cy="2161104"/>
          </a:xfrm>
          <a:prstGeom prst="rect">
            <a:avLst/>
          </a:prstGeom>
          <a:noFill/>
        </p:spPr>
      </p:pic>
      <p:pic>
        <p:nvPicPr>
          <p:cNvPr id="4107" name="Picture 11" descr="Zobrazit obrázek v plné velikosti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4572008"/>
            <a:ext cx="732455" cy="192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927100"/>
          </a:xfrm>
        </p:spPr>
        <p:txBody>
          <a:bodyPr/>
          <a:lstStyle/>
          <a:p>
            <a:r>
              <a:rPr lang="cs-CZ" sz="3600" dirty="0" err="1"/>
              <a:t>Bacillariophyceae</a:t>
            </a:r>
            <a:endParaRPr lang="cs-CZ" sz="3600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173185"/>
            <a:ext cx="4038600" cy="539908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Dvoudílná křemitá </a:t>
            </a:r>
            <a:r>
              <a:rPr lang="cs-CZ" sz="2400" dirty="0" err="1"/>
              <a:t>frustula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Polymer SiO</a:t>
            </a:r>
            <a:r>
              <a:rPr lang="cs-CZ" sz="2400" baseline="-25000" dirty="0"/>
              <a:t>2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Chlorofyly a, c</a:t>
            </a:r>
            <a:r>
              <a:rPr lang="cs-CZ" sz="2400" baseline="-25000" dirty="0"/>
              <a:t>1</a:t>
            </a:r>
            <a:r>
              <a:rPr lang="cs-CZ" sz="2400" dirty="0"/>
              <a:t>,c</a:t>
            </a:r>
            <a:r>
              <a:rPr lang="cs-CZ" sz="2400" baseline="-25000" dirty="0"/>
              <a:t>2</a:t>
            </a:r>
            <a:r>
              <a:rPr lang="cs-CZ" sz="2400" dirty="0"/>
              <a:t>,c</a:t>
            </a:r>
            <a:r>
              <a:rPr lang="cs-CZ" sz="2400" baseline="-25000" dirty="0"/>
              <a:t>3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Xanthofyly</a:t>
            </a:r>
            <a:r>
              <a:rPr lang="cs-CZ" sz="2400" dirty="0"/>
              <a:t> - </a:t>
            </a:r>
            <a:r>
              <a:rPr lang="cs-CZ" sz="2400" dirty="0" err="1">
                <a:solidFill>
                  <a:srgbClr val="C00000"/>
                </a:solidFill>
              </a:rPr>
              <a:t>fukoxantin</a:t>
            </a:r>
            <a:r>
              <a:rPr lang="cs-CZ" sz="2400" dirty="0"/>
              <a:t>, </a:t>
            </a:r>
            <a:r>
              <a:rPr lang="cs-CZ" sz="2400" dirty="0" err="1"/>
              <a:t>diatoxantin</a:t>
            </a:r>
            <a:r>
              <a:rPr lang="cs-CZ" sz="2400" dirty="0"/>
              <a:t>, </a:t>
            </a:r>
            <a:r>
              <a:rPr lang="cs-CZ" sz="2400" dirty="0" err="1"/>
              <a:t>diadinoxantin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Chrysolaminaran</a:t>
            </a:r>
            <a:r>
              <a:rPr lang="cs-CZ" sz="2400" dirty="0"/>
              <a:t>, </a:t>
            </a:r>
            <a:r>
              <a:rPr lang="cs-CZ" sz="2400" dirty="0" smtClean="0"/>
              <a:t>olej (</a:t>
            </a:r>
            <a:r>
              <a:rPr lang="cs-CZ" sz="2400" i="1" dirty="0" smtClean="0"/>
              <a:t>vznik ropy</a:t>
            </a:r>
            <a:r>
              <a:rPr lang="cs-CZ" sz="2400" dirty="0" smtClean="0"/>
              <a:t>)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Pleuronematický</a:t>
            </a:r>
            <a:r>
              <a:rPr lang="cs-CZ" sz="24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Auxospora</a:t>
            </a:r>
            <a:r>
              <a:rPr lang="cs-CZ" sz="2400" dirty="0"/>
              <a:t> - zygota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Penátní</a:t>
            </a:r>
            <a:r>
              <a:rPr lang="cs-CZ" sz="2400" dirty="0"/>
              <a:t> rozsivky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Raphe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Centrální </a:t>
            </a:r>
            <a:r>
              <a:rPr lang="cs-CZ" sz="2400" dirty="0" err="1"/>
              <a:t>nodulus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Terminální </a:t>
            </a:r>
            <a:r>
              <a:rPr lang="cs-CZ" sz="2400" dirty="0" err="1" smtClean="0"/>
              <a:t>noduly</a:t>
            </a: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  <a:buFontTx/>
              <a:buNone/>
            </a:pPr>
            <a:endParaRPr lang="cs-CZ" sz="2400" dirty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781550" y="1100160"/>
            <a:ext cx="4038600" cy="54721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Centrické rozsivky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Epitéka</a:t>
            </a:r>
            <a:r>
              <a:rPr lang="cs-CZ" sz="2400" dirty="0"/>
              <a:t>, hypotéka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Pleura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Fibuly (kanálkové můstky)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Portuly</a:t>
            </a:r>
            <a:r>
              <a:rPr lang="cs-CZ" sz="2400" dirty="0"/>
              <a:t> (otvory)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Otevřená mitóza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Diplontní</a:t>
            </a:r>
            <a:r>
              <a:rPr lang="cs-CZ" sz="2400" dirty="0"/>
              <a:t> životní cyklus!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25% biomasy Země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Diatomit (křemelina)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120 mil. let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Ekologie - různé typy biotopů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Bioindikátory kvality vody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9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9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9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9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9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9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9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9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9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9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9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96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96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96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96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96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96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96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96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696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96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96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96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96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96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  <p:bldP spid="6963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Epilimnion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713788" cy="52562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i="1" dirty="0" err="1" smtClean="0"/>
              <a:t>Cocconeis</a:t>
            </a:r>
            <a:r>
              <a:rPr lang="cs-CZ" i="1" dirty="0" smtClean="0"/>
              <a:t> </a:t>
            </a:r>
            <a:r>
              <a:rPr lang="cs-CZ" i="1" dirty="0" err="1"/>
              <a:t>pediculus</a:t>
            </a:r>
            <a:r>
              <a:rPr lang="cs-CZ" dirty="0"/>
              <a:t>, </a:t>
            </a:r>
            <a:r>
              <a:rPr lang="cs-CZ" i="1" dirty="0" err="1"/>
              <a:t>Diatoma</a:t>
            </a:r>
            <a:r>
              <a:rPr lang="cs-CZ" i="1" dirty="0"/>
              <a:t> </a:t>
            </a:r>
            <a:r>
              <a:rPr lang="cs-CZ" i="1" dirty="0" err="1"/>
              <a:t>vulgare</a:t>
            </a:r>
            <a:r>
              <a:rPr lang="cs-CZ" dirty="0"/>
              <a:t>, </a:t>
            </a:r>
            <a:r>
              <a:rPr lang="cs-CZ" i="1" dirty="0" err="1"/>
              <a:t>Gomphoneis</a:t>
            </a:r>
            <a:r>
              <a:rPr lang="cs-CZ" i="1" dirty="0"/>
              <a:t> </a:t>
            </a:r>
            <a:r>
              <a:rPr lang="cs-CZ" i="1" dirty="0" err="1"/>
              <a:t>olivacea</a:t>
            </a:r>
            <a:r>
              <a:rPr lang="cs-CZ" dirty="0"/>
              <a:t>, </a:t>
            </a:r>
            <a:r>
              <a:rPr lang="cs-CZ" i="1" dirty="0" err="1"/>
              <a:t>Cymbella</a:t>
            </a:r>
            <a:r>
              <a:rPr lang="cs-CZ" i="1" dirty="0"/>
              <a:t> </a:t>
            </a:r>
            <a:r>
              <a:rPr lang="cs-CZ" i="1" dirty="0" err="1"/>
              <a:t>prostrata</a:t>
            </a:r>
            <a:r>
              <a:rPr lang="cs-CZ" i="1" dirty="0"/>
              <a:t>, </a:t>
            </a:r>
            <a:r>
              <a:rPr lang="cs-CZ" i="1" dirty="0" err="1"/>
              <a:t>Rhoicosphenia</a:t>
            </a:r>
            <a:r>
              <a:rPr lang="cs-CZ" i="1" dirty="0"/>
              <a:t> </a:t>
            </a:r>
            <a:r>
              <a:rPr lang="cs-CZ" i="1" dirty="0" err="1" smtClean="0"/>
              <a:t>curvata</a:t>
            </a:r>
            <a:endParaRPr lang="cs-CZ" i="1" dirty="0" smtClean="0"/>
          </a:p>
          <a:p>
            <a:pPr>
              <a:lnSpc>
                <a:spcPct val="90000"/>
              </a:lnSpc>
            </a:pPr>
            <a:endParaRPr lang="cs-CZ" i="1" dirty="0" smtClean="0"/>
          </a:p>
          <a:p>
            <a:pPr>
              <a:lnSpc>
                <a:spcPct val="90000"/>
              </a:lnSpc>
              <a:buNone/>
            </a:pPr>
            <a:r>
              <a:rPr lang="cs-CZ" sz="3600" dirty="0" smtClean="0"/>
              <a:t>  </a:t>
            </a:r>
            <a:r>
              <a:rPr lang="cs-CZ" sz="3600" dirty="0" smtClean="0">
                <a:latin typeface="+mj-lt"/>
              </a:rPr>
              <a:t>Hypolimnion</a:t>
            </a:r>
          </a:p>
          <a:p>
            <a:pPr>
              <a:lnSpc>
                <a:spcPct val="90000"/>
              </a:lnSpc>
            </a:pPr>
            <a:r>
              <a:rPr lang="cs-CZ" dirty="0" err="1" smtClean="0"/>
              <a:t>Epipelické</a:t>
            </a:r>
            <a:r>
              <a:rPr lang="cs-CZ" dirty="0" smtClean="0"/>
              <a:t> rozsivky </a:t>
            </a:r>
            <a:r>
              <a:rPr lang="cs-CZ" i="1" dirty="0" err="1" smtClean="0"/>
              <a:t>Amphora</a:t>
            </a:r>
            <a:r>
              <a:rPr lang="cs-CZ" i="1" dirty="0" smtClean="0"/>
              <a:t> </a:t>
            </a:r>
            <a:r>
              <a:rPr lang="cs-CZ" i="1" dirty="0" err="1" smtClean="0"/>
              <a:t>ovalis</a:t>
            </a:r>
            <a:r>
              <a:rPr lang="cs-CZ" dirty="0" smtClean="0"/>
              <a:t>, </a:t>
            </a:r>
            <a:r>
              <a:rPr lang="cs-CZ" i="1" dirty="0" err="1" smtClean="0"/>
              <a:t>Diploneis</a:t>
            </a:r>
            <a:r>
              <a:rPr lang="cs-CZ" i="1" dirty="0" smtClean="0"/>
              <a:t> </a:t>
            </a:r>
            <a:r>
              <a:rPr lang="cs-CZ" i="1" dirty="0" err="1" smtClean="0"/>
              <a:t>petersenii</a:t>
            </a:r>
            <a:r>
              <a:rPr lang="cs-CZ" i="1" dirty="0" smtClean="0"/>
              <a:t>, </a:t>
            </a:r>
            <a:r>
              <a:rPr lang="cs-CZ" i="1" dirty="0" err="1" smtClean="0"/>
              <a:t>Fragilaria</a:t>
            </a:r>
            <a:r>
              <a:rPr lang="cs-CZ" i="1" dirty="0" smtClean="0"/>
              <a:t> </a:t>
            </a:r>
            <a:r>
              <a:rPr lang="cs-CZ" i="1" dirty="0" err="1" smtClean="0"/>
              <a:t>construens</a:t>
            </a:r>
            <a:r>
              <a:rPr lang="cs-CZ" i="1" dirty="0" smtClean="0"/>
              <a:t>, </a:t>
            </a:r>
            <a:r>
              <a:rPr lang="cs-CZ" i="1" dirty="0" err="1" smtClean="0"/>
              <a:t>Navicula</a:t>
            </a:r>
            <a:r>
              <a:rPr lang="cs-CZ" i="1" dirty="0" smtClean="0"/>
              <a:t> </a:t>
            </a:r>
            <a:r>
              <a:rPr lang="cs-CZ" i="1" dirty="0" err="1" smtClean="0"/>
              <a:t>tenuicephala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cs-CZ" i="1" dirty="0" err="1" smtClean="0"/>
              <a:t>Amphora</a:t>
            </a:r>
            <a:r>
              <a:rPr lang="cs-CZ" i="1" dirty="0" smtClean="0"/>
              <a:t> </a:t>
            </a:r>
            <a:r>
              <a:rPr lang="cs-CZ" i="1" dirty="0" err="1"/>
              <a:t>ovalis</a:t>
            </a:r>
            <a:endParaRPr lang="cs-CZ" i="1" dirty="0"/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982504"/>
            <a:ext cx="4500594" cy="337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953" y="1571612"/>
            <a:ext cx="3992047" cy="299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638425"/>
            <a:ext cx="60960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>
            <a:normAutofit fontScale="90000"/>
          </a:bodyPr>
          <a:lstStyle/>
          <a:p>
            <a:r>
              <a:rPr lang="cs-CZ" sz="4000" i="1" dirty="0" smtClean="0"/>
              <a:t> </a:t>
            </a:r>
            <a:r>
              <a:rPr lang="cs-CZ" sz="4000" i="1" dirty="0" err="1"/>
              <a:t>Synedra</a:t>
            </a:r>
            <a:endParaRPr lang="cs-CZ" sz="4000" i="1" dirty="0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908050"/>
            <a:ext cx="4054475" cy="540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79388" y="908050"/>
            <a:ext cx="2303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/>
              <a:t>V bentosu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4716463" y="2708275"/>
            <a:ext cx="4211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/>
              <a:t>Radiální forma v planktonu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3"/>
          <p:cNvSpPr>
            <a:spLocks noGrp="1"/>
          </p:cNvSpPr>
          <p:nvPr>
            <p:ph type="title"/>
          </p:nvPr>
        </p:nvSpPr>
        <p:spPr>
          <a:xfrm>
            <a:off x="357158" y="0"/>
            <a:ext cx="77724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Sběr v terénu</a:t>
            </a:r>
          </a:p>
        </p:txBody>
      </p:sp>
      <p:sp>
        <p:nvSpPr>
          <p:cNvPr id="8195" name="Zástupný symbol pro obsah 4"/>
          <p:cNvSpPr>
            <a:spLocks noGrp="1"/>
          </p:cNvSpPr>
          <p:nvPr>
            <p:ph sz="quarter" idx="1"/>
          </p:nvPr>
        </p:nvSpPr>
        <p:spPr>
          <a:xfrm>
            <a:off x="428596" y="1143000"/>
            <a:ext cx="7772400" cy="4572000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smtClean="0"/>
              <a:t>Odběr vzorků do plastových vzorkovnic</a:t>
            </a:r>
          </a:p>
          <a:p>
            <a:r>
              <a:rPr lang="cs-CZ" dirty="0" smtClean="0"/>
              <a:t>Fixace 3% roztokem formaldehydu</a:t>
            </a:r>
          </a:p>
          <a:p>
            <a:r>
              <a:rPr lang="cs-CZ" dirty="0" smtClean="0"/>
              <a:t>Měření teploty, pH, konduktivity, nadmořské výšky</a:t>
            </a:r>
          </a:p>
          <a:p>
            <a:r>
              <a:rPr lang="cs-CZ" dirty="0" smtClean="0"/>
              <a:t>Laboratorní měření iontů NH</a:t>
            </a:r>
            <a:r>
              <a:rPr lang="cs-CZ" baseline="-25000" dirty="0" smtClean="0"/>
              <a:t>4,</a:t>
            </a:r>
            <a:r>
              <a:rPr lang="cs-CZ" dirty="0" smtClean="0"/>
              <a:t> NO</a:t>
            </a:r>
            <a:r>
              <a:rPr lang="cs-CZ" baseline="-25000" dirty="0" smtClean="0"/>
              <a:t>3</a:t>
            </a:r>
            <a:r>
              <a:rPr lang="cs-CZ" dirty="0" smtClean="0"/>
              <a:t>, PO</a:t>
            </a:r>
            <a:r>
              <a:rPr lang="cs-CZ" baseline="-25000" dirty="0" smtClean="0"/>
              <a:t>4</a:t>
            </a:r>
            <a:r>
              <a:rPr lang="cs-CZ" dirty="0" smtClean="0"/>
              <a:t>, Na, K, Ca, Mg, </a:t>
            </a:r>
            <a:r>
              <a:rPr lang="cs-CZ" dirty="0" err="1" smtClean="0"/>
              <a:t>Fe</a:t>
            </a:r>
            <a:r>
              <a:rPr lang="cs-CZ" dirty="0" smtClean="0"/>
              <a:t>, SO</a:t>
            </a:r>
            <a:r>
              <a:rPr lang="cs-CZ" baseline="-25000" dirty="0" smtClean="0"/>
              <a:t>4</a:t>
            </a:r>
            <a:r>
              <a:rPr lang="cs-CZ" dirty="0" smtClean="0"/>
              <a:t>, Cl</a:t>
            </a:r>
          </a:p>
          <a:p>
            <a:pPr>
              <a:buFont typeface="Arial" charset="0"/>
              <a:buNone/>
            </a:pPr>
            <a:endParaRPr lang="cs-CZ" dirty="0" smtClean="0"/>
          </a:p>
          <a:p>
            <a:endParaRPr lang="cs-CZ" dirty="0" smtClean="0">
              <a:solidFill>
                <a:srgbClr val="FF0000"/>
              </a:solidFill>
            </a:endParaRPr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3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0"/>
          </a:xfrm>
        </p:spPr>
        <p:txBody>
          <a:bodyPr/>
          <a:lstStyle/>
          <a:p>
            <a:r>
              <a:rPr lang="cs-CZ" sz="3600" dirty="0" smtClean="0"/>
              <a:t>Příprava a mikroskopování preparátů</a:t>
            </a:r>
          </a:p>
        </p:txBody>
      </p:sp>
      <p:sp>
        <p:nvSpPr>
          <p:cNvPr id="921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428625" y="1857375"/>
            <a:ext cx="8229600" cy="4525963"/>
          </a:xfrm>
        </p:spPr>
        <p:txBody>
          <a:bodyPr/>
          <a:lstStyle/>
          <a:p>
            <a:r>
              <a:rPr lang="cs-CZ" dirty="0" smtClean="0"/>
              <a:t>Příprava trvalých </a:t>
            </a:r>
            <a:r>
              <a:rPr lang="cs-CZ" dirty="0" err="1" smtClean="0"/>
              <a:t>naphraxových</a:t>
            </a:r>
            <a:r>
              <a:rPr lang="cs-CZ" dirty="0" smtClean="0"/>
              <a:t> preparátů</a:t>
            </a:r>
          </a:p>
          <a:p>
            <a:r>
              <a:rPr lang="cs-CZ" dirty="0" smtClean="0"/>
              <a:t>Mikroskopování ve světelném mikroskopu</a:t>
            </a:r>
          </a:p>
          <a:p>
            <a:r>
              <a:rPr lang="cs-CZ" dirty="0" smtClean="0"/>
              <a:t>Počítání 400 </a:t>
            </a:r>
            <a:r>
              <a:rPr lang="cs-CZ" dirty="0" err="1" smtClean="0"/>
              <a:t>valv</a:t>
            </a:r>
            <a:r>
              <a:rPr lang="cs-CZ" dirty="0" smtClean="0"/>
              <a:t> ve vzorku</a:t>
            </a:r>
          </a:p>
          <a:p>
            <a:r>
              <a:rPr lang="cs-CZ" dirty="0" smtClean="0"/>
              <a:t>Fotodokumentace každého vzorku</a:t>
            </a:r>
          </a:p>
          <a:p>
            <a:r>
              <a:rPr lang="cs-CZ" dirty="0" smtClean="0"/>
              <a:t>SEM</a:t>
            </a:r>
          </a:p>
        </p:txBody>
      </p:sp>
      <p:pic>
        <p:nvPicPr>
          <p:cNvPr id="4" name="Picture 2" descr="C:\Documents and Settings\Mišis\Plocha\diatoms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4071942"/>
            <a:ext cx="3286116" cy="2359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3"/>
          <p:cNvSpPr>
            <a:spLocks noGrp="1"/>
          </p:cNvSpPr>
          <p:nvPr>
            <p:ph type="title"/>
          </p:nvPr>
        </p:nvSpPr>
        <p:spPr>
          <a:xfrm>
            <a:off x="500063" y="642938"/>
            <a:ext cx="8229600" cy="1143000"/>
          </a:xfrm>
        </p:spPr>
        <p:txBody>
          <a:bodyPr/>
          <a:lstStyle/>
          <a:p>
            <a:pPr eaLnBrk="1" hangingPunct="1"/>
            <a:endParaRPr lang="cs-CZ" sz="3600" dirty="0" smtClean="0"/>
          </a:p>
        </p:txBody>
      </p:sp>
      <p:sp>
        <p:nvSpPr>
          <p:cNvPr id="3481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500063" y="1857375"/>
            <a:ext cx="8229600" cy="4525963"/>
          </a:xfrm>
        </p:spPr>
        <p:txBody>
          <a:bodyPr/>
          <a:lstStyle/>
          <a:p>
            <a:pPr eaLnBrk="1" hangingPunct="1"/>
            <a:endParaRPr lang="cs-CZ" dirty="0" smtClean="0"/>
          </a:p>
        </p:txBody>
      </p:sp>
      <p:pic>
        <p:nvPicPr>
          <p:cNvPr id="34820" name="Picture 2" descr="C:\Documents and Settings\Mišis\Plocha\samples and plates\Bara plates\plates jpg\W039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9138" y="92075"/>
            <a:ext cx="5297487" cy="662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ovéPole 7"/>
          <p:cNvSpPr txBox="1">
            <a:spLocks noChangeArrowheads="1"/>
          </p:cNvSpPr>
          <p:nvPr/>
        </p:nvSpPr>
        <p:spPr bwMode="auto">
          <a:xfrm>
            <a:off x="0" y="214313"/>
            <a:ext cx="2000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584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39688"/>
            <a:ext cx="9218613" cy="677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7891" name="Picture 2" descr="C:\Documents and Settings\Mišis\Plocha\PhD\diplomka final\diplomka\obrázky dipl\SEM diplo\AMS W33 02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142875"/>
            <a:ext cx="87884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8915" name="Picture 2" descr="C:\Documents and Settings\Mišis\Plocha\PhD\diplomka final\diplomka\obrázky dipl\SEM diplo\AMS W127 05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3" y="71438"/>
            <a:ext cx="89535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218238" y="274638"/>
            <a:ext cx="2674937" cy="3009900"/>
          </a:xfrm>
        </p:spPr>
        <p:txBody>
          <a:bodyPr/>
          <a:lstStyle/>
          <a:p>
            <a:r>
              <a:rPr lang="cs-CZ"/>
              <a:t>Penátní rozsivka (SEM)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75" y="144463"/>
            <a:ext cx="5951538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6248400" y="3749675"/>
            <a:ext cx="2895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/>
              <a:t>R - raphe</a:t>
            </a:r>
          </a:p>
          <a:p>
            <a:pPr>
              <a:spcBef>
                <a:spcPct val="50000"/>
              </a:spcBef>
            </a:pPr>
            <a:r>
              <a:rPr lang="cs-CZ" sz="2000" b="1"/>
              <a:t>CN - centrální nodulus</a:t>
            </a:r>
          </a:p>
          <a:p>
            <a:pPr>
              <a:spcBef>
                <a:spcPct val="50000"/>
              </a:spcBef>
            </a:pPr>
            <a:r>
              <a:rPr lang="cs-CZ" sz="2000" b="1"/>
              <a:t>S - striae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9939" name="Picture 2" descr="C:\Documents and Settings\Mišis\Plocha\PhD\diplomka final\diplomka\obrázky dipl\SEM diplo\AMS W33 08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71438"/>
            <a:ext cx="8858250" cy="66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" descr="D:\bart\Varia\Logo_blauw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0163"/>
            <a:ext cx="8572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Nadpis 3"/>
          <p:cNvSpPr>
            <a:spLocks noGrp="1"/>
          </p:cNvSpPr>
          <p:nvPr>
            <p:ph type="title"/>
          </p:nvPr>
        </p:nvSpPr>
        <p:spPr>
          <a:xfrm>
            <a:off x="500063" y="642938"/>
            <a:ext cx="8229600" cy="1143000"/>
          </a:xfrm>
        </p:spPr>
        <p:txBody>
          <a:bodyPr/>
          <a:lstStyle/>
          <a:p>
            <a:pPr eaLnBrk="1" hangingPunct="1"/>
            <a:endParaRPr lang="cs-CZ" sz="3600" smtClean="0"/>
          </a:p>
        </p:txBody>
      </p:sp>
      <p:pic>
        <p:nvPicPr>
          <p:cNvPr id="40966" name="Picture 2" descr="C:\Documents and Settings\Mišis\Plocha\diplomka final\diplomka\obrázky dipl\SEM diplo\AMS W33 06.T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7" name="TextovéPole 7"/>
          <p:cNvSpPr txBox="1">
            <a:spLocks noChangeArrowheads="1"/>
          </p:cNvSpPr>
          <p:nvPr/>
        </p:nvSpPr>
        <p:spPr bwMode="auto">
          <a:xfrm>
            <a:off x="1357313" y="0"/>
            <a:ext cx="6357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>
                <a:solidFill>
                  <a:schemeClr val="bg1"/>
                </a:solidFill>
                <a:latin typeface="Calibri" pitchFamily="34" charset="0"/>
              </a:rPr>
              <a:t>Děkuji za pozornost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58" y="214290"/>
            <a:ext cx="7772400" cy="571496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Systém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20" y="714356"/>
            <a:ext cx="8572560" cy="585791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>
              <a:buNone/>
            </a:pPr>
            <a:r>
              <a:rPr lang="cs-CZ" sz="2400" dirty="0" smtClean="0">
                <a:solidFill>
                  <a:srgbClr val="996633"/>
                </a:solidFill>
              </a:rPr>
              <a:t>   </a:t>
            </a:r>
            <a:r>
              <a:rPr lang="cs-CZ" sz="2400" u="sng" dirty="0" smtClean="0">
                <a:solidFill>
                  <a:srgbClr val="996633"/>
                </a:solidFill>
              </a:rPr>
              <a:t>1. Centrické rozsivky </a:t>
            </a:r>
            <a:r>
              <a:rPr lang="cs-CZ" sz="2400" dirty="0" smtClean="0">
                <a:solidFill>
                  <a:srgbClr val="996633"/>
                </a:solidFill>
              </a:rPr>
              <a:t>(</a:t>
            </a:r>
            <a:r>
              <a:rPr lang="cs-CZ" sz="2400" dirty="0" err="1" smtClean="0">
                <a:solidFill>
                  <a:srgbClr val="996633"/>
                </a:solidFill>
              </a:rPr>
              <a:t>ř</a:t>
            </a:r>
            <a:r>
              <a:rPr lang="cs-CZ" sz="2400" dirty="0" smtClean="0">
                <a:solidFill>
                  <a:srgbClr val="996633"/>
                </a:solidFill>
              </a:rPr>
              <a:t>. </a:t>
            </a:r>
            <a:r>
              <a:rPr lang="cs-CZ" sz="2400" dirty="0" err="1" smtClean="0">
                <a:solidFill>
                  <a:srgbClr val="996633"/>
                </a:solidFill>
              </a:rPr>
              <a:t>Centrales</a:t>
            </a:r>
            <a:r>
              <a:rPr lang="cs-CZ" sz="2400" dirty="0" smtClean="0">
                <a:solidFill>
                  <a:srgbClr val="996633"/>
                </a:solidFill>
              </a:rPr>
              <a:t>) – </a:t>
            </a:r>
            <a:r>
              <a:rPr lang="cs-CZ" sz="2400" dirty="0" err="1" smtClean="0">
                <a:solidFill>
                  <a:srgbClr val="996633"/>
                </a:solidFill>
              </a:rPr>
              <a:t>valvární</a:t>
            </a:r>
            <a:r>
              <a:rPr lang="cs-CZ" sz="2400" dirty="0" smtClean="0">
                <a:solidFill>
                  <a:srgbClr val="996633"/>
                </a:solidFill>
              </a:rPr>
              <a:t> pohled je kruh</a:t>
            </a:r>
            <a:br>
              <a:rPr lang="cs-CZ" sz="2400" dirty="0" smtClean="0">
                <a:solidFill>
                  <a:srgbClr val="996633"/>
                </a:solidFill>
              </a:rPr>
            </a:br>
            <a:r>
              <a:rPr lang="cs-CZ" sz="2400" dirty="0" smtClean="0">
                <a:solidFill>
                  <a:srgbClr val="996633"/>
                </a:solidFill>
              </a:rPr>
              <a:t>Např. </a:t>
            </a:r>
            <a:r>
              <a:rPr lang="cs-CZ" sz="2400" i="1" dirty="0" err="1" smtClean="0">
                <a:solidFill>
                  <a:srgbClr val="996633"/>
                </a:solidFill>
              </a:rPr>
              <a:t>Coscinodiscus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Cyclotella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Aulacoseira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Melosira</a:t>
            </a:r>
            <a:endParaRPr lang="cs-CZ" sz="2400" i="1" dirty="0" smtClean="0">
              <a:solidFill>
                <a:srgbClr val="996633"/>
              </a:solidFill>
            </a:endParaRPr>
          </a:p>
          <a:p>
            <a:pPr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u="sng" dirty="0" smtClean="0"/>
              <a:t>2. </a:t>
            </a:r>
            <a:r>
              <a:rPr lang="cs-CZ" sz="2400" u="sng" dirty="0" err="1" smtClean="0"/>
              <a:t>Penátní</a:t>
            </a:r>
            <a:r>
              <a:rPr lang="cs-CZ" sz="2400" u="sng" dirty="0" smtClean="0"/>
              <a:t> rozsivky </a:t>
            </a:r>
            <a:r>
              <a:rPr lang="cs-CZ" sz="2400" dirty="0" smtClean="0"/>
              <a:t>(</a:t>
            </a:r>
            <a:r>
              <a:rPr lang="cs-CZ" sz="2400" dirty="0" err="1" smtClean="0"/>
              <a:t>ř</a:t>
            </a:r>
            <a:r>
              <a:rPr lang="cs-CZ" sz="2400" dirty="0" smtClean="0"/>
              <a:t>. </a:t>
            </a:r>
            <a:r>
              <a:rPr lang="cs-CZ" sz="2400" dirty="0" err="1" smtClean="0"/>
              <a:t>Penales</a:t>
            </a:r>
            <a:r>
              <a:rPr lang="cs-CZ" sz="2400" dirty="0" smtClean="0"/>
              <a:t>) – podlouhlé, eliptické nebo kopinaté, dvoustranně souměrné</a:t>
            </a:r>
            <a:br>
              <a:rPr lang="cs-CZ" sz="2400" dirty="0" smtClean="0"/>
            </a:br>
            <a:r>
              <a:rPr lang="cs-CZ" sz="2400" dirty="0" smtClean="0"/>
              <a:t>2a. rozsivky bez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Tabellaria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Diatoma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Asterionella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Fragilaria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Synedra</a:t>
            </a:r>
            <a:r>
              <a:rPr lang="cs-CZ" sz="2400" i="1" dirty="0" smtClean="0"/>
              <a:t> 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2b. rozsivky s jedním </a:t>
            </a:r>
            <a:r>
              <a:rPr lang="cs-CZ" sz="2400" dirty="0" err="1" smtClean="0"/>
              <a:t>raphe</a:t>
            </a:r>
            <a:r>
              <a:rPr lang="cs-CZ" sz="2400" dirty="0" smtClean="0"/>
              <a:t> po celé délce jedné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Achnanthes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2c. rozsivky se dvěma velmi krátkými </a:t>
            </a:r>
            <a:r>
              <a:rPr lang="cs-CZ" sz="2400" dirty="0" err="1" smtClean="0"/>
              <a:t>raphe</a:t>
            </a:r>
            <a:r>
              <a:rPr lang="cs-CZ" sz="2400" dirty="0" smtClean="0"/>
              <a:t> na konci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Eunotia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2d. rozsivky se dvěma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Navicula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Pinnularia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Cymbella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Gyrosigma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Gomphonema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2e. rozsivky s </a:t>
            </a:r>
            <a:r>
              <a:rPr lang="cs-CZ" sz="2400" dirty="0" err="1" smtClean="0"/>
              <a:t>raphe</a:t>
            </a:r>
            <a:r>
              <a:rPr lang="cs-CZ" sz="2400" dirty="0" smtClean="0"/>
              <a:t> ve zvláštních kanálcích.(</a:t>
            </a:r>
            <a:r>
              <a:rPr lang="cs-CZ" sz="2400" i="1" dirty="0" err="1" smtClean="0">
                <a:solidFill>
                  <a:schemeClr val="accent1"/>
                </a:solidFill>
              </a:rPr>
              <a:t>Nitzschia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Surirella</a:t>
            </a:r>
            <a:r>
              <a:rPr lang="cs-CZ" sz="2400" i="1" dirty="0" smtClean="0"/>
              <a:t>)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tephanodiscus, průměr 65, trny, jád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42984"/>
            <a:ext cx="7389836" cy="5542733"/>
          </a:xfrm>
          <a:prstGeom prst="rect">
            <a:avLst/>
          </a:prstGeom>
          <a:noFill/>
        </p:spPr>
      </p:pic>
      <p:sp>
        <p:nvSpPr>
          <p:cNvPr id="7168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smtClean="0"/>
              <a:t>Řád: </a:t>
            </a:r>
            <a:r>
              <a:rPr lang="cs-CZ" sz="3600" dirty="0" err="1" smtClean="0"/>
              <a:t>Coscinodiscales</a:t>
            </a:r>
            <a:r>
              <a:rPr lang="cs-CZ" sz="3600" dirty="0" smtClean="0"/>
              <a:t> (syn. </a:t>
            </a:r>
            <a:r>
              <a:rPr lang="cs-CZ" sz="3600" dirty="0" err="1" smtClean="0"/>
              <a:t>Centrales</a:t>
            </a:r>
            <a:r>
              <a:rPr lang="cs-CZ" sz="3600" dirty="0" smtClean="0"/>
              <a:t>)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4572000" y="5929330"/>
            <a:ext cx="3816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i="1" dirty="0" err="1">
                <a:solidFill>
                  <a:srgbClr val="FFCC00"/>
                </a:solidFill>
              </a:rPr>
              <a:t>Stephanodiscus</a:t>
            </a:r>
            <a:r>
              <a:rPr lang="cs-CZ" sz="3200" i="1" dirty="0">
                <a:solidFill>
                  <a:srgbClr val="FFCC00"/>
                </a:solidFill>
              </a:rPr>
              <a:t> </a:t>
            </a:r>
            <a:r>
              <a:rPr lang="cs-CZ" sz="3200" dirty="0" err="1">
                <a:solidFill>
                  <a:srgbClr val="FFCC00"/>
                </a:solidFill>
              </a:rPr>
              <a:t>sp</a:t>
            </a:r>
            <a:r>
              <a:rPr lang="cs-CZ" sz="3200" dirty="0">
                <a:solidFill>
                  <a:srgbClr val="FFCC00"/>
                </a:solidFill>
              </a:rPr>
              <a:t>.</a:t>
            </a:r>
            <a:endParaRPr lang="cs-CZ" sz="3200" i="1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1284_Rozsievka_00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877888"/>
            <a:ext cx="7993062" cy="5864225"/>
          </a:xfrm>
          <a:prstGeom prst="rect">
            <a:avLst/>
          </a:prstGeom>
          <a:noFill/>
        </p:spPr>
      </p:pic>
      <p:sp>
        <p:nvSpPr>
          <p:cNvPr id="72707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50825" y="214290"/>
            <a:ext cx="8642350" cy="603250"/>
          </a:xfrm>
        </p:spPr>
        <p:txBody>
          <a:bodyPr>
            <a:normAutofit fontScale="90000"/>
          </a:bodyPr>
          <a:lstStyle/>
          <a:p>
            <a:r>
              <a:rPr lang="cs-CZ" sz="2000" dirty="0"/>
              <a:t>Odd.: </a:t>
            </a:r>
            <a:r>
              <a:rPr lang="cs-CZ" sz="2000" dirty="0" err="1"/>
              <a:t>Heterokontophyta</a:t>
            </a:r>
            <a:r>
              <a:rPr lang="cs-CZ" sz="2000" dirty="0"/>
              <a:t> Třída: </a:t>
            </a:r>
            <a:r>
              <a:rPr lang="cs-CZ" sz="2000" dirty="0" err="1"/>
              <a:t>Bacillariophyceae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Podtřída: </a:t>
            </a:r>
            <a:r>
              <a:rPr lang="cs-CZ" sz="2000" dirty="0" err="1"/>
              <a:t>Coscinodiscophycidae</a:t>
            </a:r>
            <a:r>
              <a:rPr lang="cs-CZ" sz="2000" dirty="0"/>
              <a:t> </a:t>
            </a:r>
            <a:r>
              <a:rPr lang="cs-CZ" sz="2000" dirty="0" smtClean="0"/>
              <a:t> Řád</a:t>
            </a:r>
            <a:r>
              <a:rPr lang="cs-CZ" sz="2000" dirty="0"/>
              <a:t>: </a:t>
            </a:r>
            <a:r>
              <a:rPr lang="cs-CZ" sz="2000" dirty="0" err="1"/>
              <a:t>Coscinodiscales</a:t>
            </a:r>
            <a:endParaRPr lang="cs-CZ" sz="2000" dirty="0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1142976" y="1643050"/>
            <a:ext cx="5400675" cy="817562"/>
          </a:xfrm>
        </p:spPr>
        <p:txBody>
          <a:bodyPr/>
          <a:lstStyle/>
          <a:p>
            <a:r>
              <a:rPr lang="cs-CZ" i="1" dirty="0" err="1"/>
              <a:t>Melosira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  <a:endParaRPr lang="cs-CZ" i="1" dirty="0"/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6877050" y="6375400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Arial" charset="0"/>
              </a:rPr>
              <a:t>©</a:t>
            </a:r>
            <a:r>
              <a:rPr lang="cs-CZ">
                <a:cs typeface="Arial" charset="0"/>
              </a:rPr>
              <a:t> orig. Uher B.</a:t>
            </a:r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Melosira sp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" y="404813"/>
            <a:ext cx="7956550" cy="5967412"/>
          </a:xfrm>
          <a:prstGeom prst="rect">
            <a:avLst/>
          </a:prstGeom>
          <a:noFill/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0" y="908050"/>
            <a:ext cx="5400675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cs-CZ" sz="3200" i="1"/>
              <a:t>Melosira </a:t>
            </a:r>
            <a:r>
              <a:rPr lang="cs-CZ" sz="3200"/>
              <a:t>sp.</a:t>
            </a:r>
            <a:endParaRPr lang="cs-CZ" sz="32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cs-CZ" sz="2400"/>
              <a:t>Odd.: Heterokontophyta Třída: Bacillariophyceae </a:t>
            </a:r>
            <a:br>
              <a:rPr lang="cs-CZ" sz="2400"/>
            </a:br>
            <a:r>
              <a:rPr lang="cs-CZ" sz="2400"/>
              <a:t>Podtřída: Coscinodiscophycidae Řád: Coscinodiscales</a:t>
            </a:r>
          </a:p>
        </p:txBody>
      </p:sp>
      <p:pic>
        <p:nvPicPr>
          <p:cNvPr id="74755" name="Picture 3" descr="Cyclotella, průměr 10-17,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725" y="981075"/>
            <a:ext cx="7667625" cy="5751513"/>
          </a:xfrm>
          <a:prstGeom prst="rect">
            <a:avLst/>
          </a:prstGeom>
          <a:noFill/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2987675" y="2349500"/>
            <a:ext cx="30241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i="1"/>
              <a:t>Cyclotella</a:t>
            </a:r>
            <a:r>
              <a:rPr lang="cs-CZ" sz="3200"/>
              <a:t> sp.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Vlastní 2">
      <a:dk1>
        <a:sysClr val="windowText" lastClr="000000"/>
      </a:dk1>
      <a:lt1>
        <a:sysClr val="window" lastClr="FFFFFF"/>
      </a:lt1>
      <a:dk2>
        <a:srgbClr val="000000"/>
      </a:dk2>
      <a:lt2>
        <a:srgbClr val="E9E5DC"/>
      </a:lt2>
      <a:accent1>
        <a:srgbClr val="00B050"/>
      </a:accent1>
      <a:accent2>
        <a:srgbClr val="92D050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598</Words>
  <Application>Microsoft Office PowerPoint</Application>
  <PresentationFormat>Předvádění na obrazovce (4:3)</PresentationFormat>
  <Paragraphs>171</Paragraphs>
  <Slides>41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Jmění</vt:lpstr>
      <vt:lpstr>Bacillariophyceae</vt:lpstr>
      <vt:lpstr>Oddělení: HETEROKONTOPHYTA</vt:lpstr>
      <vt:lpstr>Bacillariophyceae</vt:lpstr>
      <vt:lpstr>Penátní rozsivka (SEM)</vt:lpstr>
      <vt:lpstr>Systém</vt:lpstr>
      <vt:lpstr>Řád: Coscinodiscales (syn. Centrales) </vt:lpstr>
      <vt:lpstr>Odd.: Heterokontophyta Třída: Bacillariophyceae  Podtřída: Coscinodiscophycidae  Řád: Coscinodiscales</vt:lpstr>
      <vt:lpstr>Snímek 8</vt:lpstr>
      <vt:lpstr>Odd.: Heterokontophyta Třída: Bacillariophyceae  Podtřída: Coscinodiscophycidae Řád: Coscinodiscales</vt:lpstr>
      <vt:lpstr>Snímek 10</vt:lpstr>
      <vt:lpstr>Odd.: Heterokontophyta  Třída: Bacillariophyceae   Podtřída: Fragilariophycidae Řád: Fragilariales</vt:lpstr>
      <vt:lpstr>Odd.: Heterokontophyta Třída: Bacillariophyceae  Podtřída: Fragilariophycidae Řád: Fragilariales</vt:lpstr>
      <vt:lpstr>Snímek 13</vt:lpstr>
      <vt:lpstr>Odd.: Heterokontophyta Třída: Bacillariophyceae  Podtřída: Fragilariophycidae Řád: Fragilariales</vt:lpstr>
      <vt:lpstr>Snímek 15</vt:lpstr>
      <vt:lpstr>Odd.: Heterokontophyta Třída: Bacillariophyceae  Podtřída: Fragilariophycidae Řád: Fragilariales</vt:lpstr>
      <vt:lpstr>řád: Eunotiales  krátké raphe na koncích frustul</vt:lpstr>
      <vt:lpstr>Řád: Achnanthales penátní rozsivky se štěrbinovou raphe na jedné misce, na druhé misce pseudoraphe</vt:lpstr>
      <vt:lpstr>Odd.: Heterokontophyta Třída: Bacillariophyceae  Podtřída: Bacillariophycidae Řád: Achnanthales</vt:lpstr>
      <vt:lpstr>Řád: Naviculales  štěrbinové raphe na obou miskách</vt:lpstr>
      <vt:lpstr>Odd.: Heterokontophyta Třída: Bacillariophyceae  Podtřída: Bacillariophycidae Řád: Naviculales</vt:lpstr>
      <vt:lpstr>Odd.: Heterokontophyta Třída: Bacillariophyceae  Podtřída: Bacillariophycidae Řád: Naviculales</vt:lpstr>
      <vt:lpstr>Odd.: Heterokontophyta Třída: Bacillariophyceae  Podtřída: Bacillariophycidae Řád: Naviculales</vt:lpstr>
      <vt:lpstr>Odd.: Heterokontophyta Třída: Bacillariophyceae  Podtřída: Bacillariophycidae  Řád: Bacillariales</vt:lpstr>
      <vt:lpstr>Rozsivky – detektory radiace a těžkých kovů (Pb, Cd, Hg)!</vt:lpstr>
      <vt:lpstr>Ekologie</vt:lpstr>
      <vt:lpstr>Plankton</vt:lpstr>
      <vt:lpstr>Bentos</vt:lpstr>
      <vt:lpstr>Prameniště</vt:lpstr>
      <vt:lpstr>Epilimnion</vt:lpstr>
      <vt:lpstr>Amphora ovalis</vt:lpstr>
      <vt:lpstr> Synedra</vt:lpstr>
      <vt:lpstr>Sběr v terénu</vt:lpstr>
      <vt:lpstr>Příprava a mikroskopování preparátů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Barbora Chattová</dc:creator>
  <cp:lastModifiedBy>Barbora Chattová</cp:lastModifiedBy>
  <cp:revision>34</cp:revision>
  <dcterms:created xsi:type="dcterms:W3CDTF">2011-09-12T17:24:15Z</dcterms:created>
  <dcterms:modified xsi:type="dcterms:W3CDTF">2011-09-13T09:30:47Z</dcterms:modified>
</cp:coreProperties>
</file>