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Komplementové metody</a:t>
            </a:r>
            <a:br>
              <a:rPr lang="cs-CZ" sz="3200" b="1" i="1" smtClean="0">
                <a:solidFill>
                  <a:schemeClr val="folHlink"/>
                </a:solidFill>
              </a:rPr>
            </a:br>
            <a:r>
              <a:rPr lang="cs-CZ" sz="1800" b="1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4714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smtClean="0">
                <a:solidFill>
                  <a:srgbClr val="FFC000"/>
                </a:solidFill>
              </a:rPr>
              <a:t>Složky reakce</a:t>
            </a:r>
            <a:r>
              <a:rPr lang="cs-CZ" sz="2400" b="1" smtClean="0">
                <a:solidFill>
                  <a:srgbClr val="FFC000"/>
                </a:solidFill>
              </a:rPr>
              <a:t>: </a:t>
            </a:r>
            <a:r>
              <a:rPr lang="cs-CZ" sz="2400" smtClean="0"/>
              <a:t>Ab, Ag, C, ERY, hemolyzin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 Ab- </a:t>
            </a:r>
            <a:r>
              <a:rPr lang="cs-CZ" sz="2400" smtClean="0"/>
              <a:t> </a:t>
            </a:r>
            <a:r>
              <a:rPr lang="cs-CZ" sz="2400" b="1" i="1" smtClean="0"/>
              <a:t>vyšetřované sérum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chceme v něm </a:t>
            </a:r>
            <a:r>
              <a:rPr lang="cs-CZ" sz="2400" b="1" i="1" smtClean="0"/>
              <a:t>prokázat protilátku</a:t>
            </a:r>
            <a:r>
              <a:rPr lang="cs-CZ" sz="2400" smtClean="0"/>
              <a:t> </a:t>
            </a:r>
            <a:r>
              <a:rPr lang="cs-CZ" sz="2400" i="1" smtClean="0"/>
              <a:t>/ komplement v séru je tepelně inaktivován /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známý specifický Ag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jsou-li v séru Ab, vytvoří se </a:t>
            </a:r>
            <a:r>
              <a:rPr lang="cs-CZ" sz="2400" b="1" i="1" smtClean="0"/>
              <a:t>imunokomplex IK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KOMPLEMENT </a:t>
            </a:r>
            <a:r>
              <a:rPr lang="cs-CZ" sz="2400" smtClean="0"/>
              <a:t>- zdrojem nejčastěji sérum morčete </a:t>
            </a:r>
            <a:r>
              <a:rPr lang="cs-CZ" sz="2400" b="1" i="1" smtClean="0"/>
              <a:t>(váže se na IK a aktivuje protilátku)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FFC000"/>
                </a:solidFill>
              </a:rPr>
              <a:t>hemolytický komplex: </a:t>
            </a:r>
            <a:r>
              <a:rPr lang="cs-CZ" sz="2400" smtClean="0">
                <a:solidFill>
                  <a:srgbClr val="FFC000"/>
                </a:solidFill>
              </a:rPr>
              <a:t> </a:t>
            </a:r>
            <a:r>
              <a:rPr lang="cs-CZ" sz="2400" b="1" i="1" smtClean="0"/>
              <a:t>komplex Ag /beraní ERY/ a protilátky </a:t>
            </a:r>
            <a:r>
              <a:rPr lang="cs-CZ" sz="2400" b="1" i="1" smtClean="0">
                <a:sym typeface="Symbol" pitchFamily="18" charset="2"/>
              </a:rPr>
              <a:t></a:t>
            </a:r>
            <a:r>
              <a:rPr lang="cs-CZ" sz="2400" b="1" i="1" smtClean="0"/>
              <a:t> EMBOCEPTORu /hemolyzinu</a:t>
            </a:r>
            <a:r>
              <a:rPr lang="cs-CZ" sz="2400" smtClean="0"/>
              <a:t>/, získaného imunizací králičího séra beraními erytrocyty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smtClean="0"/>
              <a:t>aby došlo k hemolýze je nutná </a:t>
            </a:r>
            <a:r>
              <a:rPr lang="cs-CZ" sz="2400" b="1" i="1" smtClean="0"/>
              <a:t>spoluúčast KOMPLEMENTU</a:t>
            </a:r>
            <a:r>
              <a:rPr lang="cs-CZ" sz="2400" smtClean="0"/>
              <a:t> a inkubace 30 minut při 30 </a:t>
            </a:r>
            <a:r>
              <a:rPr lang="cs-CZ" sz="2400" smtClean="0">
                <a:sym typeface="Symbol" pitchFamily="18" charset="2"/>
              </a:rPr>
              <a:t></a:t>
            </a:r>
            <a:r>
              <a:rPr lang="cs-CZ" sz="2400" smtClean="0"/>
              <a:t>C</a:t>
            </a:r>
            <a:endParaRPr lang="cs-CZ" sz="2400" i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04025" y="1268413"/>
          <a:ext cx="2339975" cy="1049337"/>
        </p:xfrm>
        <a:graphic>
          <a:graphicData uri="http://schemas.openxmlformats.org/presentationml/2006/ole">
            <p:oleObj spid="_x0000_s1026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950075" y="3068638"/>
          <a:ext cx="2193925" cy="1008062"/>
        </p:xfrm>
        <a:graphic>
          <a:graphicData uri="http://schemas.openxmlformats.org/presentationml/2006/ole">
            <p:oleObj spid="_x0000_s1027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019300"/>
            <a:ext cx="35639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Z gelu se mohou rozeznat typické rozdíly mezi</a:t>
            </a:r>
          </a:p>
          <a:p>
            <a:r>
              <a:rPr lang="cs-CZ"/>
              <a:t>- </a:t>
            </a:r>
            <a:r>
              <a:rPr lang="cs-CZ" b="1" i="1">
                <a:solidFill>
                  <a:schemeClr val="accent1"/>
                </a:solidFill>
              </a:rPr>
              <a:t>B. afzelii</a:t>
            </a:r>
            <a:r>
              <a:rPr lang="cs-CZ"/>
              <a:t> a </a:t>
            </a:r>
            <a:r>
              <a:rPr lang="cs-CZ" i="1">
                <a:solidFill>
                  <a:schemeClr val="accent1"/>
                </a:solidFill>
              </a:rPr>
              <a:t>B. garinii </a:t>
            </a:r>
            <a:r>
              <a:rPr lang="cs-CZ"/>
              <a:t>(linie 5, Linie 6)</a:t>
            </a:r>
          </a:p>
          <a:p>
            <a:endParaRPr lang="cs-CZ"/>
          </a:p>
          <a:p>
            <a:r>
              <a:rPr lang="cs-CZ"/>
              <a:t>- spirochetou (linie </a:t>
            </a:r>
            <a:r>
              <a:rPr lang="cs-CZ" b="1"/>
              <a:t>1)</a:t>
            </a:r>
            <a:r>
              <a:rPr lang="cs-CZ"/>
              <a:t> izolovanou z larvy </a:t>
            </a:r>
            <a:r>
              <a:rPr lang="cs-CZ" i="1"/>
              <a:t>Culex (C.) pipiens pipiens</a:t>
            </a:r>
            <a:r>
              <a:rPr lang="cs-CZ"/>
              <a:t> a </a:t>
            </a:r>
            <a:r>
              <a:rPr lang="cs-CZ" i="1">
                <a:solidFill>
                  <a:schemeClr val="accent1"/>
                </a:solidFill>
              </a:rPr>
              <a:t>B. afzelii</a:t>
            </a:r>
            <a:r>
              <a:rPr lang="cs-CZ"/>
              <a:t> (linie 2) izolovaná z imaga </a:t>
            </a:r>
            <a:r>
              <a:rPr lang="cs-CZ" i="1"/>
              <a:t>Culex (C.) pipiens molestus</a:t>
            </a:r>
          </a:p>
          <a:p>
            <a:endParaRPr lang="cs-CZ" i="1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/>
              <a:t>denzitometricky</a:t>
            </a:r>
            <a:r>
              <a:rPr lang="cs-CZ"/>
              <a:t>Legenda: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ChangeArrowheads="1"/>
          </p:cNvSpPr>
          <p:nvPr/>
        </p:nvSpPr>
        <p:spPr bwMode="auto">
          <a:xfrm>
            <a:off x="323850" y="3716338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>Nitrocelulózová membrána </a:t>
            </a:r>
          </a:p>
        </p:txBody>
      </p:sp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250825" y="3141663"/>
            <a:ext cx="8678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>Nitrocelulózová membrána s antigenen </a:t>
            </a:r>
            <a:r>
              <a:rPr lang="cs-CZ" i="1"/>
              <a:t>B. garinii</a:t>
            </a:r>
            <a:r>
              <a:rPr lang="cs-CZ"/>
              <a:t>,</a:t>
            </a:r>
            <a:r>
              <a:rPr lang="cs-CZ" i="1"/>
              <a:t> afzelii</a:t>
            </a:r>
            <a:r>
              <a:rPr lang="cs-CZ"/>
              <a:t>, směs</a:t>
            </a:r>
          </a:p>
        </p:txBody>
      </p:sp>
      <p:sp>
        <p:nvSpPr>
          <p:cNvPr id="50180" name="Rectangle 12"/>
          <p:cNvSpPr>
            <a:spLocks noChangeArrowheads="1"/>
          </p:cNvSpPr>
          <p:nvPr/>
        </p:nvSpPr>
        <p:spPr bwMode="auto">
          <a:xfrm>
            <a:off x="381000" y="6396038"/>
            <a:ext cx="876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Nitrocelulózová membrána s antigenem </a:t>
            </a:r>
            <a:r>
              <a:rPr lang="cs-CZ" i="1"/>
              <a:t>B. garinii, afzelii, směs</a:t>
            </a:r>
          </a:p>
        </p:txBody>
      </p:sp>
      <p:pic>
        <p:nvPicPr>
          <p:cNvPr id="5018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771900"/>
            <a:ext cx="3808412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14"/>
          <p:cNvSpPr>
            <a:spLocks noChangeArrowheads="1"/>
          </p:cNvSpPr>
          <p:nvPr/>
        </p:nvSpPr>
        <p:spPr bwMode="auto">
          <a:xfrm>
            <a:off x="0" y="4221163"/>
            <a:ext cx="44275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cs-CZ" sz="1600"/>
              <a:t>Na každé části membrány jsou postupně nanášeny antigeny </a:t>
            </a:r>
            <a:r>
              <a:rPr lang="cs-CZ" sz="1600" i="1">
                <a:solidFill>
                  <a:schemeClr val="folHlink"/>
                </a:solidFill>
              </a:rPr>
              <a:t>B. afzelii, B. garinii</a:t>
            </a:r>
            <a:r>
              <a:rPr lang="cs-CZ" sz="1600">
                <a:solidFill>
                  <a:schemeClr val="folHlink"/>
                </a:solidFill>
              </a:rPr>
              <a:t> a směs obou antigenů</a:t>
            </a:r>
            <a:r>
              <a:rPr lang="cs-CZ" sz="1600"/>
              <a:t>. Text na spodní části membrány reprezentuje antigen, který byl použit při imunizaci pokusného jedince. Po obou stranách membrán jsou zachyceny standardy, podle kterých byly odečítány molekulové hmotnosti neznámých vzorků sér.</a:t>
            </a:r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67675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dostatečné napětí při blottingu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smtClean="0"/>
              <a:t>elfo od – k </a:t>
            </a:r>
            <a:r>
              <a:rPr lang="en-US" smtClean="0">
                <a:cs typeface="Arial" pitchFamily="34" charset="0"/>
              </a:rPr>
              <a:t>+</a:t>
            </a:r>
            <a:r>
              <a:rPr lang="cs-CZ" smtClean="0">
                <a:cs typeface="Arial" pitchFamily="34" charset="0"/>
              </a:rPr>
              <a:t>, gel na </a:t>
            </a:r>
            <a:r>
              <a:rPr lang="cs-CZ" smtClean="0"/>
              <a:t>– , membr. na  </a:t>
            </a:r>
            <a:r>
              <a:rPr lang="en-US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smtClean="0"/>
              <a:t> </a:t>
            </a:r>
            <a:r>
              <a:rPr lang="en-GB" sz="4000" b="1" smtClean="0">
                <a:solidFill>
                  <a:srgbClr val="FFFF00"/>
                </a:solidFill>
              </a:rPr>
              <a:t>Imuno</a:t>
            </a:r>
            <a:r>
              <a:rPr lang="cs-CZ" sz="4000" b="1" smtClean="0">
                <a:solidFill>
                  <a:srgbClr val="FFFF00"/>
                </a:solidFill>
              </a:rPr>
              <a:t>chemické</a:t>
            </a:r>
            <a:r>
              <a:rPr lang="en-GB" sz="4000" b="1" smtClean="0">
                <a:solidFill>
                  <a:srgbClr val="FFFF00"/>
                </a:solidFill>
              </a:rPr>
              <a:t> metody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Je to praktická realizace poznatků imunologie, </a:t>
            </a:r>
            <a:r>
              <a:rPr lang="cs-CZ" sz="2400" smtClean="0"/>
              <a:t>radiochemie, </a:t>
            </a:r>
            <a:r>
              <a:rPr lang="en-GB" sz="2400" smtClean="0"/>
              <a:t>enzymologie a fotometrie</a:t>
            </a:r>
            <a:r>
              <a:rPr lang="cs-CZ" sz="2400" smtClean="0"/>
              <a:t> a dalších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Vznik imunochemických </a:t>
            </a:r>
            <a:r>
              <a:rPr lang="cs-CZ" sz="2400" smtClean="0"/>
              <a:t>diagnostickcých </a:t>
            </a:r>
            <a:r>
              <a:rPr lang="en-GB" sz="2400" smtClean="0"/>
              <a:t>metod: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GB" sz="2400" smtClean="0"/>
              <a:t>V průběhu 70</a:t>
            </a:r>
            <a:r>
              <a:rPr lang="cs-CZ" sz="2400" smtClean="0"/>
              <a:t>-80</a:t>
            </a:r>
            <a:r>
              <a:rPr lang="en-GB" sz="2400" smtClean="0"/>
              <a:t>tých let s rozvojem klinické imunologie, vir</a:t>
            </a:r>
            <a:r>
              <a:rPr lang="cs-CZ" sz="2400" smtClean="0"/>
              <a:t>o</a:t>
            </a:r>
            <a:r>
              <a:rPr lang="en-GB" sz="2400" smtClean="0"/>
              <a:t>logie, farmakologie a dalších oborů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</a:t>
            </a:r>
            <a:r>
              <a:rPr lang="en-GB" sz="2400" smtClean="0"/>
              <a:t>výšily</a:t>
            </a:r>
            <a:r>
              <a:rPr lang="cs-CZ" sz="2400" smtClean="0"/>
              <a:t> se</a:t>
            </a:r>
            <a:r>
              <a:rPr lang="en-GB" sz="2400" smtClean="0"/>
              <a:t> nároky na rychlost a kvalitu požadovaných laboratorních vyšetření. Klade se důraz na vysokou citlivost, specifitu a možnost automatizace.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Do té doby sloužily k detekci Ag a Ab klasické metody: </a:t>
            </a:r>
            <a:r>
              <a:rPr lang="en-GB" sz="2400" smtClean="0">
                <a:solidFill>
                  <a:schemeClr val="folHlink"/>
                </a:solidFill>
              </a:rPr>
              <a:t>KFR, neutralizace Ag pomocí specifické Ab, světelná či elektronová mikroskopie, prostá či elektroforetická imunodifuze</a:t>
            </a:r>
            <a:r>
              <a:rPr lang="en-GB" sz="2400" smtClean="0"/>
              <a:t>, které byly nahrazeny imunochemickými metodami: FIA, RIA, EIA</a:t>
            </a:r>
            <a:r>
              <a:rPr lang="cs-CZ" sz="2400" smtClean="0"/>
              <a:t> a další</a:t>
            </a:r>
            <a:endParaRPr lang="en-GB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2195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2627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2627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3850" y="260350"/>
            <a:ext cx="864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800" b="1" i="1">
                <a:cs typeface="Times New Roman" pitchFamily="18" charset="0"/>
              </a:rPr>
              <a:t>- </a:t>
            </a:r>
            <a:r>
              <a:rPr lang="cs-CZ" sz="2000" b="1" i="1">
                <a:cs typeface="Times New Roman" pitchFamily="18" charset="0"/>
              </a:rPr>
              <a:t>stanovení Ag či Ab v histologických preparátech, tělních tekutinách, a jiných vzorcích, </a:t>
            </a:r>
            <a:r>
              <a:rPr lang="cs-CZ" sz="2000" b="1" i="1"/>
              <a:t>Imunoeseje, reakce třetí generace. </a:t>
            </a:r>
          </a:p>
          <a:p>
            <a:pPr eaLnBrk="0" hangingPunct="0"/>
            <a:r>
              <a:rPr lang="cs-CZ" sz="2000" b="1">
                <a:cs typeface="Times New Roman" pitchFamily="18" charset="0"/>
              </a:rPr>
              <a:t>základem je reakce:</a:t>
            </a:r>
            <a:endParaRPr lang="cs-CZ" sz="2000"/>
          </a:p>
          <a:p>
            <a:pPr eaLnBrk="0" hangingPunct="0"/>
            <a:endParaRPr lang="cs-CZ" sz="200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28625" y="2487588"/>
            <a:ext cx="80010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de-DE" sz="1400" i="1" dirty="0" err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de-DE" sz="1400" i="1" dirty="0"/>
              <a:t>IK</a:t>
            </a:r>
            <a:r>
              <a:rPr lang="cs-CZ" sz="1400" i="1" dirty="0">
                <a:cs typeface="Times New Roman" pitchFamily="18" charset="0"/>
              </a:rPr>
              <a:t>  </a:t>
            </a:r>
            <a:r>
              <a:rPr lang="cs-CZ" i="1" dirty="0">
                <a:cs typeface="Times New Roman" pitchFamily="18" charset="0"/>
              </a:rPr>
              <a:t>- </a:t>
            </a:r>
            <a:r>
              <a:rPr lang="cs-CZ" i="1" dirty="0" err="1">
                <a:cs typeface="Times New Roman" pitchFamily="18" charset="0"/>
              </a:rPr>
              <a:t>imunokomplex</a:t>
            </a:r>
            <a:endParaRPr lang="cs-CZ" dirty="0"/>
          </a:p>
          <a:p>
            <a:pPr>
              <a:buFontTx/>
              <a:buChar char="-"/>
            </a:pPr>
            <a:r>
              <a:rPr lang="cs-CZ" dirty="0">
                <a:cs typeface="Times New Roman" pitchFamily="18" charset="0"/>
              </a:rPr>
              <a:t>jeden z reaktantů nese </a:t>
            </a:r>
            <a:r>
              <a:rPr lang="cs-CZ" i="1" dirty="0">
                <a:cs typeface="Times New Roman" pitchFamily="18" charset="0"/>
              </a:rPr>
              <a:t>značku a tím je </a:t>
            </a:r>
            <a:r>
              <a:rPr lang="cs-CZ" i="1" dirty="0" err="1">
                <a:cs typeface="Times New Roman" pitchFamily="18" charset="0"/>
              </a:rPr>
              <a:t>vizualizován</a:t>
            </a:r>
            <a:r>
              <a:rPr lang="cs-CZ" i="1" dirty="0">
                <a:cs typeface="Times New Roman" pitchFamily="18" charset="0"/>
              </a:rPr>
              <a:t> výsledek</a:t>
            </a:r>
            <a:r>
              <a:rPr lang="cs-CZ" dirty="0">
                <a:cs typeface="Times New Roman" pitchFamily="18" charset="0"/>
              </a:rPr>
              <a:t>. </a:t>
            </a:r>
            <a:r>
              <a:rPr lang="cs-CZ" dirty="0" err="1">
                <a:cs typeface="Times New Roman" pitchFamily="18" charset="0"/>
              </a:rPr>
              <a:t>Detekčnísystém</a:t>
            </a:r>
            <a:r>
              <a:rPr lang="cs-CZ" dirty="0">
                <a:cs typeface="Times New Roman" pitchFamily="18" charset="0"/>
              </a:rPr>
              <a:t> tak zvyšuje citlivost reakce a umožňuje modifikace, které prostou precipitací reakce nejsou dosažitelné.</a:t>
            </a:r>
          </a:p>
          <a:p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enzym  EIA, EMIT  enzyme </a:t>
            </a:r>
            <a:r>
              <a:rPr lang="cs-CZ" dirty="0" err="1">
                <a:solidFill>
                  <a:srgbClr val="FF0000"/>
                </a:solidFill>
              </a:rPr>
              <a:t>multiplyed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immunoassay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technique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dirty="0">
                <a:solidFill>
                  <a:srgbClr val="FF0000"/>
                </a:solidFill>
              </a:rPr>
              <a:t> -chemiluminiscenční látka LIA</a:t>
            </a:r>
          </a:p>
          <a:p>
            <a:pPr algn="ctr"/>
            <a:endParaRPr lang="cs-C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smtClean="0">
                <a:solidFill>
                  <a:srgbClr val="FFC000"/>
                </a:solidFill>
                <a:latin typeface="Times New Roman" pitchFamily="18" charset="0"/>
              </a:rPr>
              <a:t>Antigeny</a:t>
            </a:r>
            <a:r>
              <a:rPr lang="cs-CZ" sz="2400" b="1" i="1" smtClean="0">
                <a:solidFill>
                  <a:srgbClr val="FFC000"/>
                </a:solidFill>
                <a:latin typeface="Times New Roman" pitchFamily="18" charset="0"/>
              </a:rPr>
              <a:t> Ag</a:t>
            </a:r>
            <a:r>
              <a:rPr lang="cs-CZ" sz="2400" smtClean="0">
                <a:latin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navozují specifickou imunitní opovědˇ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smtClean="0">
                <a:solidFill>
                  <a:srgbClr val="FFC000"/>
                </a:solidFill>
                <a:latin typeface="Times New Roman" pitchFamily="18" charset="0"/>
              </a:rPr>
              <a:t>Protilátky </a:t>
            </a:r>
            <a:r>
              <a:rPr lang="cs-CZ" sz="2400" b="1" i="1" smtClean="0">
                <a:solidFill>
                  <a:srgbClr val="FFC000"/>
                </a:solidFill>
                <a:latin typeface="Times New Roman" pitchFamily="18" charset="0"/>
              </a:rPr>
              <a:t>Ab</a:t>
            </a:r>
            <a:r>
              <a:rPr lang="cs-CZ" sz="240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latin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smtClean="0"/>
              <a:t>jen proti </a:t>
            </a:r>
            <a:r>
              <a:rPr lang="cs-CZ" sz="2000" b="1" smtClean="0"/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smtClean="0"/>
              <a:t> která je společná pro více strukturně chemicky příbuzných látek</a:t>
            </a:r>
            <a:r>
              <a:rPr lang="cs-CZ" sz="2000" smtClean="0"/>
              <a:t> </a:t>
            </a:r>
            <a:endParaRPr lang="cs-CZ" sz="2000" b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i="1" smtClean="0">
                <a:solidFill>
                  <a:srgbClr val="FFFF00"/>
                </a:solidFill>
              </a:rPr>
              <a:t>Heterogenní imunometody</a:t>
            </a:r>
            <a:r>
              <a:rPr lang="cs-CZ" smtClean="0">
                <a:solidFill>
                  <a:srgbClr val="FFFF00"/>
                </a:solidFill>
              </a:rPr>
              <a:t> </a:t>
            </a:r>
            <a:r>
              <a:rPr lang="cs-CZ" smtClean="0"/>
              <a:t>– separace molekul značeného reagens vázaného v imunokomplexu od volných molekul značeného reagens v roztoku (radioimunometody, ELISA) – vysoká citlivost</a:t>
            </a:r>
          </a:p>
          <a:p>
            <a:pPr eaLnBrk="1" hangingPunct="1">
              <a:lnSpc>
                <a:spcPct val="90000"/>
              </a:lnSpc>
            </a:pPr>
            <a:r>
              <a:rPr lang="cs-CZ" b="1" i="1" smtClean="0">
                <a:solidFill>
                  <a:srgbClr val="FFFF00"/>
                </a:solidFill>
              </a:rPr>
              <a:t>Homogenní imunometody</a:t>
            </a:r>
            <a:r>
              <a:rPr lang="cs-CZ" smtClean="0">
                <a:solidFill>
                  <a:srgbClr val="FFFF00"/>
                </a:solidFill>
              </a:rPr>
              <a:t> </a:t>
            </a:r>
            <a:r>
              <a:rPr lang="cs-CZ" smtClean="0"/>
              <a:t>– bez separace frakcí, jsou jednodušší, rychlejší, lze  je automatizovat (enzymová, fluorescenční a chemiluminiscenční imunoanalýza)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RIA </a:t>
            </a:r>
            <a:r>
              <a:rPr lang="cs-CZ" sz="3200" i="1" smtClean="0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 smtClean="0">
                <a:solidFill>
                  <a:schemeClr val="folHlink"/>
                </a:solidFill>
              </a:rPr>
              <a:t> radioimmunoassay</a:t>
            </a:r>
            <a:r>
              <a:rPr lang="cs-CZ" smtClean="0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6868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zavedena 1959</a:t>
            </a:r>
            <a:endParaRPr lang="cs-CZ" sz="2800" b="1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smtClean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smtClean="0">
                <a:sym typeface="Monotype Sorts" charset="2"/>
              </a:rPr>
              <a:t>spojuje jednoduchou imunologickou reakci Ag s Ab s metodikami radiochemie, která používá Ag nebo Ab značené radionuklidy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</a:t>
            </a:r>
            <a:r>
              <a:rPr lang="cs-CZ" sz="2800" u="sng" smtClean="0">
                <a:sym typeface="Monotype Sorts" charset="2"/>
              </a:rPr>
              <a:t>citlivost</a:t>
            </a:r>
            <a:r>
              <a:rPr lang="cs-CZ" sz="2800" smtClean="0">
                <a:sym typeface="Monotype Sorts" charset="2"/>
              </a:rPr>
              <a:t>: </a:t>
            </a:r>
            <a:r>
              <a:rPr lang="cs-CZ" sz="2800" i="1" smtClean="0">
                <a:solidFill>
                  <a:srgbClr val="00B0F0"/>
                </a:solidFill>
                <a:sym typeface="Monotype Sorts" charset="2"/>
              </a:rPr>
              <a:t>10-9- 10-17 </a:t>
            </a:r>
            <a:r>
              <a:rPr lang="cs-CZ" sz="2800" i="1" smtClean="0">
                <a:sym typeface="Monotype Sorts" charset="2"/>
              </a:rPr>
              <a:t>mol/l</a:t>
            </a:r>
            <a:r>
              <a:rPr lang="cs-CZ" sz="2800" smtClean="0">
                <a:sym typeface="Monotype Sorts" charset="2"/>
              </a:rPr>
              <a:t> </a:t>
            </a:r>
            <a:r>
              <a:rPr lang="cs-CZ" sz="2800" smtClean="0">
                <a:sym typeface="Symbol" pitchFamily="18" charset="2"/>
              </a:rPr>
              <a:t></a:t>
            </a:r>
            <a:r>
              <a:rPr lang="cs-CZ" sz="2800" smtClean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je možné stanovovat látky i v tělesných tekutinách /</a:t>
            </a:r>
            <a:r>
              <a:rPr lang="cs-CZ" sz="2800" i="1" smtClean="0">
                <a:sym typeface="Monotype Sorts" charset="2"/>
              </a:rPr>
              <a:t>krev, moč, mozkomíšní mok...</a:t>
            </a:r>
            <a:r>
              <a:rPr lang="cs-CZ" sz="2800" smtClean="0">
                <a:sym typeface="Monotype Sorts" charset="2"/>
              </a:rPr>
              <a:t>/ i více než v pg10-12(pikogramech)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- stanovujeme </a:t>
            </a:r>
            <a:r>
              <a:rPr lang="cs-CZ" sz="2800" b="1" i="1" smtClean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smtClean="0">
                <a:sym typeface="Monotype Sorts" charset="2"/>
              </a:rPr>
              <a:t>, proti nimž lze </a:t>
            </a:r>
            <a:r>
              <a:rPr lang="cs-CZ" sz="2800" b="1" i="1" smtClean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smtClean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ym typeface="Monotype Sorts" charset="2"/>
              </a:rPr>
              <a:t>  protilátku získáme komerčně nebo injikací Ag či haptenu do králíka nebo morčete  </a:t>
            </a:r>
          </a:p>
          <a:p>
            <a:pPr eaLnBrk="1" hangingPunct="1">
              <a:lnSpc>
                <a:spcPct val="80000"/>
              </a:lnSpc>
            </a:pPr>
            <a:endParaRPr lang="cs-CZ" sz="2800" u="sng" smtClean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260350"/>
          <a:ext cx="6399213" cy="2143125"/>
        </p:xfrm>
        <a:graphic>
          <a:graphicData uri="http://schemas.openxmlformats.org/presentationml/2006/ole">
            <p:oleObj spid="_x0000_s3074" name="Rastrový obrázek" r:id="rId3" imgW="6400000" imgH="2142857" progId="PBrush">
              <p:embed/>
            </p:oleObj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95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Xx</a:t>
            </a:r>
            <a:r>
              <a:rPr lang="cs-CZ" sz="1600" i="1"/>
              <a:t>.................značený Ag</a:t>
            </a:r>
            <a:endParaRPr lang="cs-CZ" sz="1600"/>
          </a:p>
          <a:p>
            <a:r>
              <a:rPr lang="cs-CZ" sz="1600" b="1" i="1"/>
              <a:t>Ab lim60%</a:t>
            </a:r>
            <a:r>
              <a:rPr lang="cs-CZ" sz="1600" i="1"/>
              <a:t>........protilátka ze zvířete /je limitováno </a:t>
            </a:r>
            <a:r>
              <a:rPr lang="cs-CZ" sz="1600" i="1">
                <a:sym typeface="Symbol" pitchFamily="18" charset="2"/>
              </a:rPr>
              <a:t></a:t>
            </a:r>
            <a:r>
              <a:rPr lang="cs-CZ" sz="1600" i="1"/>
              <a:t> známo její množství/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XN</a:t>
            </a:r>
            <a:r>
              <a:rPr lang="cs-CZ" sz="1600" i="1">
                <a:sym typeface="Symbol" pitchFamily="18" charset="2"/>
              </a:rPr>
              <a:t>.................neznámý antigen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XS</a:t>
            </a:r>
            <a:r>
              <a:rPr lang="cs-CZ" sz="1600" i="1"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500563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sym typeface="Monotype Sorts" charset="2"/>
              </a:rPr>
              <a:t></a:t>
            </a:r>
            <a:r>
              <a:rPr lang="cs-CZ" sz="1600"/>
              <a:t> </a:t>
            </a:r>
            <a:r>
              <a:rPr lang="cs-CZ" sz="1600" b="1" i="1"/>
              <a:t>oddělení IK:</a:t>
            </a:r>
            <a:endParaRPr lang="cs-CZ" sz="1600">
              <a:sym typeface="Symbol" pitchFamily="18" charset="2"/>
            </a:endParaRPr>
          </a:p>
          <a:p>
            <a:r>
              <a:rPr lang="cs-CZ" sz="1600">
                <a:sym typeface="Symbol" pitchFamily="18" charset="2"/>
              </a:rPr>
              <a:t></a:t>
            </a:r>
            <a:r>
              <a:rPr lang="cs-CZ" sz="1600"/>
              <a:t> </a:t>
            </a:r>
            <a:r>
              <a:rPr lang="cs-CZ" sz="1600" b="1" i="1"/>
              <a:t>imunochemické</a:t>
            </a:r>
            <a:r>
              <a:rPr lang="cs-CZ" sz="1600"/>
              <a:t> – </a:t>
            </a:r>
            <a:r>
              <a:rPr lang="cs-CZ" sz="1600" i="1"/>
              <a:t>sekundární protilátka </a:t>
            </a:r>
            <a:r>
              <a:rPr lang="cs-CZ" sz="1600" b="1" i="1"/>
              <a:t>Abs</a:t>
            </a:r>
            <a:endParaRPr lang="cs-CZ" sz="1600"/>
          </a:p>
          <a:p>
            <a:r>
              <a:rPr lang="cs-CZ" sz="1600"/>
              <a:t>- vyrobí se proti prvotní protilátce Ab </a:t>
            </a:r>
            <a:r>
              <a:rPr lang="cs-CZ" sz="1600">
                <a:sym typeface="Symbol" pitchFamily="18" charset="2"/>
              </a:rPr>
              <a:t></a:t>
            </a:r>
            <a:r>
              <a:rPr lang="cs-CZ" sz="1600"/>
              <a:t> Ab pak vystupuje jako Ag</a:t>
            </a:r>
            <a:endParaRPr lang="cs-CZ" sz="1600">
              <a:sym typeface="Symbol" pitchFamily="18" charset="2"/>
            </a:endParaRPr>
          </a:p>
          <a:p>
            <a:r>
              <a:rPr lang="cs-CZ" sz="1600">
                <a:sym typeface="Symbol" pitchFamily="18" charset="2"/>
              </a:rPr>
              <a:t></a:t>
            </a:r>
            <a:r>
              <a:rPr lang="cs-CZ" sz="1600"/>
              <a:t> Abs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468313" y="5168900"/>
            <a:ext cx="79200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1800" b="1">
                <a:solidFill>
                  <a:schemeClr val="accent1"/>
                </a:solidFill>
              </a:rPr>
              <a:t>izolace IK</a:t>
            </a:r>
            <a:r>
              <a:rPr lang="cs-CZ" sz="1800"/>
              <a:t> -</a:t>
            </a:r>
            <a:r>
              <a:rPr lang="cs-CZ" sz="1800" b="1"/>
              <a:t>imunochemicky</a:t>
            </a:r>
            <a:r>
              <a:rPr lang="cs-CZ" sz="1800"/>
              <a:t> – Abs,  </a:t>
            </a:r>
            <a:r>
              <a:rPr lang="cs-CZ" sz="1800" b="1" i="1"/>
              <a:t>fyzikálně</a:t>
            </a:r>
            <a:r>
              <a:rPr lang="cs-CZ" sz="1800"/>
              <a:t> - </a:t>
            </a:r>
            <a:r>
              <a:rPr lang="cs-CZ" sz="1800" i="1"/>
              <a:t>filtrace, centrifugace</a:t>
            </a:r>
            <a:r>
              <a:rPr lang="cs-CZ" sz="1800"/>
              <a:t>...</a:t>
            </a:r>
          </a:p>
          <a:p>
            <a:r>
              <a:rPr lang="cs-CZ" sz="1800" b="1" i="1">
                <a:sym typeface="Symbol" pitchFamily="18" charset="2"/>
              </a:rPr>
              <a:t>molekulární metody</a:t>
            </a:r>
            <a:r>
              <a:rPr lang="cs-CZ" sz="1800">
                <a:sym typeface="Symbol" pitchFamily="18" charset="2"/>
              </a:rPr>
              <a:t> – </a:t>
            </a:r>
            <a:r>
              <a:rPr lang="cs-CZ" sz="1800" i="1">
                <a:sym typeface="Symbol" pitchFamily="18" charset="2"/>
              </a:rPr>
              <a:t>elektroforéza, chromatografie</a:t>
            </a:r>
            <a:r>
              <a:rPr lang="cs-CZ" sz="1800">
                <a:sym typeface="Symbol" pitchFamily="18" charset="2"/>
              </a:rPr>
              <a:t> ...</a:t>
            </a:r>
          </a:p>
          <a:p>
            <a:r>
              <a:rPr lang="cs-CZ" sz="1800">
                <a:sym typeface="Monotype Sorts" charset="2"/>
              </a:rPr>
              <a:t></a:t>
            </a:r>
            <a:r>
              <a:rPr lang="cs-CZ" sz="1800"/>
              <a:t> </a:t>
            </a:r>
            <a:r>
              <a:rPr lang="cs-CZ" sz="1800" b="1" i="1">
                <a:sym typeface="Monotype Sorts" charset="2"/>
              </a:rPr>
              <a:t>vyhodnocení:</a:t>
            </a:r>
            <a:endParaRPr lang="cs-CZ" sz="1800">
              <a:sym typeface="Monotype Sorts" charset="2"/>
            </a:endParaRPr>
          </a:p>
          <a:p>
            <a:r>
              <a:rPr lang="cs-CZ" sz="1800">
                <a:sym typeface="Monotype Sorts" charset="2"/>
              </a:rPr>
              <a:t>- čím </a:t>
            </a:r>
            <a:r>
              <a:rPr lang="cs-CZ" sz="1800" b="1" i="1">
                <a:sym typeface="Monotype Sorts" charset="2"/>
              </a:rPr>
              <a:t>více molekul X</a:t>
            </a:r>
            <a:r>
              <a:rPr lang="cs-CZ" sz="1800">
                <a:sym typeface="Monotype Sorts" charset="2"/>
              </a:rPr>
              <a:t> se bude v každé zkumavce nacházet, tím </a:t>
            </a:r>
            <a:r>
              <a:rPr lang="cs-CZ" sz="1800" b="1" i="1">
                <a:sym typeface="Monotype Sorts" charset="2"/>
              </a:rPr>
              <a:t>méně molekul Xx</a:t>
            </a:r>
            <a:r>
              <a:rPr lang="cs-CZ" sz="1800">
                <a:sym typeface="Monotype Sorts" charset="2"/>
              </a:rPr>
              <a:t> se bude moc </a:t>
            </a:r>
            <a:r>
              <a:rPr lang="cs-CZ" sz="1800" b="1" i="1"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786063" y="214313"/>
          <a:ext cx="4754562" cy="2171700"/>
        </p:xfrm>
        <a:graphic>
          <a:graphicData uri="http://schemas.openxmlformats.org/presentationml/2006/ole">
            <p:oleObj spid="_x0000_s4098" name="Rastrový obrázek" r:id="rId3" imgW="3296110" imgH="1504762" progId="PBrush">
              <p:embed/>
            </p:oleObj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87313" y="635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Vyhodnocení: </a:t>
            </a:r>
          </a:p>
        </p:txBody>
      </p:sp>
      <p:sp>
        <p:nvSpPr>
          <p:cNvPr id="14340" name="Rectangle 15"/>
          <p:cNvSpPr>
            <a:spLocks noChangeArrowheads="1"/>
          </p:cNvSpPr>
          <p:nvPr/>
        </p:nvSpPr>
        <p:spPr bwMode="auto">
          <a:xfrm>
            <a:off x="214313" y="2417763"/>
            <a:ext cx="85725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09625"/>
            <a:endParaRPr lang="cs-CZ" sz="1600" b="1" u="sng"/>
          </a:p>
          <a:p>
            <a:pPr indent="809625"/>
            <a:r>
              <a:rPr lang="cs-CZ" sz="2000" b="1" u="sng">
                <a:solidFill>
                  <a:schemeClr val="folHlink"/>
                </a:solidFill>
              </a:rPr>
              <a:t>- </a:t>
            </a:r>
            <a:r>
              <a:rPr lang="cs-CZ" sz="2000" b="1" i="1" u="sng">
                <a:solidFill>
                  <a:schemeClr val="folHlink"/>
                </a:solidFill>
              </a:rPr>
              <a:t>výhody</a:t>
            </a:r>
            <a:r>
              <a:rPr lang="cs-CZ" sz="2000" i="1">
                <a:solidFill>
                  <a:schemeClr val="folHlink"/>
                </a:solidFill>
              </a:rPr>
              <a:t>:</a:t>
            </a:r>
            <a:r>
              <a:rPr lang="cs-CZ" sz="2000"/>
              <a:t>       </a:t>
            </a:r>
            <a:r>
              <a:rPr lang="cs-CZ" sz="2000">
                <a:sym typeface="Symbol" pitchFamily="18" charset="2"/>
              </a:rPr>
              <a:t></a:t>
            </a:r>
            <a:r>
              <a:rPr lang="cs-CZ" sz="2000"/>
              <a:t> vysoká </a:t>
            </a:r>
            <a:r>
              <a:rPr lang="cs-CZ" sz="2000" i="1">
                <a:sym typeface="Symbol" pitchFamily="18" charset="2"/>
              </a:rPr>
              <a:t>citlivost, specifičnost, přesnost, automatizace procesů</a:t>
            </a:r>
            <a:endParaRPr lang="cs-CZ" sz="2000">
              <a:sym typeface="Symbol" pitchFamily="18" charset="2"/>
            </a:endParaRPr>
          </a:p>
          <a:p>
            <a:pPr indent="809625"/>
            <a:r>
              <a:rPr lang="cs-CZ" sz="2000">
                <a:sym typeface="Symbol" pitchFamily="18" charset="2"/>
              </a:rPr>
              <a:t>          </a:t>
            </a:r>
            <a:r>
              <a:rPr lang="cs-CZ" sz="2000"/>
              <a:t> </a:t>
            </a:r>
            <a:r>
              <a:rPr lang="cs-CZ" sz="2000" i="1">
                <a:sym typeface="Symbol" pitchFamily="18" charset="2"/>
              </a:rPr>
              <a:t>mikromnožství </a:t>
            </a:r>
            <a:r>
              <a:rPr lang="cs-CZ" sz="2000">
                <a:sym typeface="Symbol" pitchFamily="18" charset="2"/>
              </a:rPr>
              <a:t>látek přímo v bioloogických kapalinách</a:t>
            </a:r>
          </a:p>
          <a:p>
            <a:pPr indent="809625">
              <a:buFontTx/>
              <a:buChar char="-"/>
            </a:pPr>
            <a:r>
              <a:rPr lang="cs-CZ" sz="2000" b="1" i="1" u="sng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2000">
                <a:sym typeface="Symbol" pitchFamily="18" charset="2"/>
              </a:rPr>
              <a:t>  </a:t>
            </a:r>
          </a:p>
          <a:p>
            <a:pPr indent="809625"/>
            <a:r>
              <a:rPr lang="cs-CZ" sz="2000">
                <a:sym typeface="Symbol" pitchFamily="18" charset="2"/>
              </a:rPr>
              <a:t></a:t>
            </a:r>
            <a:r>
              <a:rPr lang="cs-CZ" sz="2000"/>
              <a:t> </a:t>
            </a:r>
            <a:r>
              <a:rPr lang="cs-CZ" sz="2000" i="1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200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2000">
                <a:sym typeface="Symbol" pitchFamily="18" charset="2"/>
              </a:rPr>
              <a:t>, drahé přístroje-scintilátory, drahá scintilační tekutina</a:t>
            </a:r>
          </a:p>
          <a:p>
            <a:pPr indent="809625"/>
            <a:r>
              <a:rPr lang="cs-CZ" sz="2000">
                <a:sym typeface="Symbol" pitchFamily="18" charset="2"/>
              </a:rPr>
              <a:t></a:t>
            </a:r>
            <a:r>
              <a:rPr lang="cs-CZ" sz="2000"/>
              <a:t> </a:t>
            </a:r>
            <a:r>
              <a:rPr lang="cs-CZ" sz="2000" i="1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200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2000">
                <a:sym typeface="Symbol" pitchFamily="18" charset="2"/>
              </a:rPr>
              <a:t> – zdravotní riziko, γ nebo β záření, zvl. bezpečnost při     práci, likvidace radioakt. materiálu</a:t>
            </a:r>
          </a:p>
          <a:p>
            <a:pPr indent="809625"/>
            <a:r>
              <a:rPr lang="cs-CZ" sz="2000">
                <a:sym typeface="Symbol" pitchFamily="18" charset="2"/>
              </a:rPr>
              <a:t>  </a:t>
            </a:r>
            <a:r>
              <a:rPr lang="cs-CZ" sz="2000"/>
              <a:t> </a:t>
            </a:r>
            <a:r>
              <a:rPr lang="cs-CZ" sz="2000">
                <a:solidFill>
                  <a:schemeClr val="folHlink"/>
                </a:solidFill>
              </a:rPr>
              <a:t>vlastnosti </a:t>
            </a:r>
            <a:r>
              <a:rPr lang="cs-CZ" sz="2000" i="1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2000">
                <a:sym typeface="Symbol" pitchFamily="18" charset="2"/>
              </a:rPr>
              <a:t> </a:t>
            </a:r>
            <a:r>
              <a:rPr lang="cs-CZ" sz="2000"/>
              <a:t> </a:t>
            </a:r>
            <a:r>
              <a:rPr lang="cs-CZ" sz="2000" i="1">
                <a:sym typeface="Symbol" pitchFamily="18" charset="2"/>
              </a:rPr>
              <a:t>znehodnocování krátkým poločasem rozpadu</a:t>
            </a:r>
            <a:r>
              <a:rPr lang="cs-CZ" sz="2000">
                <a:sym typeface="Symbol" pitchFamily="18" charset="2"/>
              </a:rPr>
              <a:t> – časová náročnost (musí se provést hned), u izotopů vydávajících γ záření  (</a:t>
            </a:r>
            <a:r>
              <a:rPr lang="cs-CZ" sz="2000" i="1">
                <a:sym typeface="Symbol" pitchFamily="18" charset="2"/>
              </a:rPr>
              <a:t>,125I, 131I, 75Se) </a:t>
            </a:r>
            <a:r>
              <a:rPr lang="cs-CZ" sz="2000">
                <a:sym typeface="Symbol" pitchFamily="18" charset="2"/>
              </a:rPr>
              <a:t>je omezena expirace souprav krátkým poločasem rozpadu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cs-CZ" sz="3600" b="1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i="1" u="sng" smtClean="0">
                <a:solidFill>
                  <a:schemeClr val="folHlink"/>
                </a:solidFill>
              </a:rPr>
              <a:t>průběh reakce:</a:t>
            </a:r>
            <a:endParaRPr lang="cs-CZ" sz="20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000" smtClean="0">
                <a:solidFill>
                  <a:schemeClr val="accent1"/>
                </a:solidFill>
              </a:rPr>
              <a:t> </a:t>
            </a:r>
            <a:r>
              <a:rPr lang="cs-CZ" sz="2000" b="1" smtClean="0">
                <a:solidFill>
                  <a:schemeClr val="accent1"/>
                </a:solidFill>
              </a:rPr>
              <a:t>POZITIVNÍ</a:t>
            </a:r>
            <a:r>
              <a:rPr lang="cs-CZ" sz="2000" b="1" smtClean="0"/>
              <a:t>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ve vyšetřovaném séru </a:t>
            </a:r>
            <a:r>
              <a:rPr lang="cs-CZ" sz="2000" b="1" i="1" smtClean="0"/>
              <a:t>je Ab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protilátka v séru vytvoří </a:t>
            </a:r>
            <a:r>
              <a:rPr lang="cs-CZ" sz="2000" b="1" i="1" smtClean="0"/>
              <a:t>komplex s Ag</a:t>
            </a:r>
            <a:r>
              <a:rPr lang="cs-CZ" sz="2000" smtClean="0"/>
              <a:t> – na něj se </a:t>
            </a:r>
            <a:r>
              <a:rPr lang="cs-CZ" sz="2000" b="1" i="1" smtClean="0"/>
              <a:t>naváže komplement</a:t>
            </a:r>
            <a:r>
              <a:rPr lang="cs-CZ" sz="2000" smtClean="0"/>
              <a:t>. Po přidání hemolytického systému </a:t>
            </a:r>
            <a:r>
              <a:rPr lang="cs-CZ" sz="2000" b="1" i="1" smtClean="0"/>
              <a:t>nezbývá</a:t>
            </a:r>
            <a:r>
              <a:rPr lang="cs-CZ" sz="2000" smtClean="0"/>
              <a:t> již komplement </a:t>
            </a:r>
            <a:r>
              <a:rPr lang="cs-CZ" sz="2000" b="1" i="1" smtClean="0"/>
              <a:t>do 2. části reakce</a:t>
            </a:r>
            <a:r>
              <a:rPr lang="cs-CZ" sz="2000" smtClean="0"/>
              <a:t> </a:t>
            </a:r>
            <a:endParaRPr lang="cs-CZ" sz="20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smtClean="0">
                <a:sym typeface="Symbol" pitchFamily="18" charset="2"/>
              </a:rPr>
              <a:t>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FFFF00"/>
                </a:solidFill>
              </a:rPr>
              <a:t>k hemolýze NEDOJDE</a:t>
            </a:r>
            <a:r>
              <a:rPr lang="cs-CZ" sz="2000" b="1" smtClean="0"/>
              <a:t>: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000" smtClean="0">
                <a:solidFill>
                  <a:schemeClr val="accent1"/>
                </a:solidFill>
              </a:rPr>
              <a:t> </a:t>
            </a:r>
            <a:r>
              <a:rPr lang="cs-CZ" sz="2000" b="1" smtClean="0">
                <a:solidFill>
                  <a:schemeClr val="accent1"/>
                </a:solidFill>
              </a:rPr>
              <a:t>NEGATIVNÍ</a:t>
            </a:r>
            <a:r>
              <a:rPr lang="cs-CZ" sz="2000" b="1" smtClean="0"/>
              <a:t>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ve vyšetřovaném séru </a:t>
            </a:r>
            <a:r>
              <a:rPr lang="cs-CZ" sz="2000" b="1" i="1" smtClean="0"/>
              <a:t>není Ab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- v 1. fázi reakce se </a:t>
            </a:r>
            <a:r>
              <a:rPr lang="cs-CZ" sz="2000" b="1" i="1" smtClean="0"/>
              <a:t>nevytvoří IK</a:t>
            </a:r>
            <a:r>
              <a:rPr lang="cs-CZ" sz="2000" smtClean="0"/>
              <a:t> – </a:t>
            </a:r>
            <a:r>
              <a:rPr lang="cs-CZ" sz="2000" b="1" i="1" smtClean="0"/>
              <a:t>komplement se nevyváže</a:t>
            </a:r>
            <a:r>
              <a:rPr lang="cs-CZ" sz="2000" smtClean="0"/>
              <a:t> a zbývá do 2. fáze reakce, kdy </a:t>
            </a:r>
            <a:r>
              <a:rPr lang="cs-CZ" sz="2000" b="1" i="1" smtClean="0"/>
              <a:t>aktivuje hemolyzin</a:t>
            </a:r>
            <a:r>
              <a:rPr lang="cs-CZ" sz="2000" smtClean="0"/>
              <a:t> </a:t>
            </a:r>
            <a:endParaRPr lang="cs-CZ" sz="20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Symbol" pitchFamily="18" charset="2"/>
              </a:rPr>
              <a:t>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FFFF00"/>
                </a:solidFill>
              </a:rPr>
              <a:t>DOJDE k hemolýze</a:t>
            </a:r>
            <a:r>
              <a:rPr lang="cs-CZ" sz="2000" b="1" smtClean="0"/>
              <a:t>: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- velmi </a:t>
            </a:r>
            <a:r>
              <a:rPr lang="cs-CZ" sz="2000" b="1" i="1" smtClean="0"/>
              <a:t>záleží na množství komplementu</a:t>
            </a:r>
            <a:r>
              <a:rPr lang="cs-CZ" sz="2000" smtClean="0"/>
              <a:t> – </a:t>
            </a:r>
            <a:r>
              <a:rPr lang="cs-CZ" sz="2000" b="1" i="1" smtClean="0"/>
              <a:t>každý vzorek se musí titrovat</a:t>
            </a:r>
            <a:r>
              <a:rPr lang="cs-CZ" sz="2000" smtClean="0"/>
              <a:t>, aby bylo množství komplementu konstantní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chemeClr val="folHlink"/>
                </a:solidFill>
              </a:rPr>
              <a:t>- </a:t>
            </a:r>
            <a:r>
              <a:rPr lang="cs-CZ" sz="2000" b="1" i="1" smtClean="0">
                <a:solidFill>
                  <a:schemeClr val="folHlink"/>
                </a:solidFill>
              </a:rPr>
              <a:t>použití:</a:t>
            </a:r>
            <a:endParaRPr lang="cs-CZ" sz="2000" b="1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diagnostika</a:t>
            </a:r>
            <a:r>
              <a:rPr lang="cs-CZ" sz="2000" smtClean="0"/>
              <a:t> příjice </a:t>
            </a:r>
            <a:r>
              <a:rPr lang="cs-CZ" sz="2000" i="1" smtClean="0"/>
              <a:t>/syfilis/,</a:t>
            </a:r>
            <a:r>
              <a:rPr lang="cs-CZ" sz="2000" smtClean="0"/>
              <a:t> bruceózy, pasteurely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ve virologii</a:t>
            </a:r>
            <a:r>
              <a:rPr lang="cs-CZ" sz="2000" smtClean="0"/>
              <a:t> průkaz protilátek téměř všech virových nákaz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typizace neznámých Ag</a:t>
            </a:r>
            <a:r>
              <a:rPr lang="cs-CZ" sz="2000" smtClean="0"/>
              <a:t> nově izolovaných virů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/>
              <a:t>průkaz protiorgánových Ab</a:t>
            </a:r>
            <a:r>
              <a:rPr lang="cs-CZ" sz="2000" smtClean="0"/>
              <a:t> </a:t>
            </a:r>
          </a:p>
          <a:p>
            <a:endParaRPr lang="cs-CZ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p:oleObj spid="_x0000_s2050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p:oleObj spid="_x0000_s2051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indent="809625">
              <a:buFontTx/>
              <a:buNone/>
            </a:pPr>
            <a:r>
              <a:rPr lang="cs-CZ" sz="2400" b="1" i="1" u="sng" smtClean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400" smtClean="0">
                <a:sym typeface="Symbol" pitchFamily="18" charset="2"/>
              </a:rPr>
              <a:t>využití v kriminalistice, soudním lékařství (detekce jedovatých látek), stanovování velmi malého množství látek (nízko i vysokomolekulárních) např.:kardiotonika, cytostatika (léčba infekčních onemocnění, nádorových onemocnění), hladiny hormonů, léčiv, vitamínů, drogy, minoritních složek séra, ve virologické diagnostice, vyšetření specif. autoprotilátek např. proti acetylcholinovému receptoru při </a:t>
            </a:r>
            <a:r>
              <a:rPr lang="cs-CZ" sz="2400" i="1" smtClean="0">
                <a:sym typeface="Symbol" pitchFamily="18" charset="2"/>
              </a:rPr>
              <a:t>myastemia gravis, </a:t>
            </a:r>
            <a:endParaRPr lang="cs-CZ" sz="2400" smtClean="0">
              <a:sym typeface="Symbol" pitchFamily="18" charset="2"/>
            </a:endParaRPr>
          </a:p>
          <a:p>
            <a:pPr indent="809625"/>
            <a:r>
              <a:rPr lang="cs-CZ" sz="2400" smtClean="0">
                <a:solidFill>
                  <a:schemeClr val="accent1"/>
                </a:solidFill>
                <a:sym typeface="Symbol" pitchFamily="18" charset="2"/>
              </a:rPr>
              <a:t>v alergendiagnostice:</a:t>
            </a:r>
            <a:r>
              <a:rPr lang="cs-CZ" sz="2400" smtClean="0">
                <a:sym typeface="Symbol" pitchFamily="18" charset="2"/>
              </a:rPr>
              <a:t>  </a:t>
            </a:r>
            <a:r>
              <a:rPr lang="cs-CZ" sz="2400" b="1" smtClean="0">
                <a:solidFill>
                  <a:schemeClr val="accent1"/>
                </a:solidFill>
                <a:sym typeface="Symbol" pitchFamily="18" charset="2"/>
              </a:rPr>
              <a:t>RAST</a:t>
            </a:r>
            <a:r>
              <a:rPr lang="cs-CZ" sz="2400" smtClean="0">
                <a:sym typeface="Symbol" pitchFamily="18" charset="2"/>
              </a:rPr>
              <a:t> test (</a:t>
            </a:r>
            <a:r>
              <a:rPr lang="cs-CZ" sz="2400" smtClean="0">
                <a:solidFill>
                  <a:schemeClr val="folHlink"/>
                </a:solidFill>
                <a:sym typeface="Symbol" pitchFamily="18" charset="2"/>
              </a:rPr>
              <a:t>radioallergensorbent test</a:t>
            </a:r>
            <a:r>
              <a:rPr lang="cs-CZ" sz="2400" smtClean="0">
                <a:sym typeface="Symbol" pitchFamily="18" charset="2"/>
              </a:rPr>
              <a:t>) je vyvinutý pro detekci Ab proti specifickému alergenu, </a:t>
            </a:r>
            <a:r>
              <a:rPr lang="cs-CZ" sz="2400" b="1" smtClean="0">
                <a:solidFill>
                  <a:schemeClr val="accent1"/>
                </a:solidFill>
                <a:sym typeface="Symbol" pitchFamily="18" charset="2"/>
              </a:rPr>
              <a:t>RIST</a:t>
            </a:r>
            <a:r>
              <a:rPr lang="cs-CZ" sz="2400" smtClean="0">
                <a:sym typeface="Symbol" pitchFamily="18" charset="2"/>
              </a:rPr>
              <a:t> test (</a:t>
            </a:r>
            <a:r>
              <a:rPr lang="cs-CZ" sz="2400" smtClean="0">
                <a:solidFill>
                  <a:schemeClr val="folHlink"/>
                </a:solidFill>
                <a:sym typeface="Symbol" pitchFamily="18" charset="2"/>
              </a:rPr>
              <a:t>radioimmunosorbent </a:t>
            </a:r>
            <a:r>
              <a:rPr lang="cs-CZ" sz="2400" smtClean="0">
                <a:sym typeface="Symbol" pitchFamily="18" charset="2"/>
              </a:rPr>
              <a:t>test) je testem vyvinutým pro zjistění antigenu, </a:t>
            </a:r>
            <a:r>
              <a:rPr lang="cs-CZ" sz="2400" b="1" smtClean="0">
                <a:sym typeface="Symbol" pitchFamily="18" charset="2"/>
              </a:rPr>
              <a:t>Radioimunoprecipitace</a:t>
            </a:r>
            <a:r>
              <a:rPr lang="cs-CZ" sz="2400" smtClean="0">
                <a:sym typeface="Symbol" pitchFamily="18" charset="2"/>
              </a:rPr>
              <a:t> je pokládána za nejpřesnější metodu pro stanovení IgE v sérech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FIA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8075612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Vypracována v r. 1941, uvedena do praxe v 50. letech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solidFill>
                  <a:schemeClr val="folHlink"/>
                </a:solidFill>
              </a:rPr>
              <a:t>Princip:</a:t>
            </a:r>
            <a:r>
              <a:rPr lang="cs-CZ" sz="1800" smtClean="0"/>
              <a:t> navázáním fluoresceinu – fluorochromu na bílkovin séra (Ag nebo Ab), podmínkou je neztratit imunologické vlastnosti. Výsledkem je spojení vysoké specifity imunologických reakcí s citlivostí průkazu fluorescence pomocí fluorescenčního mikroskopu-</a:t>
            </a:r>
            <a:r>
              <a:rPr lang="cs-CZ" sz="1600" smtClean="0"/>
              <a:t> citlivost: </a:t>
            </a:r>
            <a:r>
              <a:rPr lang="cs-CZ" sz="1600" i="1" smtClean="0"/>
              <a:t>10-9- 10-12 mol/l</a:t>
            </a:r>
            <a:endParaRPr lang="cs-CZ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i="1" smtClean="0"/>
          </a:p>
          <a:p>
            <a:pPr eaLnBrk="1" hangingPunct="1">
              <a:lnSpc>
                <a:spcPct val="80000"/>
              </a:lnSpc>
            </a:pPr>
            <a:r>
              <a:rPr lang="cs-CZ" sz="1600" b="1" i="1" smtClean="0"/>
              <a:t>  </a:t>
            </a:r>
            <a:r>
              <a:rPr lang="cs-CZ" sz="1600" b="1" smtClean="0">
                <a:solidFill>
                  <a:srgbClr val="FFC000"/>
                </a:solidFill>
              </a:rPr>
              <a:t>fluorescenční barviva</a:t>
            </a:r>
            <a:r>
              <a:rPr lang="cs-CZ" sz="1600" b="1" i="1" smtClean="0">
                <a:solidFill>
                  <a:srgbClr val="FFC000"/>
                </a:solidFill>
              </a:rPr>
              <a:t>: </a:t>
            </a:r>
            <a:r>
              <a:rPr lang="cs-CZ" sz="1600" smtClean="0">
                <a:solidFill>
                  <a:schemeClr val="accent1"/>
                </a:solidFill>
              </a:rPr>
              <a:t>TMRITC</a:t>
            </a:r>
            <a:r>
              <a:rPr lang="cs-CZ" sz="1600" b="1" i="1" smtClean="0"/>
              <a:t>........</a:t>
            </a:r>
            <a:r>
              <a:rPr lang="cs-CZ" sz="1600" b="1" smtClean="0"/>
              <a:t>tetramethylrodaminizothiokyanát</a:t>
            </a:r>
            <a:endParaRPr lang="cs-CZ" sz="1600" b="1" i="1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solidFill>
                  <a:schemeClr val="accent1"/>
                </a:solidFill>
              </a:rPr>
              <a:t>FITC</a:t>
            </a:r>
            <a:r>
              <a:rPr lang="cs-CZ" sz="1600" b="1" smtClean="0"/>
              <a:t> ............fluorescein izothiokyanát, </a:t>
            </a:r>
            <a:r>
              <a:rPr lang="cs-CZ" sz="1600" smtClean="0">
                <a:solidFill>
                  <a:schemeClr val="accent1"/>
                </a:solidFill>
              </a:rPr>
              <a:t>PE …</a:t>
            </a:r>
            <a:r>
              <a:rPr lang="cs-CZ" sz="1600" b="1" smtClean="0"/>
              <a:t>phycoerythrin</a:t>
            </a:r>
            <a:endParaRPr lang="cs-CZ" sz="16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smtClean="0">
                <a:solidFill>
                  <a:srgbClr val="FFC000"/>
                </a:solidFill>
              </a:rPr>
              <a:t>- </a:t>
            </a:r>
            <a:r>
              <a:rPr lang="cs-CZ" sz="1600" u="sng" smtClean="0">
                <a:solidFill>
                  <a:srgbClr val="FFC000"/>
                </a:solidFill>
              </a:rPr>
              <a:t>podstata</a:t>
            </a:r>
            <a:r>
              <a:rPr lang="cs-CZ" sz="1600" smtClean="0"/>
              <a:t>: molekula přechází </a:t>
            </a:r>
            <a:r>
              <a:rPr lang="cs-CZ" sz="1600" b="1" i="1" smtClean="0"/>
              <a:t>ze základního energetického</a:t>
            </a:r>
            <a:r>
              <a:rPr lang="cs-CZ" sz="1600" smtClean="0"/>
              <a:t> </a:t>
            </a:r>
            <a:r>
              <a:rPr lang="cs-CZ" sz="1600" b="1" i="1" smtClean="0"/>
              <a:t>stavu</a:t>
            </a:r>
            <a:r>
              <a:rPr lang="cs-CZ" sz="1600" smtClean="0"/>
              <a:t> při absorbování energie do stavu </a:t>
            </a:r>
            <a:r>
              <a:rPr lang="cs-CZ" sz="1600" b="1" i="1" smtClean="0"/>
              <a:t>EXCITOVANÉHO</a:t>
            </a:r>
            <a:r>
              <a:rPr lang="cs-CZ" sz="1600" smtClean="0"/>
              <a:t>, kde je </a:t>
            </a:r>
            <a:r>
              <a:rPr lang="cs-CZ" sz="1600" b="1" i="1" smtClean="0"/>
              <a:t>nestabilní</a:t>
            </a:r>
            <a:r>
              <a:rPr lang="cs-CZ" sz="1600" smtClean="0"/>
              <a:t> a </a:t>
            </a:r>
            <a:r>
              <a:rPr lang="cs-CZ" sz="1600" i="1" smtClean="0"/>
              <a:t>vyzářením energie</a:t>
            </a:r>
            <a:r>
              <a:rPr lang="cs-CZ" sz="1600" smtClean="0"/>
              <a:t> ve formě tepla či světla (emise) se </a:t>
            </a:r>
            <a:r>
              <a:rPr lang="cs-CZ" sz="1600" i="1" smtClean="0"/>
              <a:t>vrací zpět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- energie dodána lampou v přístroji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 </a:t>
            </a:r>
            <a:r>
              <a:rPr lang="cs-CZ" sz="2000" b="1" i="1" smtClean="0">
                <a:solidFill>
                  <a:schemeClr val="accent1"/>
                </a:solidFill>
              </a:rPr>
              <a:t>vlastnosti SONDY:</a:t>
            </a:r>
            <a:endParaRPr lang="cs-CZ" sz="2000" smtClean="0">
              <a:solidFill>
                <a:schemeClr val="accent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</a:t>
            </a:r>
            <a:r>
              <a:rPr lang="cs-CZ" sz="2000" smtClean="0"/>
              <a:t> </a:t>
            </a:r>
            <a:r>
              <a:rPr lang="cs-CZ" sz="2000" i="1" smtClean="0"/>
              <a:t>intenzita fluorescence</a:t>
            </a:r>
            <a:r>
              <a:rPr lang="cs-CZ" sz="2000" smtClean="0"/>
              <a:t> dostatečně vysoká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ym typeface="Symbol" pitchFamily="18" charset="2"/>
              </a:rPr>
              <a:t></a:t>
            </a:r>
            <a:r>
              <a:rPr lang="cs-CZ" sz="2000" smtClean="0"/>
              <a:t> </a:t>
            </a:r>
            <a:r>
              <a:rPr lang="cs-CZ" sz="2000" i="1" smtClean="0"/>
              <a:t>fluorescenční signál odlišitelný</a:t>
            </a:r>
            <a:r>
              <a:rPr lang="cs-CZ" sz="2000" smtClean="0"/>
              <a:t> od pozadí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cs-CZ" sz="2000" smtClean="0"/>
              <a:t>vazba na sondu </a:t>
            </a:r>
            <a:r>
              <a:rPr lang="cs-CZ" sz="2000" i="1" smtClean="0"/>
              <a:t>nesmí deformovat vazebné vlastnosti</a:t>
            </a:r>
            <a:r>
              <a:rPr lang="cs-CZ" sz="2000" smtClean="0"/>
              <a:t> Ag a Ab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cs-CZ" sz="2000" i="1" smtClean="0"/>
              <a:t>nenavázané barvivo musí být lehce odstranitelné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i="1" smtClean="0"/>
              <a:t>! biologický materiál sám o sobě vyzařuje energii </a:t>
            </a:r>
            <a:r>
              <a:rPr lang="cs-CZ" sz="2000" b="1" i="1" smtClean="0">
                <a:sym typeface="Symbol" pitchFamily="18" charset="2"/>
              </a:rPr>
              <a:t></a:t>
            </a:r>
            <a:r>
              <a:rPr lang="cs-CZ" sz="2000" b="1" i="1" smtClean="0"/>
              <a:t> pozadí</a:t>
            </a:r>
            <a:endParaRPr 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Monotype Sorts" charset="2"/>
              </a:rPr>
              <a:t></a:t>
            </a:r>
            <a:r>
              <a:rPr lang="cs-CZ" sz="2000" b="1" smtClean="0"/>
              <a:t> HOMOGENNÍ FIA</a:t>
            </a:r>
            <a:endParaRPr lang="cs-CZ" sz="2000" b="1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Monotype Sorts" charset="2"/>
              </a:rPr>
              <a:t></a:t>
            </a:r>
            <a:r>
              <a:rPr lang="cs-CZ" sz="2000" b="1" smtClean="0"/>
              <a:t> HETEROGENNÍ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49288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sz="1800" smtClean="0"/>
              <a:t>- třístupňový proces </a:t>
            </a:r>
            <a:r>
              <a:rPr lang="cs-CZ" sz="1800" b="1" smtClean="0"/>
              <a:t>u FLUOROFORŮ a FLUOROCHROMŮ</a:t>
            </a:r>
            <a:endParaRPr lang="cs-CZ" sz="1800" smtClean="0"/>
          </a:p>
          <a:p>
            <a:pPr eaLnBrk="1" hangingPunct="1"/>
            <a:r>
              <a:rPr lang="cs-CZ" sz="1800" smtClean="0"/>
              <a:t>- schopny absorbovat určité množství světla /struktura – ar. kruh/</a:t>
            </a:r>
            <a:endParaRPr lang="cs-CZ" sz="1800" b="1" smtClean="0"/>
          </a:p>
          <a:p>
            <a:pPr eaLnBrk="1" hangingPunct="1"/>
            <a:r>
              <a:rPr lang="cs-CZ" sz="1800" b="1" smtClean="0">
                <a:solidFill>
                  <a:schemeClr val="folHlink"/>
                </a:solidFill>
              </a:rPr>
              <a:t>1. FÁZE</a:t>
            </a:r>
            <a:r>
              <a:rPr lang="cs-CZ" sz="1800" b="1" smtClean="0"/>
              <a:t> </a:t>
            </a:r>
            <a:r>
              <a:rPr lang="cs-CZ" sz="1800" b="1" smtClean="0">
                <a:sym typeface="Symbol" pitchFamily="18" charset="2"/>
              </a:rPr>
              <a:t></a:t>
            </a:r>
            <a:r>
              <a:rPr lang="cs-CZ" sz="1800" b="1" smtClean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412875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981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23850" y="2924175"/>
            <a:ext cx="39497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sz="1400" b="1">
                <a:solidFill>
                  <a:schemeClr val="folHlink"/>
                </a:solidFill>
                <a:cs typeface="Times New Roman" pitchFamily="18" charset="0"/>
              </a:rPr>
              <a:t>2</a:t>
            </a:r>
            <a:r>
              <a:rPr lang="cs-CZ" sz="1400" b="1">
                <a:solidFill>
                  <a:schemeClr val="folHlink"/>
                </a:solidFill>
              </a:rPr>
              <a:t>.</a:t>
            </a:r>
            <a:r>
              <a:rPr lang="cs-CZ" sz="1400" b="1">
                <a:solidFill>
                  <a:schemeClr val="folHlink"/>
                </a:solidFill>
                <a:cs typeface="Times New Roman" pitchFamily="18" charset="0"/>
              </a:rPr>
              <a:t> FÁZE</a:t>
            </a:r>
            <a:r>
              <a:rPr lang="cs-CZ" sz="1400" b="1">
                <a:cs typeface="Times New Roman" pitchFamily="18" charset="0"/>
              </a:rPr>
              <a:t> </a:t>
            </a:r>
            <a:r>
              <a:rPr lang="cs-CZ" sz="1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1400" b="1">
                <a:cs typeface="Times New Roman" pitchFamily="18" charset="0"/>
              </a:rPr>
              <a:t> DOBA EXCITOVANÉHO STAVU</a:t>
            </a:r>
            <a:endParaRPr lang="cs-CZ" sz="140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sz="1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sz="1400" b="1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sz="1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sz="1400" b="1">
                <a:cs typeface="Times New Roman" pitchFamily="18" charset="0"/>
              </a:rPr>
              <a:t> velmi krátká</a:t>
            </a:r>
            <a:endParaRPr lang="cs-CZ" sz="1400" b="1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sz="1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sz="1400" b="1">
                <a:cs typeface="Times New Roman" pitchFamily="18" charset="0"/>
              </a:rPr>
              <a:t> </a:t>
            </a:r>
            <a:r>
              <a:rPr lang="cs-CZ" sz="1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 změna</a:t>
            </a:r>
            <a:endParaRPr lang="cs-CZ" sz="1400" b="1"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sz="1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sz="1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sz="1400" b="1">
                <a:cs typeface="Times New Roman" pitchFamily="18" charset="0"/>
              </a:rPr>
              <a:t> část energie se ztrácí </a:t>
            </a:r>
            <a:endParaRPr lang="cs-CZ" sz="1400" b="1"/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sz="1400" b="1">
                <a:cs typeface="Times New Roman" pitchFamily="18" charset="0"/>
              </a:rPr>
              <a:t>– přechází na nižší stav</a:t>
            </a:r>
            <a:endParaRPr lang="cs-CZ" sz="1400" b="1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sz="1400" b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19475" y="188913"/>
            <a:ext cx="281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b="1" i="1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141663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395288" y="4400550"/>
            <a:ext cx="48974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sz="1600" b="1">
                <a:solidFill>
                  <a:schemeClr val="folHlink"/>
                </a:solidFill>
              </a:rPr>
              <a:t>3.FÁZE </a:t>
            </a:r>
            <a:r>
              <a:rPr lang="cs-CZ" sz="1600" b="1">
                <a:sym typeface="Symbol" pitchFamily="18" charset="2"/>
              </a:rPr>
              <a:t></a:t>
            </a:r>
            <a:r>
              <a:rPr lang="cs-CZ" sz="1600" b="1"/>
              <a:t> EMISE</a:t>
            </a:r>
            <a:endParaRPr lang="cs-CZ" sz="1600">
              <a:sym typeface="Symbol" pitchFamily="18" charset="2"/>
            </a:endParaRPr>
          </a:p>
          <a:p>
            <a:pPr indent="90488"/>
            <a:r>
              <a:rPr lang="cs-CZ" sz="1600" b="1">
                <a:sym typeface="Symbol" pitchFamily="18" charset="2"/>
              </a:rPr>
              <a:t>- vyzáření energie, přechází na základní stav </a:t>
            </a:r>
            <a:r>
              <a:rPr lang="cs-CZ" sz="1600" b="1" i="1">
                <a:sym typeface="Symbol" pitchFamily="18" charset="2"/>
              </a:rPr>
              <a:t></a:t>
            </a:r>
            <a:r>
              <a:rPr lang="cs-CZ" sz="1600" b="1" i="1"/>
              <a:t> vyzáření EMISNÍ ENERGIE</a:t>
            </a:r>
            <a:endParaRPr lang="cs-CZ" sz="1600" b="1">
              <a:sym typeface="Symbol" pitchFamily="18" charset="2"/>
            </a:endParaRPr>
          </a:p>
          <a:p>
            <a:pPr indent="90488"/>
            <a:r>
              <a:rPr lang="cs-CZ" sz="1600" b="1" i="1">
                <a:sym typeface="Symbol" pitchFamily="18" charset="2"/>
              </a:rPr>
              <a:t>/</a:t>
            </a:r>
            <a:r>
              <a:rPr lang="cs-CZ" sz="1600" b="1" i="1"/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724400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-180975" y="5665788"/>
            <a:ext cx="63198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sz="1600" b="1" i="1"/>
              <a:t>energie EXCITAČNÍ se NErovná EMISNÍ !!!</a:t>
            </a:r>
            <a:endParaRPr lang="cs-CZ" sz="1600"/>
          </a:p>
          <a:p>
            <a:pPr indent="2070100" algn="ctr"/>
            <a:r>
              <a:rPr lang="cs-CZ" sz="1600"/>
              <a:t>Eex</a:t>
            </a:r>
            <a:r>
              <a:rPr lang="cs-CZ" sz="1600">
                <a:sym typeface="Symbol" pitchFamily="18" charset="2"/>
              </a:rPr>
              <a:t></a:t>
            </a:r>
            <a:r>
              <a:rPr lang="cs-CZ" sz="1600"/>
              <a:t> E</a:t>
            </a:r>
            <a:r>
              <a:rPr lang="cs-CZ" sz="1600">
                <a:sym typeface="Symbol" pitchFamily="18" charset="2"/>
              </a:rPr>
              <a:t>em                      h .(c/</a:t>
            </a:r>
            <a:r>
              <a:rPr lang="cs-CZ" sz="1600"/>
              <a:t>ex</a:t>
            </a:r>
            <a:r>
              <a:rPr lang="cs-CZ" sz="1600">
                <a:sym typeface="Symbol" pitchFamily="18" charset="2"/>
              </a:rPr>
              <a:t>) </a:t>
            </a:r>
            <a:r>
              <a:rPr lang="cs-CZ" sz="1600"/>
              <a:t> .(c/</a:t>
            </a:r>
            <a:r>
              <a:rPr lang="cs-CZ" sz="1600">
                <a:sym typeface="Symbol" pitchFamily="18" charset="2"/>
              </a:rPr>
              <a:t></a:t>
            </a:r>
            <a:r>
              <a:rPr lang="cs-CZ" sz="1600"/>
              <a:t>em</a:t>
            </a:r>
            <a:r>
              <a:rPr lang="cs-CZ" sz="1600">
                <a:sym typeface="Symbol" pitchFamily="18" charset="2"/>
              </a:rPr>
              <a:t>)</a:t>
            </a:r>
          </a:p>
          <a:p>
            <a:pPr indent="2070100" algn="ctr"/>
            <a:r>
              <a:rPr lang="cs-CZ" sz="1600">
                <a:sym typeface="Symbol" pitchFamily="18" charset="2"/>
              </a:rPr>
              <a:t></a:t>
            </a:r>
            <a:r>
              <a:rPr lang="cs-CZ" sz="1600"/>
              <a:t> </a:t>
            </a:r>
            <a:r>
              <a:rPr lang="cs-CZ" sz="1600" b="1">
                <a:sym typeface="Symbol" pitchFamily="18" charset="2"/>
              </a:rPr>
              <a:t></a:t>
            </a:r>
            <a:r>
              <a:rPr lang="cs-CZ" sz="1600" b="1"/>
              <a:t>ex</a:t>
            </a:r>
            <a:r>
              <a:rPr lang="cs-CZ" sz="1600" b="1">
                <a:sym typeface="Symbol" pitchFamily="18" charset="2"/>
              </a:rPr>
              <a:t> </a:t>
            </a:r>
            <a:r>
              <a:rPr lang="cs-CZ" sz="1600" b="1"/>
              <a:t>   </a:t>
            </a:r>
            <a:r>
              <a:rPr lang="cs-CZ" sz="1600" b="1">
                <a:sym typeface="Symbol" pitchFamily="18" charset="2"/>
              </a:rPr>
              <a:t></a:t>
            </a:r>
            <a:r>
              <a:rPr lang="cs-CZ" sz="1600" b="1"/>
              <a:t>em</a:t>
            </a:r>
            <a:r>
              <a:rPr lang="cs-CZ" sz="1600">
                <a:sym typeface="Symbol" pitchFamily="18" charset="2"/>
              </a:rPr>
              <a:t> </a:t>
            </a:r>
            <a:r>
              <a:rPr lang="cs-CZ" sz="1600" b="1"/>
              <a:t> vl. délka excitační je menší než emisní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i="1" smtClean="0">
                <a:solidFill>
                  <a:schemeClr val="folHlink"/>
                </a:solidFill>
              </a:rPr>
              <a:t>FUNKCE</a:t>
            </a:r>
            <a:r>
              <a:rPr lang="cs-CZ" sz="2000" b="1" smtClean="0">
                <a:solidFill>
                  <a:schemeClr val="folHlink"/>
                </a:solidFill>
              </a:rPr>
              <a:t> FLUOROFORŮ :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Mají schopnost absorbovat světlo v UV oblasti a vyzařovat ve viditelné.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Jsou vhodné k vizualizaci sledovaných objektů. Jsou látky schopné vyzařovat (emitovat) přebytečnou E jako záření  vyšší vlnové délky. Na konjugaci jsou vhodné pouze fluorochromy obsahující chemickou skupinu, která se pevně váže na bílkovinu. (Specificky </a:t>
            </a:r>
            <a:r>
              <a:rPr lang="cs-CZ" sz="2000" i="1" smtClean="0"/>
              <a:t>se váží na určité struktury v BB</a:t>
            </a:r>
            <a:r>
              <a:rPr lang="cs-CZ" sz="2000" smtClean="0"/>
              <a:t> </a:t>
            </a:r>
            <a:r>
              <a:rPr lang="cs-CZ" sz="2000" smtClean="0">
                <a:sym typeface="Symbol" pitchFamily="18" charset="2"/>
              </a:rPr>
              <a:t></a:t>
            </a:r>
            <a:r>
              <a:rPr lang="cs-CZ" sz="2000" smtClean="0"/>
              <a:t> umožní jejich zviditelnění a další analýzu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vyšší fluorescence = více fluoroforu = více látky v BB)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</a:t>
            </a:r>
            <a:r>
              <a:rPr lang="cs-CZ" sz="2000" b="1" i="1" smtClean="0"/>
              <a:t>backround fluorescence</a:t>
            </a:r>
            <a:r>
              <a:rPr lang="cs-CZ" sz="2000" smtClean="0"/>
              <a:t> </a:t>
            </a:r>
            <a:r>
              <a:rPr lang="cs-CZ" sz="2000" smtClean="0">
                <a:sym typeface="Symbol" pitchFamily="18" charset="2"/>
              </a:rPr>
              <a:t></a:t>
            </a:r>
            <a:r>
              <a:rPr lang="cs-CZ" sz="2000" smtClean="0"/>
              <a:t> fluorescence pozadí – je nežádoucí, musí se odfiltrovat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- 2 složky : </a:t>
            </a: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smtClean="0"/>
              <a:t> </a:t>
            </a:r>
            <a:r>
              <a:rPr lang="cs-CZ" sz="2000" b="1" i="1" smtClean="0">
                <a:solidFill>
                  <a:schemeClr val="folHlink"/>
                </a:solidFill>
              </a:rPr>
              <a:t>AUTOFLUORESCENCE </a:t>
            </a:r>
            <a:r>
              <a:rPr lang="cs-CZ" sz="2000" smtClean="0"/>
              <a:t>samotného vzorku /flavony, flavoprot., NADH.../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Symbol" pitchFamily="18" charset="2"/>
              </a:rPr>
              <a:t></a:t>
            </a:r>
            <a:r>
              <a:rPr lang="cs-CZ" sz="2000" b="1" i="1" smtClean="0"/>
              <a:t> </a:t>
            </a:r>
            <a:r>
              <a:rPr lang="cs-CZ" sz="2000" b="1" i="1" smtClean="0">
                <a:solidFill>
                  <a:schemeClr val="folHlink"/>
                </a:solidFill>
              </a:rPr>
              <a:t>REAGENČNÍ POZADÍ</a:t>
            </a:r>
            <a:r>
              <a:rPr lang="cs-CZ" sz="2000" smtClean="0"/>
              <a:t> / fluorofor se naváže tam, kam nemá /  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smtClean="0">
                <a:solidFill>
                  <a:schemeClr val="folHlink"/>
                </a:solidFill>
              </a:rPr>
              <a:t>Pozitivní reakce:</a:t>
            </a:r>
            <a:r>
              <a:rPr lang="cs-CZ" sz="2000" smtClean="0"/>
              <a:t>  se jeví ve fluoresc. mikroskopu vyzařováním světla určité barvy typické pro použitý fluorochrom, zvýší se fluorescence v případě vzniku IK na rozdíl od pozadí Ag s navázaným F, či jiným způsobem se upřednostní vznik signálu v případě vzniku IK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heterogení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nevyžaduje separaci volného a v imunokomplexech vázaného Ag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Citlivost je omezována interferencí s různými látkami ve vzorku (zejména v krevním séru), malý stupeň fluorescenčních změn.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accent1"/>
                </a:solidFill>
              </a:rPr>
              <a:t>Podstata:</a:t>
            </a:r>
            <a:r>
              <a:rPr lang="cs-CZ" sz="2400" smtClean="0"/>
              <a:t> kompetitivní princip, využívá se fluorescenční polarizace, zhášení, stupńované fluorescence, excitační přenos fluorescence, fluorescenčně značený substrát.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/>
              <a:t>Podstata:</a:t>
            </a:r>
            <a:r>
              <a:rPr lang="cs-CZ" sz="2400" smtClean="0"/>
              <a:t> volné označené Ag se musí oddělit od Ag vázaných v imunokomplexech ( nebo volné značené Ab od Ab v komplexech) ještě před uskutečněním měření.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accent1"/>
                </a:solidFill>
              </a:rPr>
              <a:t>Oddělení:</a:t>
            </a:r>
            <a:r>
              <a:rPr lang="cs-CZ" sz="2400" b="1" smtClean="0"/>
              <a:t> 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precipitací imunokomplexů,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použitím značeného reaktantu Ag nebo Ab vázaného v tuhé fázi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01050" cy="6215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Mikroskopická IFA má 2 modifikace: </a:t>
            </a:r>
            <a:r>
              <a:rPr lang="cs-CZ" sz="1800" smtClean="0">
                <a:solidFill>
                  <a:schemeClr val="folHlink"/>
                </a:solidFill>
              </a:rPr>
              <a:t>1</a:t>
            </a:r>
            <a:r>
              <a:rPr lang="cs-CZ" sz="1800" smtClean="0"/>
              <a:t>. Přímá a </a:t>
            </a:r>
            <a:r>
              <a:rPr lang="cs-CZ" sz="1800" smtClean="0">
                <a:solidFill>
                  <a:schemeClr val="folHlink"/>
                </a:solidFill>
              </a:rPr>
              <a:t>2.</a:t>
            </a:r>
            <a:r>
              <a:rPr lang="cs-CZ" sz="1800" smtClean="0"/>
              <a:t> nepřímá IFA patří mezi heterog.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folHlink"/>
                </a:solidFill>
              </a:rPr>
              <a:t>a) detekce Ag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Vyšetřovaná tkáň je fixovaná na sklíčku (Ag), přidáme známou značenou protilátku AbF,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╟ Ag + AbF   → ╟ měření fluorescence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folHlink"/>
                </a:solidFill>
              </a:rPr>
              <a:t>b) detekce Ab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známý značený Ag nebo hapten  fixován na sklíčku,  HF nebo AgF převrstvíme vyšetřovaným sérem. Po inkubaci a promytí pozorujeme sklíčko pod fluor. mikroskopem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╟ AgF, HF + Ab   → ╟ měření fluorescence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Tkáň se známým Ag nebo buněčná kultura (suspenze jader. buněk) fixovanou na sklíčku převrstvíme vyšetřovaným sérem i kontrolními vzorky, následuje inkubace a promytí. Přidáme konjugát (sekund. Ab) s fluorochromem, opět inkubujeme a promyjeme a pak pozorujeme v mikroskopu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╟ Ag + Ab  + AbSF →╟  měření fluorescence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23850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3995738" y="18891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FIA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250825" y="776436"/>
            <a:ext cx="889317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endParaRPr lang="cs-CZ" sz="2000" b="1" i="1" dirty="0" smtClean="0"/>
          </a:p>
          <a:p>
            <a:pPr indent="269875"/>
            <a:endParaRPr lang="cs-CZ" sz="2000" b="1" i="1" dirty="0" smtClean="0"/>
          </a:p>
          <a:p>
            <a:pPr indent="269875"/>
            <a:r>
              <a:rPr lang="cs-CZ" sz="2000" b="1" i="1" dirty="0" smtClean="0"/>
              <a:t>přístroje </a:t>
            </a:r>
            <a:r>
              <a:rPr lang="cs-CZ" sz="2000" b="1" i="1" dirty="0"/>
              <a:t>:</a:t>
            </a:r>
            <a:endParaRPr lang="cs-CZ" sz="2000" dirty="0"/>
          </a:p>
          <a:p>
            <a:pPr indent="269875"/>
            <a:r>
              <a:rPr lang="cs-CZ" sz="20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000" dirty="0">
                <a:solidFill>
                  <a:schemeClr val="folHlink"/>
                </a:solidFill>
              </a:rPr>
              <a:t> SPEKTROFLUOROMETR</a:t>
            </a:r>
            <a:endParaRPr lang="cs-CZ" sz="20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000" dirty="0"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0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000" dirty="0">
                <a:solidFill>
                  <a:schemeClr val="folHlink"/>
                </a:solidFill>
              </a:rPr>
              <a:t> FLUORESCENČNÍ MIKROSKOP</a:t>
            </a:r>
            <a:endParaRPr lang="cs-CZ" sz="20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000" b="1" dirty="0">
                <a:sym typeface="Symbol" pitchFamily="18" charset="2"/>
              </a:rPr>
              <a:t>Fluorescenční:</a:t>
            </a:r>
            <a:r>
              <a:rPr lang="cs-CZ" sz="2000" dirty="0">
                <a:sym typeface="Symbol" pitchFamily="18" charset="2"/>
              </a:rPr>
              <a:t> jako zdroj excitace využívá lampu s výbojkou pro UV záření. Obraz fluoreskujícího objektu na tmavém pozadí získáme pomocí 2 komplementárních filtrů: </a:t>
            </a:r>
            <a:r>
              <a:rPr lang="cs-CZ" sz="2000" b="1" dirty="0">
                <a:solidFill>
                  <a:schemeClr val="accent1"/>
                </a:solidFill>
                <a:sym typeface="Symbol" pitchFamily="18" charset="2"/>
              </a:rPr>
              <a:t>1.</a:t>
            </a:r>
            <a:r>
              <a:rPr lang="cs-CZ" sz="20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000" b="1" dirty="0">
                <a:solidFill>
                  <a:schemeClr val="accent1"/>
                </a:solidFill>
                <a:sym typeface="Symbol" pitchFamily="18" charset="2"/>
              </a:rPr>
              <a:t>primárního excitačního</a:t>
            </a:r>
            <a:r>
              <a:rPr lang="cs-CZ" sz="2000" dirty="0">
                <a:sym typeface="Symbol" pitchFamily="18" charset="2"/>
              </a:rPr>
              <a:t> propouštějícího krátkovlnné záření a </a:t>
            </a:r>
            <a:r>
              <a:rPr lang="cs-CZ" sz="2000" b="1" dirty="0">
                <a:solidFill>
                  <a:schemeClr val="accent1"/>
                </a:solidFill>
                <a:sym typeface="Symbol" pitchFamily="18" charset="2"/>
              </a:rPr>
              <a:t>2.</a:t>
            </a:r>
            <a:r>
              <a:rPr lang="cs-CZ" sz="20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000" b="1" dirty="0">
                <a:solidFill>
                  <a:schemeClr val="accent1"/>
                </a:solidFill>
                <a:sym typeface="Symbol" pitchFamily="18" charset="2"/>
              </a:rPr>
              <a:t>sekundárního okulárového</a:t>
            </a:r>
            <a:r>
              <a:rPr lang="cs-CZ" sz="2000" dirty="0">
                <a:sym typeface="Symbol" pitchFamily="18" charset="2"/>
              </a:rPr>
              <a:t> zadržujícího emitované primárním filtrem pouze viditelné záření objektu.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7030A0"/>
                </a:solidFill>
              </a:rPr>
              <a:t>FIA</a:t>
            </a:r>
            <a:endParaRPr lang="cs-CZ" sz="36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průkaz a titrace Ab, průkaz </a:t>
            </a:r>
            <a:r>
              <a:rPr lang="cs-CZ" dirty="0" err="1" smtClean="0"/>
              <a:t>Ag</a:t>
            </a:r>
            <a:r>
              <a:rPr lang="cs-CZ" dirty="0" smtClean="0"/>
              <a:t> např. ANA test – protilátky proti nukleárnímu </a:t>
            </a:r>
            <a:r>
              <a:rPr lang="cs-CZ" dirty="0" err="1" smtClean="0"/>
              <a:t>Ag</a:t>
            </a:r>
            <a:r>
              <a:rPr lang="cs-CZ" dirty="0" smtClean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Přímá:</a:t>
            </a:r>
            <a:r>
              <a:rPr lang="cs-CZ" dirty="0" smtClean="0"/>
              <a:t> k průkazu </a:t>
            </a:r>
            <a:r>
              <a:rPr lang="cs-CZ" dirty="0" err="1" smtClean="0"/>
              <a:t>Ag</a:t>
            </a:r>
            <a:r>
              <a:rPr lang="cs-CZ" dirty="0" smtClean="0"/>
              <a:t> v tkáňových řezech (např. deponované IK) nebo v další biolog. vzorcích pro rychlý průkaz patogenů ve sputu či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laváži</a:t>
            </a:r>
            <a:r>
              <a:rPr 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Nepřímá:</a:t>
            </a:r>
            <a:r>
              <a:rPr lang="cs-CZ" dirty="0" smtClean="0"/>
              <a:t> k průkazu autoprotilátek jak a) orgánově nespecifických  (</a:t>
            </a:r>
            <a:r>
              <a:rPr lang="cs-CZ" dirty="0" err="1" smtClean="0"/>
              <a:t>antinukleárních</a:t>
            </a:r>
            <a:r>
              <a:rPr lang="cs-CZ" dirty="0" smtClean="0"/>
              <a:t>) Ab proti mitochondriím, hladkému svalstvu b) orgánově specifických (ab proti parietálním </a:t>
            </a:r>
            <a:r>
              <a:rPr lang="cs-CZ" dirty="0" err="1" smtClean="0"/>
              <a:t>b</a:t>
            </a:r>
            <a:r>
              <a:rPr lang="cs-CZ" dirty="0" smtClean="0"/>
              <a:t>. žaludku, β buňkám pankreatu, bazální membráně glomerulů, slinným </a:t>
            </a:r>
            <a:r>
              <a:rPr lang="cs-CZ" dirty="0" err="1" smtClean="0"/>
              <a:t>žlazám</a:t>
            </a:r>
            <a:r>
              <a:rPr lang="cs-CZ" dirty="0" smtClean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33131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z="2400" smtClean="0">
                <a:solidFill>
                  <a:srgbClr val="00B0F0"/>
                </a:solidFill>
              </a:rPr>
              <a:t>a) </a:t>
            </a:r>
            <a:r>
              <a:rPr lang="cs-CZ" sz="240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2400" smtClean="0"/>
              <a:t>        za pomoci antisér,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2400" smtClean="0">
                <a:solidFill>
                  <a:srgbClr val="00B0F0"/>
                </a:solidFill>
              </a:rPr>
              <a:t>b) </a:t>
            </a:r>
            <a:r>
              <a:rPr lang="cs-CZ" sz="2400" smtClean="0"/>
              <a:t>Celková aktivita komplementové kaskády-se provádí testem </a:t>
            </a:r>
            <a:r>
              <a:rPr lang="cs-CZ" sz="2400" smtClean="0">
                <a:solidFill>
                  <a:srgbClr val="FFC000"/>
                </a:solidFill>
              </a:rPr>
              <a:t>CH50 </a:t>
            </a:r>
            <a:r>
              <a:rPr lang="cs-CZ" sz="240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 eaLnBrk="1" hangingPunct="1">
              <a:buFontTx/>
              <a:buNone/>
            </a:pPr>
            <a:r>
              <a:rPr lang="cs-CZ" sz="2400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K detekci poruch nedostatečného mn. nebo defektů složek K systému</a:t>
            </a:r>
          </a:p>
          <a:p>
            <a:pPr marL="609600" indent="-609600" eaLnBrk="1" hangingPunct="1">
              <a:buFontTx/>
              <a:buNone/>
            </a:pPr>
            <a:endParaRPr lang="cs-CZ" sz="2800" smtClean="0"/>
          </a:p>
          <a:p>
            <a:pPr marL="609600" indent="-609600" eaLnBrk="1" hangingPunct="1">
              <a:buFontTx/>
              <a:buNone/>
            </a:pPr>
            <a:endParaRPr lang="cs-CZ" sz="1800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47675" y="4600575"/>
            <a:ext cx="629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solidFill>
                  <a:schemeClr val="folHlink"/>
                </a:solidFill>
              </a:rPr>
              <a:t>Vyšetření cirkulujících a deponovaných IK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013325"/>
            <a:ext cx="8785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Principy metodik</a:t>
            </a:r>
          </a:p>
          <a:p>
            <a:r>
              <a:rPr lang="cs-CZ">
                <a:solidFill>
                  <a:srgbClr val="00B0F0"/>
                </a:solidFill>
              </a:rPr>
              <a:t>1. </a:t>
            </a:r>
            <a:r>
              <a:rPr lang="cs-CZ"/>
              <a:t>Využívající fyz – chem vlastností – CIK- největší makromolekuly séra mohou být preciptovány pomocí PEG (polyetylénglykol). Precipitát je úměrný mn. cirkulujících CIK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rgbClr val="00B0F0"/>
                </a:solidFill>
              </a:rPr>
              <a:t>2. </a:t>
            </a:r>
            <a:r>
              <a:rPr lang="cs-CZ" sz="240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sz="2400" smtClean="0">
                <a:solidFill>
                  <a:srgbClr val="00B0F0"/>
                </a:solidFill>
              </a:rPr>
              <a:t>3. </a:t>
            </a:r>
            <a:r>
              <a:rPr lang="cs-CZ" sz="2400" smtClean="0"/>
              <a:t>průkaz vazbou na buňky, které exprimují receptor pro Fc gragment IgG. Lze využít trombocyty</a:t>
            </a:r>
          </a:p>
          <a:p>
            <a:pPr eaLnBrk="1" hangingPunct="1"/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Pro monitoring jakýchkoliv zánětlivých procesů. Pro diagnostiku imunokomplexových chorob je důležitější průkaz IK deponovaných v tkáních. To se provádí po </a:t>
            </a:r>
            <a:r>
              <a:rPr lang="cs-CZ" sz="2400" smtClean="0">
                <a:solidFill>
                  <a:srgbClr val="FFC000"/>
                </a:solidFill>
              </a:rPr>
              <a:t>bioptickém odběru </a:t>
            </a:r>
            <a:r>
              <a:rPr lang="cs-CZ" sz="2400" smtClean="0"/>
              <a:t>vzorku z tkáně (kůže, svaly, ledviny) pomocí přímé fluorescence se prokazuje uložení IgG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0" y="1916113"/>
            <a:ext cx="40322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b="1">
                <a:solidFill>
                  <a:srgbClr val="FFFF00"/>
                </a:solidFill>
              </a:rPr>
              <a:t>NEFELOMETRIE </a:t>
            </a:r>
            <a:r>
              <a:rPr lang="cs-CZ" sz="2000"/>
              <a:t>– rozptyl monochrom. světla měřeného pod úhlem, měří se intenzita záblesků světla odraženého od IK (Tyndal. efekt), výbojka nebo laser</a:t>
            </a:r>
            <a:endParaRPr lang="cs-CZ" sz="200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581525"/>
            <a:ext cx="89646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FF00"/>
                </a:solidFill>
              </a:rPr>
              <a:t>TURBIDIMETRIE </a:t>
            </a:r>
            <a:r>
              <a:rPr lang="cs-CZ"/>
              <a:t>– úbytek monochrom. světla o 320nm při průchodu vzorkem v kyvetě měřeného ve stejné rovině </a:t>
            </a:r>
          </a:p>
          <a:p>
            <a:r>
              <a:rPr lang="cs-CZ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smtClean="0">
                <a:solidFill>
                  <a:schemeClr val="folHlink"/>
                </a:solidFill>
              </a:rPr>
              <a:t>Využití:</a:t>
            </a:r>
            <a:r>
              <a:rPr lang="cs-CZ" smtClean="0"/>
              <a:t> Stanovení c Ig, hlavních sérových proteinů, stanovení sérových bílk.(složky C, proteiny akut. fáze (CRP – </a:t>
            </a:r>
            <a:r>
              <a:rPr lang="cs-CZ" sz="2400" smtClean="0"/>
              <a:t>stand. 2mg/l</a:t>
            </a:r>
            <a:r>
              <a:rPr lang="cs-CZ" smtClean="0"/>
              <a:t>, transferin, alfa2 – makroglobulin)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smtClean="0">
                <a:solidFill>
                  <a:schemeClr val="folHlink"/>
                </a:solidFill>
              </a:rPr>
              <a:t>Úskalí:</a:t>
            </a:r>
            <a:r>
              <a:rPr lang="cs-CZ" smtClean="0"/>
              <a:t> V prec.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mtClean="0">
                <a:solidFill>
                  <a:schemeClr val="hlink"/>
                </a:solidFill>
              </a:rPr>
              <a:t>a)</a:t>
            </a:r>
            <a:r>
              <a:rPr lang="cs-CZ" smtClean="0"/>
              <a:t>zóna využitelná pro měření, </a:t>
            </a:r>
            <a:r>
              <a:rPr lang="cs-CZ" sz="1800" smtClean="0"/>
              <a:t>tj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mtClean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smtClean="0">
                <a:solidFill>
                  <a:schemeClr val="hlink"/>
                </a:solidFill>
              </a:rPr>
              <a:t>zde leží nejvyšší konc. Ag,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mtClean="0">
                <a:solidFill>
                  <a:schemeClr val="hlink"/>
                </a:solidFill>
              </a:rPr>
              <a:t>c)</a:t>
            </a:r>
            <a:r>
              <a:rPr lang="cs-CZ" smtClean="0"/>
              <a:t>oblast za krit. bodem, </a:t>
            </a:r>
            <a:r>
              <a:rPr lang="cs-CZ" sz="180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1800" smtClean="0">
                <a:solidFill>
                  <a:srgbClr val="00B0F0"/>
                </a:solidFill>
              </a:rPr>
              <a:t>End point </a:t>
            </a:r>
            <a:r>
              <a:rPr lang="cs-CZ" sz="1800" smtClean="0"/>
              <a:t>– měří se v prostředí polyetylénglykolu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1800" smtClean="0">
                <a:solidFill>
                  <a:srgbClr val="00B0F0"/>
                </a:solidFill>
              </a:rPr>
              <a:t>Rate kynetický systém</a:t>
            </a:r>
            <a:r>
              <a:rPr lang="cs-CZ" sz="1800" smtClean="0"/>
              <a:t> – měří se kineticky , v krátkých časových intervalech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SOUTHERN BLOTTING</a:t>
            </a:r>
            <a:endParaRPr lang="cs-CZ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vyvinut v r. 1970, k detekci DNA, molekuly DNA se přenášejí z agarózového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NORTHERN BLOTTING</a:t>
            </a:r>
            <a:endParaRPr lang="cs-CZ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WESTERN BLOTTING</a:t>
            </a:r>
            <a:endParaRPr lang="cs-CZ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smtClean="0">
                <a:solidFill>
                  <a:schemeClr val="folHlink"/>
                </a:solidFill>
              </a:rPr>
              <a:t>Podstatou blottingu:</a:t>
            </a:r>
            <a:r>
              <a:rPr lang="cs-CZ" sz="2400" b="1" smtClean="0"/>
              <a:t> izolovaná látka (obvykle separovaná) se přenáší na membránu.</a:t>
            </a:r>
            <a:br>
              <a:rPr lang="cs-CZ" sz="2400" b="1" smtClean="0"/>
            </a:br>
            <a:endParaRPr lang="cs-CZ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FFFF0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FFFF00"/>
                </a:solidFill>
              </a:rPr>
              <a:t>bloty</a:t>
            </a:r>
            <a:r>
              <a:rPr lang="cs-CZ" sz="5100" b="1" dirty="0" smtClean="0">
                <a:solidFill>
                  <a:srgbClr val="FFFF00"/>
                </a:solidFill>
              </a:rPr>
              <a:t> liší:</a:t>
            </a:r>
            <a:endParaRPr lang="cs-CZ" sz="51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FFFF00"/>
                </a:solidFill>
              </a:rPr>
              <a:t>Používané membrány:</a:t>
            </a:r>
            <a:endParaRPr lang="cs-CZ" sz="51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</a:t>
            </a:r>
            <a:r>
              <a:rPr lang="cs-CZ" sz="5100" b="1" dirty="0" smtClean="0">
                <a:solidFill>
                  <a:schemeClr val="folHlink"/>
                </a:solidFill>
              </a:rPr>
              <a:t>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</a:t>
            </a:r>
            <a:r>
              <a:rPr lang="cs-CZ" sz="51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</a:t>
            </a:r>
            <a:r>
              <a:rPr lang="cs-CZ" sz="5100" b="1" dirty="0" smtClean="0">
                <a:solidFill>
                  <a:schemeClr val="accent1"/>
                </a:solidFill>
              </a:rPr>
              <a:t>. SDS PAGE</a:t>
            </a:r>
            <a:r>
              <a:rPr lang="cs-CZ" sz="5100" dirty="0" smtClean="0"/>
              <a:t> (gradientová elektroforéza) </a:t>
            </a:r>
            <a:endParaRPr lang="cs-CZ" sz="51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</a:t>
            </a:r>
            <a:r>
              <a:rPr lang="cs-CZ" sz="5100" b="1" dirty="0" smtClean="0">
                <a:solidFill>
                  <a:schemeClr val="accent1"/>
                </a:solidFill>
              </a:rPr>
              <a:t>. BLOTTING  </a:t>
            </a:r>
            <a:endParaRPr lang="cs-CZ" sz="51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</a:t>
            </a:r>
            <a:r>
              <a:rPr lang="cs-CZ" sz="5100" b="1" dirty="0" smtClean="0">
                <a:solidFill>
                  <a:schemeClr val="accent1"/>
                </a:solidFill>
              </a:rPr>
              <a:t>. IMUNODETEKCE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483600" cy="43672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WESTERN BLOTTING</a:t>
            </a:r>
            <a:endParaRPr lang="cs-CZ" sz="240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000" smtClean="0"/>
              <a:t>Blotovacím zařízením pro semi-dry blotting přeneseme rozdělené proteiny pomocí el. proudu.</a:t>
            </a:r>
          </a:p>
          <a:p>
            <a:r>
              <a:rPr lang="cs-CZ" sz="2000" smtClean="0"/>
              <a:t>Sestavíme blotovací zařízení pro semi-dry blotting</a:t>
            </a:r>
          </a:p>
          <a:p>
            <a:r>
              <a:rPr lang="cs-CZ" sz="2000" smtClean="0"/>
              <a:t>Na grafitovou elektrodu umístníme filtr. Papíry navlhčené transferovým pufrem, pak nitrocelulózovou membránu, gel s proteiny a další navhčené filtr. Papíry</a:t>
            </a:r>
          </a:p>
          <a:p>
            <a:r>
              <a:rPr lang="cs-CZ" sz="2000" smtClean="0"/>
              <a:t>Přiložíme elektrody a zapojíme ke zdroji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IMUNODETEKCE</a:t>
            </a:r>
            <a:endParaRPr lang="cs-CZ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 membrány odřízneme sjezd s proteinovými standardy a obarvíme amidočerní, propláchneme v prom. roztoku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Inkubace s </a:t>
            </a:r>
            <a:r>
              <a:rPr lang="cs-CZ" sz="2000" u="sng" smtClean="0"/>
              <a:t>primární protilátkou</a:t>
            </a:r>
            <a:r>
              <a:rPr lang="cs-CZ" sz="2000" smtClean="0"/>
              <a:t> v blokov. roztoku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a následně se </a:t>
            </a:r>
            <a:r>
              <a:rPr lang="cs-CZ" sz="2000" u="sng" smtClean="0"/>
              <a:t>sekundární  protilátkou</a:t>
            </a:r>
            <a:r>
              <a:rPr lang="cs-CZ" sz="2000" smtClean="0"/>
              <a:t> v blokovacím roztoku.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Promyjeme a vložíme do substrátového roztoku, dokud se neobjeví bandy (barví se proteiny)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Vyvolávání ukončíme namočením membrán do vodovodní vody, 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000" b="1"/>
              <a:t>Použitím směsi standardních bílkovin se známou Mr a po sestrojení kalibrační křivky je možné vypočítat Mr jednotlivých frakcí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1545</Words>
  <Application>Microsoft Office PowerPoint</Application>
  <PresentationFormat>Předvádění na obrazovce (4:3)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Vyšetření komplementového systému</vt:lpstr>
      <vt:lpstr>Vyšetření komplementového systému</vt:lpstr>
      <vt:lpstr>Zákalové reakce metoda probíhající v roztoku</vt:lpstr>
      <vt:lpstr>Snímek 6</vt:lpstr>
      <vt:lpstr>Imunoblotting</vt:lpstr>
      <vt:lpstr>Snímek 8</vt:lpstr>
      <vt:lpstr>Snímek 9</vt:lpstr>
      <vt:lpstr>Výsledky PAGE analýzy SDS-gradient PAGE proteinový profil</vt:lpstr>
      <vt:lpstr>Snímek 11</vt:lpstr>
      <vt:lpstr>Snímek 12</vt:lpstr>
      <vt:lpstr> Imunochemické metody</vt:lpstr>
      <vt:lpstr>Snímek 14</vt:lpstr>
      <vt:lpstr>Snímek 15</vt:lpstr>
      <vt:lpstr>Snímek 16</vt:lpstr>
      <vt:lpstr>RIA  radioimmunoassay  </vt:lpstr>
      <vt:lpstr>Snímek 18</vt:lpstr>
      <vt:lpstr>Snímek 19</vt:lpstr>
      <vt:lpstr>Snímek 20</vt:lpstr>
      <vt:lpstr>FIA</vt:lpstr>
      <vt:lpstr>Snímek 22</vt:lpstr>
      <vt:lpstr>Snímek 23</vt:lpstr>
      <vt:lpstr>Snímek 24</vt:lpstr>
      <vt:lpstr>Snímek 25</vt:lpstr>
      <vt:lpstr>Snímek 26</vt:lpstr>
      <vt:lpstr>FIA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</cp:lastModifiedBy>
  <cp:revision>3</cp:revision>
  <dcterms:created xsi:type="dcterms:W3CDTF">2011-09-20T08:26:44Z</dcterms:created>
  <dcterms:modified xsi:type="dcterms:W3CDTF">2011-09-20T12:40:38Z</dcterms:modified>
</cp:coreProperties>
</file>