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image" Target="../media/image1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58C8-C6E9-4BC4-9C8C-EDE676984670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58C8-C6E9-4BC4-9C8C-EDE676984670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58C8-C6E9-4BC4-9C8C-EDE676984670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278D5-5DBB-4CE6-A9C3-0B53F55352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D20FD-B96A-4315-AD07-BD2D677F4A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58C8-C6E9-4BC4-9C8C-EDE676984670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58C8-C6E9-4BC4-9C8C-EDE676984670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58C8-C6E9-4BC4-9C8C-EDE676984670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58C8-C6E9-4BC4-9C8C-EDE676984670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58C8-C6E9-4BC4-9C8C-EDE676984670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58C8-C6E9-4BC4-9C8C-EDE676984670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58C8-C6E9-4BC4-9C8C-EDE676984670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58C8-C6E9-4BC4-9C8C-EDE676984670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B58C8-C6E9-4BC4-9C8C-EDE676984670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3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549275"/>
            <a:ext cx="7772400" cy="2159000"/>
          </a:xfrm>
        </p:spPr>
        <p:txBody>
          <a:bodyPr/>
          <a:lstStyle/>
          <a:p>
            <a:pPr eaLnBrk="1" hangingPunct="1"/>
            <a:r>
              <a:rPr lang="en-US" b="1" smtClean="0"/>
              <a:t>Metody používané v klinické praxi</a:t>
            </a:r>
            <a:endParaRPr lang="cs-CZ" b="1" smtClean="0"/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950913" y="3016250"/>
            <a:ext cx="7262812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 b="1">
                <a:solidFill>
                  <a:schemeClr val="folHlink"/>
                </a:solidFill>
              </a:rPr>
              <a:t>Metody využívající sérologické reakce</a:t>
            </a:r>
          </a:p>
          <a:p>
            <a:pPr>
              <a:buFontTx/>
              <a:buChar char="•"/>
            </a:pPr>
            <a:r>
              <a:rPr lang="cs-CZ" b="1">
                <a:solidFill>
                  <a:schemeClr val="folHlink"/>
                </a:solidFill>
              </a:rPr>
              <a:t>Testy funkce a počtu buněk imunitního systému</a:t>
            </a:r>
          </a:p>
          <a:p>
            <a:pPr>
              <a:buFontTx/>
              <a:buChar char="•"/>
            </a:pPr>
            <a:r>
              <a:rPr lang="cs-CZ" b="1">
                <a:solidFill>
                  <a:schemeClr val="folHlink"/>
                </a:solidFill>
              </a:rPr>
              <a:t>Základy alergologického vyšetření</a:t>
            </a:r>
          </a:p>
          <a:p>
            <a:pPr>
              <a:buFontTx/>
              <a:buChar char="•"/>
            </a:pPr>
            <a:r>
              <a:rPr lang="cs-CZ" b="1">
                <a:solidFill>
                  <a:schemeClr val="folHlink"/>
                </a:solidFill>
              </a:rPr>
              <a:t>Imunologické vyšetření a základy interpretace </a:t>
            </a:r>
          </a:p>
          <a:p>
            <a:r>
              <a:rPr lang="cs-CZ" b="1">
                <a:solidFill>
                  <a:schemeClr val="folHlink"/>
                </a:solidFill>
              </a:rPr>
              <a:t>výsledků imunologických laboratoří</a:t>
            </a:r>
          </a:p>
          <a:p>
            <a:pPr>
              <a:buFontTx/>
              <a:buChar char="•"/>
            </a:pPr>
            <a:r>
              <a:rPr lang="cs-CZ" b="1">
                <a:solidFill>
                  <a:schemeClr val="folHlink"/>
                </a:solidFill>
              </a:rPr>
              <a:t>Příklad vyšetření v laboratořích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611188" y="274638"/>
            <a:ext cx="8075612" cy="922337"/>
          </a:xfrm>
        </p:spPr>
        <p:txBody>
          <a:bodyPr/>
          <a:lstStyle/>
          <a:p>
            <a:r>
              <a:rPr lang="cs-CZ" sz="4000" i="1" smtClean="0">
                <a:solidFill>
                  <a:srgbClr val="FFC000"/>
                </a:solidFill>
              </a:rPr>
              <a:t>imunodifúze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395288" y="1196975"/>
            <a:ext cx="8497887" cy="53276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i="1" smtClean="0"/>
              <a:t>- </a:t>
            </a:r>
            <a:r>
              <a:rPr lang="cs-CZ" sz="2400" i="1" u="sng" smtClean="0">
                <a:solidFill>
                  <a:schemeClr val="accent1"/>
                </a:solidFill>
              </a:rPr>
              <a:t>příprava gelu</a:t>
            </a:r>
            <a:r>
              <a:rPr lang="cs-CZ" sz="2400" i="1" smtClean="0"/>
              <a:t>:</a:t>
            </a: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  rozvaření agarózy v pufru na vodní lázni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nanesení na skleněné destičky – ztuhnutí ve vodorovné poloze /při teplotě pod 42°C/</a:t>
            </a:r>
            <a:endParaRPr lang="cs-CZ" sz="2400" i="1" smtClean="0"/>
          </a:p>
          <a:p>
            <a:pPr eaLnBrk="1" hangingPunct="1">
              <a:lnSpc>
                <a:spcPct val="80000"/>
              </a:lnSpc>
            </a:pPr>
            <a:r>
              <a:rPr lang="cs-CZ" sz="2400" i="1" smtClean="0"/>
              <a:t>- </a:t>
            </a:r>
            <a:r>
              <a:rPr lang="cs-CZ" sz="2400" i="1" u="sng" smtClean="0">
                <a:solidFill>
                  <a:schemeClr val="folHlink"/>
                </a:solidFill>
              </a:rPr>
              <a:t>princip ID</a:t>
            </a:r>
            <a:r>
              <a:rPr lang="cs-CZ" sz="2400" i="1" smtClean="0"/>
              <a:t>:</a:t>
            </a: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- vzájemná </a:t>
            </a:r>
            <a:r>
              <a:rPr lang="cs-CZ" sz="2400" b="1" i="1" smtClean="0"/>
              <a:t>volná difúze Ab a Ag</a:t>
            </a:r>
            <a:r>
              <a:rPr lang="cs-CZ" sz="2400" smtClean="0"/>
              <a:t> v gelu na základě </a:t>
            </a:r>
            <a:r>
              <a:rPr lang="cs-CZ" sz="2400" b="1" i="1" smtClean="0"/>
              <a:t>koncentračního spádu</a:t>
            </a:r>
            <a:r>
              <a:rPr lang="cs-CZ" sz="2400" smtClean="0"/>
              <a:t> až do místa střetnutí </a:t>
            </a:r>
            <a:r>
              <a:rPr lang="cs-CZ" sz="2400" smtClean="0">
                <a:sym typeface="Symbol" pitchFamily="18" charset="2"/>
              </a:rPr>
              <a:t></a:t>
            </a:r>
            <a:r>
              <a:rPr lang="cs-CZ" sz="2400" smtClean="0"/>
              <a:t> zde vznikají </a:t>
            </a:r>
            <a:r>
              <a:rPr lang="cs-CZ" sz="2400" b="1" i="1" smtClean="0"/>
              <a:t>precipitační linie</a:t>
            </a:r>
            <a:r>
              <a:rPr lang="cs-CZ" sz="2400" b="1" i="1" smtClean="0">
                <a:sym typeface="Symbol" pitchFamily="18" charset="2"/>
              </a:rPr>
              <a:t></a:t>
            </a:r>
            <a:r>
              <a:rPr lang="cs-CZ" sz="2400" b="1" i="1" smtClean="0"/>
              <a:t>obloučky</a:t>
            </a:r>
            <a:r>
              <a:rPr lang="cs-CZ" sz="2400" b="1" i="1" smtClean="0">
                <a:sym typeface="Symbol" pitchFamily="18" charset="2"/>
              </a:rPr>
              <a:t></a:t>
            </a:r>
            <a:r>
              <a:rPr lang="cs-CZ" sz="2400" b="1" i="1" smtClean="0"/>
              <a:t>prstence</a:t>
            </a:r>
            <a:r>
              <a:rPr lang="cs-CZ" sz="2400" b="1" i="1" smtClean="0">
                <a:sym typeface="Symbol" pitchFamily="18" charset="2"/>
              </a:rPr>
              <a:t></a:t>
            </a:r>
            <a:r>
              <a:rPr lang="cs-CZ" sz="2400" b="1" i="1" smtClean="0"/>
              <a:t>kruhy</a:t>
            </a:r>
            <a:r>
              <a:rPr lang="cs-CZ" sz="2400" smtClean="0"/>
              <a:t> /</a:t>
            </a:r>
            <a:r>
              <a:rPr lang="cs-CZ" sz="2400" i="1" smtClean="0"/>
              <a:t>záleží na použitém materiálu/</a:t>
            </a: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- vzniklé precipitáty </a:t>
            </a:r>
            <a:r>
              <a:rPr lang="cs-CZ" sz="2400" b="1" i="1" smtClean="0">
                <a:solidFill>
                  <a:schemeClr val="folHlink"/>
                </a:solidFill>
              </a:rPr>
              <a:t>detekujeme</a:t>
            </a:r>
            <a:r>
              <a:rPr lang="cs-CZ" sz="2400" smtClean="0"/>
              <a:t>: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</a:t>
            </a:r>
            <a:r>
              <a:rPr lang="cs-CZ" sz="2400" smtClean="0">
                <a:solidFill>
                  <a:srgbClr val="00B050"/>
                </a:solidFill>
              </a:rPr>
              <a:t> </a:t>
            </a:r>
            <a:r>
              <a:rPr lang="cs-CZ" sz="2400" i="1" smtClean="0">
                <a:solidFill>
                  <a:srgbClr val="00B050"/>
                </a:solidFill>
              </a:rPr>
              <a:t>okem</a:t>
            </a:r>
            <a:r>
              <a:rPr lang="cs-CZ" sz="2400" smtClean="0">
                <a:solidFill>
                  <a:srgbClr val="00B050"/>
                </a:solidFill>
              </a:rPr>
              <a:t> </a:t>
            </a:r>
            <a:r>
              <a:rPr lang="cs-CZ" sz="2400" smtClean="0"/>
              <a:t>- zákal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</a:t>
            </a:r>
            <a:r>
              <a:rPr lang="cs-CZ" sz="2400" smtClean="0"/>
              <a:t> </a:t>
            </a:r>
            <a:r>
              <a:rPr lang="cs-CZ" sz="2400" i="1" smtClean="0">
                <a:solidFill>
                  <a:srgbClr val="00B050"/>
                </a:solidFill>
              </a:rPr>
              <a:t>barvením</a:t>
            </a:r>
            <a:r>
              <a:rPr lang="cs-CZ" sz="2400" i="1" smtClean="0"/>
              <a:t> </a:t>
            </a:r>
            <a:r>
              <a:rPr lang="cs-CZ" sz="2400" smtClean="0"/>
              <a:t>– Coomassie blue, amidočerň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</a:t>
            </a:r>
            <a:r>
              <a:rPr lang="cs-CZ" sz="2400" smtClean="0"/>
              <a:t> </a:t>
            </a:r>
            <a:r>
              <a:rPr lang="cs-CZ" sz="2400" i="1" smtClean="0">
                <a:solidFill>
                  <a:srgbClr val="00B050"/>
                </a:solidFill>
              </a:rPr>
              <a:t>sekundárními protilátkami</a:t>
            </a:r>
            <a:endParaRPr lang="cs-CZ" sz="2400" smtClean="0">
              <a:solidFill>
                <a:srgbClr val="00B050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</a:t>
            </a:r>
            <a:r>
              <a:rPr lang="cs-CZ" sz="2400" smtClean="0"/>
              <a:t> </a:t>
            </a:r>
            <a:r>
              <a:rPr lang="cs-CZ" sz="2400" i="1" smtClean="0"/>
              <a:t>Au, Ag, </a:t>
            </a:r>
            <a:r>
              <a:rPr lang="cs-CZ" sz="2400" i="1" smtClean="0">
                <a:solidFill>
                  <a:srgbClr val="00B050"/>
                </a:solidFill>
              </a:rPr>
              <a:t>radioizotopy</a:t>
            </a:r>
            <a:endParaRPr lang="cs-CZ" sz="2400" smtClean="0">
              <a:solidFill>
                <a:srgbClr val="00B05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- vznik precipitátů je </a:t>
            </a:r>
            <a:r>
              <a:rPr lang="cs-CZ" sz="2400" b="1" i="1" smtClean="0"/>
              <a:t>děj </a:t>
            </a:r>
            <a:r>
              <a:rPr lang="cs-CZ" sz="2400" b="1" i="1" u="sng" smtClean="0"/>
              <a:t>postupný</a:t>
            </a:r>
            <a:r>
              <a:rPr lang="cs-CZ" sz="2400" b="1" i="1" smtClean="0"/>
              <a:t>!!!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620713"/>
          </a:xfrm>
        </p:spPr>
        <p:txBody>
          <a:bodyPr/>
          <a:lstStyle/>
          <a:p>
            <a:pPr eaLnBrk="1" hangingPunct="1"/>
            <a:r>
              <a:rPr lang="cs-CZ" sz="2800" b="1" i="1" smtClean="0">
                <a:solidFill>
                  <a:schemeClr val="folHlink"/>
                </a:solidFill>
              </a:rPr>
              <a:t>Imunodifúze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053" name="Text Box 28"/>
          <p:cNvSpPr txBox="1">
            <a:spLocks noChangeArrowheads="1"/>
          </p:cNvSpPr>
          <p:nvPr/>
        </p:nvSpPr>
        <p:spPr bwMode="auto">
          <a:xfrm>
            <a:off x="323850" y="4221163"/>
            <a:ext cx="882015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u="sng"/>
              <a:t>- </a:t>
            </a:r>
            <a:r>
              <a:rPr lang="cs-CZ" sz="1800" b="1" i="1" u="sng">
                <a:solidFill>
                  <a:schemeClr val="folHlink"/>
                </a:solidFill>
              </a:rPr>
              <a:t>rozdělení</a:t>
            </a:r>
            <a:r>
              <a:rPr lang="cs-CZ" sz="1800" u="sng">
                <a:solidFill>
                  <a:schemeClr val="folHlink"/>
                </a:solidFill>
              </a:rPr>
              <a:t> imunodifúzních metod:</a:t>
            </a:r>
            <a:endParaRPr lang="cs-CZ" sz="1800">
              <a:solidFill>
                <a:schemeClr val="folHlink"/>
              </a:solidFill>
              <a:sym typeface="Symbol" pitchFamily="18" charset="2"/>
            </a:endParaRPr>
          </a:p>
          <a:p>
            <a:r>
              <a:rPr lang="cs-CZ" sz="1800">
                <a:sym typeface="Symbol" pitchFamily="18" charset="2"/>
              </a:rPr>
              <a:t></a:t>
            </a:r>
            <a:r>
              <a:rPr lang="cs-CZ" sz="1800"/>
              <a:t> </a:t>
            </a:r>
            <a:r>
              <a:rPr lang="cs-CZ" sz="1800" i="1">
                <a:solidFill>
                  <a:schemeClr val="folHlink"/>
                </a:solidFill>
              </a:rPr>
              <a:t>jednoduchá imunodifúze</a:t>
            </a:r>
            <a:r>
              <a:rPr lang="cs-CZ" sz="1800" i="1"/>
              <a:t> </a:t>
            </a:r>
            <a:r>
              <a:rPr lang="cs-CZ" sz="1800"/>
              <a:t>– gelem difunduje pouze jedna složka –Ag nebo Ab</a:t>
            </a:r>
            <a:endParaRPr lang="cs-CZ" sz="1800">
              <a:sym typeface="Symbol" pitchFamily="18" charset="2"/>
            </a:endParaRPr>
          </a:p>
          <a:p>
            <a:r>
              <a:rPr lang="cs-CZ" sz="1800">
                <a:sym typeface="Symbol" pitchFamily="18" charset="2"/>
              </a:rPr>
              <a:t></a:t>
            </a:r>
            <a:r>
              <a:rPr lang="cs-CZ" sz="1800"/>
              <a:t> </a:t>
            </a:r>
            <a:r>
              <a:rPr lang="cs-CZ" sz="1800" i="1">
                <a:solidFill>
                  <a:schemeClr val="folHlink"/>
                </a:solidFill>
              </a:rPr>
              <a:t>dvojitá</a:t>
            </a:r>
            <a:r>
              <a:rPr lang="cs-CZ" sz="1800">
                <a:solidFill>
                  <a:schemeClr val="folHlink"/>
                </a:solidFill>
              </a:rPr>
              <a:t> </a:t>
            </a:r>
            <a:r>
              <a:rPr lang="cs-CZ" sz="1800" i="1">
                <a:solidFill>
                  <a:schemeClr val="folHlink"/>
                </a:solidFill>
              </a:rPr>
              <a:t>imunodifúze</a:t>
            </a:r>
            <a:r>
              <a:rPr lang="cs-CZ" sz="1800" i="1"/>
              <a:t> </a:t>
            </a:r>
            <a:r>
              <a:rPr lang="cs-CZ" sz="1800"/>
              <a:t>– gelem difundují obě složky– Ag i Ab</a:t>
            </a:r>
            <a:endParaRPr lang="cs-CZ" sz="1800">
              <a:sym typeface="Symbol" pitchFamily="18" charset="2"/>
            </a:endParaRPr>
          </a:p>
          <a:p>
            <a:r>
              <a:rPr lang="cs-CZ" sz="1800">
                <a:sym typeface="Symbol" pitchFamily="18" charset="2"/>
              </a:rPr>
              <a:t></a:t>
            </a:r>
            <a:r>
              <a:rPr lang="cs-CZ" sz="1800"/>
              <a:t> </a:t>
            </a:r>
            <a:r>
              <a:rPr lang="cs-CZ" sz="1800" i="1">
                <a:solidFill>
                  <a:schemeClr val="accent1"/>
                </a:solidFill>
              </a:rPr>
              <a:t>jednorozměrná</a:t>
            </a:r>
            <a:r>
              <a:rPr lang="cs-CZ" sz="1800"/>
              <a:t> – složka putuje v gelu jedním směrem</a:t>
            </a:r>
            <a:endParaRPr lang="cs-CZ" sz="1800">
              <a:sym typeface="Symbol" pitchFamily="18" charset="2"/>
            </a:endParaRPr>
          </a:p>
          <a:p>
            <a:r>
              <a:rPr lang="cs-CZ" sz="1800">
                <a:sym typeface="Symbol" pitchFamily="18" charset="2"/>
              </a:rPr>
              <a:t></a:t>
            </a:r>
            <a:r>
              <a:rPr lang="cs-CZ" sz="1800"/>
              <a:t> </a:t>
            </a:r>
            <a:r>
              <a:rPr lang="cs-CZ" sz="1800" i="1">
                <a:solidFill>
                  <a:schemeClr val="accent1"/>
                </a:solidFill>
              </a:rPr>
              <a:t>dvojrozměrná</a:t>
            </a:r>
            <a:r>
              <a:rPr lang="cs-CZ" sz="1800">
                <a:solidFill>
                  <a:schemeClr val="accent1"/>
                </a:solidFill>
              </a:rPr>
              <a:t> </a:t>
            </a:r>
            <a:r>
              <a:rPr lang="cs-CZ" sz="1800"/>
              <a:t>/radiální/– složka putuje více směry</a:t>
            </a:r>
          </a:p>
          <a:p>
            <a:r>
              <a:rPr lang="cs-CZ" sz="1800"/>
              <a:t>Ag a Ab si </a:t>
            </a:r>
            <a:r>
              <a:rPr lang="cs-CZ" sz="1800" i="1"/>
              <a:t>neodpovídají</a:t>
            </a:r>
            <a:r>
              <a:rPr lang="cs-CZ" sz="1800"/>
              <a:t> – </a:t>
            </a:r>
            <a:r>
              <a:rPr lang="cs-CZ" sz="1800" b="1" i="1"/>
              <a:t>nevytvoří se precipitační linie</a:t>
            </a:r>
            <a:endParaRPr lang="cs-CZ" sz="1800" i="1"/>
          </a:p>
          <a:p>
            <a:r>
              <a:rPr lang="cs-CZ" sz="1800" i="1"/>
              <a:t>Směs více typů Ag a Ab </a:t>
            </a:r>
            <a:r>
              <a:rPr lang="cs-CZ" sz="1800"/>
              <a:t>– počet </a:t>
            </a:r>
            <a:r>
              <a:rPr lang="cs-CZ" sz="1800" b="1" i="1"/>
              <a:t>linií </a:t>
            </a:r>
            <a:r>
              <a:rPr lang="cs-CZ" sz="1800" b="1"/>
              <a:t>odpovídá</a:t>
            </a:r>
            <a:r>
              <a:rPr lang="cs-CZ" sz="1800" b="1" i="1"/>
              <a:t> počtu</a:t>
            </a:r>
            <a:r>
              <a:rPr lang="cs-CZ" sz="1800"/>
              <a:t> </a:t>
            </a:r>
            <a:r>
              <a:rPr lang="cs-CZ" sz="1800" b="1" i="1"/>
              <a:t>sobě si odpovídajících párů  Ab a Ag</a:t>
            </a:r>
            <a:endParaRPr lang="cs-CZ" sz="1800" b="1">
              <a:sym typeface="Monotype Sorts" charset="2"/>
            </a:endParaRPr>
          </a:p>
          <a:p>
            <a:endParaRPr lang="cs-CZ" sz="1800"/>
          </a:p>
        </p:txBody>
      </p:sp>
      <p:graphicFrame>
        <p:nvGraphicFramePr>
          <p:cNvPr id="2050" name="Object 29"/>
          <p:cNvGraphicFramePr>
            <a:graphicFrameLocks noChangeAspect="1"/>
          </p:cNvGraphicFramePr>
          <p:nvPr>
            <p:ph idx="1"/>
          </p:nvPr>
        </p:nvGraphicFramePr>
        <p:xfrm>
          <a:off x="1042988" y="620713"/>
          <a:ext cx="6624637" cy="3402012"/>
        </p:xfrm>
        <a:graphic>
          <a:graphicData uri="http://schemas.openxmlformats.org/presentationml/2006/ole">
            <p:oleObj spid="_x0000_s2050" name="Rastrový obrázek" r:id="rId3" imgW="5676190" imgH="2914286" progId="PBrush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8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7570787" cy="836613"/>
          </a:xfrm>
        </p:spPr>
        <p:txBody>
          <a:bodyPr/>
          <a:lstStyle/>
          <a:p>
            <a:pPr eaLnBrk="1" hangingPunct="1"/>
            <a:r>
              <a:rPr lang="cs-CZ" sz="2800" b="1" i="1" smtClean="0">
                <a:solidFill>
                  <a:schemeClr val="folHlink"/>
                </a:solidFill>
              </a:rPr>
              <a:t>Imunodifúze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2492375"/>
            <a:ext cx="8642350" cy="41767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b="1" i="1" smtClean="0">
                <a:solidFill>
                  <a:schemeClr val="folHlink"/>
                </a:solidFill>
              </a:rPr>
              <a:t>jednoduchá imunodifúze</a:t>
            </a:r>
            <a:r>
              <a:rPr lang="cs-CZ" sz="2400" i="1" smtClean="0"/>
              <a:t>- migruje 1 složka:</a:t>
            </a:r>
            <a:endParaRPr lang="cs-CZ" sz="2400" b="1" i="1" smtClean="0"/>
          </a:p>
          <a:p>
            <a:pPr eaLnBrk="1" hangingPunct="1">
              <a:lnSpc>
                <a:spcPct val="80000"/>
              </a:lnSpc>
            </a:pPr>
            <a:r>
              <a:rPr lang="cs-CZ" sz="2400" b="1" i="1" smtClean="0"/>
              <a:t>1. složka</a:t>
            </a:r>
            <a:r>
              <a:rPr lang="cs-CZ" sz="2400" i="1" smtClean="0"/>
              <a:t> se smíchá </a:t>
            </a:r>
            <a:r>
              <a:rPr lang="cs-CZ" sz="2400" b="1" i="1" smtClean="0"/>
              <a:t>s gelem</a:t>
            </a:r>
            <a:r>
              <a:rPr lang="cs-CZ" sz="2400" i="1" smtClean="0"/>
              <a:t> už při jeho přípravě (nemigruje)</a:t>
            </a:r>
            <a:endParaRPr lang="cs-CZ" sz="2400" b="1" i="1" smtClean="0"/>
          </a:p>
          <a:p>
            <a:pPr eaLnBrk="1" hangingPunct="1">
              <a:lnSpc>
                <a:spcPct val="80000"/>
              </a:lnSpc>
            </a:pPr>
            <a:r>
              <a:rPr lang="cs-CZ" sz="2400" b="1" i="1" smtClean="0"/>
              <a:t>2. složka</a:t>
            </a:r>
            <a:r>
              <a:rPr lang="cs-CZ" sz="2400" i="1" smtClean="0"/>
              <a:t> se aplikuje následně do vyřezaných jamek – </a:t>
            </a:r>
            <a:r>
              <a:rPr lang="cs-CZ" sz="2000" b="1" i="1" smtClean="0"/>
              <a:t>MIGRUJE</a:t>
            </a:r>
            <a:r>
              <a:rPr lang="cs-CZ" sz="2000" i="1" smtClean="0"/>
              <a:t> – v místě vyrovnání koncentrací vzniká </a:t>
            </a:r>
            <a:r>
              <a:rPr lang="cs-CZ" sz="2000" b="1" i="1" smtClean="0"/>
              <a:t>precipitační   linie</a:t>
            </a:r>
            <a:endParaRPr lang="cs-CZ" sz="2000" i="1" smtClean="0">
              <a:sym typeface="Monotype Sorts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smtClean="0">
                <a:solidFill>
                  <a:srgbClr val="00B050"/>
                </a:solidFill>
              </a:rPr>
              <a:t>Jednoduchá jednorozměrná imunodifúze </a:t>
            </a:r>
            <a:r>
              <a:rPr lang="cs-CZ" sz="2400" b="1" i="1" smtClean="0">
                <a:solidFill>
                  <a:srgbClr val="00B050"/>
                </a:solidFill>
                <a:sym typeface="Symbol" pitchFamily="18" charset="2"/>
              </a:rPr>
              <a:t></a:t>
            </a:r>
            <a:r>
              <a:rPr lang="cs-CZ" sz="2400" b="1" i="1" smtClean="0">
                <a:solidFill>
                  <a:srgbClr val="00B050"/>
                </a:solidFill>
              </a:rPr>
              <a:t> dle OUDINA</a:t>
            </a:r>
            <a:r>
              <a:rPr lang="cs-CZ" sz="2400" i="1" smtClean="0">
                <a:solidFill>
                  <a:srgbClr val="00B05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i="1" smtClean="0"/>
              <a:t>- ve spodní části zkumavky agarózový gel s Ab, převrstveno roztokem s Ag - zalito parafínovým olejem – zábrana odpařování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i="1" smtClean="0"/>
              <a:t>- čím je Ag koncentrovanější, tím dále od roztoku s Ag vznikají precipitační linie      /odečitatelnější/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i="1" smtClean="0">
                <a:solidFill>
                  <a:schemeClr val="folHlink"/>
                </a:solidFill>
              </a:rPr>
              <a:t>- využití:</a:t>
            </a:r>
            <a:r>
              <a:rPr lang="cs-CZ" sz="2400" i="1" smtClean="0"/>
              <a:t> </a:t>
            </a:r>
            <a:r>
              <a:rPr lang="cs-CZ" sz="2400" i="1" smtClean="0">
                <a:sym typeface="Symbol" pitchFamily="18" charset="2"/>
              </a:rPr>
              <a:t></a:t>
            </a:r>
            <a:r>
              <a:rPr lang="cs-CZ" sz="2400" i="1" smtClean="0"/>
              <a:t> detekce </a:t>
            </a:r>
            <a:r>
              <a:rPr lang="cs-CZ" sz="2400" b="1" i="1" smtClean="0"/>
              <a:t>počtu Ag párů</a:t>
            </a:r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539750" y="692150"/>
          <a:ext cx="4676775" cy="1539875"/>
        </p:xfrm>
        <a:graphic>
          <a:graphicData uri="http://schemas.openxmlformats.org/presentationml/2006/ole">
            <p:oleObj spid="_x0000_s3074" name="Rastrový obrázek" r:id="rId3" imgW="4486901" imgH="1476190" progId="PBrush">
              <p:embed/>
            </p:oleObj>
          </a:graphicData>
        </a:graphic>
      </p:graphicFrame>
      <p:sp>
        <p:nvSpPr>
          <p:cNvPr id="3077" name="Rectangle 11"/>
          <p:cNvSpPr>
            <a:spLocks noChangeArrowheads="1"/>
          </p:cNvSpPr>
          <p:nvPr/>
        </p:nvSpPr>
        <p:spPr bwMode="auto">
          <a:xfrm>
            <a:off x="5435600" y="981075"/>
            <a:ext cx="18732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800" i="1"/>
              <a:t>roztok s Ag</a:t>
            </a:r>
          </a:p>
          <a:p>
            <a:r>
              <a:rPr lang="cs-CZ" sz="1800" i="1"/>
              <a:t>gel s Ab</a:t>
            </a:r>
          </a:p>
          <a:p>
            <a:r>
              <a:rPr lang="cs-CZ" sz="1800" i="1"/>
              <a:t>olej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354887" cy="850900"/>
          </a:xfrm>
        </p:spPr>
        <p:txBody>
          <a:bodyPr/>
          <a:lstStyle/>
          <a:p>
            <a:pPr eaLnBrk="1" hangingPunct="1"/>
            <a:r>
              <a:rPr lang="cs-CZ" sz="2800" b="1" i="1" smtClean="0">
                <a:solidFill>
                  <a:schemeClr val="folHlink"/>
                </a:solidFill>
              </a:rPr>
              <a:t>Imunodifúze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08050"/>
            <a:ext cx="5986463" cy="53292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smtClean="0">
                <a:solidFill>
                  <a:srgbClr val="00B050"/>
                </a:solidFill>
              </a:rPr>
              <a:t>Jednoduchá</a:t>
            </a:r>
            <a:r>
              <a:rPr lang="cs-CZ" sz="2400" smtClean="0">
                <a:solidFill>
                  <a:srgbClr val="00B050"/>
                </a:solidFill>
              </a:rPr>
              <a:t> </a:t>
            </a:r>
            <a:r>
              <a:rPr lang="cs-CZ" sz="2400" b="1" i="1" smtClean="0">
                <a:solidFill>
                  <a:srgbClr val="00B050"/>
                </a:solidFill>
              </a:rPr>
              <a:t>radiální /dvojrozměrná/ imunodifúze dle MANCINIOVÉ</a:t>
            </a:r>
            <a:endParaRPr lang="cs-CZ" sz="2400" smtClean="0">
              <a:solidFill>
                <a:srgbClr val="00B05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- na skleněnou destičku se nalije gel, který obsahuje Ab </a:t>
            </a:r>
            <a:r>
              <a:rPr lang="cs-CZ" sz="2000" smtClean="0">
                <a:sym typeface="Symbol" pitchFamily="18" charset="2"/>
              </a:rPr>
              <a:t></a:t>
            </a:r>
            <a:r>
              <a:rPr lang="cs-CZ" sz="2000" smtClean="0"/>
              <a:t> nemigruje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  inkubace ve vlhké komůrce ve vodorovné poloze → difúze všemi směry (radiální)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  </a:t>
            </a:r>
            <a:r>
              <a:rPr lang="cs-CZ" sz="2000" i="1" smtClean="0"/>
              <a:t>po obarvení - modré precipitační prstence </a:t>
            </a:r>
            <a:endParaRPr lang="cs-CZ" sz="20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smtClean="0">
                <a:sym typeface="Symbol" pitchFamily="18" charset="2"/>
              </a:rPr>
              <a:t></a:t>
            </a:r>
            <a:r>
              <a:rPr lang="cs-CZ" sz="2000" smtClean="0"/>
              <a:t> čím je </a:t>
            </a:r>
            <a:r>
              <a:rPr lang="cs-CZ" sz="2000" i="1" smtClean="0"/>
              <a:t>vzorek koncentrovanější</a:t>
            </a:r>
            <a:r>
              <a:rPr lang="cs-CZ" sz="2000" smtClean="0"/>
              <a:t> – </a:t>
            </a:r>
            <a:r>
              <a:rPr lang="cs-CZ" sz="2000" i="1" smtClean="0"/>
              <a:t>větší průměr </a:t>
            </a:r>
            <a:r>
              <a:rPr lang="cs-CZ" sz="2000" smtClean="0"/>
              <a:t>prstence</a:t>
            </a:r>
            <a:endParaRPr lang="cs-CZ" sz="2000" i="1" smtClean="0"/>
          </a:p>
          <a:p>
            <a:pPr eaLnBrk="1" hangingPunct="1">
              <a:lnSpc>
                <a:spcPct val="80000"/>
              </a:lnSpc>
            </a:pPr>
            <a:r>
              <a:rPr lang="cs-CZ" sz="2000" i="1" smtClean="0"/>
              <a:t>→ </a:t>
            </a:r>
            <a:r>
              <a:rPr lang="cs-CZ" sz="2000" smtClean="0"/>
              <a:t>změření</a:t>
            </a:r>
            <a:r>
              <a:rPr lang="cs-CZ" sz="2000" i="1" smtClean="0"/>
              <a:t> druhé mocniny průměrů </a:t>
            </a:r>
            <a:r>
              <a:rPr lang="cs-CZ" sz="2000" smtClean="0"/>
              <a:t>prstenců</a:t>
            </a:r>
            <a:r>
              <a:rPr lang="cs-CZ" sz="2000" i="1" smtClean="0"/>
              <a:t> – </a:t>
            </a:r>
            <a:r>
              <a:rPr lang="cs-CZ" sz="2000" smtClean="0"/>
              <a:t>vynesení</a:t>
            </a:r>
            <a:r>
              <a:rPr lang="cs-CZ" sz="2000" i="1" smtClean="0"/>
              <a:t> kalibrační křivky </a:t>
            </a:r>
            <a:r>
              <a:rPr lang="cs-CZ" sz="2000" smtClean="0"/>
              <a:t>a</a:t>
            </a:r>
            <a:r>
              <a:rPr lang="cs-CZ" sz="2000" i="1" smtClean="0"/>
              <a:t> odečet koncentrace </a:t>
            </a:r>
            <a:r>
              <a:rPr lang="cs-CZ" sz="2000" smtClean="0"/>
              <a:t>neznámého vzorku-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i="1" smtClean="0"/>
              <a:t>využití</a:t>
            </a:r>
            <a:r>
              <a:rPr lang="cs-CZ" sz="2000" smtClean="0"/>
              <a:t>: 	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>
                <a:solidFill>
                  <a:srgbClr val="00B050"/>
                </a:solidFill>
                <a:sym typeface="Symbol" pitchFamily="18" charset="2"/>
              </a:rPr>
              <a:t></a:t>
            </a:r>
            <a:r>
              <a:rPr lang="cs-CZ" sz="2000" smtClean="0">
                <a:solidFill>
                  <a:srgbClr val="00B050"/>
                </a:solidFill>
              </a:rPr>
              <a:t> ke </a:t>
            </a:r>
            <a:r>
              <a:rPr lang="cs-CZ" sz="2000" b="1" i="1" smtClean="0">
                <a:solidFill>
                  <a:srgbClr val="00B050"/>
                </a:solidFill>
              </a:rPr>
              <a:t>kvantitativnímu stanovení Ag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>
                <a:solidFill>
                  <a:schemeClr val="folHlink"/>
                </a:solidFill>
                <a:sym typeface="Symbol" pitchFamily="18" charset="2"/>
              </a:rPr>
              <a:t></a:t>
            </a:r>
            <a:r>
              <a:rPr lang="cs-CZ" sz="2000" smtClean="0">
                <a:solidFill>
                  <a:schemeClr val="folHlink"/>
                </a:solidFill>
              </a:rPr>
              <a:t> klinická praxe:</a:t>
            </a:r>
            <a:r>
              <a:rPr lang="cs-CZ" sz="2000" smtClean="0"/>
              <a:t> </a:t>
            </a:r>
            <a:r>
              <a:rPr lang="cs-CZ" sz="2000" b="1" i="1" smtClean="0"/>
              <a:t>stanovení koncentrace</a:t>
            </a:r>
            <a:r>
              <a:rPr lang="cs-CZ" sz="2000" smtClean="0"/>
              <a:t> </a:t>
            </a:r>
            <a:r>
              <a:rPr lang="cs-CZ" sz="2000" i="1" smtClean="0"/>
              <a:t>IgG, IgA, IgM, IgD</a:t>
            </a:r>
            <a:r>
              <a:rPr lang="cs-CZ" sz="2000" smtClean="0"/>
              <a:t>, složek  </a:t>
            </a:r>
            <a:r>
              <a:rPr lang="cs-CZ" sz="2000" i="1" smtClean="0"/>
              <a:t>komplementu</a:t>
            </a:r>
            <a:r>
              <a:rPr lang="cs-CZ" sz="2000" smtClean="0"/>
              <a:t> a proteinů akutní fáze</a:t>
            </a:r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478588" y="1052513"/>
          <a:ext cx="2665412" cy="1692275"/>
        </p:xfrm>
        <a:graphic>
          <a:graphicData uri="http://schemas.openxmlformats.org/presentationml/2006/ole">
            <p:oleObj spid="_x0000_s4098" name="Rastrový obrázek" r:id="rId3" imgW="1905266" imgH="1209524" progId="PBrush">
              <p:embed/>
            </p:oleObj>
          </a:graphicData>
        </a:graphic>
      </p:graphicFrame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6156325" y="3068638"/>
            <a:ext cx="3114675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solidFill>
                  <a:schemeClr val="folHlink"/>
                </a:solidFill>
              </a:rPr>
              <a:t>jamky - vzorky:</a:t>
            </a:r>
          </a:p>
          <a:p>
            <a:pPr>
              <a:buFontTx/>
              <a:buChar char="-"/>
            </a:pPr>
            <a:r>
              <a:rPr lang="cs-CZ" sz="1600" b="1"/>
              <a:t>gel s Ab</a:t>
            </a:r>
          </a:p>
          <a:p>
            <a:r>
              <a:rPr lang="cs-CZ" sz="1600" b="1">
                <a:sym typeface="Symbol" pitchFamily="18" charset="2"/>
              </a:rPr>
              <a:t></a:t>
            </a:r>
            <a:r>
              <a:rPr lang="cs-CZ" sz="1600" b="1"/>
              <a:t> </a:t>
            </a:r>
            <a:r>
              <a:rPr lang="cs-CZ" sz="1600" b="1" i="1"/>
              <a:t>fyziologický roztok</a:t>
            </a:r>
            <a:r>
              <a:rPr lang="cs-CZ" sz="1600" b="1"/>
              <a:t> –blank</a:t>
            </a:r>
            <a:endParaRPr lang="cs-CZ" sz="1600" b="1">
              <a:sym typeface="Symbol" pitchFamily="18" charset="2"/>
            </a:endParaRPr>
          </a:p>
          <a:p>
            <a:r>
              <a:rPr lang="cs-CZ" sz="1600" b="1">
                <a:sym typeface="Symbol" pitchFamily="18" charset="2"/>
              </a:rPr>
              <a:t></a:t>
            </a:r>
            <a:r>
              <a:rPr lang="cs-CZ" sz="1600" b="1"/>
              <a:t> vzorky o </a:t>
            </a:r>
            <a:r>
              <a:rPr lang="cs-CZ" sz="1600" b="1" i="1"/>
              <a:t>neznámé koncentraci</a:t>
            </a:r>
            <a:endParaRPr lang="cs-CZ" sz="1600" b="1"/>
          </a:p>
          <a:p>
            <a:r>
              <a:rPr lang="cs-CZ" sz="1600" b="1">
                <a:sym typeface="Symbol" pitchFamily="18" charset="2"/>
              </a:rPr>
              <a:t></a:t>
            </a:r>
            <a:r>
              <a:rPr lang="cs-CZ" sz="1600" b="1"/>
              <a:t> vzorky o </a:t>
            </a:r>
            <a:r>
              <a:rPr lang="cs-CZ" sz="1600" b="1" i="1"/>
              <a:t>známé koncentraci (kalibrační)</a:t>
            </a:r>
            <a:endParaRPr lang="cs-CZ" sz="16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773238"/>
            <a:ext cx="8208963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b="1" smtClean="0"/>
              <a:t>dvojitá imunodifúze</a:t>
            </a: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- gelem </a:t>
            </a:r>
            <a:r>
              <a:rPr lang="cs-CZ" sz="2400" i="1" smtClean="0"/>
              <a:t>difundují obě složky</a:t>
            </a: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- </a:t>
            </a:r>
            <a:r>
              <a:rPr lang="cs-CZ" sz="2400" i="1" smtClean="0"/>
              <a:t>koncentrace</a:t>
            </a:r>
            <a:r>
              <a:rPr lang="cs-CZ" sz="2400" smtClean="0"/>
              <a:t> Ag a Ab musí být vzájemně </a:t>
            </a:r>
            <a:r>
              <a:rPr lang="cs-CZ" sz="2400" b="1" i="1" smtClean="0"/>
              <a:t>ekvivalentní</a:t>
            </a:r>
            <a:r>
              <a:rPr lang="cs-CZ" sz="2400" smtClean="0"/>
              <a:t> – proti překrývání linií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smtClean="0">
                <a:solidFill>
                  <a:srgbClr val="00B050"/>
                </a:solidFill>
              </a:rPr>
              <a:t>Dvojitá </a:t>
            </a:r>
            <a:r>
              <a:rPr lang="cs-CZ" sz="2400" b="1" i="1" smtClean="0">
                <a:solidFill>
                  <a:srgbClr val="00B050"/>
                </a:solidFill>
              </a:rPr>
              <a:t>jednorozměrná </a:t>
            </a:r>
            <a:r>
              <a:rPr lang="cs-CZ" sz="2400" b="1" smtClean="0">
                <a:solidFill>
                  <a:srgbClr val="00B050"/>
                </a:solidFill>
              </a:rPr>
              <a:t>imunodifúze</a:t>
            </a:r>
            <a:endParaRPr lang="cs-CZ" sz="2400" smtClean="0">
              <a:solidFill>
                <a:srgbClr val="00B05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- ve zkumavce </a:t>
            </a:r>
            <a:r>
              <a:rPr lang="cs-CZ" sz="2400" b="1" i="1" smtClean="0"/>
              <a:t>agarózový gel s</a:t>
            </a:r>
            <a:r>
              <a:rPr lang="cs-CZ" sz="2400" smtClean="0"/>
              <a:t> </a:t>
            </a:r>
            <a:r>
              <a:rPr lang="cs-CZ" sz="2400" b="1" i="1" smtClean="0"/>
              <a:t>Ab</a:t>
            </a:r>
            <a:r>
              <a:rPr lang="cs-CZ" sz="2400" smtClean="0"/>
              <a:t> a agarózový gel s </a:t>
            </a:r>
            <a:r>
              <a:rPr lang="cs-CZ" sz="2400" b="1" i="1" smtClean="0"/>
              <a:t>Ag</a:t>
            </a: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- mezi nimi </a:t>
            </a:r>
            <a:r>
              <a:rPr lang="cs-CZ" sz="2400" b="1" i="1" smtClean="0"/>
              <a:t>čistý gel</a:t>
            </a:r>
            <a:r>
              <a:rPr lang="cs-CZ" sz="2400" smtClean="0"/>
              <a:t> – v místě vyrovnání koncentrací se vytvoří </a:t>
            </a:r>
            <a:r>
              <a:rPr lang="cs-CZ" sz="2400" b="1" i="1" smtClean="0"/>
              <a:t>precipitační linie</a:t>
            </a:r>
            <a:r>
              <a:rPr lang="cs-CZ" sz="2400" smtClean="0"/>
              <a:t>-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i="1" smtClean="0">
                <a:solidFill>
                  <a:schemeClr val="folHlink"/>
                </a:solidFill>
              </a:rPr>
              <a:t>využití:</a:t>
            </a:r>
            <a:r>
              <a:rPr lang="cs-CZ" sz="2400" smtClean="0"/>
              <a:t> </a:t>
            </a:r>
            <a:r>
              <a:rPr lang="cs-CZ" sz="2400" smtClean="0">
                <a:sym typeface="Symbol" pitchFamily="18" charset="2"/>
              </a:rPr>
              <a:t></a:t>
            </a:r>
            <a:r>
              <a:rPr lang="cs-CZ" sz="2400" b="1" i="1" smtClean="0"/>
              <a:t> kvalitativní důkaz Ag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</a:t>
            </a:r>
            <a:r>
              <a:rPr lang="cs-CZ" sz="2400" smtClean="0"/>
              <a:t> určení </a:t>
            </a:r>
            <a:r>
              <a:rPr lang="cs-CZ" sz="2400" b="1" i="1" smtClean="0"/>
              <a:t>imunochemické příbuznosti či odlišnosti</a:t>
            </a:r>
            <a:r>
              <a:rPr lang="cs-CZ" sz="2400" smtClean="0"/>
              <a:t> Ag</a:t>
            </a:r>
            <a:endParaRPr lang="cs-CZ" sz="2400" smtClean="0">
              <a:sym typeface="Monotype Sorts" charset="2"/>
            </a:endParaRPr>
          </a:p>
          <a:p>
            <a:pPr eaLnBrk="1" hangingPunct="1">
              <a:lnSpc>
                <a:spcPct val="90000"/>
              </a:lnSpc>
            </a:pPr>
            <a:endParaRPr lang="cs-CZ" sz="2000" b="1" i="1" smtClean="0"/>
          </a:p>
          <a:p>
            <a:pPr eaLnBrk="1" hangingPunct="1">
              <a:lnSpc>
                <a:spcPct val="90000"/>
              </a:lnSpc>
            </a:pPr>
            <a:endParaRPr lang="cs-CZ" sz="2000" b="1" i="1" smtClean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898900" y="92075"/>
          <a:ext cx="5245100" cy="1752600"/>
        </p:xfrm>
        <a:graphic>
          <a:graphicData uri="http://schemas.openxmlformats.org/presentationml/2006/ole">
            <p:oleObj spid="_x0000_s5122" name="Rastrový obrázek" r:id="rId3" imgW="4334480" imgH="1448002" progId="PBrush">
              <p:embed/>
            </p:oleObj>
          </a:graphicData>
        </a:graphic>
      </p:graphicFrame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900113" y="188913"/>
            <a:ext cx="1976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i="1">
                <a:solidFill>
                  <a:schemeClr val="folHlink"/>
                </a:solidFill>
              </a:rPr>
              <a:t>Imunodifúze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908050"/>
            <a:ext cx="532765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 b="1" smtClean="0">
                <a:solidFill>
                  <a:srgbClr val="00B050"/>
                </a:solidFill>
              </a:rPr>
              <a:t>Dvojitá</a:t>
            </a:r>
            <a:r>
              <a:rPr lang="cs-CZ" sz="2000" smtClean="0">
                <a:solidFill>
                  <a:srgbClr val="00B050"/>
                </a:solidFill>
              </a:rPr>
              <a:t> </a:t>
            </a:r>
            <a:r>
              <a:rPr lang="cs-CZ" sz="2000" b="1" i="1" smtClean="0">
                <a:solidFill>
                  <a:srgbClr val="00B050"/>
                </a:solidFill>
              </a:rPr>
              <a:t>radiální </a:t>
            </a:r>
            <a:r>
              <a:rPr lang="cs-CZ" sz="2000" b="1" smtClean="0">
                <a:solidFill>
                  <a:srgbClr val="00B050"/>
                </a:solidFill>
              </a:rPr>
              <a:t>imunodifúze</a:t>
            </a:r>
            <a:r>
              <a:rPr lang="cs-CZ" sz="2000" b="1" i="1" smtClean="0">
                <a:solidFill>
                  <a:srgbClr val="00B050"/>
                </a:solidFill>
              </a:rPr>
              <a:t> </a:t>
            </a:r>
            <a:r>
              <a:rPr lang="cs-CZ" sz="2000" b="1" i="1" smtClean="0">
                <a:solidFill>
                  <a:srgbClr val="00B050"/>
                </a:solidFill>
                <a:sym typeface="Symbol" pitchFamily="18" charset="2"/>
              </a:rPr>
              <a:t></a:t>
            </a:r>
            <a:r>
              <a:rPr lang="cs-CZ" sz="2000" b="1" i="1" smtClean="0">
                <a:solidFill>
                  <a:srgbClr val="00B050"/>
                </a:solidFill>
              </a:rPr>
              <a:t>dle OUCHTERLONYHO</a:t>
            </a:r>
            <a:endParaRPr lang="cs-CZ" sz="2000" smtClean="0">
              <a:solidFill>
                <a:srgbClr val="00B05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na </a:t>
            </a:r>
            <a:r>
              <a:rPr lang="cs-CZ" sz="2000" i="1" smtClean="0"/>
              <a:t>skleněné desky</a:t>
            </a:r>
            <a:r>
              <a:rPr lang="cs-CZ" sz="2000" smtClean="0"/>
              <a:t> nanesen </a:t>
            </a:r>
            <a:r>
              <a:rPr lang="cs-CZ" sz="2000" b="1" i="1" smtClean="0"/>
              <a:t>čistý gel</a:t>
            </a:r>
            <a:endParaRPr 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menší jamky – </a:t>
            </a:r>
            <a:r>
              <a:rPr lang="cs-CZ" sz="2000" i="1" smtClean="0"/>
              <a:t>různé Ag</a:t>
            </a:r>
            <a:r>
              <a:rPr lang="cs-CZ" sz="2000" smtClean="0"/>
              <a:t> či </a:t>
            </a:r>
            <a:r>
              <a:rPr lang="cs-CZ" sz="2000" i="1" smtClean="0"/>
              <a:t>různé koncentrace</a:t>
            </a:r>
            <a:r>
              <a:rPr lang="cs-CZ" sz="2000" smtClean="0"/>
              <a:t> jednoho Ag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větší prostřední jamka – Ab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koncentrovanější Ag  → </a:t>
            </a:r>
            <a:r>
              <a:rPr lang="cs-CZ" sz="2000" b="1" i="1" smtClean="0"/>
              <a:t>precipitační obloučky</a:t>
            </a:r>
            <a:r>
              <a:rPr lang="cs-CZ" sz="2000" smtClean="0"/>
              <a:t> blíže jamky s Ab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inkubace ve vlhké komůrce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počet precipitačních linií odpovídá počtu odpovídajících si párů Ag a Ab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i="1" smtClean="0">
                <a:solidFill>
                  <a:schemeClr val="folHlink"/>
                </a:solidFill>
              </a:rPr>
              <a:t>Využití </a:t>
            </a:r>
            <a:r>
              <a:rPr lang="cs-CZ" sz="2000" smtClean="0"/>
              <a:t>–průkaz Ab při alergickcýh alveolitidách, průkaz Ab proti některým patogenům, např. </a:t>
            </a:r>
            <a:r>
              <a:rPr lang="cs-CZ" sz="2000" i="1" smtClean="0"/>
              <a:t>Toxoplazma gondii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300788" y="981075"/>
          <a:ext cx="2452687" cy="3141663"/>
        </p:xfrm>
        <a:graphic>
          <a:graphicData uri="http://schemas.openxmlformats.org/presentationml/2006/ole">
            <p:oleObj spid="_x0000_s6146" name="Rastrový obrázek" r:id="rId3" imgW="2172003" imgH="2781688" progId="PBrush">
              <p:embed/>
            </p:oleObj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3563938" y="260350"/>
            <a:ext cx="1976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i="1">
                <a:solidFill>
                  <a:schemeClr val="folHlink"/>
                </a:solidFill>
              </a:rPr>
              <a:t>Imunodifúze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1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 sz="2800" b="1" i="1" smtClean="0">
                <a:solidFill>
                  <a:schemeClr val="folHlink"/>
                </a:solidFill>
              </a:rPr>
              <a:t>Imunodifúze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420938"/>
            <a:ext cx="2771775" cy="4238625"/>
          </a:xfrm>
        </p:spPr>
        <p:txBody>
          <a:bodyPr/>
          <a:lstStyle/>
          <a:p>
            <a:pPr eaLnBrk="1" hangingPunct="1"/>
            <a:endParaRPr lang="cs-CZ" sz="2000" smtClean="0">
              <a:solidFill>
                <a:schemeClr val="folHlink"/>
              </a:solidFill>
            </a:endParaRPr>
          </a:p>
          <a:p>
            <a:pPr eaLnBrk="1" hangingPunct="1"/>
            <a:endParaRPr lang="cs-CZ" sz="2000" smtClean="0">
              <a:solidFill>
                <a:schemeClr val="folHlink"/>
              </a:solidFill>
            </a:endParaRPr>
          </a:p>
          <a:p>
            <a:pPr eaLnBrk="1" hangingPunct="1"/>
            <a:r>
              <a:rPr lang="cs-CZ" sz="2000" smtClean="0">
                <a:solidFill>
                  <a:schemeClr val="folHlink"/>
                </a:solidFill>
              </a:rPr>
              <a:t>- </a:t>
            </a:r>
            <a:r>
              <a:rPr lang="cs-CZ" sz="2000" i="1" smtClean="0">
                <a:solidFill>
                  <a:schemeClr val="folHlink"/>
                </a:solidFill>
              </a:rPr>
              <a:t>využití</a:t>
            </a:r>
            <a:r>
              <a:rPr lang="cs-CZ" sz="1800" i="1" smtClean="0">
                <a:solidFill>
                  <a:schemeClr val="folHlink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cs-CZ" sz="1800" smtClean="0">
                <a:sym typeface="Symbol" pitchFamily="18" charset="2"/>
              </a:rPr>
              <a:t></a:t>
            </a:r>
            <a:r>
              <a:rPr lang="cs-CZ" sz="1800" smtClean="0"/>
              <a:t> titrace Ag </a:t>
            </a:r>
            <a:r>
              <a:rPr lang="cs-CZ" sz="1800" b="1" i="1" smtClean="0"/>
              <a:t>– koncentrace Ag</a:t>
            </a:r>
            <a:r>
              <a:rPr lang="cs-CZ" sz="1800" smtClean="0"/>
              <a:t> určuje </a:t>
            </a:r>
            <a:r>
              <a:rPr lang="cs-CZ" sz="1800" i="1" smtClean="0"/>
              <a:t>umístění precipitační linie</a:t>
            </a:r>
            <a:endParaRPr lang="cs-CZ" sz="1800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cs-CZ" sz="1800" smtClean="0">
                <a:sym typeface="Symbol" pitchFamily="18" charset="2"/>
              </a:rPr>
              <a:t></a:t>
            </a:r>
            <a:r>
              <a:rPr lang="cs-CZ" sz="1800" smtClean="0"/>
              <a:t> důkaz </a:t>
            </a:r>
            <a:r>
              <a:rPr lang="cs-CZ" sz="1800" b="1" i="1" smtClean="0"/>
              <a:t>přítomnosti Ab</a:t>
            </a:r>
            <a:endParaRPr lang="cs-CZ" sz="1800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cs-CZ" sz="1800" smtClean="0">
                <a:sym typeface="Symbol" pitchFamily="18" charset="2"/>
              </a:rPr>
              <a:t></a:t>
            </a:r>
            <a:r>
              <a:rPr lang="cs-CZ" sz="1800" smtClean="0"/>
              <a:t> porovnávání </a:t>
            </a:r>
            <a:r>
              <a:rPr lang="cs-CZ" sz="1800" b="1" i="1" smtClean="0"/>
              <a:t>identity a neidentity Ag směsí</a:t>
            </a:r>
            <a:r>
              <a:rPr lang="cs-CZ" sz="1800" smtClean="0"/>
              <a:t> </a:t>
            </a:r>
            <a:r>
              <a:rPr lang="cs-CZ" sz="1800" smtClean="0">
                <a:sym typeface="Symbol" pitchFamily="18" charset="2"/>
              </a:rPr>
              <a:t></a:t>
            </a:r>
            <a:r>
              <a:rPr lang="cs-CZ" sz="1800" smtClean="0"/>
              <a:t> </a:t>
            </a:r>
            <a:r>
              <a:rPr lang="cs-CZ" sz="1800" i="1" smtClean="0"/>
              <a:t>umístění precipitační linie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116013" y="908050"/>
          <a:ext cx="7486650" cy="1819275"/>
        </p:xfrm>
        <a:graphic>
          <a:graphicData uri="http://schemas.openxmlformats.org/presentationml/2006/ole">
            <p:oleObj spid="_x0000_s7170" name="Rastrový obrázek" r:id="rId3" imgW="5409524" imgH="1314286" progId="PBrush">
              <p:embed/>
            </p:oleObj>
          </a:graphicData>
        </a:graphic>
      </p:graphicFrame>
      <p:sp>
        <p:nvSpPr>
          <p:cNvPr id="7174" name="Text Box 9"/>
          <p:cNvSpPr txBox="1">
            <a:spLocks noChangeArrowheads="1"/>
          </p:cNvSpPr>
          <p:nvPr/>
        </p:nvSpPr>
        <p:spPr bwMode="auto">
          <a:xfrm>
            <a:off x="1600200" y="3200400"/>
            <a:ext cx="57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000">
                <a:cs typeface="Times New Roman" pitchFamily="18" charset="0"/>
              </a:rPr>
              <a:t>Ag</a:t>
            </a:r>
            <a:endParaRPr lang="cs-CZ" sz="1800"/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4000500" y="3086100"/>
            <a:ext cx="4826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176" name="Rectangle 10"/>
          <p:cNvSpPr>
            <a:spLocks noChangeArrowheads="1"/>
          </p:cNvSpPr>
          <p:nvPr/>
        </p:nvSpPr>
        <p:spPr bwMode="auto">
          <a:xfrm>
            <a:off x="2663825" y="3573463"/>
            <a:ext cx="6480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71500"/>
            <a:r>
              <a:rPr lang="cs-CZ" sz="1400" b="1">
                <a:cs typeface="Times New Roman" pitchFamily="18" charset="0"/>
              </a:rPr>
              <a:t>porovnání </a:t>
            </a:r>
            <a:r>
              <a:rPr lang="cs-CZ" sz="1400" b="1" i="1">
                <a:cs typeface="Times New Roman" pitchFamily="18" charset="0"/>
              </a:rPr>
              <a:t>M</a:t>
            </a:r>
            <a:r>
              <a:rPr lang="cs-CZ" sz="1400" b="1" i="1" baseline="-30000">
                <a:cs typeface="Times New Roman" pitchFamily="18" charset="0"/>
              </a:rPr>
              <a:t>r</a:t>
            </a:r>
            <a:r>
              <a:rPr lang="cs-CZ" sz="1400" b="1" i="1">
                <a:cs typeface="Times New Roman" pitchFamily="18" charset="0"/>
              </a:rPr>
              <a:t> (Ag) a M</a:t>
            </a:r>
            <a:r>
              <a:rPr lang="cs-CZ" sz="1400" b="1" i="1" baseline="-30000">
                <a:cs typeface="Times New Roman" pitchFamily="18" charset="0"/>
              </a:rPr>
              <a:t>r</a:t>
            </a:r>
            <a:r>
              <a:rPr lang="cs-CZ" sz="1400" b="1" i="1">
                <a:cs typeface="Times New Roman" pitchFamily="18" charset="0"/>
              </a:rPr>
              <a:t> (Ab)</a:t>
            </a:r>
            <a:r>
              <a:rPr lang="cs-CZ" sz="1400" b="1">
                <a:cs typeface="Times New Roman" pitchFamily="18" charset="0"/>
              </a:rPr>
              <a:t> </a:t>
            </a:r>
            <a:r>
              <a:rPr lang="cs-CZ" sz="1400" b="1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1400" b="1">
                <a:cs typeface="Times New Roman" pitchFamily="18" charset="0"/>
              </a:rPr>
              <a:t> určuje </a:t>
            </a:r>
            <a:r>
              <a:rPr lang="cs-CZ" sz="1400" b="1" i="1">
                <a:cs typeface="Times New Roman" pitchFamily="18" charset="0"/>
                <a:sym typeface="Symbol" pitchFamily="18" charset="2"/>
              </a:rPr>
              <a:t>tvar precipitační linie</a:t>
            </a:r>
            <a:endParaRPr lang="cs-CZ" sz="1400" b="1"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177" name="Rectangle 11"/>
          <p:cNvSpPr>
            <a:spLocks noChangeArrowheads="1"/>
          </p:cNvSpPr>
          <p:nvPr/>
        </p:nvSpPr>
        <p:spPr bwMode="auto">
          <a:xfrm>
            <a:off x="0" y="413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sz="1800"/>
          </a:p>
        </p:txBody>
      </p:sp>
      <p:graphicFrame>
        <p:nvGraphicFramePr>
          <p:cNvPr id="7171" name="Object 12"/>
          <p:cNvGraphicFramePr>
            <a:graphicFrameLocks noChangeAspect="1"/>
          </p:cNvGraphicFramePr>
          <p:nvPr>
            <p:ph sz="quarter" idx="3"/>
          </p:nvPr>
        </p:nvGraphicFramePr>
        <p:xfrm>
          <a:off x="3492500" y="4149725"/>
          <a:ext cx="4033838" cy="1612900"/>
        </p:xfrm>
        <a:graphic>
          <a:graphicData uri="http://schemas.openxmlformats.org/presentationml/2006/ole">
            <p:oleObj spid="_x0000_s7171" name="Rastrový obrázek" r:id="rId4" imgW="3619048" imgH="1448002" progId="PBrush">
              <p:embed/>
            </p:oleObj>
          </a:graphicData>
        </a:graphic>
      </p:graphicFrame>
      <p:sp>
        <p:nvSpPr>
          <p:cNvPr id="7178" name="Rectangle 15"/>
          <p:cNvSpPr>
            <a:spLocks noChangeArrowheads="1"/>
          </p:cNvSpPr>
          <p:nvPr/>
        </p:nvSpPr>
        <p:spPr bwMode="auto">
          <a:xfrm>
            <a:off x="1763713" y="5949950"/>
            <a:ext cx="66976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800"/>
              <a:t>                            - </a:t>
            </a:r>
            <a:r>
              <a:rPr lang="cs-CZ" sz="1800" i="1"/>
              <a:t>menší molekula se dostane dále do gelu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77875"/>
          </a:xfrm>
        </p:spPr>
        <p:txBody>
          <a:bodyPr/>
          <a:lstStyle/>
          <a:p>
            <a:pPr eaLnBrk="1" hangingPunct="1"/>
            <a:r>
              <a:rPr lang="cs-CZ" sz="3200" i="1" smtClean="0">
                <a:solidFill>
                  <a:schemeClr val="folHlink"/>
                </a:solidFill>
              </a:rPr>
              <a:t>Imunoelektroforetické metody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765175"/>
            <a:ext cx="7488237" cy="5688013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sz="1800" b="1" smtClean="0"/>
              <a:t>kombinace metod elektroforetických a imunodifúzních</a:t>
            </a:r>
          </a:p>
          <a:p>
            <a:pPr eaLnBrk="1" hangingPunct="1">
              <a:buFontTx/>
              <a:buChar char="-"/>
            </a:pPr>
            <a:r>
              <a:rPr lang="cs-CZ" sz="1800" b="1" smtClean="0"/>
              <a:t>Bílkoviny se dělí v závislosti na molekulové váze a elektrické náboji jednotlivých molekul. Při běžné elfo se sérum dělí na zónu albuminu, </a:t>
            </a:r>
            <a:r>
              <a:rPr lang="el-GR" sz="1800" b="1" smtClean="0">
                <a:cs typeface="Arial" pitchFamily="34" charset="0"/>
              </a:rPr>
              <a:t>α</a:t>
            </a:r>
            <a:r>
              <a:rPr lang="cs-CZ" sz="1800" b="1" smtClean="0">
                <a:cs typeface="Arial" pitchFamily="34" charset="0"/>
              </a:rPr>
              <a:t> – 1, </a:t>
            </a:r>
            <a:r>
              <a:rPr lang="el-GR" sz="1800" b="1" smtClean="0">
                <a:cs typeface="Arial" pitchFamily="34" charset="0"/>
              </a:rPr>
              <a:t>α</a:t>
            </a:r>
            <a:r>
              <a:rPr lang="cs-CZ" sz="1800" b="1" smtClean="0">
                <a:cs typeface="Arial" pitchFamily="34" charset="0"/>
              </a:rPr>
              <a:t> – 2, </a:t>
            </a:r>
            <a:r>
              <a:rPr lang="el-GR" sz="1800" b="1" smtClean="0">
                <a:cs typeface="Arial" pitchFamily="34" charset="0"/>
              </a:rPr>
              <a:t>β</a:t>
            </a:r>
            <a:r>
              <a:rPr lang="cs-CZ" sz="1800" b="1" smtClean="0">
                <a:cs typeface="Arial" pitchFamily="34" charset="0"/>
              </a:rPr>
              <a:t>, </a:t>
            </a:r>
            <a:r>
              <a:rPr lang="el-GR" sz="1800" b="1" smtClean="0">
                <a:cs typeface="Arial" pitchFamily="34" charset="0"/>
              </a:rPr>
              <a:t>γ</a:t>
            </a:r>
            <a:r>
              <a:rPr lang="cs-CZ" sz="1800" b="1" smtClean="0">
                <a:cs typeface="Arial" pitchFamily="34" charset="0"/>
              </a:rPr>
              <a:t> globulinů. Stanovení zastoupení jednotlivých frakcí může mít význam při hodnocení stádia zánětlivého procesu. Při akutních zánětech stoupá zastoupení </a:t>
            </a:r>
            <a:r>
              <a:rPr lang="el-GR" sz="1800" b="1" smtClean="0">
                <a:cs typeface="Arial" pitchFamily="34" charset="0"/>
              </a:rPr>
              <a:t>α</a:t>
            </a:r>
            <a:r>
              <a:rPr lang="cs-CZ" sz="1800" b="1" smtClean="0">
                <a:cs typeface="Arial" pitchFamily="34" charset="0"/>
              </a:rPr>
              <a:t> – 1, později i </a:t>
            </a:r>
            <a:r>
              <a:rPr lang="el-GR" sz="1800" b="1" smtClean="0">
                <a:cs typeface="Arial" pitchFamily="34" charset="0"/>
              </a:rPr>
              <a:t>α</a:t>
            </a:r>
            <a:r>
              <a:rPr lang="cs-CZ" sz="1800" b="1" smtClean="0">
                <a:cs typeface="Arial" pitchFamily="34" charset="0"/>
              </a:rPr>
              <a:t> – 2, při chronickcých zánětech dochází ke zvýšení zastoupení </a:t>
            </a:r>
            <a:r>
              <a:rPr lang="el-GR" sz="1800" b="1" smtClean="0">
                <a:cs typeface="Arial" pitchFamily="34" charset="0"/>
              </a:rPr>
              <a:t>γ</a:t>
            </a:r>
            <a:r>
              <a:rPr lang="cs-CZ" sz="1800" b="1" smtClean="0">
                <a:cs typeface="Arial" pitchFamily="34" charset="0"/>
              </a:rPr>
              <a:t> globulinů a poklesu albuminu. </a:t>
            </a:r>
            <a:endParaRPr lang="el-GR" sz="1800" b="1" smtClean="0">
              <a:cs typeface="Arial" pitchFamily="34" charset="0"/>
            </a:endParaRPr>
          </a:p>
          <a:p>
            <a:pPr eaLnBrk="1" hangingPunct="1"/>
            <a:r>
              <a:rPr lang="cs-CZ" sz="1800" smtClean="0"/>
              <a:t>imunoelektroforéza </a:t>
            </a:r>
            <a:r>
              <a:rPr lang="cs-CZ" sz="1800" b="1" i="1" smtClean="0">
                <a:solidFill>
                  <a:schemeClr val="folHlink"/>
                </a:solidFill>
              </a:rPr>
              <a:t>podle WILLIAMSE a GRABARA</a:t>
            </a:r>
            <a:endParaRPr lang="cs-CZ" sz="1800" smtClean="0">
              <a:solidFill>
                <a:schemeClr val="folHlink"/>
              </a:solidFill>
            </a:endParaRPr>
          </a:p>
          <a:p>
            <a:pPr eaLnBrk="1" hangingPunct="1"/>
            <a:r>
              <a:rPr lang="cs-CZ" sz="1800" b="1" i="1" smtClean="0">
                <a:solidFill>
                  <a:schemeClr val="folHlink"/>
                </a:solidFill>
                <a:sym typeface="Monotype Sorts" charset="2"/>
              </a:rPr>
              <a:t>RAKETOVÁ</a:t>
            </a:r>
            <a:r>
              <a:rPr lang="cs-CZ" sz="1800" smtClean="0">
                <a:sym typeface="Monotype Sorts" charset="2"/>
              </a:rPr>
              <a:t> imunoelektroforéza</a:t>
            </a:r>
          </a:p>
          <a:p>
            <a:pPr eaLnBrk="1" hangingPunct="1"/>
            <a:r>
              <a:rPr lang="cs-CZ" sz="1800" b="1" i="1" smtClean="0">
                <a:solidFill>
                  <a:schemeClr val="folHlink"/>
                </a:solidFill>
                <a:sym typeface="Monotype Sorts" charset="2"/>
              </a:rPr>
              <a:t>PROTISMĚRNÁ</a:t>
            </a:r>
            <a:r>
              <a:rPr lang="cs-CZ" sz="1800" smtClean="0">
                <a:sym typeface="Monotype Sorts" charset="2"/>
              </a:rPr>
              <a:t> imunoelektroforéza</a:t>
            </a:r>
          </a:p>
          <a:p>
            <a:pPr eaLnBrk="1" hangingPunct="1"/>
            <a:r>
              <a:rPr lang="cs-CZ" sz="1800" b="1" i="1" smtClean="0">
                <a:solidFill>
                  <a:schemeClr val="folHlink"/>
                </a:solidFill>
                <a:sym typeface="Monotype Sorts" charset="2"/>
              </a:rPr>
              <a:t>DVOJROZMĚRNÁ</a:t>
            </a:r>
            <a:r>
              <a:rPr lang="cs-CZ" sz="1800" smtClean="0">
                <a:sym typeface="Monotype Sorts" charset="2"/>
              </a:rPr>
              <a:t> imunoelektroforéza </a:t>
            </a:r>
          </a:p>
          <a:p>
            <a:pPr eaLnBrk="1" hangingPunct="1"/>
            <a:r>
              <a:rPr lang="cs-CZ" sz="1800" b="1" smtClean="0">
                <a:solidFill>
                  <a:schemeClr val="folHlink"/>
                </a:solidFill>
                <a:sym typeface="Monotype Sorts" charset="2"/>
              </a:rPr>
              <a:t>Př. imunoelektroforéza podle WILLIAMSE a GRABARA:</a:t>
            </a:r>
            <a:endParaRPr lang="cs-CZ" sz="1800" smtClean="0">
              <a:solidFill>
                <a:schemeClr val="folHlink"/>
              </a:solidFill>
              <a:sym typeface="Monotype Sorts" charset="2"/>
            </a:endParaRPr>
          </a:p>
          <a:p>
            <a:pPr eaLnBrk="1" hangingPunct="1"/>
            <a:r>
              <a:rPr lang="cs-CZ" sz="1800" smtClean="0">
                <a:sym typeface="Monotype Sorts" charset="2"/>
              </a:rPr>
              <a:t>- </a:t>
            </a:r>
            <a:r>
              <a:rPr lang="cs-CZ" sz="1600" i="1" smtClean="0">
                <a:sym typeface="Monotype Sorts" charset="2"/>
              </a:rPr>
              <a:t>1953 Williams a Grabar</a:t>
            </a:r>
            <a:endParaRPr lang="cs-CZ" sz="1600" smtClean="0">
              <a:sym typeface="Monotype Sorts" charset="2"/>
            </a:endParaRPr>
          </a:p>
          <a:p>
            <a:pPr eaLnBrk="1" hangingPunct="1"/>
            <a:r>
              <a:rPr lang="cs-CZ" sz="1600" smtClean="0">
                <a:sym typeface="Monotype Sorts" charset="2"/>
              </a:rPr>
              <a:t>- 2 stupně: </a:t>
            </a:r>
            <a:r>
              <a:rPr lang="cs-CZ" sz="1600" smtClean="0">
                <a:sym typeface="Symbol" pitchFamily="18" charset="2"/>
              </a:rPr>
              <a:t>1. </a:t>
            </a:r>
            <a:r>
              <a:rPr lang="cs-CZ" sz="1600" smtClean="0">
                <a:sym typeface="Monotype Sorts" charset="2"/>
              </a:rPr>
              <a:t> </a:t>
            </a:r>
            <a:r>
              <a:rPr lang="cs-CZ" sz="1600" b="1" i="1" smtClean="0">
                <a:sym typeface="Monotype Sorts" charset="2"/>
              </a:rPr>
              <a:t>nalití destičky</a:t>
            </a:r>
            <a:r>
              <a:rPr lang="cs-CZ" sz="1600" smtClean="0">
                <a:sym typeface="Monotype Sorts" charset="2"/>
              </a:rPr>
              <a:t> ( agarózní gel s pufrem )</a:t>
            </a:r>
          </a:p>
          <a:p>
            <a:pPr eaLnBrk="1" hangingPunct="1"/>
            <a:r>
              <a:rPr lang="cs-CZ" sz="1600" smtClean="0">
                <a:sym typeface="Monotype Sorts" charset="2"/>
              </a:rPr>
              <a:t>                    vytvoření 2 žlábků a nanesení Ag mezi ně</a:t>
            </a:r>
          </a:p>
          <a:p>
            <a:pPr eaLnBrk="1" hangingPunct="1"/>
            <a:r>
              <a:rPr lang="cs-CZ" sz="1600" smtClean="0"/>
              <a:t>po rozdělení elektroforézou se do žlábků 2. napipetují </a:t>
            </a:r>
            <a:r>
              <a:rPr lang="cs-CZ" sz="1600" b="1" i="1" smtClean="0"/>
              <a:t>protilátky</a:t>
            </a:r>
            <a:endParaRPr lang="cs-CZ" sz="1600" smtClean="0"/>
          </a:p>
          <a:p>
            <a:pPr eaLnBrk="1" hangingPunct="1"/>
            <a:r>
              <a:rPr lang="cs-CZ" sz="1600" smtClean="0"/>
              <a:t>  inkubace 48 hodin v lednici   </a:t>
            </a:r>
            <a:r>
              <a:rPr lang="cs-CZ" sz="1600" smtClean="0">
                <a:sym typeface="Symbol" pitchFamily="18" charset="2"/>
              </a:rPr>
              <a:t></a:t>
            </a:r>
            <a:r>
              <a:rPr lang="cs-CZ" sz="1600" smtClean="0"/>
              <a:t> dochází </a:t>
            </a:r>
            <a:r>
              <a:rPr lang="cs-CZ" sz="1600" b="1" i="1" smtClean="0">
                <a:sym typeface="Symbol" pitchFamily="18" charset="2"/>
              </a:rPr>
              <a:t>k DIFUZI</a:t>
            </a:r>
            <a:endParaRPr lang="cs-CZ" sz="1600" smtClean="0">
              <a:sym typeface="Symbol" pitchFamily="18" charset="2"/>
            </a:endParaRPr>
          </a:p>
          <a:p>
            <a:pPr eaLnBrk="1" hangingPunct="1"/>
            <a:r>
              <a:rPr lang="cs-CZ" sz="1600" smtClean="0">
                <a:sym typeface="Symbol" pitchFamily="18" charset="2"/>
              </a:rPr>
              <a:t></a:t>
            </a:r>
            <a:r>
              <a:rPr lang="cs-CZ" sz="1600" smtClean="0">
                <a:sym typeface="Monotype Sorts" charset="2"/>
              </a:rPr>
              <a:t> v místě ekvivalence se vytváří </a:t>
            </a:r>
            <a:r>
              <a:rPr lang="cs-CZ" sz="1600" b="1" i="1" smtClean="0">
                <a:sym typeface="Monotype Sorts" charset="2"/>
              </a:rPr>
              <a:t>PRECIPITAČNÍ obloučky</a:t>
            </a:r>
            <a:endParaRPr lang="cs-CZ" sz="1600" smtClean="0">
              <a:sym typeface="Monotype Sorts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smtClean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5803900" y="2728913"/>
            <a:ext cx="1260475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042988" y="3917950"/>
            <a:ext cx="9556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685800"/>
            <a:r>
              <a:rPr lang="cs-CZ" sz="1200"/>
              <a:t>  </a:t>
            </a:r>
            <a:endParaRPr lang="cs-CZ" sz="120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25606" name="Picture 6" descr="WG2"/>
          <p:cNvPicPr>
            <a:picLocks noChangeAspect="1" noChangeArrowheads="1"/>
          </p:cNvPicPr>
          <p:nvPr/>
        </p:nvPicPr>
        <p:blipFill>
          <a:blip r:embed="rId2" cstate="print"/>
          <a:srcRect l="3523" t="1227" r="79518" b="68170"/>
          <a:stretch>
            <a:fillRect/>
          </a:stretch>
        </p:blipFill>
        <p:spPr bwMode="auto">
          <a:xfrm>
            <a:off x="7885113" y="2565400"/>
            <a:ext cx="10668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7" descr="WG1"/>
          <p:cNvPicPr>
            <a:picLocks noChangeAspect="1" noChangeArrowheads="1"/>
          </p:cNvPicPr>
          <p:nvPr/>
        </p:nvPicPr>
        <p:blipFill>
          <a:blip r:embed="rId3" cstate="print"/>
          <a:srcRect l="3630" t="1366" r="78577" b="68425"/>
          <a:stretch>
            <a:fillRect/>
          </a:stretch>
        </p:blipFill>
        <p:spPr bwMode="auto">
          <a:xfrm>
            <a:off x="7812088" y="765175"/>
            <a:ext cx="113347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Picture 8" descr="WG3"/>
          <p:cNvPicPr>
            <a:picLocks noChangeAspect="1" noChangeArrowheads="1"/>
          </p:cNvPicPr>
          <p:nvPr/>
        </p:nvPicPr>
        <p:blipFill>
          <a:blip r:embed="rId4" cstate="print"/>
          <a:srcRect l="4311" t="1021" r="79971" b="69426"/>
          <a:stretch>
            <a:fillRect/>
          </a:stretch>
        </p:blipFill>
        <p:spPr bwMode="auto">
          <a:xfrm>
            <a:off x="7885113" y="4292600"/>
            <a:ext cx="101917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836613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Aglutinační metody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9144000" cy="6092825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</a:pPr>
            <a:r>
              <a:rPr lang="cs-CZ" sz="2400" smtClean="0"/>
              <a:t>Ag                    +   Ab                </a:t>
            </a:r>
            <a:r>
              <a:rPr lang="cs-CZ" sz="2400" smtClean="0">
                <a:sym typeface="Symbol" pitchFamily="18" charset="2"/>
              </a:rPr>
              <a:t></a:t>
            </a:r>
            <a:r>
              <a:rPr lang="cs-CZ" sz="2400" smtClean="0"/>
              <a:t>  Ag-Ab</a:t>
            </a:r>
            <a:endParaRPr lang="cs-CZ" sz="2400" i="1" smtClean="0"/>
          </a:p>
          <a:p>
            <a:pPr marL="381000" indent="-381000" eaLnBrk="1" hangingPunct="1">
              <a:lnSpc>
                <a:spcPct val="80000"/>
              </a:lnSpc>
            </a:pPr>
            <a:r>
              <a:rPr lang="cs-CZ" sz="2400" i="1" smtClean="0"/>
              <a:t>aglutinogen                aglutinin             aglutinát</a:t>
            </a:r>
            <a:endParaRPr lang="cs-CZ" sz="2400" smtClean="0"/>
          </a:p>
          <a:p>
            <a:pPr marL="381000" indent="-381000" eaLnBrk="1" hangingPunct="1">
              <a:lnSpc>
                <a:spcPct val="80000"/>
              </a:lnSpc>
              <a:buFontTx/>
              <a:buChar char="-"/>
            </a:pPr>
            <a:r>
              <a:rPr lang="cs-CZ" sz="2400" smtClean="0"/>
              <a:t>korpuskulární- </a:t>
            </a:r>
          </a:p>
          <a:p>
            <a:pPr marL="381000" indent="-381000" eaLnBrk="1" hangingPunct="1">
              <a:lnSpc>
                <a:spcPct val="80000"/>
              </a:lnSpc>
              <a:buFontTx/>
              <a:buChar char="-"/>
            </a:pPr>
            <a:r>
              <a:rPr lang="cs-CZ" sz="2400" i="1" smtClean="0"/>
              <a:t>princip :</a:t>
            </a:r>
            <a:r>
              <a:rPr lang="cs-CZ" sz="2400" smtClean="0"/>
              <a:t> </a:t>
            </a:r>
            <a:r>
              <a:rPr lang="cs-CZ" sz="2400" b="1" smtClean="0"/>
              <a:t>KORPUSKULÁRNÍ</a:t>
            </a:r>
            <a:r>
              <a:rPr lang="cs-CZ" sz="2400" smtClean="0"/>
              <a:t> / částicový / Ag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cs-CZ" sz="2400" smtClean="0"/>
              <a:t>při reakci dochází ke shlukování Ag a Ab na základě vytváření můstků - Ab mezi buňkami za vzniku shluků</a:t>
            </a:r>
            <a:endParaRPr lang="cs-CZ" sz="2400" b="1" smtClean="0"/>
          </a:p>
          <a:p>
            <a:pPr marL="381000" indent="-381000" eaLnBrk="1" hangingPunct="1">
              <a:lnSpc>
                <a:spcPct val="80000"/>
              </a:lnSpc>
            </a:pPr>
            <a:r>
              <a:rPr lang="cs-CZ" sz="2400" b="1" smtClean="0">
                <a:solidFill>
                  <a:schemeClr val="folHlink"/>
                </a:solidFill>
              </a:rPr>
              <a:t>přímá</a:t>
            </a:r>
            <a:r>
              <a:rPr lang="cs-CZ" sz="2400" b="1" smtClean="0">
                <a:solidFill>
                  <a:schemeClr val="accent1"/>
                </a:solidFill>
              </a:rPr>
              <a:t> </a:t>
            </a:r>
            <a:r>
              <a:rPr lang="cs-CZ" sz="2400" b="1" smtClean="0"/>
              <a:t>– použití bakterií, buněk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cs-CZ" sz="2400" b="1" smtClean="0">
                <a:solidFill>
                  <a:schemeClr val="folHlink"/>
                </a:solidFill>
              </a:rPr>
              <a:t>nepřímá, pasivní</a:t>
            </a:r>
            <a:r>
              <a:rPr lang="cs-CZ" sz="2400" b="1" smtClean="0">
                <a:solidFill>
                  <a:schemeClr val="accent1"/>
                </a:solidFill>
              </a:rPr>
              <a:t> </a:t>
            </a:r>
            <a:r>
              <a:rPr lang="cs-CZ" sz="2400" b="1" smtClean="0"/>
              <a:t>– na jejich povrch je Ag uměle navázán, </a:t>
            </a:r>
            <a:r>
              <a:rPr lang="cs-CZ" sz="1600" b="1" smtClean="0">
                <a:solidFill>
                  <a:schemeClr val="folHlink"/>
                </a:solidFill>
              </a:rPr>
              <a:t>př.latex-fixační test, HIT</a:t>
            </a:r>
            <a:endParaRPr lang="cs-CZ" sz="1600" b="1" smtClean="0"/>
          </a:p>
          <a:p>
            <a:pPr marL="381000" indent="-381000" eaLnBrk="1" hangingPunct="1">
              <a:lnSpc>
                <a:spcPct val="80000"/>
              </a:lnSpc>
            </a:pPr>
            <a:r>
              <a:rPr lang="cs-CZ" sz="2400" b="1" smtClean="0"/>
              <a:t>Předpoklady ke vzniku vazeb: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cs-CZ" sz="2000" b="1" smtClean="0"/>
              <a:t>1. dostatek Ab, 2. přítomnost Ab proti různým epitopům 3. vzdálenost mezi částicemi co největší 4. Ab funkčně jednovazebné nevytváří aglutinaci (IgA, IgE) – inkompletní Ab viz hemaglutinace</a:t>
            </a:r>
            <a:endParaRPr lang="cs-CZ" sz="200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lang="cs-CZ" sz="2400" b="1" smtClean="0"/>
          </a:p>
          <a:p>
            <a:pPr marL="381000" indent="-381000" eaLnBrk="1" hangingPunct="1">
              <a:lnSpc>
                <a:spcPct val="80000"/>
              </a:lnSpc>
            </a:pPr>
            <a:r>
              <a:rPr lang="cs-CZ" sz="2400" i="1" smtClean="0">
                <a:solidFill>
                  <a:schemeClr val="folHlink"/>
                </a:solidFill>
              </a:rPr>
              <a:t>- hodnocení:</a:t>
            </a:r>
            <a:r>
              <a:rPr lang="cs-CZ" sz="2400" smtClean="0"/>
              <a:t>   </a:t>
            </a:r>
            <a:r>
              <a:rPr lang="cs-CZ" sz="2400" b="1" smtClean="0"/>
              <a:t>kvalitativně - </a:t>
            </a:r>
            <a:r>
              <a:rPr lang="cs-CZ" sz="2400" smtClean="0"/>
              <a:t>odečtení okem</a:t>
            </a:r>
            <a:endParaRPr lang="cs-CZ" sz="2400" b="1" smtClean="0"/>
          </a:p>
          <a:p>
            <a:pPr marL="381000" indent="-381000" eaLnBrk="1" hangingPunct="1">
              <a:lnSpc>
                <a:spcPct val="80000"/>
              </a:lnSpc>
            </a:pPr>
            <a:r>
              <a:rPr lang="cs-CZ" sz="2400" b="1" smtClean="0"/>
              <a:t>  kvantitativně </a:t>
            </a:r>
            <a:r>
              <a:rPr lang="cs-CZ" sz="2400" smtClean="0"/>
              <a:t>: a, </a:t>
            </a:r>
            <a:r>
              <a:rPr lang="cs-CZ" sz="2000" smtClean="0"/>
              <a:t>zjištěním </a:t>
            </a:r>
            <a:r>
              <a:rPr lang="cs-CZ" sz="2000" b="1" i="1" smtClean="0"/>
              <a:t>množství aglutinátu</a:t>
            </a:r>
            <a:endParaRPr lang="cs-CZ" sz="2000" smtClean="0"/>
          </a:p>
          <a:p>
            <a:pPr marL="381000" indent="-381000" eaLnBrk="1" hangingPunct="1">
              <a:lnSpc>
                <a:spcPct val="80000"/>
              </a:lnSpc>
            </a:pPr>
            <a:r>
              <a:rPr lang="cs-CZ" sz="2000" smtClean="0"/>
              <a:t>b, zjištěním </a:t>
            </a:r>
            <a:r>
              <a:rPr lang="cs-CZ" sz="2000" b="1" i="1" smtClean="0"/>
              <a:t>množství Ag</a:t>
            </a:r>
            <a:r>
              <a:rPr lang="cs-CZ" sz="2000" smtClean="0"/>
              <a:t> v aglutinátu či supernatantu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7308850" y="4868863"/>
          <a:ext cx="1835150" cy="1685925"/>
        </p:xfrm>
        <a:graphic>
          <a:graphicData uri="http://schemas.openxmlformats.org/presentationml/2006/ole">
            <p:oleObj spid="_x0000_s8194" name="Rastrový obrázek" r:id="rId3" imgW="1571844" imgH="1448002" progId="PBrush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77875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Aglutinace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569325" cy="5327650"/>
          </a:xfrm>
        </p:spPr>
        <p:txBody>
          <a:bodyPr/>
          <a:lstStyle/>
          <a:p>
            <a:pPr eaLnBrk="1" hangingPunct="1"/>
            <a:r>
              <a:rPr lang="cs-CZ" sz="2000" i="1" smtClean="0">
                <a:solidFill>
                  <a:schemeClr val="folHlink"/>
                </a:solidFill>
              </a:rPr>
              <a:t>využití :</a:t>
            </a:r>
            <a:r>
              <a:rPr lang="cs-CZ" sz="2000" smtClean="0"/>
              <a:t> ke stanovení </a:t>
            </a:r>
            <a:r>
              <a:rPr lang="cs-CZ" sz="2000" b="1" smtClean="0"/>
              <a:t>Ag, Ab, H</a:t>
            </a:r>
            <a:r>
              <a:rPr lang="cs-CZ" sz="2000" smtClean="0"/>
              <a:t> (viz precipitační metody)</a:t>
            </a:r>
          </a:p>
          <a:p>
            <a:pPr eaLnBrk="1" hangingPunct="1">
              <a:buFontTx/>
              <a:buAutoNum type="arabicPeriod"/>
            </a:pPr>
            <a:r>
              <a:rPr lang="cs-CZ" sz="2000" smtClean="0"/>
              <a:t>K určování izolovaných bakteriálních kmenů</a:t>
            </a:r>
          </a:p>
          <a:p>
            <a:pPr eaLnBrk="1" hangingPunct="1">
              <a:buFontTx/>
              <a:buAutoNum type="arabicPeriod" startAt="2"/>
            </a:pPr>
            <a:r>
              <a:rPr lang="cs-CZ" sz="2000" smtClean="0"/>
              <a:t>K průkazu Ab proti patogenům –Widalova reakce – průkaz tyfu, paratyfu, Weil-Felixova – skvrnitého tyfu, Ab proti </a:t>
            </a:r>
            <a:r>
              <a:rPr lang="cs-CZ" sz="2000" i="1" smtClean="0"/>
              <a:t>Francisella tularensis</a:t>
            </a:r>
          </a:p>
          <a:p>
            <a:pPr eaLnBrk="1" hangingPunct="1">
              <a:buFontTx/>
              <a:buAutoNum type="arabicPeriod" startAt="2"/>
            </a:pPr>
            <a:r>
              <a:rPr lang="cs-CZ" sz="2000" smtClean="0"/>
              <a:t>K Průkazu Treponema p., EBV - mononukleóza</a:t>
            </a:r>
          </a:p>
          <a:p>
            <a:pPr eaLnBrk="1" hangingPunct="1">
              <a:buFontTx/>
              <a:buAutoNum type="arabicPeriod" startAt="3"/>
            </a:pPr>
            <a:r>
              <a:rPr lang="cs-CZ" sz="2000" smtClean="0"/>
              <a:t>Nepřímá -  k průkazu auto Ab proti štítné žláze, Ab  proti autoAg –</a:t>
            </a:r>
          </a:p>
          <a:p>
            <a:pPr eaLnBrk="1" hangingPunct="1">
              <a:buFontTx/>
              <a:buNone/>
            </a:pPr>
            <a:r>
              <a:rPr lang="cs-CZ" sz="2000" smtClean="0"/>
              <a:t> </a:t>
            </a:r>
          </a:p>
          <a:p>
            <a:pPr eaLnBrk="1" hangingPunct="1">
              <a:buFontTx/>
              <a:buNone/>
            </a:pPr>
            <a:r>
              <a:rPr lang="cs-CZ" sz="2000" b="1" smtClean="0">
                <a:solidFill>
                  <a:schemeClr val="folHlink"/>
                </a:solidFill>
              </a:rPr>
              <a:t>Latexová aglutinace, latex-fixační test</a:t>
            </a:r>
            <a:r>
              <a:rPr lang="cs-CZ" sz="2000" b="1" smtClean="0"/>
              <a:t> </a:t>
            </a:r>
          </a:p>
          <a:p>
            <a:pPr eaLnBrk="1" hangingPunct="1"/>
            <a:r>
              <a:rPr lang="cs-CZ" sz="2000" b="1" smtClean="0"/>
              <a:t>rychlé kvalitativní stanovení</a:t>
            </a:r>
          </a:p>
          <a:p>
            <a:pPr eaLnBrk="1" hangingPunct="1"/>
            <a:r>
              <a:rPr lang="cs-CZ" sz="2000" b="1" smtClean="0"/>
              <a:t>Ag nebo Ab imobilizován na latexových kuličkách</a:t>
            </a:r>
          </a:p>
          <a:p>
            <a:pPr eaLnBrk="1" hangingPunct="1"/>
            <a:r>
              <a:rPr lang="cs-CZ" sz="2000" b="1" smtClean="0"/>
              <a:t>Stanovení Ab proti IgG – revmatoidní faktor</a:t>
            </a:r>
          </a:p>
          <a:p>
            <a:pPr eaLnBrk="1" hangingPunct="1"/>
            <a:r>
              <a:rPr lang="cs-CZ" sz="2000" b="1" smtClean="0"/>
              <a:t>Průkaz patogenních Antigenů (Helicobacter pylori, Adeno- a Rotavirus)</a:t>
            </a:r>
          </a:p>
          <a:p>
            <a:pPr eaLnBrk="1" hangingPunct="1"/>
            <a:endParaRPr lang="cs-CZ" sz="2000" b="1" smtClean="0"/>
          </a:p>
          <a:p>
            <a:pPr eaLnBrk="1" hangingPunct="1"/>
            <a:endParaRPr lang="cs-CZ" sz="2000" b="1" smtClean="0"/>
          </a:p>
          <a:p>
            <a:pPr eaLnBrk="1" hangingPunct="1"/>
            <a:endParaRPr lang="cs-CZ" sz="2000" b="1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0"/>
            <a:ext cx="7772400" cy="836613"/>
          </a:xfrm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folHlink"/>
                </a:solidFill>
              </a:rPr>
              <a:t>metody využívající sérologické reakce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908050"/>
            <a:ext cx="8893175" cy="59499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sz="800" b="1" smtClean="0">
                <a:solidFill>
                  <a:schemeClr val="accent1"/>
                </a:solidFill>
              </a:rPr>
              <a:t> </a:t>
            </a:r>
            <a:r>
              <a:rPr lang="cs-CZ" sz="1600" b="1" smtClean="0">
                <a:solidFill>
                  <a:schemeClr val="accent1"/>
                </a:solidFill>
              </a:rPr>
              <a:t>A. Precipitační metody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600" b="1" smtClean="0">
                <a:solidFill>
                  <a:schemeClr val="folHlink"/>
                </a:solidFill>
              </a:rPr>
              <a:t>V kapalinách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600" b="1" smtClean="0">
                <a:solidFill>
                  <a:schemeClr val="folHlink"/>
                </a:solidFill>
              </a:rPr>
              <a:t>V gelu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600" b="1" smtClean="0">
                <a:solidFill>
                  <a:schemeClr val="accent1"/>
                </a:solidFill>
              </a:rPr>
              <a:t>B. Imunodifuzní metody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•"/>
            </a:pPr>
            <a:r>
              <a:rPr lang="cs-CZ" sz="1600" b="1" smtClean="0"/>
              <a:t>Jednoduchá imunodifúze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•"/>
            </a:pPr>
            <a:r>
              <a:rPr lang="cs-CZ" sz="1600" b="1" smtClean="0"/>
              <a:t>dvojitá imunodifúze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600" b="1" smtClean="0">
                <a:solidFill>
                  <a:schemeClr val="accent1"/>
                </a:solidFill>
              </a:rPr>
              <a:t>C. Imunoelektroforetické metody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600" b="1" smtClean="0">
                <a:solidFill>
                  <a:schemeClr val="folHlink"/>
                </a:solidFill>
              </a:rPr>
              <a:t>Kombinace s elfo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•"/>
            </a:pPr>
            <a:r>
              <a:rPr lang="cs-CZ" sz="1600" b="1" smtClean="0"/>
              <a:t>Imunoelektroforéza podle Williamse a Grabara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•"/>
            </a:pPr>
            <a:r>
              <a:rPr lang="cs-CZ" sz="1600" b="1" smtClean="0"/>
              <a:t>Raketová imunoelektroforéza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•"/>
            </a:pPr>
            <a:r>
              <a:rPr lang="cs-CZ" sz="1600" b="1" smtClean="0"/>
              <a:t>Protisměrná 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•"/>
            </a:pPr>
            <a:r>
              <a:rPr lang="cs-CZ" sz="1600" b="1" smtClean="0"/>
              <a:t>Dvojrozměrná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•"/>
            </a:pPr>
            <a:r>
              <a:rPr lang="cs-CZ" sz="1600" b="1" smtClean="0">
                <a:solidFill>
                  <a:schemeClr val="accent1"/>
                </a:solidFill>
              </a:rPr>
              <a:t>D. Aglutinační metody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600" b="1" smtClean="0">
                <a:solidFill>
                  <a:schemeClr val="accent1"/>
                </a:solidFill>
              </a:rPr>
              <a:t>E. Hemaglutinační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600" b="1" smtClean="0">
                <a:solidFill>
                  <a:schemeClr val="accent1"/>
                </a:solidFill>
              </a:rPr>
              <a:t>F. Komplementové</a:t>
            </a:r>
            <a:endParaRPr lang="cs-CZ" sz="1600" b="1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600" b="1" smtClean="0">
                <a:solidFill>
                  <a:schemeClr val="accent1"/>
                </a:solidFill>
              </a:rPr>
              <a:t>G. Immunoblotting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600" b="1" smtClean="0">
                <a:solidFill>
                  <a:schemeClr val="accent1"/>
                </a:solidFill>
              </a:rPr>
              <a:t>Zákalové reakce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•"/>
            </a:pPr>
            <a:r>
              <a:rPr lang="cs-CZ" sz="1600" b="1" smtClean="0"/>
              <a:t>Imunonefelometrie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•"/>
            </a:pPr>
            <a:r>
              <a:rPr lang="cs-CZ" sz="1600" b="1" smtClean="0"/>
              <a:t>Imunoturbidimetrie</a:t>
            </a:r>
            <a:endParaRPr lang="cs-CZ" sz="1600" b="1" smtClean="0">
              <a:solidFill>
                <a:schemeClr val="accent1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600" b="1" smtClean="0">
                <a:solidFill>
                  <a:schemeClr val="accent1"/>
                </a:solidFill>
              </a:rPr>
              <a:t>H. Imunochemické metody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600" b="1" smtClean="0"/>
              <a:t>a) RIA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600" b="1" smtClean="0"/>
              <a:t>b) FIA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600" b="1" smtClean="0"/>
              <a:t>c)EIA</a:t>
            </a:r>
            <a:endParaRPr lang="en-US" sz="1600" b="1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Hemaglutinační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51133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Ag                       +   </a:t>
            </a:r>
            <a:r>
              <a:rPr lang="cs-CZ" sz="2400" b="1" i="1" smtClean="0"/>
              <a:t>Ab    </a:t>
            </a:r>
            <a:r>
              <a:rPr lang="cs-CZ" sz="2400" smtClean="0"/>
              <a:t>            </a:t>
            </a:r>
            <a:r>
              <a:rPr lang="cs-CZ" sz="2400" smtClean="0">
                <a:sym typeface="Symbol" pitchFamily="18" charset="2"/>
              </a:rPr>
              <a:t></a:t>
            </a:r>
            <a:r>
              <a:rPr lang="cs-CZ" sz="2400" smtClean="0"/>
              <a:t>  Ag-Ab</a:t>
            </a:r>
            <a:endParaRPr lang="cs-CZ" sz="2400" i="1" smtClean="0"/>
          </a:p>
          <a:p>
            <a:pPr eaLnBrk="1" hangingPunct="1">
              <a:lnSpc>
                <a:spcPct val="90000"/>
              </a:lnSpc>
            </a:pPr>
            <a:r>
              <a:rPr lang="cs-CZ" sz="2400" i="1" smtClean="0"/>
              <a:t>hemaglutinogen      hemaglutin         hemaglutinát</a:t>
            </a: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- savčí krvinky (i části)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- dochází ke </a:t>
            </a:r>
            <a:r>
              <a:rPr lang="cs-CZ" sz="2400" b="1" i="1" smtClean="0"/>
              <a:t>shlukování krvinek</a:t>
            </a:r>
            <a:r>
              <a:rPr lang="cs-CZ" sz="2400" smtClean="0"/>
              <a:t>, vlivem komplementu či virové částice pak dochází k </a:t>
            </a:r>
            <a:r>
              <a:rPr lang="cs-CZ" sz="2400" b="1" i="1" smtClean="0"/>
              <a:t>LYZI.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Ke zviditelnění aglutinačních reakcí při použití inkompletních Ab je možno použít </a:t>
            </a:r>
            <a:r>
              <a:rPr lang="cs-CZ" sz="2400" smtClean="0">
                <a:solidFill>
                  <a:schemeClr val="folHlink"/>
                </a:solidFill>
              </a:rPr>
              <a:t>a)</a:t>
            </a:r>
            <a:r>
              <a:rPr lang="cs-CZ" sz="2400" smtClean="0"/>
              <a:t> aglutinaci v bílkovinném prostředí </a:t>
            </a:r>
            <a:r>
              <a:rPr lang="cs-CZ" sz="2400" smtClean="0">
                <a:solidFill>
                  <a:schemeClr val="folHlink"/>
                </a:solidFill>
              </a:rPr>
              <a:t>b)</a:t>
            </a:r>
            <a:r>
              <a:rPr lang="cs-CZ" sz="2400" smtClean="0"/>
              <a:t> v prostředí s proteolytickými enzymy </a:t>
            </a:r>
            <a:r>
              <a:rPr lang="cs-CZ" sz="2400" smtClean="0">
                <a:solidFill>
                  <a:schemeClr val="folHlink"/>
                </a:solidFill>
              </a:rPr>
              <a:t>c)</a:t>
            </a:r>
            <a:r>
              <a:rPr lang="cs-CZ" sz="2400" smtClean="0"/>
              <a:t> použitím antiglobulinového Coombsova séra - králičí ab proti lidským Ig</a:t>
            </a:r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218" name="Object 5"/>
          <p:cNvGraphicFramePr>
            <a:graphicFrameLocks noChangeAspect="1"/>
          </p:cNvGraphicFramePr>
          <p:nvPr/>
        </p:nvGraphicFramePr>
        <p:xfrm>
          <a:off x="7740650" y="404813"/>
          <a:ext cx="947738" cy="1512887"/>
        </p:xfrm>
        <a:graphic>
          <a:graphicData uri="http://schemas.openxmlformats.org/presentationml/2006/ole">
            <p:oleObj spid="_x0000_s9218" name="Rastrový obraz" r:id="rId3" imgW="666667" imgH="1066667" progId="PBrush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Hemaglutinace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400" i="1" smtClean="0">
                <a:solidFill>
                  <a:schemeClr val="folHlink"/>
                </a:solidFill>
              </a:rPr>
              <a:t>využití:</a:t>
            </a:r>
            <a:r>
              <a:rPr lang="cs-CZ" sz="2400" smtClean="0"/>
              <a:t> K zjišťování krevních skupin a průkaz Ab proti krevním elementům. </a:t>
            </a:r>
            <a:r>
              <a:rPr lang="cs-CZ" sz="2400" smtClean="0">
                <a:solidFill>
                  <a:schemeClr val="folHlink"/>
                </a:solidFill>
              </a:rPr>
              <a:t>Přímý Coombsův test</a:t>
            </a:r>
            <a:r>
              <a:rPr lang="cs-CZ" sz="2400" smtClean="0"/>
              <a:t> – k průkazu navázaných antierytrocytárních Ab, reakce pacientových ery s Coombsovým antisérem, přítomnost navázaných Ab se projeví hemaglutinátem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400" smtClean="0">
                <a:solidFill>
                  <a:schemeClr val="folHlink"/>
                </a:solidFill>
              </a:rPr>
              <a:t>Nepřímý Coombsův test – </a:t>
            </a:r>
            <a:r>
              <a:rPr lang="cs-CZ" sz="2400" smtClean="0"/>
              <a:t>k průkazu cirkulujících</a:t>
            </a:r>
            <a:r>
              <a:rPr lang="cs-CZ" sz="2400" smtClean="0">
                <a:solidFill>
                  <a:schemeClr val="folHlink"/>
                </a:solidFill>
              </a:rPr>
              <a:t> </a:t>
            </a:r>
            <a:r>
              <a:rPr lang="cs-CZ" sz="2400" smtClean="0"/>
              <a:t>antierytrocytárních Ab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smtClean="0"/>
              <a:t>1. fáze, pacinetovo sérum s ery od dárce, navázání Ab pokud jsou přítomny, vymytí, přidání Coomsova séra, které způsobí aglutinaci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při 2 reakcích: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400" smtClean="0">
                <a:sym typeface="Symbol" pitchFamily="18" charset="2"/>
              </a:rPr>
              <a:t></a:t>
            </a:r>
            <a:r>
              <a:rPr lang="cs-CZ" sz="2400" smtClean="0">
                <a:solidFill>
                  <a:schemeClr val="folHlink"/>
                </a:solidFill>
              </a:rPr>
              <a:t> </a:t>
            </a:r>
            <a:r>
              <a:rPr lang="cs-CZ" sz="2400" b="1" smtClean="0">
                <a:solidFill>
                  <a:schemeClr val="folHlink"/>
                </a:solidFill>
              </a:rPr>
              <a:t>KFR</a:t>
            </a:r>
            <a:r>
              <a:rPr lang="cs-CZ" sz="2400" smtClean="0"/>
              <a:t> – </a:t>
            </a:r>
            <a:r>
              <a:rPr lang="cs-CZ" sz="2400" i="1" smtClean="0"/>
              <a:t>komlement fixační reakce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400" smtClean="0">
                <a:sym typeface="Symbol" pitchFamily="18" charset="2"/>
              </a:rPr>
              <a:t></a:t>
            </a:r>
            <a:r>
              <a:rPr lang="cs-CZ" sz="2400" smtClean="0">
                <a:solidFill>
                  <a:schemeClr val="folHlink"/>
                </a:solidFill>
              </a:rPr>
              <a:t> </a:t>
            </a:r>
            <a:r>
              <a:rPr lang="cs-CZ" sz="2400" b="1" smtClean="0">
                <a:solidFill>
                  <a:schemeClr val="folHlink"/>
                </a:solidFill>
              </a:rPr>
              <a:t>HIT</a:t>
            </a:r>
            <a:r>
              <a:rPr lang="cs-CZ" sz="2400" b="1" smtClean="0"/>
              <a:t> </a:t>
            </a:r>
            <a:r>
              <a:rPr lang="cs-CZ" sz="2400" smtClean="0"/>
              <a:t>– </a:t>
            </a:r>
            <a:r>
              <a:rPr lang="cs-CZ" sz="2400" i="1" smtClean="0"/>
              <a:t>hemaglutinačně inhibiční  test :</a:t>
            </a:r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77875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HIT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881063"/>
            <a:ext cx="7488238" cy="59769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Patří také mezi metody serologické, založené na inhibici biologických účinků antigenů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>
                <a:solidFill>
                  <a:schemeClr val="folHlink"/>
                </a:solidFill>
              </a:rPr>
              <a:t> HIT – pasivní hemaglutinace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>
                <a:solidFill>
                  <a:schemeClr val="accent1"/>
                </a:solidFill>
              </a:rPr>
              <a:t>Vycházíme ze skutečnosti, že viry (některé bakterie atd) mají schopnost se spontánně absorbovat  na červené krvinky (rozpustný Ag)</a:t>
            </a:r>
            <a:r>
              <a:rPr lang="cs-CZ" sz="2400" smtClean="0"/>
              <a:t>. Ery pak aglutinují – shlukují se jen v přítomnosti specifické Ab 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</a:t>
            </a:r>
            <a:r>
              <a:rPr lang="cs-CZ" sz="2400" smtClean="0"/>
              <a:t> </a:t>
            </a:r>
            <a:r>
              <a:rPr lang="cs-CZ" sz="2400" b="1" i="1" smtClean="0"/>
              <a:t>odpovídá-li</a:t>
            </a:r>
            <a:r>
              <a:rPr lang="cs-CZ" sz="2400" smtClean="0"/>
              <a:t> protilátka Ag, po přidání obalených ERY Ag se Ag vyváže a vznikne </a:t>
            </a:r>
            <a:r>
              <a:rPr lang="cs-CZ" sz="2400" b="1" i="1" smtClean="0"/>
              <a:t>HEMAGLUTINÁT</a:t>
            </a:r>
            <a:r>
              <a:rPr lang="cs-CZ" sz="24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Ab + Ag  - </a:t>
            </a:r>
            <a:r>
              <a:rPr lang="cs-CZ" sz="2400" b="1" smtClean="0"/>
              <a:t>Ery</a:t>
            </a:r>
            <a:r>
              <a:rPr lang="cs-CZ" sz="2400" smtClean="0"/>
              <a:t>    </a:t>
            </a:r>
            <a:r>
              <a:rPr lang="cs-CZ" sz="2400" smtClean="0">
                <a:sym typeface="Symbol" pitchFamily="18" charset="2"/>
              </a:rPr>
              <a:t></a:t>
            </a:r>
            <a:r>
              <a:rPr lang="cs-CZ" sz="2400" smtClean="0"/>
              <a:t> </a:t>
            </a:r>
            <a:r>
              <a:rPr lang="cs-CZ" sz="2400" b="1" i="1" smtClean="0"/>
              <a:t>hemaglutinát, </a:t>
            </a:r>
            <a:r>
              <a:rPr lang="cs-CZ" sz="2400" b="1" i="1" smtClean="0">
                <a:solidFill>
                  <a:schemeClr val="folHlink"/>
                </a:solidFill>
              </a:rPr>
              <a:t>proběhne hemaglutinace</a:t>
            </a:r>
            <a:endParaRPr lang="cs-CZ" sz="2400" smtClean="0">
              <a:solidFill>
                <a:schemeClr val="folHlink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smtClean="0">
              <a:solidFill>
                <a:schemeClr val="folHlink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</a:t>
            </a:r>
            <a:endParaRPr lang="cs-CZ" sz="240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sz="2000" i="1" smtClean="0">
              <a:solidFill>
                <a:schemeClr val="accent1"/>
              </a:solidFill>
            </a:endParaRPr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50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242" name="Object 12"/>
          <p:cNvGraphicFramePr>
            <a:graphicFrameLocks noChangeAspect="1"/>
          </p:cNvGraphicFramePr>
          <p:nvPr/>
        </p:nvGraphicFramePr>
        <p:xfrm>
          <a:off x="8172450" y="3284538"/>
          <a:ext cx="774700" cy="1152525"/>
        </p:xfrm>
        <a:graphic>
          <a:graphicData uri="http://schemas.openxmlformats.org/presentationml/2006/ole">
            <p:oleObj spid="_x0000_s10242" name="Rastrový obraz" r:id="rId3" imgW="733333" imgH="1095528" progId="PBrush">
              <p:embed/>
            </p:oleObj>
          </a:graphicData>
        </a:graphic>
      </p:graphicFrame>
      <p:sp>
        <p:nvSpPr>
          <p:cNvPr id="1025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52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243" name="Object 16"/>
          <p:cNvGraphicFramePr>
            <a:graphicFrameLocks noChangeAspect="1"/>
          </p:cNvGraphicFramePr>
          <p:nvPr/>
        </p:nvGraphicFramePr>
        <p:xfrm>
          <a:off x="8172450" y="1268413"/>
          <a:ext cx="723900" cy="1155700"/>
        </p:xfrm>
        <a:graphic>
          <a:graphicData uri="http://schemas.openxmlformats.org/presentationml/2006/ole">
            <p:oleObj spid="_x0000_s10243" name="Rastrový obraz" r:id="rId4" imgW="666667" imgH="1066667" progId="PBrush">
              <p:embed/>
            </p:oleObj>
          </a:graphicData>
        </a:graphic>
      </p:graphicFrame>
      <p:sp>
        <p:nvSpPr>
          <p:cNvPr id="10253" name="Rectangle 19"/>
          <p:cNvSpPr>
            <a:spLocks noChangeArrowheads="1"/>
          </p:cNvSpPr>
          <p:nvPr/>
        </p:nvSpPr>
        <p:spPr bwMode="auto">
          <a:xfrm>
            <a:off x="0" y="2995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150" cy="1066800"/>
          </a:xfrm>
        </p:spPr>
        <p:txBody>
          <a:bodyPr/>
          <a:lstStyle/>
          <a:p>
            <a:r>
              <a:rPr lang="cs-CZ" i="1" smtClean="0">
                <a:solidFill>
                  <a:srgbClr val="FFC000"/>
                </a:solidFill>
              </a:rPr>
              <a:t>HIT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smtClean="0"/>
              <a:t>neodpovídá-li </a:t>
            </a:r>
            <a:r>
              <a:rPr lang="cs-CZ" sz="2400" smtClean="0"/>
              <a:t>protilátka virovému Ag, nedojde k hemaglutinaci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situace, kdy přidáme stejný Ag do reakce</a:t>
            </a:r>
            <a:br>
              <a:rPr lang="cs-CZ" sz="2400" smtClean="0"/>
            </a:b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 Ab + Ag  - </a:t>
            </a:r>
            <a:r>
              <a:rPr lang="cs-CZ" sz="2400" b="1" smtClean="0"/>
              <a:t>Ery</a:t>
            </a:r>
            <a:r>
              <a:rPr lang="cs-CZ" sz="2400" smtClean="0"/>
              <a:t>    </a:t>
            </a:r>
            <a:r>
              <a:rPr lang="cs-CZ" sz="2400" smtClean="0">
                <a:sym typeface="Symbol" pitchFamily="18" charset="2"/>
              </a:rPr>
              <a:t></a:t>
            </a:r>
            <a:r>
              <a:rPr lang="cs-CZ" sz="2400" smtClean="0"/>
              <a:t> </a:t>
            </a:r>
            <a:r>
              <a:rPr lang="cs-CZ" sz="2400" b="1" i="1" smtClean="0"/>
              <a:t>hemaglutinát</a:t>
            </a:r>
            <a:r>
              <a:rPr lang="cs-CZ" sz="2400" smtClean="0"/>
              <a:t>    +    stejný </a:t>
            </a:r>
            <a:r>
              <a:rPr lang="cs-CZ" sz="2400" b="1" i="1" smtClean="0"/>
              <a:t>Ag</a:t>
            </a:r>
            <a:r>
              <a:rPr lang="cs-CZ" sz="2400" smtClean="0"/>
              <a:t>    </a:t>
            </a:r>
            <a:r>
              <a:rPr lang="cs-CZ" sz="2400" smtClean="0">
                <a:sym typeface="Symbol" pitchFamily="18" charset="2"/>
              </a:rPr>
              <a:t></a:t>
            </a:r>
            <a:r>
              <a:rPr lang="cs-CZ" sz="2400" smtClean="0"/>
              <a:t>     Ag -</a:t>
            </a:r>
            <a:r>
              <a:rPr lang="cs-CZ" sz="2400" b="1" i="1" smtClean="0"/>
              <a:t>Ab</a:t>
            </a:r>
            <a:r>
              <a:rPr lang="cs-CZ" sz="2400" smtClean="0"/>
              <a:t> + Ag   -   </a:t>
            </a:r>
            <a:r>
              <a:rPr lang="cs-CZ" sz="2400" b="1" smtClean="0"/>
              <a:t>Ery </a:t>
            </a:r>
            <a:r>
              <a:rPr lang="cs-CZ" sz="2400" smtClean="0"/>
              <a:t>   </a:t>
            </a:r>
            <a:r>
              <a:rPr lang="cs-CZ" sz="2400" smtClean="0">
                <a:sym typeface="Symbol" pitchFamily="18" charset="2"/>
              </a:rPr>
              <a:t></a:t>
            </a:r>
            <a:r>
              <a:rPr lang="cs-CZ" sz="2400" smtClean="0"/>
              <a:t>     </a:t>
            </a:r>
            <a:r>
              <a:rPr lang="cs-CZ" sz="2400" b="1" i="1" smtClean="0">
                <a:solidFill>
                  <a:schemeClr val="folHlink"/>
                </a:solidFill>
              </a:rPr>
              <a:t>inhibice hemaglutinace</a:t>
            </a:r>
            <a:r>
              <a:rPr lang="cs-CZ" sz="2400" i="1" smtClean="0"/>
              <a:t>  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i="1" smtClean="0"/>
              <a:t>Metodou inhibice pasivní hemaglutinace lze dokázat velmi malé mn. rozpustného Ag nebo H (metoda je velmi citlivá)                                                                                </a:t>
            </a:r>
            <a:endParaRPr 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i="1" smtClean="0"/>
              <a:t>pro vyhodnocení můžeme použít i optické metody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i="1" smtClean="0">
                <a:solidFill>
                  <a:schemeClr val="folHlink"/>
                </a:solidFill>
              </a:rPr>
              <a:t>Využití:</a:t>
            </a:r>
            <a:r>
              <a:rPr lang="cs-CZ" sz="2400" i="1" smtClean="0"/>
              <a:t> </a:t>
            </a:r>
            <a:r>
              <a:rPr lang="cs-CZ" sz="2400" smtClean="0"/>
              <a:t>Průkaz Ab proti patogen. Ag jako Candida Albicans, Aspergillus fumigatus, Treponema pallidum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cs-CZ" b="1" i="1" smtClean="0"/>
              <a:t>Časové rozdělení metod</a:t>
            </a:r>
            <a:r>
              <a:rPr lang="cs-CZ" smtClean="0"/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>
                <a:solidFill>
                  <a:schemeClr val="folHlink"/>
                </a:solidFill>
              </a:rPr>
              <a:t>Metody I.generace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Některé techniky v roztoku – precipitační, aglutinační, KFR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>
                <a:solidFill>
                  <a:schemeClr val="folHlink"/>
                </a:solidFill>
              </a:rPr>
              <a:t>Metody II.generace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Kvantitativně i složité směsi antigenu, 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Imunodifúze, imunoelfo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>
                <a:solidFill>
                  <a:schemeClr val="folHlink"/>
                </a:solidFill>
              </a:rPr>
              <a:t>Metody III.generace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Velmi citlivé metody, stanoví Ag, Ab i hapteny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Imunoanalýzy – př. RIA, FIA, EIA, imunoturbidimetrie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– nefelometrie, -fluorimetrie, popř jejich kombinace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>
                <a:solidFill>
                  <a:schemeClr val="folHlink"/>
                </a:solidFill>
              </a:rPr>
              <a:t>Metody IV.generace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Kontinuálně měří Ag, Ab i hapteny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imunosenzory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smtClean="0"/>
              <a:t>1929 Heidelberg a Kendall – popsali reakci rozpustného Ag s odpovédajícící Ab ve vhodném poměru.</a:t>
            </a:r>
          </a:p>
          <a:p>
            <a:pPr algn="ctr"/>
            <a:r>
              <a:rPr lang="cs-CZ" smtClean="0"/>
              <a:t>Výsledek reakce – precipitát</a:t>
            </a:r>
          </a:p>
          <a:p>
            <a:pPr algn="ctr"/>
            <a:r>
              <a:rPr lang="cs-CZ" smtClean="0"/>
              <a:t>Stanovili precipitační křivku a 3 oblasti reakce Ag s Ab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2060575"/>
            <a:ext cx="4625975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510088"/>
            <a:ext cx="4625975" cy="234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250825" y="549275"/>
            <a:ext cx="7253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Times New Roman" pitchFamily="18" charset="0"/>
              </a:rPr>
              <a:t>Imunoprecipitační křivka (Ag – antigen, Ab – protilátka) 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5219700" y="1052513"/>
            <a:ext cx="3600450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800" b="1"/>
              <a:t>Oblast ekvivalence</a:t>
            </a:r>
          </a:p>
          <a:p>
            <a:r>
              <a:rPr lang="cs-CZ" sz="1800" i="1"/>
              <a:t>Precipitační metody</a:t>
            </a:r>
          </a:p>
          <a:p>
            <a:r>
              <a:rPr lang="cs-CZ" sz="1800" b="1"/>
              <a:t>Oblast nadbytku protilátky</a:t>
            </a:r>
          </a:p>
          <a:p>
            <a:r>
              <a:rPr lang="cs-CZ" sz="1800" i="1"/>
              <a:t>Nekompetitivní metody</a:t>
            </a:r>
          </a:p>
          <a:p>
            <a:pPr>
              <a:buFontTx/>
              <a:buChar char="•"/>
            </a:pPr>
            <a:r>
              <a:rPr lang="cs-CZ" sz="1800"/>
              <a:t> zákalové nefelometrie</a:t>
            </a:r>
          </a:p>
          <a:p>
            <a:r>
              <a:rPr lang="cs-CZ" sz="1800"/>
              <a:t>                 turbidimetrie</a:t>
            </a:r>
          </a:p>
          <a:p>
            <a:pPr>
              <a:buFontTx/>
              <a:buChar char="•"/>
            </a:pPr>
            <a:r>
              <a:rPr lang="cs-CZ" sz="1800"/>
              <a:t> s markerem EIA, IRMA..</a:t>
            </a:r>
          </a:p>
          <a:p>
            <a:r>
              <a:rPr lang="cs-CZ" sz="1800" b="1"/>
              <a:t>Oblast nadbytku antigenu</a:t>
            </a:r>
          </a:p>
          <a:p>
            <a:r>
              <a:rPr lang="cs-CZ" sz="1800" i="1"/>
              <a:t>Kompetitivní metody</a:t>
            </a:r>
          </a:p>
          <a:p>
            <a:pPr>
              <a:buFontTx/>
              <a:buChar char="•"/>
            </a:pPr>
            <a:r>
              <a:rPr lang="cs-CZ" sz="1800"/>
              <a:t> heterogenní RIA, ELISA..</a:t>
            </a:r>
          </a:p>
          <a:p>
            <a:pPr>
              <a:buFontTx/>
              <a:buChar char="•"/>
            </a:pPr>
            <a:r>
              <a:rPr lang="cs-CZ" sz="1800"/>
              <a:t> homogenní EMIT…</a:t>
            </a:r>
          </a:p>
          <a:p>
            <a:endParaRPr lang="cs-CZ">
              <a:latin typeface="Times New Roman" pitchFamily="18" charset="0"/>
            </a:endParaRP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5148263" y="4478338"/>
            <a:ext cx="3995737" cy="237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- </a:t>
            </a:r>
            <a:r>
              <a:rPr lang="cs-CZ" sz="1800" b="1" i="1"/>
              <a:t>faktory</a:t>
            </a:r>
            <a:r>
              <a:rPr lang="cs-CZ" sz="1800"/>
              <a:t> ovlivňující precipitaci:</a:t>
            </a:r>
            <a:endParaRPr lang="cs-CZ" sz="1800">
              <a:sym typeface="Symbol" pitchFamily="18" charset="2"/>
            </a:endParaRPr>
          </a:p>
          <a:p>
            <a:r>
              <a:rPr lang="cs-CZ" sz="1800">
                <a:sym typeface="Symbol" pitchFamily="18" charset="2"/>
              </a:rPr>
              <a:t></a:t>
            </a:r>
            <a:r>
              <a:rPr lang="cs-CZ" sz="1800"/>
              <a:t> typ </a:t>
            </a:r>
            <a:r>
              <a:rPr lang="cs-CZ" sz="1800" b="1" i="1"/>
              <a:t>Ab</a:t>
            </a:r>
            <a:r>
              <a:rPr lang="cs-CZ" sz="1800"/>
              <a:t> </a:t>
            </a:r>
            <a:r>
              <a:rPr lang="cs-CZ" sz="1800" i="1"/>
              <a:t>/např. IgG/</a:t>
            </a:r>
            <a:endParaRPr lang="cs-CZ" sz="1800">
              <a:sym typeface="Symbol" pitchFamily="18" charset="2"/>
            </a:endParaRPr>
          </a:p>
          <a:p>
            <a:r>
              <a:rPr lang="cs-CZ" sz="1800">
                <a:sym typeface="Symbol" pitchFamily="18" charset="2"/>
              </a:rPr>
              <a:t></a:t>
            </a:r>
            <a:r>
              <a:rPr lang="cs-CZ" sz="1800"/>
              <a:t> </a:t>
            </a:r>
            <a:r>
              <a:rPr lang="cs-CZ" sz="1800" b="1" i="1"/>
              <a:t>teplota </a:t>
            </a:r>
            <a:r>
              <a:rPr lang="cs-CZ" sz="1800"/>
              <a:t>– se zvyšující se teplotou se urychluje precipitace /např. 38°C/</a:t>
            </a:r>
            <a:endParaRPr lang="cs-CZ" sz="1800">
              <a:sym typeface="Symbol" pitchFamily="18" charset="2"/>
            </a:endParaRPr>
          </a:p>
          <a:p>
            <a:r>
              <a:rPr lang="cs-CZ" sz="1800">
                <a:sym typeface="Symbol" pitchFamily="18" charset="2"/>
              </a:rPr>
              <a:t></a:t>
            </a:r>
            <a:r>
              <a:rPr lang="cs-CZ" sz="1800"/>
              <a:t> </a:t>
            </a:r>
            <a:r>
              <a:rPr lang="cs-CZ" sz="1800" b="1" i="1"/>
              <a:t>vzájemná koncentrace</a:t>
            </a:r>
            <a:r>
              <a:rPr lang="cs-CZ" sz="1800"/>
              <a:t> Ag a Ab</a:t>
            </a:r>
            <a:endParaRPr lang="cs-CZ" sz="1800">
              <a:sym typeface="Symbol" pitchFamily="18" charset="2"/>
            </a:endParaRPr>
          </a:p>
          <a:p>
            <a:r>
              <a:rPr lang="cs-CZ" sz="1800">
                <a:sym typeface="Symbol" pitchFamily="18" charset="2"/>
              </a:rPr>
              <a:t></a:t>
            </a:r>
            <a:r>
              <a:rPr lang="cs-CZ" sz="1800"/>
              <a:t> </a:t>
            </a:r>
            <a:r>
              <a:rPr lang="cs-CZ" sz="1800" b="1" i="1"/>
              <a:t>pH</a:t>
            </a:r>
            <a:endParaRPr lang="cs-CZ" sz="1800">
              <a:sym typeface="Symbol" pitchFamily="18" charset="2"/>
            </a:endParaRPr>
          </a:p>
          <a:p>
            <a:r>
              <a:rPr lang="cs-CZ" sz="1800">
                <a:sym typeface="Symbol" pitchFamily="18" charset="2"/>
              </a:rPr>
              <a:t></a:t>
            </a:r>
            <a:r>
              <a:rPr lang="cs-CZ" sz="1800"/>
              <a:t> iontový </a:t>
            </a:r>
            <a:r>
              <a:rPr lang="cs-CZ" sz="1800" b="1" i="1"/>
              <a:t>náboj</a:t>
            </a:r>
            <a:endParaRPr lang="cs-CZ" sz="1800">
              <a:sym typeface="Symbol" pitchFamily="18" charset="2"/>
            </a:endParaRPr>
          </a:p>
          <a:p>
            <a:r>
              <a:rPr lang="cs-CZ" sz="1800">
                <a:sym typeface="Symbol" pitchFamily="18" charset="2"/>
              </a:rPr>
              <a:t></a:t>
            </a:r>
            <a:r>
              <a:rPr lang="cs-CZ" sz="1800"/>
              <a:t> </a:t>
            </a:r>
            <a:r>
              <a:rPr lang="cs-CZ" sz="1800" b="1" i="1"/>
              <a:t>tvar a velikost</a:t>
            </a:r>
            <a:r>
              <a:rPr lang="cs-CZ" sz="1800"/>
              <a:t> části</a:t>
            </a:r>
          </a:p>
        </p:txBody>
      </p: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2627313" y="0"/>
            <a:ext cx="461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i="1">
                <a:solidFill>
                  <a:schemeClr val="folHlink"/>
                </a:solidFill>
              </a:rPr>
              <a:t>Serologické metody - precipitace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86868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Ag                    +   Ab                </a:t>
            </a:r>
            <a:r>
              <a:rPr lang="cs-CZ" sz="2000" smtClean="0">
                <a:sym typeface="Symbol" pitchFamily="18" charset="2"/>
              </a:rPr>
              <a:t></a:t>
            </a:r>
            <a:r>
              <a:rPr lang="cs-CZ" sz="2000" smtClean="0"/>
              <a:t>  Ag-Ab</a:t>
            </a:r>
            <a:endParaRPr lang="cs-CZ" sz="2000" i="1" smtClean="0"/>
          </a:p>
          <a:p>
            <a:pPr eaLnBrk="1" hangingPunct="1">
              <a:lnSpc>
                <a:spcPct val="80000"/>
              </a:lnSpc>
            </a:pPr>
            <a:r>
              <a:rPr lang="cs-CZ" sz="2000" i="1" smtClean="0"/>
              <a:t> precipitinogen       precipitin            precipitát</a:t>
            </a:r>
            <a:r>
              <a:rPr lang="cs-CZ" sz="2000" smtClean="0"/>
              <a:t>   sraženina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solubilní   /rozpustný/</a:t>
            </a:r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- </a:t>
            </a:r>
            <a:r>
              <a:rPr lang="cs-CZ" sz="2000" i="1" smtClean="0"/>
              <a:t>dělíme:</a:t>
            </a:r>
            <a:r>
              <a:rPr lang="cs-CZ" sz="20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i="1" smtClean="0">
                <a:solidFill>
                  <a:schemeClr val="accent1"/>
                </a:solidFill>
              </a:rPr>
              <a:t>A) v kapalinách  :</a:t>
            </a:r>
            <a:endParaRPr lang="cs-CZ" sz="2000" b="1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b="1" smtClean="0"/>
              <a:t>I. prstencová </a:t>
            </a: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   – prstenec sraženiny precipitátu</a:t>
            </a:r>
            <a:endParaRPr lang="cs-CZ" sz="2000" b="1" smtClean="0"/>
          </a:p>
          <a:p>
            <a:pPr eaLnBrk="1" hangingPunct="1">
              <a:lnSpc>
                <a:spcPct val="80000"/>
              </a:lnSpc>
            </a:pPr>
            <a:endParaRPr lang="cs-CZ" sz="2000" b="1" smtClean="0"/>
          </a:p>
          <a:p>
            <a:pPr eaLnBrk="1" hangingPunct="1">
              <a:lnSpc>
                <a:spcPct val="80000"/>
              </a:lnSpc>
            </a:pPr>
            <a:endParaRPr lang="cs-CZ" sz="2000" b="1" smtClean="0"/>
          </a:p>
          <a:p>
            <a:pPr eaLnBrk="1" hangingPunct="1">
              <a:lnSpc>
                <a:spcPct val="80000"/>
              </a:lnSpc>
            </a:pPr>
            <a:r>
              <a:rPr lang="cs-CZ" sz="2000" b="1" smtClean="0"/>
              <a:t>II. sklíčková</a:t>
            </a:r>
            <a:r>
              <a:rPr lang="cs-CZ" sz="2000" smtClean="0"/>
              <a:t> – určení pod mikroskopem                            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>
                <a:solidFill>
                  <a:schemeClr val="accent1"/>
                </a:solidFill>
              </a:rPr>
              <a:t>B) </a:t>
            </a:r>
            <a:r>
              <a:rPr lang="cs-CZ" sz="2000" i="1" smtClean="0">
                <a:solidFill>
                  <a:schemeClr val="accent1"/>
                </a:solidFill>
              </a:rPr>
              <a:t>v gelu: </a:t>
            </a:r>
            <a:endParaRPr lang="cs-CZ" sz="200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b="1" i="1" smtClean="0">
                <a:solidFill>
                  <a:schemeClr val="folHlink"/>
                </a:solidFill>
              </a:rPr>
              <a:t>IMUNODIFÚZE</a:t>
            </a:r>
            <a:r>
              <a:rPr lang="cs-CZ" sz="2000" smtClean="0">
                <a:solidFill>
                  <a:schemeClr val="folHlink"/>
                </a:solidFill>
              </a:rPr>
              <a:t> </a:t>
            </a:r>
            <a:r>
              <a:rPr lang="cs-CZ" sz="2000" smtClean="0"/>
              <a:t> 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508625" y="1851025"/>
          <a:ext cx="2087563" cy="2055813"/>
        </p:xfrm>
        <a:graphic>
          <a:graphicData uri="http://schemas.openxmlformats.org/presentationml/2006/ole">
            <p:oleObj spid="_x0000_s1026" name="Rastrový obrázek" r:id="rId3" imgW="1267002" imgH="1247619" progId="PBrush">
              <p:embed/>
            </p:oleObj>
          </a:graphicData>
        </a:graphic>
      </p:graphicFrame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5364163" y="4076700"/>
          <a:ext cx="3562350" cy="1343025"/>
        </p:xfrm>
        <a:graphic>
          <a:graphicData uri="http://schemas.openxmlformats.org/presentationml/2006/ole">
            <p:oleObj spid="_x0000_s1027" name="Rastrový obrázek" r:id="rId4" imgW="2734057" imgH="1809524" progId="PBrush">
              <p:embed/>
            </p:oleObj>
          </a:graphicData>
        </a:graphic>
      </p:graphicFrame>
      <p:sp>
        <p:nvSpPr>
          <p:cNvPr id="1031" name="Text Box 8"/>
          <p:cNvSpPr txBox="1">
            <a:spLocks noChangeArrowheads="1"/>
          </p:cNvSpPr>
          <p:nvPr/>
        </p:nvSpPr>
        <p:spPr bwMode="auto">
          <a:xfrm>
            <a:off x="1600200" y="338138"/>
            <a:ext cx="37115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i="1">
                <a:solidFill>
                  <a:schemeClr val="folHlink"/>
                </a:solidFill>
              </a:rPr>
              <a:t>PRECIPITAČNÍ metody:</a:t>
            </a:r>
            <a:endParaRPr lang="cs-CZ">
              <a:solidFill>
                <a:schemeClr val="folHlink"/>
              </a:solidFill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11188" y="5516563"/>
            <a:ext cx="6518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4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i="1">
                <a:solidFill>
                  <a:schemeClr val="folHlink"/>
                </a:solidFill>
              </a:rPr>
              <a:t>využití </a:t>
            </a:r>
            <a:r>
              <a:rPr lang="cs-CZ" i="1"/>
              <a:t>:</a:t>
            </a:r>
            <a:r>
              <a:rPr lang="cs-CZ"/>
              <a:t> ke </a:t>
            </a:r>
            <a:r>
              <a:rPr lang="cs-CZ" b="1"/>
              <a:t>stanovení Ag, Ab, 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341438"/>
            <a:ext cx="8291512" cy="37449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smtClean="0">
                <a:solidFill>
                  <a:schemeClr val="folHlink"/>
                </a:solidFill>
              </a:rPr>
              <a:t>praxe</a:t>
            </a:r>
            <a:r>
              <a:rPr lang="cs-CZ" sz="2400" smtClean="0"/>
              <a:t> – 1. zjištění výskytu či stanovení Ab v séru při inf. onemocnění  2. identifikace patogena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Koncentrace Ab se vyjadřuje jako </a:t>
            </a:r>
            <a:r>
              <a:rPr lang="cs-CZ" sz="2400" b="1" smtClean="0">
                <a:solidFill>
                  <a:schemeClr val="accent1"/>
                </a:solidFill>
              </a:rPr>
              <a:t>TITR SÉRA</a:t>
            </a:r>
            <a:r>
              <a:rPr lang="cs-CZ" sz="240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                  </a:t>
            </a:r>
            <a:r>
              <a:rPr lang="cs-CZ" sz="2400" i="1" smtClean="0"/>
              <a:t>=</a:t>
            </a:r>
            <a:r>
              <a:rPr lang="cs-CZ" sz="2400" i="1" smtClean="0">
                <a:sym typeface="Symbol" pitchFamily="18" charset="2"/>
              </a:rPr>
              <a:t></a:t>
            </a:r>
            <a:r>
              <a:rPr lang="cs-CZ" sz="2400" i="1" smtClean="0"/>
              <a:t> nejmenší zředění Ab, které ještě reaguje s Ag</a:t>
            </a: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- hodnocení : </a:t>
            </a:r>
            <a:r>
              <a:rPr lang="cs-CZ" sz="2400" b="1" i="1" smtClean="0">
                <a:solidFill>
                  <a:schemeClr val="accent1"/>
                </a:solidFill>
              </a:rPr>
              <a:t>kvalitativně</a:t>
            </a:r>
            <a:r>
              <a:rPr lang="cs-CZ" sz="2400" smtClean="0"/>
              <a:t> – odečtení okem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</a:t>
            </a:r>
            <a:r>
              <a:rPr lang="cs-CZ" sz="2400" smtClean="0"/>
              <a:t> </a:t>
            </a:r>
            <a:r>
              <a:rPr lang="cs-CZ" sz="2400" b="1" i="1" smtClean="0">
                <a:solidFill>
                  <a:schemeClr val="accent1"/>
                </a:solidFill>
              </a:rPr>
              <a:t>kvantitativně</a:t>
            </a:r>
            <a:r>
              <a:rPr lang="cs-CZ" sz="2400" smtClean="0"/>
              <a:t> :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a, zjištěním </a:t>
            </a:r>
            <a:r>
              <a:rPr lang="cs-CZ" sz="2400" b="1" i="1" smtClean="0"/>
              <a:t>množství precipitátu</a:t>
            </a: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b, zjištěním </a:t>
            </a:r>
            <a:r>
              <a:rPr lang="cs-CZ" sz="2400" b="1" i="1" smtClean="0"/>
              <a:t>množství Ag</a:t>
            </a:r>
            <a:r>
              <a:rPr lang="cs-CZ" sz="2400" smtClean="0"/>
              <a:t> v precipitátu či supernatantu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c, změna </a:t>
            </a:r>
            <a:r>
              <a:rPr lang="cs-CZ" sz="2400" b="1" i="1" smtClean="0"/>
              <a:t>optických vlastností</a:t>
            </a:r>
            <a:r>
              <a:rPr lang="cs-CZ" sz="2400" smtClean="0"/>
              <a:t> vzorku – 2 metody :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smtClean="0"/>
              <a:t>NEFELOMETRIE </a:t>
            </a:r>
            <a:r>
              <a:rPr lang="cs-CZ" sz="2400" smtClean="0"/>
              <a:t>–</a:t>
            </a:r>
            <a:r>
              <a:rPr lang="cs-CZ" sz="2400" smtClean="0">
                <a:sym typeface="Symbol" pitchFamily="18" charset="2"/>
              </a:rPr>
              <a:t></a:t>
            </a:r>
            <a:r>
              <a:rPr lang="cs-CZ" sz="2400" smtClean="0"/>
              <a:t> </a:t>
            </a:r>
            <a:r>
              <a:rPr lang="cs-CZ" sz="2400" b="1" smtClean="0"/>
              <a:t>TURBIDIMETRIE</a:t>
            </a:r>
            <a:r>
              <a:rPr lang="cs-CZ" sz="2400" smtClean="0"/>
              <a:t> 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2268538" y="404813"/>
            <a:ext cx="37639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i="1">
                <a:solidFill>
                  <a:schemeClr val="folHlink"/>
                </a:solidFill>
              </a:rPr>
              <a:t>PRECIPITAČNÍ metody</a:t>
            </a:r>
            <a:r>
              <a:rPr lang="cs-CZ" b="1" i="1"/>
              <a:t>:</a:t>
            </a:r>
            <a:endParaRPr lang="cs-CZ"/>
          </a:p>
        </p:txBody>
      </p:sp>
      <p:sp>
        <p:nvSpPr>
          <p:cNvPr id="21508" name="Text Box 10"/>
          <p:cNvSpPr txBox="1">
            <a:spLocks noChangeArrowheads="1"/>
          </p:cNvSpPr>
          <p:nvPr/>
        </p:nvSpPr>
        <p:spPr bwMode="auto">
          <a:xfrm>
            <a:off x="3203575" y="-228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1509" name="Rectangle 13"/>
          <p:cNvSpPr>
            <a:spLocks noChangeArrowheads="1"/>
          </p:cNvSpPr>
          <p:nvPr/>
        </p:nvSpPr>
        <p:spPr bwMode="auto">
          <a:xfrm>
            <a:off x="250825" y="4568825"/>
            <a:ext cx="8713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sz="1800" i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777875"/>
          </a:xfrm>
        </p:spPr>
        <p:txBody>
          <a:bodyPr/>
          <a:lstStyle/>
          <a:p>
            <a:pPr eaLnBrk="1" hangingPunct="1"/>
            <a:r>
              <a:rPr lang="cs-CZ" sz="3200" i="1" smtClean="0">
                <a:solidFill>
                  <a:schemeClr val="folHlink"/>
                </a:solidFill>
              </a:rPr>
              <a:t>př. Precipitační imunochemické metody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900113" y="981075"/>
            <a:ext cx="66500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i="1">
                <a:solidFill>
                  <a:schemeClr val="folHlink"/>
                </a:solidFill>
                <a:latin typeface="Times New Roman" pitchFamily="18" charset="0"/>
              </a:rPr>
              <a:t>Screeningové metody</a:t>
            </a:r>
            <a:r>
              <a:rPr lang="cs-CZ">
                <a:latin typeface="Times New Roman" pitchFamily="18" charset="0"/>
              </a:rPr>
              <a:t> – jednoduché precipitační testy</a:t>
            </a:r>
          </a:p>
          <a:p>
            <a:r>
              <a:rPr lang="cs-CZ">
                <a:latin typeface="Times New Roman" pitchFamily="18" charset="0"/>
              </a:rPr>
              <a:t>terénní kazetové testy pracující v oblasti ekvivalence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971550" y="2205038"/>
            <a:ext cx="26670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1258888" y="2420938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2195513" y="2420938"/>
            <a:ext cx="1143000" cy="609600"/>
          </a:xfrm>
          <a:prstGeom prst="flowChartAlternateProcess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4787900" y="2205038"/>
            <a:ext cx="2743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5003800" y="2420938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37" name="AutoShape 9"/>
          <p:cNvSpPr>
            <a:spLocks noChangeArrowheads="1"/>
          </p:cNvSpPr>
          <p:nvPr/>
        </p:nvSpPr>
        <p:spPr bwMode="auto">
          <a:xfrm>
            <a:off x="6084888" y="2420938"/>
            <a:ext cx="1143000" cy="6096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1042988" y="3284538"/>
            <a:ext cx="633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imes New Roman" pitchFamily="18" charset="0"/>
              </a:rPr>
              <a:t>   S            T     C                          S            T      C  </a:t>
            </a:r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2484438" y="2420938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3059113" y="2492375"/>
            <a:ext cx="0" cy="609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6948488" y="2492375"/>
            <a:ext cx="0" cy="609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1331913" y="3789363"/>
            <a:ext cx="615156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>
                <a:latin typeface="Times New Roman" pitchFamily="18" charset="0"/>
              </a:rPr>
              <a:t>Negativní výsledek                    Pozitivní výsledek</a:t>
            </a:r>
          </a:p>
          <a:p>
            <a:endParaRPr lang="cs-CZ" sz="2000">
              <a:latin typeface="Times New Roman" pitchFamily="18" charset="0"/>
            </a:endParaRPr>
          </a:p>
          <a:p>
            <a:r>
              <a:rPr lang="cs-CZ" sz="2000">
                <a:latin typeface="Times New Roman" pitchFamily="18" charset="0"/>
              </a:rPr>
              <a:t>Za nepřítomnosti nebo nedostatku drogy ve vzorku moče</a:t>
            </a:r>
          </a:p>
          <a:p>
            <a:r>
              <a:rPr lang="cs-CZ" sz="2000">
                <a:latin typeface="Times New Roman" pitchFamily="18" charset="0"/>
              </a:rPr>
              <a:t>vytvoří protilátka imunokomplex (precipitát) se značenou</a:t>
            </a:r>
          </a:p>
          <a:p>
            <a:r>
              <a:rPr lang="cs-CZ" sz="2000">
                <a:latin typeface="Times New Roman" pitchFamily="18" charset="0"/>
              </a:rPr>
              <a:t>drogou vázanou v místě testu T. (S – vzorek, C – kontrola)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14300" y="5589588"/>
            <a:ext cx="90297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>
                <a:solidFill>
                  <a:schemeClr val="folHlink"/>
                </a:solidFill>
              </a:rPr>
              <a:t>Využití:</a:t>
            </a:r>
            <a:r>
              <a:rPr lang="cs-CZ" sz="2000"/>
              <a:t> Rychlé chromatografické testy – stanovení přítomnosti drogy v </a:t>
            </a:r>
          </a:p>
          <a:p>
            <a:r>
              <a:rPr lang="cs-CZ" sz="2000"/>
              <a:t>tělesných tekutinách , Ab nebo Ag u infekčních nemocí (Chlamydie, </a:t>
            </a:r>
          </a:p>
          <a:p>
            <a:r>
              <a:rPr lang="cs-CZ" sz="2000"/>
              <a:t>Adenovirus, Rotavirus), (Helicobacter pylori, Influenza A,B, Rota a Adenovirus)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29600" cy="706438"/>
          </a:xfrm>
        </p:spPr>
        <p:txBody>
          <a:bodyPr/>
          <a:lstStyle/>
          <a:p>
            <a:pPr eaLnBrk="1" hangingPunct="1"/>
            <a:r>
              <a:rPr lang="cs-CZ" sz="2800" b="1" i="1" smtClean="0">
                <a:solidFill>
                  <a:schemeClr val="folHlink"/>
                </a:solidFill>
              </a:rPr>
              <a:t>Imunodifúze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611188" y="1412875"/>
            <a:ext cx="8031162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- specifická </a:t>
            </a:r>
            <a:r>
              <a:rPr lang="cs-CZ" b="1" i="1"/>
              <a:t>reakce Ag s Ab - precipitace</a:t>
            </a:r>
            <a:endParaRPr lang="cs-CZ"/>
          </a:p>
          <a:p>
            <a:r>
              <a:rPr lang="cs-CZ" i="1">
                <a:solidFill>
                  <a:schemeClr val="folHlink"/>
                </a:solidFill>
              </a:rPr>
              <a:t>/gel z agaru nebo agarózy</a:t>
            </a:r>
            <a:r>
              <a:rPr lang="cs-CZ" i="1"/>
              <a:t>/</a:t>
            </a:r>
            <a:r>
              <a:rPr lang="cs-CZ"/>
              <a:t>- </a:t>
            </a:r>
            <a:r>
              <a:rPr lang="cs-CZ" b="1" i="1"/>
              <a:t>AGAR </a:t>
            </a:r>
            <a:r>
              <a:rPr lang="cs-CZ">
                <a:sym typeface="Symbol" pitchFamily="18" charset="2"/>
              </a:rPr>
              <a:t></a:t>
            </a:r>
            <a:r>
              <a:rPr lang="cs-CZ"/>
              <a:t> směs polysacharidů extrahovaných z červených mořských řas</a:t>
            </a:r>
          </a:p>
          <a:p>
            <a:r>
              <a:rPr lang="cs-CZ"/>
              <a:t>  </a:t>
            </a:r>
            <a:r>
              <a:rPr lang="cs-CZ">
                <a:sym typeface="Symbol" pitchFamily="18" charset="2"/>
              </a:rPr>
              <a:t></a:t>
            </a:r>
            <a:r>
              <a:rPr lang="cs-CZ"/>
              <a:t> </a:t>
            </a:r>
            <a:r>
              <a:rPr lang="cs-CZ">
                <a:sym typeface="Symbol" pitchFamily="18" charset="2"/>
              </a:rPr>
              <a:t></a:t>
            </a:r>
            <a:r>
              <a:rPr lang="cs-CZ"/>
              <a:t> přírodní agar nutno přečišťovat </a:t>
            </a:r>
            <a:r>
              <a:rPr lang="cs-CZ">
                <a:sym typeface="Symbol" pitchFamily="18" charset="2"/>
              </a:rPr>
              <a:t></a:t>
            </a:r>
            <a:r>
              <a:rPr lang="cs-CZ"/>
              <a:t> </a:t>
            </a:r>
            <a:r>
              <a:rPr lang="cs-CZ" b="1" i="1"/>
              <a:t>frakcionací </a:t>
            </a:r>
            <a:r>
              <a:rPr lang="cs-CZ"/>
              <a:t> vznikají 2 složky:</a:t>
            </a:r>
            <a:r>
              <a:rPr lang="cs-CZ">
                <a:sym typeface="Symbol" pitchFamily="18" charset="2"/>
              </a:rPr>
              <a:t></a:t>
            </a:r>
            <a:r>
              <a:rPr lang="cs-CZ"/>
              <a:t> </a:t>
            </a:r>
            <a:r>
              <a:rPr lang="cs-CZ" b="1" i="1"/>
              <a:t>agaróza </a:t>
            </a:r>
            <a:endParaRPr lang="cs-CZ"/>
          </a:p>
          <a:p>
            <a:r>
              <a:rPr lang="cs-CZ"/>
              <a:t>- neobsahuje vedlejší aniontové skupiny - pro difúzi více vhodná</a:t>
            </a:r>
          </a:p>
          <a:p>
            <a:r>
              <a:rPr lang="cs-CZ"/>
              <a:t>- </a:t>
            </a:r>
            <a:r>
              <a:rPr lang="cs-CZ" i="1"/>
              <a:t>standardnější složení</a:t>
            </a:r>
            <a:r>
              <a:rPr lang="cs-CZ"/>
              <a:t> než agar a nižší schopnost </a:t>
            </a:r>
            <a:r>
              <a:rPr lang="cs-CZ" i="1"/>
              <a:t>nespecifické adsorpce</a:t>
            </a:r>
            <a:endParaRPr lang="cs-CZ">
              <a:sym typeface="Symbol" pitchFamily="18" charset="2"/>
            </a:endParaRPr>
          </a:p>
          <a:p>
            <a:r>
              <a:rPr lang="cs-CZ">
                <a:sym typeface="Symbol" pitchFamily="18" charset="2"/>
              </a:rPr>
              <a:t></a:t>
            </a:r>
            <a:r>
              <a:rPr lang="cs-CZ"/>
              <a:t> </a:t>
            </a:r>
            <a:r>
              <a:rPr lang="cs-CZ" b="1" i="1"/>
              <a:t>agaropektin</a:t>
            </a:r>
            <a:endParaRPr lang="cs-CZ"/>
          </a:p>
          <a:p>
            <a:r>
              <a:rPr lang="cs-CZ"/>
              <a:t>- obsahuje aniontové skupiny </a:t>
            </a:r>
            <a:r>
              <a:rPr lang="cs-CZ">
                <a:sym typeface="Symbol" pitchFamily="18" charset="2"/>
              </a:rPr>
              <a:t></a:t>
            </a:r>
            <a:r>
              <a:rPr lang="cs-CZ"/>
              <a:t> </a:t>
            </a:r>
            <a:r>
              <a:rPr lang="cs-CZ" i="1">
                <a:solidFill>
                  <a:schemeClr val="accent1"/>
                </a:solidFill>
              </a:rPr>
              <a:t>pro difúzi nevhodný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1281</Words>
  <Application>Microsoft Office PowerPoint</Application>
  <PresentationFormat>Předvádění na obrazovce (4:3)</PresentationFormat>
  <Paragraphs>259</Paragraphs>
  <Slides>23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Motiv sady Office</vt:lpstr>
      <vt:lpstr>Rastrový obrázek</vt:lpstr>
      <vt:lpstr>Rastrový obraz</vt:lpstr>
      <vt:lpstr>Metody používané v klinické praxi</vt:lpstr>
      <vt:lpstr>metody využívající sérologické reakce</vt:lpstr>
      <vt:lpstr>Časové rozdělení metod </vt:lpstr>
      <vt:lpstr>Snímek 4</vt:lpstr>
      <vt:lpstr>Snímek 5</vt:lpstr>
      <vt:lpstr>Snímek 6</vt:lpstr>
      <vt:lpstr>Snímek 7</vt:lpstr>
      <vt:lpstr>př. Precipitační imunochemické metody</vt:lpstr>
      <vt:lpstr>Imunodifúze</vt:lpstr>
      <vt:lpstr>imunodifúze</vt:lpstr>
      <vt:lpstr>Imunodifúze</vt:lpstr>
      <vt:lpstr>Imunodifúze</vt:lpstr>
      <vt:lpstr>Imunodifúze</vt:lpstr>
      <vt:lpstr>Snímek 14</vt:lpstr>
      <vt:lpstr>Snímek 15</vt:lpstr>
      <vt:lpstr>Imunodifúze</vt:lpstr>
      <vt:lpstr>Imunoelektroforetické metody</vt:lpstr>
      <vt:lpstr>Aglutinační metody</vt:lpstr>
      <vt:lpstr>Aglutinace</vt:lpstr>
      <vt:lpstr>Hemaglutinační</vt:lpstr>
      <vt:lpstr>Hemaglutinace</vt:lpstr>
      <vt:lpstr>HIT</vt:lpstr>
      <vt:lpstr>HIT</vt:lpstr>
    </vt:vector>
  </TitlesOfParts>
  <Company>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používané v klinické praxi</dc:title>
  <dc:creator>Alena</dc:creator>
  <cp:lastModifiedBy>Alena</cp:lastModifiedBy>
  <cp:revision>1</cp:revision>
  <dcterms:created xsi:type="dcterms:W3CDTF">2011-09-20T12:10:35Z</dcterms:created>
  <dcterms:modified xsi:type="dcterms:W3CDTF">2011-09-20T12:14:19Z</dcterms:modified>
</cp:coreProperties>
</file>