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26"/>
  </p:notesMasterIdLst>
  <p:sldIdLst>
    <p:sldId id="256" r:id="rId2"/>
    <p:sldId id="259" r:id="rId3"/>
    <p:sldId id="257" r:id="rId4"/>
    <p:sldId id="258" r:id="rId5"/>
    <p:sldId id="267" r:id="rId6"/>
    <p:sldId id="278" r:id="rId7"/>
    <p:sldId id="279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76" r:id="rId16"/>
    <p:sldId id="268" r:id="rId17"/>
    <p:sldId id="269" r:id="rId18"/>
    <p:sldId id="260" r:id="rId19"/>
    <p:sldId id="264" r:id="rId20"/>
    <p:sldId id="265" r:id="rId21"/>
    <p:sldId id="266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71F8-916E-414D-AE05-20480A82DB04}" type="datetimeFigureOut">
              <a:rPr lang="cs-CZ" smtClean="0"/>
              <a:t>7.12.2010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F7B62-2582-4EEB-B33F-D644723E20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59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7B62-2582-4EEB-B33F-D644723E20D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24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Fotoakustika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Vítězslav Otruba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941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Spektrum práškových oxidů vzácných zemin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2" r="5837" b="19692"/>
          <a:stretch/>
        </p:blipFill>
        <p:spPr>
          <a:xfrm>
            <a:off x="1763688" y="1052736"/>
            <a:ext cx="5688632" cy="5581756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24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Absorpční spektra vody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5" b="13732"/>
          <a:stretch/>
        </p:blipFill>
        <p:spPr>
          <a:xfrm>
            <a:off x="2858610" y="838201"/>
            <a:ext cx="5904390" cy="5419016"/>
          </a:xfrm>
        </p:spPr>
      </p:pic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Absorpční </a:t>
            </a:r>
            <a:r>
              <a:rPr lang="cs-CZ" dirty="0" err="1" smtClean="0"/>
              <a:t>optoakustická</a:t>
            </a:r>
            <a:r>
              <a:rPr lang="cs-CZ" dirty="0" smtClean="0"/>
              <a:t> spektra vody a těžké vody měřená barvivovými lasery (plná čára) ve srovnání </a:t>
            </a:r>
            <a:r>
              <a:rPr lang="cs-CZ" smtClean="0"/>
              <a:t>s pracemi jiných autorů.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0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err="1" smtClean="0"/>
              <a:t>Bezdopplerovská</a:t>
            </a:r>
            <a:r>
              <a:rPr lang="cs-CZ" sz="2000" dirty="0"/>
              <a:t> </a:t>
            </a:r>
            <a:r>
              <a:rPr lang="cs-CZ" sz="2000" dirty="0" err="1" smtClean="0"/>
              <a:t>fotoakustická</a:t>
            </a:r>
            <a:r>
              <a:rPr lang="cs-CZ" sz="2000" dirty="0" smtClean="0"/>
              <a:t> spektrometrie</a:t>
            </a:r>
            <a:endParaRPr lang="cs-CZ" sz="2000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5" t="5037" r="20938" b="32107"/>
          <a:stretch/>
        </p:blipFill>
        <p:spPr>
          <a:xfrm>
            <a:off x="3491880" y="404664"/>
            <a:ext cx="4547676" cy="5328592"/>
          </a:xfrm>
        </p:spPr>
      </p:pic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Popis:</a:t>
            </a:r>
          </a:p>
          <a:p>
            <a:r>
              <a:rPr lang="cs-CZ" dirty="0" smtClean="0"/>
              <a:t>1 – Ar</a:t>
            </a:r>
            <a:r>
              <a:rPr lang="cs-CZ" baseline="30000" dirty="0"/>
              <a:t>+</a:t>
            </a:r>
            <a:r>
              <a:rPr lang="cs-CZ" dirty="0" smtClean="0"/>
              <a:t> laser</a:t>
            </a:r>
          </a:p>
          <a:p>
            <a:r>
              <a:rPr lang="cs-CZ" dirty="0" smtClean="0"/>
              <a:t>2 – </a:t>
            </a:r>
            <a:r>
              <a:rPr lang="cs-CZ" dirty="0" err="1" smtClean="0"/>
              <a:t>jednomódový</a:t>
            </a:r>
            <a:r>
              <a:rPr lang="cs-CZ" dirty="0" smtClean="0"/>
              <a:t> barvivový laser</a:t>
            </a:r>
          </a:p>
          <a:p>
            <a:r>
              <a:rPr lang="cs-CZ" dirty="0" smtClean="0"/>
              <a:t>3 – dělič paprsku</a:t>
            </a:r>
          </a:p>
          <a:p>
            <a:r>
              <a:rPr lang="cs-CZ" dirty="0" smtClean="0"/>
              <a:t>4 – spektrální analyzátor</a:t>
            </a:r>
          </a:p>
          <a:p>
            <a:r>
              <a:rPr lang="cs-CZ" dirty="0" smtClean="0"/>
              <a:t>5 – referenční absorpční cela</a:t>
            </a:r>
          </a:p>
          <a:p>
            <a:r>
              <a:rPr lang="cs-CZ" dirty="0" smtClean="0"/>
              <a:t>6 – spektrometr</a:t>
            </a:r>
          </a:p>
          <a:p>
            <a:r>
              <a:rPr lang="cs-CZ" dirty="0" smtClean="0"/>
              <a:t>7 – 50% dělič paprsku</a:t>
            </a:r>
          </a:p>
          <a:p>
            <a:r>
              <a:rPr lang="cs-CZ" dirty="0" smtClean="0"/>
              <a:t>8 – elektromotor</a:t>
            </a:r>
          </a:p>
          <a:p>
            <a:r>
              <a:rPr lang="cs-CZ" dirty="0" smtClean="0"/>
              <a:t>9 – mikrofon</a:t>
            </a:r>
          </a:p>
          <a:p>
            <a:r>
              <a:rPr lang="cs-CZ" dirty="0" smtClean="0"/>
              <a:t>10 – akustická kyveta</a:t>
            </a:r>
          </a:p>
          <a:p>
            <a:r>
              <a:rPr lang="cs-CZ" dirty="0" smtClean="0"/>
              <a:t>11 – základní frekvence f</a:t>
            </a:r>
            <a:r>
              <a:rPr lang="cs-CZ" baseline="-25000" dirty="0" smtClean="0"/>
              <a:t>1</a:t>
            </a:r>
            <a:r>
              <a:rPr lang="cs-CZ" dirty="0" smtClean="0"/>
              <a:t> (751 Hz) + f</a:t>
            </a:r>
            <a:r>
              <a:rPr lang="cs-CZ" baseline="-25000" dirty="0" smtClean="0"/>
              <a:t>2  </a:t>
            </a:r>
            <a:r>
              <a:rPr lang="cs-CZ" dirty="0" smtClean="0"/>
              <a:t>(454 Hz)</a:t>
            </a:r>
          </a:p>
          <a:p>
            <a:r>
              <a:rPr lang="cs-CZ" dirty="0" smtClean="0"/>
              <a:t>12 – </a:t>
            </a:r>
            <a:r>
              <a:rPr lang="cs-CZ" dirty="0" err="1" smtClean="0"/>
              <a:t>lock</a:t>
            </a:r>
            <a:r>
              <a:rPr lang="cs-CZ" dirty="0" smtClean="0"/>
              <a:t>-in zesilovač</a:t>
            </a:r>
          </a:p>
          <a:p>
            <a:r>
              <a:rPr lang="cs-CZ" dirty="0" smtClean="0"/>
              <a:t>13 – výstup</a:t>
            </a:r>
          </a:p>
          <a:p>
            <a:r>
              <a:rPr lang="cs-CZ" dirty="0" smtClean="0"/>
              <a:t>14 – vyhodnocení </a:t>
            </a:r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TextovéPole 10"/>
          <p:cNvSpPr txBox="1"/>
          <p:nvPr/>
        </p:nvSpPr>
        <p:spPr>
          <a:xfrm>
            <a:off x="2987824" y="5805264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Součtová frekvence f</a:t>
            </a:r>
            <a:r>
              <a:rPr lang="cs-CZ" sz="1600" baseline="-25000" dirty="0" smtClean="0"/>
              <a:t>1</a:t>
            </a:r>
            <a:r>
              <a:rPr lang="cs-CZ" sz="1600" dirty="0" smtClean="0"/>
              <a:t>+f</a:t>
            </a:r>
            <a:r>
              <a:rPr lang="cs-CZ" sz="1600" baseline="-25000" dirty="0" smtClean="0"/>
              <a:t>2</a:t>
            </a:r>
            <a:r>
              <a:rPr lang="cs-CZ" sz="1600" dirty="0" smtClean="0"/>
              <a:t> bude generována v případě, že oba protisměrné paprsky budou saturovat stejné částice, tedy částice nulovou rychlostí vůči paprskům.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9981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10" y="792163"/>
            <a:ext cx="4462780" cy="557847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99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54219"/>
            <a:ext cx="5715000" cy="365436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92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Rezonanční </a:t>
            </a:r>
            <a:r>
              <a:rPr lang="cs-CZ" dirty="0" err="1" smtClean="0"/>
              <a:t>optoakustické</a:t>
            </a:r>
            <a:r>
              <a:rPr lang="cs-CZ" dirty="0" smtClean="0"/>
              <a:t> kyvety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92" r="30682" b="17167"/>
          <a:stretch/>
        </p:blipFill>
        <p:spPr>
          <a:xfrm rot="5400000">
            <a:off x="3505784" y="678792"/>
            <a:ext cx="4887300" cy="5635189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A – podélná rezonance</a:t>
            </a:r>
          </a:p>
          <a:p>
            <a:r>
              <a:rPr lang="cs-CZ" dirty="0" smtClean="0"/>
              <a:t>B – azimutální rezonance</a:t>
            </a:r>
          </a:p>
          <a:p>
            <a:r>
              <a:rPr lang="cs-CZ" dirty="0" smtClean="0"/>
              <a:t>C – radiální rezonance</a:t>
            </a:r>
          </a:p>
          <a:p>
            <a:r>
              <a:rPr lang="cs-CZ" dirty="0" smtClean="0"/>
              <a:t>D – </a:t>
            </a:r>
            <a:r>
              <a:rPr lang="cs-CZ" dirty="0" err="1" smtClean="0"/>
              <a:t>Helmoltzův</a:t>
            </a:r>
            <a:r>
              <a:rPr lang="cs-CZ" dirty="0" smtClean="0"/>
              <a:t> </a:t>
            </a:r>
            <a:r>
              <a:rPr lang="cs-CZ" dirty="0" smtClean="0"/>
              <a:t>rezonátor</a:t>
            </a:r>
          </a:p>
          <a:p>
            <a:r>
              <a:rPr lang="cs-CZ" dirty="0" smtClean="0"/>
              <a:t>(A</a:t>
            </a:r>
            <a:r>
              <a:rPr lang="cs-CZ" baseline="-25000" dirty="0" smtClean="0"/>
              <a:t>0</a:t>
            </a:r>
            <a:r>
              <a:rPr lang="cs-CZ" dirty="0" smtClean="0"/>
              <a:t> plocha kolmého řezu trubky, l</a:t>
            </a:r>
            <a:r>
              <a:rPr lang="cs-CZ" baseline="-25000" dirty="0" smtClean="0"/>
              <a:t>0</a:t>
            </a:r>
            <a:r>
              <a:rPr lang="cs-CZ" dirty="0" smtClean="0"/>
              <a:t> – délka trubky)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ovéPole 8"/>
          <p:cNvSpPr txBox="1"/>
          <p:nvPr/>
        </p:nvSpPr>
        <p:spPr>
          <a:xfrm>
            <a:off x="4283968" y="2780928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236296" y="2668270"/>
            <a:ext cx="338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283968" y="5445224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223472" y="5517232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3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323528" y="551723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Photoacoustic</a:t>
            </a:r>
            <a:r>
              <a:rPr lang="en-US" dirty="0"/>
              <a:t> cell applied for </a:t>
            </a:r>
            <a:r>
              <a:rPr lang="en-US" dirty="0" smtClean="0"/>
              <a:t>temperature-dependent</a:t>
            </a:r>
            <a:r>
              <a:rPr lang="cs-CZ" dirty="0" smtClean="0"/>
              <a:t> </a:t>
            </a:r>
            <a:r>
              <a:rPr lang="en-US" dirty="0" smtClean="0"/>
              <a:t>investigations </a:t>
            </a:r>
            <a:r>
              <a:rPr lang="en-US" dirty="0"/>
              <a:t>on fatty acids. The temperature of the </a:t>
            </a:r>
            <a:r>
              <a:rPr lang="en-US" dirty="0" smtClean="0"/>
              <a:t>water</a:t>
            </a:r>
            <a:r>
              <a:rPr lang="cs-CZ" dirty="0" smtClean="0"/>
              <a:t> </a:t>
            </a:r>
            <a:r>
              <a:rPr lang="en-US" dirty="0" smtClean="0"/>
              <a:t>bath </a:t>
            </a:r>
            <a:r>
              <a:rPr lang="en-US" dirty="0"/>
              <a:t>was varied between 278 and </a:t>
            </a:r>
            <a:r>
              <a:rPr lang="en-US" dirty="0" smtClean="0"/>
              <a:t>350K</a:t>
            </a:r>
            <a:r>
              <a:rPr lang="cs-CZ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a cold finger and </a:t>
            </a:r>
            <a:r>
              <a:rPr lang="en-US" dirty="0" smtClean="0"/>
              <a:t>two</a:t>
            </a:r>
            <a:r>
              <a:rPr lang="cs-CZ" dirty="0" smtClean="0"/>
              <a:t> </a:t>
            </a:r>
            <a:r>
              <a:rPr lang="en-US" dirty="0" smtClean="0"/>
              <a:t>immersion </a:t>
            </a:r>
            <a:r>
              <a:rPr lang="en-US" dirty="0"/>
              <a:t>heaters, while the temperature of the microphone</a:t>
            </a:r>
          </a:p>
          <a:p>
            <a:r>
              <a:rPr lang="en-US" dirty="0"/>
              <a:t>was kept constant with a cooling/heating device.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97557"/>
            <a:ext cx="619125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665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Resonanční měřící kyvety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7" y="2060848"/>
            <a:ext cx="9154687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874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Experimentální PASS senzor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/>
              <a:t>photoacoustic</a:t>
            </a:r>
            <a:r>
              <a:rPr lang="cs-CZ" dirty="0"/>
              <a:t> </a:t>
            </a:r>
            <a:r>
              <a:rPr lang="cs-CZ" dirty="0" err="1"/>
              <a:t>soot</a:t>
            </a:r>
            <a:r>
              <a:rPr lang="cs-CZ" dirty="0"/>
              <a:t> sensor)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3"/>
          <a:stretch/>
        </p:blipFill>
        <p:spPr bwMode="auto">
          <a:xfrm>
            <a:off x="1115616" y="1628800"/>
            <a:ext cx="6768752" cy="49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648450"/>
            <a:ext cx="22479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407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7" y="1404905"/>
            <a:ext cx="8964488" cy="405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510" y="6648450"/>
            <a:ext cx="22479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21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spectrophone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5" y="1844824"/>
            <a:ext cx="5137325" cy="250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67544" y="4765417"/>
            <a:ext cx="5328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 1881 A.G. Bell proposed a </a:t>
            </a:r>
            <a:r>
              <a:rPr lang="en-US" sz="2000" i="1" dirty="0" err="1" smtClean="0"/>
              <a:t>spectrophone</a:t>
            </a:r>
            <a:r>
              <a:rPr lang="en-US" sz="2000" dirty="0" smtClean="0"/>
              <a:t> </a:t>
            </a:r>
            <a:r>
              <a:rPr lang="en-US" sz="2000" dirty="0"/>
              <a:t>“for the purpose </a:t>
            </a:r>
            <a:r>
              <a:rPr lang="en-US" sz="2000" dirty="0" smtClean="0"/>
              <a:t>of</a:t>
            </a:r>
            <a:r>
              <a:rPr lang="cs-CZ" sz="2000" dirty="0" smtClean="0"/>
              <a:t> </a:t>
            </a:r>
            <a:r>
              <a:rPr lang="en-US" sz="2000" dirty="0" smtClean="0"/>
              <a:t>examination </a:t>
            </a:r>
            <a:r>
              <a:rPr lang="en-US" sz="2000" dirty="0"/>
              <a:t>of the absorption </a:t>
            </a:r>
            <a:r>
              <a:rPr lang="en-US" sz="2000" dirty="0" smtClean="0"/>
              <a:t>spectra</a:t>
            </a:r>
            <a:r>
              <a:rPr lang="cs-CZ" sz="2000" dirty="0" smtClean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bodies in those portions of the </a:t>
            </a:r>
            <a:r>
              <a:rPr lang="en-US" sz="2000" dirty="0" smtClean="0"/>
              <a:t>spectrum</a:t>
            </a:r>
            <a:r>
              <a:rPr lang="cs-CZ" sz="2000" dirty="0" smtClean="0"/>
              <a:t> </a:t>
            </a:r>
            <a:r>
              <a:rPr lang="cs-CZ" sz="2000" dirty="0" err="1" smtClean="0"/>
              <a:t>that</a:t>
            </a:r>
            <a:r>
              <a:rPr lang="cs-CZ" sz="2000" dirty="0" smtClean="0"/>
              <a:t> are </a:t>
            </a:r>
            <a:r>
              <a:rPr lang="cs-CZ" sz="2000" dirty="0" err="1" smtClean="0"/>
              <a:t>invisible</a:t>
            </a:r>
            <a:r>
              <a:rPr lang="cs-CZ" sz="2000" dirty="0"/>
              <a:t>”.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40" y="1268759"/>
            <a:ext cx="37338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857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413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648450"/>
            <a:ext cx="22479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868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363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668208"/>
            <a:ext cx="22479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871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Fotoakustická</a:t>
            </a:r>
            <a:r>
              <a:rPr lang="cs-CZ" dirty="0" smtClean="0"/>
              <a:t> </a:t>
            </a:r>
            <a:r>
              <a:rPr lang="cs-CZ" dirty="0"/>
              <a:t>mikroskopie  </a:t>
            </a:r>
            <a:br>
              <a:rPr lang="cs-CZ" dirty="0"/>
            </a:br>
            <a:r>
              <a:rPr lang="cs-CZ" dirty="0" smtClean="0"/>
              <a:t>(</a:t>
            </a:r>
            <a:r>
              <a:rPr lang="cs-CZ" dirty="0" err="1"/>
              <a:t>Photoacoustic</a:t>
            </a:r>
            <a:r>
              <a:rPr lang="cs-CZ" dirty="0"/>
              <a:t> </a:t>
            </a:r>
            <a:r>
              <a:rPr lang="cs-CZ" dirty="0" err="1"/>
              <a:t>Microscopy</a:t>
            </a:r>
            <a:r>
              <a:rPr lang="cs-CZ" dirty="0"/>
              <a:t> - PAM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Protože světelné záření lze velmi snadno soustředit na plochu o rozměrech řádově 10</a:t>
            </a:r>
            <a:r>
              <a:rPr lang="cs-CZ" baseline="30000" dirty="0"/>
              <a:t>-6</a:t>
            </a:r>
            <a:r>
              <a:rPr lang="cs-CZ" dirty="0"/>
              <a:t> m, nabízí se možnost provádění </a:t>
            </a:r>
            <a:r>
              <a:rPr lang="cs-CZ" dirty="0" err="1"/>
              <a:t>fotoakustického</a:t>
            </a:r>
            <a:r>
              <a:rPr lang="cs-CZ" dirty="0"/>
              <a:t> jevu v mikroměřítku a ve spojení s rastrováním vzorku získat informaci o dvojrozměrném rozložení </a:t>
            </a:r>
            <a:r>
              <a:rPr lang="cs-CZ" dirty="0" err="1"/>
              <a:t>fotoakustického</a:t>
            </a:r>
            <a:r>
              <a:rPr lang="cs-CZ" dirty="0"/>
              <a:t> </a:t>
            </a:r>
            <a:r>
              <a:rPr lang="cs-CZ" dirty="0" smtClean="0"/>
              <a:t>signálu.</a:t>
            </a:r>
          </a:p>
          <a:p>
            <a:r>
              <a:rPr lang="cs-CZ" dirty="0" smtClean="0"/>
              <a:t>Počítačovým </a:t>
            </a:r>
            <a:r>
              <a:rPr lang="cs-CZ" dirty="0"/>
              <a:t>zpracování této informace lze pak na obrazovce vytvořit i obraz, kde různá místa zčernání  odpovídají různé intenzitě </a:t>
            </a:r>
            <a:r>
              <a:rPr lang="cs-CZ" dirty="0" err="1"/>
              <a:t>fotoakustického</a:t>
            </a:r>
            <a:r>
              <a:rPr lang="cs-CZ" dirty="0"/>
              <a:t> signálu. Ta je ovšem složitou funkcí nejen absorpce světla ve vzorku ale i jeho lokální struktury, jeho elastických a tepelných vlastností a také morfologie a dokonalosti povrchu </a:t>
            </a:r>
            <a:r>
              <a:rPr lang="cs-CZ" dirty="0" smtClean="0"/>
              <a:t>vzorku.</a:t>
            </a:r>
          </a:p>
          <a:p>
            <a:r>
              <a:rPr lang="cs-CZ" dirty="0" smtClean="0"/>
              <a:t>Vždy </a:t>
            </a:r>
            <a:r>
              <a:rPr lang="cs-CZ" dirty="0"/>
              <a:t>závisí na faktorech ovlivňujících nejen absorpci ale i rozptyl </a:t>
            </a:r>
            <a:r>
              <a:rPr lang="cs-CZ" dirty="0" smtClean="0"/>
              <a:t>světla.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64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PAM</a:t>
            </a:r>
            <a:endParaRPr lang="cs-CZ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181664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Amplitudově modulované světelné záření </a:t>
            </a:r>
            <a:r>
              <a:rPr lang="cs-CZ" dirty="0" smtClean="0"/>
              <a:t>laseru </a:t>
            </a:r>
            <a:r>
              <a:rPr lang="cs-CZ" dirty="0"/>
              <a:t>je soustředěno do stopy o  průměru cca 1 </a:t>
            </a:r>
            <a:r>
              <a:rPr lang="cs-CZ" dirty="0">
                <a:sym typeface="Symbol"/>
              </a:rPr>
              <a:t></a:t>
            </a:r>
            <a:r>
              <a:rPr lang="cs-CZ" dirty="0"/>
              <a:t>m na povrchu vzorku a vzorek je touto stopou dvourozměrně </a:t>
            </a:r>
            <a:r>
              <a:rPr lang="cs-CZ" dirty="0" smtClean="0"/>
              <a:t>rastrován. Vznikající </a:t>
            </a:r>
            <a:r>
              <a:rPr lang="cs-CZ" dirty="0" err="1"/>
              <a:t>fotoakustický</a:t>
            </a:r>
            <a:r>
              <a:rPr lang="cs-CZ" dirty="0"/>
              <a:t> signál je detekován transduktorem, který v přímém kontaktu se </a:t>
            </a:r>
            <a:r>
              <a:rPr lang="cs-CZ" dirty="0" smtClean="0"/>
              <a:t>vzorkem (9) nebo mikrofonem </a:t>
            </a:r>
            <a:r>
              <a:rPr lang="cs-CZ" dirty="0" smtClean="0"/>
              <a:t>(6). </a:t>
            </a:r>
            <a:r>
              <a:rPr lang="cs-CZ" dirty="0" smtClean="0"/>
              <a:t>Elektrický </a:t>
            </a:r>
            <a:r>
              <a:rPr lang="cs-CZ" dirty="0"/>
              <a:t>signál </a:t>
            </a:r>
            <a:r>
              <a:rPr lang="cs-CZ" dirty="0" smtClean="0"/>
              <a:t>dále </a:t>
            </a:r>
            <a:r>
              <a:rPr lang="cs-CZ" dirty="0"/>
              <a:t>zpracován a využit k vytváření obrazu na obrazovce monitoru. </a:t>
            </a:r>
            <a:endParaRPr lang="cs-CZ" dirty="0" smtClean="0"/>
          </a:p>
          <a:p>
            <a:r>
              <a:rPr lang="cs-CZ" dirty="0" smtClean="0"/>
              <a:t>Jako </a:t>
            </a:r>
            <a:r>
              <a:rPr lang="cs-CZ" dirty="0"/>
              <a:t>transduktor se zpravidla používá piezoelektrický výbrus, který dokáže pracovat i s vysokými modulačními frekvencemi, umožňuje rychlejší rastrování a má menší citlivost k okolnímu </a:t>
            </a:r>
            <a:r>
              <a:rPr lang="cs-CZ" dirty="0" smtClean="0"/>
              <a:t>hluku.</a:t>
            </a:r>
          </a:p>
          <a:p>
            <a:r>
              <a:rPr lang="cs-CZ" dirty="0" smtClean="0"/>
              <a:t>Jako mikrofon se používají především elektretové miniaturní mikrofony s vysokou citlivostí a frekvenčním rozsahem do MHz.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47695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/>
          <a:stretch/>
        </p:blipFill>
        <p:spPr bwMode="auto">
          <a:xfrm rot="5400000">
            <a:off x="5097122" y="3663178"/>
            <a:ext cx="2890576" cy="297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30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Aplikace PAM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Metoda poskytuje v mikroměřítku vizuální informaci podobnou konvenční optické mikroskopii a dále umožňuje např.:</a:t>
            </a:r>
          </a:p>
          <a:p>
            <a:r>
              <a:rPr lang="cs-CZ" dirty="0" smtClean="0"/>
              <a:t>zjišťovat  </a:t>
            </a:r>
            <a:r>
              <a:rPr lang="cs-CZ" dirty="0"/>
              <a:t>lokální optické absorpční spektrum ev. jeho rozdíly v různých místech povrchu</a:t>
            </a:r>
          </a:p>
          <a:p>
            <a:r>
              <a:rPr lang="cs-CZ" dirty="0" smtClean="0"/>
              <a:t>získávat </a:t>
            </a:r>
            <a:r>
              <a:rPr lang="cs-CZ" dirty="0"/>
              <a:t>informace o lokálních tepelných a elastických </a:t>
            </a:r>
            <a:r>
              <a:rPr lang="cs-CZ" dirty="0" smtClean="0"/>
              <a:t>vlastnostech </a:t>
            </a:r>
            <a:r>
              <a:rPr lang="cs-CZ" dirty="0"/>
              <a:t>(detekce vrstevnatých struktur na i pod povrchem)</a:t>
            </a:r>
          </a:p>
          <a:p>
            <a:r>
              <a:rPr lang="cs-CZ" dirty="0" smtClean="0"/>
              <a:t>detekovat </a:t>
            </a:r>
            <a:r>
              <a:rPr lang="cs-CZ" dirty="0" err="1"/>
              <a:t>fotovoltaické</a:t>
            </a:r>
            <a:r>
              <a:rPr lang="cs-CZ" dirty="0"/>
              <a:t> procesy v polovodičových </a:t>
            </a:r>
            <a:r>
              <a:rPr lang="cs-CZ" dirty="0" smtClean="0"/>
              <a:t>zařízeních (přítomnost </a:t>
            </a:r>
            <a:r>
              <a:rPr lang="cs-CZ" dirty="0"/>
              <a:t>zkratů nebo ztrát může být včas a nedestruktivně detekována)</a:t>
            </a:r>
          </a:p>
          <a:p>
            <a:r>
              <a:rPr lang="cs-CZ" dirty="0" smtClean="0"/>
              <a:t>zkoumat </a:t>
            </a:r>
            <a:r>
              <a:rPr lang="cs-CZ" dirty="0"/>
              <a:t>fotochemické procesy</a:t>
            </a:r>
          </a:p>
          <a:p>
            <a:r>
              <a:rPr lang="cs-CZ" dirty="0" smtClean="0"/>
              <a:t>měřit </a:t>
            </a:r>
            <a:r>
              <a:rPr lang="cs-CZ" dirty="0"/>
              <a:t>tloušťku tenkých vrstev  (analýzou amplitudy a fáze </a:t>
            </a:r>
            <a:r>
              <a:rPr lang="cs-CZ" dirty="0" err="1"/>
              <a:t>fotoakustického</a:t>
            </a:r>
            <a:r>
              <a:rPr lang="cs-CZ" dirty="0"/>
              <a:t> signálu)</a:t>
            </a:r>
          </a:p>
          <a:p>
            <a:r>
              <a:rPr lang="cs-CZ" dirty="0" smtClean="0"/>
              <a:t>stanovit </a:t>
            </a:r>
            <a:r>
              <a:rPr lang="cs-CZ" dirty="0"/>
              <a:t>hloubkový profil zkoumaného </a:t>
            </a:r>
            <a:r>
              <a:rPr lang="cs-CZ" dirty="0" smtClean="0"/>
              <a:t>materiálu </a:t>
            </a:r>
            <a:r>
              <a:rPr lang="cs-CZ" dirty="0"/>
              <a:t>(změnou vlnové délky dopadajícího světla nebo změnou modulační frekvence může </a:t>
            </a:r>
            <a:r>
              <a:rPr lang="cs-CZ" dirty="0" smtClean="0"/>
              <a:t>být měněna </a:t>
            </a:r>
            <a:r>
              <a:rPr lang="cs-CZ" dirty="0"/>
              <a:t>hloubka optické penetrace a hloubka, při které je produkován </a:t>
            </a:r>
            <a:r>
              <a:rPr lang="cs-CZ" dirty="0" err="1"/>
              <a:t>fotoakustický</a:t>
            </a:r>
            <a:r>
              <a:rPr lang="cs-CZ" dirty="0"/>
              <a:t> signál)</a:t>
            </a:r>
          </a:p>
          <a:p>
            <a:r>
              <a:rPr lang="cs-CZ" dirty="0" smtClean="0"/>
              <a:t>zjistit </a:t>
            </a:r>
            <a:r>
              <a:rPr lang="cs-CZ" dirty="0"/>
              <a:t>přítomnost fluorescenčních </a:t>
            </a:r>
            <a:r>
              <a:rPr lang="cs-CZ" dirty="0" err="1"/>
              <a:t>dopantů</a:t>
            </a:r>
            <a:r>
              <a:rPr lang="cs-CZ" dirty="0"/>
              <a:t> (poněvadž fluorescence snižuje PAM signál) ev. i </a:t>
            </a:r>
            <a:r>
              <a:rPr lang="cs-CZ" dirty="0" smtClean="0"/>
              <a:t>jejich absorpční </a:t>
            </a:r>
            <a:r>
              <a:rPr lang="cs-CZ" dirty="0"/>
              <a:t>pás pokud je možné měnit vlnovou délku modulovaného budícího světelného záření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9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Fotoakustický</a:t>
            </a:r>
            <a:r>
              <a:rPr lang="cs-CZ" dirty="0" smtClean="0"/>
              <a:t> jev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93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Jako </a:t>
            </a:r>
            <a:r>
              <a:rPr lang="cs-CZ" dirty="0" err="1"/>
              <a:t>fotoakustický</a:t>
            </a:r>
            <a:r>
              <a:rPr lang="cs-CZ" dirty="0"/>
              <a:t> jev se označuje vznik akustických efektů ve zkoumaném vzorku v důsledku jeho lokalizovaného periodického zahřívání vyvolaného dopadajícím amplitudově modulovaným světelným </a:t>
            </a:r>
            <a:r>
              <a:rPr lang="cs-CZ" dirty="0" smtClean="0"/>
              <a:t>zářením. </a:t>
            </a:r>
          </a:p>
          <a:p>
            <a:r>
              <a:rPr lang="cs-CZ" dirty="0" smtClean="0"/>
              <a:t>Modulační </a:t>
            </a:r>
            <a:r>
              <a:rPr lang="cs-CZ" dirty="0"/>
              <a:t>frekvence může nabývat hodnot ve velmi širokém rozmezí 10 až 10</a:t>
            </a:r>
            <a:r>
              <a:rPr lang="cs-CZ" baseline="30000" dirty="0"/>
              <a:t>8</a:t>
            </a:r>
            <a:r>
              <a:rPr lang="cs-CZ" dirty="0"/>
              <a:t> Hz podle druhu zkoumané látky a podle typu akustického detektoru. Moderní mikrofony ve spojení s kvalitní elektronikou dokáží detekovat akustické efekty odpovídající teplotním změnám řádově 10</a:t>
            </a:r>
            <a:r>
              <a:rPr lang="cs-CZ" baseline="30000" dirty="0"/>
              <a:t>-6</a:t>
            </a:r>
            <a:r>
              <a:rPr lang="cs-CZ" dirty="0"/>
              <a:t> až 10</a:t>
            </a:r>
            <a:r>
              <a:rPr lang="cs-CZ" baseline="30000" dirty="0"/>
              <a:t>-7</a:t>
            </a:r>
            <a:r>
              <a:rPr lang="cs-CZ" dirty="0"/>
              <a:t> °C.</a:t>
            </a:r>
            <a:r>
              <a:rPr lang="cs-CZ" baseline="30000" dirty="0"/>
              <a:t> </a:t>
            </a:r>
            <a:endParaRPr lang="cs-CZ" baseline="30000" dirty="0" smtClean="0"/>
          </a:p>
          <a:p>
            <a:r>
              <a:rPr lang="cs-CZ" dirty="0" smtClean="0"/>
              <a:t>Jev </a:t>
            </a:r>
            <a:r>
              <a:rPr lang="cs-CZ" dirty="0"/>
              <a:t>nastává v plynných, kapalných i pevných látkách a podle způsobu, jakým se rozvádí teplo od zdroje se rozlišují dva funkční módy - </a:t>
            </a:r>
            <a:r>
              <a:rPr lang="cs-CZ" dirty="0" err="1"/>
              <a:t>termoakustický</a:t>
            </a:r>
            <a:r>
              <a:rPr lang="cs-CZ" dirty="0"/>
              <a:t> a </a:t>
            </a:r>
            <a:r>
              <a:rPr lang="cs-CZ" dirty="0" err="1" smtClean="0"/>
              <a:t>termoelastický</a:t>
            </a:r>
            <a:r>
              <a:rPr lang="cs-CZ" dirty="0" smtClean="0"/>
              <a:t>.  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5904" r="17808"/>
          <a:stretch/>
        </p:blipFill>
        <p:spPr bwMode="auto">
          <a:xfrm>
            <a:off x="971599" y="4725144"/>
            <a:ext cx="6569849" cy="184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43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Fotoakustická</a:t>
            </a:r>
            <a:r>
              <a:rPr lang="cs-CZ" dirty="0" smtClean="0"/>
              <a:t> spektroskopie 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Photoacoustic</a:t>
            </a:r>
            <a:r>
              <a:rPr lang="cs-CZ" dirty="0"/>
              <a:t> </a:t>
            </a:r>
            <a:r>
              <a:rPr lang="cs-CZ" dirty="0" err="1"/>
              <a:t>Spectroscopy</a:t>
            </a:r>
            <a:r>
              <a:rPr lang="cs-CZ" dirty="0"/>
              <a:t> - PAS)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Úroveň </a:t>
            </a:r>
            <a:r>
              <a:rPr lang="cs-CZ" dirty="0"/>
              <a:t>akustických efektů závisí na množství absorbovaného </a:t>
            </a:r>
            <a:r>
              <a:rPr lang="cs-CZ" dirty="0" smtClean="0"/>
              <a:t>záření </a:t>
            </a:r>
            <a:r>
              <a:rPr lang="cs-CZ" dirty="0" smtClean="0">
                <a:latin typeface="Lucida Sans Unicode"/>
                <a:cs typeface="Lucida Sans Unicode"/>
              </a:rPr>
              <a:t>⇒</a:t>
            </a:r>
            <a:r>
              <a:rPr lang="cs-CZ" dirty="0" smtClean="0"/>
              <a:t>měřením </a:t>
            </a:r>
            <a:r>
              <a:rPr lang="cs-CZ" dirty="0" err="1"/>
              <a:t>fotoakustického</a:t>
            </a:r>
            <a:r>
              <a:rPr lang="cs-CZ" dirty="0"/>
              <a:t> jevu při různých vlnových délkách světla zjistit </a:t>
            </a:r>
            <a:r>
              <a:rPr lang="cs-CZ" dirty="0" smtClean="0"/>
              <a:t>absorpční </a:t>
            </a:r>
            <a:r>
              <a:rPr lang="cs-CZ" dirty="0"/>
              <a:t>spektrum zkoumané látky. Oproti konvenční optické spektroskopii má PAS některé přednosti: </a:t>
            </a:r>
          </a:p>
          <a:p>
            <a:r>
              <a:rPr lang="cs-CZ" dirty="0" smtClean="0"/>
              <a:t>procházející</a:t>
            </a:r>
            <a:r>
              <a:rPr lang="cs-CZ" dirty="0"/>
              <a:t>, odražené nebo elasticky rozptýlené světlo není detekováno a neruší vlastní měření</a:t>
            </a:r>
          </a:p>
          <a:p>
            <a:r>
              <a:rPr lang="cs-CZ" dirty="0" smtClean="0"/>
              <a:t>umožňuje </a:t>
            </a:r>
            <a:r>
              <a:rPr lang="cs-CZ" dirty="0"/>
              <a:t>měřit vysoce opticky propustné materiály (plyny) obsahující nepatrné </a:t>
            </a:r>
            <a:r>
              <a:rPr lang="cs-CZ" dirty="0" smtClean="0"/>
              <a:t>množství absorbující komponenty (10</a:t>
            </a:r>
            <a:r>
              <a:rPr lang="cs-CZ" baseline="30000" dirty="0" smtClean="0"/>
              <a:t>-15</a:t>
            </a:r>
            <a:r>
              <a:rPr lang="cs-CZ" dirty="0" smtClean="0"/>
              <a:t> metanu v dusíku)</a:t>
            </a:r>
            <a:endParaRPr lang="cs-CZ" dirty="0"/>
          </a:p>
          <a:p>
            <a:r>
              <a:rPr lang="cs-CZ" dirty="0" smtClean="0"/>
              <a:t>lze </a:t>
            </a:r>
            <a:r>
              <a:rPr lang="cs-CZ" dirty="0"/>
              <a:t>měřit optickou absorpci i u materiálů s vysokým rozptylem (prášky, amorfní látky, gely, </a:t>
            </a:r>
            <a:r>
              <a:rPr lang="cs-CZ" dirty="0" smtClean="0"/>
              <a:t>koloidní suspenze </a:t>
            </a:r>
            <a:r>
              <a:rPr lang="cs-CZ" dirty="0"/>
              <a:t>aj.) nebo i u látek opticky </a:t>
            </a:r>
            <a:r>
              <a:rPr lang="cs-CZ" dirty="0" smtClean="0"/>
              <a:t>nepropustných</a:t>
            </a:r>
          </a:p>
          <a:p>
            <a:r>
              <a:rPr lang="cs-CZ" dirty="0" smtClean="0"/>
              <a:t>analýza podpovrchových vrstev bez destrukce vzorku</a:t>
            </a:r>
            <a:endParaRPr lang="cs-CZ" dirty="0"/>
          </a:p>
          <a:p>
            <a:r>
              <a:rPr lang="cs-CZ" dirty="0" smtClean="0"/>
              <a:t>nabízí </a:t>
            </a:r>
            <a:r>
              <a:rPr lang="cs-CZ" dirty="0"/>
              <a:t>možnost měření v širokém rozsahu frekvencí se stejným detektorem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2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instrumentaci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Zdroj intenzívního záření</a:t>
            </a:r>
          </a:p>
          <a:p>
            <a:pPr lvl="1"/>
            <a:r>
              <a:rPr lang="cs-CZ" dirty="0" smtClean="0"/>
              <a:t>Optimální laser</a:t>
            </a:r>
          </a:p>
          <a:p>
            <a:pPr lvl="1"/>
            <a:r>
              <a:rPr lang="cs-CZ" dirty="0" smtClean="0"/>
              <a:t>Možno i klasické výkonné zdroje (např. </a:t>
            </a:r>
            <a:r>
              <a:rPr lang="cs-CZ" dirty="0" err="1" smtClean="0"/>
              <a:t>Xe</a:t>
            </a:r>
            <a:r>
              <a:rPr lang="cs-CZ" dirty="0" smtClean="0"/>
              <a:t> výbojka)</a:t>
            </a:r>
          </a:p>
          <a:p>
            <a:r>
              <a:rPr lang="cs-CZ" dirty="0" smtClean="0"/>
              <a:t>Citlivá detekce</a:t>
            </a:r>
          </a:p>
          <a:p>
            <a:pPr lvl="1"/>
            <a:r>
              <a:rPr lang="cs-CZ" dirty="0" smtClean="0"/>
              <a:t>Mikrofony</a:t>
            </a:r>
          </a:p>
          <a:p>
            <a:pPr lvl="1"/>
            <a:r>
              <a:rPr lang="cs-CZ" dirty="0" smtClean="0"/>
              <a:t>Hydrofony</a:t>
            </a:r>
          </a:p>
          <a:p>
            <a:pPr lvl="1"/>
            <a:r>
              <a:rPr lang="cs-CZ" dirty="0" err="1" smtClean="0"/>
              <a:t>Piezodetektory</a:t>
            </a:r>
            <a:endParaRPr lang="cs-CZ" dirty="0" smtClean="0"/>
          </a:p>
          <a:p>
            <a:pPr lvl="1"/>
            <a:r>
              <a:rPr lang="cs-CZ" dirty="0" smtClean="0"/>
              <a:t>Tenzometry</a:t>
            </a:r>
          </a:p>
          <a:p>
            <a:pPr lvl="1"/>
            <a:r>
              <a:rPr lang="cs-CZ" dirty="0" smtClean="0"/>
              <a:t>Vláknové detektory</a:t>
            </a:r>
          </a:p>
          <a:p>
            <a:pPr lvl="2"/>
            <a:r>
              <a:rPr lang="cs-CZ" dirty="0" smtClean="0"/>
              <a:t>Tenzometrické</a:t>
            </a:r>
          </a:p>
          <a:p>
            <a:pPr lvl="2"/>
            <a:r>
              <a:rPr lang="cs-CZ" dirty="0" smtClean="0"/>
              <a:t>Piezoelektrické</a:t>
            </a:r>
          </a:p>
          <a:p>
            <a:r>
              <a:rPr lang="cs-CZ" dirty="0" smtClean="0"/>
              <a:t>Analýza výstupního signálu detektorů</a:t>
            </a:r>
          </a:p>
          <a:p>
            <a:pPr lvl="1"/>
            <a:r>
              <a:rPr lang="cs-CZ" dirty="0" smtClean="0"/>
              <a:t>FT</a:t>
            </a:r>
          </a:p>
          <a:p>
            <a:pPr lvl="1"/>
            <a:r>
              <a:rPr lang="cs-CZ" dirty="0" smtClean="0"/>
              <a:t>Analýza přechodových signálů</a:t>
            </a:r>
          </a:p>
          <a:p>
            <a:pPr lvl="1"/>
            <a:r>
              <a:rPr lang="cs-CZ" dirty="0" smtClean="0"/>
              <a:t>Korelační funkce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2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Blokové schéma procesů v OA </a:t>
            </a:r>
            <a:br>
              <a:rPr lang="cs-CZ" dirty="0" smtClean="0"/>
            </a:br>
            <a:r>
              <a:rPr lang="cs-CZ" dirty="0" smtClean="0"/>
              <a:t>(plynná fáze)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Zaoblený obdélník 7"/>
          <p:cNvSpPr/>
          <p:nvPr/>
        </p:nvSpPr>
        <p:spPr>
          <a:xfrm>
            <a:off x="971600" y="1988816"/>
            <a:ext cx="1764142" cy="48917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Fotochemické reakce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671885" y="1988816"/>
            <a:ext cx="1800230" cy="48917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Absorpce záření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372230" y="1991940"/>
            <a:ext cx="1764166" cy="48605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Luminiscence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671885" y="2888931"/>
            <a:ext cx="1800229" cy="54006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Modulovaný ohřev plynu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971600" y="2888931"/>
            <a:ext cx="1800170" cy="54006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Absorpce okénky kyvety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491862" y="3789046"/>
            <a:ext cx="2160276" cy="495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Generace akustických kmitů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971600" y="4869184"/>
            <a:ext cx="1800170" cy="54006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Okrajové podmínky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6372230" y="4869184"/>
            <a:ext cx="1764166" cy="495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Šíření akustické vlny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3671885" y="5949322"/>
            <a:ext cx="1800229" cy="54006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Detekce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zpracování</a:t>
            </a:r>
            <a:endParaRPr lang="cs-CZ" sz="1600" dirty="0">
              <a:solidFill>
                <a:schemeClr val="tx1"/>
              </a:solidFill>
            </a:endParaRPr>
          </a:p>
        </p:txBody>
      </p:sp>
      <p:cxnSp>
        <p:nvCxnSpPr>
          <p:cNvPr id="18" name="Přímá spojnice se šipkou 17"/>
          <p:cNvCxnSpPr>
            <a:stCxn id="9" idx="1"/>
            <a:endCxn id="8" idx="3"/>
          </p:cNvCxnSpPr>
          <p:nvPr/>
        </p:nvCxnSpPr>
        <p:spPr>
          <a:xfrm flipH="1">
            <a:off x="2735742" y="2233405"/>
            <a:ext cx="936143" cy="0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9" idx="3"/>
          </p:cNvCxnSpPr>
          <p:nvPr/>
        </p:nvCxnSpPr>
        <p:spPr>
          <a:xfrm>
            <a:off x="5472115" y="2233405"/>
            <a:ext cx="900115" cy="0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9" idx="2"/>
            <a:endCxn id="11" idx="0"/>
          </p:cNvCxnSpPr>
          <p:nvPr/>
        </p:nvCxnSpPr>
        <p:spPr>
          <a:xfrm>
            <a:off x="4572000" y="2477994"/>
            <a:ext cx="0" cy="410937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12" idx="3"/>
          </p:cNvCxnSpPr>
          <p:nvPr/>
        </p:nvCxnSpPr>
        <p:spPr>
          <a:xfrm flipV="1">
            <a:off x="2771770" y="3158965"/>
            <a:ext cx="900115" cy="1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11" idx="2"/>
            <a:endCxn id="13" idx="0"/>
          </p:cNvCxnSpPr>
          <p:nvPr/>
        </p:nvCxnSpPr>
        <p:spPr>
          <a:xfrm>
            <a:off x="4572000" y="3429000"/>
            <a:ext cx="0" cy="360046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13" idx="2"/>
            <a:endCxn id="14" idx="0"/>
          </p:cNvCxnSpPr>
          <p:nvPr/>
        </p:nvCxnSpPr>
        <p:spPr>
          <a:xfrm flipH="1">
            <a:off x="1871685" y="4284102"/>
            <a:ext cx="2700315" cy="585082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13" idx="2"/>
            <a:endCxn id="15" idx="0"/>
          </p:cNvCxnSpPr>
          <p:nvPr/>
        </p:nvCxnSpPr>
        <p:spPr>
          <a:xfrm>
            <a:off x="4572000" y="4284102"/>
            <a:ext cx="2682313" cy="585082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stCxn id="15" idx="2"/>
            <a:endCxn id="16" idx="3"/>
          </p:cNvCxnSpPr>
          <p:nvPr/>
        </p:nvCxnSpPr>
        <p:spPr>
          <a:xfrm flipH="1">
            <a:off x="5472114" y="5364240"/>
            <a:ext cx="1782199" cy="855117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stCxn id="14" idx="2"/>
            <a:endCxn id="16" idx="1"/>
          </p:cNvCxnSpPr>
          <p:nvPr/>
        </p:nvCxnSpPr>
        <p:spPr>
          <a:xfrm>
            <a:off x="1871685" y="5409253"/>
            <a:ext cx="1800200" cy="810104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65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5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Aplikace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dirty="0" smtClean="0"/>
              <a:t>Měření nízkých absorbancí </a:t>
            </a:r>
          </a:p>
          <a:p>
            <a:r>
              <a:rPr lang="cs-CZ" dirty="0" smtClean="0"/>
              <a:t>A</a:t>
            </a:r>
            <a:r>
              <a:rPr lang="cs-CZ" baseline="-25000" dirty="0" smtClean="0"/>
              <a:t>min </a:t>
            </a:r>
            <a:r>
              <a:rPr lang="cs-CZ" dirty="0" smtClean="0">
                <a:latin typeface="Arial"/>
                <a:cs typeface="Arial"/>
              </a:rPr>
              <a:t>≈ 10</a:t>
            </a:r>
            <a:r>
              <a:rPr lang="cs-CZ" baseline="30000" dirty="0" smtClean="0">
                <a:latin typeface="Arial"/>
                <a:cs typeface="Arial"/>
              </a:rPr>
              <a:t>-10</a:t>
            </a:r>
            <a:r>
              <a:rPr lang="cs-CZ" dirty="0" smtClean="0">
                <a:latin typeface="Arial"/>
                <a:cs typeface="Arial"/>
              </a:rPr>
              <a:t> cm</a:t>
            </a:r>
            <a:r>
              <a:rPr lang="cs-CZ" baseline="30000" dirty="0" smtClean="0">
                <a:latin typeface="Arial"/>
                <a:cs typeface="Arial"/>
              </a:rPr>
              <a:t>-1</a:t>
            </a:r>
            <a:r>
              <a:rPr lang="cs-CZ" dirty="0" smtClean="0">
                <a:latin typeface="Arial"/>
                <a:cs typeface="Arial"/>
              </a:rPr>
              <a:t> (pro l = 10 cm), klasicky cca 10</a:t>
            </a:r>
            <a:r>
              <a:rPr lang="cs-CZ" baseline="30000" dirty="0" smtClean="0">
                <a:latin typeface="Arial"/>
                <a:cs typeface="Arial"/>
              </a:rPr>
              <a:t>-3</a:t>
            </a:r>
            <a:r>
              <a:rPr lang="cs-CZ" dirty="0" smtClean="0">
                <a:latin typeface="Arial"/>
                <a:cs typeface="Arial"/>
              </a:rPr>
              <a:t> cm</a:t>
            </a:r>
            <a:r>
              <a:rPr lang="cs-CZ" baseline="30000" dirty="0" smtClean="0">
                <a:latin typeface="Arial"/>
                <a:cs typeface="Arial"/>
              </a:rPr>
              <a:t>-1 </a:t>
            </a:r>
            <a:r>
              <a:rPr lang="cs-CZ" dirty="0" smtClean="0">
                <a:latin typeface="Arial"/>
                <a:cs typeface="Arial"/>
              </a:rPr>
              <a:t>(pro l = 1 cm)</a:t>
            </a:r>
          </a:p>
          <a:p>
            <a:pPr lvl="1"/>
            <a:r>
              <a:rPr lang="cs-CZ" dirty="0" smtClean="0">
                <a:latin typeface="Arial"/>
                <a:cs typeface="Arial"/>
              </a:rPr>
              <a:t>Nízké koncentrace</a:t>
            </a:r>
          </a:p>
          <a:p>
            <a:pPr lvl="1"/>
            <a:r>
              <a:rPr lang="cs-CZ" dirty="0" smtClean="0">
                <a:latin typeface="Arial"/>
                <a:cs typeface="Arial"/>
              </a:rPr>
              <a:t>Přechody s malou pravděpodobností</a:t>
            </a:r>
          </a:p>
          <a:p>
            <a:pPr lvl="1"/>
            <a:r>
              <a:rPr lang="cs-CZ" dirty="0" smtClean="0">
                <a:latin typeface="Arial"/>
                <a:cs typeface="Arial"/>
              </a:rPr>
              <a:t>Vibrační a rotační spektra vysokých n</a:t>
            </a:r>
          </a:p>
          <a:p>
            <a:pPr marL="0" indent="0">
              <a:buNone/>
            </a:pPr>
            <a:r>
              <a:rPr lang="cs-CZ" sz="2800" dirty="0" smtClean="0"/>
              <a:t>Detekce </a:t>
            </a:r>
            <a:r>
              <a:rPr lang="cs-CZ" sz="2800" dirty="0"/>
              <a:t>stopových </a:t>
            </a:r>
            <a:r>
              <a:rPr lang="cs-CZ" sz="2800" dirty="0" smtClean="0"/>
              <a:t>obsahů</a:t>
            </a:r>
          </a:p>
          <a:p>
            <a:r>
              <a:rPr lang="cs-CZ" dirty="0">
                <a:latin typeface="Arial"/>
                <a:cs typeface="Arial"/>
              </a:rPr>
              <a:t>V plynech </a:t>
            </a:r>
            <a:r>
              <a:rPr lang="cs-CZ" dirty="0" smtClean="0">
                <a:latin typeface="Arial"/>
                <a:cs typeface="Arial"/>
              </a:rPr>
              <a:t>do ≈ 10</a:t>
            </a:r>
            <a:r>
              <a:rPr lang="cs-CZ" baseline="30000" dirty="0" smtClean="0">
                <a:latin typeface="Arial"/>
                <a:cs typeface="Arial"/>
              </a:rPr>
              <a:t>-13</a:t>
            </a:r>
          </a:p>
          <a:p>
            <a:r>
              <a:rPr lang="cs-CZ" dirty="0" smtClean="0">
                <a:latin typeface="Arial"/>
                <a:cs typeface="Arial"/>
              </a:rPr>
              <a:t>Malé rozměry s polovodičovými lasery</a:t>
            </a:r>
          </a:p>
          <a:p>
            <a:pPr lvl="1"/>
            <a:r>
              <a:rPr lang="cs-CZ" dirty="0" smtClean="0">
                <a:latin typeface="Arial"/>
                <a:cs typeface="Arial"/>
              </a:rPr>
              <a:t>Detektory v plynové chromatografii</a:t>
            </a:r>
          </a:p>
          <a:p>
            <a:pPr lvl="1"/>
            <a:r>
              <a:rPr lang="cs-CZ" dirty="0" smtClean="0">
                <a:latin typeface="Arial"/>
                <a:cs typeface="Arial"/>
              </a:rPr>
              <a:t>Terénní kontrolní přístroje</a:t>
            </a:r>
          </a:p>
          <a:p>
            <a:pPr lvl="1"/>
            <a:r>
              <a:rPr lang="cs-CZ" dirty="0" smtClean="0">
                <a:latin typeface="Arial"/>
                <a:cs typeface="Arial"/>
              </a:rPr>
              <a:t>Snímače pro řízení procesů</a:t>
            </a:r>
          </a:p>
          <a:p>
            <a:r>
              <a:rPr lang="cs-CZ" dirty="0" smtClean="0">
                <a:latin typeface="Arial"/>
                <a:cs typeface="Arial"/>
              </a:rPr>
              <a:t>Příklady: </a:t>
            </a:r>
          </a:p>
          <a:p>
            <a:pPr lvl="1"/>
            <a:r>
              <a:rPr lang="cs-CZ" dirty="0" smtClean="0">
                <a:latin typeface="Arial"/>
                <a:cs typeface="Arial"/>
              </a:rPr>
              <a:t>NH</a:t>
            </a:r>
            <a:r>
              <a:rPr lang="cs-CZ" baseline="-25000" dirty="0" smtClean="0">
                <a:latin typeface="Arial"/>
                <a:cs typeface="Arial"/>
              </a:rPr>
              <a:t>3</a:t>
            </a:r>
            <a:r>
              <a:rPr lang="cs-CZ" dirty="0" smtClean="0">
                <a:latin typeface="Arial"/>
                <a:cs typeface="Arial"/>
              </a:rPr>
              <a:t>, SO</a:t>
            </a:r>
            <a:r>
              <a:rPr lang="cs-CZ" baseline="-25000" dirty="0" smtClean="0">
                <a:latin typeface="Arial"/>
                <a:cs typeface="Arial"/>
              </a:rPr>
              <a:t>2</a:t>
            </a:r>
            <a:r>
              <a:rPr lang="cs-CZ" dirty="0" smtClean="0">
                <a:latin typeface="Arial"/>
                <a:cs typeface="Arial"/>
              </a:rPr>
              <a:t> ≈ 10</a:t>
            </a:r>
            <a:r>
              <a:rPr lang="cs-CZ" baseline="30000" dirty="0" smtClean="0">
                <a:latin typeface="Arial"/>
                <a:cs typeface="Arial"/>
              </a:rPr>
              <a:t>-10</a:t>
            </a:r>
          </a:p>
          <a:p>
            <a:pPr lvl="1"/>
            <a:r>
              <a:rPr lang="cs-CZ" dirty="0" smtClean="0">
                <a:latin typeface="Arial"/>
                <a:cs typeface="Arial"/>
              </a:rPr>
              <a:t>NO</a:t>
            </a:r>
            <a:r>
              <a:rPr lang="cs-CZ" baseline="-25000" dirty="0" smtClean="0">
                <a:latin typeface="Arial"/>
                <a:cs typeface="Arial"/>
              </a:rPr>
              <a:t>2</a:t>
            </a:r>
            <a:r>
              <a:rPr lang="cs-CZ" dirty="0" smtClean="0">
                <a:latin typeface="Arial"/>
                <a:cs typeface="Arial"/>
              </a:rPr>
              <a:t> </a:t>
            </a:r>
            <a:r>
              <a:rPr lang="cs-CZ" dirty="0" smtClean="0">
                <a:cs typeface="Arial"/>
              </a:rPr>
              <a:t>≈ 10</a:t>
            </a:r>
            <a:r>
              <a:rPr lang="cs-CZ" baseline="30000" dirty="0" smtClean="0">
                <a:cs typeface="Arial"/>
              </a:rPr>
              <a:t>-11</a:t>
            </a:r>
          </a:p>
          <a:p>
            <a:pPr lvl="1"/>
            <a:r>
              <a:rPr lang="cs-CZ" dirty="0" smtClean="0">
                <a:latin typeface="Arial"/>
                <a:cs typeface="Arial"/>
              </a:rPr>
              <a:t>CH</a:t>
            </a:r>
            <a:r>
              <a:rPr lang="cs-CZ" baseline="-25000" dirty="0" smtClean="0">
                <a:latin typeface="Arial"/>
                <a:cs typeface="Arial"/>
              </a:rPr>
              <a:t>4</a:t>
            </a:r>
            <a:r>
              <a:rPr lang="cs-CZ" dirty="0" smtClean="0">
                <a:latin typeface="Arial"/>
                <a:cs typeface="Arial"/>
              </a:rPr>
              <a:t> </a:t>
            </a:r>
            <a:r>
              <a:rPr lang="cs-CZ" dirty="0" smtClean="0">
                <a:cs typeface="Arial"/>
              </a:rPr>
              <a:t>≈ 10</a:t>
            </a:r>
            <a:r>
              <a:rPr lang="cs-CZ" baseline="30000" dirty="0" smtClean="0">
                <a:cs typeface="Arial"/>
              </a:rPr>
              <a:t>-12</a:t>
            </a:r>
          </a:p>
          <a:p>
            <a:pPr lvl="1"/>
            <a:r>
              <a:rPr lang="cs-CZ" dirty="0" smtClean="0">
                <a:latin typeface="Arial"/>
                <a:cs typeface="Arial"/>
              </a:rPr>
              <a:t>CO </a:t>
            </a:r>
            <a:r>
              <a:rPr lang="cs-CZ" dirty="0" smtClean="0">
                <a:cs typeface="Arial"/>
              </a:rPr>
              <a:t>≈ 10</a:t>
            </a:r>
            <a:r>
              <a:rPr lang="cs-CZ" baseline="30000" dirty="0" smtClean="0">
                <a:cs typeface="Arial"/>
              </a:rPr>
              <a:t>-8</a:t>
            </a:r>
            <a:endParaRPr lang="cs-CZ" baseline="30000" dirty="0">
              <a:latin typeface="Arial"/>
              <a:cs typeface="Arial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4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</a:t>
            </a:r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Absorpce z excitovaných stavů</a:t>
            </a:r>
          </a:p>
          <a:p>
            <a:r>
              <a:rPr lang="cs-CZ" dirty="0" smtClean="0"/>
              <a:t>Chemické reakce v plynné fázi</a:t>
            </a:r>
          </a:p>
          <a:p>
            <a:pPr lvl="1"/>
            <a:r>
              <a:rPr lang="cs-CZ" dirty="0" smtClean="0"/>
              <a:t>Měření koncentrace meziproduktů</a:t>
            </a:r>
          </a:p>
          <a:p>
            <a:pPr lvl="1"/>
            <a:r>
              <a:rPr lang="cs-CZ" dirty="0" smtClean="0"/>
              <a:t>Spektra IR, UV, </a:t>
            </a:r>
            <a:r>
              <a:rPr lang="cs-CZ" dirty="0" err="1" smtClean="0"/>
              <a:t>Ramanova</a:t>
            </a:r>
            <a:r>
              <a:rPr lang="cs-CZ" dirty="0" smtClean="0"/>
              <a:t> meziproduktů</a:t>
            </a:r>
          </a:p>
          <a:p>
            <a:pPr lvl="1"/>
            <a:r>
              <a:rPr lang="cs-CZ" dirty="0" smtClean="0"/>
              <a:t>Reakční schémata, př.:</a:t>
            </a:r>
          </a:p>
          <a:p>
            <a:pPr marL="274320" lvl="1" indent="0">
              <a:buNone/>
            </a:pPr>
            <a:r>
              <a:rPr lang="cs-CZ" dirty="0"/>
              <a:t>	</a:t>
            </a:r>
            <a:r>
              <a:rPr lang="cs-CZ" dirty="0" smtClean="0"/>
              <a:t>CH</a:t>
            </a:r>
            <a:r>
              <a:rPr lang="cs-CZ" baseline="-25000" dirty="0" smtClean="0"/>
              <a:t>3</a:t>
            </a:r>
            <a:r>
              <a:rPr lang="cs-CZ" dirty="0" smtClean="0"/>
              <a:t>I </a:t>
            </a:r>
            <a:r>
              <a:rPr lang="cs-CZ" dirty="0" smtClean="0">
                <a:latin typeface="Arial"/>
                <a:cs typeface="Arial"/>
              </a:rPr>
              <a:t>→ CH</a:t>
            </a:r>
            <a:r>
              <a:rPr lang="cs-CZ" baseline="-25000" dirty="0" smtClean="0">
                <a:latin typeface="Arial"/>
                <a:cs typeface="Arial"/>
              </a:rPr>
              <a:t>3</a:t>
            </a:r>
            <a:r>
              <a:rPr lang="cs-CZ" dirty="0" smtClean="0">
                <a:latin typeface="Arial"/>
                <a:cs typeface="Arial"/>
              </a:rPr>
              <a:t>* +  I</a:t>
            </a:r>
          </a:p>
          <a:p>
            <a:pPr marL="274320" lvl="1" indent="0">
              <a:buNone/>
            </a:pPr>
            <a:endParaRPr lang="cs-CZ" dirty="0">
              <a:latin typeface="Arial"/>
              <a:cs typeface="Arial"/>
            </a:endParaRPr>
          </a:p>
          <a:p>
            <a:pPr marL="274320" lvl="1" indent="0">
              <a:buNone/>
            </a:pPr>
            <a:r>
              <a:rPr lang="cs-CZ" dirty="0" smtClean="0">
                <a:latin typeface="Arial"/>
                <a:cs typeface="Arial"/>
              </a:rPr>
              <a:t>                          </a:t>
            </a:r>
            <a:r>
              <a:rPr lang="cs-CZ" baseline="30000" dirty="0" smtClean="0">
                <a:latin typeface="Arial"/>
                <a:cs typeface="Arial"/>
              </a:rPr>
              <a:t>2</a:t>
            </a:r>
            <a:r>
              <a:rPr lang="cs-CZ" dirty="0" smtClean="0">
                <a:latin typeface="Arial"/>
                <a:cs typeface="Arial"/>
              </a:rPr>
              <a:t>P</a:t>
            </a:r>
            <a:r>
              <a:rPr lang="cs-CZ" baseline="-25000" dirty="0" smtClean="0">
                <a:latin typeface="Arial"/>
                <a:cs typeface="Arial"/>
              </a:rPr>
              <a:t>1/2</a:t>
            </a:r>
            <a:r>
              <a:rPr lang="cs-CZ" dirty="0" smtClean="0">
                <a:latin typeface="Arial"/>
                <a:cs typeface="Arial"/>
              </a:rPr>
              <a:t> ↔ </a:t>
            </a:r>
            <a:r>
              <a:rPr lang="cs-CZ" baseline="30000" dirty="0" smtClean="0">
                <a:latin typeface="Arial"/>
                <a:cs typeface="Arial"/>
              </a:rPr>
              <a:t>2</a:t>
            </a:r>
            <a:r>
              <a:rPr lang="cs-CZ" dirty="0" smtClean="0">
                <a:latin typeface="Arial"/>
                <a:cs typeface="Arial"/>
              </a:rPr>
              <a:t>P</a:t>
            </a:r>
            <a:r>
              <a:rPr lang="cs-CZ" baseline="-25000" dirty="0" smtClean="0">
                <a:latin typeface="Arial"/>
                <a:cs typeface="Arial"/>
              </a:rPr>
              <a:t>3/2</a:t>
            </a:r>
            <a:r>
              <a:rPr lang="cs-CZ" dirty="0" smtClean="0">
                <a:latin typeface="Arial"/>
                <a:cs typeface="Arial"/>
              </a:rPr>
              <a:t>  ?</a:t>
            </a:r>
          </a:p>
          <a:p>
            <a:pPr lvl="1"/>
            <a:r>
              <a:rPr lang="cs-CZ" dirty="0" err="1"/>
              <a:t>Bezdopplerovská</a:t>
            </a:r>
            <a:r>
              <a:rPr lang="cs-CZ" dirty="0"/>
              <a:t> </a:t>
            </a:r>
            <a:r>
              <a:rPr lang="cs-CZ" dirty="0" smtClean="0"/>
              <a:t>spektrometrie</a:t>
            </a:r>
          </a:p>
          <a:p>
            <a:pPr lvl="1"/>
            <a:r>
              <a:rPr lang="cs-CZ" dirty="0" smtClean="0"/>
              <a:t>Spektrometrie kondenzovaných fází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2987824" y="3933056"/>
            <a:ext cx="360040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3347864" y="3933056"/>
            <a:ext cx="360040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158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1131</TotalTime>
  <Words>1096</Words>
  <Application>Microsoft Office PowerPoint</Application>
  <PresentationFormat>Předvádění na obrazovce (4:3)</PresentationFormat>
  <Paragraphs>191</Paragraphs>
  <Slides>24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Clarity</vt:lpstr>
      <vt:lpstr>Fotoakustika</vt:lpstr>
      <vt:lpstr>The spectrophone</vt:lpstr>
      <vt:lpstr>Fotoakustický jev</vt:lpstr>
      <vt:lpstr>Fotoakustická spektroskopie  (Photoacoustic Spectroscopy - PAS)</vt:lpstr>
      <vt:lpstr>Požadavky na instrumentaci</vt:lpstr>
      <vt:lpstr>Blokové schéma procesů v OA  (plynná fáze)</vt:lpstr>
      <vt:lpstr>Prezentace aplikace PowerPoint</vt:lpstr>
      <vt:lpstr>Aplikace 1</vt:lpstr>
      <vt:lpstr>Aplikace 2</vt:lpstr>
      <vt:lpstr>Spektrum práškových oxidů vzácných zemin</vt:lpstr>
      <vt:lpstr>Absorpční spektra vody</vt:lpstr>
      <vt:lpstr>Bezdopplerovská fotoakustická spektrometrie</vt:lpstr>
      <vt:lpstr>Prezentace aplikace PowerPoint</vt:lpstr>
      <vt:lpstr>Prezentace aplikace PowerPoint</vt:lpstr>
      <vt:lpstr>Rezonanční optoakustické kyvety</vt:lpstr>
      <vt:lpstr>Prezentace aplikace PowerPoint</vt:lpstr>
      <vt:lpstr>Resonanční měřící kyvety</vt:lpstr>
      <vt:lpstr>Experimentální PASS senzor (photoacoustic soot sensor)</vt:lpstr>
      <vt:lpstr>Prezentace aplikace PowerPoint</vt:lpstr>
      <vt:lpstr>Prezentace aplikace PowerPoint</vt:lpstr>
      <vt:lpstr>Prezentace aplikace PowerPoint</vt:lpstr>
      <vt:lpstr>Fotoakustická mikroskopie   (Photoacoustic Microscopy - PAM)</vt:lpstr>
      <vt:lpstr>Princip PAM</vt:lpstr>
      <vt:lpstr>Aplikace PAM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Fotoakustika</dc:title>
  <dc:creator>práce</dc:creator>
  <cp:lastModifiedBy>práce</cp:lastModifiedBy>
  <cp:revision>35</cp:revision>
  <dcterms:created xsi:type="dcterms:W3CDTF">2010-11-30T11:31:05Z</dcterms:created>
  <dcterms:modified xsi:type="dcterms:W3CDTF">2010-12-07T10:05:53Z</dcterms:modified>
</cp:coreProperties>
</file>