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309" r:id="rId2"/>
    <p:sldId id="296" r:id="rId3"/>
    <p:sldId id="275" r:id="rId4"/>
    <p:sldId id="270" r:id="rId5"/>
    <p:sldId id="293" r:id="rId6"/>
    <p:sldId id="289" r:id="rId7"/>
    <p:sldId id="307" r:id="rId8"/>
    <p:sldId id="262" r:id="rId9"/>
    <p:sldId id="303" r:id="rId10"/>
    <p:sldId id="300" r:id="rId11"/>
    <p:sldId id="306" r:id="rId12"/>
    <p:sldId id="302" r:id="rId13"/>
    <p:sldId id="308" r:id="rId14"/>
    <p:sldId id="305" r:id="rId15"/>
    <p:sldId id="276" r:id="rId16"/>
    <p:sldId id="287" r:id="rId17"/>
  </p:sldIdLst>
  <p:sldSz cx="9144000" cy="6858000" type="screen4x3"/>
  <p:notesSz cx="6851650" cy="9747250"/>
  <p:defaultTextStyle>
    <a:defPPr>
      <a:defRPr lang="cs-CZ"/>
    </a:defPPr>
    <a:lvl1pPr algn="l" rtl="0" fontAlgn="base">
      <a:spcBef>
        <a:spcPct val="20000"/>
      </a:spcBef>
      <a:spcAft>
        <a:spcPct val="0"/>
      </a:spcAft>
      <a:buChar char="•"/>
      <a:defRPr sz="3200"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har char="•"/>
      <a:defRPr sz="3200"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har char="•"/>
      <a:defRPr sz="3200"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har char="•"/>
      <a:defRPr sz="3200"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har char="•"/>
      <a:defRPr sz="3200"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99"/>
    <a:srgbClr val="FF66CC"/>
    <a:srgbClr val="66FF33"/>
    <a:srgbClr val="FF9900"/>
    <a:srgbClr val="FFFF00"/>
    <a:srgbClr val="33CC33"/>
    <a:srgbClr val="FF0000"/>
    <a:srgbClr val="33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2787"/>
    <p:restoredTop sz="90931" autoAdjust="0"/>
  </p:normalViewPr>
  <p:slideViewPr>
    <p:cSldViewPr snapToObjects="1">
      <p:cViewPr>
        <p:scale>
          <a:sx n="75" d="100"/>
          <a:sy n="75" d="100"/>
        </p:scale>
        <p:origin x="-1944" y="-6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7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3.xml"/><Relationship Id="rId1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8625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effectLst/>
              </a:defRPr>
            </a:lvl1pPr>
          </a:lstStyle>
          <a:p>
            <a:endParaRPr lang="cs-CZ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68625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effectLst/>
              </a:defRPr>
            </a:lvl1pPr>
          </a:lstStyle>
          <a:p>
            <a:endParaRPr lang="cs-CZ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59888"/>
            <a:ext cx="2968625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effectLst/>
              </a:defRPr>
            </a:lvl1pPr>
          </a:lstStyle>
          <a:p>
            <a:endParaRPr lang="cs-CZ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9259888"/>
            <a:ext cx="2968625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effectLst/>
              </a:defRPr>
            </a:lvl1pPr>
          </a:lstStyle>
          <a:p>
            <a:fld id="{335C0B80-43E7-428B-903C-C995ADA0B770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060D49-40A5-4E6D-AFEB-103B0993832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66392D-6DCF-467D-B18B-05E143153C2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63AA44-D69C-448E-9D63-F5314550B17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48FEF2-A08A-4324-B347-6A72C57FA47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B68038-818D-43B1-8681-D6FC2536496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4C79AE-2265-4D18-BEE4-D25CCEACEF0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1F85DF-6BC7-43BE-92D9-99C4FE10990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3C5695-82BD-4E0A-B0B8-3A841C8446B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92CCF1-7A3F-4800-9570-24E58675565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AA1196-AE0E-4872-88DE-D8355AF7F02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8CF4C0-2769-4E32-9DB3-4ABE965814D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99FF">
                <a:gamma/>
                <a:shade val="46275"/>
                <a:invGamma/>
              </a:srgbClr>
            </a:gs>
            <a:gs pos="50000">
              <a:srgbClr val="3399FF"/>
            </a:gs>
            <a:gs pos="100000">
              <a:srgbClr val="3399FF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solidFill>
                  <a:schemeClr val="tx1"/>
                </a:solidFill>
                <a:effectLst/>
              </a:defRPr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solidFill>
                  <a:schemeClr val="tx1"/>
                </a:solidFill>
                <a:effectLst/>
              </a:defRPr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solidFill>
                  <a:schemeClr val="tx1"/>
                </a:solidFill>
                <a:effectLst/>
              </a:defRPr>
            </a:lvl1pPr>
          </a:lstStyle>
          <a:p>
            <a:fld id="{FB15741B-382C-4EE2-966C-3652A316277F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2924944"/>
            <a:ext cx="7772400" cy="1143000"/>
          </a:xfrm>
        </p:spPr>
        <p:txBody>
          <a:bodyPr/>
          <a:lstStyle/>
          <a:p>
            <a:r>
              <a:rPr lang="cs-CZ" b="1" dirty="0" smtClean="0">
                <a:solidFill>
                  <a:srgbClr val="FFFF00"/>
                </a:solidFill>
              </a:rPr>
              <a:t>LA - ICP - OES/MS</a:t>
            </a:r>
            <a:endParaRPr lang="cs-CZ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7" name="Rectangle 5"/>
          <p:cNvSpPr>
            <a:spLocks noChangeAspect="1" noChangeArrowheads="1"/>
          </p:cNvSpPr>
          <p:nvPr/>
        </p:nvSpPr>
        <p:spPr bwMode="auto">
          <a:xfrm flipV="1">
            <a:off x="5492750" y="2979738"/>
            <a:ext cx="2778125" cy="654050"/>
          </a:xfrm>
          <a:prstGeom prst="rect">
            <a:avLst/>
          </a:prstGeom>
          <a:solidFill>
            <a:srgbClr val="CCFFCC"/>
          </a:solidFill>
          <a:ln w="25400">
            <a:solidFill>
              <a:srgbClr val="0C0C0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9398" name="Freeform 6"/>
          <p:cNvSpPr>
            <a:spLocks noChangeAspect="1"/>
          </p:cNvSpPr>
          <p:nvPr/>
        </p:nvSpPr>
        <p:spPr bwMode="auto">
          <a:xfrm>
            <a:off x="2844800" y="4933950"/>
            <a:ext cx="323850" cy="401638"/>
          </a:xfrm>
          <a:custGeom>
            <a:avLst/>
            <a:gdLst/>
            <a:ahLst/>
            <a:cxnLst>
              <a:cxn ang="0">
                <a:pos x="260" y="0"/>
              </a:cxn>
              <a:cxn ang="0">
                <a:pos x="260" y="298"/>
              </a:cxn>
              <a:cxn ang="0">
                <a:pos x="0" y="298"/>
              </a:cxn>
            </a:cxnLst>
            <a:rect l="0" t="0" r="r" b="b"/>
            <a:pathLst>
              <a:path w="261" h="299">
                <a:moveTo>
                  <a:pt x="260" y="0"/>
                </a:moveTo>
                <a:lnTo>
                  <a:pt x="260" y="298"/>
                </a:lnTo>
                <a:lnTo>
                  <a:pt x="0" y="298"/>
                </a:lnTo>
              </a:path>
            </a:pathLst>
          </a:custGeom>
          <a:noFill/>
          <a:ln w="254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9399" name="Freeform 7"/>
          <p:cNvSpPr>
            <a:spLocks noChangeAspect="1"/>
          </p:cNvSpPr>
          <p:nvPr/>
        </p:nvSpPr>
        <p:spPr bwMode="auto">
          <a:xfrm>
            <a:off x="2841625" y="5489575"/>
            <a:ext cx="1425575" cy="4032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63" y="0"/>
              </a:cxn>
              <a:cxn ang="0">
                <a:pos x="263" y="298"/>
              </a:cxn>
              <a:cxn ang="0">
                <a:pos x="962" y="298"/>
              </a:cxn>
              <a:cxn ang="0">
                <a:pos x="962" y="11"/>
              </a:cxn>
              <a:cxn ang="0">
                <a:pos x="1145" y="11"/>
              </a:cxn>
            </a:cxnLst>
            <a:rect l="0" t="0" r="r" b="b"/>
            <a:pathLst>
              <a:path w="1146" h="299">
                <a:moveTo>
                  <a:pt x="0" y="0"/>
                </a:moveTo>
                <a:lnTo>
                  <a:pt x="263" y="0"/>
                </a:lnTo>
                <a:lnTo>
                  <a:pt x="263" y="298"/>
                </a:lnTo>
                <a:lnTo>
                  <a:pt x="962" y="298"/>
                </a:lnTo>
                <a:lnTo>
                  <a:pt x="962" y="11"/>
                </a:lnTo>
                <a:lnTo>
                  <a:pt x="1145" y="11"/>
                </a:lnTo>
              </a:path>
            </a:pathLst>
          </a:custGeom>
          <a:noFill/>
          <a:ln w="254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9400" name="Freeform 8"/>
          <p:cNvSpPr>
            <a:spLocks noChangeAspect="1"/>
          </p:cNvSpPr>
          <p:nvPr/>
        </p:nvSpPr>
        <p:spPr bwMode="auto">
          <a:xfrm>
            <a:off x="4035425" y="5124450"/>
            <a:ext cx="222250" cy="222250"/>
          </a:xfrm>
          <a:custGeom>
            <a:avLst/>
            <a:gdLst/>
            <a:ahLst/>
            <a:cxnLst>
              <a:cxn ang="0">
                <a:pos x="177" y="164"/>
              </a:cxn>
              <a:cxn ang="0">
                <a:pos x="0" y="164"/>
              </a:cxn>
              <a:cxn ang="0">
                <a:pos x="0" y="0"/>
              </a:cxn>
            </a:cxnLst>
            <a:rect l="0" t="0" r="r" b="b"/>
            <a:pathLst>
              <a:path w="178" h="165">
                <a:moveTo>
                  <a:pt x="177" y="164"/>
                </a:moveTo>
                <a:lnTo>
                  <a:pt x="0" y="164"/>
                </a:lnTo>
                <a:lnTo>
                  <a:pt x="0" y="0"/>
                </a:lnTo>
              </a:path>
            </a:pathLst>
          </a:custGeom>
          <a:noFill/>
          <a:ln w="254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9401" name="Line 9"/>
          <p:cNvSpPr>
            <a:spLocks noChangeAspect="1" noChangeShapeType="1"/>
          </p:cNvSpPr>
          <p:nvPr/>
        </p:nvSpPr>
        <p:spPr bwMode="auto">
          <a:xfrm>
            <a:off x="3168650" y="4929188"/>
            <a:ext cx="869950" cy="19526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9402" name="Rectangle 10"/>
          <p:cNvSpPr>
            <a:spLocks noChangeAspect="1" noChangeArrowheads="1"/>
          </p:cNvSpPr>
          <p:nvPr/>
        </p:nvSpPr>
        <p:spPr bwMode="auto">
          <a:xfrm flipV="1">
            <a:off x="3365500" y="5670550"/>
            <a:ext cx="525463" cy="201613"/>
          </a:xfrm>
          <a:prstGeom prst="rect">
            <a:avLst/>
          </a:prstGeom>
          <a:solidFill>
            <a:srgbClr val="66FF33"/>
          </a:solidFill>
          <a:ln w="25400">
            <a:solidFill>
              <a:srgbClr val="66FF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9403" name="Line 11"/>
          <p:cNvSpPr>
            <a:spLocks noChangeAspect="1" noChangeShapeType="1"/>
          </p:cNvSpPr>
          <p:nvPr/>
        </p:nvSpPr>
        <p:spPr bwMode="auto">
          <a:xfrm>
            <a:off x="3395663" y="4037013"/>
            <a:ext cx="411162" cy="0"/>
          </a:xfrm>
          <a:prstGeom prst="line">
            <a:avLst/>
          </a:prstGeom>
          <a:noFill/>
          <a:ln w="254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9404" name="Freeform 12"/>
          <p:cNvSpPr>
            <a:spLocks noChangeAspect="1"/>
          </p:cNvSpPr>
          <p:nvPr/>
        </p:nvSpPr>
        <p:spPr bwMode="auto">
          <a:xfrm>
            <a:off x="3397250" y="4035425"/>
            <a:ext cx="407988" cy="93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" y="8"/>
              </a:cxn>
              <a:cxn ang="0">
                <a:pos x="12" y="11"/>
              </a:cxn>
              <a:cxn ang="0">
                <a:pos x="16" y="15"/>
              </a:cxn>
              <a:cxn ang="0">
                <a:pos x="21" y="18"/>
              </a:cxn>
              <a:cxn ang="0">
                <a:pos x="25" y="22"/>
              </a:cxn>
              <a:cxn ang="0">
                <a:pos x="30" y="25"/>
              </a:cxn>
              <a:cxn ang="0">
                <a:pos x="34" y="28"/>
              </a:cxn>
              <a:cxn ang="0">
                <a:pos x="39" y="31"/>
              </a:cxn>
              <a:cxn ang="0">
                <a:pos x="44" y="34"/>
              </a:cxn>
              <a:cxn ang="0">
                <a:pos x="48" y="37"/>
              </a:cxn>
              <a:cxn ang="0">
                <a:pos x="53" y="40"/>
              </a:cxn>
              <a:cxn ang="0">
                <a:pos x="58" y="42"/>
              </a:cxn>
              <a:cxn ang="0">
                <a:pos x="64" y="45"/>
              </a:cxn>
              <a:cxn ang="0">
                <a:pos x="68" y="47"/>
              </a:cxn>
              <a:cxn ang="0">
                <a:pos x="74" y="50"/>
              </a:cxn>
              <a:cxn ang="0">
                <a:pos x="79" y="52"/>
              </a:cxn>
              <a:cxn ang="0">
                <a:pos x="84" y="54"/>
              </a:cxn>
              <a:cxn ang="0">
                <a:pos x="90" y="56"/>
              </a:cxn>
              <a:cxn ang="0">
                <a:pos x="95" y="57"/>
              </a:cxn>
              <a:cxn ang="0">
                <a:pos x="100" y="59"/>
              </a:cxn>
              <a:cxn ang="0">
                <a:pos x="106" y="60"/>
              </a:cxn>
              <a:cxn ang="0">
                <a:pos x="112" y="62"/>
              </a:cxn>
              <a:cxn ang="0">
                <a:pos x="118" y="63"/>
              </a:cxn>
              <a:cxn ang="0">
                <a:pos x="123" y="64"/>
              </a:cxn>
              <a:cxn ang="0">
                <a:pos x="129" y="65"/>
              </a:cxn>
              <a:cxn ang="0">
                <a:pos x="135" y="66"/>
              </a:cxn>
              <a:cxn ang="0">
                <a:pos x="140" y="66"/>
              </a:cxn>
              <a:cxn ang="0">
                <a:pos x="146" y="67"/>
              </a:cxn>
              <a:cxn ang="0">
                <a:pos x="152" y="68"/>
              </a:cxn>
              <a:cxn ang="0">
                <a:pos x="158" y="68"/>
              </a:cxn>
              <a:cxn ang="0">
                <a:pos x="164" y="68"/>
              </a:cxn>
              <a:cxn ang="0">
                <a:pos x="176" y="68"/>
              </a:cxn>
              <a:cxn ang="0">
                <a:pos x="182" y="67"/>
              </a:cxn>
              <a:cxn ang="0">
                <a:pos x="188" y="67"/>
              </a:cxn>
              <a:cxn ang="0">
                <a:pos x="194" y="66"/>
              </a:cxn>
              <a:cxn ang="0">
                <a:pos x="199" y="65"/>
              </a:cxn>
              <a:cxn ang="0">
                <a:pos x="205" y="64"/>
              </a:cxn>
              <a:cxn ang="0">
                <a:pos x="211" y="63"/>
              </a:cxn>
              <a:cxn ang="0">
                <a:pos x="216" y="62"/>
              </a:cxn>
              <a:cxn ang="0">
                <a:pos x="222" y="60"/>
              </a:cxn>
              <a:cxn ang="0">
                <a:pos x="227" y="59"/>
              </a:cxn>
              <a:cxn ang="0">
                <a:pos x="233" y="58"/>
              </a:cxn>
              <a:cxn ang="0">
                <a:pos x="238" y="56"/>
              </a:cxn>
              <a:cxn ang="0">
                <a:pos x="244" y="54"/>
              </a:cxn>
              <a:cxn ang="0">
                <a:pos x="249" y="52"/>
              </a:cxn>
              <a:cxn ang="0">
                <a:pos x="254" y="50"/>
              </a:cxn>
              <a:cxn ang="0">
                <a:pos x="259" y="48"/>
              </a:cxn>
              <a:cxn ang="0">
                <a:pos x="264" y="45"/>
              </a:cxn>
              <a:cxn ang="0">
                <a:pos x="269" y="43"/>
              </a:cxn>
              <a:cxn ang="0">
                <a:pos x="274" y="40"/>
              </a:cxn>
              <a:cxn ang="0">
                <a:pos x="279" y="38"/>
              </a:cxn>
              <a:cxn ang="0">
                <a:pos x="284" y="34"/>
              </a:cxn>
              <a:cxn ang="0">
                <a:pos x="288" y="32"/>
              </a:cxn>
              <a:cxn ang="0">
                <a:pos x="293" y="29"/>
              </a:cxn>
              <a:cxn ang="0">
                <a:pos x="298" y="26"/>
              </a:cxn>
              <a:cxn ang="0">
                <a:pos x="302" y="22"/>
              </a:cxn>
              <a:cxn ang="0">
                <a:pos x="306" y="19"/>
              </a:cxn>
              <a:cxn ang="0">
                <a:pos x="311" y="16"/>
              </a:cxn>
              <a:cxn ang="0">
                <a:pos x="315" y="12"/>
              </a:cxn>
              <a:cxn ang="0">
                <a:pos x="319" y="8"/>
              </a:cxn>
              <a:cxn ang="0">
                <a:pos x="324" y="4"/>
              </a:cxn>
              <a:cxn ang="0">
                <a:pos x="328" y="1"/>
              </a:cxn>
            </a:cxnLst>
            <a:rect l="0" t="0" r="r" b="b"/>
            <a:pathLst>
              <a:path w="329" h="69">
                <a:moveTo>
                  <a:pt x="0" y="0"/>
                </a:moveTo>
                <a:lnTo>
                  <a:pt x="8" y="8"/>
                </a:lnTo>
                <a:lnTo>
                  <a:pt x="12" y="11"/>
                </a:lnTo>
                <a:lnTo>
                  <a:pt x="16" y="15"/>
                </a:lnTo>
                <a:lnTo>
                  <a:pt x="21" y="18"/>
                </a:lnTo>
                <a:lnTo>
                  <a:pt x="25" y="22"/>
                </a:lnTo>
                <a:lnTo>
                  <a:pt x="30" y="25"/>
                </a:lnTo>
                <a:lnTo>
                  <a:pt x="34" y="28"/>
                </a:lnTo>
                <a:lnTo>
                  <a:pt x="39" y="31"/>
                </a:lnTo>
                <a:lnTo>
                  <a:pt x="44" y="34"/>
                </a:lnTo>
                <a:lnTo>
                  <a:pt x="48" y="37"/>
                </a:lnTo>
                <a:lnTo>
                  <a:pt x="53" y="40"/>
                </a:lnTo>
                <a:lnTo>
                  <a:pt x="58" y="42"/>
                </a:lnTo>
                <a:lnTo>
                  <a:pt x="64" y="45"/>
                </a:lnTo>
                <a:lnTo>
                  <a:pt x="68" y="47"/>
                </a:lnTo>
                <a:lnTo>
                  <a:pt x="74" y="50"/>
                </a:lnTo>
                <a:lnTo>
                  <a:pt x="79" y="52"/>
                </a:lnTo>
                <a:lnTo>
                  <a:pt x="84" y="54"/>
                </a:lnTo>
                <a:lnTo>
                  <a:pt x="90" y="56"/>
                </a:lnTo>
                <a:lnTo>
                  <a:pt x="95" y="57"/>
                </a:lnTo>
                <a:lnTo>
                  <a:pt x="100" y="59"/>
                </a:lnTo>
                <a:lnTo>
                  <a:pt x="106" y="60"/>
                </a:lnTo>
                <a:lnTo>
                  <a:pt x="112" y="62"/>
                </a:lnTo>
                <a:lnTo>
                  <a:pt x="118" y="63"/>
                </a:lnTo>
                <a:lnTo>
                  <a:pt x="123" y="64"/>
                </a:lnTo>
                <a:lnTo>
                  <a:pt x="129" y="65"/>
                </a:lnTo>
                <a:lnTo>
                  <a:pt x="135" y="66"/>
                </a:lnTo>
                <a:lnTo>
                  <a:pt x="140" y="66"/>
                </a:lnTo>
                <a:lnTo>
                  <a:pt x="146" y="67"/>
                </a:lnTo>
                <a:lnTo>
                  <a:pt x="152" y="68"/>
                </a:lnTo>
                <a:lnTo>
                  <a:pt x="158" y="68"/>
                </a:lnTo>
                <a:lnTo>
                  <a:pt x="164" y="68"/>
                </a:lnTo>
                <a:lnTo>
                  <a:pt x="176" y="68"/>
                </a:lnTo>
                <a:lnTo>
                  <a:pt x="182" y="67"/>
                </a:lnTo>
                <a:lnTo>
                  <a:pt x="188" y="67"/>
                </a:lnTo>
                <a:lnTo>
                  <a:pt x="194" y="66"/>
                </a:lnTo>
                <a:lnTo>
                  <a:pt x="199" y="65"/>
                </a:lnTo>
                <a:lnTo>
                  <a:pt x="205" y="64"/>
                </a:lnTo>
                <a:lnTo>
                  <a:pt x="211" y="63"/>
                </a:lnTo>
                <a:lnTo>
                  <a:pt x="216" y="62"/>
                </a:lnTo>
                <a:lnTo>
                  <a:pt x="222" y="60"/>
                </a:lnTo>
                <a:lnTo>
                  <a:pt x="227" y="59"/>
                </a:lnTo>
                <a:lnTo>
                  <a:pt x="233" y="58"/>
                </a:lnTo>
                <a:lnTo>
                  <a:pt x="238" y="56"/>
                </a:lnTo>
                <a:lnTo>
                  <a:pt x="244" y="54"/>
                </a:lnTo>
                <a:lnTo>
                  <a:pt x="249" y="52"/>
                </a:lnTo>
                <a:lnTo>
                  <a:pt x="254" y="50"/>
                </a:lnTo>
                <a:lnTo>
                  <a:pt x="259" y="48"/>
                </a:lnTo>
                <a:lnTo>
                  <a:pt x="264" y="45"/>
                </a:lnTo>
                <a:lnTo>
                  <a:pt x="269" y="43"/>
                </a:lnTo>
                <a:lnTo>
                  <a:pt x="274" y="40"/>
                </a:lnTo>
                <a:lnTo>
                  <a:pt x="279" y="38"/>
                </a:lnTo>
                <a:lnTo>
                  <a:pt x="284" y="34"/>
                </a:lnTo>
                <a:lnTo>
                  <a:pt x="288" y="32"/>
                </a:lnTo>
                <a:lnTo>
                  <a:pt x="293" y="29"/>
                </a:lnTo>
                <a:lnTo>
                  <a:pt x="298" y="26"/>
                </a:lnTo>
                <a:lnTo>
                  <a:pt x="302" y="22"/>
                </a:lnTo>
                <a:lnTo>
                  <a:pt x="306" y="19"/>
                </a:lnTo>
                <a:lnTo>
                  <a:pt x="311" y="16"/>
                </a:lnTo>
                <a:lnTo>
                  <a:pt x="315" y="12"/>
                </a:lnTo>
                <a:lnTo>
                  <a:pt x="319" y="8"/>
                </a:lnTo>
                <a:lnTo>
                  <a:pt x="324" y="4"/>
                </a:lnTo>
                <a:lnTo>
                  <a:pt x="328" y="1"/>
                </a:lnTo>
              </a:path>
            </a:pathLst>
          </a:custGeom>
          <a:solidFill>
            <a:srgbClr val="CCFFFF"/>
          </a:solidFill>
          <a:ln w="25400" cap="flat" cmpd="sng">
            <a:solidFill>
              <a:srgbClr val="CC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9405" name="Rectangle 13"/>
          <p:cNvSpPr>
            <a:spLocks noChangeAspect="1" noChangeArrowheads="1"/>
          </p:cNvSpPr>
          <p:nvPr/>
        </p:nvSpPr>
        <p:spPr bwMode="auto">
          <a:xfrm flipV="1">
            <a:off x="3287713" y="1636713"/>
            <a:ext cx="496887" cy="704850"/>
          </a:xfrm>
          <a:prstGeom prst="rect">
            <a:avLst/>
          </a:prstGeom>
          <a:solidFill>
            <a:srgbClr val="969696"/>
          </a:solidFill>
          <a:ln w="2540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9406" name="Rectangle 14"/>
          <p:cNvSpPr>
            <a:spLocks noChangeAspect="1" noChangeArrowheads="1"/>
          </p:cNvSpPr>
          <p:nvPr/>
        </p:nvSpPr>
        <p:spPr bwMode="auto">
          <a:xfrm flipV="1">
            <a:off x="3394075" y="2349500"/>
            <a:ext cx="306388" cy="377825"/>
          </a:xfrm>
          <a:prstGeom prst="rect">
            <a:avLst/>
          </a:prstGeom>
          <a:gradFill rotWithShape="0">
            <a:gsLst>
              <a:gs pos="0">
                <a:srgbClr val="969696">
                  <a:gamma/>
                  <a:shade val="46275"/>
                  <a:invGamma/>
                </a:srgbClr>
              </a:gs>
              <a:gs pos="50000">
                <a:srgbClr val="969696"/>
              </a:gs>
              <a:gs pos="100000">
                <a:srgbClr val="969696">
                  <a:gamma/>
                  <a:shade val="46275"/>
                  <a:invGamma/>
                </a:srgbClr>
              </a:gs>
            </a:gsLst>
            <a:lin ang="0" scaled="1"/>
          </a:gradFill>
          <a:ln w="2540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59407" name="Group 15"/>
          <p:cNvGrpSpPr>
            <a:grpSpLocks noChangeAspect="1"/>
          </p:cNvGrpSpPr>
          <p:nvPr/>
        </p:nvGrpSpPr>
        <p:grpSpPr bwMode="auto">
          <a:xfrm>
            <a:off x="2481263" y="5627688"/>
            <a:ext cx="1117600" cy="1077912"/>
            <a:chOff x="1411" y="3409"/>
            <a:chExt cx="898" cy="800"/>
          </a:xfrm>
        </p:grpSpPr>
        <p:sp>
          <p:nvSpPr>
            <p:cNvPr id="59408" name="Freeform 16"/>
            <p:cNvSpPr>
              <a:spLocks noChangeAspect="1"/>
            </p:cNvSpPr>
            <p:nvPr/>
          </p:nvSpPr>
          <p:spPr bwMode="auto">
            <a:xfrm>
              <a:off x="1411" y="3859"/>
              <a:ext cx="898" cy="350"/>
            </a:xfrm>
            <a:custGeom>
              <a:avLst/>
              <a:gdLst/>
              <a:ahLst/>
              <a:cxnLst>
                <a:cxn ang="0">
                  <a:pos x="897" y="0"/>
                </a:cxn>
                <a:cxn ang="0">
                  <a:pos x="349" y="0"/>
                </a:cxn>
                <a:cxn ang="0">
                  <a:pos x="0" y="349"/>
                </a:cxn>
              </a:cxnLst>
              <a:rect l="0" t="0" r="r" b="b"/>
              <a:pathLst>
                <a:path w="898" h="350">
                  <a:moveTo>
                    <a:pt x="897" y="0"/>
                  </a:moveTo>
                  <a:lnTo>
                    <a:pt x="349" y="0"/>
                  </a:lnTo>
                  <a:lnTo>
                    <a:pt x="0" y="349"/>
                  </a:lnTo>
                </a:path>
              </a:pathLst>
            </a:custGeom>
            <a:noFill/>
            <a:ln w="25400" cap="flat" cmpd="sng">
              <a:solidFill>
                <a:srgbClr val="FF99CC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9409" name="Line 17"/>
            <p:cNvSpPr>
              <a:spLocks noChangeAspect="1" noChangeShapeType="1"/>
            </p:cNvSpPr>
            <p:nvPr/>
          </p:nvSpPr>
          <p:spPr bwMode="auto">
            <a:xfrm flipV="1">
              <a:off x="1764" y="3409"/>
              <a:ext cx="0" cy="447"/>
            </a:xfrm>
            <a:prstGeom prst="line">
              <a:avLst/>
            </a:prstGeom>
            <a:noFill/>
            <a:ln w="25400">
              <a:solidFill>
                <a:srgbClr val="FF99CC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59410" name="Oval 18"/>
          <p:cNvSpPr>
            <a:spLocks noChangeAspect="1" noChangeArrowheads="1"/>
          </p:cNvSpPr>
          <p:nvPr/>
        </p:nvSpPr>
        <p:spPr bwMode="auto">
          <a:xfrm flipV="1">
            <a:off x="1427163" y="1519238"/>
            <a:ext cx="249237" cy="773112"/>
          </a:xfrm>
          <a:prstGeom prst="ellipse">
            <a:avLst/>
          </a:prstGeom>
          <a:solidFill>
            <a:srgbClr val="FFFF00"/>
          </a:solidFill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9411" name="Line 19"/>
          <p:cNvSpPr>
            <a:spLocks noChangeAspect="1" noChangeShapeType="1"/>
          </p:cNvSpPr>
          <p:nvPr/>
        </p:nvSpPr>
        <p:spPr bwMode="auto">
          <a:xfrm>
            <a:off x="1352550" y="1822450"/>
            <a:ext cx="0" cy="1281113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9412" name="Line 20"/>
          <p:cNvSpPr>
            <a:spLocks noChangeAspect="1" noChangeShapeType="1"/>
          </p:cNvSpPr>
          <p:nvPr/>
        </p:nvSpPr>
        <p:spPr bwMode="auto">
          <a:xfrm>
            <a:off x="1739900" y="1820863"/>
            <a:ext cx="0" cy="1279525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9413" name="Line 21"/>
          <p:cNvSpPr>
            <a:spLocks noChangeAspect="1" noChangeShapeType="1"/>
          </p:cNvSpPr>
          <p:nvPr/>
        </p:nvSpPr>
        <p:spPr bwMode="auto">
          <a:xfrm>
            <a:off x="1481138" y="2324100"/>
            <a:ext cx="0" cy="790575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9414" name="Line 22"/>
          <p:cNvSpPr>
            <a:spLocks noChangeAspect="1" noChangeShapeType="1"/>
          </p:cNvSpPr>
          <p:nvPr/>
        </p:nvSpPr>
        <p:spPr bwMode="auto">
          <a:xfrm>
            <a:off x="1611313" y="2325688"/>
            <a:ext cx="0" cy="788987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9415" name="Freeform 23"/>
          <p:cNvSpPr>
            <a:spLocks noChangeAspect="1"/>
          </p:cNvSpPr>
          <p:nvPr/>
        </p:nvSpPr>
        <p:spPr bwMode="auto">
          <a:xfrm>
            <a:off x="1558925" y="3116263"/>
            <a:ext cx="1281113" cy="2255837"/>
          </a:xfrm>
          <a:custGeom>
            <a:avLst/>
            <a:gdLst/>
            <a:ahLst/>
            <a:cxnLst>
              <a:cxn ang="0">
                <a:pos x="1028" y="1643"/>
              </a:cxn>
              <a:cxn ang="0">
                <a:pos x="773" y="1672"/>
              </a:cxn>
              <a:cxn ang="0">
                <a:pos x="0" y="1672"/>
              </a:cxn>
              <a:cxn ang="0">
                <a:pos x="0" y="0"/>
              </a:cxn>
            </a:cxnLst>
            <a:rect l="0" t="0" r="r" b="b"/>
            <a:pathLst>
              <a:path w="1029" h="1673">
                <a:moveTo>
                  <a:pt x="1028" y="1643"/>
                </a:moveTo>
                <a:lnTo>
                  <a:pt x="773" y="1672"/>
                </a:lnTo>
                <a:lnTo>
                  <a:pt x="0" y="1672"/>
                </a:lnTo>
                <a:lnTo>
                  <a:pt x="0" y="0"/>
                </a:lnTo>
              </a:path>
            </a:pathLst>
          </a:custGeom>
          <a:noFill/>
          <a:ln w="254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9416" name="Freeform 24"/>
          <p:cNvSpPr>
            <a:spLocks noChangeAspect="1"/>
          </p:cNvSpPr>
          <p:nvPr/>
        </p:nvSpPr>
        <p:spPr bwMode="auto">
          <a:xfrm>
            <a:off x="1503363" y="3086100"/>
            <a:ext cx="1336675" cy="2379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723"/>
              </a:cxn>
              <a:cxn ang="0">
                <a:pos x="840" y="1723"/>
              </a:cxn>
              <a:cxn ang="0">
                <a:pos x="1073" y="1765"/>
              </a:cxn>
            </a:cxnLst>
            <a:rect l="0" t="0" r="r" b="b"/>
            <a:pathLst>
              <a:path w="1074" h="1766">
                <a:moveTo>
                  <a:pt x="0" y="0"/>
                </a:moveTo>
                <a:lnTo>
                  <a:pt x="0" y="1723"/>
                </a:lnTo>
                <a:lnTo>
                  <a:pt x="840" y="1723"/>
                </a:lnTo>
                <a:lnTo>
                  <a:pt x="1073" y="1765"/>
                </a:lnTo>
              </a:path>
            </a:pathLst>
          </a:custGeom>
          <a:noFill/>
          <a:ln w="254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9417" name="Freeform 25"/>
          <p:cNvSpPr>
            <a:spLocks noChangeAspect="1"/>
          </p:cNvSpPr>
          <p:nvPr/>
        </p:nvSpPr>
        <p:spPr bwMode="auto">
          <a:xfrm>
            <a:off x="3411538" y="3097213"/>
            <a:ext cx="369887" cy="2557462"/>
          </a:xfrm>
          <a:custGeom>
            <a:avLst/>
            <a:gdLst/>
            <a:ahLst/>
            <a:cxnLst>
              <a:cxn ang="0">
                <a:pos x="0" y="297"/>
              </a:cxn>
              <a:cxn ang="0">
                <a:pos x="0" y="701"/>
              </a:cxn>
              <a:cxn ang="0">
                <a:pos x="167" y="1897"/>
              </a:cxn>
              <a:cxn ang="0">
                <a:pos x="296" y="701"/>
              </a:cxn>
              <a:cxn ang="0">
                <a:pos x="296" y="0"/>
              </a:cxn>
            </a:cxnLst>
            <a:rect l="0" t="0" r="r" b="b"/>
            <a:pathLst>
              <a:path w="297" h="1898">
                <a:moveTo>
                  <a:pt x="0" y="297"/>
                </a:moveTo>
                <a:lnTo>
                  <a:pt x="0" y="701"/>
                </a:lnTo>
                <a:lnTo>
                  <a:pt x="167" y="1897"/>
                </a:lnTo>
                <a:lnTo>
                  <a:pt x="296" y="701"/>
                </a:lnTo>
                <a:lnTo>
                  <a:pt x="296" y="0"/>
                </a:lnTo>
              </a:path>
            </a:pathLst>
          </a:custGeom>
          <a:noFill/>
          <a:ln w="25400" cap="flat" cmpd="sng">
            <a:solidFill>
              <a:srgbClr val="FFCC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9418" name="Line 26"/>
          <p:cNvSpPr>
            <a:spLocks noChangeAspect="1" noChangeShapeType="1"/>
          </p:cNvSpPr>
          <p:nvPr/>
        </p:nvSpPr>
        <p:spPr bwMode="auto">
          <a:xfrm flipH="1">
            <a:off x="3378200" y="3055938"/>
            <a:ext cx="423863" cy="460375"/>
          </a:xfrm>
          <a:prstGeom prst="line">
            <a:avLst/>
          </a:prstGeom>
          <a:noFill/>
          <a:ln w="82550">
            <a:solidFill>
              <a:srgbClr val="CC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9419" name="Line 27"/>
          <p:cNvSpPr>
            <a:spLocks noChangeAspect="1" noChangeShapeType="1"/>
          </p:cNvSpPr>
          <p:nvPr/>
        </p:nvSpPr>
        <p:spPr bwMode="auto">
          <a:xfrm>
            <a:off x="3779838" y="3100388"/>
            <a:ext cx="17018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9420" name="Line 28"/>
          <p:cNvSpPr>
            <a:spLocks noChangeAspect="1" noChangeShapeType="1"/>
          </p:cNvSpPr>
          <p:nvPr/>
        </p:nvSpPr>
        <p:spPr bwMode="auto">
          <a:xfrm>
            <a:off x="3413125" y="3503613"/>
            <a:ext cx="2068513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9421" name="Text Box 29"/>
          <p:cNvSpPr txBox="1">
            <a:spLocks noChangeAspect="1" noChangeArrowheads="1"/>
          </p:cNvSpPr>
          <p:nvPr/>
        </p:nvSpPr>
        <p:spPr bwMode="auto">
          <a:xfrm>
            <a:off x="4833938" y="5148263"/>
            <a:ext cx="53975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spcBef>
                <a:spcPct val="30000"/>
              </a:spcBef>
              <a:buFontTx/>
              <a:buNone/>
            </a:pPr>
            <a:r>
              <a:rPr lang="fr-FR" sz="2400" b="1">
                <a:effectLst/>
              </a:rPr>
              <a:t>Ar</a:t>
            </a:r>
            <a:endParaRPr lang="fr-FR" sz="2400">
              <a:effectLst/>
            </a:endParaRPr>
          </a:p>
        </p:txBody>
      </p:sp>
      <p:sp>
        <p:nvSpPr>
          <p:cNvPr id="59422" name="Line 30"/>
          <p:cNvSpPr>
            <a:spLocks noChangeAspect="1" noChangeShapeType="1"/>
          </p:cNvSpPr>
          <p:nvPr/>
        </p:nvSpPr>
        <p:spPr bwMode="auto">
          <a:xfrm flipH="1">
            <a:off x="4373563" y="5429250"/>
            <a:ext cx="390525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9423" name="Text Box 31"/>
          <p:cNvSpPr txBox="1">
            <a:spLocks noChangeAspect="1" noChangeArrowheads="1"/>
          </p:cNvSpPr>
          <p:nvPr/>
        </p:nvSpPr>
        <p:spPr bwMode="auto">
          <a:xfrm>
            <a:off x="6391275" y="2517775"/>
            <a:ext cx="809625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spcBef>
                <a:spcPct val="30000"/>
              </a:spcBef>
              <a:buFontTx/>
              <a:buNone/>
            </a:pPr>
            <a:r>
              <a:rPr lang="fr-FR" sz="2400" b="1">
                <a:effectLst/>
              </a:rPr>
              <a:t>laser</a:t>
            </a:r>
            <a:endParaRPr lang="fr-FR" sz="2400">
              <a:effectLst/>
            </a:endParaRPr>
          </a:p>
        </p:txBody>
      </p:sp>
      <p:sp>
        <p:nvSpPr>
          <p:cNvPr id="59424" name="Text Box 32"/>
          <p:cNvSpPr txBox="1">
            <a:spLocks noChangeAspect="1" noChangeArrowheads="1"/>
          </p:cNvSpPr>
          <p:nvPr/>
        </p:nvSpPr>
        <p:spPr bwMode="auto">
          <a:xfrm>
            <a:off x="3817938" y="1762125"/>
            <a:ext cx="1182687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spcBef>
                <a:spcPct val="30000"/>
              </a:spcBef>
              <a:buFontTx/>
              <a:buNone/>
            </a:pPr>
            <a:r>
              <a:rPr lang="fr-FR" sz="2400" b="1">
                <a:effectLst/>
              </a:rPr>
              <a:t>kamera</a:t>
            </a:r>
            <a:endParaRPr lang="fr-FR" sz="2400">
              <a:effectLst/>
            </a:endParaRPr>
          </a:p>
        </p:txBody>
      </p:sp>
      <p:sp>
        <p:nvSpPr>
          <p:cNvPr id="59425" name="Text Box 33"/>
          <p:cNvSpPr txBox="1">
            <a:spLocks noChangeAspect="1" noChangeArrowheads="1"/>
          </p:cNvSpPr>
          <p:nvPr/>
        </p:nvSpPr>
        <p:spPr bwMode="auto">
          <a:xfrm>
            <a:off x="2357438" y="2970213"/>
            <a:ext cx="1147762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spcBef>
                <a:spcPct val="30000"/>
              </a:spcBef>
              <a:buFontTx/>
              <a:buNone/>
            </a:pPr>
            <a:r>
              <a:rPr lang="fr-FR" sz="2400" b="1">
                <a:effectLst/>
              </a:rPr>
              <a:t>zrcadlo</a:t>
            </a:r>
            <a:endParaRPr lang="fr-FR" sz="2400">
              <a:effectLst/>
            </a:endParaRPr>
          </a:p>
        </p:txBody>
      </p:sp>
      <p:sp>
        <p:nvSpPr>
          <p:cNvPr id="59426" name="Text Box 34"/>
          <p:cNvSpPr txBox="1">
            <a:spLocks noChangeAspect="1" noChangeArrowheads="1"/>
          </p:cNvSpPr>
          <p:nvPr/>
        </p:nvSpPr>
        <p:spPr bwMode="auto">
          <a:xfrm>
            <a:off x="3865563" y="4010025"/>
            <a:ext cx="928687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spcBef>
                <a:spcPct val="30000"/>
              </a:spcBef>
              <a:buFontTx/>
              <a:buNone/>
            </a:pPr>
            <a:r>
              <a:rPr lang="fr-FR" sz="2400" b="1">
                <a:effectLst/>
              </a:rPr>
              <a:t>čočka</a:t>
            </a:r>
            <a:endParaRPr lang="fr-FR" sz="2400">
              <a:effectLst/>
            </a:endParaRPr>
          </a:p>
        </p:txBody>
      </p:sp>
      <p:sp>
        <p:nvSpPr>
          <p:cNvPr id="59427" name="Text Box 35"/>
          <p:cNvSpPr txBox="1">
            <a:spLocks noChangeAspect="1" noChangeArrowheads="1"/>
          </p:cNvSpPr>
          <p:nvPr/>
        </p:nvSpPr>
        <p:spPr bwMode="auto">
          <a:xfrm>
            <a:off x="1974850" y="4430713"/>
            <a:ext cx="1200150" cy="8223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fr-FR" sz="2400" b="1">
                <a:effectLst/>
              </a:rPr>
              <a:t>ablační</a:t>
            </a:r>
          </a:p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fr-FR" sz="2400" b="1">
                <a:effectLst/>
              </a:rPr>
              <a:t>komora</a:t>
            </a:r>
            <a:endParaRPr lang="fr-FR" sz="2400">
              <a:effectLst/>
            </a:endParaRPr>
          </a:p>
        </p:txBody>
      </p:sp>
      <p:sp>
        <p:nvSpPr>
          <p:cNvPr id="59428" name="Text Box 36"/>
          <p:cNvSpPr txBox="1">
            <a:spLocks noChangeAspect="1" noChangeArrowheads="1"/>
          </p:cNvSpPr>
          <p:nvPr/>
        </p:nvSpPr>
        <p:spPr bwMode="auto">
          <a:xfrm>
            <a:off x="1676400" y="3808413"/>
            <a:ext cx="103028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spcBef>
                <a:spcPct val="30000"/>
              </a:spcBef>
              <a:buFontTx/>
              <a:buNone/>
            </a:pPr>
            <a:r>
              <a:rPr lang="fr-FR" sz="2400" b="1">
                <a:effectLst/>
              </a:rPr>
              <a:t>vedení</a:t>
            </a:r>
            <a:endParaRPr lang="fr-FR" sz="2400">
              <a:effectLst/>
            </a:endParaRPr>
          </a:p>
        </p:txBody>
      </p:sp>
      <p:sp>
        <p:nvSpPr>
          <p:cNvPr id="59429" name="Text Box 37"/>
          <p:cNvSpPr txBox="1">
            <a:spLocks noChangeAspect="1" noChangeArrowheads="1"/>
          </p:cNvSpPr>
          <p:nvPr/>
        </p:nvSpPr>
        <p:spPr bwMode="auto">
          <a:xfrm>
            <a:off x="914400" y="5743575"/>
            <a:ext cx="1987550" cy="8223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spcBef>
                <a:spcPct val="30000"/>
              </a:spcBef>
              <a:buFontTx/>
              <a:buNone/>
            </a:pPr>
            <a:r>
              <a:rPr lang="fr-FR" sz="2400" b="1">
                <a:effectLst/>
              </a:rPr>
              <a:t>pohyb vzorku</a:t>
            </a:r>
            <a:br>
              <a:rPr lang="fr-FR" sz="2400" b="1">
                <a:effectLst/>
              </a:rPr>
            </a:br>
            <a:r>
              <a:rPr lang="fr-FR" sz="2400" b="1">
                <a:effectLst/>
              </a:rPr>
              <a:t>x-y-z</a:t>
            </a:r>
            <a:endParaRPr lang="fr-FR" sz="2400">
              <a:effectLst/>
            </a:endParaRPr>
          </a:p>
        </p:txBody>
      </p:sp>
      <p:sp>
        <p:nvSpPr>
          <p:cNvPr id="59430" name="Text Box 38"/>
          <p:cNvSpPr txBox="1">
            <a:spLocks noChangeAspect="1" noChangeArrowheads="1"/>
          </p:cNvSpPr>
          <p:nvPr/>
        </p:nvSpPr>
        <p:spPr bwMode="auto">
          <a:xfrm>
            <a:off x="4186238" y="5821363"/>
            <a:ext cx="1065212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spcBef>
                <a:spcPct val="30000"/>
              </a:spcBef>
              <a:buFontTx/>
              <a:buNone/>
            </a:pPr>
            <a:r>
              <a:rPr lang="fr-FR" sz="2400" b="1">
                <a:effectLst/>
              </a:rPr>
              <a:t>vzorek</a:t>
            </a:r>
            <a:endParaRPr lang="fr-FR" sz="2400">
              <a:effectLst/>
            </a:endParaRPr>
          </a:p>
        </p:txBody>
      </p:sp>
      <p:sp>
        <p:nvSpPr>
          <p:cNvPr id="59431" name="Oval 39"/>
          <p:cNvSpPr>
            <a:spLocks noChangeAspect="1" noChangeArrowheads="1"/>
          </p:cNvSpPr>
          <p:nvPr/>
        </p:nvSpPr>
        <p:spPr bwMode="auto">
          <a:xfrm>
            <a:off x="3592513" y="5432425"/>
            <a:ext cx="60325" cy="193675"/>
          </a:xfrm>
          <a:prstGeom prst="ellipse">
            <a:avLst/>
          </a:prstGeom>
          <a:solidFill>
            <a:srgbClr val="0000FF"/>
          </a:solidFill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9432" name="Rectangle 40"/>
          <p:cNvSpPr>
            <a:spLocks noChangeAspect="1" noChangeArrowheads="1"/>
          </p:cNvSpPr>
          <p:nvPr/>
        </p:nvSpPr>
        <p:spPr bwMode="auto">
          <a:xfrm flipV="1">
            <a:off x="7046913" y="5624513"/>
            <a:ext cx="288925" cy="95250"/>
          </a:xfrm>
          <a:prstGeom prst="rect">
            <a:avLst/>
          </a:prstGeom>
          <a:solidFill>
            <a:srgbClr val="000000"/>
          </a:solidFill>
          <a:ln w="2540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9433" name="Freeform 41"/>
          <p:cNvSpPr>
            <a:spLocks noChangeAspect="1"/>
          </p:cNvSpPr>
          <p:nvPr/>
        </p:nvSpPr>
        <p:spPr bwMode="auto">
          <a:xfrm>
            <a:off x="6102350" y="5842000"/>
            <a:ext cx="1365250" cy="439738"/>
          </a:xfrm>
          <a:custGeom>
            <a:avLst/>
            <a:gdLst/>
            <a:ahLst/>
            <a:cxnLst>
              <a:cxn ang="0">
                <a:pos x="1001" y="326"/>
              </a:cxn>
              <a:cxn ang="0">
                <a:pos x="1004" y="326"/>
              </a:cxn>
              <a:cxn ang="0">
                <a:pos x="1008" y="326"/>
              </a:cxn>
              <a:cxn ang="0">
                <a:pos x="1011" y="325"/>
              </a:cxn>
              <a:cxn ang="0">
                <a:pos x="1015" y="324"/>
              </a:cxn>
              <a:cxn ang="0">
                <a:pos x="1019" y="323"/>
              </a:cxn>
              <a:cxn ang="0">
                <a:pos x="1022" y="321"/>
              </a:cxn>
              <a:cxn ang="0">
                <a:pos x="1025" y="318"/>
              </a:cxn>
              <a:cxn ang="0">
                <a:pos x="1028" y="316"/>
              </a:cxn>
              <a:cxn ang="0">
                <a:pos x="1085" y="229"/>
              </a:cxn>
              <a:cxn ang="0">
                <a:pos x="1086" y="228"/>
              </a:cxn>
              <a:cxn ang="0">
                <a:pos x="1086" y="226"/>
              </a:cxn>
              <a:cxn ang="0">
                <a:pos x="1095" y="190"/>
              </a:cxn>
              <a:cxn ang="0">
                <a:pos x="1095" y="188"/>
              </a:cxn>
              <a:cxn ang="0">
                <a:pos x="1095" y="187"/>
              </a:cxn>
              <a:cxn ang="0">
                <a:pos x="1094" y="185"/>
              </a:cxn>
              <a:cxn ang="0">
                <a:pos x="1093" y="184"/>
              </a:cxn>
              <a:cxn ang="0">
                <a:pos x="1093" y="183"/>
              </a:cxn>
              <a:cxn ang="0">
                <a:pos x="1091" y="182"/>
              </a:cxn>
              <a:cxn ang="0">
                <a:pos x="1090" y="181"/>
              </a:cxn>
              <a:cxn ang="0">
                <a:pos x="1088" y="180"/>
              </a:cxn>
              <a:cxn ang="0">
                <a:pos x="883" y="141"/>
              </a:cxn>
              <a:cxn ang="0">
                <a:pos x="770" y="120"/>
              </a:cxn>
              <a:cxn ang="0">
                <a:pos x="114" y="1"/>
              </a:cxn>
              <a:cxn ang="0">
                <a:pos x="110" y="0"/>
              </a:cxn>
              <a:cxn ang="0">
                <a:pos x="106" y="0"/>
              </a:cxn>
              <a:cxn ang="0">
                <a:pos x="101" y="1"/>
              </a:cxn>
              <a:cxn ang="0">
                <a:pos x="97" y="2"/>
              </a:cxn>
              <a:cxn ang="0">
                <a:pos x="93" y="4"/>
              </a:cxn>
              <a:cxn ang="0">
                <a:pos x="89" y="6"/>
              </a:cxn>
              <a:cxn ang="0">
                <a:pos x="85" y="8"/>
              </a:cxn>
              <a:cxn ang="0">
                <a:pos x="81" y="11"/>
              </a:cxn>
              <a:cxn ang="0">
                <a:pos x="19" y="84"/>
              </a:cxn>
              <a:cxn ang="0">
                <a:pos x="17" y="89"/>
              </a:cxn>
              <a:cxn ang="0">
                <a:pos x="0" y="131"/>
              </a:cxn>
              <a:cxn ang="0">
                <a:pos x="0" y="133"/>
              </a:cxn>
              <a:cxn ang="0">
                <a:pos x="0" y="135"/>
              </a:cxn>
              <a:cxn ang="0">
                <a:pos x="1" y="136"/>
              </a:cxn>
              <a:cxn ang="0">
                <a:pos x="2" y="138"/>
              </a:cxn>
              <a:cxn ang="0">
                <a:pos x="3" y="140"/>
              </a:cxn>
              <a:cxn ang="0">
                <a:pos x="5" y="140"/>
              </a:cxn>
              <a:cxn ang="0">
                <a:pos x="7" y="141"/>
              </a:cxn>
              <a:cxn ang="0">
                <a:pos x="9" y="142"/>
              </a:cxn>
              <a:cxn ang="0">
                <a:pos x="339" y="203"/>
              </a:cxn>
            </a:cxnLst>
            <a:rect l="0" t="0" r="r" b="b"/>
            <a:pathLst>
              <a:path w="1097" h="327">
                <a:moveTo>
                  <a:pt x="999" y="326"/>
                </a:moveTo>
                <a:lnTo>
                  <a:pt x="1001" y="326"/>
                </a:lnTo>
                <a:lnTo>
                  <a:pt x="1002" y="326"/>
                </a:lnTo>
                <a:lnTo>
                  <a:pt x="1004" y="326"/>
                </a:lnTo>
                <a:lnTo>
                  <a:pt x="1006" y="326"/>
                </a:lnTo>
                <a:lnTo>
                  <a:pt x="1008" y="326"/>
                </a:lnTo>
                <a:lnTo>
                  <a:pt x="1009" y="326"/>
                </a:lnTo>
                <a:lnTo>
                  <a:pt x="1011" y="325"/>
                </a:lnTo>
                <a:lnTo>
                  <a:pt x="1013" y="325"/>
                </a:lnTo>
                <a:lnTo>
                  <a:pt x="1015" y="324"/>
                </a:lnTo>
                <a:lnTo>
                  <a:pt x="1017" y="324"/>
                </a:lnTo>
                <a:lnTo>
                  <a:pt x="1019" y="323"/>
                </a:lnTo>
                <a:lnTo>
                  <a:pt x="1020" y="322"/>
                </a:lnTo>
                <a:lnTo>
                  <a:pt x="1022" y="321"/>
                </a:lnTo>
                <a:lnTo>
                  <a:pt x="1023" y="320"/>
                </a:lnTo>
                <a:lnTo>
                  <a:pt x="1025" y="318"/>
                </a:lnTo>
                <a:lnTo>
                  <a:pt x="1027" y="318"/>
                </a:lnTo>
                <a:lnTo>
                  <a:pt x="1028" y="316"/>
                </a:lnTo>
                <a:lnTo>
                  <a:pt x="1085" y="230"/>
                </a:lnTo>
                <a:lnTo>
                  <a:pt x="1085" y="229"/>
                </a:lnTo>
                <a:lnTo>
                  <a:pt x="1085" y="228"/>
                </a:lnTo>
                <a:lnTo>
                  <a:pt x="1086" y="228"/>
                </a:lnTo>
                <a:lnTo>
                  <a:pt x="1086" y="227"/>
                </a:lnTo>
                <a:lnTo>
                  <a:pt x="1086" y="226"/>
                </a:lnTo>
                <a:lnTo>
                  <a:pt x="1087" y="225"/>
                </a:lnTo>
                <a:lnTo>
                  <a:pt x="1095" y="190"/>
                </a:lnTo>
                <a:lnTo>
                  <a:pt x="1096" y="189"/>
                </a:lnTo>
                <a:lnTo>
                  <a:pt x="1095" y="188"/>
                </a:lnTo>
                <a:lnTo>
                  <a:pt x="1095" y="187"/>
                </a:lnTo>
                <a:lnTo>
                  <a:pt x="1095" y="187"/>
                </a:lnTo>
                <a:lnTo>
                  <a:pt x="1095" y="186"/>
                </a:lnTo>
                <a:lnTo>
                  <a:pt x="1094" y="185"/>
                </a:lnTo>
                <a:lnTo>
                  <a:pt x="1094" y="184"/>
                </a:lnTo>
                <a:lnTo>
                  <a:pt x="1093" y="184"/>
                </a:lnTo>
                <a:lnTo>
                  <a:pt x="1093" y="183"/>
                </a:lnTo>
                <a:lnTo>
                  <a:pt x="1093" y="183"/>
                </a:lnTo>
                <a:lnTo>
                  <a:pt x="1092" y="182"/>
                </a:lnTo>
                <a:lnTo>
                  <a:pt x="1091" y="182"/>
                </a:lnTo>
                <a:lnTo>
                  <a:pt x="1091" y="181"/>
                </a:lnTo>
                <a:lnTo>
                  <a:pt x="1090" y="181"/>
                </a:lnTo>
                <a:lnTo>
                  <a:pt x="1089" y="180"/>
                </a:lnTo>
                <a:lnTo>
                  <a:pt x="1088" y="180"/>
                </a:lnTo>
                <a:lnTo>
                  <a:pt x="1087" y="180"/>
                </a:lnTo>
                <a:lnTo>
                  <a:pt x="883" y="141"/>
                </a:lnTo>
                <a:lnTo>
                  <a:pt x="883" y="141"/>
                </a:lnTo>
                <a:lnTo>
                  <a:pt x="770" y="120"/>
                </a:lnTo>
                <a:lnTo>
                  <a:pt x="770" y="120"/>
                </a:lnTo>
                <a:lnTo>
                  <a:pt x="114" y="1"/>
                </a:lnTo>
                <a:lnTo>
                  <a:pt x="112" y="0"/>
                </a:lnTo>
                <a:lnTo>
                  <a:pt x="110" y="0"/>
                </a:lnTo>
                <a:lnTo>
                  <a:pt x="108" y="0"/>
                </a:lnTo>
                <a:lnTo>
                  <a:pt x="106" y="0"/>
                </a:lnTo>
                <a:lnTo>
                  <a:pt x="104" y="1"/>
                </a:lnTo>
                <a:lnTo>
                  <a:pt x="101" y="1"/>
                </a:lnTo>
                <a:lnTo>
                  <a:pt x="99" y="2"/>
                </a:lnTo>
                <a:lnTo>
                  <a:pt x="97" y="2"/>
                </a:lnTo>
                <a:lnTo>
                  <a:pt x="95" y="3"/>
                </a:lnTo>
                <a:lnTo>
                  <a:pt x="93" y="4"/>
                </a:lnTo>
                <a:lnTo>
                  <a:pt x="91" y="5"/>
                </a:lnTo>
                <a:lnTo>
                  <a:pt x="89" y="6"/>
                </a:lnTo>
                <a:lnTo>
                  <a:pt x="87" y="7"/>
                </a:lnTo>
                <a:lnTo>
                  <a:pt x="85" y="8"/>
                </a:lnTo>
                <a:lnTo>
                  <a:pt x="83" y="10"/>
                </a:lnTo>
                <a:lnTo>
                  <a:pt x="81" y="11"/>
                </a:lnTo>
                <a:lnTo>
                  <a:pt x="80" y="12"/>
                </a:lnTo>
                <a:lnTo>
                  <a:pt x="19" y="84"/>
                </a:lnTo>
                <a:lnTo>
                  <a:pt x="18" y="88"/>
                </a:lnTo>
                <a:lnTo>
                  <a:pt x="17" y="89"/>
                </a:lnTo>
                <a:lnTo>
                  <a:pt x="0" y="130"/>
                </a:lnTo>
                <a:lnTo>
                  <a:pt x="0" y="131"/>
                </a:lnTo>
                <a:lnTo>
                  <a:pt x="0" y="132"/>
                </a:lnTo>
                <a:lnTo>
                  <a:pt x="0" y="133"/>
                </a:lnTo>
                <a:lnTo>
                  <a:pt x="0" y="134"/>
                </a:lnTo>
                <a:lnTo>
                  <a:pt x="0" y="135"/>
                </a:lnTo>
                <a:lnTo>
                  <a:pt x="0" y="136"/>
                </a:lnTo>
                <a:lnTo>
                  <a:pt x="1" y="136"/>
                </a:lnTo>
                <a:lnTo>
                  <a:pt x="1" y="137"/>
                </a:lnTo>
                <a:lnTo>
                  <a:pt x="2" y="138"/>
                </a:lnTo>
                <a:lnTo>
                  <a:pt x="3" y="138"/>
                </a:lnTo>
                <a:lnTo>
                  <a:pt x="3" y="140"/>
                </a:lnTo>
                <a:lnTo>
                  <a:pt x="4" y="140"/>
                </a:lnTo>
                <a:lnTo>
                  <a:pt x="5" y="140"/>
                </a:lnTo>
                <a:lnTo>
                  <a:pt x="6" y="141"/>
                </a:lnTo>
                <a:lnTo>
                  <a:pt x="7" y="141"/>
                </a:lnTo>
                <a:lnTo>
                  <a:pt x="8" y="141"/>
                </a:lnTo>
                <a:lnTo>
                  <a:pt x="9" y="142"/>
                </a:lnTo>
                <a:lnTo>
                  <a:pt x="15" y="143"/>
                </a:lnTo>
                <a:lnTo>
                  <a:pt x="339" y="203"/>
                </a:lnTo>
                <a:lnTo>
                  <a:pt x="999" y="326"/>
                </a:lnTo>
              </a:path>
            </a:pathLst>
          </a:custGeom>
          <a:solidFill>
            <a:srgbClr val="AAAAAA"/>
          </a:solidFill>
          <a:ln w="2540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9434" name="Freeform 42"/>
          <p:cNvSpPr>
            <a:spLocks noChangeAspect="1"/>
          </p:cNvSpPr>
          <p:nvPr/>
        </p:nvSpPr>
        <p:spPr bwMode="auto">
          <a:xfrm>
            <a:off x="7123113" y="6051550"/>
            <a:ext cx="284162" cy="144463"/>
          </a:xfrm>
          <a:custGeom>
            <a:avLst/>
            <a:gdLst/>
            <a:ahLst/>
            <a:cxnLst>
              <a:cxn ang="0">
                <a:pos x="63" y="0"/>
              </a:cxn>
              <a:cxn ang="0">
                <a:pos x="0" y="74"/>
              </a:cxn>
              <a:cxn ang="0">
                <a:pos x="173" y="106"/>
              </a:cxn>
              <a:cxn ang="0">
                <a:pos x="226" y="31"/>
              </a:cxn>
              <a:cxn ang="0">
                <a:pos x="63" y="0"/>
              </a:cxn>
            </a:cxnLst>
            <a:rect l="0" t="0" r="r" b="b"/>
            <a:pathLst>
              <a:path w="227" h="107">
                <a:moveTo>
                  <a:pt x="63" y="0"/>
                </a:moveTo>
                <a:lnTo>
                  <a:pt x="0" y="74"/>
                </a:lnTo>
                <a:lnTo>
                  <a:pt x="173" y="106"/>
                </a:lnTo>
                <a:lnTo>
                  <a:pt x="226" y="31"/>
                </a:lnTo>
                <a:lnTo>
                  <a:pt x="63" y="0"/>
                </a:lnTo>
              </a:path>
            </a:pathLst>
          </a:custGeom>
          <a:solidFill>
            <a:srgbClr val="C0C0C0"/>
          </a:solidFill>
          <a:ln w="2540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9435" name="Freeform 43"/>
          <p:cNvSpPr>
            <a:spLocks noChangeAspect="1"/>
          </p:cNvSpPr>
          <p:nvPr/>
        </p:nvSpPr>
        <p:spPr bwMode="auto">
          <a:xfrm>
            <a:off x="6662738" y="5580063"/>
            <a:ext cx="373062" cy="31750"/>
          </a:xfrm>
          <a:custGeom>
            <a:avLst/>
            <a:gdLst/>
            <a:ahLst/>
            <a:cxnLst>
              <a:cxn ang="0">
                <a:pos x="0" y="22"/>
              </a:cxn>
              <a:cxn ang="0">
                <a:pos x="0" y="0"/>
              </a:cxn>
              <a:cxn ang="0">
                <a:pos x="299" y="0"/>
              </a:cxn>
              <a:cxn ang="0">
                <a:pos x="299" y="22"/>
              </a:cxn>
              <a:cxn ang="0">
                <a:pos x="0" y="22"/>
              </a:cxn>
            </a:cxnLst>
            <a:rect l="0" t="0" r="r" b="b"/>
            <a:pathLst>
              <a:path w="300" h="23">
                <a:moveTo>
                  <a:pt x="0" y="22"/>
                </a:moveTo>
                <a:lnTo>
                  <a:pt x="0" y="0"/>
                </a:lnTo>
                <a:lnTo>
                  <a:pt x="299" y="0"/>
                </a:lnTo>
                <a:lnTo>
                  <a:pt x="299" y="22"/>
                </a:lnTo>
                <a:lnTo>
                  <a:pt x="0" y="22"/>
                </a:lnTo>
              </a:path>
            </a:pathLst>
          </a:custGeom>
          <a:solidFill>
            <a:srgbClr val="AAAAAA"/>
          </a:solidFill>
          <a:ln w="2540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9436" name="Freeform 44"/>
          <p:cNvSpPr>
            <a:spLocks noChangeAspect="1"/>
          </p:cNvSpPr>
          <p:nvPr/>
        </p:nvSpPr>
        <p:spPr bwMode="auto">
          <a:xfrm>
            <a:off x="6580188" y="5492750"/>
            <a:ext cx="539750" cy="88900"/>
          </a:xfrm>
          <a:custGeom>
            <a:avLst/>
            <a:gdLst/>
            <a:ahLst/>
            <a:cxnLst>
              <a:cxn ang="0">
                <a:pos x="0" y="65"/>
              </a:cxn>
              <a:cxn ang="0">
                <a:pos x="0" y="0"/>
              </a:cxn>
              <a:cxn ang="0">
                <a:pos x="433" y="0"/>
              </a:cxn>
              <a:cxn ang="0">
                <a:pos x="433" y="65"/>
              </a:cxn>
              <a:cxn ang="0">
                <a:pos x="0" y="65"/>
              </a:cxn>
            </a:cxnLst>
            <a:rect l="0" t="0" r="r" b="b"/>
            <a:pathLst>
              <a:path w="434" h="66">
                <a:moveTo>
                  <a:pt x="0" y="65"/>
                </a:moveTo>
                <a:lnTo>
                  <a:pt x="0" y="0"/>
                </a:lnTo>
                <a:lnTo>
                  <a:pt x="433" y="0"/>
                </a:lnTo>
                <a:lnTo>
                  <a:pt x="433" y="65"/>
                </a:lnTo>
                <a:lnTo>
                  <a:pt x="0" y="65"/>
                </a:lnTo>
              </a:path>
            </a:pathLst>
          </a:custGeom>
          <a:solidFill>
            <a:srgbClr val="AAAAAA"/>
          </a:solidFill>
          <a:ln w="2540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9437" name="Freeform 45"/>
          <p:cNvSpPr>
            <a:spLocks noChangeAspect="1"/>
          </p:cNvSpPr>
          <p:nvPr/>
        </p:nvSpPr>
        <p:spPr bwMode="auto">
          <a:xfrm>
            <a:off x="6392863" y="4784725"/>
            <a:ext cx="915987" cy="709613"/>
          </a:xfrm>
          <a:custGeom>
            <a:avLst/>
            <a:gdLst/>
            <a:ahLst/>
            <a:cxnLst>
              <a:cxn ang="0">
                <a:pos x="734" y="501"/>
              </a:cxn>
              <a:cxn ang="0">
                <a:pos x="733" y="505"/>
              </a:cxn>
              <a:cxn ang="0">
                <a:pos x="731" y="510"/>
              </a:cxn>
              <a:cxn ang="0">
                <a:pos x="729" y="514"/>
              </a:cxn>
              <a:cxn ang="0">
                <a:pos x="725" y="517"/>
              </a:cxn>
              <a:cxn ang="0">
                <a:pos x="721" y="520"/>
              </a:cxn>
              <a:cxn ang="0">
                <a:pos x="717" y="523"/>
              </a:cxn>
              <a:cxn ang="0">
                <a:pos x="711" y="524"/>
              </a:cxn>
              <a:cxn ang="0">
                <a:pos x="706" y="525"/>
              </a:cxn>
              <a:cxn ang="0">
                <a:pos x="30" y="525"/>
              </a:cxn>
              <a:cxn ang="0">
                <a:pos x="25" y="525"/>
              </a:cxn>
              <a:cxn ang="0">
                <a:pos x="19" y="524"/>
              </a:cxn>
              <a:cxn ang="0">
                <a:pos x="15" y="521"/>
              </a:cxn>
              <a:cxn ang="0">
                <a:pos x="10" y="519"/>
              </a:cxn>
              <a:cxn ang="0">
                <a:pos x="7" y="516"/>
              </a:cxn>
              <a:cxn ang="0">
                <a:pos x="4" y="512"/>
              </a:cxn>
              <a:cxn ang="0">
                <a:pos x="1" y="508"/>
              </a:cxn>
              <a:cxn ang="0">
                <a:pos x="0" y="503"/>
              </a:cxn>
              <a:cxn ang="0">
                <a:pos x="0" y="498"/>
              </a:cxn>
              <a:cxn ang="0">
                <a:pos x="0" y="25"/>
              </a:cxn>
              <a:cxn ang="0">
                <a:pos x="1" y="20"/>
              </a:cxn>
              <a:cxn ang="0">
                <a:pos x="3" y="16"/>
              </a:cxn>
              <a:cxn ang="0">
                <a:pos x="5" y="12"/>
              </a:cxn>
              <a:cxn ang="0">
                <a:pos x="9" y="8"/>
              </a:cxn>
              <a:cxn ang="0">
                <a:pos x="13" y="6"/>
              </a:cxn>
              <a:cxn ang="0">
                <a:pos x="17" y="3"/>
              </a:cxn>
              <a:cxn ang="0">
                <a:pos x="22" y="2"/>
              </a:cxn>
              <a:cxn ang="0">
                <a:pos x="27" y="1"/>
              </a:cxn>
              <a:cxn ang="0">
                <a:pos x="704" y="1"/>
              </a:cxn>
              <a:cxn ang="0">
                <a:pos x="709" y="1"/>
              </a:cxn>
              <a:cxn ang="0">
                <a:pos x="714" y="2"/>
              </a:cxn>
              <a:cxn ang="0">
                <a:pos x="719" y="4"/>
              </a:cxn>
              <a:cxn ang="0">
                <a:pos x="723" y="7"/>
              </a:cxn>
              <a:cxn ang="0">
                <a:pos x="727" y="10"/>
              </a:cxn>
              <a:cxn ang="0">
                <a:pos x="730" y="14"/>
              </a:cxn>
              <a:cxn ang="0">
                <a:pos x="732" y="18"/>
              </a:cxn>
              <a:cxn ang="0">
                <a:pos x="733" y="23"/>
              </a:cxn>
              <a:cxn ang="0">
                <a:pos x="734" y="27"/>
              </a:cxn>
            </a:cxnLst>
            <a:rect l="0" t="0" r="r" b="b"/>
            <a:pathLst>
              <a:path w="735" h="526">
                <a:moveTo>
                  <a:pt x="734" y="498"/>
                </a:moveTo>
                <a:lnTo>
                  <a:pt x="734" y="501"/>
                </a:lnTo>
                <a:lnTo>
                  <a:pt x="733" y="503"/>
                </a:lnTo>
                <a:lnTo>
                  <a:pt x="733" y="505"/>
                </a:lnTo>
                <a:lnTo>
                  <a:pt x="732" y="508"/>
                </a:lnTo>
                <a:lnTo>
                  <a:pt x="731" y="510"/>
                </a:lnTo>
                <a:lnTo>
                  <a:pt x="730" y="512"/>
                </a:lnTo>
                <a:lnTo>
                  <a:pt x="729" y="514"/>
                </a:lnTo>
                <a:lnTo>
                  <a:pt x="727" y="516"/>
                </a:lnTo>
                <a:lnTo>
                  <a:pt x="725" y="517"/>
                </a:lnTo>
                <a:lnTo>
                  <a:pt x="723" y="519"/>
                </a:lnTo>
                <a:lnTo>
                  <a:pt x="721" y="520"/>
                </a:lnTo>
                <a:lnTo>
                  <a:pt x="719" y="521"/>
                </a:lnTo>
                <a:lnTo>
                  <a:pt x="717" y="523"/>
                </a:lnTo>
                <a:lnTo>
                  <a:pt x="714" y="524"/>
                </a:lnTo>
                <a:lnTo>
                  <a:pt x="711" y="524"/>
                </a:lnTo>
                <a:lnTo>
                  <a:pt x="709" y="525"/>
                </a:lnTo>
                <a:lnTo>
                  <a:pt x="706" y="525"/>
                </a:lnTo>
                <a:lnTo>
                  <a:pt x="704" y="525"/>
                </a:lnTo>
                <a:lnTo>
                  <a:pt x="30" y="525"/>
                </a:lnTo>
                <a:lnTo>
                  <a:pt x="27" y="525"/>
                </a:lnTo>
                <a:lnTo>
                  <a:pt x="25" y="525"/>
                </a:lnTo>
                <a:lnTo>
                  <a:pt x="22" y="524"/>
                </a:lnTo>
                <a:lnTo>
                  <a:pt x="19" y="524"/>
                </a:lnTo>
                <a:lnTo>
                  <a:pt x="17" y="523"/>
                </a:lnTo>
                <a:lnTo>
                  <a:pt x="15" y="521"/>
                </a:lnTo>
                <a:lnTo>
                  <a:pt x="13" y="520"/>
                </a:lnTo>
                <a:lnTo>
                  <a:pt x="10" y="519"/>
                </a:lnTo>
                <a:lnTo>
                  <a:pt x="9" y="517"/>
                </a:lnTo>
                <a:lnTo>
                  <a:pt x="7" y="516"/>
                </a:lnTo>
                <a:lnTo>
                  <a:pt x="5" y="514"/>
                </a:lnTo>
                <a:lnTo>
                  <a:pt x="4" y="512"/>
                </a:lnTo>
                <a:lnTo>
                  <a:pt x="3" y="510"/>
                </a:lnTo>
                <a:lnTo>
                  <a:pt x="1" y="508"/>
                </a:lnTo>
                <a:lnTo>
                  <a:pt x="1" y="505"/>
                </a:lnTo>
                <a:lnTo>
                  <a:pt x="0" y="503"/>
                </a:lnTo>
                <a:lnTo>
                  <a:pt x="0" y="501"/>
                </a:lnTo>
                <a:lnTo>
                  <a:pt x="0" y="498"/>
                </a:lnTo>
                <a:lnTo>
                  <a:pt x="0" y="27"/>
                </a:lnTo>
                <a:lnTo>
                  <a:pt x="0" y="25"/>
                </a:lnTo>
                <a:lnTo>
                  <a:pt x="0" y="22"/>
                </a:lnTo>
                <a:lnTo>
                  <a:pt x="1" y="20"/>
                </a:lnTo>
                <a:lnTo>
                  <a:pt x="1" y="18"/>
                </a:lnTo>
                <a:lnTo>
                  <a:pt x="3" y="16"/>
                </a:lnTo>
                <a:lnTo>
                  <a:pt x="4" y="14"/>
                </a:lnTo>
                <a:lnTo>
                  <a:pt x="5" y="12"/>
                </a:lnTo>
                <a:lnTo>
                  <a:pt x="7" y="10"/>
                </a:lnTo>
                <a:lnTo>
                  <a:pt x="9" y="8"/>
                </a:lnTo>
                <a:lnTo>
                  <a:pt x="10" y="7"/>
                </a:lnTo>
                <a:lnTo>
                  <a:pt x="13" y="6"/>
                </a:lnTo>
                <a:lnTo>
                  <a:pt x="15" y="4"/>
                </a:lnTo>
                <a:lnTo>
                  <a:pt x="17" y="3"/>
                </a:lnTo>
                <a:lnTo>
                  <a:pt x="19" y="2"/>
                </a:lnTo>
                <a:lnTo>
                  <a:pt x="22" y="2"/>
                </a:lnTo>
                <a:lnTo>
                  <a:pt x="25" y="1"/>
                </a:lnTo>
                <a:lnTo>
                  <a:pt x="27" y="1"/>
                </a:lnTo>
                <a:lnTo>
                  <a:pt x="30" y="0"/>
                </a:lnTo>
                <a:lnTo>
                  <a:pt x="704" y="1"/>
                </a:lnTo>
                <a:lnTo>
                  <a:pt x="706" y="1"/>
                </a:lnTo>
                <a:lnTo>
                  <a:pt x="709" y="1"/>
                </a:lnTo>
                <a:lnTo>
                  <a:pt x="711" y="2"/>
                </a:lnTo>
                <a:lnTo>
                  <a:pt x="714" y="2"/>
                </a:lnTo>
                <a:lnTo>
                  <a:pt x="717" y="3"/>
                </a:lnTo>
                <a:lnTo>
                  <a:pt x="719" y="4"/>
                </a:lnTo>
                <a:lnTo>
                  <a:pt x="721" y="6"/>
                </a:lnTo>
                <a:lnTo>
                  <a:pt x="723" y="7"/>
                </a:lnTo>
                <a:lnTo>
                  <a:pt x="725" y="8"/>
                </a:lnTo>
                <a:lnTo>
                  <a:pt x="727" y="10"/>
                </a:lnTo>
                <a:lnTo>
                  <a:pt x="729" y="12"/>
                </a:lnTo>
                <a:lnTo>
                  <a:pt x="730" y="14"/>
                </a:lnTo>
                <a:lnTo>
                  <a:pt x="731" y="16"/>
                </a:lnTo>
                <a:lnTo>
                  <a:pt x="732" y="18"/>
                </a:lnTo>
                <a:lnTo>
                  <a:pt x="733" y="20"/>
                </a:lnTo>
                <a:lnTo>
                  <a:pt x="733" y="23"/>
                </a:lnTo>
                <a:lnTo>
                  <a:pt x="734" y="25"/>
                </a:lnTo>
                <a:lnTo>
                  <a:pt x="734" y="27"/>
                </a:lnTo>
                <a:lnTo>
                  <a:pt x="734" y="498"/>
                </a:lnTo>
              </a:path>
            </a:pathLst>
          </a:custGeom>
          <a:solidFill>
            <a:srgbClr val="AAAAAA"/>
          </a:solidFill>
          <a:ln w="2540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9438" name="Freeform 46"/>
          <p:cNvSpPr>
            <a:spLocks noChangeAspect="1"/>
          </p:cNvSpPr>
          <p:nvPr/>
        </p:nvSpPr>
        <p:spPr bwMode="auto">
          <a:xfrm>
            <a:off x="7048500" y="5719763"/>
            <a:ext cx="288925" cy="127000"/>
          </a:xfrm>
          <a:custGeom>
            <a:avLst/>
            <a:gdLst/>
            <a:ahLst/>
            <a:cxnLst>
              <a:cxn ang="0">
                <a:pos x="0" y="94"/>
              </a:cxn>
              <a:cxn ang="0">
                <a:pos x="0" y="0"/>
              </a:cxn>
              <a:cxn ang="0">
                <a:pos x="232" y="0"/>
              </a:cxn>
              <a:cxn ang="0">
                <a:pos x="232" y="94"/>
              </a:cxn>
              <a:cxn ang="0">
                <a:pos x="0" y="94"/>
              </a:cxn>
            </a:cxnLst>
            <a:rect l="0" t="0" r="r" b="b"/>
            <a:pathLst>
              <a:path w="233" h="95">
                <a:moveTo>
                  <a:pt x="0" y="94"/>
                </a:moveTo>
                <a:lnTo>
                  <a:pt x="0" y="0"/>
                </a:lnTo>
                <a:lnTo>
                  <a:pt x="232" y="0"/>
                </a:lnTo>
                <a:lnTo>
                  <a:pt x="232" y="94"/>
                </a:lnTo>
                <a:lnTo>
                  <a:pt x="0" y="94"/>
                </a:lnTo>
              </a:path>
            </a:pathLst>
          </a:custGeom>
          <a:solidFill>
            <a:srgbClr val="FFFFFF"/>
          </a:solidFill>
          <a:ln w="2540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9439" name="Freeform 47"/>
          <p:cNvSpPr>
            <a:spLocks noChangeAspect="1"/>
          </p:cNvSpPr>
          <p:nvPr/>
        </p:nvSpPr>
        <p:spPr bwMode="auto">
          <a:xfrm>
            <a:off x="7096125" y="5634038"/>
            <a:ext cx="55563" cy="19050"/>
          </a:xfrm>
          <a:custGeom>
            <a:avLst/>
            <a:gdLst/>
            <a:ahLst/>
            <a:cxnLst>
              <a:cxn ang="0">
                <a:pos x="0" y="13"/>
              </a:cxn>
              <a:cxn ang="0">
                <a:pos x="24" y="13"/>
              </a:cxn>
              <a:cxn ang="0">
                <a:pos x="24" y="8"/>
              </a:cxn>
              <a:cxn ang="0">
                <a:pos x="44" y="8"/>
              </a:cxn>
              <a:cxn ang="0">
                <a:pos x="44" y="0"/>
              </a:cxn>
              <a:cxn ang="0">
                <a:pos x="0" y="0"/>
              </a:cxn>
              <a:cxn ang="0">
                <a:pos x="0" y="13"/>
              </a:cxn>
            </a:cxnLst>
            <a:rect l="0" t="0" r="r" b="b"/>
            <a:pathLst>
              <a:path w="45" h="14">
                <a:moveTo>
                  <a:pt x="0" y="13"/>
                </a:moveTo>
                <a:lnTo>
                  <a:pt x="24" y="13"/>
                </a:lnTo>
                <a:lnTo>
                  <a:pt x="24" y="8"/>
                </a:lnTo>
                <a:lnTo>
                  <a:pt x="44" y="8"/>
                </a:lnTo>
                <a:lnTo>
                  <a:pt x="44" y="0"/>
                </a:lnTo>
                <a:lnTo>
                  <a:pt x="0" y="0"/>
                </a:lnTo>
                <a:lnTo>
                  <a:pt x="0" y="13"/>
                </a:lnTo>
              </a:path>
            </a:pathLst>
          </a:custGeom>
          <a:noFill/>
          <a:ln w="2540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9440" name="Freeform 48"/>
          <p:cNvSpPr>
            <a:spLocks noChangeAspect="1"/>
          </p:cNvSpPr>
          <p:nvPr/>
        </p:nvSpPr>
        <p:spPr bwMode="auto">
          <a:xfrm>
            <a:off x="7158038" y="5648325"/>
            <a:ext cx="69850" cy="53975"/>
          </a:xfrm>
          <a:custGeom>
            <a:avLst/>
            <a:gdLst/>
            <a:ahLst/>
            <a:cxnLst>
              <a:cxn ang="0">
                <a:pos x="0" y="39"/>
              </a:cxn>
              <a:cxn ang="0">
                <a:pos x="0" y="0"/>
              </a:cxn>
              <a:cxn ang="0">
                <a:pos x="55" y="0"/>
              </a:cxn>
              <a:cxn ang="0">
                <a:pos x="55" y="39"/>
              </a:cxn>
              <a:cxn ang="0">
                <a:pos x="0" y="39"/>
              </a:cxn>
            </a:cxnLst>
            <a:rect l="0" t="0" r="r" b="b"/>
            <a:pathLst>
              <a:path w="56" h="40">
                <a:moveTo>
                  <a:pt x="0" y="39"/>
                </a:moveTo>
                <a:lnTo>
                  <a:pt x="0" y="0"/>
                </a:lnTo>
                <a:lnTo>
                  <a:pt x="55" y="0"/>
                </a:lnTo>
                <a:lnTo>
                  <a:pt x="55" y="39"/>
                </a:lnTo>
                <a:lnTo>
                  <a:pt x="0" y="39"/>
                </a:lnTo>
              </a:path>
            </a:pathLst>
          </a:custGeom>
          <a:noFill/>
          <a:ln w="2540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9441" name="Freeform 49"/>
          <p:cNvSpPr>
            <a:spLocks noChangeAspect="1"/>
          </p:cNvSpPr>
          <p:nvPr/>
        </p:nvSpPr>
        <p:spPr bwMode="auto">
          <a:xfrm>
            <a:off x="7048500" y="5610225"/>
            <a:ext cx="288925" cy="14288"/>
          </a:xfrm>
          <a:custGeom>
            <a:avLst/>
            <a:gdLst/>
            <a:ahLst/>
            <a:cxnLst>
              <a:cxn ang="0">
                <a:pos x="0" y="10"/>
              </a:cxn>
              <a:cxn ang="0">
                <a:pos x="231" y="10"/>
              </a:cxn>
              <a:cxn ang="0">
                <a:pos x="231" y="0"/>
              </a:cxn>
              <a:cxn ang="0">
                <a:pos x="0" y="0"/>
              </a:cxn>
              <a:cxn ang="0">
                <a:pos x="0" y="10"/>
              </a:cxn>
            </a:cxnLst>
            <a:rect l="0" t="0" r="r" b="b"/>
            <a:pathLst>
              <a:path w="232" h="11">
                <a:moveTo>
                  <a:pt x="0" y="10"/>
                </a:moveTo>
                <a:lnTo>
                  <a:pt x="231" y="10"/>
                </a:lnTo>
                <a:lnTo>
                  <a:pt x="231" y="0"/>
                </a:lnTo>
                <a:lnTo>
                  <a:pt x="0" y="0"/>
                </a:lnTo>
                <a:lnTo>
                  <a:pt x="0" y="10"/>
                </a:lnTo>
              </a:path>
            </a:pathLst>
          </a:custGeom>
          <a:solidFill>
            <a:srgbClr val="AAAAAA"/>
          </a:solidFill>
          <a:ln w="2540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9442" name="Oval 50"/>
          <p:cNvSpPr>
            <a:spLocks noChangeAspect="1" noChangeArrowheads="1"/>
          </p:cNvSpPr>
          <p:nvPr/>
        </p:nvSpPr>
        <p:spPr bwMode="auto">
          <a:xfrm flipV="1">
            <a:off x="7259638" y="5646738"/>
            <a:ext cx="11112" cy="11112"/>
          </a:xfrm>
          <a:prstGeom prst="ellipse">
            <a:avLst/>
          </a:prstGeom>
          <a:solidFill>
            <a:srgbClr val="FFFFFF"/>
          </a:solidFill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9443" name="Freeform 51"/>
          <p:cNvSpPr>
            <a:spLocks noChangeAspect="1"/>
          </p:cNvSpPr>
          <p:nvPr/>
        </p:nvSpPr>
        <p:spPr bwMode="auto">
          <a:xfrm>
            <a:off x="6480175" y="4862513"/>
            <a:ext cx="736600" cy="550862"/>
          </a:xfrm>
          <a:custGeom>
            <a:avLst/>
            <a:gdLst/>
            <a:ahLst/>
            <a:cxnLst>
              <a:cxn ang="0">
                <a:pos x="22" y="0"/>
              </a:cxn>
              <a:cxn ang="0">
                <a:pos x="18" y="1"/>
              </a:cxn>
              <a:cxn ang="0">
                <a:pos x="14" y="2"/>
              </a:cxn>
              <a:cxn ang="0">
                <a:pos x="10" y="4"/>
              </a:cxn>
              <a:cxn ang="0">
                <a:pos x="7" y="7"/>
              </a:cxn>
              <a:cxn ang="0">
                <a:pos x="4" y="10"/>
              </a:cxn>
              <a:cxn ang="0">
                <a:pos x="2" y="13"/>
              </a:cxn>
              <a:cxn ang="0">
                <a:pos x="1" y="17"/>
              </a:cxn>
              <a:cxn ang="0">
                <a:pos x="0" y="21"/>
              </a:cxn>
              <a:cxn ang="0">
                <a:pos x="0" y="384"/>
              </a:cxn>
              <a:cxn ang="0">
                <a:pos x="0" y="388"/>
              </a:cxn>
              <a:cxn ang="0">
                <a:pos x="2" y="392"/>
              </a:cxn>
              <a:cxn ang="0">
                <a:pos x="3" y="396"/>
              </a:cxn>
              <a:cxn ang="0">
                <a:pos x="6" y="399"/>
              </a:cxn>
              <a:cxn ang="0">
                <a:pos x="8" y="401"/>
              </a:cxn>
              <a:cxn ang="0">
                <a:pos x="12" y="404"/>
              </a:cxn>
              <a:cxn ang="0">
                <a:pos x="16" y="405"/>
              </a:cxn>
              <a:cxn ang="0">
                <a:pos x="20" y="406"/>
              </a:cxn>
              <a:cxn ang="0">
                <a:pos x="24" y="407"/>
              </a:cxn>
              <a:cxn ang="0">
                <a:pos x="570" y="406"/>
              </a:cxn>
              <a:cxn ang="0">
                <a:pos x="575" y="406"/>
              </a:cxn>
              <a:cxn ang="0">
                <a:pos x="578" y="404"/>
              </a:cxn>
              <a:cxn ang="0">
                <a:pos x="582" y="403"/>
              </a:cxn>
              <a:cxn ang="0">
                <a:pos x="585" y="400"/>
              </a:cxn>
              <a:cxn ang="0">
                <a:pos x="588" y="397"/>
              </a:cxn>
              <a:cxn ang="0">
                <a:pos x="590" y="394"/>
              </a:cxn>
              <a:cxn ang="0">
                <a:pos x="592" y="390"/>
              </a:cxn>
              <a:cxn ang="0">
                <a:pos x="592" y="386"/>
              </a:cxn>
              <a:cxn ang="0">
                <a:pos x="592" y="22"/>
              </a:cxn>
              <a:cxn ang="0">
                <a:pos x="592" y="19"/>
              </a:cxn>
              <a:cxn ang="0">
                <a:pos x="591" y="15"/>
              </a:cxn>
              <a:cxn ang="0">
                <a:pos x="589" y="11"/>
              </a:cxn>
              <a:cxn ang="0">
                <a:pos x="587" y="8"/>
              </a:cxn>
              <a:cxn ang="0">
                <a:pos x="584" y="6"/>
              </a:cxn>
              <a:cxn ang="0">
                <a:pos x="580" y="4"/>
              </a:cxn>
              <a:cxn ang="0">
                <a:pos x="577" y="2"/>
              </a:cxn>
              <a:cxn ang="0">
                <a:pos x="573" y="1"/>
              </a:cxn>
              <a:cxn ang="0">
                <a:pos x="568" y="0"/>
              </a:cxn>
            </a:cxnLst>
            <a:rect l="0" t="0" r="r" b="b"/>
            <a:pathLst>
              <a:path w="593" h="408">
                <a:moveTo>
                  <a:pt x="24" y="0"/>
                </a:moveTo>
                <a:lnTo>
                  <a:pt x="22" y="0"/>
                </a:lnTo>
                <a:lnTo>
                  <a:pt x="20" y="1"/>
                </a:lnTo>
                <a:lnTo>
                  <a:pt x="18" y="1"/>
                </a:lnTo>
                <a:lnTo>
                  <a:pt x="16" y="2"/>
                </a:lnTo>
                <a:lnTo>
                  <a:pt x="14" y="2"/>
                </a:lnTo>
                <a:lnTo>
                  <a:pt x="12" y="4"/>
                </a:lnTo>
                <a:lnTo>
                  <a:pt x="10" y="4"/>
                </a:lnTo>
                <a:lnTo>
                  <a:pt x="8" y="6"/>
                </a:lnTo>
                <a:lnTo>
                  <a:pt x="7" y="7"/>
                </a:lnTo>
                <a:lnTo>
                  <a:pt x="6" y="8"/>
                </a:lnTo>
                <a:lnTo>
                  <a:pt x="4" y="10"/>
                </a:lnTo>
                <a:lnTo>
                  <a:pt x="3" y="11"/>
                </a:lnTo>
                <a:lnTo>
                  <a:pt x="2" y="13"/>
                </a:lnTo>
                <a:lnTo>
                  <a:pt x="2" y="15"/>
                </a:lnTo>
                <a:lnTo>
                  <a:pt x="1" y="17"/>
                </a:lnTo>
                <a:lnTo>
                  <a:pt x="0" y="19"/>
                </a:lnTo>
                <a:lnTo>
                  <a:pt x="0" y="21"/>
                </a:lnTo>
                <a:lnTo>
                  <a:pt x="0" y="22"/>
                </a:lnTo>
                <a:lnTo>
                  <a:pt x="0" y="384"/>
                </a:lnTo>
                <a:lnTo>
                  <a:pt x="0" y="386"/>
                </a:lnTo>
                <a:lnTo>
                  <a:pt x="0" y="388"/>
                </a:lnTo>
                <a:lnTo>
                  <a:pt x="1" y="390"/>
                </a:lnTo>
                <a:lnTo>
                  <a:pt x="2" y="392"/>
                </a:lnTo>
                <a:lnTo>
                  <a:pt x="2" y="394"/>
                </a:lnTo>
                <a:lnTo>
                  <a:pt x="3" y="396"/>
                </a:lnTo>
                <a:lnTo>
                  <a:pt x="4" y="397"/>
                </a:lnTo>
                <a:lnTo>
                  <a:pt x="6" y="399"/>
                </a:lnTo>
                <a:lnTo>
                  <a:pt x="7" y="400"/>
                </a:lnTo>
                <a:lnTo>
                  <a:pt x="8" y="401"/>
                </a:lnTo>
                <a:lnTo>
                  <a:pt x="10" y="403"/>
                </a:lnTo>
                <a:lnTo>
                  <a:pt x="12" y="404"/>
                </a:lnTo>
                <a:lnTo>
                  <a:pt x="14" y="404"/>
                </a:lnTo>
                <a:lnTo>
                  <a:pt x="16" y="405"/>
                </a:lnTo>
                <a:lnTo>
                  <a:pt x="18" y="406"/>
                </a:lnTo>
                <a:lnTo>
                  <a:pt x="20" y="406"/>
                </a:lnTo>
                <a:lnTo>
                  <a:pt x="22" y="406"/>
                </a:lnTo>
                <a:lnTo>
                  <a:pt x="24" y="407"/>
                </a:lnTo>
                <a:lnTo>
                  <a:pt x="568" y="407"/>
                </a:lnTo>
                <a:lnTo>
                  <a:pt x="570" y="406"/>
                </a:lnTo>
                <a:lnTo>
                  <a:pt x="573" y="406"/>
                </a:lnTo>
                <a:lnTo>
                  <a:pt x="575" y="406"/>
                </a:lnTo>
                <a:lnTo>
                  <a:pt x="577" y="405"/>
                </a:lnTo>
                <a:lnTo>
                  <a:pt x="578" y="404"/>
                </a:lnTo>
                <a:lnTo>
                  <a:pt x="580" y="404"/>
                </a:lnTo>
                <a:lnTo>
                  <a:pt x="582" y="403"/>
                </a:lnTo>
                <a:lnTo>
                  <a:pt x="584" y="401"/>
                </a:lnTo>
                <a:lnTo>
                  <a:pt x="585" y="400"/>
                </a:lnTo>
                <a:lnTo>
                  <a:pt x="587" y="399"/>
                </a:lnTo>
                <a:lnTo>
                  <a:pt x="588" y="397"/>
                </a:lnTo>
                <a:lnTo>
                  <a:pt x="589" y="396"/>
                </a:lnTo>
                <a:lnTo>
                  <a:pt x="590" y="394"/>
                </a:lnTo>
                <a:lnTo>
                  <a:pt x="591" y="392"/>
                </a:lnTo>
                <a:lnTo>
                  <a:pt x="592" y="390"/>
                </a:lnTo>
                <a:lnTo>
                  <a:pt x="592" y="388"/>
                </a:lnTo>
                <a:lnTo>
                  <a:pt x="592" y="386"/>
                </a:lnTo>
                <a:lnTo>
                  <a:pt x="592" y="384"/>
                </a:lnTo>
                <a:lnTo>
                  <a:pt x="592" y="22"/>
                </a:lnTo>
                <a:lnTo>
                  <a:pt x="592" y="21"/>
                </a:lnTo>
                <a:lnTo>
                  <a:pt x="592" y="19"/>
                </a:lnTo>
                <a:lnTo>
                  <a:pt x="592" y="17"/>
                </a:lnTo>
                <a:lnTo>
                  <a:pt x="591" y="15"/>
                </a:lnTo>
                <a:lnTo>
                  <a:pt x="590" y="13"/>
                </a:lnTo>
                <a:lnTo>
                  <a:pt x="589" y="11"/>
                </a:lnTo>
                <a:lnTo>
                  <a:pt x="588" y="10"/>
                </a:lnTo>
                <a:lnTo>
                  <a:pt x="587" y="8"/>
                </a:lnTo>
                <a:lnTo>
                  <a:pt x="585" y="7"/>
                </a:lnTo>
                <a:lnTo>
                  <a:pt x="584" y="6"/>
                </a:lnTo>
                <a:lnTo>
                  <a:pt x="582" y="4"/>
                </a:lnTo>
                <a:lnTo>
                  <a:pt x="580" y="4"/>
                </a:lnTo>
                <a:lnTo>
                  <a:pt x="578" y="2"/>
                </a:lnTo>
                <a:lnTo>
                  <a:pt x="577" y="2"/>
                </a:lnTo>
                <a:lnTo>
                  <a:pt x="575" y="1"/>
                </a:lnTo>
                <a:lnTo>
                  <a:pt x="573" y="1"/>
                </a:lnTo>
                <a:lnTo>
                  <a:pt x="570" y="0"/>
                </a:lnTo>
                <a:lnTo>
                  <a:pt x="568" y="0"/>
                </a:lnTo>
                <a:lnTo>
                  <a:pt x="24" y="0"/>
                </a:lnTo>
              </a:path>
            </a:pathLst>
          </a:custGeom>
          <a:solidFill>
            <a:srgbClr val="C0C0C0"/>
          </a:solidFill>
          <a:ln w="2540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9444" name="Freeform 52"/>
          <p:cNvSpPr>
            <a:spLocks noChangeAspect="1"/>
          </p:cNvSpPr>
          <p:nvPr/>
        </p:nvSpPr>
        <p:spPr bwMode="auto">
          <a:xfrm>
            <a:off x="6305550" y="5610225"/>
            <a:ext cx="1090613" cy="279400"/>
          </a:xfrm>
          <a:custGeom>
            <a:avLst/>
            <a:gdLst/>
            <a:ahLst/>
            <a:cxnLst>
              <a:cxn ang="0">
                <a:pos x="876" y="206"/>
              </a:cxn>
              <a:cxn ang="0">
                <a:pos x="134" y="206"/>
              </a:cxn>
              <a:cxn ang="0">
                <a:pos x="0" y="182"/>
              </a:cxn>
              <a:cxn ang="0">
                <a:pos x="0" y="0"/>
              </a:cxn>
              <a:cxn ang="0">
                <a:pos x="597" y="0"/>
              </a:cxn>
              <a:cxn ang="0">
                <a:pos x="597" y="175"/>
              </a:cxn>
              <a:cxn ang="0">
                <a:pos x="828" y="175"/>
              </a:cxn>
              <a:cxn ang="0">
                <a:pos x="828" y="0"/>
              </a:cxn>
              <a:cxn ang="0">
                <a:pos x="876" y="0"/>
              </a:cxn>
              <a:cxn ang="0">
                <a:pos x="876" y="206"/>
              </a:cxn>
            </a:cxnLst>
            <a:rect l="0" t="0" r="r" b="b"/>
            <a:pathLst>
              <a:path w="877" h="207">
                <a:moveTo>
                  <a:pt x="876" y="206"/>
                </a:moveTo>
                <a:lnTo>
                  <a:pt x="134" y="206"/>
                </a:lnTo>
                <a:lnTo>
                  <a:pt x="0" y="182"/>
                </a:lnTo>
                <a:lnTo>
                  <a:pt x="0" y="0"/>
                </a:lnTo>
                <a:lnTo>
                  <a:pt x="597" y="0"/>
                </a:lnTo>
                <a:lnTo>
                  <a:pt x="597" y="175"/>
                </a:lnTo>
                <a:lnTo>
                  <a:pt x="828" y="175"/>
                </a:lnTo>
                <a:lnTo>
                  <a:pt x="828" y="0"/>
                </a:lnTo>
                <a:lnTo>
                  <a:pt x="876" y="0"/>
                </a:lnTo>
                <a:lnTo>
                  <a:pt x="876" y="206"/>
                </a:lnTo>
              </a:path>
            </a:pathLst>
          </a:custGeom>
          <a:solidFill>
            <a:srgbClr val="AAAAAA"/>
          </a:solidFill>
          <a:ln w="2540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9445" name="Freeform 53"/>
          <p:cNvSpPr>
            <a:spLocks noChangeAspect="1"/>
          </p:cNvSpPr>
          <p:nvPr/>
        </p:nvSpPr>
        <p:spPr bwMode="auto">
          <a:xfrm>
            <a:off x="6121400" y="5962650"/>
            <a:ext cx="1344613" cy="258763"/>
          </a:xfrm>
          <a:custGeom>
            <a:avLst/>
            <a:gdLst/>
            <a:ahLst/>
            <a:cxnLst>
              <a:cxn ang="0">
                <a:pos x="1079" y="96"/>
              </a:cxn>
              <a:cxn ang="0">
                <a:pos x="1079" y="96"/>
              </a:cxn>
              <a:cxn ang="0">
                <a:pos x="1080" y="97"/>
              </a:cxn>
              <a:cxn ang="0">
                <a:pos x="1080" y="97"/>
              </a:cxn>
              <a:cxn ang="0">
                <a:pos x="1080" y="98"/>
              </a:cxn>
              <a:cxn ang="0">
                <a:pos x="1080" y="99"/>
              </a:cxn>
              <a:cxn ang="0">
                <a:pos x="1080" y="100"/>
              </a:cxn>
              <a:cxn ang="0">
                <a:pos x="1079" y="100"/>
              </a:cxn>
              <a:cxn ang="0">
                <a:pos x="1079" y="101"/>
              </a:cxn>
              <a:cxn ang="0">
                <a:pos x="1078" y="102"/>
              </a:cxn>
              <a:cxn ang="0">
                <a:pos x="1024" y="182"/>
              </a:cxn>
              <a:cxn ang="0">
                <a:pos x="1022" y="183"/>
              </a:cxn>
              <a:cxn ang="0">
                <a:pos x="1021" y="184"/>
              </a:cxn>
              <a:cxn ang="0">
                <a:pos x="1020" y="185"/>
              </a:cxn>
              <a:cxn ang="0">
                <a:pos x="1018" y="186"/>
              </a:cxn>
              <a:cxn ang="0">
                <a:pos x="1017" y="187"/>
              </a:cxn>
              <a:cxn ang="0">
                <a:pos x="1015" y="188"/>
              </a:cxn>
              <a:cxn ang="0">
                <a:pos x="1014" y="188"/>
              </a:cxn>
              <a:cxn ang="0">
                <a:pos x="1012" y="189"/>
              </a:cxn>
              <a:cxn ang="0">
                <a:pos x="1011" y="190"/>
              </a:cxn>
              <a:cxn ang="0">
                <a:pos x="1009" y="190"/>
              </a:cxn>
              <a:cxn ang="0">
                <a:pos x="1007" y="191"/>
              </a:cxn>
              <a:cxn ang="0">
                <a:pos x="1006" y="191"/>
              </a:cxn>
              <a:cxn ang="0">
                <a:pos x="1004" y="191"/>
              </a:cxn>
              <a:cxn ang="0">
                <a:pos x="1002" y="191"/>
              </a:cxn>
              <a:cxn ang="0">
                <a:pos x="1000" y="191"/>
              </a:cxn>
              <a:cxn ang="0">
                <a:pos x="999" y="191"/>
              </a:cxn>
              <a:cxn ang="0">
                <a:pos x="997" y="191"/>
              </a:cxn>
              <a:cxn ang="0">
                <a:pos x="6" y="7"/>
              </a:cxn>
              <a:cxn ang="0">
                <a:pos x="5" y="7"/>
              </a:cxn>
              <a:cxn ang="0">
                <a:pos x="4" y="6"/>
              </a:cxn>
              <a:cxn ang="0">
                <a:pos x="3" y="6"/>
              </a:cxn>
              <a:cxn ang="0">
                <a:pos x="3" y="6"/>
              </a:cxn>
              <a:cxn ang="0">
                <a:pos x="2" y="5"/>
              </a:cxn>
              <a:cxn ang="0">
                <a:pos x="2" y="4"/>
              </a:cxn>
              <a:cxn ang="0">
                <a:pos x="1" y="3"/>
              </a:cxn>
              <a:cxn ang="0">
                <a:pos x="1" y="3"/>
              </a:cxn>
              <a:cxn ang="0">
                <a:pos x="1" y="2"/>
              </a:cxn>
              <a:cxn ang="0">
                <a:pos x="0" y="2"/>
              </a:cxn>
              <a:cxn ang="0">
                <a:pos x="1" y="1"/>
              </a:cxn>
              <a:cxn ang="0">
                <a:pos x="1" y="0"/>
              </a:cxn>
            </a:cxnLst>
            <a:rect l="0" t="0" r="r" b="b"/>
            <a:pathLst>
              <a:path w="1081" h="192">
                <a:moveTo>
                  <a:pt x="1079" y="96"/>
                </a:moveTo>
                <a:lnTo>
                  <a:pt x="1079" y="96"/>
                </a:lnTo>
                <a:lnTo>
                  <a:pt x="1080" y="97"/>
                </a:lnTo>
                <a:lnTo>
                  <a:pt x="1080" y="97"/>
                </a:lnTo>
                <a:lnTo>
                  <a:pt x="1080" y="98"/>
                </a:lnTo>
                <a:lnTo>
                  <a:pt x="1080" y="99"/>
                </a:lnTo>
                <a:lnTo>
                  <a:pt x="1080" y="100"/>
                </a:lnTo>
                <a:lnTo>
                  <a:pt x="1079" y="100"/>
                </a:lnTo>
                <a:lnTo>
                  <a:pt x="1079" y="101"/>
                </a:lnTo>
                <a:lnTo>
                  <a:pt x="1078" y="102"/>
                </a:lnTo>
                <a:lnTo>
                  <a:pt x="1024" y="182"/>
                </a:lnTo>
                <a:lnTo>
                  <a:pt x="1022" y="183"/>
                </a:lnTo>
                <a:lnTo>
                  <a:pt x="1021" y="184"/>
                </a:lnTo>
                <a:lnTo>
                  <a:pt x="1020" y="185"/>
                </a:lnTo>
                <a:lnTo>
                  <a:pt x="1018" y="186"/>
                </a:lnTo>
                <a:lnTo>
                  <a:pt x="1017" y="187"/>
                </a:lnTo>
                <a:lnTo>
                  <a:pt x="1015" y="188"/>
                </a:lnTo>
                <a:lnTo>
                  <a:pt x="1014" y="188"/>
                </a:lnTo>
                <a:lnTo>
                  <a:pt x="1012" y="189"/>
                </a:lnTo>
                <a:lnTo>
                  <a:pt x="1011" y="190"/>
                </a:lnTo>
                <a:lnTo>
                  <a:pt x="1009" y="190"/>
                </a:lnTo>
                <a:lnTo>
                  <a:pt x="1007" y="191"/>
                </a:lnTo>
                <a:lnTo>
                  <a:pt x="1006" y="191"/>
                </a:lnTo>
                <a:lnTo>
                  <a:pt x="1004" y="191"/>
                </a:lnTo>
                <a:lnTo>
                  <a:pt x="1002" y="191"/>
                </a:lnTo>
                <a:lnTo>
                  <a:pt x="1000" y="191"/>
                </a:lnTo>
                <a:lnTo>
                  <a:pt x="999" y="191"/>
                </a:lnTo>
                <a:lnTo>
                  <a:pt x="997" y="191"/>
                </a:lnTo>
                <a:lnTo>
                  <a:pt x="6" y="7"/>
                </a:lnTo>
                <a:lnTo>
                  <a:pt x="5" y="7"/>
                </a:lnTo>
                <a:lnTo>
                  <a:pt x="4" y="6"/>
                </a:lnTo>
                <a:lnTo>
                  <a:pt x="3" y="6"/>
                </a:lnTo>
                <a:lnTo>
                  <a:pt x="3" y="6"/>
                </a:lnTo>
                <a:lnTo>
                  <a:pt x="2" y="5"/>
                </a:lnTo>
                <a:lnTo>
                  <a:pt x="2" y="4"/>
                </a:lnTo>
                <a:lnTo>
                  <a:pt x="1" y="3"/>
                </a:lnTo>
                <a:lnTo>
                  <a:pt x="1" y="3"/>
                </a:lnTo>
                <a:lnTo>
                  <a:pt x="1" y="2"/>
                </a:lnTo>
                <a:lnTo>
                  <a:pt x="0" y="2"/>
                </a:lnTo>
                <a:lnTo>
                  <a:pt x="1" y="1"/>
                </a:lnTo>
                <a:lnTo>
                  <a:pt x="1" y="0"/>
                </a:lnTo>
              </a:path>
            </a:pathLst>
          </a:custGeom>
          <a:noFill/>
          <a:ln w="2540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9446" name="Freeform 54"/>
          <p:cNvSpPr>
            <a:spLocks noChangeAspect="1"/>
          </p:cNvSpPr>
          <p:nvPr/>
        </p:nvSpPr>
        <p:spPr bwMode="auto">
          <a:xfrm>
            <a:off x="6235700" y="5861050"/>
            <a:ext cx="57150" cy="28575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32" y="21"/>
              </a:cxn>
              <a:cxn ang="0">
                <a:pos x="46" y="6"/>
              </a:cxn>
              <a:cxn ang="0">
                <a:pos x="12" y="0"/>
              </a:cxn>
              <a:cxn ang="0">
                <a:pos x="3" y="12"/>
              </a:cxn>
              <a:cxn ang="0">
                <a:pos x="0" y="16"/>
              </a:cxn>
            </a:cxnLst>
            <a:rect l="0" t="0" r="r" b="b"/>
            <a:pathLst>
              <a:path w="47" h="22">
                <a:moveTo>
                  <a:pt x="0" y="16"/>
                </a:moveTo>
                <a:lnTo>
                  <a:pt x="32" y="21"/>
                </a:lnTo>
                <a:lnTo>
                  <a:pt x="46" y="6"/>
                </a:lnTo>
                <a:lnTo>
                  <a:pt x="12" y="0"/>
                </a:lnTo>
                <a:lnTo>
                  <a:pt x="3" y="12"/>
                </a:lnTo>
                <a:lnTo>
                  <a:pt x="0" y="16"/>
                </a:lnTo>
              </a:path>
            </a:pathLst>
          </a:custGeom>
          <a:solidFill>
            <a:srgbClr val="000000"/>
          </a:solidFill>
          <a:ln w="2540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9447" name="Freeform 55"/>
          <p:cNvSpPr>
            <a:spLocks noChangeAspect="1"/>
          </p:cNvSpPr>
          <p:nvPr/>
        </p:nvSpPr>
        <p:spPr bwMode="auto">
          <a:xfrm>
            <a:off x="6172200" y="5889625"/>
            <a:ext cx="817563" cy="222250"/>
          </a:xfrm>
          <a:custGeom>
            <a:avLst/>
            <a:gdLst/>
            <a:ahLst/>
            <a:cxnLst>
              <a:cxn ang="0">
                <a:pos x="45" y="0"/>
              </a:cxn>
              <a:cxn ang="0">
                <a:pos x="0" y="53"/>
              </a:cxn>
              <a:cxn ang="0">
                <a:pos x="604" y="165"/>
              </a:cxn>
              <a:cxn ang="0">
                <a:pos x="656" y="113"/>
              </a:cxn>
              <a:cxn ang="0">
                <a:pos x="45" y="0"/>
              </a:cxn>
            </a:cxnLst>
            <a:rect l="0" t="0" r="r" b="b"/>
            <a:pathLst>
              <a:path w="657" h="166">
                <a:moveTo>
                  <a:pt x="45" y="0"/>
                </a:moveTo>
                <a:lnTo>
                  <a:pt x="0" y="53"/>
                </a:lnTo>
                <a:lnTo>
                  <a:pt x="604" y="165"/>
                </a:lnTo>
                <a:lnTo>
                  <a:pt x="656" y="113"/>
                </a:lnTo>
                <a:lnTo>
                  <a:pt x="45" y="0"/>
                </a:lnTo>
              </a:path>
            </a:pathLst>
          </a:custGeom>
          <a:solidFill>
            <a:srgbClr val="C0C0C0"/>
          </a:solidFill>
          <a:ln w="2540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9448" name="Freeform 56"/>
          <p:cNvSpPr>
            <a:spLocks noChangeAspect="1"/>
          </p:cNvSpPr>
          <p:nvPr/>
        </p:nvSpPr>
        <p:spPr bwMode="auto">
          <a:xfrm>
            <a:off x="6346825" y="5883275"/>
            <a:ext cx="668338" cy="152400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536" y="97"/>
              </a:cxn>
              <a:cxn ang="0">
                <a:pos x="520" y="112"/>
              </a:cxn>
              <a:cxn ang="0">
                <a:pos x="520" y="112"/>
              </a:cxn>
              <a:cxn ang="0">
                <a:pos x="0" y="15"/>
              </a:cxn>
              <a:cxn ang="0">
                <a:pos x="12" y="0"/>
              </a:cxn>
            </a:cxnLst>
            <a:rect l="0" t="0" r="r" b="b"/>
            <a:pathLst>
              <a:path w="537" h="113">
                <a:moveTo>
                  <a:pt x="12" y="0"/>
                </a:moveTo>
                <a:lnTo>
                  <a:pt x="536" y="97"/>
                </a:lnTo>
                <a:lnTo>
                  <a:pt x="520" y="112"/>
                </a:lnTo>
                <a:lnTo>
                  <a:pt x="520" y="112"/>
                </a:lnTo>
                <a:lnTo>
                  <a:pt x="0" y="15"/>
                </a:lnTo>
                <a:lnTo>
                  <a:pt x="12" y="0"/>
                </a:lnTo>
              </a:path>
            </a:pathLst>
          </a:custGeom>
          <a:solidFill>
            <a:srgbClr val="000000"/>
          </a:solidFill>
          <a:ln w="2540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9449" name="Freeform 57"/>
          <p:cNvSpPr>
            <a:spLocks noChangeAspect="1"/>
          </p:cNvSpPr>
          <p:nvPr/>
        </p:nvSpPr>
        <p:spPr bwMode="auto">
          <a:xfrm>
            <a:off x="6953250" y="6105525"/>
            <a:ext cx="142875" cy="39688"/>
          </a:xfrm>
          <a:custGeom>
            <a:avLst/>
            <a:gdLst/>
            <a:ahLst/>
            <a:cxnLst>
              <a:cxn ang="0">
                <a:pos x="114" y="20"/>
              </a:cxn>
              <a:cxn ang="0">
                <a:pos x="82" y="14"/>
              </a:cxn>
              <a:cxn ang="0">
                <a:pos x="84" y="7"/>
              </a:cxn>
              <a:cxn ang="0">
                <a:pos x="46" y="0"/>
              </a:cxn>
              <a:cxn ang="0">
                <a:pos x="38" y="5"/>
              </a:cxn>
              <a:cxn ang="0">
                <a:pos x="10" y="0"/>
              </a:cxn>
              <a:cxn ang="0">
                <a:pos x="0" y="9"/>
              </a:cxn>
              <a:cxn ang="0">
                <a:pos x="106" y="28"/>
              </a:cxn>
              <a:cxn ang="0">
                <a:pos x="114" y="20"/>
              </a:cxn>
              <a:cxn ang="0">
                <a:pos x="114" y="20"/>
              </a:cxn>
            </a:cxnLst>
            <a:rect l="0" t="0" r="r" b="b"/>
            <a:pathLst>
              <a:path w="115" h="29">
                <a:moveTo>
                  <a:pt x="114" y="20"/>
                </a:moveTo>
                <a:lnTo>
                  <a:pt x="82" y="14"/>
                </a:lnTo>
                <a:lnTo>
                  <a:pt x="84" y="7"/>
                </a:lnTo>
                <a:lnTo>
                  <a:pt x="46" y="0"/>
                </a:lnTo>
                <a:lnTo>
                  <a:pt x="38" y="5"/>
                </a:lnTo>
                <a:lnTo>
                  <a:pt x="10" y="0"/>
                </a:lnTo>
                <a:lnTo>
                  <a:pt x="0" y="9"/>
                </a:lnTo>
                <a:lnTo>
                  <a:pt x="106" y="28"/>
                </a:lnTo>
                <a:lnTo>
                  <a:pt x="114" y="20"/>
                </a:lnTo>
                <a:lnTo>
                  <a:pt x="114" y="20"/>
                </a:lnTo>
              </a:path>
            </a:pathLst>
          </a:custGeom>
          <a:solidFill>
            <a:srgbClr val="000000"/>
          </a:solidFill>
          <a:ln w="2540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9450" name="Freeform 58"/>
          <p:cNvSpPr>
            <a:spLocks noChangeAspect="1"/>
          </p:cNvSpPr>
          <p:nvPr/>
        </p:nvSpPr>
        <p:spPr bwMode="auto">
          <a:xfrm>
            <a:off x="6975475" y="6046788"/>
            <a:ext cx="174625" cy="68262"/>
          </a:xfrm>
          <a:custGeom>
            <a:avLst/>
            <a:gdLst/>
            <a:ahLst/>
            <a:cxnLst>
              <a:cxn ang="0">
                <a:pos x="110" y="50"/>
              </a:cxn>
              <a:cxn ang="0">
                <a:pos x="138" y="20"/>
              </a:cxn>
              <a:cxn ang="0">
                <a:pos x="31" y="0"/>
              </a:cxn>
              <a:cxn ang="0">
                <a:pos x="31" y="0"/>
              </a:cxn>
              <a:cxn ang="0">
                <a:pos x="0" y="30"/>
              </a:cxn>
              <a:cxn ang="0">
                <a:pos x="110" y="50"/>
              </a:cxn>
            </a:cxnLst>
            <a:rect l="0" t="0" r="r" b="b"/>
            <a:pathLst>
              <a:path w="139" h="51">
                <a:moveTo>
                  <a:pt x="110" y="50"/>
                </a:moveTo>
                <a:lnTo>
                  <a:pt x="138" y="20"/>
                </a:lnTo>
                <a:lnTo>
                  <a:pt x="31" y="0"/>
                </a:lnTo>
                <a:lnTo>
                  <a:pt x="31" y="0"/>
                </a:lnTo>
                <a:lnTo>
                  <a:pt x="0" y="30"/>
                </a:lnTo>
                <a:lnTo>
                  <a:pt x="110" y="50"/>
                </a:lnTo>
              </a:path>
            </a:pathLst>
          </a:custGeom>
          <a:solidFill>
            <a:srgbClr val="000000"/>
          </a:solidFill>
          <a:ln w="2540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9451" name="Freeform 59"/>
          <p:cNvSpPr>
            <a:spLocks noChangeAspect="1"/>
          </p:cNvSpPr>
          <p:nvPr/>
        </p:nvSpPr>
        <p:spPr bwMode="auto">
          <a:xfrm>
            <a:off x="7019925" y="6018213"/>
            <a:ext cx="155575" cy="49212"/>
          </a:xfrm>
          <a:custGeom>
            <a:avLst/>
            <a:gdLst/>
            <a:ahLst/>
            <a:cxnLst>
              <a:cxn ang="0">
                <a:pos x="14" y="0"/>
              </a:cxn>
              <a:cxn ang="0">
                <a:pos x="124" y="21"/>
              </a:cxn>
              <a:cxn ang="0">
                <a:pos x="108" y="35"/>
              </a:cxn>
              <a:cxn ang="0">
                <a:pos x="0" y="15"/>
              </a:cxn>
              <a:cxn ang="0">
                <a:pos x="14" y="0"/>
              </a:cxn>
            </a:cxnLst>
            <a:rect l="0" t="0" r="r" b="b"/>
            <a:pathLst>
              <a:path w="125" h="36">
                <a:moveTo>
                  <a:pt x="14" y="0"/>
                </a:moveTo>
                <a:lnTo>
                  <a:pt x="124" y="21"/>
                </a:lnTo>
                <a:lnTo>
                  <a:pt x="108" y="35"/>
                </a:lnTo>
                <a:lnTo>
                  <a:pt x="0" y="15"/>
                </a:lnTo>
                <a:lnTo>
                  <a:pt x="14" y="0"/>
                </a:lnTo>
              </a:path>
            </a:pathLst>
          </a:custGeom>
          <a:solidFill>
            <a:srgbClr val="C0C0C0"/>
          </a:solidFill>
          <a:ln w="2540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9452" name="Freeform 60"/>
          <p:cNvSpPr>
            <a:spLocks noChangeAspect="1"/>
          </p:cNvSpPr>
          <p:nvPr/>
        </p:nvSpPr>
        <p:spPr bwMode="auto">
          <a:xfrm>
            <a:off x="6353175" y="5686425"/>
            <a:ext cx="560388" cy="153988"/>
          </a:xfrm>
          <a:custGeom>
            <a:avLst/>
            <a:gdLst/>
            <a:ahLst/>
            <a:cxnLst>
              <a:cxn ang="0">
                <a:pos x="0" y="113"/>
              </a:cxn>
              <a:cxn ang="0">
                <a:pos x="0" y="0"/>
              </a:cxn>
              <a:cxn ang="0">
                <a:pos x="450" y="0"/>
              </a:cxn>
              <a:cxn ang="0">
                <a:pos x="450" y="113"/>
              </a:cxn>
              <a:cxn ang="0">
                <a:pos x="0" y="113"/>
              </a:cxn>
            </a:cxnLst>
            <a:rect l="0" t="0" r="r" b="b"/>
            <a:pathLst>
              <a:path w="451" h="114">
                <a:moveTo>
                  <a:pt x="0" y="113"/>
                </a:moveTo>
                <a:lnTo>
                  <a:pt x="0" y="0"/>
                </a:lnTo>
                <a:lnTo>
                  <a:pt x="450" y="0"/>
                </a:lnTo>
                <a:lnTo>
                  <a:pt x="450" y="113"/>
                </a:lnTo>
                <a:lnTo>
                  <a:pt x="0" y="113"/>
                </a:lnTo>
              </a:path>
            </a:pathLst>
          </a:custGeom>
          <a:solidFill>
            <a:srgbClr val="FFFFFF"/>
          </a:solidFill>
          <a:ln w="2540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9453" name="Freeform 61"/>
          <p:cNvSpPr>
            <a:spLocks noChangeAspect="1"/>
          </p:cNvSpPr>
          <p:nvPr/>
        </p:nvSpPr>
        <p:spPr bwMode="auto">
          <a:xfrm>
            <a:off x="7067550" y="5664200"/>
            <a:ext cx="252413" cy="19050"/>
          </a:xfrm>
          <a:custGeom>
            <a:avLst/>
            <a:gdLst/>
            <a:ahLst/>
            <a:cxnLst>
              <a:cxn ang="0">
                <a:pos x="0" y="14"/>
              </a:cxn>
              <a:cxn ang="0">
                <a:pos x="202" y="14"/>
              </a:cxn>
              <a:cxn ang="0">
                <a:pos x="202" y="0"/>
              </a:cxn>
              <a:cxn ang="0">
                <a:pos x="0" y="0"/>
              </a:cxn>
              <a:cxn ang="0">
                <a:pos x="0" y="14"/>
              </a:cxn>
            </a:cxnLst>
            <a:rect l="0" t="0" r="r" b="b"/>
            <a:pathLst>
              <a:path w="203" h="15">
                <a:moveTo>
                  <a:pt x="0" y="14"/>
                </a:moveTo>
                <a:lnTo>
                  <a:pt x="202" y="14"/>
                </a:lnTo>
                <a:lnTo>
                  <a:pt x="202" y="0"/>
                </a:lnTo>
                <a:lnTo>
                  <a:pt x="0" y="0"/>
                </a:lnTo>
                <a:lnTo>
                  <a:pt x="0" y="14"/>
                </a:lnTo>
              </a:path>
            </a:pathLst>
          </a:custGeom>
          <a:solidFill>
            <a:srgbClr val="FFFFFF"/>
          </a:solidFill>
          <a:ln w="2540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9454" name="Text Box 62"/>
          <p:cNvSpPr txBox="1">
            <a:spLocks noChangeAspect="1" noChangeArrowheads="1"/>
          </p:cNvSpPr>
          <p:nvPr/>
        </p:nvSpPr>
        <p:spPr bwMode="auto">
          <a:xfrm>
            <a:off x="3998913" y="2327275"/>
            <a:ext cx="877887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  <a:buFontTx/>
              <a:buNone/>
            </a:pPr>
            <a:r>
              <a:rPr lang="fr-FR" sz="2400" b="1">
                <a:effectLst/>
              </a:rPr>
              <a:t>zoom</a:t>
            </a:r>
            <a:endParaRPr lang="fr-FR" sz="2800">
              <a:effectLst/>
            </a:endParaRPr>
          </a:p>
        </p:txBody>
      </p:sp>
      <p:sp>
        <p:nvSpPr>
          <p:cNvPr id="59455" name="Text Box 63"/>
          <p:cNvSpPr txBox="1">
            <a:spLocks noChangeAspect="1" noChangeArrowheads="1"/>
          </p:cNvSpPr>
          <p:nvPr/>
        </p:nvSpPr>
        <p:spPr bwMode="auto">
          <a:xfrm>
            <a:off x="1860550" y="1744663"/>
            <a:ext cx="709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GB" sz="2400" b="1">
                <a:effectLst/>
              </a:rPr>
              <a:t>ICP</a:t>
            </a:r>
            <a:endParaRPr lang="en-GB" sz="2800" b="1">
              <a:effectLst/>
            </a:endParaRPr>
          </a:p>
        </p:txBody>
      </p:sp>
      <p:sp>
        <p:nvSpPr>
          <p:cNvPr id="59457" name="Oval 65"/>
          <p:cNvSpPr>
            <a:spLocks noChangeAspect="1" noChangeArrowheads="1"/>
          </p:cNvSpPr>
          <p:nvPr/>
        </p:nvSpPr>
        <p:spPr bwMode="auto">
          <a:xfrm>
            <a:off x="1481138" y="1066800"/>
            <a:ext cx="130175" cy="711200"/>
          </a:xfrm>
          <a:prstGeom prst="ellipse">
            <a:avLst/>
          </a:prstGeom>
          <a:solidFill>
            <a:srgbClr val="FF99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9458" name="Oval 66"/>
          <p:cNvSpPr>
            <a:spLocks noChangeAspect="1" noChangeArrowheads="1"/>
          </p:cNvSpPr>
          <p:nvPr/>
        </p:nvSpPr>
        <p:spPr bwMode="auto">
          <a:xfrm>
            <a:off x="1481138" y="1390650"/>
            <a:ext cx="130175" cy="7112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9459" name="Oval 67"/>
          <p:cNvSpPr>
            <a:spLocks noChangeAspect="1" noChangeArrowheads="1"/>
          </p:cNvSpPr>
          <p:nvPr/>
        </p:nvSpPr>
        <p:spPr bwMode="auto">
          <a:xfrm>
            <a:off x="1481138" y="1712913"/>
            <a:ext cx="130175" cy="5826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9460" name="Oval 68"/>
          <p:cNvSpPr>
            <a:spLocks noChangeAspect="1" noChangeArrowheads="1"/>
          </p:cNvSpPr>
          <p:nvPr/>
        </p:nvSpPr>
        <p:spPr bwMode="auto">
          <a:xfrm>
            <a:off x="3552825" y="5272088"/>
            <a:ext cx="128588" cy="322262"/>
          </a:xfrm>
          <a:prstGeom prst="ellipse">
            <a:avLst/>
          </a:prstGeom>
          <a:solidFill>
            <a:srgbClr val="CCFFCC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9463" name="Rectangle 71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686800" cy="457200"/>
          </a:xfrm>
          <a:noFill/>
          <a:ln/>
        </p:spPr>
        <p:txBody>
          <a:bodyPr/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Instrumentace </a:t>
            </a:r>
            <a:r>
              <a:rPr lang="cs-CZ" sz="3600" b="1" dirty="0">
                <a:solidFill>
                  <a:srgbClr val="FF0000"/>
                </a:solidFill>
              </a:rPr>
              <a:t>LA-ICP spektrometrie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228600" y="1828800"/>
            <a:ext cx="8915400" cy="447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 eaLnBrk="0" hangingPunct="0">
              <a:lnSpc>
                <a:spcPct val="60000"/>
              </a:lnSpc>
              <a:spcBef>
                <a:spcPct val="50000"/>
              </a:spcBef>
              <a:spcAft>
                <a:spcPct val="30000"/>
              </a:spcAft>
              <a:buClr>
                <a:srgbClr val="FF0000"/>
              </a:buClr>
              <a:buSzPct val="90000"/>
              <a:buFont typeface="Monotype Sorts" pitchFamily="2" charset="2"/>
              <a:buChar char="l"/>
            </a:pPr>
            <a:r>
              <a:rPr lang="cs-CZ">
                <a:effectLst>
                  <a:outerShdw blurRad="38100" dist="38100" dir="2700000" algn="tl">
                    <a:srgbClr val="000000"/>
                  </a:outerShdw>
                </a:effectLst>
              </a:rPr>
              <a:t>Vlnová délka laserového záření.</a:t>
            </a:r>
          </a:p>
          <a:p>
            <a:pPr lvl="1" eaLnBrk="0" hangingPunct="0">
              <a:lnSpc>
                <a:spcPct val="60000"/>
              </a:lnSpc>
              <a:spcBef>
                <a:spcPct val="50000"/>
              </a:spcBef>
              <a:spcAft>
                <a:spcPct val="30000"/>
              </a:spcAft>
              <a:buClr>
                <a:srgbClr val="FF0000"/>
              </a:buClr>
              <a:buSzPct val="90000"/>
              <a:buFont typeface="Monotype Sorts" pitchFamily="2" charset="2"/>
              <a:buChar char="l"/>
            </a:pPr>
            <a:r>
              <a:rPr lang="cs-CZ">
                <a:effectLst>
                  <a:outerShdw blurRad="38100" dist="38100" dir="2700000" algn="tl">
                    <a:srgbClr val="000000"/>
                  </a:outerShdw>
                </a:effectLst>
              </a:rPr>
              <a:t>Energie laserového pulsu.</a:t>
            </a:r>
          </a:p>
          <a:p>
            <a:pPr lvl="1" eaLnBrk="0" hangingPunct="0">
              <a:lnSpc>
                <a:spcPct val="60000"/>
              </a:lnSpc>
              <a:spcBef>
                <a:spcPct val="50000"/>
              </a:spcBef>
              <a:spcAft>
                <a:spcPct val="30000"/>
              </a:spcAft>
              <a:buClr>
                <a:srgbClr val="FF0000"/>
              </a:buClr>
              <a:buSzPct val="90000"/>
              <a:buFont typeface="Monotype Sorts" pitchFamily="2" charset="2"/>
              <a:buChar char="l"/>
            </a:pPr>
            <a:r>
              <a:rPr lang="cs-CZ">
                <a:effectLst>
                  <a:outerShdw blurRad="38100" dist="38100" dir="2700000" algn="tl">
                    <a:srgbClr val="000000"/>
                  </a:outerShdw>
                </a:effectLst>
              </a:rPr>
              <a:t>Zaostření paprsku. </a:t>
            </a:r>
          </a:p>
          <a:p>
            <a:pPr lvl="1" eaLnBrk="0" hangingPunct="0">
              <a:lnSpc>
                <a:spcPct val="60000"/>
              </a:lnSpc>
              <a:spcBef>
                <a:spcPct val="50000"/>
              </a:spcBef>
              <a:spcAft>
                <a:spcPct val="30000"/>
              </a:spcAft>
              <a:buClr>
                <a:srgbClr val="FF0000"/>
              </a:buClr>
              <a:buSzPct val="90000"/>
              <a:buFont typeface="Monotype Sorts" pitchFamily="2" charset="2"/>
              <a:buChar char="l"/>
            </a:pPr>
            <a:r>
              <a:rPr lang="cs-CZ">
                <a:effectLst>
                  <a:outerShdw blurRad="38100" dist="38100" dir="2700000" algn="tl">
                    <a:srgbClr val="000000"/>
                  </a:outerShdw>
                </a:effectLst>
              </a:rPr>
              <a:t>Frekvence pulsů laseru.</a:t>
            </a:r>
          </a:p>
          <a:p>
            <a:pPr lvl="1" eaLnBrk="0" hangingPunct="0">
              <a:lnSpc>
                <a:spcPct val="60000"/>
              </a:lnSpc>
              <a:spcBef>
                <a:spcPct val="50000"/>
              </a:spcBef>
              <a:spcAft>
                <a:spcPct val="30000"/>
              </a:spcAft>
              <a:buClr>
                <a:srgbClr val="FF0000"/>
              </a:buClr>
              <a:buSzPct val="90000"/>
              <a:buFont typeface="Monotype Sorts" pitchFamily="2" charset="2"/>
              <a:buChar char="l"/>
            </a:pPr>
            <a:r>
              <a:rPr lang="cs-CZ">
                <a:effectLst>
                  <a:outerShdw blurRad="38100" dist="38100" dir="2700000" algn="tl">
                    <a:srgbClr val="000000"/>
                  </a:outerShdw>
                </a:effectLst>
              </a:rPr>
              <a:t>Tvar dráhy a rychlost pohybu vzorku při ablaci.</a:t>
            </a:r>
          </a:p>
          <a:p>
            <a:pPr lvl="1" eaLnBrk="0" hangingPunct="0">
              <a:lnSpc>
                <a:spcPct val="60000"/>
              </a:lnSpc>
              <a:spcBef>
                <a:spcPct val="50000"/>
              </a:spcBef>
              <a:spcAft>
                <a:spcPct val="30000"/>
              </a:spcAft>
              <a:buClr>
                <a:srgbClr val="FF0000"/>
              </a:buClr>
              <a:buSzPct val="90000"/>
              <a:buFont typeface="Monotype Sorts" pitchFamily="2" charset="2"/>
              <a:buChar char="l"/>
            </a:pPr>
            <a:r>
              <a:rPr lang="cs-CZ">
                <a:effectLst>
                  <a:outerShdw blurRad="38100" dist="38100" dir="2700000" algn="tl">
                    <a:srgbClr val="000000"/>
                  </a:outerShdw>
                </a:effectLst>
              </a:rPr>
              <a:t>Objem ablační komory.</a:t>
            </a:r>
          </a:p>
          <a:p>
            <a:pPr lvl="1" eaLnBrk="0" hangingPunct="0">
              <a:lnSpc>
                <a:spcPct val="60000"/>
              </a:lnSpc>
              <a:spcBef>
                <a:spcPct val="50000"/>
              </a:spcBef>
              <a:spcAft>
                <a:spcPct val="30000"/>
              </a:spcAft>
              <a:buClr>
                <a:srgbClr val="FF0000"/>
              </a:buClr>
              <a:buSzPct val="90000"/>
              <a:buFont typeface="Monotype Sorts" pitchFamily="2" charset="2"/>
              <a:buChar char="l"/>
            </a:pPr>
            <a:r>
              <a:rPr lang="cs-CZ">
                <a:effectLst>
                  <a:outerShdw blurRad="38100" dist="38100" dir="2700000" algn="tl">
                    <a:srgbClr val="000000"/>
                  </a:outerShdw>
                </a:effectLst>
              </a:rPr>
              <a:t>Složení nosného plynu</a:t>
            </a:r>
          </a:p>
        </p:txBody>
      </p:sp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457200" y="685800"/>
            <a:ext cx="800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cs-CZ" sz="3600" b="1" dirty="0" smtClean="0">
                <a:solidFill>
                  <a:srgbClr val="FF0000"/>
                </a:solidFill>
                <a:effectLst/>
              </a:rPr>
              <a:t>Studované </a:t>
            </a:r>
            <a:r>
              <a:rPr lang="cs-CZ" sz="3600" b="1" dirty="0">
                <a:solidFill>
                  <a:srgbClr val="FF0000"/>
                </a:solidFill>
                <a:effectLst/>
              </a:rPr>
              <a:t>parametry LA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cs-CZ" sz="3800" b="1" dirty="0" smtClean="0">
                <a:solidFill>
                  <a:srgbClr val="FF0000"/>
                </a:solidFill>
              </a:rPr>
              <a:t>Využití </a:t>
            </a:r>
            <a:r>
              <a:rPr lang="cs-CZ" sz="3800" b="1" dirty="0">
                <a:solidFill>
                  <a:srgbClr val="FF0000"/>
                </a:solidFill>
              </a:rPr>
              <a:t>laserové ablace ve spojení s ICP spektrometrií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229600" cy="5029200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FF0000"/>
              </a:buClr>
              <a:buSzPct val="90000"/>
              <a:buFont typeface="Monotype Sorts" pitchFamily="2" charset="2"/>
              <a:buChar char="l"/>
            </a:pPr>
            <a:r>
              <a:rPr lang="cs-CZ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Analýza povrchů a povlaků: lokální analýza, mikroanalýza, plošné mapování (analýza mineralogických výbrusů, nehomogenit v ocelích)</a:t>
            </a:r>
          </a:p>
          <a:p>
            <a:pPr>
              <a:lnSpc>
                <a:spcPct val="90000"/>
              </a:lnSpc>
              <a:buClr>
                <a:srgbClr val="FF0000"/>
              </a:buClr>
              <a:buSzPct val="90000"/>
              <a:buFont typeface="Monotype Sorts" pitchFamily="2" charset="2"/>
              <a:buChar char="l"/>
            </a:pPr>
            <a:r>
              <a:rPr lang="cs-CZ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Stanovení průměrného složení (bulk analysis)</a:t>
            </a:r>
          </a:p>
          <a:p>
            <a:pPr lvl="1">
              <a:lnSpc>
                <a:spcPct val="90000"/>
              </a:lnSpc>
              <a:buClr>
                <a:srgbClr val="FF9900"/>
              </a:buClr>
              <a:buSzPct val="150000"/>
              <a:buFont typeface="Wingdings 2" pitchFamily="18" charset="2"/>
              <a:buChar char="P"/>
            </a:pPr>
            <a:r>
              <a:rPr lang="cs-CZ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Materiály elektricky vodivé i nevodivé </a:t>
            </a:r>
          </a:p>
          <a:p>
            <a:pPr lvl="1">
              <a:lnSpc>
                <a:spcPct val="90000"/>
              </a:lnSpc>
              <a:buClr>
                <a:srgbClr val="FF9900"/>
              </a:buClr>
              <a:buSzPct val="150000"/>
              <a:buFont typeface="Wingdings 2" pitchFamily="18" charset="2"/>
              <a:buChar char="P"/>
            </a:pPr>
            <a:r>
              <a:rPr lang="cs-CZ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Kompaktní materiály (ocel, slitiny, sklo, keramika)</a:t>
            </a:r>
          </a:p>
          <a:p>
            <a:pPr lvl="1">
              <a:lnSpc>
                <a:spcPct val="90000"/>
              </a:lnSpc>
              <a:buClr>
                <a:srgbClr val="FF9900"/>
              </a:buClr>
              <a:buSzPct val="150000"/>
              <a:buFont typeface="Wingdings 2" pitchFamily="18" charset="2"/>
              <a:buChar char="P"/>
            </a:pPr>
            <a:r>
              <a:rPr lang="cs-CZ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Práškové materiály (lisované tablety nebo vytavená skla, např. s Li-boraxem</a:t>
            </a:r>
          </a:p>
          <a:p>
            <a:pPr>
              <a:lnSpc>
                <a:spcPct val="90000"/>
              </a:lnSpc>
              <a:buClr>
                <a:srgbClr val="FF0000"/>
              </a:buClr>
              <a:buSzPct val="90000"/>
              <a:buFont typeface="Monotype Sorts" pitchFamily="2" charset="2"/>
              <a:buChar char="l"/>
            </a:pPr>
            <a:r>
              <a:rPr lang="cs-CZ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Pořizování hloubkových koncentračních profilů, analýza inkluzí v minerálech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304800" y="152400"/>
            <a:ext cx="8534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cs-CZ" b="1">
                <a:effectLst>
                  <a:outerShdw blurRad="38100" dist="38100" dir="2700000" algn="tl">
                    <a:srgbClr val="000000"/>
                  </a:outerShdw>
                </a:effectLst>
              </a:rPr>
              <a:t>Analýza hloubkových koncentračních profilů</a:t>
            </a:r>
            <a:r>
              <a:rPr lang="cs-CZ">
                <a:solidFill>
                  <a:schemeClr val="accent2"/>
                </a:solidFill>
                <a:effectLst/>
              </a:rPr>
              <a:t> </a:t>
            </a:r>
            <a:endParaRPr lang="cs-CZ" b="1">
              <a:solidFill>
                <a:schemeClr val="accent2"/>
              </a:solidFill>
              <a:effectLst/>
            </a:endParaRPr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533400" y="1447800"/>
            <a:ext cx="8153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buClr>
                <a:srgbClr val="FF0000"/>
              </a:buClr>
              <a:buFont typeface="Wingdings" pitchFamily="2" charset="2"/>
              <a:buNone/>
            </a:pPr>
            <a:r>
              <a:rPr lang="cs-CZ">
                <a:effectLst>
                  <a:outerShdw blurRad="38100" dist="38100" dir="2700000" algn="tl">
                    <a:srgbClr val="000000"/>
                  </a:outerShdw>
                </a:effectLst>
              </a:rPr>
              <a:t>Vrstvy z = XX nm až XX μm (např. elektro- depozice, žárové nástřiky, napařování…). Rozhraní: ostré nebo difusní, požadováno hloubkové rozlišení.</a:t>
            </a:r>
            <a:r>
              <a:rPr lang="cs-CZ" sz="2400" b="1">
                <a:solidFill>
                  <a:schemeClr val="tx1"/>
                </a:solidFill>
                <a:effectLst/>
              </a:rPr>
              <a:t> </a:t>
            </a:r>
            <a:endParaRPr lang="cs-CZ" sz="2800">
              <a:solidFill>
                <a:schemeClr val="tx1"/>
              </a:solidFill>
              <a:effectLst/>
            </a:endParaRPr>
          </a:p>
        </p:txBody>
      </p:sp>
      <p:sp>
        <p:nvSpPr>
          <p:cNvPr id="69636" name="Freeform 4"/>
          <p:cNvSpPr>
            <a:spLocks/>
          </p:cNvSpPr>
          <p:nvPr/>
        </p:nvSpPr>
        <p:spPr bwMode="auto">
          <a:xfrm>
            <a:off x="1244600" y="3962400"/>
            <a:ext cx="1955800" cy="1973263"/>
          </a:xfrm>
          <a:custGeom>
            <a:avLst/>
            <a:gdLst/>
            <a:ahLst/>
            <a:cxnLst>
              <a:cxn ang="0">
                <a:pos x="0" y="1233"/>
              </a:cxn>
              <a:cxn ang="0">
                <a:pos x="590" y="1196"/>
              </a:cxn>
              <a:cxn ang="0">
                <a:pos x="705" y="948"/>
              </a:cxn>
              <a:cxn ang="0">
                <a:pos x="768" y="292"/>
              </a:cxn>
              <a:cxn ang="0">
                <a:pos x="847" y="44"/>
              </a:cxn>
              <a:cxn ang="0">
                <a:pos x="1232" y="28"/>
              </a:cxn>
            </a:cxnLst>
            <a:rect l="0" t="0" r="r" b="b"/>
            <a:pathLst>
              <a:path w="1232" h="1243">
                <a:moveTo>
                  <a:pt x="0" y="1233"/>
                </a:moveTo>
                <a:cubicBezTo>
                  <a:pt x="98" y="1227"/>
                  <a:pt x="473" y="1243"/>
                  <a:pt x="590" y="1196"/>
                </a:cubicBezTo>
                <a:cubicBezTo>
                  <a:pt x="707" y="1149"/>
                  <a:pt x="675" y="1099"/>
                  <a:pt x="705" y="948"/>
                </a:cubicBezTo>
                <a:cubicBezTo>
                  <a:pt x="735" y="797"/>
                  <a:pt x="744" y="443"/>
                  <a:pt x="768" y="292"/>
                </a:cubicBezTo>
                <a:cubicBezTo>
                  <a:pt x="792" y="141"/>
                  <a:pt x="770" y="88"/>
                  <a:pt x="847" y="44"/>
                </a:cubicBezTo>
                <a:cubicBezTo>
                  <a:pt x="924" y="0"/>
                  <a:pt x="1152" y="31"/>
                  <a:pt x="1232" y="28"/>
                </a:cubicBezTo>
              </a:path>
            </a:pathLst>
          </a:cu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9637" name="Freeform 5"/>
          <p:cNvSpPr>
            <a:spLocks/>
          </p:cNvSpPr>
          <p:nvPr/>
        </p:nvSpPr>
        <p:spPr bwMode="auto">
          <a:xfrm>
            <a:off x="1524000" y="4038600"/>
            <a:ext cx="1760538" cy="1914525"/>
          </a:xfrm>
          <a:custGeom>
            <a:avLst/>
            <a:gdLst/>
            <a:ahLst/>
            <a:cxnLst>
              <a:cxn ang="0">
                <a:pos x="0" y="28"/>
              </a:cxn>
              <a:cxn ang="0">
                <a:pos x="496" y="63"/>
              </a:cxn>
              <a:cxn ang="0">
                <a:pos x="558" y="409"/>
              </a:cxn>
              <a:cxn ang="0">
                <a:pos x="581" y="1038"/>
              </a:cxn>
              <a:cxn ang="0">
                <a:pos x="762" y="1180"/>
              </a:cxn>
              <a:cxn ang="0">
                <a:pos x="1109" y="1196"/>
              </a:cxn>
            </a:cxnLst>
            <a:rect l="0" t="0" r="r" b="b"/>
            <a:pathLst>
              <a:path w="1109" h="1206">
                <a:moveTo>
                  <a:pt x="0" y="28"/>
                </a:moveTo>
                <a:cubicBezTo>
                  <a:pt x="83" y="34"/>
                  <a:pt x="403" y="0"/>
                  <a:pt x="496" y="63"/>
                </a:cubicBezTo>
                <a:cubicBezTo>
                  <a:pt x="589" y="126"/>
                  <a:pt x="544" y="247"/>
                  <a:pt x="558" y="409"/>
                </a:cubicBezTo>
                <a:cubicBezTo>
                  <a:pt x="572" y="571"/>
                  <a:pt x="547" y="910"/>
                  <a:pt x="581" y="1038"/>
                </a:cubicBezTo>
                <a:cubicBezTo>
                  <a:pt x="615" y="1166"/>
                  <a:pt x="674" y="1154"/>
                  <a:pt x="762" y="1180"/>
                </a:cubicBezTo>
                <a:cubicBezTo>
                  <a:pt x="850" y="1206"/>
                  <a:pt x="1037" y="1193"/>
                  <a:pt x="1109" y="1196"/>
                </a:cubicBezTo>
              </a:path>
            </a:pathLst>
          </a:custGeom>
          <a:noFill/>
          <a:ln w="508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9638" name="Line 6"/>
          <p:cNvSpPr>
            <a:spLocks noChangeShapeType="1"/>
          </p:cNvSpPr>
          <p:nvPr/>
        </p:nvSpPr>
        <p:spPr bwMode="auto">
          <a:xfrm flipV="1">
            <a:off x="1143000" y="3886200"/>
            <a:ext cx="0" cy="21336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9639" name="Line 7"/>
          <p:cNvSpPr>
            <a:spLocks noChangeShapeType="1"/>
          </p:cNvSpPr>
          <p:nvPr/>
        </p:nvSpPr>
        <p:spPr bwMode="auto">
          <a:xfrm>
            <a:off x="1143000" y="6019800"/>
            <a:ext cx="2590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9640" name="Text Box 8"/>
          <p:cNvSpPr txBox="1">
            <a:spLocks noChangeArrowheads="1"/>
          </p:cNvSpPr>
          <p:nvPr/>
        </p:nvSpPr>
        <p:spPr bwMode="auto">
          <a:xfrm>
            <a:off x="1576388" y="4572000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cs-CZ" sz="2400" b="1">
                <a:solidFill>
                  <a:srgbClr val="FF0000"/>
                </a:solidFill>
                <a:effectLst/>
              </a:rPr>
              <a:t>A</a:t>
            </a:r>
          </a:p>
        </p:txBody>
      </p:sp>
      <p:sp>
        <p:nvSpPr>
          <p:cNvPr id="69641" name="Text Box 9"/>
          <p:cNvSpPr txBox="1">
            <a:spLocks noChangeArrowheads="1"/>
          </p:cNvSpPr>
          <p:nvPr/>
        </p:nvSpPr>
        <p:spPr bwMode="auto">
          <a:xfrm>
            <a:off x="6934200" y="51816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cs-CZ" sz="2400" b="1">
                <a:solidFill>
                  <a:schemeClr val="bg1"/>
                </a:solidFill>
                <a:effectLst/>
              </a:rPr>
              <a:t>B</a:t>
            </a:r>
          </a:p>
        </p:txBody>
      </p:sp>
      <p:sp>
        <p:nvSpPr>
          <p:cNvPr id="69642" name="Text Box 10"/>
          <p:cNvSpPr txBox="1">
            <a:spLocks noChangeArrowheads="1"/>
          </p:cNvSpPr>
          <p:nvPr/>
        </p:nvSpPr>
        <p:spPr bwMode="auto">
          <a:xfrm>
            <a:off x="746125" y="4308475"/>
            <a:ext cx="303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cs-CZ" sz="2400" b="1">
                <a:solidFill>
                  <a:schemeClr val="bg1"/>
                </a:solidFill>
                <a:effectLst/>
              </a:rPr>
              <a:t>I</a:t>
            </a:r>
          </a:p>
        </p:txBody>
      </p:sp>
      <p:sp>
        <p:nvSpPr>
          <p:cNvPr id="69643" name="Text Box 11"/>
          <p:cNvSpPr txBox="1">
            <a:spLocks noChangeArrowheads="1"/>
          </p:cNvSpPr>
          <p:nvPr/>
        </p:nvSpPr>
        <p:spPr bwMode="auto">
          <a:xfrm>
            <a:off x="2708275" y="6019800"/>
            <a:ext cx="1025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cs-CZ" sz="2400" b="1">
                <a:solidFill>
                  <a:schemeClr val="bg1"/>
                </a:solidFill>
                <a:effectLst/>
              </a:rPr>
              <a:t>z (</a:t>
            </a:r>
            <a:r>
              <a:rPr lang="cs-CZ" sz="2400" b="1">
                <a:solidFill>
                  <a:schemeClr val="bg1"/>
                </a:solidFill>
                <a:effectLst/>
                <a:cs typeface="Times New Roman" charset="0"/>
              </a:rPr>
              <a:t>μ</a:t>
            </a:r>
            <a:r>
              <a:rPr lang="cs-CZ" sz="2400" b="1">
                <a:solidFill>
                  <a:schemeClr val="bg1"/>
                </a:solidFill>
                <a:effectLst/>
              </a:rPr>
              <a:t>m)</a:t>
            </a:r>
            <a:endParaRPr lang="cs-CZ" sz="2400">
              <a:solidFill>
                <a:schemeClr val="bg1"/>
              </a:solidFill>
              <a:effectLst/>
            </a:endParaRPr>
          </a:p>
        </p:txBody>
      </p:sp>
      <p:sp>
        <p:nvSpPr>
          <p:cNvPr id="69644" name="Freeform 12"/>
          <p:cNvSpPr>
            <a:spLocks/>
          </p:cNvSpPr>
          <p:nvPr/>
        </p:nvSpPr>
        <p:spPr bwMode="auto">
          <a:xfrm>
            <a:off x="4360863" y="3886200"/>
            <a:ext cx="3306762" cy="1993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47" y="133"/>
              </a:cxn>
              <a:cxn ang="0">
                <a:pos x="922" y="683"/>
              </a:cxn>
              <a:cxn ang="0">
                <a:pos x="1019" y="886"/>
              </a:cxn>
              <a:cxn ang="0">
                <a:pos x="1152" y="1046"/>
              </a:cxn>
              <a:cxn ang="0">
                <a:pos x="1409" y="1161"/>
              </a:cxn>
              <a:cxn ang="0">
                <a:pos x="2083" y="1256"/>
              </a:cxn>
            </a:cxnLst>
            <a:rect l="0" t="0" r="r" b="b"/>
            <a:pathLst>
              <a:path w="2083" h="1256">
                <a:moveTo>
                  <a:pt x="0" y="0"/>
                </a:moveTo>
                <a:cubicBezTo>
                  <a:pt x="108" y="22"/>
                  <a:pt x="494" y="19"/>
                  <a:pt x="647" y="133"/>
                </a:cubicBezTo>
                <a:cubicBezTo>
                  <a:pt x="800" y="247"/>
                  <a:pt x="860" y="557"/>
                  <a:pt x="922" y="683"/>
                </a:cubicBezTo>
                <a:cubicBezTo>
                  <a:pt x="984" y="809"/>
                  <a:pt x="981" y="825"/>
                  <a:pt x="1019" y="886"/>
                </a:cubicBezTo>
                <a:cubicBezTo>
                  <a:pt x="1057" y="947"/>
                  <a:pt x="1087" y="1000"/>
                  <a:pt x="1152" y="1046"/>
                </a:cubicBezTo>
                <a:cubicBezTo>
                  <a:pt x="1217" y="1092"/>
                  <a:pt x="1254" y="1126"/>
                  <a:pt x="1409" y="1161"/>
                </a:cubicBezTo>
                <a:cubicBezTo>
                  <a:pt x="1564" y="1196"/>
                  <a:pt x="1943" y="1236"/>
                  <a:pt x="2083" y="1256"/>
                </a:cubicBezTo>
              </a:path>
            </a:pathLst>
          </a:custGeom>
          <a:noFill/>
          <a:ln w="508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9645" name="Freeform 13"/>
          <p:cNvSpPr>
            <a:spLocks/>
          </p:cNvSpPr>
          <p:nvPr/>
        </p:nvSpPr>
        <p:spPr bwMode="auto">
          <a:xfrm>
            <a:off x="4332288" y="3825875"/>
            <a:ext cx="3321050" cy="2085975"/>
          </a:xfrm>
          <a:custGeom>
            <a:avLst/>
            <a:gdLst/>
            <a:ahLst/>
            <a:cxnLst>
              <a:cxn ang="0">
                <a:pos x="0" y="1314"/>
              </a:cxn>
              <a:cxn ang="0">
                <a:pos x="195" y="1287"/>
              </a:cxn>
              <a:cxn ang="0">
                <a:pos x="497" y="1225"/>
              </a:cxn>
              <a:cxn ang="0">
                <a:pos x="692" y="1110"/>
              </a:cxn>
              <a:cxn ang="0">
                <a:pos x="789" y="933"/>
              </a:cxn>
              <a:cxn ang="0">
                <a:pos x="869" y="685"/>
              </a:cxn>
              <a:cxn ang="0">
                <a:pos x="1011" y="313"/>
              </a:cxn>
              <a:cxn ang="0">
                <a:pos x="1276" y="118"/>
              </a:cxn>
              <a:cxn ang="0">
                <a:pos x="1675" y="45"/>
              </a:cxn>
              <a:cxn ang="0">
                <a:pos x="2092" y="0"/>
              </a:cxn>
            </a:cxnLst>
            <a:rect l="0" t="0" r="r" b="b"/>
            <a:pathLst>
              <a:path w="2092" h="1314">
                <a:moveTo>
                  <a:pt x="0" y="1314"/>
                </a:moveTo>
                <a:cubicBezTo>
                  <a:pt x="33" y="1311"/>
                  <a:pt x="112" y="1302"/>
                  <a:pt x="195" y="1287"/>
                </a:cubicBezTo>
                <a:cubicBezTo>
                  <a:pt x="278" y="1272"/>
                  <a:pt x="414" y="1254"/>
                  <a:pt x="497" y="1225"/>
                </a:cubicBezTo>
                <a:cubicBezTo>
                  <a:pt x="580" y="1196"/>
                  <a:pt x="643" y="1159"/>
                  <a:pt x="692" y="1110"/>
                </a:cubicBezTo>
                <a:cubicBezTo>
                  <a:pt x="741" y="1061"/>
                  <a:pt x="759" y="1004"/>
                  <a:pt x="789" y="933"/>
                </a:cubicBezTo>
                <a:cubicBezTo>
                  <a:pt x="819" y="862"/>
                  <a:pt x="832" y="788"/>
                  <a:pt x="869" y="685"/>
                </a:cubicBezTo>
                <a:cubicBezTo>
                  <a:pt x="906" y="582"/>
                  <a:pt x="943" y="408"/>
                  <a:pt x="1011" y="313"/>
                </a:cubicBezTo>
                <a:cubicBezTo>
                  <a:pt x="1079" y="218"/>
                  <a:pt x="1165" y="163"/>
                  <a:pt x="1276" y="118"/>
                </a:cubicBezTo>
                <a:cubicBezTo>
                  <a:pt x="1387" y="73"/>
                  <a:pt x="1539" y="65"/>
                  <a:pt x="1675" y="45"/>
                </a:cubicBezTo>
                <a:cubicBezTo>
                  <a:pt x="1811" y="25"/>
                  <a:pt x="2005" y="9"/>
                  <a:pt x="2092" y="0"/>
                </a:cubicBezTo>
              </a:path>
            </a:pathLst>
          </a:cu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9646" name="Line 14"/>
          <p:cNvSpPr>
            <a:spLocks noChangeShapeType="1"/>
          </p:cNvSpPr>
          <p:nvPr/>
        </p:nvSpPr>
        <p:spPr bwMode="auto">
          <a:xfrm>
            <a:off x="4114800" y="6019800"/>
            <a:ext cx="38862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9647" name="Line 15"/>
          <p:cNvSpPr>
            <a:spLocks noChangeShapeType="1"/>
          </p:cNvSpPr>
          <p:nvPr/>
        </p:nvSpPr>
        <p:spPr bwMode="auto">
          <a:xfrm flipV="1">
            <a:off x="4114800" y="3886200"/>
            <a:ext cx="0" cy="21336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9648" name="Rectangle 16"/>
          <p:cNvSpPr>
            <a:spLocks noChangeArrowheads="1"/>
          </p:cNvSpPr>
          <p:nvPr/>
        </p:nvSpPr>
        <p:spPr bwMode="auto">
          <a:xfrm>
            <a:off x="6899275" y="6019800"/>
            <a:ext cx="1101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cs-CZ" sz="2400" b="1">
                <a:solidFill>
                  <a:schemeClr val="bg1"/>
                </a:solidFill>
                <a:effectLst/>
              </a:rPr>
              <a:t>z (</a:t>
            </a:r>
            <a:r>
              <a:rPr lang="cs-CZ" sz="2400" b="1">
                <a:solidFill>
                  <a:schemeClr val="bg1"/>
                </a:solidFill>
                <a:effectLst/>
                <a:cs typeface="Times New Roman" charset="0"/>
              </a:rPr>
              <a:t>μ</a:t>
            </a:r>
            <a:r>
              <a:rPr lang="cs-CZ" sz="2400" b="1">
                <a:solidFill>
                  <a:schemeClr val="bg1"/>
                </a:solidFill>
                <a:effectLst/>
              </a:rPr>
              <a:t>m)</a:t>
            </a:r>
            <a:r>
              <a:rPr lang="cs-CZ" sz="2400">
                <a:solidFill>
                  <a:schemeClr val="tx1"/>
                </a:solidFill>
                <a:effectLst/>
              </a:rPr>
              <a:t> </a:t>
            </a:r>
          </a:p>
        </p:txBody>
      </p:sp>
      <p:sp>
        <p:nvSpPr>
          <p:cNvPr id="69649" name="Rectangle 17"/>
          <p:cNvSpPr>
            <a:spLocks noChangeArrowheads="1"/>
          </p:cNvSpPr>
          <p:nvPr/>
        </p:nvSpPr>
        <p:spPr bwMode="auto">
          <a:xfrm>
            <a:off x="4876800" y="51054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cs-CZ" sz="2400" b="1">
                <a:solidFill>
                  <a:srgbClr val="FF0000"/>
                </a:solidFill>
                <a:effectLst/>
              </a:rPr>
              <a:t>A</a:t>
            </a:r>
          </a:p>
        </p:txBody>
      </p:sp>
      <p:sp>
        <p:nvSpPr>
          <p:cNvPr id="69650" name="Text Box 18"/>
          <p:cNvSpPr txBox="1">
            <a:spLocks noChangeArrowheads="1"/>
          </p:cNvSpPr>
          <p:nvPr/>
        </p:nvSpPr>
        <p:spPr bwMode="auto">
          <a:xfrm>
            <a:off x="2965450" y="53340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cs-CZ" sz="2400" b="1">
                <a:solidFill>
                  <a:schemeClr val="bg1"/>
                </a:solidFill>
                <a:effectLst/>
              </a:rPr>
              <a:t>B</a:t>
            </a:r>
          </a:p>
        </p:txBody>
      </p:sp>
      <p:sp>
        <p:nvSpPr>
          <p:cNvPr id="69651" name="Line 19"/>
          <p:cNvSpPr>
            <a:spLocks noChangeShapeType="1"/>
          </p:cNvSpPr>
          <p:nvPr/>
        </p:nvSpPr>
        <p:spPr bwMode="auto">
          <a:xfrm>
            <a:off x="2133600" y="5562600"/>
            <a:ext cx="2286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9652" name="Line 20"/>
          <p:cNvSpPr>
            <a:spLocks noChangeShapeType="1"/>
          </p:cNvSpPr>
          <p:nvPr/>
        </p:nvSpPr>
        <p:spPr bwMode="auto">
          <a:xfrm>
            <a:off x="2514600" y="4343400"/>
            <a:ext cx="2286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9653" name="Line 21"/>
          <p:cNvSpPr>
            <a:spLocks noChangeShapeType="1"/>
          </p:cNvSpPr>
          <p:nvPr/>
        </p:nvSpPr>
        <p:spPr bwMode="auto">
          <a:xfrm>
            <a:off x="2362200" y="5562600"/>
            <a:ext cx="0" cy="457200"/>
          </a:xfrm>
          <a:prstGeom prst="line">
            <a:avLst/>
          </a:prstGeom>
          <a:noFill/>
          <a:ln w="9525">
            <a:solidFill>
              <a:schemeClr val="bg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9654" name="Line 22"/>
          <p:cNvSpPr>
            <a:spLocks noChangeShapeType="1"/>
          </p:cNvSpPr>
          <p:nvPr/>
        </p:nvSpPr>
        <p:spPr bwMode="auto">
          <a:xfrm>
            <a:off x="2514600" y="4343400"/>
            <a:ext cx="0" cy="1676400"/>
          </a:xfrm>
          <a:prstGeom prst="line">
            <a:avLst/>
          </a:prstGeom>
          <a:noFill/>
          <a:ln w="9525">
            <a:solidFill>
              <a:schemeClr val="bg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9655" name="Text Box 23"/>
          <p:cNvSpPr txBox="1">
            <a:spLocks noChangeArrowheads="1"/>
          </p:cNvSpPr>
          <p:nvPr/>
        </p:nvSpPr>
        <p:spPr bwMode="auto">
          <a:xfrm>
            <a:off x="1524000" y="5334000"/>
            <a:ext cx="649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cs-CZ" sz="2000">
                <a:solidFill>
                  <a:schemeClr val="bg1"/>
                </a:solidFill>
                <a:effectLst/>
              </a:rPr>
              <a:t>16%</a:t>
            </a:r>
          </a:p>
        </p:txBody>
      </p:sp>
      <p:sp>
        <p:nvSpPr>
          <p:cNvPr id="69656" name="Rectangle 24"/>
          <p:cNvSpPr>
            <a:spLocks noChangeArrowheads="1"/>
          </p:cNvSpPr>
          <p:nvPr/>
        </p:nvSpPr>
        <p:spPr bwMode="auto">
          <a:xfrm>
            <a:off x="3657600" y="4267200"/>
            <a:ext cx="303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cs-CZ" sz="2400" b="1">
                <a:solidFill>
                  <a:schemeClr val="bg1"/>
                </a:solidFill>
                <a:effectLst/>
              </a:rPr>
              <a:t>I</a:t>
            </a:r>
          </a:p>
        </p:txBody>
      </p:sp>
      <p:sp>
        <p:nvSpPr>
          <p:cNvPr id="69657" name="Text Box 25"/>
          <p:cNvSpPr txBox="1">
            <a:spLocks noChangeArrowheads="1"/>
          </p:cNvSpPr>
          <p:nvPr/>
        </p:nvSpPr>
        <p:spPr bwMode="auto">
          <a:xfrm>
            <a:off x="2803525" y="4205288"/>
            <a:ext cx="649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cs-CZ" sz="2000">
                <a:solidFill>
                  <a:schemeClr val="bg1"/>
                </a:solidFill>
                <a:effectLst/>
              </a:rPr>
              <a:t>84%</a:t>
            </a:r>
          </a:p>
        </p:txBody>
      </p:sp>
      <p:sp>
        <p:nvSpPr>
          <p:cNvPr id="69658" name="Line 26"/>
          <p:cNvSpPr>
            <a:spLocks noChangeShapeType="1"/>
          </p:cNvSpPr>
          <p:nvPr/>
        </p:nvSpPr>
        <p:spPr bwMode="auto">
          <a:xfrm>
            <a:off x="2362200" y="6019800"/>
            <a:ext cx="152400" cy="0"/>
          </a:xfrm>
          <a:prstGeom prst="line">
            <a:avLst/>
          </a:prstGeom>
          <a:noFill/>
          <a:ln w="476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9659" name="Text Box 27"/>
          <p:cNvSpPr txBox="1">
            <a:spLocks noChangeArrowheads="1"/>
          </p:cNvSpPr>
          <p:nvPr/>
        </p:nvSpPr>
        <p:spPr bwMode="auto">
          <a:xfrm>
            <a:off x="2157413" y="6019800"/>
            <a:ext cx="5095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cs-CZ" sz="2400" b="1">
                <a:solidFill>
                  <a:schemeClr val="bg1"/>
                </a:solidFill>
                <a:effectLst/>
                <a:cs typeface="Times New Roman" charset="0"/>
              </a:rPr>
              <a:t>Δ</a:t>
            </a:r>
            <a:r>
              <a:rPr lang="cs-CZ" sz="2400" b="1">
                <a:solidFill>
                  <a:schemeClr val="bg1"/>
                </a:solidFill>
                <a:effectLst/>
              </a:rPr>
              <a:t>z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r>
              <a:rPr lang="cs-CZ" sz="3800" b="1" dirty="0" smtClean="0">
                <a:solidFill>
                  <a:srgbClr val="FF0000"/>
                </a:solidFill>
              </a:rPr>
              <a:t>Trendy </a:t>
            </a:r>
            <a:r>
              <a:rPr lang="cs-CZ" sz="3800" b="1" dirty="0">
                <a:solidFill>
                  <a:srgbClr val="FF0000"/>
                </a:solidFill>
              </a:rPr>
              <a:t>výzkumu LA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77200" cy="4114800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FF0000"/>
              </a:buClr>
              <a:buSzPct val="90000"/>
              <a:buFont typeface="Monotype Sorts" pitchFamily="2" charset="2"/>
              <a:buChar char="l"/>
            </a:pPr>
            <a:r>
              <a:rPr lang="cs-CZ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Využití vlnových délek v UV oblasti (ArF* 193 nm, Nd:YAG 5. harmonická 213 nm )</a:t>
            </a:r>
          </a:p>
          <a:p>
            <a:pPr>
              <a:lnSpc>
                <a:spcPct val="90000"/>
              </a:lnSpc>
              <a:buClr>
                <a:srgbClr val="FF0000"/>
              </a:buClr>
              <a:buSzPct val="90000"/>
              <a:buFont typeface="Monotype Sorts" pitchFamily="2" charset="2"/>
              <a:buChar char="l"/>
            </a:pPr>
            <a:r>
              <a:rPr lang="cs-CZ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Studium interakce piko- a femtosekundových laserů</a:t>
            </a:r>
          </a:p>
          <a:p>
            <a:pPr>
              <a:lnSpc>
                <a:spcPct val="90000"/>
              </a:lnSpc>
              <a:buClr>
                <a:srgbClr val="FF0000"/>
              </a:buClr>
              <a:buSzPct val="90000"/>
              <a:buFont typeface="Monotype Sorts" pitchFamily="2" charset="2"/>
              <a:buChar char="l"/>
            </a:pPr>
            <a:r>
              <a:rPr lang="cs-CZ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Snahy o modifikování profilu laserového paprsku s cílem homogenního rozdělení energie v průřezu svazku</a:t>
            </a:r>
          </a:p>
          <a:p>
            <a:pPr>
              <a:lnSpc>
                <a:spcPct val="90000"/>
              </a:lnSpc>
              <a:buClr>
                <a:srgbClr val="FF0000"/>
              </a:buClr>
              <a:buSzPct val="90000"/>
              <a:buFont typeface="Monotype Sorts" pitchFamily="2" charset="2"/>
              <a:buChar char="l"/>
            </a:pPr>
            <a:r>
              <a:rPr lang="cs-CZ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Studium zdrojů frakcionace prvků</a:t>
            </a:r>
          </a:p>
          <a:p>
            <a:pPr>
              <a:lnSpc>
                <a:spcPct val="90000"/>
              </a:lnSpc>
              <a:buClr>
                <a:srgbClr val="FF0000"/>
              </a:buClr>
              <a:buSzPct val="90000"/>
              <a:buFont typeface="Monotype Sorts" pitchFamily="2" charset="2"/>
              <a:buChar char="l"/>
            </a:pPr>
            <a:r>
              <a:rPr lang="cs-CZ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„Single-shot analysis“, akvizice dat, ICP-TOFMS </a:t>
            </a:r>
          </a:p>
          <a:p>
            <a:pPr>
              <a:lnSpc>
                <a:spcPct val="90000"/>
              </a:lnSpc>
              <a:buClr>
                <a:srgbClr val="FF0000"/>
              </a:buClr>
              <a:buSzPct val="90000"/>
              <a:buFont typeface="Monotype Sorts" pitchFamily="2" charset="2"/>
              <a:buChar char="l"/>
            </a:pPr>
            <a:r>
              <a:rPr lang="cs-CZ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Hloubkové profily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1248" y="228600"/>
            <a:ext cx="7283152" cy="1066800"/>
          </a:xfrm>
        </p:spPr>
        <p:txBody>
          <a:bodyPr/>
          <a:lstStyle/>
          <a:p>
            <a:pPr marL="838200" indent="-838200" algn="l"/>
            <a:r>
              <a:rPr lang="cs-CZ" sz="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LA-ICP-AES </a:t>
            </a:r>
            <a:r>
              <a:rPr lang="cs-CZ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pevných vzorků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72400" cy="4953000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FF0000"/>
              </a:buClr>
              <a:buSzPct val="90000"/>
              <a:buFont typeface="Monotype Sorts" pitchFamily="2" charset="2"/>
              <a:buChar char="l"/>
            </a:pPr>
            <a:r>
              <a:rPr lang="cs-CZ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Pracovní parametry pulsního laseru Nd:YAG </a:t>
            </a:r>
          </a:p>
          <a:p>
            <a:pPr>
              <a:lnSpc>
                <a:spcPct val="90000"/>
              </a:lnSpc>
              <a:buClr>
                <a:srgbClr val="FF0000"/>
              </a:buClr>
              <a:buSzPct val="90000"/>
              <a:buFont typeface="Monotype Sorts" pitchFamily="2" charset="2"/>
              <a:buChar char="l"/>
            </a:pPr>
            <a:r>
              <a:rPr lang="cs-CZ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Vliv složení nosného plynu v LA-ICP-ES</a:t>
            </a:r>
          </a:p>
          <a:p>
            <a:pPr>
              <a:lnSpc>
                <a:spcPct val="90000"/>
              </a:lnSpc>
              <a:buClr>
                <a:srgbClr val="FF0000"/>
              </a:buClr>
              <a:buSzPct val="90000"/>
              <a:buFont typeface="Monotype Sorts" pitchFamily="2" charset="2"/>
              <a:buChar char="l"/>
            </a:pPr>
            <a:r>
              <a:rPr lang="cs-CZ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Porovnávací prvek v LA-ICP-AES</a:t>
            </a:r>
          </a:p>
          <a:p>
            <a:pPr>
              <a:lnSpc>
                <a:spcPct val="90000"/>
              </a:lnSpc>
              <a:buClr>
                <a:srgbClr val="FF0000"/>
              </a:buClr>
              <a:buSzPct val="90000"/>
              <a:buFont typeface="Monotype Sorts" pitchFamily="2" charset="2"/>
              <a:buChar char="l"/>
            </a:pPr>
            <a:r>
              <a:rPr lang="cs-CZ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Možnosti využití jiskry indukované v atmosféře Ar infračerveným laserem pro LA-ICP-AES</a:t>
            </a:r>
          </a:p>
          <a:p>
            <a:pPr>
              <a:lnSpc>
                <a:spcPct val="90000"/>
              </a:lnSpc>
              <a:buClr>
                <a:srgbClr val="FF0000"/>
              </a:buClr>
              <a:buSzPct val="90000"/>
              <a:buFont typeface="Monotype Sorts" pitchFamily="2" charset="2"/>
              <a:buChar char="l"/>
            </a:pPr>
            <a:r>
              <a:rPr lang="cs-CZ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Vztah mezi akustickým signálem vyvolaným laserovou ablací a optickým signálem v ICP</a:t>
            </a:r>
          </a:p>
          <a:p>
            <a:pPr>
              <a:lnSpc>
                <a:spcPct val="90000"/>
              </a:lnSpc>
              <a:buClr>
                <a:srgbClr val="FF0000"/>
              </a:buClr>
              <a:buSzPct val="90000"/>
              <a:buFont typeface="Monotype Sorts" pitchFamily="2" charset="2"/>
              <a:buChar char="l"/>
            </a:pPr>
            <a:r>
              <a:rPr lang="cs-CZ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Metody analýzy geologických vzorků, půd, skla, resistentní keramiky, oceli a slitin</a:t>
            </a:r>
          </a:p>
          <a:p>
            <a:pPr>
              <a:lnSpc>
                <a:spcPct val="90000"/>
              </a:lnSpc>
              <a:buClr>
                <a:srgbClr val="FF0000"/>
              </a:buClr>
              <a:buSzPct val="90000"/>
              <a:buFont typeface="Monotype Sorts" pitchFamily="2" charset="2"/>
              <a:buChar char="l"/>
            </a:pPr>
            <a:r>
              <a:rPr lang="cs-CZ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Možnosti a omezení Nd:YAG laseru pro pořizování hloubkových profilů vrstev. materiálů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autoUpdateAnimBg="0"/>
      <p:bldP spid="32771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762000"/>
          </a:xfrm>
        </p:spPr>
        <p:txBody>
          <a:bodyPr/>
          <a:lstStyle/>
          <a:p>
            <a:r>
              <a:rPr lang="cs-CZ" sz="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Perspektivní </a:t>
            </a:r>
            <a:r>
              <a:rPr lang="cs-CZ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výzkumné směry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82000" cy="5181600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FF0000"/>
              </a:buClr>
              <a:buSzPct val="90000"/>
              <a:buFont typeface="Monotype Sorts" pitchFamily="2" charset="2"/>
              <a:buChar char="l"/>
            </a:pPr>
            <a:r>
              <a:rPr lang="cs-CZ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ICP-MS s laserová ablací</a:t>
            </a:r>
          </a:p>
          <a:p>
            <a:pPr lvl="1">
              <a:lnSpc>
                <a:spcPct val="90000"/>
              </a:lnSpc>
              <a:buClr>
                <a:srgbClr val="66FF33"/>
              </a:buClr>
              <a:buSzPct val="90000"/>
              <a:buFont typeface="Monotype Sorts" pitchFamily="2" charset="2"/>
              <a:buChar char="4"/>
            </a:pPr>
            <a:r>
              <a:rPr lang="cs-CZ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lokální analýza a mikroanalýza geolog. materiálů: izotopová analýza, datování, stopová analýza zrn </a:t>
            </a:r>
          </a:p>
          <a:p>
            <a:pPr lvl="1">
              <a:lnSpc>
                <a:spcPct val="90000"/>
              </a:lnSpc>
              <a:buClr>
                <a:srgbClr val="66FF33"/>
              </a:buClr>
              <a:buSzPct val="90000"/>
              <a:buFont typeface="Monotype Sorts" pitchFamily="2" charset="2"/>
              <a:buChar char="4"/>
            </a:pPr>
            <a:r>
              <a:rPr lang="cs-CZ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hloubkové koncentrační profily povlaků: pokovení, resistentní keramika, vrstevnaté materiály</a:t>
            </a:r>
          </a:p>
          <a:p>
            <a:pPr lvl="1">
              <a:lnSpc>
                <a:spcPct val="90000"/>
              </a:lnSpc>
              <a:buClr>
                <a:srgbClr val="66FF33"/>
              </a:buClr>
              <a:buSzPct val="90000"/>
              <a:buFont typeface="Monotype Sorts" pitchFamily="2" charset="2"/>
              <a:buChar char="4"/>
            </a:pPr>
            <a:r>
              <a:rPr lang="cs-CZ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stopová analýza práškových materiálů: ŽP (půdy</a:t>
            </a:r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 lvl="1">
              <a:lnSpc>
                <a:spcPct val="90000"/>
              </a:lnSpc>
              <a:buClr>
                <a:srgbClr val="66FF33"/>
              </a:buClr>
              <a:buSzPct val="90000"/>
              <a:buFont typeface="Monotype Sorts" pitchFamily="2" charset="2"/>
              <a:buChar char="4"/>
            </a:pPr>
            <a:endParaRPr lang="cs-CZ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0000"/>
              </a:lnSpc>
              <a:buClr>
                <a:srgbClr val="FF0000"/>
              </a:buClr>
              <a:buSzPct val="90000"/>
              <a:buFont typeface="Monotype Sorts" pitchFamily="2" charset="2"/>
              <a:buChar char="l"/>
            </a:pPr>
            <a:r>
              <a:rPr lang="cs-CZ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ICP-MS </a:t>
            </a:r>
            <a:r>
              <a:rPr lang="cs-CZ" sz="2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ultrastopová</a:t>
            </a:r>
            <a:r>
              <a:rPr lang="cs-CZ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analýza velmi čistých látek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cs-CZ" sz="3800" b="1" dirty="0" smtClean="0">
                <a:solidFill>
                  <a:srgbClr val="FF0000"/>
                </a:solidFill>
              </a:rPr>
              <a:t>Indukčně </a:t>
            </a:r>
            <a:r>
              <a:rPr lang="cs-CZ" sz="3800" b="1" dirty="0">
                <a:solidFill>
                  <a:srgbClr val="FF0000"/>
                </a:solidFill>
              </a:rPr>
              <a:t>vázané plazma ICP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rgbClr val="FF0000"/>
              </a:buClr>
              <a:buSzPct val="90000"/>
              <a:buFont typeface="Monotype Sorts" pitchFamily="2" charset="2"/>
              <a:buChar char="l"/>
            </a:pPr>
            <a:r>
              <a:rPr lang="cs-CZ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Excitační zdroj</a:t>
            </a:r>
            <a:r>
              <a:rPr lang="cs-CZ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pro atomovou emisní spektrometrii (ICP-AES), excitace M a M</a:t>
            </a:r>
            <a:r>
              <a:rPr lang="cs-CZ" baseline="30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</a:p>
          <a:p>
            <a:pPr>
              <a:lnSpc>
                <a:spcPct val="90000"/>
              </a:lnSpc>
              <a:buClr>
                <a:srgbClr val="FF0000"/>
              </a:buClr>
              <a:buSzPct val="90000"/>
              <a:buFont typeface="Monotype Sorts" pitchFamily="2" charset="2"/>
              <a:buChar char="l"/>
            </a:pPr>
            <a:r>
              <a:rPr lang="cs-CZ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Ionizační zdroj</a:t>
            </a:r>
            <a:r>
              <a:rPr lang="cs-CZ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pro anorganickou hmotnostní spektrometrii (ICP-MS), 90%-ní ionizace: M</a:t>
            </a:r>
            <a:r>
              <a:rPr lang="cs-CZ" baseline="30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</a:p>
          <a:p>
            <a:pPr>
              <a:lnSpc>
                <a:spcPct val="90000"/>
              </a:lnSpc>
              <a:buClr>
                <a:srgbClr val="FF0000"/>
              </a:buClr>
              <a:buSzPct val="90000"/>
              <a:buFont typeface="Monotype Sorts" pitchFamily="2" charset="2"/>
              <a:buChar char="l"/>
            </a:pPr>
            <a:r>
              <a:rPr lang="cs-CZ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Atomizační prostředí</a:t>
            </a:r>
            <a:r>
              <a:rPr lang="cs-CZ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pro atomovou fluorescenční spektrometrii (ICP-AFS), dokonalá atomizace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03" name="Freeform 59"/>
          <p:cNvSpPr>
            <a:spLocks/>
          </p:cNvSpPr>
          <p:nvPr/>
        </p:nvSpPr>
        <p:spPr bwMode="auto">
          <a:xfrm>
            <a:off x="2919413" y="1512888"/>
            <a:ext cx="1238250" cy="111125"/>
          </a:xfrm>
          <a:custGeom>
            <a:avLst/>
            <a:gdLst/>
            <a:ahLst/>
            <a:cxnLst>
              <a:cxn ang="0">
                <a:pos x="0" y="49"/>
              </a:cxn>
              <a:cxn ang="0">
                <a:pos x="90" y="25"/>
              </a:cxn>
              <a:cxn ang="0">
                <a:pos x="186" y="7"/>
              </a:cxn>
              <a:cxn ang="0">
                <a:pos x="270" y="1"/>
              </a:cxn>
              <a:cxn ang="0">
                <a:pos x="327" y="1"/>
              </a:cxn>
              <a:cxn ang="0">
                <a:pos x="465" y="1"/>
              </a:cxn>
              <a:cxn ang="0">
                <a:pos x="540" y="7"/>
              </a:cxn>
              <a:cxn ang="0">
                <a:pos x="603" y="19"/>
              </a:cxn>
              <a:cxn ang="0">
                <a:pos x="660" y="31"/>
              </a:cxn>
              <a:cxn ang="0">
                <a:pos x="711" y="43"/>
              </a:cxn>
              <a:cxn ang="0">
                <a:pos x="780" y="70"/>
              </a:cxn>
            </a:cxnLst>
            <a:rect l="0" t="0" r="r" b="b"/>
            <a:pathLst>
              <a:path w="780" h="70">
                <a:moveTo>
                  <a:pt x="0" y="49"/>
                </a:moveTo>
                <a:cubicBezTo>
                  <a:pt x="15" y="45"/>
                  <a:pt x="59" y="32"/>
                  <a:pt x="90" y="25"/>
                </a:cubicBezTo>
                <a:cubicBezTo>
                  <a:pt x="121" y="18"/>
                  <a:pt x="156" y="11"/>
                  <a:pt x="186" y="7"/>
                </a:cubicBezTo>
                <a:cubicBezTo>
                  <a:pt x="216" y="3"/>
                  <a:pt x="247" y="2"/>
                  <a:pt x="270" y="1"/>
                </a:cubicBezTo>
                <a:cubicBezTo>
                  <a:pt x="293" y="0"/>
                  <a:pt x="295" y="1"/>
                  <a:pt x="327" y="1"/>
                </a:cubicBezTo>
                <a:cubicBezTo>
                  <a:pt x="359" y="1"/>
                  <a:pt x="430" y="0"/>
                  <a:pt x="465" y="1"/>
                </a:cubicBezTo>
                <a:cubicBezTo>
                  <a:pt x="500" y="2"/>
                  <a:pt x="517" y="4"/>
                  <a:pt x="540" y="7"/>
                </a:cubicBezTo>
                <a:cubicBezTo>
                  <a:pt x="563" y="10"/>
                  <a:pt x="583" y="15"/>
                  <a:pt x="603" y="19"/>
                </a:cubicBezTo>
                <a:cubicBezTo>
                  <a:pt x="623" y="23"/>
                  <a:pt x="642" y="27"/>
                  <a:pt x="660" y="31"/>
                </a:cubicBezTo>
                <a:cubicBezTo>
                  <a:pt x="678" y="35"/>
                  <a:pt x="691" y="37"/>
                  <a:pt x="711" y="43"/>
                </a:cubicBezTo>
                <a:cubicBezTo>
                  <a:pt x="731" y="49"/>
                  <a:pt x="766" y="65"/>
                  <a:pt x="780" y="70"/>
                </a:cubicBezTo>
              </a:path>
            </a:pathLst>
          </a:custGeom>
          <a:noFill/>
          <a:ln w="74930" cap="flat" cmpd="sng">
            <a:solidFill>
              <a:schemeClr val="bg1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grpSp>
        <p:nvGrpSpPr>
          <p:cNvPr id="31754" name="Group 10"/>
          <p:cNvGrpSpPr>
            <a:grpSpLocks/>
          </p:cNvGrpSpPr>
          <p:nvPr/>
        </p:nvGrpSpPr>
        <p:grpSpPr bwMode="auto">
          <a:xfrm>
            <a:off x="3511550" y="369888"/>
            <a:ext cx="679450" cy="3211512"/>
            <a:chOff x="3089" y="643"/>
            <a:chExt cx="428" cy="2023"/>
          </a:xfrm>
        </p:grpSpPr>
        <p:sp>
          <p:nvSpPr>
            <p:cNvPr id="31755" name="Freeform 11"/>
            <p:cNvSpPr>
              <a:spLocks/>
            </p:cNvSpPr>
            <p:nvPr/>
          </p:nvSpPr>
          <p:spPr bwMode="auto">
            <a:xfrm>
              <a:off x="3089" y="643"/>
              <a:ext cx="428" cy="16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64"/>
                </a:cxn>
                <a:cxn ang="0">
                  <a:pos x="71" y="98"/>
                </a:cxn>
                <a:cxn ang="0">
                  <a:pos x="93" y="133"/>
                </a:cxn>
                <a:cxn ang="0">
                  <a:pos x="115" y="168"/>
                </a:cxn>
                <a:cxn ang="0">
                  <a:pos x="136" y="205"/>
                </a:cxn>
                <a:cxn ang="0">
                  <a:pos x="157" y="242"/>
                </a:cxn>
                <a:cxn ang="0">
                  <a:pos x="176" y="280"/>
                </a:cxn>
                <a:cxn ang="0">
                  <a:pos x="196" y="319"/>
                </a:cxn>
                <a:cxn ang="0">
                  <a:pos x="214" y="359"/>
                </a:cxn>
                <a:cxn ang="0">
                  <a:pos x="232" y="400"/>
                </a:cxn>
                <a:cxn ang="0">
                  <a:pos x="249" y="442"/>
                </a:cxn>
                <a:cxn ang="0">
                  <a:pos x="266" y="485"/>
                </a:cxn>
                <a:cxn ang="0">
                  <a:pos x="281" y="528"/>
                </a:cxn>
                <a:cxn ang="0">
                  <a:pos x="297" y="571"/>
                </a:cxn>
                <a:cxn ang="0">
                  <a:pos x="311" y="616"/>
                </a:cxn>
                <a:cxn ang="0">
                  <a:pos x="325" y="661"/>
                </a:cxn>
                <a:cxn ang="0">
                  <a:pos x="337" y="707"/>
                </a:cxn>
                <a:cxn ang="0">
                  <a:pos x="349" y="754"/>
                </a:cxn>
                <a:cxn ang="0">
                  <a:pos x="360" y="801"/>
                </a:cxn>
                <a:cxn ang="0">
                  <a:pos x="371" y="849"/>
                </a:cxn>
                <a:cxn ang="0">
                  <a:pos x="380" y="898"/>
                </a:cxn>
                <a:cxn ang="0">
                  <a:pos x="389" y="947"/>
                </a:cxn>
                <a:cxn ang="0">
                  <a:pos x="397" y="997"/>
                </a:cxn>
                <a:cxn ang="0">
                  <a:pos x="404" y="1047"/>
                </a:cxn>
                <a:cxn ang="0">
                  <a:pos x="410" y="1098"/>
                </a:cxn>
                <a:cxn ang="0">
                  <a:pos x="415" y="1149"/>
                </a:cxn>
                <a:cxn ang="0">
                  <a:pos x="419" y="1201"/>
                </a:cxn>
                <a:cxn ang="0">
                  <a:pos x="423" y="1253"/>
                </a:cxn>
                <a:cxn ang="0">
                  <a:pos x="425" y="1305"/>
                </a:cxn>
                <a:cxn ang="0">
                  <a:pos x="426" y="1358"/>
                </a:cxn>
                <a:cxn ang="0">
                  <a:pos x="427" y="1411"/>
                </a:cxn>
                <a:cxn ang="0">
                  <a:pos x="427" y="1427"/>
                </a:cxn>
                <a:cxn ang="0">
                  <a:pos x="427" y="1434"/>
                </a:cxn>
                <a:cxn ang="0">
                  <a:pos x="427" y="1442"/>
                </a:cxn>
                <a:cxn ang="0">
                  <a:pos x="427" y="1449"/>
                </a:cxn>
                <a:cxn ang="0">
                  <a:pos x="427" y="1457"/>
                </a:cxn>
                <a:cxn ang="0">
                  <a:pos x="426" y="1465"/>
                </a:cxn>
                <a:cxn ang="0">
                  <a:pos x="426" y="1473"/>
                </a:cxn>
                <a:cxn ang="0">
                  <a:pos x="426" y="1480"/>
                </a:cxn>
                <a:cxn ang="0">
                  <a:pos x="426" y="1488"/>
                </a:cxn>
                <a:cxn ang="0">
                  <a:pos x="425" y="1495"/>
                </a:cxn>
                <a:cxn ang="0">
                  <a:pos x="425" y="1503"/>
                </a:cxn>
                <a:cxn ang="0">
                  <a:pos x="425" y="1511"/>
                </a:cxn>
                <a:cxn ang="0">
                  <a:pos x="425" y="1518"/>
                </a:cxn>
                <a:cxn ang="0">
                  <a:pos x="425" y="1526"/>
                </a:cxn>
                <a:cxn ang="0">
                  <a:pos x="424" y="1533"/>
                </a:cxn>
                <a:cxn ang="0">
                  <a:pos x="424" y="1541"/>
                </a:cxn>
                <a:cxn ang="0">
                  <a:pos x="423" y="1548"/>
                </a:cxn>
                <a:cxn ang="0">
                  <a:pos x="423" y="1556"/>
                </a:cxn>
                <a:cxn ang="0">
                  <a:pos x="423" y="1563"/>
                </a:cxn>
                <a:cxn ang="0">
                  <a:pos x="422" y="1571"/>
                </a:cxn>
                <a:cxn ang="0">
                  <a:pos x="422" y="1578"/>
                </a:cxn>
                <a:cxn ang="0">
                  <a:pos x="421" y="1586"/>
                </a:cxn>
                <a:cxn ang="0">
                  <a:pos x="421" y="1593"/>
                </a:cxn>
                <a:cxn ang="0">
                  <a:pos x="420" y="1601"/>
                </a:cxn>
                <a:cxn ang="0">
                  <a:pos x="420" y="1608"/>
                </a:cxn>
                <a:cxn ang="0">
                  <a:pos x="419" y="1616"/>
                </a:cxn>
                <a:cxn ang="0">
                  <a:pos x="419" y="1623"/>
                </a:cxn>
                <a:cxn ang="0">
                  <a:pos x="418" y="1631"/>
                </a:cxn>
                <a:cxn ang="0">
                  <a:pos x="418" y="1638"/>
                </a:cxn>
                <a:cxn ang="0">
                  <a:pos x="417" y="1645"/>
                </a:cxn>
                <a:cxn ang="0">
                  <a:pos x="417" y="1653"/>
                </a:cxn>
              </a:cxnLst>
              <a:rect l="0" t="0" r="r" b="b"/>
              <a:pathLst>
                <a:path w="428" h="1654">
                  <a:moveTo>
                    <a:pt x="0" y="0"/>
                  </a:moveTo>
                  <a:lnTo>
                    <a:pt x="48" y="64"/>
                  </a:lnTo>
                  <a:lnTo>
                    <a:pt x="71" y="98"/>
                  </a:lnTo>
                  <a:lnTo>
                    <a:pt x="93" y="133"/>
                  </a:lnTo>
                  <a:lnTo>
                    <a:pt x="115" y="168"/>
                  </a:lnTo>
                  <a:lnTo>
                    <a:pt x="136" y="205"/>
                  </a:lnTo>
                  <a:lnTo>
                    <a:pt x="157" y="242"/>
                  </a:lnTo>
                  <a:lnTo>
                    <a:pt x="176" y="280"/>
                  </a:lnTo>
                  <a:lnTo>
                    <a:pt x="196" y="319"/>
                  </a:lnTo>
                  <a:lnTo>
                    <a:pt x="214" y="359"/>
                  </a:lnTo>
                  <a:lnTo>
                    <a:pt x="232" y="400"/>
                  </a:lnTo>
                  <a:lnTo>
                    <a:pt x="249" y="442"/>
                  </a:lnTo>
                  <a:lnTo>
                    <a:pt x="266" y="485"/>
                  </a:lnTo>
                  <a:lnTo>
                    <a:pt x="281" y="528"/>
                  </a:lnTo>
                  <a:lnTo>
                    <a:pt x="297" y="571"/>
                  </a:lnTo>
                  <a:lnTo>
                    <a:pt x="311" y="616"/>
                  </a:lnTo>
                  <a:lnTo>
                    <a:pt x="325" y="661"/>
                  </a:lnTo>
                  <a:lnTo>
                    <a:pt x="337" y="707"/>
                  </a:lnTo>
                  <a:lnTo>
                    <a:pt x="349" y="754"/>
                  </a:lnTo>
                  <a:lnTo>
                    <a:pt x="360" y="801"/>
                  </a:lnTo>
                  <a:lnTo>
                    <a:pt x="371" y="849"/>
                  </a:lnTo>
                  <a:lnTo>
                    <a:pt x="380" y="898"/>
                  </a:lnTo>
                  <a:lnTo>
                    <a:pt x="389" y="947"/>
                  </a:lnTo>
                  <a:lnTo>
                    <a:pt x="397" y="997"/>
                  </a:lnTo>
                  <a:lnTo>
                    <a:pt x="404" y="1047"/>
                  </a:lnTo>
                  <a:lnTo>
                    <a:pt x="410" y="1098"/>
                  </a:lnTo>
                  <a:lnTo>
                    <a:pt x="415" y="1149"/>
                  </a:lnTo>
                  <a:lnTo>
                    <a:pt x="419" y="1201"/>
                  </a:lnTo>
                  <a:lnTo>
                    <a:pt x="423" y="1253"/>
                  </a:lnTo>
                  <a:lnTo>
                    <a:pt x="425" y="1305"/>
                  </a:lnTo>
                  <a:lnTo>
                    <a:pt x="426" y="1358"/>
                  </a:lnTo>
                  <a:lnTo>
                    <a:pt x="427" y="1411"/>
                  </a:lnTo>
                  <a:lnTo>
                    <a:pt x="427" y="1427"/>
                  </a:lnTo>
                  <a:lnTo>
                    <a:pt x="427" y="1434"/>
                  </a:lnTo>
                  <a:lnTo>
                    <a:pt x="427" y="1442"/>
                  </a:lnTo>
                  <a:lnTo>
                    <a:pt x="427" y="1449"/>
                  </a:lnTo>
                  <a:lnTo>
                    <a:pt x="427" y="1457"/>
                  </a:lnTo>
                  <a:lnTo>
                    <a:pt x="426" y="1465"/>
                  </a:lnTo>
                  <a:lnTo>
                    <a:pt x="426" y="1473"/>
                  </a:lnTo>
                  <a:lnTo>
                    <a:pt x="426" y="1480"/>
                  </a:lnTo>
                  <a:lnTo>
                    <a:pt x="426" y="1488"/>
                  </a:lnTo>
                  <a:lnTo>
                    <a:pt x="425" y="1495"/>
                  </a:lnTo>
                  <a:lnTo>
                    <a:pt x="425" y="1503"/>
                  </a:lnTo>
                  <a:lnTo>
                    <a:pt x="425" y="1511"/>
                  </a:lnTo>
                  <a:lnTo>
                    <a:pt x="425" y="1518"/>
                  </a:lnTo>
                  <a:lnTo>
                    <a:pt x="425" y="1526"/>
                  </a:lnTo>
                  <a:lnTo>
                    <a:pt x="424" y="1533"/>
                  </a:lnTo>
                  <a:lnTo>
                    <a:pt x="424" y="1541"/>
                  </a:lnTo>
                  <a:lnTo>
                    <a:pt x="423" y="1548"/>
                  </a:lnTo>
                  <a:lnTo>
                    <a:pt x="423" y="1556"/>
                  </a:lnTo>
                  <a:lnTo>
                    <a:pt x="423" y="1563"/>
                  </a:lnTo>
                  <a:lnTo>
                    <a:pt x="422" y="1571"/>
                  </a:lnTo>
                  <a:lnTo>
                    <a:pt x="422" y="1578"/>
                  </a:lnTo>
                  <a:lnTo>
                    <a:pt x="421" y="1586"/>
                  </a:lnTo>
                  <a:lnTo>
                    <a:pt x="421" y="1593"/>
                  </a:lnTo>
                  <a:lnTo>
                    <a:pt x="420" y="1601"/>
                  </a:lnTo>
                  <a:lnTo>
                    <a:pt x="420" y="1608"/>
                  </a:lnTo>
                  <a:lnTo>
                    <a:pt x="419" y="1616"/>
                  </a:lnTo>
                  <a:lnTo>
                    <a:pt x="419" y="1623"/>
                  </a:lnTo>
                  <a:lnTo>
                    <a:pt x="418" y="1631"/>
                  </a:lnTo>
                  <a:lnTo>
                    <a:pt x="418" y="1638"/>
                  </a:lnTo>
                  <a:lnTo>
                    <a:pt x="417" y="1645"/>
                  </a:lnTo>
                  <a:lnTo>
                    <a:pt x="417" y="1653"/>
                  </a:lnTo>
                </a:path>
              </a:pathLst>
            </a:custGeom>
            <a:noFill/>
            <a:ln w="74930" cap="flat" cmpd="sng">
              <a:solidFill>
                <a:srgbClr val="FF9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31756" name="Freeform 12"/>
            <p:cNvSpPr>
              <a:spLocks/>
            </p:cNvSpPr>
            <p:nvPr/>
          </p:nvSpPr>
          <p:spPr bwMode="auto">
            <a:xfrm>
              <a:off x="3114" y="2309"/>
              <a:ext cx="384" cy="357"/>
            </a:xfrm>
            <a:custGeom>
              <a:avLst/>
              <a:gdLst/>
              <a:ahLst/>
              <a:cxnLst>
                <a:cxn ang="0">
                  <a:pos x="383" y="0"/>
                </a:cxn>
                <a:cxn ang="0">
                  <a:pos x="372" y="38"/>
                </a:cxn>
                <a:cxn ang="0">
                  <a:pos x="366" y="57"/>
                </a:cxn>
                <a:cxn ang="0">
                  <a:pos x="360" y="75"/>
                </a:cxn>
                <a:cxn ang="0">
                  <a:pos x="353" y="93"/>
                </a:cxn>
                <a:cxn ang="0">
                  <a:pos x="346" y="110"/>
                </a:cxn>
                <a:cxn ang="0">
                  <a:pos x="339" y="127"/>
                </a:cxn>
                <a:cxn ang="0">
                  <a:pos x="331" y="143"/>
                </a:cxn>
                <a:cxn ang="0">
                  <a:pos x="322" y="159"/>
                </a:cxn>
                <a:cxn ang="0">
                  <a:pos x="314" y="175"/>
                </a:cxn>
                <a:cxn ang="0">
                  <a:pos x="305" y="190"/>
                </a:cxn>
                <a:cxn ang="0">
                  <a:pos x="296" y="204"/>
                </a:cxn>
                <a:cxn ang="0">
                  <a:pos x="286" y="218"/>
                </a:cxn>
                <a:cxn ang="0">
                  <a:pos x="276" y="231"/>
                </a:cxn>
                <a:cxn ang="0">
                  <a:pos x="266" y="244"/>
                </a:cxn>
                <a:cxn ang="0">
                  <a:pos x="255" y="256"/>
                </a:cxn>
                <a:cxn ang="0">
                  <a:pos x="244" y="268"/>
                </a:cxn>
                <a:cxn ang="0">
                  <a:pos x="233" y="279"/>
                </a:cxn>
                <a:cxn ang="0">
                  <a:pos x="222" y="289"/>
                </a:cxn>
                <a:cxn ang="0">
                  <a:pos x="210" y="298"/>
                </a:cxn>
                <a:cxn ang="0">
                  <a:pos x="198" y="307"/>
                </a:cxn>
                <a:cxn ang="0">
                  <a:pos x="186" y="315"/>
                </a:cxn>
                <a:cxn ang="0">
                  <a:pos x="173" y="323"/>
                </a:cxn>
                <a:cxn ang="0">
                  <a:pos x="161" y="330"/>
                </a:cxn>
                <a:cxn ang="0">
                  <a:pos x="148" y="336"/>
                </a:cxn>
                <a:cxn ang="0">
                  <a:pos x="135" y="341"/>
                </a:cxn>
                <a:cxn ang="0">
                  <a:pos x="122" y="345"/>
                </a:cxn>
                <a:cxn ang="0">
                  <a:pos x="108" y="349"/>
                </a:cxn>
                <a:cxn ang="0">
                  <a:pos x="95" y="352"/>
                </a:cxn>
                <a:cxn ang="0">
                  <a:pos x="81" y="354"/>
                </a:cxn>
                <a:cxn ang="0">
                  <a:pos x="67" y="355"/>
                </a:cxn>
                <a:cxn ang="0">
                  <a:pos x="53" y="356"/>
                </a:cxn>
                <a:cxn ang="0">
                  <a:pos x="50" y="356"/>
                </a:cxn>
                <a:cxn ang="0">
                  <a:pos x="48" y="356"/>
                </a:cxn>
                <a:cxn ang="0">
                  <a:pos x="46" y="356"/>
                </a:cxn>
                <a:cxn ang="0">
                  <a:pos x="45" y="356"/>
                </a:cxn>
                <a:cxn ang="0">
                  <a:pos x="43" y="356"/>
                </a:cxn>
                <a:cxn ang="0">
                  <a:pos x="41" y="356"/>
                </a:cxn>
                <a:cxn ang="0">
                  <a:pos x="40" y="355"/>
                </a:cxn>
                <a:cxn ang="0">
                  <a:pos x="38" y="355"/>
                </a:cxn>
                <a:cxn ang="0">
                  <a:pos x="36" y="355"/>
                </a:cxn>
                <a:cxn ang="0">
                  <a:pos x="35" y="355"/>
                </a:cxn>
                <a:cxn ang="0">
                  <a:pos x="33" y="355"/>
                </a:cxn>
                <a:cxn ang="0">
                  <a:pos x="32" y="355"/>
                </a:cxn>
                <a:cxn ang="0">
                  <a:pos x="30" y="355"/>
                </a:cxn>
                <a:cxn ang="0">
                  <a:pos x="28" y="355"/>
                </a:cxn>
                <a:cxn ang="0">
                  <a:pos x="26" y="354"/>
                </a:cxn>
                <a:cxn ang="0">
                  <a:pos x="25" y="354"/>
                </a:cxn>
                <a:cxn ang="0">
                  <a:pos x="23" y="354"/>
                </a:cxn>
                <a:cxn ang="0">
                  <a:pos x="22" y="353"/>
                </a:cxn>
                <a:cxn ang="0">
                  <a:pos x="20" y="353"/>
                </a:cxn>
                <a:cxn ang="0">
                  <a:pos x="18" y="353"/>
                </a:cxn>
                <a:cxn ang="0">
                  <a:pos x="16" y="353"/>
                </a:cxn>
                <a:cxn ang="0">
                  <a:pos x="15" y="353"/>
                </a:cxn>
                <a:cxn ang="0">
                  <a:pos x="13" y="352"/>
                </a:cxn>
                <a:cxn ang="0">
                  <a:pos x="12" y="352"/>
                </a:cxn>
                <a:cxn ang="0">
                  <a:pos x="10" y="352"/>
                </a:cxn>
                <a:cxn ang="0">
                  <a:pos x="8" y="351"/>
                </a:cxn>
                <a:cxn ang="0">
                  <a:pos x="7" y="351"/>
                </a:cxn>
                <a:cxn ang="0">
                  <a:pos x="5" y="351"/>
                </a:cxn>
                <a:cxn ang="0">
                  <a:pos x="4" y="350"/>
                </a:cxn>
                <a:cxn ang="0">
                  <a:pos x="2" y="350"/>
                </a:cxn>
                <a:cxn ang="0">
                  <a:pos x="0" y="350"/>
                </a:cxn>
              </a:cxnLst>
              <a:rect l="0" t="0" r="r" b="b"/>
              <a:pathLst>
                <a:path w="384" h="357">
                  <a:moveTo>
                    <a:pt x="383" y="0"/>
                  </a:moveTo>
                  <a:lnTo>
                    <a:pt x="372" y="38"/>
                  </a:lnTo>
                  <a:lnTo>
                    <a:pt x="366" y="57"/>
                  </a:lnTo>
                  <a:lnTo>
                    <a:pt x="360" y="75"/>
                  </a:lnTo>
                  <a:lnTo>
                    <a:pt x="353" y="93"/>
                  </a:lnTo>
                  <a:lnTo>
                    <a:pt x="346" y="110"/>
                  </a:lnTo>
                  <a:lnTo>
                    <a:pt x="339" y="127"/>
                  </a:lnTo>
                  <a:lnTo>
                    <a:pt x="331" y="143"/>
                  </a:lnTo>
                  <a:lnTo>
                    <a:pt x="322" y="159"/>
                  </a:lnTo>
                  <a:lnTo>
                    <a:pt x="314" y="175"/>
                  </a:lnTo>
                  <a:lnTo>
                    <a:pt x="305" y="190"/>
                  </a:lnTo>
                  <a:lnTo>
                    <a:pt x="296" y="204"/>
                  </a:lnTo>
                  <a:lnTo>
                    <a:pt x="286" y="218"/>
                  </a:lnTo>
                  <a:lnTo>
                    <a:pt x="276" y="231"/>
                  </a:lnTo>
                  <a:lnTo>
                    <a:pt x="266" y="244"/>
                  </a:lnTo>
                  <a:lnTo>
                    <a:pt x="255" y="256"/>
                  </a:lnTo>
                  <a:lnTo>
                    <a:pt x="244" y="268"/>
                  </a:lnTo>
                  <a:lnTo>
                    <a:pt x="233" y="279"/>
                  </a:lnTo>
                  <a:lnTo>
                    <a:pt x="222" y="289"/>
                  </a:lnTo>
                  <a:lnTo>
                    <a:pt x="210" y="298"/>
                  </a:lnTo>
                  <a:lnTo>
                    <a:pt x="198" y="307"/>
                  </a:lnTo>
                  <a:lnTo>
                    <a:pt x="186" y="315"/>
                  </a:lnTo>
                  <a:lnTo>
                    <a:pt x="173" y="323"/>
                  </a:lnTo>
                  <a:lnTo>
                    <a:pt x="161" y="330"/>
                  </a:lnTo>
                  <a:lnTo>
                    <a:pt x="148" y="336"/>
                  </a:lnTo>
                  <a:lnTo>
                    <a:pt x="135" y="341"/>
                  </a:lnTo>
                  <a:lnTo>
                    <a:pt x="122" y="345"/>
                  </a:lnTo>
                  <a:lnTo>
                    <a:pt x="108" y="349"/>
                  </a:lnTo>
                  <a:lnTo>
                    <a:pt x="95" y="352"/>
                  </a:lnTo>
                  <a:lnTo>
                    <a:pt x="81" y="354"/>
                  </a:lnTo>
                  <a:lnTo>
                    <a:pt x="67" y="355"/>
                  </a:lnTo>
                  <a:lnTo>
                    <a:pt x="53" y="356"/>
                  </a:lnTo>
                  <a:lnTo>
                    <a:pt x="50" y="356"/>
                  </a:lnTo>
                  <a:lnTo>
                    <a:pt x="48" y="356"/>
                  </a:lnTo>
                  <a:lnTo>
                    <a:pt x="46" y="356"/>
                  </a:lnTo>
                  <a:lnTo>
                    <a:pt x="45" y="356"/>
                  </a:lnTo>
                  <a:lnTo>
                    <a:pt x="43" y="356"/>
                  </a:lnTo>
                  <a:lnTo>
                    <a:pt x="41" y="356"/>
                  </a:lnTo>
                  <a:lnTo>
                    <a:pt x="40" y="355"/>
                  </a:lnTo>
                  <a:lnTo>
                    <a:pt x="38" y="355"/>
                  </a:lnTo>
                  <a:lnTo>
                    <a:pt x="36" y="355"/>
                  </a:lnTo>
                  <a:lnTo>
                    <a:pt x="35" y="355"/>
                  </a:lnTo>
                  <a:lnTo>
                    <a:pt x="33" y="355"/>
                  </a:lnTo>
                  <a:lnTo>
                    <a:pt x="32" y="355"/>
                  </a:lnTo>
                  <a:lnTo>
                    <a:pt x="30" y="355"/>
                  </a:lnTo>
                  <a:lnTo>
                    <a:pt x="28" y="355"/>
                  </a:lnTo>
                  <a:lnTo>
                    <a:pt x="26" y="354"/>
                  </a:lnTo>
                  <a:lnTo>
                    <a:pt x="25" y="354"/>
                  </a:lnTo>
                  <a:lnTo>
                    <a:pt x="23" y="354"/>
                  </a:lnTo>
                  <a:lnTo>
                    <a:pt x="22" y="353"/>
                  </a:lnTo>
                  <a:lnTo>
                    <a:pt x="20" y="353"/>
                  </a:lnTo>
                  <a:lnTo>
                    <a:pt x="18" y="353"/>
                  </a:lnTo>
                  <a:lnTo>
                    <a:pt x="16" y="353"/>
                  </a:lnTo>
                  <a:lnTo>
                    <a:pt x="15" y="353"/>
                  </a:lnTo>
                  <a:lnTo>
                    <a:pt x="13" y="352"/>
                  </a:lnTo>
                  <a:lnTo>
                    <a:pt x="12" y="352"/>
                  </a:lnTo>
                  <a:lnTo>
                    <a:pt x="10" y="352"/>
                  </a:lnTo>
                  <a:lnTo>
                    <a:pt x="8" y="351"/>
                  </a:lnTo>
                  <a:lnTo>
                    <a:pt x="7" y="351"/>
                  </a:lnTo>
                  <a:lnTo>
                    <a:pt x="5" y="351"/>
                  </a:lnTo>
                  <a:lnTo>
                    <a:pt x="4" y="350"/>
                  </a:lnTo>
                  <a:lnTo>
                    <a:pt x="2" y="350"/>
                  </a:lnTo>
                  <a:lnTo>
                    <a:pt x="0" y="350"/>
                  </a:lnTo>
                </a:path>
              </a:pathLst>
            </a:custGeom>
            <a:noFill/>
            <a:ln w="74930" cap="flat" cmpd="sng">
              <a:solidFill>
                <a:srgbClr val="FF9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1749" name="Oval 5"/>
          <p:cNvSpPr>
            <a:spLocks noChangeArrowheads="1"/>
          </p:cNvSpPr>
          <p:nvPr/>
        </p:nvSpPr>
        <p:spPr bwMode="auto">
          <a:xfrm flipV="1">
            <a:off x="3459163" y="2465388"/>
            <a:ext cx="165100" cy="811212"/>
          </a:xfrm>
          <a:prstGeom prst="ellipse">
            <a:avLst/>
          </a:prstGeom>
          <a:solidFill>
            <a:srgbClr val="FF0000"/>
          </a:solidFill>
          <a:ln w="22606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785" name="Line 41"/>
          <p:cNvSpPr>
            <a:spLocks noChangeShapeType="1"/>
          </p:cNvSpPr>
          <p:nvPr/>
        </p:nvSpPr>
        <p:spPr bwMode="auto">
          <a:xfrm rot="13474536" flipH="1">
            <a:off x="2743200" y="762000"/>
            <a:ext cx="304800" cy="304800"/>
          </a:xfrm>
          <a:prstGeom prst="line">
            <a:avLst/>
          </a:prstGeom>
          <a:noFill/>
          <a:ln w="95250">
            <a:solidFill>
              <a:srgbClr val="FF99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31751" name="Group 7"/>
          <p:cNvGrpSpPr>
            <a:grpSpLocks/>
          </p:cNvGrpSpPr>
          <p:nvPr/>
        </p:nvGrpSpPr>
        <p:grpSpPr bwMode="auto">
          <a:xfrm>
            <a:off x="2852738" y="369888"/>
            <a:ext cx="679450" cy="3211512"/>
            <a:chOff x="2674" y="637"/>
            <a:chExt cx="428" cy="2023"/>
          </a:xfrm>
        </p:grpSpPr>
        <p:sp>
          <p:nvSpPr>
            <p:cNvPr id="31752" name="Freeform 8"/>
            <p:cNvSpPr>
              <a:spLocks/>
            </p:cNvSpPr>
            <p:nvPr/>
          </p:nvSpPr>
          <p:spPr bwMode="auto">
            <a:xfrm>
              <a:off x="2674" y="637"/>
              <a:ext cx="428" cy="1654"/>
            </a:xfrm>
            <a:custGeom>
              <a:avLst/>
              <a:gdLst/>
              <a:ahLst/>
              <a:cxnLst>
                <a:cxn ang="0">
                  <a:pos x="427" y="0"/>
                </a:cxn>
                <a:cxn ang="0">
                  <a:pos x="379" y="64"/>
                </a:cxn>
                <a:cxn ang="0">
                  <a:pos x="356" y="98"/>
                </a:cxn>
                <a:cxn ang="0">
                  <a:pos x="334" y="133"/>
                </a:cxn>
                <a:cxn ang="0">
                  <a:pos x="312" y="168"/>
                </a:cxn>
                <a:cxn ang="0">
                  <a:pos x="290" y="205"/>
                </a:cxn>
                <a:cxn ang="0">
                  <a:pos x="270" y="242"/>
                </a:cxn>
                <a:cxn ang="0">
                  <a:pos x="250" y="280"/>
                </a:cxn>
                <a:cxn ang="0">
                  <a:pos x="231" y="319"/>
                </a:cxn>
                <a:cxn ang="0">
                  <a:pos x="212" y="359"/>
                </a:cxn>
                <a:cxn ang="0">
                  <a:pos x="194" y="400"/>
                </a:cxn>
                <a:cxn ang="0">
                  <a:pos x="177" y="442"/>
                </a:cxn>
                <a:cxn ang="0">
                  <a:pos x="160" y="484"/>
                </a:cxn>
                <a:cxn ang="0">
                  <a:pos x="145" y="527"/>
                </a:cxn>
                <a:cxn ang="0">
                  <a:pos x="130" y="571"/>
                </a:cxn>
                <a:cxn ang="0">
                  <a:pos x="115" y="616"/>
                </a:cxn>
                <a:cxn ang="0">
                  <a:pos x="102" y="661"/>
                </a:cxn>
                <a:cxn ang="0">
                  <a:pos x="89" y="707"/>
                </a:cxn>
                <a:cxn ang="0">
                  <a:pos x="77" y="754"/>
                </a:cxn>
                <a:cxn ang="0">
                  <a:pos x="66" y="801"/>
                </a:cxn>
                <a:cxn ang="0">
                  <a:pos x="56" y="849"/>
                </a:cxn>
                <a:cxn ang="0">
                  <a:pos x="46" y="898"/>
                </a:cxn>
                <a:cxn ang="0">
                  <a:pos x="37" y="947"/>
                </a:cxn>
                <a:cxn ang="0">
                  <a:pos x="30" y="996"/>
                </a:cxn>
                <a:cxn ang="0">
                  <a:pos x="22" y="1047"/>
                </a:cxn>
                <a:cxn ang="0">
                  <a:pos x="16" y="1097"/>
                </a:cxn>
                <a:cxn ang="0">
                  <a:pos x="11" y="1148"/>
                </a:cxn>
                <a:cxn ang="0">
                  <a:pos x="7" y="1200"/>
                </a:cxn>
                <a:cxn ang="0">
                  <a:pos x="4" y="1252"/>
                </a:cxn>
                <a:cxn ang="0">
                  <a:pos x="1" y="1305"/>
                </a:cxn>
                <a:cxn ang="0">
                  <a:pos x="0" y="1357"/>
                </a:cxn>
                <a:cxn ang="0">
                  <a:pos x="0" y="1411"/>
                </a:cxn>
                <a:cxn ang="0">
                  <a:pos x="0" y="1426"/>
                </a:cxn>
                <a:cxn ang="0">
                  <a:pos x="0" y="1434"/>
                </a:cxn>
                <a:cxn ang="0">
                  <a:pos x="0" y="1441"/>
                </a:cxn>
                <a:cxn ang="0">
                  <a:pos x="0" y="1449"/>
                </a:cxn>
                <a:cxn ang="0">
                  <a:pos x="0" y="1457"/>
                </a:cxn>
                <a:cxn ang="0">
                  <a:pos x="0" y="1464"/>
                </a:cxn>
                <a:cxn ang="0">
                  <a:pos x="0" y="1472"/>
                </a:cxn>
                <a:cxn ang="0">
                  <a:pos x="0" y="1479"/>
                </a:cxn>
                <a:cxn ang="0">
                  <a:pos x="0" y="1487"/>
                </a:cxn>
                <a:cxn ang="0">
                  <a:pos x="1" y="1495"/>
                </a:cxn>
                <a:cxn ang="0">
                  <a:pos x="1" y="1502"/>
                </a:cxn>
                <a:cxn ang="0">
                  <a:pos x="1" y="1510"/>
                </a:cxn>
                <a:cxn ang="0">
                  <a:pos x="2" y="1517"/>
                </a:cxn>
                <a:cxn ang="0">
                  <a:pos x="2" y="1525"/>
                </a:cxn>
                <a:cxn ang="0">
                  <a:pos x="2" y="1533"/>
                </a:cxn>
                <a:cxn ang="0">
                  <a:pos x="2" y="1540"/>
                </a:cxn>
                <a:cxn ang="0">
                  <a:pos x="3" y="1548"/>
                </a:cxn>
                <a:cxn ang="0">
                  <a:pos x="3" y="1555"/>
                </a:cxn>
                <a:cxn ang="0">
                  <a:pos x="4" y="1563"/>
                </a:cxn>
                <a:cxn ang="0">
                  <a:pos x="4" y="1570"/>
                </a:cxn>
                <a:cxn ang="0">
                  <a:pos x="4" y="1578"/>
                </a:cxn>
                <a:cxn ang="0">
                  <a:pos x="5" y="1585"/>
                </a:cxn>
                <a:cxn ang="0">
                  <a:pos x="5" y="1593"/>
                </a:cxn>
                <a:cxn ang="0">
                  <a:pos x="6" y="1600"/>
                </a:cxn>
                <a:cxn ang="0">
                  <a:pos x="6" y="1608"/>
                </a:cxn>
                <a:cxn ang="0">
                  <a:pos x="7" y="1615"/>
                </a:cxn>
                <a:cxn ang="0">
                  <a:pos x="8" y="1623"/>
                </a:cxn>
                <a:cxn ang="0">
                  <a:pos x="8" y="1630"/>
                </a:cxn>
                <a:cxn ang="0">
                  <a:pos x="8" y="1637"/>
                </a:cxn>
                <a:cxn ang="0">
                  <a:pos x="9" y="1645"/>
                </a:cxn>
                <a:cxn ang="0">
                  <a:pos x="10" y="1653"/>
                </a:cxn>
              </a:cxnLst>
              <a:rect l="0" t="0" r="r" b="b"/>
              <a:pathLst>
                <a:path w="428" h="1654">
                  <a:moveTo>
                    <a:pt x="427" y="0"/>
                  </a:moveTo>
                  <a:lnTo>
                    <a:pt x="379" y="64"/>
                  </a:lnTo>
                  <a:lnTo>
                    <a:pt x="356" y="98"/>
                  </a:lnTo>
                  <a:lnTo>
                    <a:pt x="334" y="133"/>
                  </a:lnTo>
                  <a:lnTo>
                    <a:pt x="312" y="168"/>
                  </a:lnTo>
                  <a:lnTo>
                    <a:pt x="290" y="205"/>
                  </a:lnTo>
                  <a:lnTo>
                    <a:pt x="270" y="242"/>
                  </a:lnTo>
                  <a:lnTo>
                    <a:pt x="250" y="280"/>
                  </a:lnTo>
                  <a:lnTo>
                    <a:pt x="231" y="319"/>
                  </a:lnTo>
                  <a:lnTo>
                    <a:pt x="212" y="359"/>
                  </a:lnTo>
                  <a:lnTo>
                    <a:pt x="194" y="400"/>
                  </a:lnTo>
                  <a:lnTo>
                    <a:pt x="177" y="442"/>
                  </a:lnTo>
                  <a:lnTo>
                    <a:pt x="160" y="484"/>
                  </a:lnTo>
                  <a:lnTo>
                    <a:pt x="145" y="527"/>
                  </a:lnTo>
                  <a:lnTo>
                    <a:pt x="130" y="571"/>
                  </a:lnTo>
                  <a:lnTo>
                    <a:pt x="115" y="616"/>
                  </a:lnTo>
                  <a:lnTo>
                    <a:pt x="102" y="661"/>
                  </a:lnTo>
                  <a:lnTo>
                    <a:pt x="89" y="707"/>
                  </a:lnTo>
                  <a:lnTo>
                    <a:pt x="77" y="754"/>
                  </a:lnTo>
                  <a:lnTo>
                    <a:pt x="66" y="801"/>
                  </a:lnTo>
                  <a:lnTo>
                    <a:pt x="56" y="849"/>
                  </a:lnTo>
                  <a:lnTo>
                    <a:pt x="46" y="898"/>
                  </a:lnTo>
                  <a:lnTo>
                    <a:pt x="37" y="947"/>
                  </a:lnTo>
                  <a:lnTo>
                    <a:pt x="30" y="996"/>
                  </a:lnTo>
                  <a:lnTo>
                    <a:pt x="22" y="1047"/>
                  </a:lnTo>
                  <a:lnTo>
                    <a:pt x="16" y="1097"/>
                  </a:lnTo>
                  <a:lnTo>
                    <a:pt x="11" y="1148"/>
                  </a:lnTo>
                  <a:lnTo>
                    <a:pt x="7" y="1200"/>
                  </a:lnTo>
                  <a:lnTo>
                    <a:pt x="4" y="1252"/>
                  </a:lnTo>
                  <a:lnTo>
                    <a:pt x="1" y="1305"/>
                  </a:lnTo>
                  <a:lnTo>
                    <a:pt x="0" y="1357"/>
                  </a:lnTo>
                  <a:lnTo>
                    <a:pt x="0" y="1411"/>
                  </a:lnTo>
                  <a:lnTo>
                    <a:pt x="0" y="1426"/>
                  </a:lnTo>
                  <a:lnTo>
                    <a:pt x="0" y="1434"/>
                  </a:lnTo>
                  <a:lnTo>
                    <a:pt x="0" y="1441"/>
                  </a:lnTo>
                  <a:lnTo>
                    <a:pt x="0" y="1449"/>
                  </a:lnTo>
                  <a:lnTo>
                    <a:pt x="0" y="1457"/>
                  </a:lnTo>
                  <a:lnTo>
                    <a:pt x="0" y="1464"/>
                  </a:lnTo>
                  <a:lnTo>
                    <a:pt x="0" y="1472"/>
                  </a:lnTo>
                  <a:lnTo>
                    <a:pt x="0" y="1479"/>
                  </a:lnTo>
                  <a:lnTo>
                    <a:pt x="0" y="1487"/>
                  </a:lnTo>
                  <a:lnTo>
                    <a:pt x="1" y="1495"/>
                  </a:lnTo>
                  <a:lnTo>
                    <a:pt x="1" y="1502"/>
                  </a:lnTo>
                  <a:lnTo>
                    <a:pt x="1" y="1510"/>
                  </a:lnTo>
                  <a:lnTo>
                    <a:pt x="2" y="1517"/>
                  </a:lnTo>
                  <a:lnTo>
                    <a:pt x="2" y="1525"/>
                  </a:lnTo>
                  <a:lnTo>
                    <a:pt x="2" y="1533"/>
                  </a:lnTo>
                  <a:lnTo>
                    <a:pt x="2" y="1540"/>
                  </a:lnTo>
                  <a:lnTo>
                    <a:pt x="3" y="1548"/>
                  </a:lnTo>
                  <a:lnTo>
                    <a:pt x="3" y="1555"/>
                  </a:lnTo>
                  <a:lnTo>
                    <a:pt x="4" y="1563"/>
                  </a:lnTo>
                  <a:lnTo>
                    <a:pt x="4" y="1570"/>
                  </a:lnTo>
                  <a:lnTo>
                    <a:pt x="4" y="1578"/>
                  </a:lnTo>
                  <a:lnTo>
                    <a:pt x="5" y="1585"/>
                  </a:lnTo>
                  <a:lnTo>
                    <a:pt x="5" y="1593"/>
                  </a:lnTo>
                  <a:lnTo>
                    <a:pt x="6" y="1600"/>
                  </a:lnTo>
                  <a:lnTo>
                    <a:pt x="6" y="1608"/>
                  </a:lnTo>
                  <a:lnTo>
                    <a:pt x="7" y="1615"/>
                  </a:lnTo>
                  <a:lnTo>
                    <a:pt x="8" y="1623"/>
                  </a:lnTo>
                  <a:lnTo>
                    <a:pt x="8" y="1630"/>
                  </a:lnTo>
                  <a:lnTo>
                    <a:pt x="8" y="1637"/>
                  </a:lnTo>
                  <a:lnTo>
                    <a:pt x="9" y="1645"/>
                  </a:lnTo>
                  <a:lnTo>
                    <a:pt x="10" y="1653"/>
                  </a:lnTo>
                </a:path>
              </a:pathLst>
            </a:custGeom>
            <a:noFill/>
            <a:ln w="74930" cap="flat" cmpd="sng">
              <a:solidFill>
                <a:srgbClr val="FF9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31753" name="Freeform 9"/>
            <p:cNvSpPr>
              <a:spLocks/>
            </p:cNvSpPr>
            <p:nvPr/>
          </p:nvSpPr>
          <p:spPr bwMode="auto">
            <a:xfrm>
              <a:off x="2692" y="2303"/>
              <a:ext cx="384" cy="3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38"/>
                </a:cxn>
                <a:cxn ang="0">
                  <a:pos x="17" y="57"/>
                </a:cxn>
                <a:cxn ang="0">
                  <a:pos x="23" y="75"/>
                </a:cxn>
                <a:cxn ang="0">
                  <a:pos x="30" y="93"/>
                </a:cxn>
                <a:cxn ang="0">
                  <a:pos x="37" y="110"/>
                </a:cxn>
                <a:cxn ang="0">
                  <a:pos x="44" y="127"/>
                </a:cxn>
                <a:cxn ang="0">
                  <a:pos x="52" y="143"/>
                </a:cxn>
                <a:cxn ang="0">
                  <a:pos x="61" y="159"/>
                </a:cxn>
                <a:cxn ang="0">
                  <a:pos x="69" y="175"/>
                </a:cxn>
                <a:cxn ang="0">
                  <a:pos x="78" y="189"/>
                </a:cxn>
                <a:cxn ang="0">
                  <a:pos x="88" y="204"/>
                </a:cxn>
                <a:cxn ang="0">
                  <a:pos x="97" y="218"/>
                </a:cxn>
                <a:cxn ang="0">
                  <a:pos x="107" y="231"/>
                </a:cxn>
                <a:cxn ang="0">
                  <a:pos x="118" y="244"/>
                </a:cxn>
                <a:cxn ang="0">
                  <a:pos x="128" y="256"/>
                </a:cxn>
                <a:cxn ang="0">
                  <a:pos x="139" y="267"/>
                </a:cxn>
                <a:cxn ang="0">
                  <a:pos x="150" y="278"/>
                </a:cxn>
                <a:cxn ang="0">
                  <a:pos x="162" y="288"/>
                </a:cxn>
                <a:cxn ang="0">
                  <a:pos x="173" y="298"/>
                </a:cxn>
                <a:cxn ang="0">
                  <a:pos x="185" y="307"/>
                </a:cxn>
                <a:cxn ang="0">
                  <a:pos x="197" y="315"/>
                </a:cxn>
                <a:cxn ang="0">
                  <a:pos x="210" y="323"/>
                </a:cxn>
                <a:cxn ang="0">
                  <a:pos x="222" y="329"/>
                </a:cxn>
                <a:cxn ang="0">
                  <a:pos x="235" y="335"/>
                </a:cxn>
                <a:cxn ang="0">
                  <a:pos x="248" y="341"/>
                </a:cxn>
                <a:cxn ang="0">
                  <a:pos x="261" y="345"/>
                </a:cxn>
                <a:cxn ang="0">
                  <a:pos x="275" y="349"/>
                </a:cxn>
                <a:cxn ang="0">
                  <a:pos x="288" y="352"/>
                </a:cxn>
                <a:cxn ang="0">
                  <a:pos x="302" y="354"/>
                </a:cxn>
                <a:cxn ang="0">
                  <a:pos x="316" y="355"/>
                </a:cxn>
                <a:cxn ang="0">
                  <a:pos x="330" y="356"/>
                </a:cxn>
                <a:cxn ang="0">
                  <a:pos x="333" y="355"/>
                </a:cxn>
                <a:cxn ang="0">
                  <a:pos x="335" y="355"/>
                </a:cxn>
                <a:cxn ang="0">
                  <a:pos x="336" y="355"/>
                </a:cxn>
                <a:cxn ang="0">
                  <a:pos x="338" y="355"/>
                </a:cxn>
                <a:cxn ang="0">
                  <a:pos x="340" y="355"/>
                </a:cxn>
                <a:cxn ang="0">
                  <a:pos x="342" y="355"/>
                </a:cxn>
                <a:cxn ang="0">
                  <a:pos x="343" y="355"/>
                </a:cxn>
                <a:cxn ang="0">
                  <a:pos x="345" y="355"/>
                </a:cxn>
                <a:cxn ang="0">
                  <a:pos x="347" y="355"/>
                </a:cxn>
                <a:cxn ang="0">
                  <a:pos x="348" y="355"/>
                </a:cxn>
                <a:cxn ang="0">
                  <a:pos x="350" y="355"/>
                </a:cxn>
                <a:cxn ang="0">
                  <a:pos x="352" y="355"/>
                </a:cxn>
                <a:cxn ang="0">
                  <a:pos x="353" y="354"/>
                </a:cxn>
                <a:cxn ang="0">
                  <a:pos x="355" y="354"/>
                </a:cxn>
                <a:cxn ang="0">
                  <a:pos x="357" y="354"/>
                </a:cxn>
                <a:cxn ang="0">
                  <a:pos x="358" y="354"/>
                </a:cxn>
                <a:cxn ang="0">
                  <a:pos x="360" y="353"/>
                </a:cxn>
                <a:cxn ang="0">
                  <a:pos x="362" y="353"/>
                </a:cxn>
                <a:cxn ang="0">
                  <a:pos x="363" y="353"/>
                </a:cxn>
                <a:cxn ang="0">
                  <a:pos x="365" y="353"/>
                </a:cxn>
                <a:cxn ang="0">
                  <a:pos x="367" y="353"/>
                </a:cxn>
                <a:cxn ang="0">
                  <a:pos x="368" y="352"/>
                </a:cxn>
                <a:cxn ang="0">
                  <a:pos x="370" y="352"/>
                </a:cxn>
                <a:cxn ang="0">
                  <a:pos x="372" y="351"/>
                </a:cxn>
                <a:cxn ang="0">
                  <a:pos x="373" y="351"/>
                </a:cxn>
                <a:cxn ang="0">
                  <a:pos x="375" y="351"/>
                </a:cxn>
                <a:cxn ang="0">
                  <a:pos x="376" y="351"/>
                </a:cxn>
                <a:cxn ang="0">
                  <a:pos x="378" y="350"/>
                </a:cxn>
                <a:cxn ang="0">
                  <a:pos x="380" y="350"/>
                </a:cxn>
                <a:cxn ang="0">
                  <a:pos x="381" y="349"/>
                </a:cxn>
                <a:cxn ang="0">
                  <a:pos x="383" y="349"/>
                </a:cxn>
              </a:cxnLst>
              <a:rect l="0" t="0" r="r" b="b"/>
              <a:pathLst>
                <a:path w="384" h="357">
                  <a:moveTo>
                    <a:pt x="0" y="0"/>
                  </a:moveTo>
                  <a:lnTo>
                    <a:pt x="11" y="38"/>
                  </a:lnTo>
                  <a:lnTo>
                    <a:pt x="17" y="57"/>
                  </a:lnTo>
                  <a:lnTo>
                    <a:pt x="23" y="75"/>
                  </a:lnTo>
                  <a:lnTo>
                    <a:pt x="30" y="93"/>
                  </a:lnTo>
                  <a:lnTo>
                    <a:pt x="37" y="110"/>
                  </a:lnTo>
                  <a:lnTo>
                    <a:pt x="44" y="127"/>
                  </a:lnTo>
                  <a:lnTo>
                    <a:pt x="52" y="143"/>
                  </a:lnTo>
                  <a:lnTo>
                    <a:pt x="61" y="159"/>
                  </a:lnTo>
                  <a:lnTo>
                    <a:pt x="69" y="175"/>
                  </a:lnTo>
                  <a:lnTo>
                    <a:pt x="78" y="189"/>
                  </a:lnTo>
                  <a:lnTo>
                    <a:pt x="88" y="204"/>
                  </a:lnTo>
                  <a:lnTo>
                    <a:pt x="97" y="218"/>
                  </a:lnTo>
                  <a:lnTo>
                    <a:pt x="107" y="231"/>
                  </a:lnTo>
                  <a:lnTo>
                    <a:pt x="118" y="244"/>
                  </a:lnTo>
                  <a:lnTo>
                    <a:pt x="128" y="256"/>
                  </a:lnTo>
                  <a:lnTo>
                    <a:pt x="139" y="267"/>
                  </a:lnTo>
                  <a:lnTo>
                    <a:pt x="150" y="278"/>
                  </a:lnTo>
                  <a:lnTo>
                    <a:pt x="162" y="288"/>
                  </a:lnTo>
                  <a:lnTo>
                    <a:pt x="173" y="298"/>
                  </a:lnTo>
                  <a:lnTo>
                    <a:pt x="185" y="307"/>
                  </a:lnTo>
                  <a:lnTo>
                    <a:pt x="197" y="315"/>
                  </a:lnTo>
                  <a:lnTo>
                    <a:pt x="210" y="323"/>
                  </a:lnTo>
                  <a:lnTo>
                    <a:pt x="222" y="329"/>
                  </a:lnTo>
                  <a:lnTo>
                    <a:pt x="235" y="335"/>
                  </a:lnTo>
                  <a:lnTo>
                    <a:pt x="248" y="341"/>
                  </a:lnTo>
                  <a:lnTo>
                    <a:pt x="261" y="345"/>
                  </a:lnTo>
                  <a:lnTo>
                    <a:pt x="275" y="349"/>
                  </a:lnTo>
                  <a:lnTo>
                    <a:pt x="288" y="352"/>
                  </a:lnTo>
                  <a:lnTo>
                    <a:pt x="302" y="354"/>
                  </a:lnTo>
                  <a:lnTo>
                    <a:pt x="316" y="355"/>
                  </a:lnTo>
                  <a:lnTo>
                    <a:pt x="330" y="356"/>
                  </a:lnTo>
                  <a:lnTo>
                    <a:pt x="333" y="355"/>
                  </a:lnTo>
                  <a:lnTo>
                    <a:pt x="335" y="355"/>
                  </a:lnTo>
                  <a:lnTo>
                    <a:pt x="336" y="355"/>
                  </a:lnTo>
                  <a:lnTo>
                    <a:pt x="338" y="355"/>
                  </a:lnTo>
                  <a:lnTo>
                    <a:pt x="340" y="355"/>
                  </a:lnTo>
                  <a:lnTo>
                    <a:pt x="342" y="355"/>
                  </a:lnTo>
                  <a:lnTo>
                    <a:pt x="343" y="355"/>
                  </a:lnTo>
                  <a:lnTo>
                    <a:pt x="345" y="355"/>
                  </a:lnTo>
                  <a:lnTo>
                    <a:pt x="347" y="355"/>
                  </a:lnTo>
                  <a:lnTo>
                    <a:pt x="348" y="355"/>
                  </a:lnTo>
                  <a:lnTo>
                    <a:pt x="350" y="355"/>
                  </a:lnTo>
                  <a:lnTo>
                    <a:pt x="352" y="355"/>
                  </a:lnTo>
                  <a:lnTo>
                    <a:pt x="353" y="354"/>
                  </a:lnTo>
                  <a:lnTo>
                    <a:pt x="355" y="354"/>
                  </a:lnTo>
                  <a:lnTo>
                    <a:pt x="357" y="354"/>
                  </a:lnTo>
                  <a:lnTo>
                    <a:pt x="358" y="354"/>
                  </a:lnTo>
                  <a:lnTo>
                    <a:pt x="360" y="353"/>
                  </a:lnTo>
                  <a:lnTo>
                    <a:pt x="362" y="353"/>
                  </a:lnTo>
                  <a:lnTo>
                    <a:pt x="363" y="353"/>
                  </a:lnTo>
                  <a:lnTo>
                    <a:pt x="365" y="353"/>
                  </a:lnTo>
                  <a:lnTo>
                    <a:pt x="367" y="353"/>
                  </a:lnTo>
                  <a:lnTo>
                    <a:pt x="368" y="352"/>
                  </a:lnTo>
                  <a:lnTo>
                    <a:pt x="370" y="352"/>
                  </a:lnTo>
                  <a:lnTo>
                    <a:pt x="372" y="351"/>
                  </a:lnTo>
                  <a:lnTo>
                    <a:pt x="373" y="351"/>
                  </a:lnTo>
                  <a:lnTo>
                    <a:pt x="375" y="351"/>
                  </a:lnTo>
                  <a:lnTo>
                    <a:pt x="376" y="351"/>
                  </a:lnTo>
                  <a:lnTo>
                    <a:pt x="378" y="350"/>
                  </a:lnTo>
                  <a:lnTo>
                    <a:pt x="380" y="350"/>
                  </a:lnTo>
                  <a:lnTo>
                    <a:pt x="381" y="349"/>
                  </a:lnTo>
                  <a:lnTo>
                    <a:pt x="383" y="349"/>
                  </a:lnTo>
                </a:path>
              </a:pathLst>
            </a:custGeom>
            <a:noFill/>
            <a:ln w="74930" cap="flat" cmpd="sng">
              <a:solidFill>
                <a:srgbClr val="FF9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1772" name="Oval 28"/>
          <p:cNvSpPr>
            <a:spLocks noChangeArrowheads="1"/>
          </p:cNvSpPr>
          <p:nvPr/>
        </p:nvSpPr>
        <p:spPr bwMode="auto">
          <a:xfrm flipV="1">
            <a:off x="3432175" y="1411288"/>
            <a:ext cx="187325" cy="798512"/>
          </a:xfrm>
          <a:prstGeom prst="ellipse">
            <a:avLst/>
          </a:prstGeom>
          <a:solidFill>
            <a:srgbClr val="99CCFF"/>
          </a:solidFill>
          <a:ln w="226060">
            <a:solidFill>
              <a:srgbClr val="99CC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786" name="Text Box 42"/>
          <p:cNvSpPr txBox="1">
            <a:spLocks noChangeArrowheads="1"/>
          </p:cNvSpPr>
          <p:nvPr/>
        </p:nvSpPr>
        <p:spPr bwMode="auto">
          <a:xfrm>
            <a:off x="2249488" y="30163"/>
            <a:ext cx="2451100" cy="406400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cs-CZ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Axiální pozorování</a:t>
            </a:r>
            <a:endParaRPr lang="en-GB" sz="20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1787" name="Line 43"/>
          <p:cNvSpPr>
            <a:spLocks noChangeShapeType="1"/>
          </p:cNvSpPr>
          <p:nvPr/>
        </p:nvSpPr>
        <p:spPr bwMode="auto">
          <a:xfrm rot="20875000" flipH="1">
            <a:off x="3541713" y="1139825"/>
            <a:ext cx="1255712" cy="231775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792" name="Oval 48"/>
          <p:cNvSpPr>
            <a:spLocks noChangeArrowheads="1"/>
          </p:cNvSpPr>
          <p:nvPr/>
        </p:nvSpPr>
        <p:spPr bwMode="auto">
          <a:xfrm>
            <a:off x="152400" y="152400"/>
            <a:ext cx="2057400" cy="12954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793" name="Oval 49"/>
          <p:cNvSpPr>
            <a:spLocks noChangeArrowheads="1"/>
          </p:cNvSpPr>
          <p:nvPr/>
        </p:nvSpPr>
        <p:spPr bwMode="auto">
          <a:xfrm>
            <a:off x="152400" y="152400"/>
            <a:ext cx="2514600" cy="1905000"/>
          </a:xfrm>
          <a:prstGeom prst="ellipse">
            <a:avLst/>
          </a:prstGeom>
          <a:noFill/>
          <a:ln w="22225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GB" sz="28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Inductively </a:t>
            </a:r>
          </a:p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GB" sz="28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Coupled</a:t>
            </a:r>
          </a:p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GB" sz="28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Plasma</a:t>
            </a:r>
          </a:p>
        </p:txBody>
      </p:sp>
      <p:sp>
        <p:nvSpPr>
          <p:cNvPr id="31746" name="Freeform 2"/>
          <p:cNvSpPr>
            <a:spLocks/>
          </p:cNvSpPr>
          <p:nvPr/>
        </p:nvSpPr>
        <p:spPr bwMode="auto">
          <a:xfrm>
            <a:off x="3392488" y="3783013"/>
            <a:ext cx="1587" cy="7651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"/>
              </a:cxn>
              <a:cxn ang="0">
                <a:pos x="0" y="2"/>
              </a:cxn>
              <a:cxn ang="0">
                <a:pos x="0" y="5"/>
              </a:cxn>
              <a:cxn ang="0">
                <a:pos x="0" y="8"/>
              </a:cxn>
              <a:cxn ang="0">
                <a:pos x="0" y="11"/>
              </a:cxn>
              <a:cxn ang="0">
                <a:pos x="0" y="15"/>
              </a:cxn>
              <a:cxn ang="0">
                <a:pos x="0" y="20"/>
              </a:cxn>
              <a:cxn ang="0">
                <a:pos x="0" y="25"/>
              </a:cxn>
              <a:cxn ang="0">
                <a:pos x="0" y="31"/>
              </a:cxn>
              <a:cxn ang="0">
                <a:pos x="0" y="37"/>
              </a:cxn>
              <a:cxn ang="0">
                <a:pos x="0" y="44"/>
              </a:cxn>
              <a:cxn ang="0">
                <a:pos x="0" y="51"/>
              </a:cxn>
              <a:cxn ang="0">
                <a:pos x="0" y="58"/>
              </a:cxn>
              <a:cxn ang="0">
                <a:pos x="0" y="66"/>
              </a:cxn>
              <a:cxn ang="0">
                <a:pos x="0" y="75"/>
              </a:cxn>
              <a:cxn ang="0">
                <a:pos x="0" y="83"/>
              </a:cxn>
              <a:cxn ang="0">
                <a:pos x="0" y="92"/>
              </a:cxn>
              <a:cxn ang="0">
                <a:pos x="0" y="102"/>
              </a:cxn>
              <a:cxn ang="0">
                <a:pos x="0" y="111"/>
              </a:cxn>
              <a:cxn ang="0">
                <a:pos x="0" y="121"/>
              </a:cxn>
              <a:cxn ang="0">
                <a:pos x="0" y="131"/>
              </a:cxn>
              <a:cxn ang="0">
                <a:pos x="0" y="141"/>
              </a:cxn>
              <a:cxn ang="0">
                <a:pos x="0" y="152"/>
              </a:cxn>
              <a:cxn ang="0">
                <a:pos x="0" y="162"/>
              </a:cxn>
              <a:cxn ang="0">
                <a:pos x="0" y="173"/>
              </a:cxn>
              <a:cxn ang="0">
                <a:pos x="0" y="184"/>
              </a:cxn>
              <a:cxn ang="0">
                <a:pos x="0" y="195"/>
              </a:cxn>
              <a:cxn ang="0">
                <a:pos x="0" y="206"/>
              </a:cxn>
              <a:cxn ang="0">
                <a:pos x="0" y="218"/>
              </a:cxn>
              <a:cxn ang="0">
                <a:pos x="0" y="229"/>
              </a:cxn>
              <a:cxn ang="0">
                <a:pos x="0" y="240"/>
              </a:cxn>
              <a:cxn ang="0">
                <a:pos x="0" y="263"/>
              </a:cxn>
              <a:cxn ang="0">
                <a:pos x="0" y="274"/>
              </a:cxn>
              <a:cxn ang="0">
                <a:pos x="0" y="285"/>
              </a:cxn>
              <a:cxn ang="0">
                <a:pos x="0" y="296"/>
              </a:cxn>
              <a:cxn ang="0">
                <a:pos x="0" y="307"/>
              </a:cxn>
              <a:cxn ang="0">
                <a:pos x="0" y="318"/>
              </a:cxn>
              <a:cxn ang="0">
                <a:pos x="0" y="328"/>
              </a:cxn>
              <a:cxn ang="0">
                <a:pos x="0" y="339"/>
              </a:cxn>
              <a:cxn ang="0">
                <a:pos x="0" y="349"/>
              </a:cxn>
              <a:cxn ang="0">
                <a:pos x="0" y="359"/>
              </a:cxn>
              <a:cxn ang="0">
                <a:pos x="0" y="369"/>
              </a:cxn>
              <a:cxn ang="0">
                <a:pos x="0" y="378"/>
              </a:cxn>
              <a:cxn ang="0">
                <a:pos x="0" y="388"/>
              </a:cxn>
              <a:cxn ang="0">
                <a:pos x="0" y="397"/>
              </a:cxn>
              <a:cxn ang="0">
                <a:pos x="0" y="406"/>
              </a:cxn>
              <a:cxn ang="0">
                <a:pos x="0" y="414"/>
              </a:cxn>
              <a:cxn ang="0">
                <a:pos x="0" y="422"/>
              </a:cxn>
              <a:cxn ang="0">
                <a:pos x="0" y="429"/>
              </a:cxn>
              <a:cxn ang="0">
                <a:pos x="0" y="436"/>
              </a:cxn>
              <a:cxn ang="0">
                <a:pos x="0" y="443"/>
              </a:cxn>
              <a:cxn ang="0">
                <a:pos x="0" y="449"/>
              </a:cxn>
              <a:cxn ang="0">
                <a:pos x="0" y="455"/>
              </a:cxn>
              <a:cxn ang="0">
                <a:pos x="0" y="460"/>
              </a:cxn>
              <a:cxn ang="0">
                <a:pos x="0" y="464"/>
              </a:cxn>
              <a:cxn ang="0">
                <a:pos x="0" y="469"/>
              </a:cxn>
              <a:cxn ang="0">
                <a:pos x="0" y="472"/>
              </a:cxn>
              <a:cxn ang="0">
                <a:pos x="0" y="475"/>
              </a:cxn>
              <a:cxn ang="0">
                <a:pos x="0" y="478"/>
              </a:cxn>
              <a:cxn ang="0">
                <a:pos x="0" y="479"/>
              </a:cxn>
              <a:cxn ang="0">
                <a:pos x="0" y="480"/>
              </a:cxn>
              <a:cxn ang="0">
                <a:pos x="0" y="481"/>
              </a:cxn>
            </a:cxnLst>
            <a:rect l="0" t="0" r="r" b="b"/>
            <a:pathLst>
              <a:path w="1" h="482">
                <a:moveTo>
                  <a:pt x="0" y="0"/>
                </a:moveTo>
                <a:lnTo>
                  <a:pt x="0" y="1"/>
                </a:lnTo>
                <a:lnTo>
                  <a:pt x="0" y="2"/>
                </a:lnTo>
                <a:lnTo>
                  <a:pt x="0" y="5"/>
                </a:lnTo>
                <a:lnTo>
                  <a:pt x="0" y="8"/>
                </a:lnTo>
                <a:lnTo>
                  <a:pt x="0" y="11"/>
                </a:lnTo>
                <a:lnTo>
                  <a:pt x="0" y="15"/>
                </a:lnTo>
                <a:lnTo>
                  <a:pt x="0" y="20"/>
                </a:lnTo>
                <a:lnTo>
                  <a:pt x="0" y="25"/>
                </a:lnTo>
                <a:lnTo>
                  <a:pt x="0" y="31"/>
                </a:lnTo>
                <a:lnTo>
                  <a:pt x="0" y="37"/>
                </a:lnTo>
                <a:lnTo>
                  <a:pt x="0" y="44"/>
                </a:lnTo>
                <a:lnTo>
                  <a:pt x="0" y="51"/>
                </a:lnTo>
                <a:lnTo>
                  <a:pt x="0" y="58"/>
                </a:lnTo>
                <a:lnTo>
                  <a:pt x="0" y="66"/>
                </a:lnTo>
                <a:lnTo>
                  <a:pt x="0" y="75"/>
                </a:lnTo>
                <a:lnTo>
                  <a:pt x="0" y="83"/>
                </a:lnTo>
                <a:lnTo>
                  <a:pt x="0" y="92"/>
                </a:lnTo>
                <a:lnTo>
                  <a:pt x="0" y="102"/>
                </a:lnTo>
                <a:lnTo>
                  <a:pt x="0" y="111"/>
                </a:lnTo>
                <a:lnTo>
                  <a:pt x="0" y="121"/>
                </a:lnTo>
                <a:lnTo>
                  <a:pt x="0" y="131"/>
                </a:lnTo>
                <a:lnTo>
                  <a:pt x="0" y="141"/>
                </a:lnTo>
                <a:lnTo>
                  <a:pt x="0" y="152"/>
                </a:lnTo>
                <a:lnTo>
                  <a:pt x="0" y="162"/>
                </a:lnTo>
                <a:lnTo>
                  <a:pt x="0" y="173"/>
                </a:lnTo>
                <a:lnTo>
                  <a:pt x="0" y="184"/>
                </a:lnTo>
                <a:lnTo>
                  <a:pt x="0" y="195"/>
                </a:lnTo>
                <a:lnTo>
                  <a:pt x="0" y="206"/>
                </a:lnTo>
                <a:lnTo>
                  <a:pt x="0" y="218"/>
                </a:lnTo>
                <a:lnTo>
                  <a:pt x="0" y="229"/>
                </a:lnTo>
                <a:lnTo>
                  <a:pt x="0" y="240"/>
                </a:lnTo>
                <a:lnTo>
                  <a:pt x="0" y="263"/>
                </a:lnTo>
                <a:lnTo>
                  <a:pt x="0" y="274"/>
                </a:lnTo>
                <a:lnTo>
                  <a:pt x="0" y="285"/>
                </a:lnTo>
                <a:lnTo>
                  <a:pt x="0" y="296"/>
                </a:lnTo>
                <a:lnTo>
                  <a:pt x="0" y="307"/>
                </a:lnTo>
                <a:lnTo>
                  <a:pt x="0" y="318"/>
                </a:lnTo>
                <a:lnTo>
                  <a:pt x="0" y="328"/>
                </a:lnTo>
                <a:lnTo>
                  <a:pt x="0" y="339"/>
                </a:lnTo>
                <a:lnTo>
                  <a:pt x="0" y="349"/>
                </a:lnTo>
                <a:lnTo>
                  <a:pt x="0" y="359"/>
                </a:lnTo>
                <a:lnTo>
                  <a:pt x="0" y="369"/>
                </a:lnTo>
                <a:lnTo>
                  <a:pt x="0" y="378"/>
                </a:lnTo>
                <a:lnTo>
                  <a:pt x="0" y="388"/>
                </a:lnTo>
                <a:lnTo>
                  <a:pt x="0" y="397"/>
                </a:lnTo>
                <a:lnTo>
                  <a:pt x="0" y="406"/>
                </a:lnTo>
                <a:lnTo>
                  <a:pt x="0" y="414"/>
                </a:lnTo>
                <a:lnTo>
                  <a:pt x="0" y="422"/>
                </a:lnTo>
                <a:lnTo>
                  <a:pt x="0" y="429"/>
                </a:lnTo>
                <a:lnTo>
                  <a:pt x="0" y="436"/>
                </a:lnTo>
                <a:lnTo>
                  <a:pt x="0" y="443"/>
                </a:lnTo>
                <a:lnTo>
                  <a:pt x="0" y="449"/>
                </a:lnTo>
                <a:lnTo>
                  <a:pt x="0" y="455"/>
                </a:lnTo>
                <a:lnTo>
                  <a:pt x="0" y="460"/>
                </a:lnTo>
                <a:lnTo>
                  <a:pt x="0" y="464"/>
                </a:lnTo>
                <a:lnTo>
                  <a:pt x="0" y="469"/>
                </a:lnTo>
                <a:lnTo>
                  <a:pt x="0" y="472"/>
                </a:lnTo>
                <a:lnTo>
                  <a:pt x="0" y="475"/>
                </a:lnTo>
                <a:lnTo>
                  <a:pt x="0" y="478"/>
                </a:lnTo>
                <a:lnTo>
                  <a:pt x="0" y="479"/>
                </a:lnTo>
                <a:lnTo>
                  <a:pt x="0" y="480"/>
                </a:lnTo>
                <a:lnTo>
                  <a:pt x="0" y="481"/>
                </a:lnTo>
              </a:path>
            </a:pathLst>
          </a:custGeom>
          <a:noFill/>
          <a:ln w="3429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1747" name="Freeform 3"/>
          <p:cNvSpPr>
            <a:spLocks/>
          </p:cNvSpPr>
          <p:nvPr/>
        </p:nvSpPr>
        <p:spPr bwMode="auto">
          <a:xfrm>
            <a:off x="3630613" y="3787775"/>
            <a:ext cx="1587" cy="7651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"/>
              </a:cxn>
              <a:cxn ang="0">
                <a:pos x="0" y="3"/>
              </a:cxn>
              <a:cxn ang="0">
                <a:pos x="0" y="5"/>
              </a:cxn>
              <a:cxn ang="0">
                <a:pos x="0" y="8"/>
              </a:cxn>
              <a:cxn ang="0">
                <a:pos x="0" y="12"/>
              </a:cxn>
              <a:cxn ang="0">
                <a:pos x="0" y="16"/>
              </a:cxn>
              <a:cxn ang="0">
                <a:pos x="0" y="21"/>
              </a:cxn>
              <a:cxn ang="0">
                <a:pos x="0" y="26"/>
              </a:cxn>
              <a:cxn ang="0">
                <a:pos x="0" y="31"/>
              </a:cxn>
              <a:cxn ang="0">
                <a:pos x="0" y="38"/>
              </a:cxn>
              <a:cxn ang="0">
                <a:pos x="0" y="45"/>
              </a:cxn>
              <a:cxn ang="0">
                <a:pos x="0" y="51"/>
              </a:cxn>
              <a:cxn ang="0">
                <a:pos x="0" y="59"/>
              </a:cxn>
              <a:cxn ang="0">
                <a:pos x="0" y="67"/>
              </a:cxn>
              <a:cxn ang="0">
                <a:pos x="0" y="75"/>
              </a:cxn>
              <a:cxn ang="0">
                <a:pos x="0" y="84"/>
              </a:cxn>
              <a:cxn ang="0">
                <a:pos x="0" y="93"/>
              </a:cxn>
              <a:cxn ang="0">
                <a:pos x="0" y="102"/>
              </a:cxn>
              <a:cxn ang="0">
                <a:pos x="0" y="112"/>
              </a:cxn>
              <a:cxn ang="0">
                <a:pos x="0" y="121"/>
              </a:cxn>
              <a:cxn ang="0">
                <a:pos x="0" y="131"/>
              </a:cxn>
              <a:cxn ang="0">
                <a:pos x="0" y="142"/>
              </a:cxn>
              <a:cxn ang="0">
                <a:pos x="0" y="152"/>
              </a:cxn>
              <a:cxn ang="0">
                <a:pos x="0" y="163"/>
              </a:cxn>
              <a:cxn ang="0">
                <a:pos x="0" y="174"/>
              </a:cxn>
              <a:cxn ang="0">
                <a:pos x="0" y="185"/>
              </a:cxn>
              <a:cxn ang="0">
                <a:pos x="0" y="196"/>
              </a:cxn>
              <a:cxn ang="0">
                <a:pos x="0" y="207"/>
              </a:cxn>
              <a:cxn ang="0">
                <a:pos x="0" y="218"/>
              </a:cxn>
              <a:cxn ang="0">
                <a:pos x="0" y="229"/>
              </a:cxn>
              <a:cxn ang="0">
                <a:pos x="0" y="241"/>
              </a:cxn>
              <a:cxn ang="0">
                <a:pos x="0" y="263"/>
              </a:cxn>
              <a:cxn ang="0">
                <a:pos x="0" y="275"/>
              </a:cxn>
              <a:cxn ang="0">
                <a:pos x="0" y="285"/>
              </a:cxn>
              <a:cxn ang="0">
                <a:pos x="0" y="297"/>
              </a:cxn>
              <a:cxn ang="0">
                <a:pos x="0" y="307"/>
              </a:cxn>
              <a:cxn ang="0">
                <a:pos x="0" y="318"/>
              </a:cxn>
              <a:cxn ang="0">
                <a:pos x="0" y="329"/>
              </a:cxn>
              <a:cxn ang="0">
                <a:pos x="0" y="339"/>
              </a:cxn>
              <a:cxn ang="0">
                <a:pos x="0" y="350"/>
              </a:cxn>
              <a:cxn ang="0">
                <a:pos x="0" y="360"/>
              </a:cxn>
              <a:cxn ang="0">
                <a:pos x="0" y="369"/>
              </a:cxn>
              <a:cxn ang="0">
                <a:pos x="0" y="379"/>
              </a:cxn>
              <a:cxn ang="0">
                <a:pos x="0" y="388"/>
              </a:cxn>
              <a:cxn ang="0">
                <a:pos x="0" y="397"/>
              </a:cxn>
              <a:cxn ang="0">
                <a:pos x="0" y="406"/>
              </a:cxn>
              <a:cxn ang="0">
                <a:pos x="0" y="414"/>
              </a:cxn>
              <a:cxn ang="0">
                <a:pos x="0" y="422"/>
              </a:cxn>
              <a:cxn ang="0">
                <a:pos x="0" y="430"/>
              </a:cxn>
              <a:cxn ang="0">
                <a:pos x="0" y="437"/>
              </a:cxn>
              <a:cxn ang="0">
                <a:pos x="0" y="443"/>
              </a:cxn>
              <a:cxn ang="0">
                <a:pos x="0" y="449"/>
              </a:cxn>
              <a:cxn ang="0">
                <a:pos x="0" y="455"/>
              </a:cxn>
              <a:cxn ang="0">
                <a:pos x="0" y="461"/>
              </a:cxn>
              <a:cxn ang="0">
                <a:pos x="0" y="465"/>
              </a:cxn>
              <a:cxn ang="0">
                <a:pos x="0" y="469"/>
              </a:cxn>
              <a:cxn ang="0">
                <a:pos x="0" y="473"/>
              </a:cxn>
              <a:cxn ang="0">
                <a:pos x="0" y="476"/>
              </a:cxn>
              <a:cxn ang="0">
                <a:pos x="0" y="478"/>
              </a:cxn>
              <a:cxn ang="0">
                <a:pos x="0" y="480"/>
              </a:cxn>
              <a:cxn ang="0">
                <a:pos x="0" y="481"/>
              </a:cxn>
              <a:cxn ang="0">
                <a:pos x="0" y="481"/>
              </a:cxn>
            </a:cxnLst>
            <a:rect l="0" t="0" r="r" b="b"/>
            <a:pathLst>
              <a:path w="1" h="482">
                <a:moveTo>
                  <a:pt x="0" y="0"/>
                </a:moveTo>
                <a:lnTo>
                  <a:pt x="0" y="1"/>
                </a:lnTo>
                <a:lnTo>
                  <a:pt x="0" y="3"/>
                </a:lnTo>
                <a:lnTo>
                  <a:pt x="0" y="5"/>
                </a:lnTo>
                <a:lnTo>
                  <a:pt x="0" y="8"/>
                </a:lnTo>
                <a:lnTo>
                  <a:pt x="0" y="12"/>
                </a:lnTo>
                <a:lnTo>
                  <a:pt x="0" y="16"/>
                </a:lnTo>
                <a:lnTo>
                  <a:pt x="0" y="21"/>
                </a:lnTo>
                <a:lnTo>
                  <a:pt x="0" y="26"/>
                </a:lnTo>
                <a:lnTo>
                  <a:pt x="0" y="31"/>
                </a:lnTo>
                <a:lnTo>
                  <a:pt x="0" y="38"/>
                </a:lnTo>
                <a:lnTo>
                  <a:pt x="0" y="45"/>
                </a:lnTo>
                <a:lnTo>
                  <a:pt x="0" y="51"/>
                </a:lnTo>
                <a:lnTo>
                  <a:pt x="0" y="59"/>
                </a:lnTo>
                <a:lnTo>
                  <a:pt x="0" y="67"/>
                </a:lnTo>
                <a:lnTo>
                  <a:pt x="0" y="75"/>
                </a:lnTo>
                <a:lnTo>
                  <a:pt x="0" y="84"/>
                </a:lnTo>
                <a:lnTo>
                  <a:pt x="0" y="93"/>
                </a:lnTo>
                <a:lnTo>
                  <a:pt x="0" y="102"/>
                </a:lnTo>
                <a:lnTo>
                  <a:pt x="0" y="112"/>
                </a:lnTo>
                <a:lnTo>
                  <a:pt x="0" y="121"/>
                </a:lnTo>
                <a:lnTo>
                  <a:pt x="0" y="131"/>
                </a:lnTo>
                <a:lnTo>
                  <a:pt x="0" y="142"/>
                </a:lnTo>
                <a:lnTo>
                  <a:pt x="0" y="152"/>
                </a:lnTo>
                <a:lnTo>
                  <a:pt x="0" y="163"/>
                </a:lnTo>
                <a:lnTo>
                  <a:pt x="0" y="174"/>
                </a:lnTo>
                <a:lnTo>
                  <a:pt x="0" y="185"/>
                </a:lnTo>
                <a:lnTo>
                  <a:pt x="0" y="196"/>
                </a:lnTo>
                <a:lnTo>
                  <a:pt x="0" y="207"/>
                </a:lnTo>
                <a:lnTo>
                  <a:pt x="0" y="218"/>
                </a:lnTo>
                <a:lnTo>
                  <a:pt x="0" y="229"/>
                </a:lnTo>
                <a:lnTo>
                  <a:pt x="0" y="241"/>
                </a:lnTo>
                <a:lnTo>
                  <a:pt x="0" y="263"/>
                </a:lnTo>
                <a:lnTo>
                  <a:pt x="0" y="275"/>
                </a:lnTo>
                <a:lnTo>
                  <a:pt x="0" y="285"/>
                </a:lnTo>
                <a:lnTo>
                  <a:pt x="0" y="297"/>
                </a:lnTo>
                <a:lnTo>
                  <a:pt x="0" y="307"/>
                </a:lnTo>
                <a:lnTo>
                  <a:pt x="0" y="318"/>
                </a:lnTo>
                <a:lnTo>
                  <a:pt x="0" y="329"/>
                </a:lnTo>
                <a:lnTo>
                  <a:pt x="0" y="339"/>
                </a:lnTo>
                <a:lnTo>
                  <a:pt x="0" y="350"/>
                </a:lnTo>
                <a:lnTo>
                  <a:pt x="0" y="360"/>
                </a:lnTo>
                <a:lnTo>
                  <a:pt x="0" y="369"/>
                </a:lnTo>
                <a:lnTo>
                  <a:pt x="0" y="379"/>
                </a:lnTo>
                <a:lnTo>
                  <a:pt x="0" y="388"/>
                </a:lnTo>
                <a:lnTo>
                  <a:pt x="0" y="397"/>
                </a:lnTo>
                <a:lnTo>
                  <a:pt x="0" y="406"/>
                </a:lnTo>
                <a:lnTo>
                  <a:pt x="0" y="414"/>
                </a:lnTo>
                <a:lnTo>
                  <a:pt x="0" y="422"/>
                </a:lnTo>
                <a:lnTo>
                  <a:pt x="0" y="430"/>
                </a:lnTo>
                <a:lnTo>
                  <a:pt x="0" y="437"/>
                </a:lnTo>
                <a:lnTo>
                  <a:pt x="0" y="443"/>
                </a:lnTo>
                <a:lnTo>
                  <a:pt x="0" y="449"/>
                </a:lnTo>
                <a:lnTo>
                  <a:pt x="0" y="455"/>
                </a:lnTo>
                <a:lnTo>
                  <a:pt x="0" y="461"/>
                </a:lnTo>
                <a:lnTo>
                  <a:pt x="0" y="465"/>
                </a:lnTo>
                <a:lnTo>
                  <a:pt x="0" y="469"/>
                </a:lnTo>
                <a:lnTo>
                  <a:pt x="0" y="473"/>
                </a:lnTo>
                <a:lnTo>
                  <a:pt x="0" y="476"/>
                </a:lnTo>
                <a:lnTo>
                  <a:pt x="0" y="478"/>
                </a:lnTo>
                <a:lnTo>
                  <a:pt x="0" y="480"/>
                </a:lnTo>
                <a:lnTo>
                  <a:pt x="0" y="481"/>
                </a:lnTo>
                <a:lnTo>
                  <a:pt x="0" y="481"/>
                </a:lnTo>
              </a:path>
            </a:pathLst>
          </a:custGeom>
          <a:noFill/>
          <a:ln w="3429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1748" name="Freeform 4"/>
          <p:cNvSpPr>
            <a:spLocks/>
          </p:cNvSpPr>
          <p:nvPr/>
        </p:nvSpPr>
        <p:spPr bwMode="auto">
          <a:xfrm>
            <a:off x="2760663" y="3590925"/>
            <a:ext cx="1452562" cy="420688"/>
          </a:xfrm>
          <a:custGeom>
            <a:avLst/>
            <a:gdLst/>
            <a:ahLst/>
            <a:cxnLst>
              <a:cxn ang="0">
                <a:pos x="23" y="3"/>
              </a:cxn>
              <a:cxn ang="0">
                <a:pos x="20" y="7"/>
              </a:cxn>
              <a:cxn ang="0">
                <a:pos x="18" y="12"/>
              </a:cxn>
              <a:cxn ang="0">
                <a:pos x="15" y="16"/>
              </a:cxn>
              <a:cxn ang="0">
                <a:pos x="12" y="20"/>
              </a:cxn>
              <a:cxn ang="0">
                <a:pos x="10" y="24"/>
              </a:cxn>
              <a:cxn ang="0">
                <a:pos x="8" y="28"/>
              </a:cxn>
              <a:cxn ang="0">
                <a:pos x="6" y="32"/>
              </a:cxn>
              <a:cxn ang="0">
                <a:pos x="5" y="37"/>
              </a:cxn>
              <a:cxn ang="0">
                <a:pos x="3" y="41"/>
              </a:cxn>
              <a:cxn ang="0">
                <a:pos x="2" y="45"/>
              </a:cxn>
              <a:cxn ang="0">
                <a:pos x="1" y="49"/>
              </a:cxn>
              <a:cxn ang="0">
                <a:pos x="0" y="54"/>
              </a:cxn>
              <a:cxn ang="0">
                <a:pos x="0" y="58"/>
              </a:cxn>
              <a:cxn ang="0">
                <a:pos x="0" y="62"/>
              </a:cxn>
              <a:cxn ang="0">
                <a:pos x="0" y="67"/>
              </a:cxn>
              <a:cxn ang="0">
                <a:pos x="5" y="97"/>
              </a:cxn>
              <a:cxn ang="0">
                <a:pos x="14" y="116"/>
              </a:cxn>
              <a:cxn ang="0">
                <a:pos x="27" y="135"/>
              </a:cxn>
              <a:cxn ang="0">
                <a:pos x="44" y="152"/>
              </a:cxn>
              <a:cxn ang="0">
                <a:pos x="66" y="169"/>
              </a:cxn>
              <a:cxn ang="0">
                <a:pos x="90" y="185"/>
              </a:cxn>
              <a:cxn ang="0">
                <a:pos x="118" y="199"/>
              </a:cxn>
              <a:cxn ang="0">
                <a:pos x="149" y="213"/>
              </a:cxn>
              <a:cxn ang="0">
                <a:pos x="183" y="225"/>
              </a:cxn>
              <a:cxn ang="0">
                <a:pos x="220" y="235"/>
              </a:cxn>
              <a:cxn ang="0">
                <a:pos x="258" y="245"/>
              </a:cxn>
              <a:cxn ang="0">
                <a:pos x="300" y="252"/>
              </a:cxn>
              <a:cxn ang="0">
                <a:pos x="342" y="258"/>
              </a:cxn>
              <a:cxn ang="0">
                <a:pos x="387" y="262"/>
              </a:cxn>
              <a:cxn ang="0">
                <a:pos x="434" y="264"/>
              </a:cxn>
              <a:cxn ang="0">
                <a:pos x="504" y="263"/>
              </a:cxn>
              <a:cxn ang="0">
                <a:pos x="549" y="260"/>
              </a:cxn>
              <a:cxn ang="0">
                <a:pos x="593" y="255"/>
              </a:cxn>
              <a:cxn ang="0">
                <a:pos x="635" y="249"/>
              </a:cxn>
              <a:cxn ang="0">
                <a:pos x="674" y="240"/>
              </a:cxn>
              <a:cxn ang="0">
                <a:pos x="712" y="230"/>
              </a:cxn>
              <a:cxn ang="0">
                <a:pos x="748" y="219"/>
              </a:cxn>
              <a:cxn ang="0">
                <a:pos x="780" y="206"/>
              </a:cxn>
              <a:cxn ang="0">
                <a:pos x="809" y="192"/>
              </a:cxn>
              <a:cxn ang="0">
                <a:pos x="836" y="177"/>
              </a:cxn>
              <a:cxn ang="0">
                <a:pos x="858" y="161"/>
              </a:cxn>
              <a:cxn ang="0">
                <a:pos x="878" y="143"/>
              </a:cxn>
              <a:cxn ang="0">
                <a:pos x="893" y="125"/>
              </a:cxn>
              <a:cxn ang="0">
                <a:pos x="904" y="107"/>
              </a:cxn>
              <a:cxn ang="0">
                <a:pos x="912" y="87"/>
              </a:cxn>
              <a:cxn ang="0">
                <a:pos x="914" y="67"/>
              </a:cxn>
              <a:cxn ang="0">
                <a:pos x="914" y="60"/>
              </a:cxn>
              <a:cxn ang="0">
                <a:pos x="913" y="56"/>
              </a:cxn>
              <a:cxn ang="0">
                <a:pos x="912" y="51"/>
              </a:cxn>
              <a:cxn ang="0">
                <a:pos x="912" y="47"/>
              </a:cxn>
              <a:cxn ang="0">
                <a:pos x="910" y="43"/>
              </a:cxn>
              <a:cxn ang="0">
                <a:pos x="909" y="39"/>
              </a:cxn>
              <a:cxn ang="0">
                <a:pos x="908" y="35"/>
              </a:cxn>
              <a:cxn ang="0">
                <a:pos x="906" y="30"/>
              </a:cxn>
              <a:cxn ang="0">
                <a:pos x="904" y="26"/>
              </a:cxn>
              <a:cxn ang="0">
                <a:pos x="902" y="22"/>
              </a:cxn>
              <a:cxn ang="0">
                <a:pos x="900" y="18"/>
              </a:cxn>
              <a:cxn ang="0">
                <a:pos x="897" y="14"/>
              </a:cxn>
              <a:cxn ang="0">
                <a:pos x="894" y="10"/>
              </a:cxn>
              <a:cxn ang="0">
                <a:pos x="891" y="5"/>
              </a:cxn>
              <a:cxn ang="0">
                <a:pos x="888" y="1"/>
              </a:cxn>
            </a:cxnLst>
            <a:rect l="0" t="0" r="r" b="b"/>
            <a:pathLst>
              <a:path w="915" h="265">
                <a:moveTo>
                  <a:pt x="27" y="0"/>
                </a:moveTo>
                <a:lnTo>
                  <a:pt x="23" y="3"/>
                </a:lnTo>
                <a:lnTo>
                  <a:pt x="22" y="5"/>
                </a:lnTo>
                <a:lnTo>
                  <a:pt x="20" y="7"/>
                </a:lnTo>
                <a:lnTo>
                  <a:pt x="19" y="10"/>
                </a:lnTo>
                <a:lnTo>
                  <a:pt x="18" y="12"/>
                </a:lnTo>
                <a:lnTo>
                  <a:pt x="16" y="14"/>
                </a:lnTo>
                <a:lnTo>
                  <a:pt x="15" y="16"/>
                </a:lnTo>
                <a:lnTo>
                  <a:pt x="14" y="18"/>
                </a:lnTo>
                <a:lnTo>
                  <a:pt x="12" y="20"/>
                </a:lnTo>
                <a:lnTo>
                  <a:pt x="11" y="22"/>
                </a:lnTo>
                <a:lnTo>
                  <a:pt x="10" y="24"/>
                </a:lnTo>
                <a:lnTo>
                  <a:pt x="9" y="26"/>
                </a:lnTo>
                <a:lnTo>
                  <a:pt x="8" y="28"/>
                </a:lnTo>
                <a:lnTo>
                  <a:pt x="7" y="30"/>
                </a:lnTo>
                <a:lnTo>
                  <a:pt x="6" y="32"/>
                </a:lnTo>
                <a:lnTo>
                  <a:pt x="6" y="35"/>
                </a:lnTo>
                <a:lnTo>
                  <a:pt x="5" y="37"/>
                </a:lnTo>
                <a:lnTo>
                  <a:pt x="4" y="39"/>
                </a:lnTo>
                <a:lnTo>
                  <a:pt x="3" y="41"/>
                </a:lnTo>
                <a:lnTo>
                  <a:pt x="3" y="43"/>
                </a:lnTo>
                <a:lnTo>
                  <a:pt x="2" y="45"/>
                </a:lnTo>
                <a:lnTo>
                  <a:pt x="2" y="47"/>
                </a:lnTo>
                <a:lnTo>
                  <a:pt x="1" y="49"/>
                </a:lnTo>
                <a:lnTo>
                  <a:pt x="1" y="51"/>
                </a:lnTo>
                <a:lnTo>
                  <a:pt x="0" y="54"/>
                </a:lnTo>
                <a:lnTo>
                  <a:pt x="0" y="56"/>
                </a:lnTo>
                <a:lnTo>
                  <a:pt x="0" y="58"/>
                </a:lnTo>
                <a:lnTo>
                  <a:pt x="0" y="60"/>
                </a:lnTo>
                <a:lnTo>
                  <a:pt x="0" y="62"/>
                </a:lnTo>
                <a:lnTo>
                  <a:pt x="0" y="65"/>
                </a:lnTo>
                <a:lnTo>
                  <a:pt x="0" y="67"/>
                </a:lnTo>
                <a:lnTo>
                  <a:pt x="2" y="87"/>
                </a:lnTo>
                <a:lnTo>
                  <a:pt x="5" y="97"/>
                </a:lnTo>
                <a:lnTo>
                  <a:pt x="9" y="107"/>
                </a:lnTo>
                <a:lnTo>
                  <a:pt x="14" y="116"/>
                </a:lnTo>
                <a:lnTo>
                  <a:pt x="20" y="125"/>
                </a:lnTo>
                <a:lnTo>
                  <a:pt x="27" y="135"/>
                </a:lnTo>
                <a:lnTo>
                  <a:pt x="35" y="143"/>
                </a:lnTo>
                <a:lnTo>
                  <a:pt x="44" y="152"/>
                </a:lnTo>
                <a:lnTo>
                  <a:pt x="55" y="161"/>
                </a:lnTo>
                <a:lnTo>
                  <a:pt x="66" y="169"/>
                </a:lnTo>
                <a:lnTo>
                  <a:pt x="78" y="177"/>
                </a:lnTo>
                <a:lnTo>
                  <a:pt x="90" y="185"/>
                </a:lnTo>
                <a:lnTo>
                  <a:pt x="104" y="192"/>
                </a:lnTo>
                <a:lnTo>
                  <a:pt x="118" y="199"/>
                </a:lnTo>
                <a:lnTo>
                  <a:pt x="134" y="206"/>
                </a:lnTo>
                <a:lnTo>
                  <a:pt x="149" y="213"/>
                </a:lnTo>
                <a:lnTo>
                  <a:pt x="166" y="219"/>
                </a:lnTo>
                <a:lnTo>
                  <a:pt x="183" y="225"/>
                </a:lnTo>
                <a:lnTo>
                  <a:pt x="201" y="230"/>
                </a:lnTo>
                <a:lnTo>
                  <a:pt x="220" y="235"/>
                </a:lnTo>
                <a:lnTo>
                  <a:pt x="239" y="240"/>
                </a:lnTo>
                <a:lnTo>
                  <a:pt x="258" y="245"/>
                </a:lnTo>
                <a:lnTo>
                  <a:pt x="279" y="249"/>
                </a:lnTo>
                <a:lnTo>
                  <a:pt x="300" y="252"/>
                </a:lnTo>
                <a:lnTo>
                  <a:pt x="321" y="255"/>
                </a:lnTo>
                <a:lnTo>
                  <a:pt x="342" y="258"/>
                </a:lnTo>
                <a:lnTo>
                  <a:pt x="365" y="260"/>
                </a:lnTo>
                <a:lnTo>
                  <a:pt x="387" y="262"/>
                </a:lnTo>
                <a:lnTo>
                  <a:pt x="410" y="263"/>
                </a:lnTo>
                <a:lnTo>
                  <a:pt x="434" y="264"/>
                </a:lnTo>
                <a:lnTo>
                  <a:pt x="457" y="264"/>
                </a:lnTo>
                <a:lnTo>
                  <a:pt x="504" y="263"/>
                </a:lnTo>
                <a:lnTo>
                  <a:pt x="526" y="262"/>
                </a:lnTo>
                <a:lnTo>
                  <a:pt x="549" y="260"/>
                </a:lnTo>
                <a:lnTo>
                  <a:pt x="571" y="258"/>
                </a:lnTo>
                <a:lnTo>
                  <a:pt x="593" y="255"/>
                </a:lnTo>
                <a:lnTo>
                  <a:pt x="614" y="252"/>
                </a:lnTo>
                <a:lnTo>
                  <a:pt x="635" y="249"/>
                </a:lnTo>
                <a:lnTo>
                  <a:pt x="655" y="245"/>
                </a:lnTo>
                <a:lnTo>
                  <a:pt x="674" y="240"/>
                </a:lnTo>
                <a:lnTo>
                  <a:pt x="694" y="235"/>
                </a:lnTo>
                <a:lnTo>
                  <a:pt x="712" y="230"/>
                </a:lnTo>
                <a:lnTo>
                  <a:pt x="730" y="225"/>
                </a:lnTo>
                <a:lnTo>
                  <a:pt x="748" y="219"/>
                </a:lnTo>
                <a:lnTo>
                  <a:pt x="764" y="213"/>
                </a:lnTo>
                <a:lnTo>
                  <a:pt x="780" y="206"/>
                </a:lnTo>
                <a:lnTo>
                  <a:pt x="795" y="199"/>
                </a:lnTo>
                <a:lnTo>
                  <a:pt x="809" y="192"/>
                </a:lnTo>
                <a:lnTo>
                  <a:pt x="823" y="185"/>
                </a:lnTo>
                <a:lnTo>
                  <a:pt x="836" y="177"/>
                </a:lnTo>
                <a:lnTo>
                  <a:pt x="848" y="169"/>
                </a:lnTo>
                <a:lnTo>
                  <a:pt x="858" y="161"/>
                </a:lnTo>
                <a:lnTo>
                  <a:pt x="869" y="152"/>
                </a:lnTo>
                <a:lnTo>
                  <a:pt x="878" y="143"/>
                </a:lnTo>
                <a:lnTo>
                  <a:pt x="886" y="135"/>
                </a:lnTo>
                <a:lnTo>
                  <a:pt x="893" y="125"/>
                </a:lnTo>
                <a:lnTo>
                  <a:pt x="899" y="116"/>
                </a:lnTo>
                <a:lnTo>
                  <a:pt x="904" y="107"/>
                </a:lnTo>
                <a:lnTo>
                  <a:pt x="908" y="97"/>
                </a:lnTo>
                <a:lnTo>
                  <a:pt x="912" y="87"/>
                </a:lnTo>
                <a:lnTo>
                  <a:pt x="913" y="77"/>
                </a:lnTo>
                <a:lnTo>
                  <a:pt x="914" y="67"/>
                </a:lnTo>
                <a:lnTo>
                  <a:pt x="914" y="62"/>
                </a:lnTo>
                <a:lnTo>
                  <a:pt x="914" y="60"/>
                </a:lnTo>
                <a:lnTo>
                  <a:pt x="913" y="58"/>
                </a:lnTo>
                <a:lnTo>
                  <a:pt x="913" y="56"/>
                </a:lnTo>
                <a:lnTo>
                  <a:pt x="913" y="54"/>
                </a:lnTo>
                <a:lnTo>
                  <a:pt x="912" y="51"/>
                </a:lnTo>
                <a:lnTo>
                  <a:pt x="912" y="49"/>
                </a:lnTo>
                <a:lnTo>
                  <a:pt x="912" y="47"/>
                </a:lnTo>
                <a:lnTo>
                  <a:pt x="911" y="45"/>
                </a:lnTo>
                <a:lnTo>
                  <a:pt x="910" y="43"/>
                </a:lnTo>
                <a:lnTo>
                  <a:pt x="910" y="41"/>
                </a:lnTo>
                <a:lnTo>
                  <a:pt x="909" y="39"/>
                </a:lnTo>
                <a:lnTo>
                  <a:pt x="908" y="37"/>
                </a:lnTo>
                <a:lnTo>
                  <a:pt x="908" y="35"/>
                </a:lnTo>
                <a:lnTo>
                  <a:pt x="907" y="32"/>
                </a:lnTo>
                <a:lnTo>
                  <a:pt x="906" y="30"/>
                </a:lnTo>
                <a:lnTo>
                  <a:pt x="905" y="28"/>
                </a:lnTo>
                <a:lnTo>
                  <a:pt x="904" y="26"/>
                </a:lnTo>
                <a:lnTo>
                  <a:pt x="903" y="24"/>
                </a:lnTo>
                <a:lnTo>
                  <a:pt x="902" y="22"/>
                </a:lnTo>
                <a:lnTo>
                  <a:pt x="901" y="20"/>
                </a:lnTo>
                <a:lnTo>
                  <a:pt x="900" y="18"/>
                </a:lnTo>
                <a:lnTo>
                  <a:pt x="898" y="16"/>
                </a:lnTo>
                <a:lnTo>
                  <a:pt x="897" y="14"/>
                </a:lnTo>
                <a:lnTo>
                  <a:pt x="896" y="12"/>
                </a:lnTo>
                <a:lnTo>
                  <a:pt x="894" y="10"/>
                </a:lnTo>
                <a:lnTo>
                  <a:pt x="893" y="7"/>
                </a:lnTo>
                <a:lnTo>
                  <a:pt x="891" y="5"/>
                </a:lnTo>
                <a:lnTo>
                  <a:pt x="890" y="3"/>
                </a:lnTo>
                <a:lnTo>
                  <a:pt x="888" y="1"/>
                </a:lnTo>
                <a:lnTo>
                  <a:pt x="887" y="0"/>
                </a:lnTo>
              </a:path>
            </a:pathLst>
          </a:custGeom>
          <a:noFill/>
          <a:ln w="6858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>
            <a:off x="2509838" y="1931988"/>
            <a:ext cx="0" cy="2025650"/>
          </a:xfrm>
          <a:prstGeom prst="line">
            <a:avLst/>
          </a:prstGeom>
          <a:noFill/>
          <a:ln w="7493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>
            <a:off x="4519613" y="1898650"/>
            <a:ext cx="0" cy="2025650"/>
          </a:xfrm>
          <a:prstGeom prst="line">
            <a:avLst/>
          </a:prstGeom>
          <a:noFill/>
          <a:ln w="7493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760" name="Freeform 16"/>
          <p:cNvSpPr>
            <a:spLocks/>
          </p:cNvSpPr>
          <p:nvPr/>
        </p:nvSpPr>
        <p:spPr bwMode="auto">
          <a:xfrm>
            <a:off x="2503488" y="1595438"/>
            <a:ext cx="2012950" cy="623887"/>
          </a:xfrm>
          <a:custGeom>
            <a:avLst/>
            <a:gdLst/>
            <a:ahLst/>
            <a:cxnLst>
              <a:cxn ang="0">
                <a:pos x="1033" y="7"/>
              </a:cxn>
              <a:cxn ang="0">
                <a:pos x="1061" y="15"/>
              </a:cxn>
              <a:cxn ang="0">
                <a:pos x="1087" y="24"/>
              </a:cxn>
              <a:cxn ang="0">
                <a:pos x="1112" y="33"/>
              </a:cxn>
              <a:cxn ang="0">
                <a:pos x="1136" y="43"/>
              </a:cxn>
              <a:cxn ang="0">
                <a:pos x="1157" y="53"/>
              </a:cxn>
              <a:cxn ang="0">
                <a:pos x="1177" y="64"/>
              </a:cxn>
              <a:cxn ang="0">
                <a:pos x="1195" y="75"/>
              </a:cxn>
              <a:cxn ang="0">
                <a:pos x="1212" y="86"/>
              </a:cxn>
              <a:cxn ang="0">
                <a:pos x="1226" y="98"/>
              </a:cxn>
              <a:cxn ang="0">
                <a:pos x="1238" y="110"/>
              </a:cxn>
              <a:cxn ang="0">
                <a:pos x="1248" y="122"/>
              </a:cxn>
              <a:cxn ang="0">
                <a:pos x="1256" y="135"/>
              </a:cxn>
              <a:cxn ang="0">
                <a:pos x="1262" y="148"/>
              </a:cxn>
              <a:cxn ang="0">
                <a:pos x="1266" y="161"/>
              </a:cxn>
              <a:cxn ang="0">
                <a:pos x="1267" y="175"/>
              </a:cxn>
              <a:cxn ang="0">
                <a:pos x="1260" y="208"/>
              </a:cxn>
              <a:cxn ang="0">
                <a:pos x="1247" y="229"/>
              </a:cxn>
              <a:cxn ang="0">
                <a:pos x="1228" y="249"/>
              </a:cxn>
              <a:cxn ang="0">
                <a:pos x="1204" y="269"/>
              </a:cxn>
              <a:cxn ang="0">
                <a:pos x="1175" y="287"/>
              </a:cxn>
              <a:cxn ang="0">
                <a:pos x="1141" y="304"/>
              </a:cxn>
              <a:cxn ang="0">
                <a:pos x="1102" y="320"/>
              </a:cxn>
              <a:cxn ang="0">
                <a:pos x="1060" y="335"/>
              </a:cxn>
              <a:cxn ang="0">
                <a:pos x="1012" y="348"/>
              </a:cxn>
              <a:cxn ang="0">
                <a:pos x="962" y="360"/>
              </a:cxn>
              <a:cxn ang="0">
                <a:pos x="908" y="370"/>
              </a:cxn>
              <a:cxn ang="0">
                <a:pos x="851" y="378"/>
              </a:cxn>
              <a:cxn ang="0">
                <a:pos x="792" y="384"/>
              </a:cxn>
              <a:cxn ang="0">
                <a:pos x="730" y="389"/>
              </a:cxn>
              <a:cxn ang="0">
                <a:pos x="666" y="391"/>
              </a:cxn>
              <a:cxn ang="0">
                <a:pos x="568" y="390"/>
              </a:cxn>
              <a:cxn ang="0">
                <a:pos x="506" y="387"/>
              </a:cxn>
              <a:cxn ang="0">
                <a:pos x="445" y="382"/>
              </a:cxn>
              <a:cxn ang="0">
                <a:pos x="387" y="374"/>
              </a:cxn>
              <a:cxn ang="0">
                <a:pos x="331" y="365"/>
              </a:cxn>
              <a:cxn ang="0">
                <a:pos x="279" y="354"/>
              </a:cxn>
              <a:cxn ang="0">
                <a:pos x="230" y="342"/>
              </a:cxn>
              <a:cxn ang="0">
                <a:pos x="185" y="328"/>
              </a:cxn>
              <a:cxn ang="0">
                <a:pos x="144" y="313"/>
              </a:cxn>
              <a:cxn ang="0">
                <a:pos x="108" y="296"/>
              </a:cxn>
              <a:cxn ang="0">
                <a:pos x="76" y="278"/>
              </a:cxn>
              <a:cxn ang="0">
                <a:pos x="49" y="259"/>
              </a:cxn>
              <a:cxn ang="0">
                <a:pos x="28" y="239"/>
              </a:cxn>
              <a:cxn ang="0">
                <a:pos x="12" y="218"/>
              </a:cxn>
              <a:cxn ang="0">
                <a:pos x="3" y="197"/>
              </a:cxn>
              <a:cxn ang="0">
                <a:pos x="0" y="175"/>
              </a:cxn>
              <a:cxn ang="0">
                <a:pos x="2" y="154"/>
              </a:cxn>
              <a:cxn ang="0">
                <a:pos x="7" y="142"/>
              </a:cxn>
              <a:cxn ang="0">
                <a:pos x="14" y="129"/>
              </a:cxn>
              <a:cxn ang="0">
                <a:pos x="23" y="116"/>
              </a:cxn>
              <a:cxn ang="0">
                <a:pos x="34" y="104"/>
              </a:cxn>
              <a:cxn ang="0">
                <a:pos x="48" y="92"/>
              </a:cxn>
              <a:cxn ang="0">
                <a:pos x="63" y="80"/>
              </a:cxn>
              <a:cxn ang="0">
                <a:pos x="80" y="69"/>
              </a:cxn>
              <a:cxn ang="0">
                <a:pos x="99" y="58"/>
              </a:cxn>
              <a:cxn ang="0">
                <a:pos x="120" y="48"/>
              </a:cxn>
              <a:cxn ang="0">
                <a:pos x="142" y="38"/>
              </a:cxn>
              <a:cxn ang="0">
                <a:pos x="166" y="28"/>
              </a:cxn>
              <a:cxn ang="0">
                <a:pos x="192" y="20"/>
              </a:cxn>
              <a:cxn ang="0">
                <a:pos x="219" y="11"/>
              </a:cxn>
              <a:cxn ang="0">
                <a:pos x="248" y="3"/>
              </a:cxn>
            </a:cxnLst>
            <a:rect l="0" t="0" r="r" b="b"/>
            <a:pathLst>
              <a:path w="1268" h="393">
                <a:moveTo>
                  <a:pt x="1004" y="0"/>
                </a:moveTo>
                <a:lnTo>
                  <a:pt x="1033" y="7"/>
                </a:lnTo>
                <a:lnTo>
                  <a:pt x="1047" y="11"/>
                </a:lnTo>
                <a:lnTo>
                  <a:pt x="1061" y="15"/>
                </a:lnTo>
                <a:lnTo>
                  <a:pt x="1074" y="20"/>
                </a:lnTo>
                <a:lnTo>
                  <a:pt x="1087" y="24"/>
                </a:lnTo>
                <a:lnTo>
                  <a:pt x="1100" y="28"/>
                </a:lnTo>
                <a:lnTo>
                  <a:pt x="1112" y="33"/>
                </a:lnTo>
                <a:lnTo>
                  <a:pt x="1124" y="38"/>
                </a:lnTo>
                <a:lnTo>
                  <a:pt x="1136" y="43"/>
                </a:lnTo>
                <a:lnTo>
                  <a:pt x="1146" y="48"/>
                </a:lnTo>
                <a:lnTo>
                  <a:pt x="1157" y="53"/>
                </a:lnTo>
                <a:lnTo>
                  <a:pt x="1167" y="58"/>
                </a:lnTo>
                <a:lnTo>
                  <a:pt x="1177" y="64"/>
                </a:lnTo>
                <a:lnTo>
                  <a:pt x="1186" y="69"/>
                </a:lnTo>
                <a:lnTo>
                  <a:pt x="1195" y="75"/>
                </a:lnTo>
                <a:lnTo>
                  <a:pt x="1204" y="80"/>
                </a:lnTo>
                <a:lnTo>
                  <a:pt x="1212" y="86"/>
                </a:lnTo>
                <a:lnTo>
                  <a:pt x="1219" y="92"/>
                </a:lnTo>
                <a:lnTo>
                  <a:pt x="1226" y="98"/>
                </a:lnTo>
                <a:lnTo>
                  <a:pt x="1232" y="104"/>
                </a:lnTo>
                <a:lnTo>
                  <a:pt x="1238" y="110"/>
                </a:lnTo>
                <a:lnTo>
                  <a:pt x="1244" y="116"/>
                </a:lnTo>
                <a:lnTo>
                  <a:pt x="1248" y="122"/>
                </a:lnTo>
                <a:lnTo>
                  <a:pt x="1252" y="129"/>
                </a:lnTo>
                <a:lnTo>
                  <a:pt x="1256" y="135"/>
                </a:lnTo>
                <a:lnTo>
                  <a:pt x="1260" y="142"/>
                </a:lnTo>
                <a:lnTo>
                  <a:pt x="1262" y="148"/>
                </a:lnTo>
                <a:lnTo>
                  <a:pt x="1264" y="154"/>
                </a:lnTo>
                <a:lnTo>
                  <a:pt x="1266" y="161"/>
                </a:lnTo>
                <a:lnTo>
                  <a:pt x="1267" y="168"/>
                </a:lnTo>
                <a:lnTo>
                  <a:pt x="1267" y="175"/>
                </a:lnTo>
                <a:lnTo>
                  <a:pt x="1264" y="197"/>
                </a:lnTo>
                <a:lnTo>
                  <a:pt x="1260" y="208"/>
                </a:lnTo>
                <a:lnTo>
                  <a:pt x="1254" y="218"/>
                </a:lnTo>
                <a:lnTo>
                  <a:pt x="1247" y="229"/>
                </a:lnTo>
                <a:lnTo>
                  <a:pt x="1238" y="239"/>
                </a:lnTo>
                <a:lnTo>
                  <a:pt x="1228" y="249"/>
                </a:lnTo>
                <a:lnTo>
                  <a:pt x="1217" y="259"/>
                </a:lnTo>
                <a:lnTo>
                  <a:pt x="1204" y="269"/>
                </a:lnTo>
                <a:lnTo>
                  <a:pt x="1190" y="278"/>
                </a:lnTo>
                <a:lnTo>
                  <a:pt x="1175" y="287"/>
                </a:lnTo>
                <a:lnTo>
                  <a:pt x="1159" y="296"/>
                </a:lnTo>
                <a:lnTo>
                  <a:pt x="1141" y="304"/>
                </a:lnTo>
                <a:lnTo>
                  <a:pt x="1122" y="313"/>
                </a:lnTo>
                <a:lnTo>
                  <a:pt x="1102" y="320"/>
                </a:lnTo>
                <a:lnTo>
                  <a:pt x="1082" y="328"/>
                </a:lnTo>
                <a:lnTo>
                  <a:pt x="1060" y="335"/>
                </a:lnTo>
                <a:lnTo>
                  <a:pt x="1036" y="342"/>
                </a:lnTo>
                <a:lnTo>
                  <a:pt x="1012" y="348"/>
                </a:lnTo>
                <a:lnTo>
                  <a:pt x="988" y="354"/>
                </a:lnTo>
                <a:lnTo>
                  <a:pt x="962" y="360"/>
                </a:lnTo>
                <a:lnTo>
                  <a:pt x="936" y="365"/>
                </a:lnTo>
                <a:lnTo>
                  <a:pt x="908" y="370"/>
                </a:lnTo>
                <a:lnTo>
                  <a:pt x="880" y="374"/>
                </a:lnTo>
                <a:lnTo>
                  <a:pt x="851" y="378"/>
                </a:lnTo>
                <a:lnTo>
                  <a:pt x="822" y="382"/>
                </a:lnTo>
                <a:lnTo>
                  <a:pt x="792" y="384"/>
                </a:lnTo>
                <a:lnTo>
                  <a:pt x="761" y="387"/>
                </a:lnTo>
                <a:lnTo>
                  <a:pt x="730" y="389"/>
                </a:lnTo>
                <a:lnTo>
                  <a:pt x="698" y="390"/>
                </a:lnTo>
                <a:lnTo>
                  <a:pt x="666" y="391"/>
                </a:lnTo>
                <a:lnTo>
                  <a:pt x="634" y="392"/>
                </a:lnTo>
                <a:lnTo>
                  <a:pt x="568" y="390"/>
                </a:lnTo>
                <a:lnTo>
                  <a:pt x="537" y="389"/>
                </a:lnTo>
                <a:lnTo>
                  <a:pt x="506" y="387"/>
                </a:lnTo>
                <a:lnTo>
                  <a:pt x="475" y="384"/>
                </a:lnTo>
                <a:lnTo>
                  <a:pt x="445" y="382"/>
                </a:lnTo>
                <a:lnTo>
                  <a:pt x="416" y="378"/>
                </a:lnTo>
                <a:lnTo>
                  <a:pt x="387" y="374"/>
                </a:lnTo>
                <a:lnTo>
                  <a:pt x="358" y="370"/>
                </a:lnTo>
                <a:lnTo>
                  <a:pt x="331" y="365"/>
                </a:lnTo>
                <a:lnTo>
                  <a:pt x="305" y="360"/>
                </a:lnTo>
                <a:lnTo>
                  <a:pt x="279" y="354"/>
                </a:lnTo>
                <a:lnTo>
                  <a:pt x="254" y="348"/>
                </a:lnTo>
                <a:lnTo>
                  <a:pt x="230" y="342"/>
                </a:lnTo>
                <a:lnTo>
                  <a:pt x="207" y="335"/>
                </a:lnTo>
                <a:lnTo>
                  <a:pt x="185" y="328"/>
                </a:lnTo>
                <a:lnTo>
                  <a:pt x="164" y="320"/>
                </a:lnTo>
                <a:lnTo>
                  <a:pt x="144" y="313"/>
                </a:lnTo>
                <a:lnTo>
                  <a:pt x="125" y="304"/>
                </a:lnTo>
                <a:lnTo>
                  <a:pt x="108" y="296"/>
                </a:lnTo>
                <a:lnTo>
                  <a:pt x="91" y="287"/>
                </a:lnTo>
                <a:lnTo>
                  <a:pt x="76" y="278"/>
                </a:lnTo>
                <a:lnTo>
                  <a:pt x="62" y="269"/>
                </a:lnTo>
                <a:lnTo>
                  <a:pt x="49" y="259"/>
                </a:lnTo>
                <a:lnTo>
                  <a:pt x="38" y="249"/>
                </a:lnTo>
                <a:lnTo>
                  <a:pt x="28" y="239"/>
                </a:lnTo>
                <a:lnTo>
                  <a:pt x="19" y="229"/>
                </a:lnTo>
                <a:lnTo>
                  <a:pt x="12" y="218"/>
                </a:lnTo>
                <a:lnTo>
                  <a:pt x="7" y="208"/>
                </a:lnTo>
                <a:lnTo>
                  <a:pt x="3" y="197"/>
                </a:lnTo>
                <a:lnTo>
                  <a:pt x="0" y="186"/>
                </a:lnTo>
                <a:lnTo>
                  <a:pt x="0" y="175"/>
                </a:lnTo>
                <a:lnTo>
                  <a:pt x="0" y="161"/>
                </a:lnTo>
                <a:lnTo>
                  <a:pt x="2" y="154"/>
                </a:lnTo>
                <a:lnTo>
                  <a:pt x="4" y="148"/>
                </a:lnTo>
                <a:lnTo>
                  <a:pt x="7" y="142"/>
                </a:lnTo>
                <a:lnTo>
                  <a:pt x="10" y="135"/>
                </a:lnTo>
                <a:lnTo>
                  <a:pt x="14" y="129"/>
                </a:lnTo>
                <a:lnTo>
                  <a:pt x="18" y="122"/>
                </a:lnTo>
                <a:lnTo>
                  <a:pt x="23" y="116"/>
                </a:lnTo>
                <a:lnTo>
                  <a:pt x="28" y="110"/>
                </a:lnTo>
                <a:lnTo>
                  <a:pt x="34" y="104"/>
                </a:lnTo>
                <a:lnTo>
                  <a:pt x="40" y="98"/>
                </a:lnTo>
                <a:lnTo>
                  <a:pt x="48" y="92"/>
                </a:lnTo>
                <a:lnTo>
                  <a:pt x="55" y="86"/>
                </a:lnTo>
                <a:lnTo>
                  <a:pt x="63" y="80"/>
                </a:lnTo>
                <a:lnTo>
                  <a:pt x="71" y="75"/>
                </a:lnTo>
                <a:lnTo>
                  <a:pt x="80" y="69"/>
                </a:lnTo>
                <a:lnTo>
                  <a:pt x="89" y="64"/>
                </a:lnTo>
                <a:lnTo>
                  <a:pt x="99" y="58"/>
                </a:lnTo>
                <a:lnTo>
                  <a:pt x="109" y="53"/>
                </a:lnTo>
                <a:lnTo>
                  <a:pt x="120" y="48"/>
                </a:lnTo>
                <a:lnTo>
                  <a:pt x="131" y="43"/>
                </a:lnTo>
                <a:lnTo>
                  <a:pt x="142" y="38"/>
                </a:lnTo>
                <a:lnTo>
                  <a:pt x="154" y="33"/>
                </a:lnTo>
                <a:lnTo>
                  <a:pt x="166" y="28"/>
                </a:lnTo>
                <a:lnTo>
                  <a:pt x="179" y="24"/>
                </a:lnTo>
                <a:lnTo>
                  <a:pt x="192" y="20"/>
                </a:lnTo>
                <a:lnTo>
                  <a:pt x="206" y="15"/>
                </a:lnTo>
                <a:lnTo>
                  <a:pt x="219" y="11"/>
                </a:lnTo>
                <a:lnTo>
                  <a:pt x="233" y="7"/>
                </a:lnTo>
                <a:lnTo>
                  <a:pt x="248" y="3"/>
                </a:lnTo>
                <a:lnTo>
                  <a:pt x="263" y="0"/>
                </a:lnTo>
              </a:path>
            </a:pathLst>
          </a:custGeom>
          <a:noFill/>
          <a:ln w="7493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1761" name="Freeform 17"/>
          <p:cNvSpPr>
            <a:spLocks/>
          </p:cNvSpPr>
          <p:nvPr/>
        </p:nvSpPr>
        <p:spPr bwMode="auto">
          <a:xfrm>
            <a:off x="2349500" y="2057400"/>
            <a:ext cx="2374900" cy="614363"/>
          </a:xfrm>
          <a:custGeom>
            <a:avLst/>
            <a:gdLst/>
            <a:ahLst/>
            <a:cxnLst>
              <a:cxn ang="0">
                <a:pos x="1389" y="6"/>
              </a:cxn>
              <a:cxn ang="0">
                <a:pos x="1402" y="12"/>
              </a:cxn>
              <a:cxn ang="0">
                <a:pos x="1414" y="19"/>
              </a:cxn>
              <a:cxn ang="0">
                <a:pos x="1425" y="25"/>
              </a:cxn>
              <a:cxn ang="0">
                <a:pos x="1435" y="32"/>
              </a:cxn>
              <a:cxn ang="0">
                <a:pos x="1445" y="39"/>
              </a:cxn>
              <a:cxn ang="0">
                <a:pos x="1454" y="46"/>
              </a:cxn>
              <a:cxn ang="0">
                <a:pos x="1462" y="53"/>
              </a:cxn>
              <a:cxn ang="0">
                <a:pos x="1469" y="60"/>
              </a:cxn>
              <a:cxn ang="0">
                <a:pos x="1475" y="68"/>
              </a:cxn>
              <a:cxn ang="0">
                <a:pos x="1481" y="75"/>
              </a:cxn>
              <a:cxn ang="0">
                <a:pos x="1486" y="83"/>
              </a:cxn>
              <a:cxn ang="0">
                <a:pos x="1489" y="91"/>
              </a:cxn>
              <a:cxn ang="0">
                <a:pos x="1492" y="99"/>
              </a:cxn>
              <a:cxn ang="0">
                <a:pos x="1494" y="107"/>
              </a:cxn>
              <a:cxn ang="0">
                <a:pos x="1495" y="116"/>
              </a:cxn>
              <a:cxn ang="0">
                <a:pos x="1489" y="151"/>
              </a:cxn>
              <a:cxn ang="0">
                <a:pos x="1475" y="174"/>
              </a:cxn>
              <a:cxn ang="0">
                <a:pos x="1454" y="197"/>
              </a:cxn>
              <a:cxn ang="0">
                <a:pos x="1427" y="219"/>
              </a:cxn>
              <a:cxn ang="0">
                <a:pos x="1393" y="240"/>
              </a:cxn>
              <a:cxn ang="0">
                <a:pos x="1354" y="260"/>
              </a:cxn>
              <a:cxn ang="0">
                <a:pos x="1309" y="280"/>
              </a:cxn>
              <a:cxn ang="0">
                <a:pos x="1259" y="298"/>
              </a:cxn>
              <a:cxn ang="0">
                <a:pos x="1205" y="315"/>
              </a:cxn>
              <a:cxn ang="0">
                <a:pos x="1146" y="330"/>
              </a:cxn>
              <a:cxn ang="0">
                <a:pos x="1083" y="344"/>
              </a:cxn>
              <a:cxn ang="0">
                <a:pos x="1016" y="356"/>
              </a:cxn>
              <a:cxn ang="0">
                <a:pos x="946" y="366"/>
              </a:cxn>
              <a:cxn ang="0">
                <a:pos x="874" y="374"/>
              </a:cxn>
              <a:cxn ang="0">
                <a:pos x="799" y="381"/>
              </a:cxn>
              <a:cxn ang="0">
                <a:pos x="683" y="385"/>
              </a:cxn>
              <a:cxn ang="0">
                <a:pos x="609" y="385"/>
              </a:cxn>
              <a:cxn ang="0">
                <a:pos x="537" y="383"/>
              </a:cxn>
              <a:cxn ang="0">
                <a:pos x="468" y="379"/>
              </a:cxn>
              <a:cxn ang="0">
                <a:pos x="403" y="373"/>
              </a:cxn>
              <a:cxn ang="0">
                <a:pos x="340" y="364"/>
              </a:cxn>
              <a:cxn ang="0">
                <a:pos x="282" y="354"/>
              </a:cxn>
              <a:cxn ang="0">
                <a:pos x="228" y="342"/>
              </a:cxn>
              <a:cxn ang="0">
                <a:pos x="179" y="328"/>
              </a:cxn>
              <a:cxn ang="0">
                <a:pos x="135" y="312"/>
              </a:cxn>
              <a:cxn ang="0">
                <a:pos x="96" y="295"/>
              </a:cxn>
              <a:cxn ang="0">
                <a:pos x="64" y="277"/>
              </a:cxn>
              <a:cxn ang="0">
                <a:pos x="37" y="257"/>
              </a:cxn>
              <a:cxn ang="0">
                <a:pos x="18" y="236"/>
              </a:cxn>
              <a:cxn ang="0">
                <a:pos x="5" y="214"/>
              </a:cxn>
              <a:cxn ang="0">
                <a:pos x="0" y="191"/>
              </a:cxn>
              <a:cxn ang="0">
                <a:pos x="0" y="178"/>
              </a:cxn>
              <a:cxn ang="0">
                <a:pos x="2" y="170"/>
              </a:cxn>
              <a:cxn ang="0">
                <a:pos x="4" y="162"/>
              </a:cxn>
              <a:cxn ang="0">
                <a:pos x="7" y="154"/>
              </a:cxn>
              <a:cxn ang="0">
                <a:pos x="11" y="146"/>
              </a:cxn>
              <a:cxn ang="0">
                <a:pos x="16" y="138"/>
              </a:cxn>
              <a:cxn ang="0">
                <a:pos x="21" y="130"/>
              </a:cxn>
              <a:cxn ang="0">
                <a:pos x="28" y="123"/>
              </a:cxn>
              <a:cxn ang="0">
                <a:pos x="35" y="115"/>
              </a:cxn>
              <a:cxn ang="0">
                <a:pos x="43" y="107"/>
              </a:cxn>
              <a:cxn ang="0">
                <a:pos x="52" y="99"/>
              </a:cxn>
              <a:cxn ang="0">
                <a:pos x="62" y="92"/>
              </a:cxn>
              <a:cxn ang="0">
                <a:pos x="72" y="85"/>
              </a:cxn>
              <a:cxn ang="0">
                <a:pos x="83" y="77"/>
              </a:cxn>
              <a:cxn ang="0">
                <a:pos x="95" y="70"/>
              </a:cxn>
            </a:cxnLst>
            <a:rect l="0" t="0" r="r" b="b"/>
            <a:pathLst>
              <a:path w="1496" h="387">
                <a:moveTo>
                  <a:pt x="1376" y="0"/>
                </a:moveTo>
                <a:lnTo>
                  <a:pt x="1389" y="6"/>
                </a:lnTo>
                <a:lnTo>
                  <a:pt x="1396" y="9"/>
                </a:lnTo>
                <a:lnTo>
                  <a:pt x="1402" y="12"/>
                </a:lnTo>
                <a:lnTo>
                  <a:pt x="1408" y="15"/>
                </a:lnTo>
                <a:lnTo>
                  <a:pt x="1414" y="19"/>
                </a:lnTo>
                <a:lnTo>
                  <a:pt x="1419" y="22"/>
                </a:lnTo>
                <a:lnTo>
                  <a:pt x="1425" y="25"/>
                </a:lnTo>
                <a:lnTo>
                  <a:pt x="1430" y="29"/>
                </a:lnTo>
                <a:lnTo>
                  <a:pt x="1435" y="32"/>
                </a:lnTo>
                <a:lnTo>
                  <a:pt x="1440" y="35"/>
                </a:lnTo>
                <a:lnTo>
                  <a:pt x="1445" y="39"/>
                </a:lnTo>
                <a:lnTo>
                  <a:pt x="1450" y="42"/>
                </a:lnTo>
                <a:lnTo>
                  <a:pt x="1454" y="46"/>
                </a:lnTo>
                <a:lnTo>
                  <a:pt x="1458" y="49"/>
                </a:lnTo>
                <a:lnTo>
                  <a:pt x="1462" y="53"/>
                </a:lnTo>
                <a:lnTo>
                  <a:pt x="1466" y="57"/>
                </a:lnTo>
                <a:lnTo>
                  <a:pt x="1469" y="60"/>
                </a:lnTo>
                <a:lnTo>
                  <a:pt x="1473" y="64"/>
                </a:lnTo>
                <a:lnTo>
                  <a:pt x="1475" y="68"/>
                </a:lnTo>
                <a:lnTo>
                  <a:pt x="1478" y="72"/>
                </a:lnTo>
                <a:lnTo>
                  <a:pt x="1481" y="75"/>
                </a:lnTo>
                <a:lnTo>
                  <a:pt x="1483" y="79"/>
                </a:lnTo>
                <a:lnTo>
                  <a:pt x="1486" y="83"/>
                </a:lnTo>
                <a:lnTo>
                  <a:pt x="1488" y="87"/>
                </a:lnTo>
                <a:lnTo>
                  <a:pt x="1489" y="91"/>
                </a:lnTo>
                <a:lnTo>
                  <a:pt x="1491" y="95"/>
                </a:lnTo>
                <a:lnTo>
                  <a:pt x="1492" y="99"/>
                </a:lnTo>
                <a:lnTo>
                  <a:pt x="1493" y="103"/>
                </a:lnTo>
                <a:lnTo>
                  <a:pt x="1494" y="107"/>
                </a:lnTo>
                <a:lnTo>
                  <a:pt x="1495" y="111"/>
                </a:lnTo>
                <a:lnTo>
                  <a:pt x="1495" y="116"/>
                </a:lnTo>
                <a:lnTo>
                  <a:pt x="1493" y="139"/>
                </a:lnTo>
                <a:lnTo>
                  <a:pt x="1489" y="151"/>
                </a:lnTo>
                <a:lnTo>
                  <a:pt x="1483" y="163"/>
                </a:lnTo>
                <a:lnTo>
                  <a:pt x="1475" y="174"/>
                </a:lnTo>
                <a:lnTo>
                  <a:pt x="1465" y="185"/>
                </a:lnTo>
                <a:lnTo>
                  <a:pt x="1454" y="197"/>
                </a:lnTo>
                <a:lnTo>
                  <a:pt x="1441" y="208"/>
                </a:lnTo>
                <a:lnTo>
                  <a:pt x="1427" y="219"/>
                </a:lnTo>
                <a:lnTo>
                  <a:pt x="1411" y="229"/>
                </a:lnTo>
                <a:lnTo>
                  <a:pt x="1393" y="240"/>
                </a:lnTo>
                <a:lnTo>
                  <a:pt x="1374" y="250"/>
                </a:lnTo>
                <a:lnTo>
                  <a:pt x="1354" y="260"/>
                </a:lnTo>
                <a:lnTo>
                  <a:pt x="1332" y="270"/>
                </a:lnTo>
                <a:lnTo>
                  <a:pt x="1309" y="280"/>
                </a:lnTo>
                <a:lnTo>
                  <a:pt x="1285" y="289"/>
                </a:lnTo>
                <a:lnTo>
                  <a:pt x="1259" y="298"/>
                </a:lnTo>
                <a:lnTo>
                  <a:pt x="1233" y="307"/>
                </a:lnTo>
                <a:lnTo>
                  <a:pt x="1205" y="315"/>
                </a:lnTo>
                <a:lnTo>
                  <a:pt x="1176" y="323"/>
                </a:lnTo>
                <a:lnTo>
                  <a:pt x="1146" y="330"/>
                </a:lnTo>
                <a:lnTo>
                  <a:pt x="1115" y="337"/>
                </a:lnTo>
                <a:lnTo>
                  <a:pt x="1083" y="344"/>
                </a:lnTo>
                <a:lnTo>
                  <a:pt x="1050" y="350"/>
                </a:lnTo>
                <a:lnTo>
                  <a:pt x="1016" y="356"/>
                </a:lnTo>
                <a:lnTo>
                  <a:pt x="982" y="361"/>
                </a:lnTo>
                <a:lnTo>
                  <a:pt x="946" y="366"/>
                </a:lnTo>
                <a:lnTo>
                  <a:pt x="910" y="371"/>
                </a:lnTo>
                <a:lnTo>
                  <a:pt x="874" y="374"/>
                </a:lnTo>
                <a:lnTo>
                  <a:pt x="836" y="378"/>
                </a:lnTo>
                <a:lnTo>
                  <a:pt x="799" y="381"/>
                </a:lnTo>
                <a:lnTo>
                  <a:pt x="760" y="383"/>
                </a:lnTo>
                <a:lnTo>
                  <a:pt x="683" y="385"/>
                </a:lnTo>
                <a:lnTo>
                  <a:pt x="646" y="386"/>
                </a:lnTo>
                <a:lnTo>
                  <a:pt x="609" y="385"/>
                </a:lnTo>
                <a:lnTo>
                  <a:pt x="573" y="385"/>
                </a:lnTo>
                <a:lnTo>
                  <a:pt x="537" y="383"/>
                </a:lnTo>
                <a:lnTo>
                  <a:pt x="503" y="381"/>
                </a:lnTo>
                <a:lnTo>
                  <a:pt x="468" y="379"/>
                </a:lnTo>
                <a:lnTo>
                  <a:pt x="435" y="376"/>
                </a:lnTo>
                <a:lnTo>
                  <a:pt x="403" y="373"/>
                </a:lnTo>
                <a:lnTo>
                  <a:pt x="371" y="369"/>
                </a:lnTo>
                <a:lnTo>
                  <a:pt x="340" y="364"/>
                </a:lnTo>
                <a:lnTo>
                  <a:pt x="311" y="359"/>
                </a:lnTo>
                <a:lnTo>
                  <a:pt x="282" y="354"/>
                </a:lnTo>
                <a:lnTo>
                  <a:pt x="254" y="348"/>
                </a:lnTo>
                <a:lnTo>
                  <a:pt x="228" y="342"/>
                </a:lnTo>
                <a:lnTo>
                  <a:pt x="203" y="335"/>
                </a:lnTo>
                <a:lnTo>
                  <a:pt x="179" y="328"/>
                </a:lnTo>
                <a:lnTo>
                  <a:pt x="156" y="320"/>
                </a:lnTo>
                <a:lnTo>
                  <a:pt x="135" y="312"/>
                </a:lnTo>
                <a:lnTo>
                  <a:pt x="115" y="304"/>
                </a:lnTo>
                <a:lnTo>
                  <a:pt x="96" y="295"/>
                </a:lnTo>
                <a:lnTo>
                  <a:pt x="79" y="286"/>
                </a:lnTo>
                <a:lnTo>
                  <a:pt x="64" y="277"/>
                </a:lnTo>
                <a:lnTo>
                  <a:pt x="50" y="267"/>
                </a:lnTo>
                <a:lnTo>
                  <a:pt x="37" y="257"/>
                </a:lnTo>
                <a:lnTo>
                  <a:pt x="27" y="247"/>
                </a:lnTo>
                <a:lnTo>
                  <a:pt x="18" y="236"/>
                </a:lnTo>
                <a:lnTo>
                  <a:pt x="11" y="225"/>
                </a:lnTo>
                <a:lnTo>
                  <a:pt x="5" y="214"/>
                </a:lnTo>
                <a:lnTo>
                  <a:pt x="2" y="202"/>
                </a:lnTo>
                <a:lnTo>
                  <a:pt x="0" y="191"/>
                </a:lnTo>
                <a:lnTo>
                  <a:pt x="0" y="182"/>
                </a:lnTo>
                <a:lnTo>
                  <a:pt x="0" y="178"/>
                </a:lnTo>
                <a:lnTo>
                  <a:pt x="1" y="174"/>
                </a:lnTo>
                <a:lnTo>
                  <a:pt x="2" y="170"/>
                </a:lnTo>
                <a:lnTo>
                  <a:pt x="3" y="166"/>
                </a:lnTo>
                <a:lnTo>
                  <a:pt x="4" y="162"/>
                </a:lnTo>
                <a:lnTo>
                  <a:pt x="5" y="158"/>
                </a:lnTo>
                <a:lnTo>
                  <a:pt x="7" y="154"/>
                </a:lnTo>
                <a:lnTo>
                  <a:pt x="9" y="150"/>
                </a:lnTo>
                <a:lnTo>
                  <a:pt x="11" y="146"/>
                </a:lnTo>
                <a:lnTo>
                  <a:pt x="13" y="142"/>
                </a:lnTo>
                <a:lnTo>
                  <a:pt x="16" y="138"/>
                </a:lnTo>
                <a:lnTo>
                  <a:pt x="19" y="134"/>
                </a:lnTo>
                <a:lnTo>
                  <a:pt x="21" y="130"/>
                </a:lnTo>
                <a:lnTo>
                  <a:pt x="25" y="127"/>
                </a:lnTo>
                <a:lnTo>
                  <a:pt x="28" y="123"/>
                </a:lnTo>
                <a:lnTo>
                  <a:pt x="32" y="119"/>
                </a:lnTo>
                <a:lnTo>
                  <a:pt x="35" y="115"/>
                </a:lnTo>
                <a:lnTo>
                  <a:pt x="39" y="111"/>
                </a:lnTo>
                <a:lnTo>
                  <a:pt x="43" y="107"/>
                </a:lnTo>
                <a:lnTo>
                  <a:pt x="48" y="103"/>
                </a:lnTo>
                <a:lnTo>
                  <a:pt x="52" y="99"/>
                </a:lnTo>
                <a:lnTo>
                  <a:pt x="57" y="96"/>
                </a:lnTo>
                <a:lnTo>
                  <a:pt x="62" y="92"/>
                </a:lnTo>
                <a:lnTo>
                  <a:pt x="67" y="88"/>
                </a:lnTo>
                <a:lnTo>
                  <a:pt x="72" y="85"/>
                </a:lnTo>
                <a:lnTo>
                  <a:pt x="77" y="81"/>
                </a:lnTo>
                <a:lnTo>
                  <a:pt x="83" y="77"/>
                </a:lnTo>
                <a:lnTo>
                  <a:pt x="89" y="73"/>
                </a:lnTo>
                <a:lnTo>
                  <a:pt x="95" y="70"/>
                </a:lnTo>
                <a:lnTo>
                  <a:pt x="101" y="67"/>
                </a:lnTo>
              </a:path>
            </a:pathLst>
          </a:custGeom>
          <a:noFill/>
          <a:ln w="191135" cap="flat" cmpd="sng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1762" name="Freeform 18"/>
          <p:cNvSpPr>
            <a:spLocks/>
          </p:cNvSpPr>
          <p:nvPr/>
        </p:nvSpPr>
        <p:spPr bwMode="auto">
          <a:xfrm>
            <a:off x="2343150" y="2497138"/>
            <a:ext cx="2374900" cy="612775"/>
          </a:xfrm>
          <a:custGeom>
            <a:avLst/>
            <a:gdLst/>
            <a:ahLst/>
            <a:cxnLst>
              <a:cxn ang="0">
                <a:pos x="1389" y="6"/>
              </a:cxn>
              <a:cxn ang="0">
                <a:pos x="1401" y="12"/>
              </a:cxn>
              <a:cxn ang="0">
                <a:pos x="1413" y="18"/>
              </a:cxn>
              <a:cxn ang="0">
                <a:pos x="1424" y="24"/>
              </a:cxn>
              <a:cxn ang="0">
                <a:pos x="1435" y="31"/>
              </a:cxn>
              <a:cxn ang="0">
                <a:pos x="1445" y="38"/>
              </a:cxn>
              <a:cxn ang="0">
                <a:pos x="1453" y="45"/>
              </a:cxn>
              <a:cxn ang="0">
                <a:pos x="1461" y="52"/>
              </a:cxn>
              <a:cxn ang="0">
                <a:pos x="1469" y="60"/>
              </a:cxn>
              <a:cxn ang="0">
                <a:pos x="1475" y="67"/>
              </a:cxn>
              <a:cxn ang="0">
                <a:pos x="1481" y="75"/>
              </a:cxn>
              <a:cxn ang="0">
                <a:pos x="1485" y="83"/>
              </a:cxn>
              <a:cxn ang="0">
                <a:pos x="1489" y="90"/>
              </a:cxn>
              <a:cxn ang="0">
                <a:pos x="1491" y="98"/>
              </a:cxn>
              <a:cxn ang="0">
                <a:pos x="1493" y="107"/>
              </a:cxn>
              <a:cxn ang="0">
                <a:pos x="1495" y="115"/>
              </a:cxn>
              <a:cxn ang="0">
                <a:pos x="1488" y="150"/>
              </a:cxn>
              <a:cxn ang="0">
                <a:pos x="1474" y="173"/>
              </a:cxn>
              <a:cxn ang="0">
                <a:pos x="1453" y="196"/>
              </a:cxn>
              <a:cxn ang="0">
                <a:pos x="1426" y="218"/>
              </a:cxn>
              <a:cxn ang="0">
                <a:pos x="1393" y="239"/>
              </a:cxn>
              <a:cxn ang="0">
                <a:pos x="1353" y="260"/>
              </a:cxn>
              <a:cxn ang="0">
                <a:pos x="1309" y="279"/>
              </a:cxn>
              <a:cxn ang="0">
                <a:pos x="1259" y="297"/>
              </a:cxn>
              <a:cxn ang="0">
                <a:pos x="1204" y="314"/>
              </a:cxn>
              <a:cxn ang="0">
                <a:pos x="1145" y="329"/>
              </a:cxn>
              <a:cxn ang="0">
                <a:pos x="1082" y="343"/>
              </a:cxn>
              <a:cxn ang="0">
                <a:pos x="1016" y="355"/>
              </a:cxn>
              <a:cxn ang="0">
                <a:pos x="946" y="365"/>
              </a:cxn>
              <a:cxn ang="0">
                <a:pos x="873" y="374"/>
              </a:cxn>
              <a:cxn ang="0">
                <a:pos x="798" y="380"/>
              </a:cxn>
              <a:cxn ang="0">
                <a:pos x="683" y="384"/>
              </a:cxn>
              <a:cxn ang="0">
                <a:pos x="609" y="385"/>
              </a:cxn>
              <a:cxn ang="0">
                <a:pos x="537" y="383"/>
              </a:cxn>
              <a:cxn ang="0">
                <a:pos x="468" y="378"/>
              </a:cxn>
              <a:cxn ang="0">
                <a:pos x="402" y="372"/>
              </a:cxn>
              <a:cxn ang="0">
                <a:pos x="340" y="364"/>
              </a:cxn>
              <a:cxn ang="0">
                <a:pos x="281" y="353"/>
              </a:cxn>
              <a:cxn ang="0">
                <a:pos x="227" y="341"/>
              </a:cxn>
              <a:cxn ang="0">
                <a:pos x="178" y="327"/>
              </a:cxn>
              <a:cxn ang="0">
                <a:pos x="134" y="312"/>
              </a:cxn>
              <a:cxn ang="0">
                <a:pos x="96" y="294"/>
              </a:cxn>
              <a:cxn ang="0">
                <a:pos x="63" y="276"/>
              </a:cxn>
              <a:cxn ang="0">
                <a:pos x="37" y="256"/>
              </a:cxn>
              <a:cxn ang="0">
                <a:pos x="17" y="235"/>
              </a:cxn>
              <a:cxn ang="0">
                <a:pos x="5" y="213"/>
              </a:cxn>
              <a:cxn ang="0">
                <a:pos x="0" y="190"/>
              </a:cxn>
              <a:cxn ang="0">
                <a:pos x="0" y="177"/>
              </a:cxn>
              <a:cxn ang="0">
                <a:pos x="1" y="169"/>
              </a:cxn>
              <a:cxn ang="0">
                <a:pos x="3" y="161"/>
              </a:cxn>
              <a:cxn ang="0">
                <a:pos x="7" y="153"/>
              </a:cxn>
              <a:cxn ang="0">
                <a:pos x="11" y="145"/>
              </a:cxn>
              <a:cxn ang="0">
                <a:pos x="15" y="137"/>
              </a:cxn>
              <a:cxn ang="0">
                <a:pos x="21" y="130"/>
              </a:cxn>
              <a:cxn ang="0">
                <a:pos x="27" y="122"/>
              </a:cxn>
              <a:cxn ang="0">
                <a:pos x="35" y="114"/>
              </a:cxn>
              <a:cxn ang="0">
                <a:pos x="43" y="106"/>
              </a:cxn>
              <a:cxn ang="0">
                <a:pos x="51" y="99"/>
              </a:cxn>
              <a:cxn ang="0">
                <a:pos x="61" y="91"/>
              </a:cxn>
              <a:cxn ang="0">
                <a:pos x="71" y="84"/>
              </a:cxn>
              <a:cxn ang="0">
                <a:pos x="82" y="76"/>
              </a:cxn>
              <a:cxn ang="0">
                <a:pos x="94" y="69"/>
              </a:cxn>
            </a:cxnLst>
            <a:rect l="0" t="0" r="r" b="b"/>
            <a:pathLst>
              <a:path w="1496" h="386">
                <a:moveTo>
                  <a:pt x="1375" y="0"/>
                </a:moveTo>
                <a:lnTo>
                  <a:pt x="1389" y="6"/>
                </a:lnTo>
                <a:lnTo>
                  <a:pt x="1395" y="8"/>
                </a:lnTo>
                <a:lnTo>
                  <a:pt x="1401" y="12"/>
                </a:lnTo>
                <a:lnTo>
                  <a:pt x="1407" y="15"/>
                </a:lnTo>
                <a:lnTo>
                  <a:pt x="1413" y="18"/>
                </a:lnTo>
                <a:lnTo>
                  <a:pt x="1419" y="21"/>
                </a:lnTo>
                <a:lnTo>
                  <a:pt x="1424" y="24"/>
                </a:lnTo>
                <a:lnTo>
                  <a:pt x="1430" y="28"/>
                </a:lnTo>
                <a:lnTo>
                  <a:pt x="1435" y="31"/>
                </a:lnTo>
                <a:lnTo>
                  <a:pt x="1440" y="35"/>
                </a:lnTo>
                <a:lnTo>
                  <a:pt x="1445" y="38"/>
                </a:lnTo>
                <a:lnTo>
                  <a:pt x="1449" y="42"/>
                </a:lnTo>
                <a:lnTo>
                  <a:pt x="1453" y="45"/>
                </a:lnTo>
                <a:lnTo>
                  <a:pt x="1457" y="49"/>
                </a:lnTo>
                <a:lnTo>
                  <a:pt x="1461" y="52"/>
                </a:lnTo>
                <a:lnTo>
                  <a:pt x="1465" y="56"/>
                </a:lnTo>
                <a:lnTo>
                  <a:pt x="1469" y="60"/>
                </a:lnTo>
                <a:lnTo>
                  <a:pt x="1472" y="64"/>
                </a:lnTo>
                <a:lnTo>
                  <a:pt x="1475" y="67"/>
                </a:lnTo>
                <a:lnTo>
                  <a:pt x="1478" y="71"/>
                </a:lnTo>
                <a:lnTo>
                  <a:pt x="1481" y="75"/>
                </a:lnTo>
                <a:lnTo>
                  <a:pt x="1483" y="79"/>
                </a:lnTo>
                <a:lnTo>
                  <a:pt x="1485" y="83"/>
                </a:lnTo>
                <a:lnTo>
                  <a:pt x="1487" y="86"/>
                </a:lnTo>
                <a:lnTo>
                  <a:pt x="1489" y="90"/>
                </a:lnTo>
                <a:lnTo>
                  <a:pt x="1490" y="94"/>
                </a:lnTo>
                <a:lnTo>
                  <a:pt x="1491" y="98"/>
                </a:lnTo>
                <a:lnTo>
                  <a:pt x="1493" y="103"/>
                </a:lnTo>
                <a:lnTo>
                  <a:pt x="1493" y="107"/>
                </a:lnTo>
                <a:lnTo>
                  <a:pt x="1494" y="111"/>
                </a:lnTo>
                <a:lnTo>
                  <a:pt x="1495" y="115"/>
                </a:lnTo>
                <a:lnTo>
                  <a:pt x="1492" y="139"/>
                </a:lnTo>
                <a:lnTo>
                  <a:pt x="1488" y="150"/>
                </a:lnTo>
                <a:lnTo>
                  <a:pt x="1482" y="162"/>
                </a:lnTo>
                <a:lnTo>
                  <a:pt x="1474" y="173"/>
                </a:lnTo>
                <a:lnTo>
                  <a:pt x="1465" y="185"/>
                </a:lnTo>
                <a:lnTo>
                  <a:pt x="1453" y="196"/>
                </a:lnTo>
                <a:lnTo>
                  <a:pt x="1441" y="207"/>
                </a:lnTo>
                <a:lnTo>
                  <a:pt x="1426" y="218"/>
                </a:lnTo>
                <a:lnTo>
                  <a:pt x="1410" y="229"/>
                </a:lnTo>
                <a:lnTo>
                  <a:pt x="1393" y="239"/>
                </a:lnTo>
                <a:lnTo>
                  <a:pt x="1374" y="250"/>
                </a:lnTo>
                <a:lnTo>
                  <a:pt x="1353" y="260"/>
                </a:lnTo>
                <a:lnTo>
                  <a:pt x="1332" y="269"/>
                </a:lnTo>
                <a:lnTo>
                  <a:pt x="1309" y="279"/>
                </a:lnTo>
                <a:lnTo>
                  <a:pt x="1284" y="288"/>
                </a:lnTo>
                <a:lnTo>
                  <a:pt x="1259" y="297"/>
                </a:lnTo>
                <a:lnTo>
                  <a:pt x="1232" y="306"/>
                </a:lnTo>
                <a:lnTo>
                  <a:pt x="1204" y="314"/>
                </a:lnTo>
                <a:lnTo>
                  <a:pt x="1175" y="322"/>
                </a:lnTo>
                <a:lnTo>
                  <a:pt x="1145" y="329"/>
                </a:lnTo>
                <a:lnTo>
                  <a:pt x="1114" y="336"/>
                </a:lnTo>
                <a:lnTo>
                  <a:pt x="1082" y="343"/>
                </a:lnTo>
                <a:lnTo>
                  <a:pt x="1049" y="349"/>
                </a:lnTo>
                <a:lnTo>
                  <a:pt x="1016" y="355"/>
                </a:lnTo>
                <a:lnTo>
                  <a:pt x="981" y="360"/>
                </a:lnTo>
                <a:lnTo>
                  <a:pt x="946" y="365"/>
                </a:lnTo>
                <a:lnTo>
                  <a:pt x="910" y="370"/>
                </a:lnTo>
                <a:lnTo>
                  <a:pt x="873" y="374"/>
                </a:lnTo>
                <a:lnTo>
                  <a:pt x="836" y="377"/>
                </a:lnTo>
                <a:lnTo>
                  <a:pt x="798" y="380"/>
                </a:lnTo>
                <a:lnTo>
                  <a:pt x="760" y="382"/>
                </a:lnTo>
                <a:lnTo>
                  <a:pt x="683" y="384"/>
                </a:lnTo>
                <a:lnTo>
                  <a:pt x="646" y="385"/>
                </a:lnTo>
                <a:lnTo>
                  <a:pt x="609" y="385"/>
                </a:lnTo>
                <a:lnTo>
                  <a:pt x="573" y="384"/>
                </a:lnTo>
                <a:lnTo>
                  <a:pt x="537" y="383"/>
                </a:lnTo>
                <a:lnTo>
                  <a:pt x="502" y="381"/>
                </a:lnTo>
                <a:lnTo>
                  <a:pt x="468" y="378"/>
                </a:lnTo>
                <a:lnTo>
                  <a:pt x="434" y="375"/>
                </a:lnTo>
                <a:lnTo>
                  <a:pt x="402" y="372"/>
                </a:lnTo>
                <a:lnTo>
                  <a:pt x="370" y="368"/>
                </a:lnTo>
                <a:lnTo>
                  <a:pt x="340" y="364"/>
                </a:lnTo>
                <a:lnTo>
                  <a:pt x="310" y="358"/>
                </a:lnTo>
                <a:lnTo>
                  <a:pt x="281" y="353"/>
                </a:lnTo>
                <a:lnTo>
                  <a:pt x="254" y="347"/>
                </a:lnTo>
                <a:lnTo>
                  <a:pt x="227" y="341"/>
                </a:lnTo>
                <a:lnTo>
                  <a:pt x="202" y="334"/>
                </a:lnTo>
                <a:lnTo>
                  <a:pt x="178" y="327"/>
                </a:lnTo>
                <a:lnTo>
                  <a:pt x="156" y="320"/>
                </a:lnTo>
                <a:lnTo>
                  <a:pt x="134" y="312"/>
                </a:lnTo>
                <a:lnTo>
                  <a:pt x="115" y="303"/>
                </a:lnTo>
                <a:lnTo>
                  <a:pt x="96" y="294"/>
                </a:lnTo>
                <a:lnTo>
                  <a:pt x="79" y="285"/>
                </a:lnTo>
                <a:lnTo>
                  <a:pt x="63" y="276"/>
                </a:lnTo>
                <a:lnTo>
                  <a:pt x="49" y="266"/>
                </a:lnTo>
                <a:lnTo>
                  <a:pt x="37" y="256"/>
                </a:lnTo>
                <a:lnTo>
                  <a:pt x="26" y="246"/>
                </a:lnTo>
                <a:lnTo>
                  <a:pt x="17" y="235"/>
                </a:lnTo>
                <a:lnTo>
                  <a:pt x="10" y="224"/>
                </a:lnTo>
                <a:lnTo>
                  <a:pt x="5" y="213"/>
                </a:lnTo>
                <a:lnTo>
                  <a:pt x="1" y="201"/>
                </a:lnTo>
                <a:lnTo>
                  <a:pt x="0" y="190"/>
                </a:lnTo>
                <a:lnTo>
                  <a:pt x="0" y="181"/>
                </a:lnTo>
                <a:lnTo>
                  <a:pt x="0" y="177"/>
                </a:lnTo>
                <a:lnTo>
                  <a:pt x="1" y="173"/>
                </a:lnTo>
                <a:lnTo>
                  <a:pt x="1" y="169"/>
                </a:lnTo>
                <a:lnTo>
                  <a:pt x="2" y="165"/>
                </a:lnTo>
                <a:lnTo>
                  <a:pt x="3" y="161"/>
                </a:lnTo>
                <a:lnTo>
                  <a:pt x="5" y="157"/>
                </a:lnTo>
                <a:lnTo>
                  <a:pt x="7" y="153"/>
                </a:lnTo>
                <a:lnTo>
                  <a:pt x="9" y="149"/>
                </a:lnTo>
                <a:lnTo>
                  <a:pt x="11" y="145"/>
                </a:lnTo>
                <a:lnTo>
                  <a:pt x="13" y="141"/>
                </a:lnTo>
                <a:lnTo>
                  <a:pt x="15" y="137"/>
                </a:lnTo>
                <a:lnTo>
                  <a:pt x="18" y="134"/>
                </a:lnTo>
                <a:lnTo>
                  <a:pt x="21" y="130"/>
                </a:lnTo>
                <a:lnTo>
                  <a:pt x="24" y="126"/>
                </a:lnTo>
                <a:lnTo>
                  <a:pt x="27" y="122"/>
                </a:lnTo>
                <a:lnTo>
                  <a:pt x="31" y="118"/>
                </a:lnTo>
                <a:lnTo>
                  <a:pt x="35" y="114"/>
                </a:lnTo>
                <a:lnTo>
                  <a:pt x="39" y="110"/>
                </a:lnTo>
                <a:lnTo>
                  <a:pt x="43" y="106"/>
                </a:lnTo>
                <a:lnTo>
                  <a:pt x="47" y="102"/>
                </a:lnTo>
                <a:lnTo>
                  <a:pt x="51" y="99"/>
                </a:lnTo>
                <a:lnTo>
                  <a:pt x="56" y="95"/>
                </a:lnTo>
                <a:lnTo>
                  <a:pt x="61" y="91"/>
                </a:lnTo>
                <a:lnTo>
                  <a:pt x="66" y="88"/>
                </a:lnTo>
                <a:lnTo>
                  <a:pt x="71" y="84"/>
                </a:lnTo>
                <a:lnTo>
                  <a:pt x="77" y="80"/>
                </a:lnTo>
                <a:lnTo>
                  <a:pt x="82" y="76"/>
                </a:lnTo>
                <a:lnTo>
                  <a:pt x="88" y="73"/>
                </a:lnTo>
                <a:lnTo>
                  <a:pt x="94" y="69"/>
                </a:lnTo>
                <a:lnTo>
                  <a:pt x="100" y="66"/>
                </a:lnTo>
              </a:path>
            </a:pathLst>
          </a:custGeom>
          <a:noFill/>
          <a:ln w="191135" cap="flat" cmpd="sng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1763" name="Freeform 19"/>
          <p:cNvSpPr>
            <a:spLocks/>
          </p:cNvSpPr>
          <p:nvPr/>
        </p:nvSpPr>
        <p:spPr bwMode="auto">
          <a:xfrm>
            <a:off x="2335213" y="2947988"/>
            <a:ext cx="2374900" cy="614362"/>
          </a:xfrm>
          <a:custGeom>
            <a:avLst/>
            <a:gdLst/>
            <a:ahLst/>
            <a:cxnLst>
              <a:cxn ang="0">
                <a:pos x="1389" y="6"/>
              </a:cxn>
              <a:cxn ang="0">
                <a:pos x="1402" y="12"/>
              </a:cxn>
              <a:cxn ang="0">
                <a:pos x="1413" y="18"/>
              </a:cxn>
              <a:cxn ang="0">
                <a:pos x="1424" y="25"/>
              </a:cxn>
              <a:cxn ang="0">
                <a:pos x="1435" y="32"/>
              </a:cxn>
              <a:cxn ang="0">
                <a:pos x="1445" y="39"/>
              </a:cxn>
              <a:cxn ang="0">
                <a:pos x="1454" y="46"/>
              </a:cxn>
              <a:cxn ang="0">
                <a:pos x="1462" y="53"/>
              </a:cxn>
              <a:cxn ang="0">
                <a:pos x="1469" y="60"/>
              </a:cxn>
              <a:cxn ang="0">
                <a:pos x="1475" y="68"/>
              </a:cxn>
              <a:cxn ang="0">
                <a:pos x="1481" y="75"/>
              </a:cxn>
              <a:cxn ang="0">
                <a:pos x="1485" y="83"/>
              </a:cxn>
              <a:cxn ang="0">
                <a:pos x="1489" y="91"/>
              </a:cxn>
              <a:cxn ang="0">
                <a:pos x="1492" y="99"/>
              </a:cxn>
              <a:cxn ang="0">
                <a:pos x="1494" y="107"/>
              </a:cxn>
              <a:cxn ang="0">
                <a:pos x="1495" y="116"/>
              </a:cxn>
              <a:cxn ang="0">
                <a:pos x="1488" y="151"/>
              </a:cxn>
              <a:cxn ang="0">
                <a:pos x="1474" y="174"/>
              </a:cxn>
              <a:cxn ang="0">
                <a:pos x="1454" y="197"/>
              </a:cxn>
              <a:cxn ang="0">
                <a:pos x="1426" y="219"/>
              </a:cxn>
              <a:cxn ang="0">
                <a:pos x="1393" y="240"/>
              </a:cxn>
              <a:cxn ang="0">
                <a:pos x="1354" y="260"/>
              </a:cxn>
              <a:cxn ang="0">
                <a:pos x="1309" y="280"/>
              </a:cxn>
              <a:cxn ang="0">
                <a:pos x="1259" y="298"/>
              </a:cxn>
              <a:cxn ang="0">
                <a:pos x="1204" y="315"/>
              </a:cxn>
              <a:cxn ang="0">
                <a:pos x="1145" y="330"/>
              </a:cxn>
              <a:cxn ang="0">
                <a:pos x="1082" y="344"/>
              </a:cxn>
              <a:cxn ang="0">
                <a:pos x="1016" y="356"/>
              </a:cxn>
              <a:cxn ang="0">
                <a:pos x="946" y="366"/>
              </a:cxn>
              <a:cxn ang="0">
                <a:pos x="873" y="374"/>
              </a:cxn>
              <a:cxn ang="0">
                <a:pos x="798" y="380"/>
              </a:cxn>
              <a:cxn ang="0">
                <a:pos x="683" y="385"/>
              </a:cxn>
              <a:cxn ang="0">
                <a:pos x="609" y="386"/>
              </a:cxn>
              <a:cxn ang="0">
                <a:pos x="537" y="384"/>
              </a:cxn>
              <a:cxn ang="0">
                <a:pos x="468" y="379"/>
              </a:cxn>
              <a:cxn ang="0">
                <a:pos x="402" y="373"/>
              </a:cxn>
              <a:cxn ang="0">
                <a:pos x="340" y="364"/>
              </a:cxn>
              <a:cxn ang="0">
                <a:pos x="281" y="354"/>
              </a:cxn>
              <a:cxn ang="0">
                <a:pos x="228" y="342"/>
              </a:cxn>
              <a:cxn ang="0">
                <a:pos x="178" y="328"/>
              </a:cxn>
              <a:cxn ang="0">
                <a:pos x="134" y="312"/>
              </a:cxn>
              <a:cxn ang="0">
                <a:pos x="96" y="295"/>
              </a:cxn>
              <a:cxn ang="0">
                <a:pos x="63" y="277"/>
              </a:cxn>
              <a:cxn ang="0">
                <a:pos x="37" y="257"/>
              </a:cxn>
              <a:cxn ang="0">
                <a:pos x="18" y="236"/>
              </a:cxn>
              <a:cxn ang="0">
                <a:pos x="5" y="214"/>
              </a:cxn>
              <a:cxn ang="0">
                <a:pos x="0" y="190"/>
              </a:cxn>
              <a:cxn ang="0">
                <a:pos x="0" y="178"/>
              </a:cxn>
              <a:cxn ang="0">
                <a:pos x="2" y="170"/>
              </a:cxn>
              <a:cxn ang="0">
                <a:pos x="4" y="162"/>
              </a:cxn>
              <a:cxn ang="0">
                <a:pos x="7" y="154"/>
              </a:cxn>
              <a:cxn ang="0">
                <a:pos x="11" y="146"/>
              </a:cxn>
              <a:cxn ang="0">
                <a:pos x="16" y="138"/>
              </a:cxn>
              <a:cxn ang="0">
                <a:pos x="21" y="130"/>
              </a:cxn>
              <a:cxn ang="0">
                <a:pos x="28" y="122"/>
              </a:cxn>
              <a:cxn ang="0">
                <a:pos x="35" y="115"/>
              </a:cxn>
              <a:cxn ang="0">
                <a:pos x="43" y="107"/>
              </a:cxn>
              <a:cxn ang="0">
                <a:pos x="52" y="100"/>
              </a:cxn>
              <a:cxn ang="0">
                <a:pos x="61" y="92"/>
              </a:cxn>
              <a:cxn ang="0">
                <a:pos x="72" y="85"/>
              </a:cxn>
              <a:cxn ang="0">
                <a:pos x="82" y="77"/>
              </a:cxn>
              <a:cxn ang="0">
                <a:pos x="94" y="70"/>
              </a:cxn>
            </a:cxnLst>
            <a:rect l="0" t="0" r="r" b="b"/>
            <a:pathLst>
              <a:path w="1496" h="387">
                <a:moveTo>
                  <a:pt x="1376" y="0"/>
                </a:moveTo>
                <a:lnTo>
                  <a:pt x="1389" y="6"/>
                </a:lnTo>
                <a:lnTo>
                  <a:pt x="1395" y="9"/>
                </a:lnTo>
                <a:lnTo>
                  <a:pt x="1402" y="12"/>
                </a:lnTo>
                <a:lnTo>
                  <a:pt x="1408" y="16"/>
                </a:lnTo>
                <a:lnTo>
                  <a:pt x="1413" y="18"/>
                </a:lnTo>
                <a:lnTo>
                  <a:pt x="1419" y="22"/>
                </a:lnTo>
                <a:lnTo>
                  <a:pt x="1424" y="25"/>
                </a:lnTo>
                <a:lnTo>
                  <a:pt x="1430" y="28"/>
                </a:lnTo>
                <a:lnTo>
                  <a:pt x="1435" y="32"/>
                </a:lnTo>
                <a:lnTo>
                  <a:pt x="1440" y="35"/>
                </a:lnTo>
                <a:lnTo>
                  <a:pt x="1445" y="39"/>
                </a:lnTo>
                <a:lnTo>
                  <a:pt x="1449" y="42"/>
                </a:lnTo>
                <a:lnTo>
                  <a:pt x="1454" y="46"/>
                </a:lnTo>
                <a:lnTo>
                  <a:pt x="1458" y="49"/>
                </a:lnTo>
                <a:lnTo>
                  <a:pt x="1462" y="53"/>
                </a:lnTo>
                <a:lnTo>
                  <a:pt x="1465" y="56"/>
                </a:lnTo>
                <a:lnTo>
                  <a:pt x="1469" y="60"/>
                </a:lnTo>
                <a:lnTo>
                  <a:pt x="1472" y="64"/>
                </a:lnTo>
                <a:lnTo>
                  <a:pt x="1475" y="68"/>
                </a:lnTo>
                <a:lnTo>
                  <a:pt x="1478" y="72"/>
                </a:lnTo>
                <a:lnTo>
                  <a:pt x="1481" y="75"/>
                </a:lnTo>
                <a:lnTo>
                  <a:pt x="1483" y="79"/>
                </a:lnTo>
                <a:lnTo>
                  <a:pt x="1485" y="83"/>
                </a:lnTo>
                <a:lnTo>
                  <a:pt x="1487" y="87"/>
                </a:lnTo>
                <a:lnTo>
                  <a:pt x="1489" y="91"/>
                </a:lnTo>
                <a:lnTo>
                  <a:pt x="1490" y="95"/>
                </a:lnTo>
                <a:lnTo>
                  <a:pt x="1492" y="99"/>
                </a:lnTo>
                <a:lnTo>
                  <a:pt x="1493" y="103"/>
                </a:lnTo>
                <a:lnTo>
                  <a:pt x="1494" y="107"/>
                </a:lnTo>
                <a:lnTo>
                  <a:pt x="1494" y="111"/>
                </a:lnTo>
                <a:lnTo>
                  <a:pt x="1495" y="116"/>
                </a:lnTo>
                <a:lnTo>
                  <a:pt x="1492" y="139"/>
                </a:lnTo>
                <a:lnTo>
                  <a:pt x="1488" y="151"/>
                </a:lnTo>
                <a:lnTo>
                  <a:pt x="1482" y="162"/>
                </a:lnTo>
                <a:lnTo>
                  <a:pt x="1474" y="174"/>
                </a:lnTo>
                <a:lnTo>
                  <a:pt x="1465" y="186"/>
                </a:lnTo>
                <a:lnTo>
                  <a:pt x="1454" y="197"/>
                </a:lnTo>
                <a:lnTo>
                  <a:pt x="1441" y="208"/>
                </a:lnTo>
                <a:lnTo>
                  <a:pt x="1426" y="219"/>
                </a:lnTo>
                <a:lnTo>
                  <a:pt x="1410" y="230"/>
                </a:lnTo>
                <a:lnTo>
                  <a:pt x="1393" y="240"/>
                </a:lnTo>
                <a:lnTo>
                  <a:pt x="1374" y="250"/>
                </a:lnTo>
                <a:lnTo>
                  <a:pt x="1354" y="260"/>
                </a:lnTo>
                <a:lnTo>
                  <a:pt x="1332" y="270"/>
                </a:lnTo>
                <a:lnTo>
                  <a:pt x="1309" y="280"/>
                </a:lnTo>
                <a:lnTo>
                  <a:pt x="1284" y="289"/>
                </a:lnTo>
                <a:lnTo>
                  <a:pt x="1259" y="298"/>
                </a:lnTo>
                <a:lnTo>
                  <a:pt x="1232" y="306"/>
                </a:lnTo>
                <a:lnTo>
                  <a:pt x="1204" y="315"/>
                </a:lnTo>
                <a:lnTo>
                  <a:pt x="1175" y="323"/>
                </a:lnTo>
                <a:lnTo>
                  <a:pt x="1145" y="330"/>
                </a:lnTo>
                <a:lnTo>
                  <a:pt x="1114" y="337"/>
                </a:lnTo>
                <a:lnTo>
                  <a:pt x="1082" y="344"/>
                </a:lnTo>
                <a:lnTo>
                  <a:pt x="1050" y="350"/>
                </a:lnTo>
                <a:lnTo>
                  <a:pt x="1016" y="356"/>
                </a:lnTo>
                <a:lnTo>
                  <a:pt x="981" y="361"/>
                </a:lnTo>
                <a:lnTo>
                  <a:pt x="946" y="366"/>
                </a:lnTo>
                <a:lnTo>
                  <a:pt x="910" y="370"/>
                </a:lnTo>
                <a:lnTo>
                  <a:pt x="873" y="374"/>
                </a:lnTo>
                <a:lnTo>
                  <a:pt x="836" y="378"/>
                </a:lnTo>
                <a:lnTo>
                  <a:pt x="798" y="380"/>
                </a:lnTo>
                <a:lnTo>
                  <a:pt x="760" y="383"/>
                </a:lnTo>
                <a:lnTo>
                  <a:pt x="683" y="385"/>
                </a:lnTo>
                <a:lnTo>
                  <a:pt x="646" y="386"/>
                </a:lnTo>
                <a:lnTo>
                  <a:pt x="609" y="386"/>
                </a:lnTo>
                <a:lnTo>
                  <a:pt x="572" y="385"/>
                </a:lnTo>
                <a:lnTo>
                  <a:pt x="537" y="384"/>
                </a:lnTo>
                <a:lnTo>
                  <a:pt x="502" y="382"/>
                </a:lnTo>
                <a:lnTo>
                  <a:pt x="468" y="379"/>
                </a:lnTo>
                <a:lnTo>
                  <a:pt x="434" y="376"/>
                </a:lnTo>
                <a:lnTo>
                  <a:pt x="402" y="373"/>
                </a:lnTo>
                <a:lnTo>
                  <a:pt x="370" y="369"/>
                </a:lnTo>
                <a:lnTo>
                  <a:pt x="340" y="364"/>
                </a:lnTo>
                <a:lnTo>
                  <a:pt x="310" y="360"/>
                </a:lnTo>
                <a:lnTo>
                  <a:pt x="281" y="354"/>
                </a:lnTo>
                <a:lnTo>
                  <a:pt x="254" y="348"/>
                </a:lnTo>
                <a:lnTo>
                  <a:pt x="228" y="342"/>
                </a:lnTo>
                <a:lnTo>
                  <a:pt x="202" y="335"/>
                </a:lnTo>
                <a:lnTo>
                  <a:pt x="178" y="328"/>
                </a:lnTo>
                <a:lnTo>
                  <a:pt x="156" y="320"/>
                </a:lnTo>
                <a:lnTo>
                  <a:pt x="134" y="312"/>
                </a:lnTo>
                <a:lnTo>
                  <a:pt x="114" y="304"/>
                </a:lnTo>
                <a:lnTo>
                  <a:pt x="96" y="295"/>
                </a:lnTo>
                <a:lnTo>
                  <a:pt x="79" y="286"/>
                </a:lnTo>
                <a:lnTo>
                  <a:pt x="63" y="277"/>
                </a:lnTo>
                <a:lnTo>
                  <a:pt x="49" y="267"/>
                </a:lnTo>
                <a:lnTo>
                  <a:pt x="37" y="257"/>
                </a:lnTo>
                <a:lnTo>
                  <a:pt x="26" y="246"/>
                </a:lnTo>
                <a:lnTo>
                  <a:pt x="18" y="236"/>
                </a:lnTo>
                <a:lnTo>
                  <a:pt x="10" y="225"/>
                </a:lnTo>
                <a:lnTo>
                  <a:pt x="5" y="214"/>
                </a:lnTo>
                <a:lnTo>
                  <a:pt x="1" y="202"/>
                </a:lnTo>
                <a:lnTo>
                  <a:pt x="0" y="190"/>
                </a:lnTo>
                <a:lnTo>
                  <a:pt x="0" y="182"/>
                </a:lnTo>
                <a:lnTo>
                  <a:pt x="0" y="178"/>
                </a:lnTo>
                <a:lnTo>
                  <a:pt x="1" y="174"/>
                </a:lnTo>
                <a:lnTo>
                  <a:pt x="2" y="170"/>
                </a:lnTo>
                <a:lnTo>
                  <a:pt x="2" y="166"/>
                </a:lnTo>
                <a:lnTo>
                  <a:pt x="4" y="162"/>
                </a:lnTo>
                <a:lnTo>
                  <a:pt x="5" y="158"/>
                </a:lnTo>
                <a:lnTo>
                  <a:pt x="7" y="154"/>
                </a:lnTo>
                <a:lnTo>
                  <a:pt x="9" y="150"/>
                </a:lnTo>
                <a:lnTo>
                  <a:pt x="11" y="146"/>
                </a:lnTo>
                <a:lnTo>
                  <a:pt x="13" y="142"/>
                </a:lnTo>
                <a:lnTo>
                  <a:pt x="16" y="138"/>
                </a:lnTo>
                <a:lnTo>
                  <a:pt x="18" y="134"/>
                </a:lnTo>
                <a:lnTo>
                  <a:pt x="21" y="130"/>
                </a:lnTo>
                <a:lnTo>
                  <a:pt x="24" y="126"/>
                </a:lnTo>
                <a:lnTo>
                  <a:pt x="28" y="122"/>
                </a:lnTo>
                <a:lnTo>
                  <a:pt x="31" y="119"/>
                </a:lnTo>
                <a:lnTo>
                  <a:pt x="35" y="115"/>
                </a:lnTo>
                <a:lnTo>
                  <a:pt x="39" y="111"/>
                </a:lnTo>
                <a:lnTo>
                  <a:pt x="43" y="107"/>
                </a:lnTo>
                <a:lnTo>
                  <a:pt x="47" y="103"/>
                </a:lnTo>
                <a:lnTo>
                  <a:pt x="52" y="100"/>
                </a:lnTo>
                <a:lnTo>
                  <a:pt x="56" y="96"/>
                </a:lnTo>
                <a:lnTo>
                  <a:pt x="61" y="92"/>
                </a:lnTo>
                <a:lnTo>
                  <a:pt x="66" y="88"/>
                </a:lnTo>
                <a:lnTo>
                  <a:pt x="72" y="85"/>
                </a:lnTo>
                <a:lnTo>
                  <a:pt x="77" y="81"/>
                </a:lnTo>
                <a:lnTo>
                  <a:pt x="82" y="77"/>
                </a:lnTo>
                <a:lnTo>
                  <a:pt x="88" y="74"/>
                </a:lnTo>
                <a:lnTo>
                  <a:pt x="94" y="70"/>
                </a:lnTo>
                <a:lnTo>
                  <a:pt x="100" y="67"/>
                </a:lnTo>
              </a:path>
            </a:pathLst>
          </a:custGeom>
          <a:noFill/>
          <a:ln w="191135" cap="flat" cmpd="sng">
            <a:solidFill>
              <a:srgbClr val="96969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1764" name="Line 20"/>
          <p:cNvSpPr>
            <a:spLocks noChangeShapeType="1"/>
          </p:cNvSpPr>
          <p:nvPr/>
        </p:nvSpPr>
        <p:spPr bwMode="auto">
          <a:xfrm>
            <a:off x="2508250" y="2093913"/>
            <a:ext cx="0" cy="192087"/>
          </a:xfrm>
          <a:prstGeom prst="line">
            <a:avLst/>
          </a:prstGeom>
          <a:noFill/>
          <a:ln w="7493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 flipV="1">
            <a:off x="2503488" y="2628900"/>
            <a:ext cx="4762" cy="131763"/>
          </a:xfrm>
          <a:prstGeom prst="line">
            <a:avLst/>
          </a:prstGeom>
          <a:noFill/>
          <a:ln w="7493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766" name="Line 22"/>
          <p:cNvSpPr>
            <a:spLocks noChangeShapeType="1"/>
          </p:cNvSpPr>
          <p:nvPr/>
        </p:nvSpPr>
        <p:spPr bwMode="auto">
          <a:xfrm>
            <a:off x="2508250" y="3074988"/>
            <a:ext cx="0" cy="85725"/>
          </a:xfrm>
          <a:prstGeom prst="line">
            <a:avLst/>
          </a:prstGeom>
          <a:noFill/>
          <a:ln w="7493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767" name="Line 23"/>
          <p:cNvSpPr>
            <a:spLocks noChangeShapeType="1"/>
          </p:cNvSpPr>
          <p:nvPr/>
        </p:nvSpPr>
        <p:spPr bwMode="auto">
          <a:xfrm>
            <a:off x="4519613" y="1990725"/>
            <a:ext cx="0" cy="182563"/>
          </a:xfrm>
          <a:prstGeom prst="line">
            <a:avLst/>
          </a:prstGeom>
          <a:noFill/>
          <a:ln w="7493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768" name="Line 24"/>
          <p:cNvSpPr>
            <a:spLocks noChangeShapeType="1"/>
          </p:cNvSpPr>
          <p:nvPr/>
        </p:nvSpPr>
        <p:spPr bwMode="auto">
          <a:xfrm>
            <a:off x="4519613" y="3001963"/>
            <a:ext cx="0" cy="80962"/>
          </a:xfrm>
          <a:prstGeom prst="line">
            <a:avLst/>
          </a:prstGeom>
          <a:noFill/>
          <a:ln w="7493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773" name="Freeform 29"/>
          <p:cNvSpPr>
            <a:spLocks/>
          </p:cNvSpPr>
          <p:nvPr/>
        </p:nvSpPr>
        <p:spPr bwMode="auto">
          <a:xfrm>
            <a:off x="2759075" y="3708400"/>
            <a:ext cx="1588" cy="7270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"/>
              </a:cxn>
              <a:cxn ang="0">
                <a:pos x="0" y="3"/>
              </a:cxn>
              <a:cxn ang="0">
                <a:pos x="0" y="5"/>
              </a:cxn>
              <a:cxn ang="0">
                <a:pos x="0" y="8"/>
              </a:cxn>
              <a:cxn ang="0">
                <a:pos x="0" y="11"/>
              </a:cxn>
              <a:cxn ang="0">
                <a:pos x="0" y="15"/>
              </a:cxn>
              <a:cxn ang="0">
                <a:pos x="0" y="20"/>
              </a:cxn>
              <a:cxn ang="0">
                <a:pos x="0" y="25"/>
              </a:cxn>
              <a:cxn ang="0">
                <a:pos x="0" y="30"/>
              </a:cxn>
              <a:cxn ang="0">
                <a:pos x="0" y="36"/>
              </a:cxn>
              <a:cxn ang="0">
                <a:pos x="0" y="42"/>
              </a:cxn>
              <a:cxn ang="0">
                <a:pos x="0" y="49"/>
              </a:cxn>
              <a:cxn ang="0">
                <a:pos x="0" y="56"/>
              </a:cxn>
              <a:cxn ang="0">
                <a:pos x="0" y="63"/>
              </a:cxn>
              <a:cxn ang="0">
                <a:pos x="0" y="71"/>
              </a:cxn>
              <a:cxn ang="0">
                <a:pos x="0" y="79"/>
              </a:cxn>
              <a:cxn ang="0">
                <a:pos x="0" y="88"/>
              </a:cxn>
              <a:cxn ang="0">
                <a:pos x="0" y="97"/>
              </a:cxn>
              <a:cxn ang="0">
                <a:pos x="0" y="106"/>
              </a:cxn>
              <a:cxn ang="0">
                <a:pos x="0" y="115"/>
              </a:cxn>
              <a:cxn ang="0">
                <a:pos x="0" y="125"/>
              </a:cxn>
              <a:cxn ang="0">
                <a:pos x="0" y="135"/>
              </a:cxn>
              <a:cxn ang="0">
                <a:pos x="0" y="145"/>
              </a:cxn>
              <a:cxn ang="0">
                <a:pos x="0" y="155"/>
              </a:cxn>
              <a:cxn ang="0">
                <a:pos x="0" y="165"/>
              </a:cxn>
              <a:cxn ang="0">
                <a:pos x="0" y="175"/>
              </a:cxn>
              <a:cxn ang="0">
                <a:pos x="0" y="186"/>
              </a:cxn>
              <a:cxn ang="0">
                <a:pos x="0" y="196"/>
              </a:cxn>
              <a:cxn ang="0">
                <a:pos x="0" y="207"/>
              </a:cxn>
              <a:cxn ang="0">
                <a:pos x="0" y="218"/>
              </a:cxn>
              <a:cxn ang="0">
                <a:pos x="0" y="229"/>
              </a:cxn>
              <a:cxn ang="0">
                <a:pos x="0" y="250"/>
              </a:cxn>
              <a:cxn ang="0">
                <a:pos x="0" y="260"/>
              </a:cxn>
              <a:cxn ang="0">
                <a:pos x="0" y="271"/>
              </a:cxn>
              <a:cxn ang="0">
                <a:pos x="0" y="281"/>
              </a:cxn>
              <a:cxn ang="0">
                <a:pos x="0" y="292"/>
              </a:cxn>
              <a:cxn ang="0">
                <a:pos x="0" y="302"/>
              </a:cxn>
              <a:cxn ang="0">
                <a:pos x="0" y="312"/>
              </a:cxn>
              <a:cxn ang="0">
                <a:pos x="0" y="322"/>
              </a:cxn>
              <a:cxn ang="0">
                <a:pos x="0" y="332"/>
              </a:cxn>
              <a:cxn ang="0">
                <a:pos x="0" y="341"/>
              </a:cxn>
              <a:cxn ang="0">
                <a:pos x="0" y="351"/>
              </a:cxn>
              <a:cxn ang="0">
                <a:pos x="0" y="359"/>
              </a:cxn>
              <a:cxn ang="0">
                <a:pos x="0" y="368"/>
              </a:cxn>
              <a:cxn ang="0">
                <a:pos x="0" y="377"/>
              </a:cxn>
              <a:cxn ang="0">
                <a:pos x="0" y="385"/>
              </a:cxn>
              <a:cxn ang="0">
                <a:pos x="0" y="393"/>
              </a:cxn>
              <a:cxn ang="0">
                <a:pos x="0" y="400"/>
              </a:cxn>
              <a:cxn ang="0">
                <a:pos x="0" y="407"/>
              </a:cxn>
              <a:cxn ang="0">
                <a:pos x="0" y="414"/>
              </a:cxn>
              <a:cxn ang="0">
                <a:pos x="0" y="421"/>
              </a:cxn>
              <a:cxn ang="0">
                <a:pos x="0" y="426"/>
              </a:cxn>
              <a:cxn ang="0">
                <a:pos x="0" y="432"/>
              </a:cxn>
              <a:cxn ang="0">
                <a:pos x="0" y="437"/>
              </a:cxn>
              <a:cxn ang="0">
                <a:pos x="0" y="441"/>
              </a:cxn>
              <a:cxn ang="0">
                <a:pos x="0" y="445"/>
              </a:cxn>
              <a:cxn ang="0">
                <a:pos x="0" y="449"/>
              </a:cxn>
              <a:cxn ang="0">
                <a:pos x="0" y="451"/>
              </a:cxn>
              <a:cxn ang="0">
                <a:pos x="0" y="453"/>
              </a:cxn>
              <a:cxn ang="0">
                <a:pos x="0" y="455"/>
              </a:cxn>
              <a:cxn ang="0">
                <a:pos x="0" y="456"/>
              </a:cxn>
              <a:cxn ang="0">
                <a:pos x="0" y="457"/>
              </a:cxn>
            </a:cxnLst>
            <a:rect l="0" t="0" r="r" b="b"/>
            <a:pathLst>
              <a:path w="1" h="458">
                <a:moveTo>
                  <a:pt x="0" y="0"/>
                </a:moveTo>
                <a:lnTo>
                  <a:pt x="0" y="1"/>
                </a:lnTo>
                <a:lnTo>
                  <a:pt x="0" y="3"/>
                </a:lnTo>
                <a:lnTo>
                  <a:pt x="0" y="5"/>
                </a:lnTo>
                <a:lnTo>
                  <a:pt x="0" y="8"/>
                </a:lnTo>
                <a:lnTo>
                  <a:pt x="0" y="11"/>
                </a:lnTo>
                <a:lnTo>
                  <a:pt x="0" y="15"/>
                </a:lnTo>
                <a:lnTo>
                  <a:pt x="0" y="20"/>
                </a:lnTo>
                <a:lnTo>
                  <a:pt x="0" y="25"/>
                </a:lnTo>
                <a:lnTo>
                  <a:pt x="0" y="30"/>
                </a:lnTo>
                <a:lnTo>
                  <a:pt x="0" y="36"/>
                </a:lnTo>
                <a:lnTo>
                  <a:pt x="0" y="42"/>
                </a:lnTo>
                <a:lnTo>
                  <a:pt x="0" y="49"/>
                </a:lnTo>
                <a:lnTo>
                  <a:pt x="0" y="56"/>
                </a:lnTo>
                <a:lnTo>
                  <a:pt x="0" y="63"/>
                </a:lnTo>
                <a:lnTo>
                  <a:pt x="0" y="71"/>
                </a:lnTo>
                <a:lnTo>
                  <a:pt x="0" y="79"/>
                </a:lnTo>
                <a:lnTo>
                  <a:pt x="0" y="88"/>
                </a:lnTo>
                <a:lnTo>
                  <a:pt x="0" y="97"/>
                </a:lnTo>
                <a:lnTo>
                  <a:pt x="0" y="106"/>
                </a:lnTo>
                <a:lnTo>
                  <a:pt x="0" y="115"/>
                </a:lnTo>
                <a:lnTo>
                  <a:pt x="0" y="125"/>
                </a:lnTo>
                <a:lnTo>
                  <a:pt x="0" y="135"/>
                </a:lnTo>
                <a:lnTo>
                  <a:pt x="0" y="145"/>
                </a:lnTo>
                <a:lnTo>
                  <a:pt x="0" y="155"/>
                </a:lnTo>
                <a:lnTo>
                  <a:pt x="0" y="165"/>
                </a:lnTo>
                <a:lnTo>
                  <a:pt x="0" y="175"/>
                </a:lnTo>
                <a:lnTo>
                  <a:pt x="0" y="186"/>
                </a:lnTo>
                <a:lnTo>
                  <a:pt x="0" y="196"/>
                </a:lnTo>
                <a:lnTo>
                  <a:pt x="0" y="207"/>
                </a:lnTo>
                <a:lnTo>
                  <a:pt x="0" y="218"/>
                </a:lnTo>
                <a:lnTo>
                  <a:pt x="0" y="229"/>
                </a:lnTo>
                <a:lnTo>
                  <a:pt x="0" y="250"/>
                </a:lnTo>
                <a:lnTo>
                  <a:pt x="0" y="260"/>
                </a:lnTo>
                <a:lnTo>
                  <a:pt x="0" y="271"/>
                </a:lnTo>
                <a:lnTo>
                  <a:pt x="0" y="281"/>
                </a:lnTo>
                <a:lnTo>
                  <a:pt x="0" y="292"/>
                </a:lnTo>
                <a:lnTo>
                  <a:pt x="0" y="302"/>
                </a:lnTo>
                <a:lnTo>
                  <a:pt x="0" y="312"/>
                </a:lnTo>
                <a:lnTo>
                  <a:pt x="0" y="322"/>
                </a:lnTo>
                <a:lnTo>
                  <a:pt x="0" y="332"/>
                </a:lnTo>
                <a:lnTo>
                  <a:pt x="0" y="341"/>
                </a:lnTo>
                <a:lnTo>
                  <a:pt x="0" y="351"/>
                </a:lnTo>
                <a:lnTo>
                  <a:pt x="0" y="359"/>
                </a:lnTo>
                <a:lnTo>
                  <a:pt x="0" y="368"/>
                </a:lnTo>
                <a:lnTo>
                  <a:pt x="0" y="377"/>
                </a:lnTo>
                <a:lnTo>
                  <a:pt x="0" y="385"/>
                </a:lnTo>
                <a:lnTo>
                  <a:pt x="0" y="393"/>
                </a:lnTo>
                <a:lnTo>
                  <a:pt x="0" y="400"/>
                </a:lnTo>
                <a:lnTo>
                  <a:pt x="0" y="407"/>
                </a:lnTo>
                <a:lnTo>
                  <a:pt x="0" y="414"/>
                </a:lnTo>
                <a:lnTo>
                  <a:pt x="0" y="421"/>
                </a:lnTo>
                <a:lnTo>
                  <a:pt x="0" y="426"/>
                </a:lnTo>
                <a:lnTo>
                  <a:pt x="0" y="432"/>
                </a:lnTo>
                <a:lnTo>
                  <a:pt x="0" y="437"/>
                </a:lnTo>
                <a:lnTo>
                  <a:pt x="0" y="441"/>
                </a:lnTo>
                <a:lnTo>
                  <a:pt x="0" y="445"/>
                </a:lnTo>
                <a:lnTo>
                  <a:pt x="0" y="449"/>
                </a:lnTo>
                <a:lnTo>
                  <a:pt x="0" y="451"/>
                </a:lnTo>
                <a:lnTo>
                  <a:pt x="0" y="453"/>
                </a:lnTo>
                <a:lnTo>
                  <a:pt x="0" y="455"/>
                </a:lnTo>
                <a:lnTo>
                  <a:pt x="0" y="456"/>
                </a:lnTo>
                <a:lnTo>
                  <a:pt x="0" y="457"/>
                </a:lnTo>
              </a:path>
            </a:pathLst>
          </a:custGeom>
          <a:noFill/>
          <a:ln w="6858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1774" name="Freeform 30"/>
          <p:cNvSpPr>
            <a:spLocks/>
          </p:cNvSpPr>
          <p:nvPr/>
        </p:nvSpPr>
        <p:spPr bwMode="auto">
          <a:xfrm>
            <a:off x="4213225" y="3692525"/>
            <a:ext cx="1588" cy="7254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"/>
              </a:cxn>
              <a:cxn ang="0">
                <a:pos x="0" y="3"/>
              </a:cxn>
              <a:cxn ang="0">
                <a:pos x="0" y="5"/>
              </a:cxn>
              <a:cxn ang="0">
                <a:pos x="0" y="8"/>
              </a:cxn>
              <a:cxn ang="0">
                <a:pos x="0" y="11"/>
              </a:cxn>
              <a:cxn ang="0">
                <a:pos x="0" y="15"/>
              </a:cxn>
              <a:cxn ang="0">
                <a:pos x="0" y="19"/>
              </a:cxn>
              <a:cxn ang="0">
                <a:pos x="0" y="25"/>
              </a:cxn>
              <a:cxn ang="0">
                <a:pos x="0" y="30"/>
              </a:cxn>
              <a:cxn ang="0">
                <a:pos x="0" y="36"/>
              </a:cxn>
              <a:cxn ang="0">
                <a:pos x="0" y="42"/>
              </a:cxn>
              <a:cxn ang="0">
                <a:pos x="0" y="49"/>
              </a:cxn>
              <a:cxn ang="0">
                <a:pos x="0" y="56"/>
              </a:cxn>
              <a:cxn ang="0">
                <a:pos x="0" y="63"/>
              </a:cxn>
              <a:cxn ang="0">
                <a:pos x="0" y="71"/>
              </a:cxn>
              <a:cxn ang="0">
                <a:pos x="0" y="79"/>
              </a:cxn>
              <a:cxn ang="0">
                <a:pos x="0" y="88"/>
              </a:cxn>
              <a:cxn ang="0">
                <a:pos x="0" y="97"/>
              </a:cxn>
              <a:cxn ang="0">
                <a:pos x="0" y="106"/>
              </a:cxn>
              <a:cxn ang="0">
                <a:pos x="0" y="115"/>
              </a:cxn>
              <a:cxn ang="0">
                <a:pos x="0" y="125"/>
              </a:cxn>
              <a:cxn ang="0">
                <a:pos x="0" y="134"/>
              </a:cxn>
              <a:cxn ang="0">
                <a:pos x="0" y="144"/>
              </a:cxn>
              <a:cxn ang="0">
                <a:pos x="0" y="154"/>
              </a:cxn>
              <a:cxn ang="0">
                <a:pos x="0" y="165"/>
              </a:cxn>
              <a:cxn ang="0">
                <a:pos x="0" y="175"/>
              </a:cxn>
              <a:cxn ang="0">
                <a:pos x="0" y="185"/>
              </a:cxn>
              <a:cxn ang="0">
                <a:pos x="0" y="196"/>
              </a:cxn>
              <a:cxn ang="0">
                <a:pos x="0" y="207"/>
              </a:cxn>
              <a:cxn ang="0">
                <a:pos x="0" y="217"/>
              </a:cxn>
              <a:cxn ang="0">
                <a:pos x="0" y="228"/>
              </a:cxn>
              <a:cxn ang="0">
                <a:pos x="0" y="249"/>
              </a:cxn>
              <a:cxn ang="0">
                <a:pos x="0" y="260"/>
              </a:cxn>
              <a:cxn ang="0">
                <a:pos x="0" y="271"/>
              </a:cxn>
              <a:cxn ang="0">
                <a:pos x="0" y="281"/>
              </a:cxn>
              <a:cxn ang="0">
                <a:pos x="0" y="291"/>
              </a:cxn>
              <a:cxn ang="0">
                <a:pos x="0" y="301"/>
              </a:cxn>
              <a:cxn ang="0">
                <a:pos x="0" y="312"/>
              </a:cxn>
              <a:cxn ang="0">
                <a:pos x="0" y="322"/>
              </a:cxn>
              <a:cxn ang="0">
                <a:pos x="0" y="331"/>
              </a:cxn>
              <a:cxn ang="0">
                <a:pos x="0" y="341"/>
              </a:cxn>
              <a:cxn ang="0">
                <a:pos x="0" y="350"/>
              </a:cxn>
              <a:cxn ang="0">
                <a:pos x="0" y="359"/>
              </a:cxn>
              <a:cxn ang="0">
                <a:pos x="0" y="368"/>
              </a:cxn>
              <a:cxn ang="0">
                <a:pos x="0" y="377"/>
              </a:cxn>
              <a:cxn ang="0">
                <a:pos x="0" y="385"/>
              </a:cxn>
              <a:cxn ang="0">
                <a:pos x="0" y="393"/>
              </a:cxn>
              <a:cxn ang="0">
                <a:pos x="0" y="400"/>
              </a:cxn>
              <a:cxn ang="0">
                <a:pos x="0" y="407"/>
              </a:cxn>
              <a:cxn ang="0">
                <a:pos x="0" y="414"/>
              </a:cxn>
              <a:cxn ang="0">
                <a:pos x="0" y="420"/>
              </a:cxn>
              <a:cxn ang="0">
                <a:pos x="0" y="426"/>
              </a:cxn>
              <a:cxn ang="0">
                <a:pos x="0" y="431"/>
              </a:cxn>
              <a:cxn ang="0">
                <a:pos x="0" y="437"/>
              </a:cxn>
              <a:cxn ang="0">
                <a:pos x="0" y="441"/>
              </a:cxn>
              <a:cxn ang="0">
                <a:pos x="0" y="445"/>
              </a:cxn>
              <a:cxn ang="0">
                <a:pos x="0" y="448"/>
              </a:cxn>
              <a:cxn ang="0">
                <a:pos x="0" y="451"/>
              </a:cxn>
              <a:cxn ang="0">
                <a:pos x="0" y="453"/>
              </a:cxn>
              <a:cxn ang="0">
                <a:pos x="0" y="455"/>
              </a:cxn>
              <a:cxn ang="0">
                <a:pos x="0" y="456"/>
              </a:cxn>
              <a:cxn ang="0">
                <a:pos x="0" y="456"/>
              </a:cxn>
            </a:cxnLst>
            <a:rect l="0" t="0" r="r" b="b"/>
            <a:pathLst>
              <a:path w="1" h="457">
                <a:moveTo>
                  <a:pt x="0" y="0"/>
                </a:moveTo>
                <a:lnTo>
                  <a:pt x="0" y="1"/>
                </a:lnTo>
                <a:lnTo>
                  <a:pt x="0" y="3"/>
                </a:lnTo>
                <a:lnTo>
                  <a:pt x="0" y="5"/>
                </a:lnTo>
                <a:lnTo>
                  <a:pt x="0" y="8"/>
                </a:lnTo>
                <a:lnTo>
                  <a:pt x="0" y="11"/>
                </a:lnTo>
                <a:lnTo>
                  <a:pt x="0" y="15"/>
                </a:lnTo>
                <a:lnTo>
                  <a:pt x="0" y="19"/>
                </a:lnTo>
                <a:lnTo>
                  <a:pt x="0" y="25"/>
                </a:lnTo>
                <a:lnTo>
                  <a:pt x="0" y="30"/>
                </a:lnTo>
                <a:lnTo>
                  <a:pt x="0" y="36"/>
                </a:lnTo>
                <a:lnTo>
                  <a:pt x="0" y="42"/>
                </a:lnTo>
                <a:lnTo>
                  <a:pt x="0" y="49"/>
                </a:lnTo>
                <a:lnTo>
                  <a:pt x="0" y="56"/>
                </a:lnTo>
                <a:lnTo>
                  <a:pt x="0" y="63"/>
                </a:lnTo>
                <a:lnTo>
                  <a:pt x="0" y="71"/>
                </a:lnTo>
                <a:lnTo>
                  <a:pt x="0" y="79"/>
                </a:lnTo>
                <a:lnTo>
                  <a:pt x="0" y="88"/>
                </a:lnTo>
                <a:lnTo>
                  <a:pt x="0" y="97"/>
                </a:lnTo>
                <a:lnTo>
                  <a:pt x="0" y="106"/>
                </a:lnTo>
                <a:lnTo>
                  <a:pt x="0" y="115"/>
                </a:lnTo>
                <a:lnTo>
                  <a:pt x="0" y="125"/>
                </a:lnTo>
                <a:lnTo>
                  <a:pt x="0" y="134"/>
                </a:lnTo>
                <a:lnTo>
                  <a:pt x="0" y="144"/>
                </a:lnTo>
                <a:lnTo>
                  <a:pt x="0" y="154"/>
                </a:lnTo>
                <a:lnTo>
                  <a:pt x="0" y="165"/>
                </a:lnTo>
                <a:lnTo>
                  <a:pt x="0" y="175"/>
                </a:lnTo>
                <a:lnTo>
                  <a:pt x="0" y="185"/>
                </a:lnTo>
                <a:lnTo>
                  <a:pt x="0" y="196"/>
                </a:lnTo>
                <a:lnTo>
                  <a:pt x="0" y="207"/>
                </a:lnTo>
                <a:lnTo>
                  <a:pt x="0" y="217"/>
                </a:lnTo>
                <a:lnTo>
                  <a:pt x="0" y="228"/>
                </a:lnTo>
                <a:lnTo>
                  <a:pt x="0" y="249"/>
                </a:lnTo>
                <a:lnTo>
                  <a:pt x="0" y="260"/>
                </a:lnTo>
                <a:lnTo>
                  <a:pt x="0" y="271"/>
                </a:lnTo>
                <a:lnTo>
                  <a:pt x="0" y="281"/>
                </a:lnTo>
                <a:lnTo>
                  <a:pt x="0" y="291"/>
                </a:lnTo>
                <a:lnTo>
                  <a:pt x="0" y="301"/>
                </a:lnTo>
                <a:lnTo>
                  <a:pt x="0" y="312"/>
                </a:lnTo>
                <a:lnTo>
                  <a:pt x="0" y="322"/>
                </a:lnTo>
                <a:lnTo>
                  <a:pt x="0" y="331"/>
                </a:lnTo>
                <a:lnTo>
                  <a:pt x="0" y="341"/>
                </a:lnTo>
                <a:lnTo>
                  <a:pt x="0" y="350"/>
                </a:lnTo>
                <a:lnTo>
                  <a:pt x="0" y="359"/>
                </a:lnTo>
                <a:lnTo>
                  <a:pt x="0" y="368"/>
                </a:lnTo>
                <a:lnTo>
                  <a:pt x="0" y="377"/>
                </a:lnTo>
                <a:lnTo>
                  <a:pt x="0" y="385"/>
                </a:lnTo>
                <a:lnTo>
                  <a:pt x="0" y="393"/>
                </a:lnTo>
                <a:lnTo>
                  <a:pt x="0" y="400"/>
                </a:lnTo>
                <a:lnTo>
                  <a:pt x="0" y="407"/>
                </a:lnTo>
                <a:lnTo>
                  <a:pt x="0" y="414"/>
                </a:lnTo>
                <a:lnTo>
                  <a:pt x="0" y="420"/>
                </a:lnTo>
                <a:lnTo>
                  <a:pt x="0" y="426"/>
                </a:lnTo>
                <a:lnTo>
                  <a:pt x="0" y="431"/>
                </a:lnTo>
                <a:lnTo>
                  <a:pt x="0" y="437"/>
                </a:lnTo>
                <a:lnTo>
                  <a:pt x="0" y="441"/>
                </a:lnTo>
                <a:lnTo>
                  <a:pt x="0" y="445"/>
                </a:lnTo>
                <a:lnTo>
                  <a:pt x="0" y="448"/>
                </a:lnTo>
                <a:lnTo>
                  <a:pt x="0" y="451"/>
                </a:lnTo>
                <a:lnTo>
                  <a:pt x="0" y="453"/>
                </a:lnTo>
                <a:lnTo>
                  <a:pt x="0" y="455"/>
                </a:lnTo>
                <a:lnTo>
                  <a:pt x="0" y="456"/>
                </a:lnTo>
                <a:lnTo>
                  <a:pt x="0" y="456"/>
                </a:lnTo>
              </a:path>
            </a:pathLst>
          </a:custGeom>
          <a:noFill/>
          <a:ln w="6858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1775" name="Oval 31"/>
          <p:cNvSpPr>
            <a:spLocks noChangeArrowheads="1"/>
          </p:cNvSpPr>
          <p:nvPr/>
        </p:nvSpPr>
        <p:spPr bwMode="auto">
          <a:xfrm flipV="1">
            <a:off x="3387725" y="3721100"/>
            <a:ext cx="249238" cy="123825"/>
          </a:xfrm>
          <a:prstGeom prst="ellipse">
            <a:avLst/>
          </a:prstGeom>
          <a:noFill/>
          <a:ln w="3429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776" name="Freeform 32"/>
          <p:cNvSpPr>
            <a:spLocks/>
          </p:cNvSpPr>
          <p:nvPr/>
        </p:nvSpPr>
        <p:spPr bwMode="auto">
          <a:xfrm>
            <a:off x="2509838" y="3914775"/>
            <a:ext cx="1587" cy="5318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"/>
              </a:cxn>
              <a:cxn ang="0">
                <a:pos x="0" y="2"/>
              </a:cxn>
              <a:cxn ang="0">
                <a:pos x="0" y="4"/>
              </a:cxn>
              <a:cxn ang="0">
                <a:pos x="0" y="6"/>
              </a:cxn>
              <a:cxn ang="0">
                <a:pos x="0" y="8"/>
              </a:cxn>
              <a:cxn ang="0">
                <a:pos x="0" y="11"/>
              </a:cxn>
              <a:cxn ang="0">
                <a:pos x="0" y="15"/>
              </a:cxn>
              <a:cxn ang="0">
                <a:pos x="0" y="18"/>
              </a:cxn>
              <a:cxn ang="0">
                <a:pos x="0" y="22"/>
              </a:cxn>
              <a:cxn ang="0">
                <a:pos x="0" y="26"/>
              </a:cxn>
              <a:cxn ang="0">
                <a:pos x="0" y="31"/>
              </a:cxn>
              <a:cxn ang="0">
                <a:pos x="0" y="36"/>
              </a:cxn>
              <a:cxn ang="0">
                <a:pos x="0" y="41"/>
              </a:cxn>
              <a:cxn ang="0">
                <a:pos x="0" y="47"/>
              </a:cxn>
              <a:cxn ang="0">
                <a:pos x="0" y="53"/>
              </a:cxn>
              <a:cxn ang="0">
                <a:pos x="0" y="58"/>
              </a:cxn>
              <a:cxn ang="0">
                <a:pos x="0" y="65"/>
              </a:cxn>
              <a:cxn ang="0">
                <a:pos x="0" y="71"/>
              </a:cxn>
              <a:cxn ang="0">
                <a:pos x="0" y="78"/>
              </a:cxn>
              <a:cxn ang="0">
                <a:pos x="0" y="85"/>
              </a:cxn>
              <a:cxn ang="0">
                <a:pos x="0" y="91"/>
              </a:cxn>
              <a:cxn ang="0">
                <a:pos x="0" y="99"/>
              </a:cxn>
              <a:cxn ang="0">
                <a:pos x="0" y="106"/>
              </a:cxn>
              <a:cxn ang="0">
                <a:pos x="0" y="113"/>
              </a:cxn>
              <a:cxn ang="0">
                <a:pos x="0" y="121"/>
              </a:cxn>
              <a:cxn ang="0">
                <a:pos x="0" y="128"/>
              </a:cxn>
              <a:cxn ang="0">
                <a:pos x="0" y="136"/>
              </a:cxn>
              <a:cxn ang="0">
                <a:pos x="0" y="144"/>
              </a:cxn>
              <a:cxn ang="0">
                <a:pos x="0" y="151"/>
              </a:cxn>
              <a:cxn ang="0">
                <a:pos x="0" y="159"/>
              </a:cxn>
              <a:cxn ang="0">
                <a:pos x="0" y="167"/>
              </a:cxn>
              <a:cxn ang="0">
                <a:pos x="0" y="183"/>
              </a:cxn>
              <a:cxn ang="0">
                <a:pos x="0" y="191"/>
              </a:cxn>
              <a:cxn ang="0">
                <a:pos x="0" y="198"/>
              </a:cxn>
              <a:cxn ang="0">
                <a:pos x="0" y="206"/>
              </a:cxn>
              <a:cxn ang="0">
                <a:pos x="0" y="213"/>
              </a:cxn>
              <a:cxn ang="0">
                <a:pos x="0" y="221"/>
              </a:cxn>
              <a:cxn ang="0">
                <a:pos x="0" y="228"/>
              </a:cxn>
              <a:cxn ang="0">
                <a:pos x="0" y="235"/>
              </a:cxn>
              <a:cxn ang="0">
                <a:pos x="0" y="243"/>
              </a:cxn>
              <a:cxn ang="0">
                <a:pos x="0" y="249"/>
              </a:cxn>
              <a:cxn ang="0">
                <a:pos x="0" y="257"/>
              </a:cxn>
              <a:cxn ang="0">
                <a:pos x="0" y="263"/>
              </a:cxn>
              <a:cxn ang="0">
                <a:pos x="0" y="269"/>
              </a:cxn>
              <a:cxn ang="0">
                <a:pos x="0" y="276"/>
              </a:cxn>
              <a:cxn ang="0">
                <a:pos x="0" y="282"/>
              </a:cxn>
              <a:cxn ang="0">
                <a:pos x="0" y="287"/>
              </a:cxn>
              <a:cxn ang="0">
                <a:pos x="0" y="293"/>
              </a:cxn>
              <a:cxn ang="0">
                <a:pos x="0" y="298"/>
              </a:cxn>
              <a:cxn ang="0">
                <a:pos x="0" y="303"/>
              </a:cxn>
              <a:cxn ang="0">
                <a:pos x="0" y="307"/>
              </a:cxn>
              <a:cxn ang="0">
                <a:pos x="0" y="312"/>
              </a:cxn>
              <a:cxn ang="0">
                <a:pos x="0" y="316"/>
              </a:cxn>
              <a:cxn ang="0">
                <a:pos x="0" y="319"/>
              </a:cxn>
              <a:cxn ang="0">
                <a:pos x="0" y="323"/>
              </a:cxn>
              <a:cxn ang="0">
                <a:pos x="0" y="325"/>
              </a:cxn>
              <a:cxn ang="0">
                <a:pos x="0" y="328"/>
              </a:cxn>
              <a:cxn ang="0">
                <a:pos x="0" y="330"/>
              </a:cxn>
              <a:cxn ang="0">
                <a:pos x="0" y="331"/>
              </a:cxn>
              <a:cxn ang="0">
                <a:pos x="0" y="333"/>
              </a:cxn>
              <a:cxn ang="0">
                <a:pos x="0" y="333"/>
              </a:cxn>
              <a:cxn ang="0">
                <a:pos x="0" y="334"/>
              </a:cxn>
            </a:cxnLst>
            <a:rect l="0" t="0" r="r" b="b"/>
            <a:pathLst>
              <a:path w="1" h="335">
                <a:moveTo>
                  <a:pt x="0" y="0"/>
                </a:moveTo>
                <a:lnTo>
                  <a:pt x="0" y="1"/>
                </a:lnTo>
                <a:lnTo>
                  <a:pt x="0" y="2"/>
                </a:lnTo>
                <a:lnTo>
                  <a:pt x="0" y="4"/>
                </a:lnTo>
                <a:lnTo>
                  <a:pt x="0" y="6"/>
                </a:lnTo>
                <a:lnTo>
                  <a:pt x="0" y="8"/>
                </a:lnTo>
                <a:lnTo>
                  <a:pt x="0" y="11"/>
                </a:lnTo>
                <a:lnTo>
                  <a:pt x="0" y="15"/>
                </a:lnTo>
                <a:lnTo>
                  <a:pt x="0" y="18"/>
                </a:lnTo>
                <a:lnTo>
                  <a:pt x="0" y="22"/>
                </a:lnTo>
                <a:lnTo>
                  <a:pt x="0" y="26"/>
                </a:lnTo>
                <a:lnTo>
                  <a:pt x="0" y="31"/>
                </a:lnTo>
                <a:lnTo>
                  <a:pt x="0" y="36"/>
                </a:lnTo>
                <a:lnTo>
                  <a:pt x="0" y="41"/>
                </a:lnTo>
                <a:lnTo>
                  <a:pt x="0" y="47"/>
                </a:lnTo>
                <a:lnTo>
                  <a:pt x="0" y="53"/>
                </a:lnTo>
                <a:lnTo>
                  <a:pt x="0" y="58"/>
                </a:lnTo>
                <a:lnTo>
                  <a:pt x="0" y="65"/>
                </a:lnTo>
                <a:lnTo>
                  <a:pt x="0" y="71"/>
                </a:lnTo>
                <a:lnTo>
                  <a:pt x="0" y="78"/>
                </a:lnTo>
                <a:lnTo>
                  <a:pt x="0" y="85"/>
                </a:lnTo>
                <a:lnTo>
                  <a:pt x="0" y="91"/>
                </a:lnTo>
                <a:lnTo>
                  <a:pt x="0" y="99"/>
                </a:lnTo>
                <a:lnTo>
                  <a:pt x="0" y="106"/>
                </a:lnTo>
                <a:lnTo>
                  <a:pt x="0" y="113"/>
                </a:lnTo>
                <a:lnTo>
                  <a:pt x="0" y="121"/>
                </a:lnTo>
                <a:lnTo>
                  <a:pt x="0" y="128"/>
                </a:lnTo>
                <a:lnTo>
                  <a:pt x="0" y="136"/>
                </a:lnTo>
                <a:lnTo>
                  <a:pt x="0" y="144"/>
                </a:lnTo>
                <a:lnTo>
                  <a:pt x="0" y="151"/>
                </a:lnTo>
                <a:lnTo>
                  <a:pt x="0" y="159"/>
                </a:lnTo>
                <a:lnTo>
                  <a:pt x="0" y="167"/>
                </a:lnTo>
                <a:lnTo>
                  <a:pt x="0" y="183"/>
                </a:lnTo>
                <a:lnTo>
                  <a:pt x="0" y="191"/>
                </a:lnTo>
                <a:lnTo>
                  <a:pt x="0" y="198"/>
                </a:lnTo>
                <a:lnTo>
                  <a:pt x="0" y="206"/>
                </a:lnTo>
                <a:lnTo>
                  <a:pt x="0" y="213"/>
                </a:lnTo>
                <a:lnTo>
                  <a:pt x="0" y="221"/>
                </a:lnTo>
                <a:lnTo>
                  <a:pt x="0" y="228"/>
                </a:lnTo>
                <a:lnTo>
                  <a:pt x="0" y="235"/>
                </a:lnTo>
                <a:lnTo>
                  <a:pt x="0" y="243"/>
                </a:lnTo>
                <a:lnTo>
                  <a:pt x="0" y="249"/>
                </a:lnTo>
                <a:lnTo>
                  <a:pt x="0" y="257"/>
                </a:lnTo>
                <a:lnTo>
                  <a:pt x="0" y="263"/>
                </a:lnTo>
                <a:lnTo>
                  <a:pt x="0" y="269"/>
                </a:lnTo>
                <a:lnTo>
                  <a:pt x="0" y="276"/>
                </a:lnTo>
                <a:lnTo>
                  <a:pt x="0" y="282"/>
                </a:lnTo>
                <a:lnTo>
                  <a:pt x="0" y="287"/>
                </a:lnTo>
                <a:lnTo>
                  <a:pt x="0" y="293"/>
                </a:lnTo>
                <a:lnTo>
                  <a:pt x="0" y="298"/>
                </a:lnTo>
                <a:lnTo>
                  <a:pt x="0" y="303"/>
                </a:lnTo>
                <a:lnTo>
                  <a:pt x="0" y="307"/>
                </a:lnTo>
                <a:lnTo>
                  <a:pt x="0" y="312"/>
                </a:lnTo>
                <a:lnTo>
                  <a:pt x="0" y="316"/>
                </a:lnTo>
                <a:lnTo>
                  <a:pt x="0" y="319"/>
                </a:lnTo>
                <a:lnTo>
                  <a:pt x="0" y="323"/>
                </a:lnTo>
                <a:lnTo>
                  <a:pt x="0" y="325"/>
                </a:lnTo>
                <a:lnTo>
                  <a:pt x="0" y="328"/>
                </a:lnTo>
                <a:lnTo>
                  <a:pt x="0" y="330"/>
                </a:lnTo>
                <a:lnTo>
                  <a:pt x="0" y="331"/>
                </a:lnTo>
                <a:lnTo>
                  <a:pt x="0" y="333"/>
                </a:lnTo>
                <a:lnTo>
                  <a:pt x="0" y="333"/>
                </a:lnTo>
                <a:lnTo>
                  <a:pt x="0" y="334"/>
                </a:lnTo>
              </a:path>
            </a:pathLst>
          </a:custGeom>
          <a:noFill/>
          <a:ln w="6858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1777" name="Freeform 33"/>
          <p:cNvSpPr>
            <a:spLocks/>
          </p:cNvSpPr>
          <p:nvPr/>
        </p:nvSpPr>
        <p:spPr bwMode="auto">
          <a:xfrm>
            <a:off x="4518025" y="3898900"/>
            <a:ext cx="1588" cy="5318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"/>
              </a:cxn>
              <a:cxn ang="0">
                <a:pos x="0" y="2"/>
              </a:cxn>
              <a:cxn ang="0">
                <a:pos x="0" y="4"/>
              </a:cxn>
              <a:cxn ang="0">
                <a:pos x="0" y="6"/>
              </a:cxn>
              <a:cxn ang="0">
                <a:pos x="0" y="8"/>
              </a:cxn>
              <a:cxn ang="0">
                <a:pos x="0" y="11"/>
              </a:cxn>
              <a:cxn ang="0">
                <a:pos x="0" y="14"/>
              </a:cxn>
              <a:cxn ang="0">
                <a:pos x="0" y="18"/>
              </a:cxn>
              <a:cxn ang="0">
                <a:pos x="0" y="22"/>
              </a:cxn>
              <a:cxn ang="0">
                <a:pos x="0" y="26"/>
              </a:cxn>
              <a:cxn ang="0">
                <a:pos x="0" y="31"/>
              </a:cxn>
              <a:cxn ang="0">
                <a:pos x="0" y="36"/>
              </a:cxn>
              <a:cxn ang="0">
                <a:pos x="0" y="41"/>
              </a:cxn>
              <a:cxn ang="0">
                <a:pos x="0" y="47"/>
              </a:cxn>
              <a:cxn ang="0">
                <a:pos x="0" y="52"/>
              </a:cxn>
              <a:cxn ang="0">
                <a:pos x="0" y="58"/>
              </a:cxn>
              <a:cxn ang="0">
                <a:pos x="0" y="64"/>
              </a:cxn>
              <a:cxn ang="0">
                <a:pos x="0" y="71"/>
              </a:cxn>
              <a:cxn ang="0">
                <a:pos x="0" y="77"/>
              </a:cxn>
              <a:cxn ang="0">
                <a:pos x="0" y="84"/>
              </a:cxn>
              <a:cxn ang="0">
                <a:pos x="0" y="91"/>
              </a:cxn>
              <a:cxn ang="0">
                <a:pos x="0" y="98"/>
              </a:cxn>
              <a:cxn ang="0">
                <a:pos x="0" y="106"/>
              </a:cxn>
              <a:cxn ang="0">
                <a:pos x="0" y="113"/>
              </a:cxn>
              <a:cxn ang="0">
                <a:pos x="0" y="121"/>
              </a:cxn>
              <a:cxn ang="0">
                <a:pos x="0" y="128"/>
              </a:cxn>
              <a:cxn ang="0">
                <a:pos x="0" y="136"/>
              </a:cxn>
              <a:cxn ang="0">
                <a:pos x="0" y="143"/>
              </a:cxn>
              <a:cxn ang="0">
                <a:pos x="0" y="151"/>
              </a:cxn>
              <a:cxn ang="0">
                <a:pos x="0" y="159"/>
              </a:cxn>
              <a:cxn ang="0">
                <a:pos x="0" y="167"/>
              </a:cxn>
              <a:cxn ang="0">
                <a:pos x="0" y="182"/>
              </a:cxn>
              <a:cxn ang="0">
                <a:pos x="0" y="190"/>
              </a:cxn>
              <a:cxn ang="0">
                <a:pos x="0" y="198"/>
              </a:cxn>
              <a:cxn ang="0">
                <a:pos x="0" y="205"/>
              </a:cxn>
              <a:cxn ang="0">
                <a:pos x="0" y="213"/>
              </a:cxn>
              <a:cxn ang="0">
                <a:pos x="0" y="221"/>
              </a:cxn>
              <a:cxn ang="0">
                <a:pos x="0" y="228"/>
              </a:cxn>
              <a:cxn ang="0">
                <a:pos x="0" y="235"/>
              </a:cxn>
              <a:cxn ang="0">
                <a:pos x="0" y="242"/>
              </a:cxn>
              <a:cxn ang="0">
                <a:pos x="0" y="249"/>
              </a:cxn>
              <a:cxn ang="0">
                <a:pos x="0" y="256"/>
              </a:cxn>
              <a:cxn ang="0">
                <a:pos x="0" y="263"/>
              </a:cxn>
              <a:cxn ang="0">
                <a:pos x="0" y="269"/>
              </a:cxn>
              <a:cxn ang="0">
                <a:pos x="0" y="275"/>
              </a:cxn>
              <a:cxn ang="0">
                <a:pos x="0" y="281"/>
              </a:cxn>
              <a:cxn ang="0">
                <a:pos x="0" y="287"/>
              </a:cxn>
              <a:cxn ang="0">
                <a:pos x="0" y="293"/>
              </a:cxn>
              <a:cxn ang="0">
                <a:pos x="0" y="298"/>
              </a:cxn>
              <a:cxn ang="0">
                <a:pos x="0" y="303"/>
              </a:cxn>
              <a:cxn ang="0">
                <a:pos x="0" y="307"/>
              </a:cxn>
              <a:cxn ang="0">
                <a:pos x="0" y="312"/>
              </a:cxn>
              <a:cxn ang="0">
                <a:pos x="0" y="315"/>
              </a:cxn>
              <a:cxn ang="0">
                <a:pos x="0" y="319"/>
              </a:cxn>
              <a:cxn ang="0">
                <a:pos x="0" y="323"/>
              </a:cxn>
              <a:cxn ang="0">
                <a:pos x="0" y="325"/>
              </a:cxn>
              <a:cxn ang="0">
                <a:pos x="0" y="328"/>
              </a:cxn>
              <a:cxn ang="0">
                <a:pos x="0" y="330"/>
              </a:cxn>
              <a:cxn ang="0">
                <a:pos x="0" y="331"/>
              </a:cxn>
              <a:cxn ang="0">
                <a:pos x="0" y="333"/>
              </a:cxn>
              <a:cxn ang="0">
                <a:pos x="0" y="333"/>
              </a:cxn>
              <a:cxn ang="0">
                <a:pos x="0" y="334"/>
              </a:cxn>
            </a:cxnLst>
            <a:rect l="0" t="0" r="r" b="b"/>
            <a:pathLst>
              <a:path w="1" h="335">
                <a:moveTo>
                  <a:pt x="0" y="0"/>
                </a:moveTo>
                <a:lnTo>
                  <a:pt x="0" y="1"/>
                </a:lnTo>
                <a:lnTo>
                  <a:pt x="0" y="2"/>
                </a:lnTo>
                <a:lnTo>
                  <a:pt x="0" y="4"/>
                </a:lnTo>
                <a:lnTo>
                  <a:pt x="0" y="6"/>
                </a:lnTo>
                <a:lnTo>
                  <a:pt x="0" y="8"/>
                </a:lnTo>
                <a:lnTo>
                  <a:pt x="0" y="11"/>
                </a:lnTo>
                <a:lnTo>
                  <a:pt x="0" y="14"/>
                </a:lnTo>
                <a:lnTo>
                  <a:pt x="0" y="18"/>
                </a:lnTo>
                <a:lnTo>
                  <a:pt x="0" y="22"/>
                </a:lnTo>
                <a:lnTo>
                  <a:pt x="0" y="26"/>
                </a:lnTo>
                <a:lnTo>
                  <a:pt x="0" y="31"/>
                </a:lnTo>
                <a:lnTo>
                  <a:pt x="0" y="36"/>
                </a:lnTo>
                <a:lnTo>
                  <a:pt x="0" y="41"/>
                </a:lnTo>
                <a:lnTo>
                  <a:pt x="0" y="47"/>
                </a:lnTo>
                <a:lnTo>
                  <a:pt x="0" y="52"/>
                </a:lnTo>
                <a:lnTo>
                  <a:pt x="0" y="58"/>
                </a:lnTo>
                <a:lnTo>
                  <a:pt x="0" y="64"/>
                </a:lnTo>
                <a:lnTo>
                  <a:pt x="0" y="71"/>
                </a:lnTo>
                <a:lnTo>
                  <a:pt x="0" y="77"/>
                </a:lnTo>
                <a:lnTo>
                  <a:pt x="0" y="84"/>
                </a:lnTo>
                <a:lnTo>
                  <a:pt x="0" y="91"/>
                </a:lnTo>
                <a:lnTo>
                  <a:pt x="0" y="98"/>
                </a:lnTo>
                <a:lnTo>
                  <a:pt x="0" y="106"/>
                </a:lnTo>
                <a:lnTo>
                  <a:pt x="0" y="113"/>
                </a:lnTo>
                <a:lnTo>
                  <a:pt x="0" y="121"/>
                </a:lnTo>
                <a:lnTo>
                  <a:pt x="0" y="128"/>
                </a:lnTo>
                <a:lnTo>
                  <a:pt x="0" y="136"/>
                </a:lnTo>
                <a:lnTo>
                  <a:pt x="0" y="143"/>
                </a:lnTo>
                <a:lnTo>
                  <a:pt x="0" y="151"/>
                </a:lnTo>
                <a:lnTo>
                  <a:pt x="0" y="159"/>
                </a:lnTo>
                <a:lnTo>
                  <a:pt x="0" y="167"/>
                </a:lnTo>
                <a:lnTo>
                  <a:pt x="0" y="182"/>
                </a:lnTo>
                <a:lnTo>
                  <a:pt x="0" y="190"/>
                </a:lnTo>
                <a:lnTo>
                  <a:pt x="0" y="198"/>
                </a:lnTo>
                <a:lnTo>
                  <a:pt x="0" y="205"/>
                </a:lnTo>
                <a:lnTo>
                  <a:pt x="0" y="213"/>
                </a:lnTo>
                <a:lnTo>
                  <a:pt x="0" y="221"/>
                </a:lnTo>
                <a:lnTo>
                  <a:pt x="0" y="228"/>
                </a:lnTo>
                <a:lnTo>
                  <a:pt x="0" y="235"/>
                </a:lnTo>
                <a:lnTo>
                  <a:pt x="0" y="242"/>
                </a:lnTo>
                <a:lnTo>
                  <a:pt x="0" y="249"/>
                </a:lnTo>
                <a:lnTo>
                  <a:pt x="0" y="256"/>
                </a:lnTo>
                <a:lnTo>
                  <a:pt x="0" y="263"/>
                </a:lnTo>
                <a:lnTo>
                  <a:pt x="0" y="269"/>
                </a:lnTo>
                <a:lnTo>
                  <a:pt x="0" y="275"/>
                </a:lnTo>
                <a:lnTo>
                  <a:pt x="0" y="281"/>
                </a:lnTo>
                <a:lnTo>
                  <a:pt x="0" y="287"/>
                </a:lnTo>
                <a:lnTo>
                  <a:pt x="0" y="293"/>
                </a:lnTo>
                <a:lnTo>
                  <a:pt x="0" y="298"/>
                </a:lnTo>
                <a:lnTo>
                  <a:pt x="0" y="303"/>
                </a:lnTo>
                <a:lnTo>
                  <a:pt x="0" y="307"/>
                </a:lnTo>
                <a:lnTo>
                  <a:pt x="0" y="312"/>
                </a:lnTo>
                <a:lnTo>
                  <a:pt x="0" y="315"/>
                </a:lnTo>
                <a:lnTo>
                  <a:pt x="0" y="319"/>
                </a:lnTo>
                <a:lnTo>
                  <a:pt x="0" y="323"/>
                </a:lnTo>
                <a:lnTo>
                  <a:pt x="0" y="325"/>
                </a:lnTo>
                <a:lnTo>
                  <a:pt x="0" y="328"/>
                </a:lnTo>
                <a:lnTo>
                  <a:pt x="0" y="330"/>
                </a:lnTo>
                <a:lnTo>
                  <a:pt x="0" y="331"/>
                </a:lnTo>
                <a:lnTo>
                  <a:pt x="0" y="333"/>
                </a:lnTo>
                <a:lnTo>
                  <a:pt x="0" y="333"/>
                </a:lnTo>
                <a:lnTo>
                  <a:pt x="0" y="334"/>
                </a:lnTo>
              </a:path>
            </a:pathLst>
          </a:custGeom>
          <a:noFill/>
          <a:ln w="6858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1778" name="Line 34"/>
          <p:cNvSpPr>
            <a:spLocks noChangeShapeType="1"/>
          </p:cNvSpPr>
          <p:nvPr/>
        </p:nvSpPr>
        <p:spPr bwMode="auto">
          <a:xfrm flipV="1">
            <a:off x="4343400" y="3886200"/>
            <a:ext cx="0" cy="990600"/>
          </a:xfrm>
          <a:prstGeom prst="line">
            <a:avLst/>
          </a:prstGeom>
          <a:noFill/>
          <a:ln w="40640">
            <a:solidFill>
              <a:srgbClr val="FF99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779" name="Line 35"/>
          <p:cNvSpPr>
            <a:spLocks noChangeShapeType="1"/>
          </p:cNvSpPr>
          <p:nvPr/>
        </p:nvSpPr>
        <p:spPr bwMode="auto">
          <a:xfrm flipV="1">
            <a:off x="3505200" y="4114800"/>
            <a:ext cx="0" cy="1600200"/>
          </a:xfrm>
          <a:prstGeom prst="line">
            <a:avLst/>
          </a:prstGeom>
          <a:noFill/>
          <a:ln w="40640">
            <a:solidFill>
              <a:srgbClr val="FF99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780" name="Line 36"/>
          <p:cNvSpPr>
            <a:spLocks noChangeShapeType="1"/>
          </p:cNvSpPr>
          <p:nvPr/>
        </p:nvSpPr>
        <p:spPr bwMode="auto">
          <a:xfrm flipV="1">
            <a:off x="3048000" y="4038600"/>
            <a:ext cx="0" cy="762000"/>
          </a:xfrm>
          <a:prstGeom prst="line">
            <a:avLst/>
          </a:prstGeom>
          <a:noFill/>
          <a:ln w="41275">
            <a:solidFill>
              <a:srgbClr val="FF99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781" name="Text Box 37"/>
          <p:cNvSpPr txBox="1">
            <a:spLocks noChangeArrowheads="1"/>
          </p:cNvSpPr>
          <p:nvPr/>
        </p:nvSpPr>
        <p:spPr bwMode="auto">
          <a:xfrm>
            <a:off x="5867400" y="2286000"/>
            <a:ext cx="1943100" cy="7112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cs-CZ" sz="2000" b="1">
                <a:solidFill>
                  <a:schemeClr val="tx1"/>
                </a:solidFill>
                <a:effectLst/>
                <a:latin typeface="Arial" charset="0"/>
              </a:rPr>
              <a:t>Indukční cívka 3-5 závitů</a:t>
            </a:r>
            <a:endParaRPr lang="en-GB" sz="2000" b="1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782" name="Text Box 38"/>
          <p:cNvSpPr txBox="1">
            <a:spLocks noChangeArrowheads="1"/>
          </p:cNvSpPr>
          <p:nvPr/>
        </p:nvSpPr>
        <p:spPr bwMode="auto">
          <a:xfrm>
            <a:off x="3657600" y="4953000"/>
            <a:ext cx="2286000" cy="711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cs-CZ" sz="2000" b="1">
                <a:solidFill>
                  <a:schemeClr val="tx1"/>
                </a:solidFill>
                <a:effectLst/>
                <a:latin typeface="Arial" charset="0"/>
              </a:rPr>
              <a:t>Vnější plazmový plyn</a:t>
            </a:r>
            <a:r>
              <a:rPr lang="en-GB" sz="2000" b="1">
                <a:solidFill>
                  <a:schemeClr val="tx1"/>
                </a:solidFill>
                <a:effectLst/>
                <a:latin typeface="Arial" charset="0"/>
              </a:rPr>
              <a:t> 12 L/min Ar</a:t>
            </a:r>
          </a:p>
        </p:txBody>
      </p:sp>
      <p:sp>
        <p:nvSpPr>
          <p:cNvPr id="31783" name="Text Box 39"/>
          <p:cNvSpPr txBox="1">
            <a:spLocks noChangeArrowheads="1"/>
          </p:cNvSpPr>
          <p:nvPr/>
        </p:nvSpPr>
        <p:spPr bwMode="auto">
          <a:xfrm>
            <a:off x="762000" y="4953000"/>
            <a:ext cx="2462213" cy="711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cs-CZ" sz="2000" b="1">
                <a:solidFill>
                  <a:schemeClr val="tx1"/>
                </a:solidFill>
                <a:effectLst/>
                <a:latin typeface="Arial" charset="0"/>
              </a:rPr>
              <a:t>Střední plazmový</a:t>
            </a:r>
            <a:endParaRPr lang="en-GB" sz="2000" b="1">
              <a:solidFill>
                <a:schemeClr val="tx1"/>
              </a:solidFill>
              <a:effectLst/>
              <a:latin typeface="Arial" charset="0"/>
            </a:endParaRPr>
          </a:p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cs-CZ" sz="2000" b="1">
                <a:solidFill>
                  <a:schemeClr val="tx1"/>
                </a:solidFill>
                <a:effectLst/>
                <a:latin typeface="Arial" charset="0"/>
              </a:rPr>
              <a:t>plyn </a:t>
            </a:r>
            <a:r>
              <a:rPr lang="en-GB" sz="2000" b="1">
                <a:solidFill>
                  <a:schemeClr val="tx1"/>
                </a:solidFill>
                <a:effectLst/>
                <a:latin typeface="Arial" charset="0"/>
              </a:rPr>
              <a:t>0-0.5 L/min Ar</a:t>
            </a:r>
          </a:p>
        </p:txBody>
      </p:sp>
      <p:sp>
        <p:nvSpPr>
          <p:cNvPr id="31784" name="Text Box 40"/>
          <p:cNvSpPr txBox="1">
            <a:spLocks noChangeArrowheads="1"/>
          </p:cNvSpPr>
          <p:nvPr/>
        </p:nvSpPr>
        <p:spPr bwMode="auto">
          <a:xfrm>
            <a:off x="2047875" y="5922963"/>
            <a:ext cx="2860675" cy="711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cs-CZ" sz="2000" b="1">
                <a:solidFill>
                  <a:schemeClr val="tx1"/>
                </a:solidFill>
                <a:effectLst/>
                <a:latin typeface="Arial" charset="0"/>
              </a:rPr>
              <a:t>Nosný plyn (aerosolu)</a:t>
            </a:r>
            <a:endParaRPr lang="en-GB" sz="2000" b="1">
              <a:solidFill>
                <a:schemeClr val="tx1"/>
              </a:solidFill>
              <a:effectLst/>
              <a:latin typeface="Arial" charset="0"/>
            </a:endParaRPr>
          </a:p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GB" sz="2000" b="1">
                <a:solidFill>
                  <a:schemeClr val="tx1"/>
                </a:solidFill>
                <a:effectLst/>
                <a:latin typeface="Arial" charset="0"/>
              </a:rPr>
              <a:t>0.6-1 L/min Ar</a:t>
            </a:r>
          </a:p>
        </p:txBody>
      </p:sp>
      <p:sp>
        <p:nvSpPr>
          <p:cNvPr id="31788" name="Line 44"/>
          <p:cNvSpPr>
            <a:spLocks noChangeShapeType="1"/>
          </p:cNvSpPr>
          <p:nvPr/>
        </p:nvSpPr>
        <p:spPr bwMode="auto">
          <a:xfrm flipH="1">
            <a:off x="4876800" y="2667000"/>
            <a:ext cx="838200" cy="0"/>
          </a:xfrm>
          <a:prstGeom prst="line">
            <a:avLst/>
          </a:prstGeom>
          <a:noFill/>
          <a:ln w="41275">
            <a:solidFill>
              <a:srgbClr val="CCFFFF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789" name="Text Box 45"/>
          <p:cNvSpPr txBox="1">
            <a:spLocks noChangeArrowheads="1"/>
          </p:cNvSpPr>
          <p:nvPr/>
        </p:nvSpPr>
        <p:spPr bwMode="auto">
          <a:xfrm>
            <a:off x="5181600" y="3505200"/>
            <a:ext cx="3124200" cy="7112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cs-CZ" sz="2000" b="1">
                <a:solidFill>
                  <a:schemeClr val="tx1"/>
                </a:solidFill>
                <a:effectLst/>
                <a:latin typeface="Arial" charset="0"/>
              </a:rPr>
              <a:t>Plazmová hlavice SiO</a:t>
            </a:r>
            <a:r>
              <a:rPr lang="cs-CZ" sz="2000" b="1" baseline="-25000">
                <a:solidFill>
                  <a:schemeClr val="tx1"/>
                </a:solidFill>
                <a:effectLst/>
                <a:latin typeface="Arial" charset="0"/>
              </a:rPr>
              <a:t>2</a:t>
            </a:r>
            <a:endParaRPr lang="en-GB" sz="2000" b="1" baseline="-25000">
              <a:solidFill>
                <a:schemeClr val="tx1"/>
              </a:solidFill>
              <a:effectLst/>
              <a:latin typeface="Arial" charset="0"/>
            </a:endParaRPr>
          </a:p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GB" sz="2000" b="1">
                <a:solidFill>
                  <a:schemeClr val="tx1"/>
                </a:solidFill>
                <a:effectLst/>
                <a:latin typeface="Arial" charset="0"/>
              </a:rPr>
              <a:t>3 </a:t>
            </a:r>
            <a:r>
              <a:rPr lang="cs-CZ" sz="2000" b="1">
                <a:solidFill>
                  <a:schemeClr val="tx1"/>
                </a:solidFill>
                <a:effectLst/>
                <a:latin typeface="Arial" charset="0"/>
              </a:rPr>
              <a:t>koncentrické trubice</a:t>
            </a:r>
            <a:endParaRPr lang="en-GB" sz="2000" b="1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790" name="Line 46"/>
          <p:cNvSpPr>
            <a:spLocks noChangeShapeType="1"/>
          </p:cNvSpPr>
          <p:nvPr/>
        </p:nvSpPr>
        <p:spPr bwMode="auto">
          <a:xfrm flipH="1">
            <a:off x="4648200" y="3810000"/>
            <a:ext cx="381000" cy="0"/>
          </a:xfrm>
          <a:prstGeom prst="line">
            <a:avLst/>
          </a:prstGeom>
          <a:noFill/>
          <a:ln w="41275">
            <a:solidFill>
              <a:srgbClr val="CCFFFF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791" name="Text Box 47"/>
          <p:cNvSpPr txBox="1">
            <a:spLocks noChangeArrowheads="1"/>
          </p:cNvSpPr>
          <p:nvPr/>
        </p:nvSpPr>
        <p:spPr bwMode="auto">
          <a:xfrm>
            <a:off x="6388100" y="5348288"/>
            <a:ext cx="2520950" cy="1320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cs-CZ" sz="2000" b="1">
                <a:solidFill>
                  <a:schemeClr val="tx1"/>
                </a:solidFill>
                <a:effectLst/>
                <a:latin typeface="Arial" charset="0"/>
              </a:rPr>
              <a:t>Elektromagnetické </a:t>
            </a:r>
          </a:p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cs-CZ" sz="2000" b="1">
                <a:solidFill>
                  <a:schemeClr val="tx1"/>
                </a:solidFill>
                <a:effectLst/>
                <a:latin typeface="Arial" charset="0"/>
              </a:rPr>
              <a:t>pole, frekvence</a:t>
            </a:r>
            <a:endParaRPr lang="en-GB" sz="2000" b="1">
              <a:solidFill>
                <a:schemeClr val="tx1"/>
              </a:solidFill>
              <a:effectLst/>
              <a:latin typeface="Arial" charset="0"/>
            </a:endParaRPr>
          </a:p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GB" sz="2000" b="1">
                <a:solidFill>
                  <a:schemeClr val="tx1"/>
                </a:solidFill>
                <a:effectLst/>
                <a:latin typeface="Arial" charset="0"/>
              </a:rPr>
              <a:t>27 MHz, 40 MHz</a:t>
            </a:r>
            <a:r>
              <a:rPr lang="cs-CZ" sz="2000" b="1">
                <a:solidFill>
                  <a:schemeClr val="tx1"/>
                </a:solidFill>
                <a:effectLst/>
                <a:latin typeface="Arial" charset="0"/>
              </a:rPr>
              <a:t> </a:t>
            </a:r>
          </a:p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cs-CZ" sz="2000" b="1">
                <a:solidFill>
                  <a:schemeClr val="tx1"/>
                </a:solidFill>
                <a:effectLst/>
                <a:latin typeface="Arial" charset="0"/>
              </a:rPr>
              <a:t>výkon</a:t>
            </a:r>
            <a:r>
              <a:rPr lang="en-GB" sz="2000" b="1">
                <a:solidFill>
                  <a:schemeClr val="tx1"/>
                </a:solidFill>
                <a:effectLst/>
                <a:latin typeface="Arial" charset="0"/>
              </a:rPr>
              <a:t> 1-2 kW</a:t>
            </a:r>
          </a:p>
        </p:txBody>
      </p:sp>
      <p:sp>
        <p:nvSpPr>
          <p:cNvPr id="31794" name="AutoShape 50"/>
          <p:cNvSpPr>
            <a:spLocks noChangeArrowheads="1"/>
          </p:cNvSpPr>
          <p:nvPr/>
        </p:nvSpPr>
        <p:spPr bwMode="auto">
          <a:xfrm>
            <a:off x="4519613" y="1185863"/>
            <a:ext cx="4471987" cy="914400"/>
          </a:xfrm>
          <a:prstGeom prst="rightArrow">
            <a:avLst>
              <a:gd name="adj1" fmla="val 50000"/>
              <a:gd name="adj2" fmla="val 122266"/>
            </a:avLst>
          </a:prstGeom>
          <a:noFill/>
          <a:ln w="127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cs-CZ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Záření, laterální pozorování</a:t>
            </a:r>
            <a:endParaRPr lang="en-GB" sz="20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grpSp>
        <p:nvGrpSpPr>
          <p:cNvPr id="31804" name="Group 60"/>
          <p:cNvGrpSpPr>
            <a:grpSpLocks/>
          </p:cNvGrpSpPr>
          <p:nvPr/>
        </p:nvGrpSpPr>
        <p:grpSpPr bwMode="auto">
          <a:xfrm>
            <a:off x="304800" y="2590800"/>
            <a:ext cx="2133600" cy="1905000"/>
            <a:chOff x="192" y="1632"/>
            <a:chExt cx="1344" cy="1200"/>
          </a:xfrm>
        </p:grpSpPr>
        <p:sp>
          <p:nvSpPr>
            <p:cNvPr id="31795" name="AutoShape 51"/>
            <p:cNvSpPr>
              <a:spLocks noChangeArrowheads="1"/>
            </p:cNvSpPr>
            <p:nvPr/>
          </p:nvSpPr>
          <p:spPr bwMode="auto">
            <a:xfrm rot="16283016">
              <a:off x="960" y="2256"/>
              <a:ext cx="576" cy="576"/>
            </a:xfrm>
            <a:prstGeom prst="lightningBolt">
              <a:avLst/>
            </a:prstGeom>
            <a:solidFill>
              <a:srgbClr val="FF66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796" name="Text Box 52"/>
            <p:cNvSpPr txBox="1">
              <a:spLocks noChangeArrowheads="1"/>
            </p:cNvSpPr>
            <p:nvPr/>
          </p:nvSpPr>
          <p:spPr bwMode="auto">
            <a:xfrm>
              <a:off x="192" y="1632"/>
              <a:ext cx="816" cy="83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0"/>
                </a:spcBef>
                <a:buFontTx/>
                <a:buNone/>
              </a:pPr>
              <a:r>
                <a:rPr lang="cs-CZ" sz="2000" b="1">
                  <a:solidFill>
                    <a:schemeClr val="tx1"/>
                  </a:solidFill>
                  <a:effectLst/>
                  <a:latin typeface="Arial" charset="0"/>
                </a:rPr>
                <a:t>Iniciace výboje: </a:t>
              </a:r>
            </a:p>
            <a:p>
              <a:pPr eaLnBrk="0" hangingPunct="0">
                <a:spcBef>
                  <a:spcPct val="0"/>
                </a:spcBef>
                <a:buFontTx/>
                <a:buNone/>
              </a:pPr>
              <a:r>
                <a:rPr lang="cs-CZ" sz="2000" b="1">
                  <a:solidFill>
                    <a:schemeClr val="tx1"/>
                  </a:solidFill>
                  <a:effectLst/>
                  <a:latin typeface="Arial" charset="0"/>
                </a:rPr>
                <a:t>ionizace jiskrou</a:t>
              </a:r>
            </a:p>
          </p:txBody>
        </p:sp>
      </p:grpSp>
      <p:sp>
        <p:nvSpPr>
          <p:cNvPr id="31806" name="Oval 62"/>
          <p:cNvSpPr>
            <a:spLocks noChangeArrowheads="1"/>
          </p:cNvSpPr>
          <p:nvPr/>
        </p:nvSpPr>
        <p:spPr bwMode="auto">
          <a:xfrm>
            <a:off x="3325813" y="381000"/>
            <a:ext cx="407987" cy="1001713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809" name="Text Box 65"/>
          <p:cNvSpPr txBox="1">
            <a:spLocks noChangeArrowheads="1"/>
          </p:cNvSpPr>
          <p:nvPr/>
        </p:nvSpPr>
        <p:spPr bwMode="auto">
          <a:xfrm>
            <a:off x="4876800" y="762000"/>
            <a:ext cx="2497138" cy="466725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cs-CZ" sz="2400" b="1">
                <a:solidFill>
                  <a:schemeClr val="tx1"/>
                </a:solidFill>
                <a:effectLst/>
                <a:latin typeface="Arial" charset="0"/>
              </a:rPr>
              <a:t>Analytická zóna</a:t>
            </a:r>
            <a:endParaRPr lang="en-GB" sz="2400" b="1"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1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1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1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1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1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1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86" grpId="0" animBg="1" autoUpdateAnimBg="0"/>
      <p:bldP spid="31778" grpId="0" animBg="1"/>
      <p:bldP spid="31779" grpId="0" animBg="1"/>
      <p:bldP spid="31780" grpId="0" animBg="1"/>
      <p:bldP spid="31782" grpId="0" animBg="1" autoUpdateAnimBg="0"/>
      <p:bldP spid="31783" grpId="0" animBg="1" autoUpdateAnimBg="0"/>
      <p:bldP spid="31784" grpId="0" animBg="1" autoUpdateAnimBg="0"/>
      <p:bldP spid="31794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304800" y="441325"/>
            <a:ext cx="868680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cs-CZ" sz="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Tvorba</a:t>
            </a:r>
            <a:r>
              <a:rPr lang="en-GB" sz="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GB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analytic</a:t>
            </a:r>
            <a:r>
              <a:rPr lang="cs-CZ" sz="3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kého</a:t>
            </a:r>
            <a:r>
              <a:rPr lang="en-GB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sign</a:t>
            </a:r>
            <a:r>
              <a:rPr lang="cs-CZ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á</a:t>
            </a:r>
            <a:r>
              <a:rPr lang="en-GB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</a:t>
            </a:r>
            <a:r>
              <a:rPr lang="cs-CZ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</a:t>
            </a:r>
            <a:r>
              <a:rPr lang="en-GB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en-GB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AES</a:t>
            </a:r>
            <a:r>
              <a:rPr lang="en-GB" sz="3800" b="1" dirty="0">
                <a:solidFill>
                  <a:srgbClr val="FF0000"/>
                </a:solidFill>
                <a:effectLst/>
              </a:rPr>
              <a:t> </a:t>
            </a:r>
          </a:p>
        </p:txBody>
      </p:sp>
      <p:sp>
        <p:nvSpPr>
          <p:cNvPr id="22531" name="Freeform 3"/>
          <p:cNvSpPr>
            <a:spLocks/>
          </p:cNvSpPr>
          <p:nvPr/>
        </p:nvSpPr>
        <p:spPr bwMode="auto">
          <a:xfrm>
            <a:off x="360363" y="2087563"/>
            <a:ext cx="1044575" cy="546100"/>
          </a:xfrm>
          <a:custGeom>
            <a:avLst/>
            <a:gdLst/>
            <a:ahLst/>
            <a:cxnLst>
              <a:cxn ang="0">
                <a:pos x="672" y="394"/>
              </a:cxn>
              <a:cxn ang="0">
                <a:pos x="656" y="398"/>
              </a:cxn>
              <a:cxn ang="0">
                <a:pos x="637" y="396"/>
              </a:cxn>
              <a:cxn ang="0">
                <a:pos x="615" y="392"/>
              </a:cxn>
              <a:cxn ang="0">
                <a:pos x="590" y="387"/>
              </a:cxn>
              <a:cxn ang="0">
                <a:pos x="561" y="383"/>
              </a:cxn>
              <a:cxn ang="0">
                <a:pos x="513" y="383"/>
              </a:cxn>
              <a:cxn ang="0">
                <a:pos x="479" y="383"/>
              </a:cxn>
              <a:cxn ang="0">
                <a:pos x="452" y="383"/>
              </a:cxn>
              <a:cxn ang="0">
                <a:pos x="427" y="383"/>
              </a:cxn>
              <a:cxn ang="0">
                <a:pos x="399" y="383"/>
              </a:cxn>
              <a:cxn ang="0">
                <a:pos x="363" y="383"/>
              </a:cxn>
              <a:cxn ang="0">
                <a:pos x="312" y="383"/>
              </a:cxn>
              <a:cxn ang="0">
                <a:pos x="281" y="383"/>
              </a:cxn>
              <a:cxn ang="0">
                <a:pos x="256" y="383"/>
              </a:cxn>
              <a:cxn ang="0">
                <a:pos x="234" y="383"/>
              </a:cxn>
              <a:cxn ang="0">
                <a:pos x="210" y="383"/>
              </a:cxn>
              <a:cxn ang="0">
                <a:pos x="180" y="383"/>
              </a:cxn>
              <a:cxn ang="0">
                <a:pos x="136" y="383"/>
              </a:cxn>
              <a:cxn ang="0">
                <a:pos x="108" y="387"/>
              </a:cxn>
              <a:cxn ang="0">
                <a:pos x="82" y="392"/>
              </a:cxn>
              <a:cxn ang="0">
                <a:pos x="60" y="396"/>
              </a:cxn>
              <a:cxn ang="0">
                <a:pos x="41" y="398"/>
              </a:cxn>
              <a:cxn ang="0">
                <a:pos x="25" y="394"/>
              </a:cxn>
              <a:cxn ang="0">
                <a:pos x="12" y="383"/>
              </a:cxn>
              <a:cxn ang="0">
                <a:pos x="0" y="357"/>
              </a:cxn>
              <a:cxn ang="0">
                <a:pos x="1" y="334"/>
              </a:cxn>
              <a:cxn ang="0">
                <a:pos x="8" y="308"/>
              </a:cxn>
              <a:cxn ang="0">
                <a:pos x="21" y="280"/>
              </a:cxn>
              <a:cxn ang="0">
                <a:pos x="38" y="249"/>
              </a:cxn>
              <a:cxn ang="0">
                <a:pos x="58" y="216"/>
              </a:cxn>
              <a:cxn ang="0">
                <a:pos x="80" y="179"/>
              </a:cxn>
              <a:cxn ang="0">
                <a:pos x="96" y="156"/>
              </a:cxn>
              <a:cxn ang="0">
                <a:pos x="110" y="139"/>
              </a:cxn>
              <a:cxn ang="0">
                <a:pos x="127" y="125"/>
              </a:cxn>
              <a:cxn ang="0">
                <a:pos x="147" y="110"/>
              </a:cxn>
              <a:cxn ang="0">
                <a:pos x="174" y="92"/>
              </a:cxn>
              <a:cxn ang="0">
                <a:pos x="210" y="69"/>
              </a:cxn>
              <a:cxn ang="0">
                <a:pos x="234" y="54"/>
              </a:cxn>
              <a:cxn ang="0">
                <a:pos x="255" y="44"/>
              </a:cxn>
              <a:cxn ang="0">
                <a:pos x="275" y="37"/>
              </a:cxn>
              <a:cxn ang="0">
                <a:pos x="298" y="32"/>
              </a:cxn>
              <a:cxn ang="0">
                <a:pos x="327" y="26"/>
              </a:cxn>
              <a:cxn ang="0">
                <a:pos x="372" y="17"/>
              </a:cxn>
              <a:cxn ang="0">
                <a:pos x="406" y="9"/>
              </a:cxn>
              <a:cxn ang="0">
                <a:pos x="434" y="3"/>
              </a:cxn>
              <a:cxn ang="0">
                <a:pos x="459" y="0"/>
              </a:cxn>
              <a:cxn ang="0">
                <a:pos x="484" y="2"/>
              </a:cxn>
              <a:cxn ang="0">
                <a:pos x="511" y="10"/>
              </a:cxn>
              <a:cxn ang="0">
                <a:pos x="548" y="29"/>
              </a:cxn>
              <a:cxn ang="0">
                <a:pos x="573" y="48"/>
              </a:cxn>
              <a:cxn ang="0">
                <a:pos x="590" y="68"/>
              </a:cxn>
              <a:cxn ang="0">
                <a:pos x="601" y="90"/>
              </a:cxn>
              <a:cxn ang="0">
                <a:pos x="611" y="116"/>
              </a:cxn>
              <a:cxn ang="0">
                <a:pos x="621" y="147"/>
              </a:cxn>
              <a:cxn ang="0">
                <a:pos x="636" y="184"/>
              </a:cxn>
              <a:cxn ang="0">
                <a:pos x="658" y="233"/>
              </a:cxn>
              <a:cxn ang="0">
                <a:pos x="676" y="268"/>
              </a:cxn>
              <a:cxn ang="0">
                <a:pos x="690" y="300"/>
              </a:cxn>
              <a:cxn ang="0">
                <a:pos x="698" y="328"/>
              </a:cxn>
              <a:cxn ang="0">
                <a:pos x="698" y="354"/>
              </a:cxn>
              <a:cxn ang="0">
                <a:pos x="689" y="378"/>
              </a:cxn>
            </a:cxnLst>
            <a:rect l="0" t="0" r="r" b="b"/>
            <a:pathLst>
              <a:path w="701" h="399">
                <a:moveTo>
                  <a:pt x="686" y="383"/>
                </a:moveTo>
                <a:lnTo>
                  <a:pt x="680" y="388"/>
                </a:lnTo>
                <a:lnTo>
                  <a:pt x="678" y="391"/>
                </a:lnTo>
                <a:lnTo>
                  <a:pt x="675" y="392"/>
                </a:lnTo>
                <a:lnTo>
                  <a:pt x="672" y="394"/>
                </a:lnTo>
                <a:lnTo>
                  <a:pt x="669" y="395"/>
                </a:lnTo>
                <a:lnTo>
                  <a:pt x="666" y="396"/>
                </a:lnTo>
                <a:lnTo>
                  <a:pt x="663" y="397"/>
                </a:lnTo>
                <a:lnTo>
                  <a:pt x="659" y="398"/>
                </a:lnTo>
                <a:lnTo>
                  <a:pt x="656" y="398"/>
                </a:lnTo>
                <a:lnTo>
                  <a:pt x="652" y="398"/>
                </a:lnTo>
                <a:lnTo>
                  <a:pt x="649" y="398"/>
                </a:lnTo>
                <a:lnTo>
                  <a:pt x="645" y="397"/>
                </a:lnTo>
                <a:lnTo>
                  <a:pt x="641" y="397"/>
                </a:lnTo>
                <a:lnTo>
                  <a:pt x="637" y="396"/>
                </a:lnTo>
                <a:lnTo>
                  <a:pt x="633" y="396"/>
                </a:lnTo>
                <a:lnTo>
                  <a:pt x="628" y="395"/>
                </a:lnTo>
                <a:lnTo>
                  <a:pt x="624" y="394"/>
                </a:lnTo>
                <a:lnTo>
                  <a:pt x="620" y="393"/>
                </a:lnTo>
                <a:lnTo>
                  <a:pt x="615" y="392"/>
                </a:lnTo>
                <a:lnTo>
                  <a:pt x="610" y="391"/>
                </a:lnTo>
                <a:lnTo>
                  <a:pt x="605" y="390"/>
                </a:lnTo>
                <a:lnTo>
                  <a:pt x="600" y="389"/>
                </a:lnTo>
                <a:lnTo>
                  <a:pt x="595" y="388"/>
                </a:lnTo>
                <a:lnTo>
                  <a:pt x="590" y="387"/>
                </a:lnTo>
                <a:lnTo>
                  <a:pt x="584" y="386"/>
                </a:lnTo>
                <a:lnTo>
                  <a:pt x="578" y="385"/>
                </a:lnTo>
                <a:lnTo>
                  <a:pt x="573" y="384"/>
                </a:lnTo>
                <a:lnTo>
                  <a:pt x="567" y="384"/>
                </a:lnTo>
                <a:lnTo>
                  <a:pt x="561" y="383"/>
                </a:lnTo>
                <a:lnTo>
                  <a:pt x="554" y="383"/>
                </a:lnTo>
                <a:lnTo>
                  <a:pt x="548" y="383"/>
                </a:lnTo>
                <a:lnTo>
                  <a:pt x="530" y="383"/>
                </a:lnTo>
                <a:lnTo>
                  <a:pt x="521" y="383"/>
                </a:lnTo>
                <a:lnTo>
                  <a:pt x="513" y="383"/>
                </a:lnTo>
                <a:lnTo>
                  <a:pt x="506" y="383"/>
                </a:lnTo>
                <a:lnTo>
                  <a:pt x="498" y="383"/>
                </a:lnTo>
                <a:lnTo>
                  <a:pt x="492" y="383"/>
                </a:lnTo>
                <a:lnTo>
                  <a:pt x="485" y="383"/>
                </a:lnTo>
                <a:lnTo>
                  <a:pt x="479" y="383"/>
                </a:lnTo>
                <a:lnTo>
                  <a:pt x="474" y="383"/>
                </a:lnTo>
                <a:lnTo>
                  <a:pt x="468" y="383"/>
                </a:lnTo>
                <a:lnTo>
                  <a:pt x="462" y="383"/>
                </a:lnTo>
                <a:lnTo>
                  <a:pt x="457" y="383"/>
                </a:lnTo>
                <a:lnTo>
                  <a:pt x="452" y="383"/>
                </a:lnTo>
                <a:lnTo>
                  <a:pt x="447" y="383"/>
                </a:lnTo>
                <a:lnTo>
                  <a:pt x="442" y="383"/>
                </a:lnTo>
                <a:lnTo>
                  <a:pt x="437" y="383"/>
                </a:lnTo>
                <a:lnTo>
                  <a:pt x="432" y="383"/>
                </a:lnTo>
                <a:lnTo>
                  <a:pt x="427" y="383"/>
                </a:lnTo>
                <a:lnTo>
                  <a:pt x="422" y="383"/>
                </a:lnTo>
                <a:lnTo>
                  <a:pt x="416" y="383"/>
                </a:lnTo>
                <a:lnTo>
                  <a:pt x="411" y="383"/>
                </a:lnTo>
                <a:lnTo>
                  <a:pt x="405" y="383"/>
                </a:lnTo>
                <a:lnTo>
                  <a:pt x="399" y="383"/>
                </a:lnTo>
                <a:lnTo>
                  <a:pt x="393" y="383"/>
                </a:lnTo>
                <a:lnTo>
                  <a:pt x="386" y="383"/>
                </a:lnTo>
                <a:lnTo>
                  <a:pt x="379" y="383"/>
                </a:lnTo>
                <a:lnTo>
                  <a:pt x="371" y="383"/>
                </a:lnTo>
                <a:lnTo>
                  <a:pt x="363" y="383"/>
                </a:lnTo>
                <a:lnTo>
                  <a:pt x="355" y="383"/>
                </a:lnTo>
                <a:lnTo>
                  <a:pt x="346" y="383"/>
                </a:lnTo>
                <a:lnTo>
                  <a:pt x="336" y="383"/>
                </a:lnTo>
                <a:lnTo>
                  <a:pt x="320" y="383"/>
                </a:lnTo>
                <a:lnTo>
                  <a:pt x="312" y="383"/>
                </a:lnTo>
                <a:lnTo>
                  <a:pt x="305" y="383"/>
                </a:lnTo>
                <a:lnTo>
                  <a:pt x="298" y="383"/>
                </a:lnTo>
                <a:lnTo>
                  <a:pt x="292" y="383"/>
                </a:lnTo>
                <a:lnTo>
                  <a:pt x="286" y="383"/>
                </a:lnTo>
                <a:lnTo>
                  <a:pt x="281" y="383"/>
                </a:lnTo>
                <a:lnTo>
                  <a:pt x="275" y="383"/>
                </a:lnTo>
                <a:lnTo>
                  <a:pt x="270" y="383"/>
                </a:lnTo>
                <a:lnTo>
                  <a:pt x="265" y="383"/>
                </a:lnTo>
                <a:lnTo>
                  <a:pt x="260" y="383"/>
                </a:lnTo>
                <a:lnTo>
                  <a:pt x="256" y="383"/>
                </a:lnTo>
                <a:lnTo>
                  <a:pt x="252" y="383"/>
                </a:lnTo>
                <a:lnTo>
                  <a:pt x="247" y="383"/>
                </a:lnTo>
                <a:lnTo>
                  <a:pt x="243" y="383"/>
                </a:lnTo>
                <a:lnTo>
                  <a:pt x="238" y="383"/>
                </a:lnTo>
                <a:lnTo>
                  <a:pt x="234" y="383"/>
                </a:lnTo>
                <a:lnTo>
                  <a:pt x="229" y="383"/>
                </a:lnTo>
                <a:lnTo>
                  <a:pt x="225" y="383"/>
                </a:lnTo>
                <a:lnTo>
                  <a:pt x="220" y="383"/>
                </a:lnTo>
                <a:lnTo>
                  <a:pt x="215" y="383"/>
                </a:lnTo>
                <a:lnTo>
                  <a:pt x="210" y="383"/>
                </a:lnTo>
                <a:lnTo>
                  <a:pt x="204" y="383"/>
                </a:lnTo>
                <a:lnTo>
                  <a:pt x="199" y="383"/>
                </a:lnTo>
                <a:lnTo>
                  <a:pt x="193" y="383"/>
                </a:lnTo>
                <a:lnTo>
                  <a:pt x="187" y="383"/>
                </a:lnTo>
                <a:lnTo>
                  <a:pt x="180" y="383"/>
                </a:lnTo>
                <a:lnTo>
                  <a:pt x="173" y="383"/>
                </a:lnTo>
                <a:lnTo>
                  <a:pt x="166" y="383"/>
                </a:lnTo>
                <a:lnTo>
                  <a:pt x="158" y="383"/>
                </a:lnTo>
                <a:lnTo>
                  <a:pt x="149" y="383"/>
                </a:lnTo>
                <a:lnTo>
                  <a:pt x="136" y="383"/>
                </a:lnTo>
                <a:lnTo>
                  <a:pt x="130" y="384"/>
                </a:lnTo>
                <a:lnTo>
                  <a:pt x="124" y="384"/>
                </a:lnTo>
                <a:lnTo>
                  <a:pt x="119" y="385"/>
                </a:lnTo>
                <a:lnTo>
                  <a:pt x="113" y="386"/>
                </a:lnTo>
                <a:lnTo>
                  <a:pt x="108" y="387"/>
                </a:lnTo>
                <a:lnTo>
                  <a:pt x="102" y="388"/>
                </a:lnTo>
                <a:lnTo>
                  <a:pt x="97" y="388"/>
                </a:lnTo>
                <a:lnTo>
                  <a:pt x="92" y="390"/>
                </a:lnTo>
                <a:lnTo>
                  <a:pt x="87" y="390"/>
                </a:lnTo>
                <a:lnTo>
                  <a:pt x="82" y="392"/>
                </a:lnTo>
                <a:lnTo>
                  <a:pt x="78" y="393"/>
                </a:lnTo>
                <a:lnTo>
                  <a:pt x="73" y="394"/>
                </a:lnTo>
                <a:lnTo>
                  <a:pt x="68" y="394"/>
                </a:lnTo>
                <a:lnTo>
                  <a:pt x="64" y="395"/>
                </a:lnTo>
                <a:lnTo>
                  <a:pt x="60" y="396"/>
                </a:lnTo>
                <a:lnTo>
                  <a:pt x="56" y="397"/>
                </a:lnTo>
                <a:lnTo>
                  <a:pt x="52" y="397"/>
                </a:lnTo>
                <a:lnTo>
                  <a:pt x="48" y="398"/>
                </a:lnTo>
                <a:lnTo>
                  <a:pt x="44" y="398"/>
                </a:lnTo>
                <a:lnTo>
                  <a:pt x="41" y="398"/>
                </a:lnTo>
                <a:lnTo>
                  <a:pt x="38" y="397"/>
                </a:lnTo>
                <a:lnTo>
                  <a:pt x="34" y="397"/>
                </a:lnTo>
                <a:lnTo>
                  <a:pt x="31" y="396"/>
                </a:lnTo>
                <a:lnTo>
                  <a:pt x="28" y="395"/>
                </a:lnTo>
                <a:lnTo>
                  <a:pt x="25" y="394"/>
                </a:lnTo>
                <a:lnTo>
                  <a:pt x="22" y="392"/>
                </a:lnTo>
                <a:lnTo>
                  <a:pt x="19" y="390"/>
                </a:lnTo>
                <a:lnTo>
                  <a:pt x="17" y="388"/>
                </a:lnTo>
                <a:lnTo>
                  <a:pt x="14" y="386"/>
                </a:lnTo>
                <a:lnTo>
                  <a:pt x="12" y="383"/>
                </a:lnTo>
                <a:lnTo>
                  <a:pt x="6" y="375"/>
                </a:lnTo>
                <a:lnTo>
                  <a:pt x="4" y="370"/>
                </a:lnTo>
                <a:lnTo>
                  <a:pt x="3" y="366"/>
                </a:lnTo>
                <a:lnTo>
                  <a:pt x="2" y="362"/>
                </a:lnTo>
                <a:lnTo>
                  <a:pt x="0" y="357"/>
                </a:lnTo>
                <a:lnTo>
                  <a:pt x="0" y="353"/>
                </a:lnTo>
                <a:lnTo>
                  <a:pt x="0" y="348"/>
                </a:lnTo>
                <a:lnTo>
                  <a:pt x="0" y="343"/>
                </a:lnTo>
                <a:lnTo>
                  <a:pt x="0" y="338"/>
                </a:lnTo>
                <a:lnTo>
                  <a:pt x="1" y="334"/>
                </a:lnTo>
                <a:lnTo>
                  <a:pt x="2" y="328"/>
                </a:lnTo>
                <a:lnTo>
                  <a:pt x="3" y="324"/>
                </a:lnTo>
                <a:lnTo>
                  <a:pt x="4" y="318"/>
                </a:lnTo>
                <a:lnTo>
                  <a:pt x="6" y="313"/>
                </a:lnTo>
                <a:lnTo>
                  <a:pt x="8" y="308"/>
                </a:lnTo>
                <a:lnTo>
                  <a:pt x="10" y="302"/>
                </a:lnTo>
                <a:lnTo>
                  <a:pt x="12" y="297"/>
                </a:lnTo>
                <a:lnTo>
                  <a:pt x="15" y="291"/>
                </a:lnTo>
                <a:lnTo>
                  <a:pt x="18" y="286"/>
                </a:lnTo>
                <a:lnTo>
                  <a:pt x="21" y="280"/>
                </a:lnTo>
                <a:lnTo>
                  <a:pt x="24" y="274"/>
                </a:lnTo>
                <a:lnTo>
                  <a:pt x="27" y="268"/>
                </a:lnTo>
                <a:lnTo>
                  <a:pt x="31" y="262"/>
                </a:lnTo>
                <a:lnTo>
                  <a:pt x="34" y="255"/>
                </a:lnTo>
                <a:lnTo>
                  <a:pt x="38" y="249"/>
                </a:lnTo>
                <a:lnTo>
                  <a:pt x="42" y="242"/>
                </a:lnTo>
                <a:lnTo>
                  <a:pt x="46" y="236"/>
                </a:lnTo>
                <a:lnTo>
                  <a:pt x="50" y="229"/>
                </a:lnTo>
                <a:lnTo>
                  <a:pt x="54" y="222"/>
                </a:lnTo>
                <a:lnTo>
                  <a:pt x="58" y="216"/>
                </a:lnTo>
                <a:lnTo>
                  <a:pt x="62" y="209"/>
                </a:lnTo>
                <a:lnTo>
                  <a:pt x="70" y="196"/>
                </a:lnTo>
                <a:lnTo>
                  <a:pt x="73" y="190"/>
                </a:lnTo>
                <a:lnTo>
                  <a:pt x="77" y="184"/>
                </a:lnTo>
                <a:lnTo>
                  <a:pt x="80" y="179"/>
                </a:lnTo>
                <a:lnTo>
                  <a:pt x="83" y="174"/>
                </a:lnTo>
                <a:lnTo>
                  <a:pt x="86" y="169"/>
                </a:lnTo>
                <a:lnTo>
                  <a:pt x="90" y="165"/>
                </a:lnTo>
                <a:lnTo>
                  <a:pt x="92" y="160"/>
                </a:lnTo>
                <a:lnTo>
                  <a:pt x="96" y="156"/>
                </a:lnTo>
                <a:lnTo>
                  <a:pt x="98" y="153"/>
                </a:lnTo>
                <a:lnTo>
                  <a:pt x="101" y="149"/>
                </a:lnTo>
                <a:lnTo>
                  <a:pt x="104" y="146"/>
                </a:lnTo>
                <a:lnTo>
                  <a:pt x="107" y="142"/>
                </a:lnTo>
                <a:lnTo>
                  <a:pt x="110" y="139"/>
                </a:lnTo>
                <a:lnTo>
                  <a:pt x="114" y="136"/>
                </a:lnTo>
                <a:lnTo>
                  <a:pt x="116" y="133"/>
                </a:lnTo>
                <a:lnTo>
                  <a:pt x="120" y="130"/>
                </a:lnTo>
                <a:lnTo>
                  <a:pt x="123" y="128"/>
                </a:lnTo>
                <a:lnTo>
                  <a:pt x="127" y="125"/>
                </a:lnTo>
                <a:lnTo>
                  <a:pt x="130" y="122"/>
                </a:lnTo>
                <a:lnTo>
                  <a:pt x="134" y="119"/>
                </a:lnTo>
                <a:lnTo>
                  <a:pt x="138" y="116"/>
                </a:lnTo>
                <a:lnTo>
                  <a:pt x="143" y="113"/>
                </a:lnTo>
                <a:lnTo>
                  <a:pt x="147" y="110"/>
                </a:lnTo>
                <a:lnTo>
                  <a:pt x="152" y="107"/>
                </a:lnTo>
                <a:lnTo>
                  <a:pt x="157" y="104"/>
                </a:lnTo>
                <a:lnTo>
                  <a:pt x="162" y="100"/>
                </a:lnTo>
                <a:lnTo>
                  <a:pt x="168" y="96"/>
                </a:lnTo>
                <a:lnTo>
                  <a:pt x="174" y="92"/>
                </a:lnTo>
                <a:lnTo>
                  <a:pt x="180" y="88"/>
                </a:lnTo>
                <a:lnTo>
                  <a:pt x="187" y="84"/>
                </a:lnTo>
                <a:lnTo>
                  <a:pt x="199" y="76"/>
                </a:lnTo>
                <a:lnTo>
                  <a:pt x="205" y="72"/>
                </a:lnTo>
                <a:lnTo>
                  <a:pt x="210" y="69"/>
                </a:lnTo>
                <a:lnTo>
                  <a:pt x="216" y="66"/>
                </a:lnTo>
                <a:lnTo>
                  <a:pt x="221" y="62"/>
                </a:lnTo>
                <a:lnTo>
                  <a:pt x="226" y="60"/>
                </a:lnTo>
                <a:lnTo>
                  <a:pt x="230" y="57"/>
                </a:lnTo>
                <a:lnTo>
                  <a:pt x="234" y="54"/>
                </a:lnTo>
                <a:lnTo>
                  <a:pt x="239" y="52"/>
                </a:lnTo>
                <a:lnTo>
                  <a:pt x="243" y="50"/>
                </a:lnTo>
                <a:lnTo>
                  <a:pt x="247" y="48"/>
                </a:lnTo>
                <a:lnTo>
                  <a:pt x="251" y="46"/>
                </a:lnTo>
                <a:lnTo>
                  <a:pt x="255" y="44"/>
                </a:lnTo>
                <a:lnTo>
                  <a:pt x="259" y="43"/>
                </a:lnTo>
                <a:lnTo>
                  <a:pt x="263" y="42"/>
                </a:lnTo>
                <a:lnTo>
                  <a:pt x="267" y="40"/>
                </a:lnTo>
                <a:lnTo>
                  <a:pt x="271" y="39"/>
                </a:lnTo>
                <a:lnTo>
                  <a:pt x="275" y="37"/>
                </a:lnTo>
                <a:lnTo>
                  <a:pt x="279" y="36"/>
                </a:lnTo>
                <a:lnTo>
                  <a:pt x="284" y="35"/>
                </a:lnTo>
                <a:lnTo>
                  <a:pt x="288" y="34"/>
                </a:lnTo>
                <a:lnTo>
                  <a:pt x="293" y="33"/>
                </a:lnTo>
                <a:lnTo>
                  <a:pt x="298" y="32"/>
                </a:lnTo>
                <a:lnTo>
                  <a:pt x="303" y="30"/>
                </a:lnTo>
                <a:lnTo>
                  <a:pt x="308" y="29"/>
                </a:lnTo>
                <a:lnTo>
                  <a:pt x="314" y="28"/>
                </a:lnTo>
                <a:lnTo>
                  <a:pt x="320" y="27"/>
                </a:lnTo>
                <a:lnTo>
                  <a:pt x="327" y="26"/>
                </a:lnTo>
                <a:lnTo>
                  <a:pt x="334" y="24"/>
                </a:lnTo>
                <a:lnTo>
                  <a:pt x="341" y="23"/>
                </a:lnTo>
                <a:lnTo>
                  <a:pt x="349" y="22"/>
                </a:lnTo>
                <a:lnTo>
                  <a:pt x="365" y="19"/>
                </a:lnTo>
                <a:lnTo>
                  <a:pt x="372" y="17"/>
                </a:lnTo>
                <a:lnTo>
                  <a:pt x="380" y="16"/>
                </a:lnTo>
                <a:lnTo>
                  <a:pt x="387" y="14"/>
                </a:lnTo>
                <a:lnTo>
                  <a:pt x="393" y="12"/>
                </a:lnTo>
                <a:lnTo>
                  <a:pt x="400" y="11"/>
                </a:lnTo>
                <a:lnTo>
                  <a:pt x="406" y="9"/>
                </a:lnTo>
                <a:lnTo>
                  <a:pt x="412" y="8"/>
                </a:lnTo>
                <a:lnTo>
                  <a:pt x="418" y="6"/>
                </a:lnTo>
                <a:lnTo>
                  <a:pt x="423" y="5"/>
                </a:lnTo>
                <a:lnTo>
                  <a:pt x="429" y="4"/>
                </a:lnTo>
                <a:lnTo>
                  <a:pt x="434" y="3"/>
                </a:lnTo>
                <a:lnTo>
                  <a:pt x="439" y="2"/>
                </a:lnTo>
                <a:lnTo>
                  <a:pt x="444" y="2"/>
                </a:lnTo>
                <a:lnTo>
                  <a:pt x="450" y="1"/>
                </a:lnTo>
                <a:lnTo>
                  <a:pt x="454" y="0"/>
                </a:lnTo>
                <a:lnTo>
                  <a:pt x="459" y="0"/>
                </a:lnTo>
                <a:lnTo>
                  <a:pt x="464" y="0"/>
                </a:lnTo>
                <a:lnTo>
                  <a:pt x="469" y="0"/>
                </a:lnTo>
                <a:lnTo>
                  <a:pt x="474" y="0"/>
                </a:lnTo>
                <a:lnTo>
                  <a:pt x="479" y="1"/>
                </a:lnTo>
                <a:lnTo>
                  <a:pt x="484" y="2"/>
                </a:lnTo>
                <a:lnTo>
                  <a:pt x="489" y="3"/>
                </a:lnTo>
                <a:lnTo>
                  <a:pt x="494" y="4"/>
                </a:lnTo>
                <a:lnTo>
                  <a:pt x="500" y="6"/>
                </a:lnTo>
                <a:lnTo>
                  <a:pt x="505" y="8"/>
                </a:lnTo>
                <a:lnTo>
                  <a:pt x="511" y="10"/>
                </a:lnTo>
                <a:lnTo>
                  <a:pt x="517" y="12"/>
                </a:lnTo>
                <a:lnTo>
                  <a:pt x="523" y="15"/>
                </a:lnTo>
                <a:lnTo>
                  <a:pt x="529" y="18"/>
                </a:lnTo>
                <a:lnTo>
                  <a:pt x="536" y="22"/>
                </a:lnTo>
                <a:lnTo>
                  <a:pt x="548" y="29"/>
                </a:lnTo>
                <a:lnTo>
                  <a:pt x="554" y="33"/>
                </a:lnTo>
                <a:lnTo>
                  <a:pt x="559" y="37"/>
                </a:lnTo>
                <a:lnTo>
                  <a:pt x="564" y="40"/>
                </a:lnTo>
                <a:lnTo>
                  <a:pt x="569" y="44"/>
                </a:lnTo>
                <a:lnTo>
                  <a:pt x="573" y="48"/>
                </a:lnTo>
                <a:lnTo>
                  <a:pt x="577" y="52"/>
                </a:lnTo>
                <a:lnTo>
                  <a:pt x="580" y="56"/>
                </a:lnTo>
                <a:lnTo>
                  <a:pt x="584" y="60"/>
                </a:lnTo>
                <a:lnTo>
                  <a:pt x="587" y="64"/>
                </a:lnTo>
                <a:lnTo>
                  <a:pt x="590" y="68"/>
                </a:lnTo>
                <a:lnTo>
                  <a:pt x="592" y="72"/>
                </a:lnTo>
                <a:lnTo>
                  <a:pt x="594" y="76"/>
                </a:lnTo>
                <a:lnTo>
                  <a:pt x="597" y="81"/>
                </a:lnTo>
                <a:lnTo>
                  <a:pt x="599" y="86"/>
                </a:lnTo>
                <a:lnTo>
                  <a:pt x="601" y="90"/>
                </a:lnTo>
                <a:lnTo>
                  <a:pt x="603" y="95"/>
                </a:lnTo>
                <a:lnTo>
                  <a:pt x="605" y="100"/>
                </a:lnTo>
                <a:lnTo>
                  <a:pt x="607" y="105"/>
                </a:lnTo>
                <a:lnTo>
                  <a:pt x="609" y="110"/>
                </a:lnTo>
                <a:lnTo>
                  <a:pt x="611" y="116"/>
                </a:lnTo>
                <a:lnTo>
                  <a:pt x="613" y="122"/>
                </a:lnTo>
                <a:lnTo>
                  <a:pt x="615" y="128"/>
                </a:lnTo>
                <a:lnTo>
                  <a:pt x="617" y="134"/>
                </a:lnTo>
                <a:lnTo>
                  <a:pt x="619" y="140"/>
                </a:lnTo>
                <a:lnTo>
                  <a:pt x="621" y="147"/>
                </a:lnTo>
                <a:lnTo>
                  <a:pt x="624" y="154"/>
                </a:lnTo>
                <a:lnTo>
                  <a:pt x="626" y="161"/>
                </a:lnTo>
                <a:lnTo>
                  <a:pt x="629" y="168"/>
                </a:lnTo>
                <a:lnTo>
                  <a:pt x="632" y="176"/>
                </a:lnTo>
                <a:lnTo>
                  <a:pt x="636" y="184"/>
                </a:lnTo>
                <a:lnTo>
                  <a:pt x="643" y="201"/>
                </a:lnTo>
                <a:lnTo>
                  <a:pt x="647" y="209"/>
                </a:lnTo>
                <a:lnTo>
                  <a:pt x="650" y="217"/>
                </a:lnTo>
                <a:lnTo>
                  <a:pt x="654" y="225"/>
                </a:lnTo>
                <a:lnTo>
                  <a:pt x="658" y="233"/>
                </a:lnTo>
                <a:lnTo>
                  <a:pt x="662" y="240"/>
                </a:lnTo>
                <a:lnTo>
                  <a:pt x="665" y="247"/>
                </a:lnTo>
                <a:lnTo>
                  <a:pt x="669" y="254"/>
                </a:lnTo>
                <a:lnTo>
                  <a:pt x="672" y="261"/>
                </a:lnTo>
                <a:lnTo>
                  <a:pt x="676" y="268"/>
                </a:lnTo>
                <a:lnTo>
                  <a:pt x="679" y="275"/>
                </a:lnTo>
                <a:lnTo>
                  <a:pt x="682" y="281"/>
                </a:lnTo>
                <a:lnTo>
                  <a:pt x="685" y="288"/>
                </a:lnTo>
                <a:lnTo>
                  <a:pt x="687" y="294"/>
                </a:lnTo>
                <a:lnTo>
                  <a:pt x="690" y="300"/>
                </a:lnTo>
                <a:lnTo>
                  <a:pt x="692" y="306"/>
                </a:lnTo>
                <a:lnTo>
                  <a:pt x="694" y="312"/>
                </a:lnTo>
                <a:lnTo>
                  <a:pt x="696" y="317"/>
                </a:lnTo>
                <a:lnTo>
                  <a:pt x="697" y="323"/>
                </a:lnTo>
                <a:lnTo>
                  <a:pt x="698" y="328"/>
                </a:lnTo>
                <a:lnTo>
                  <a:pt x="699" y="334"/>
                </a:lnTo>
                <a:lnTo>
                  <a:pt x="700" y="339"/>
                </a:lnTo>
                <a:lnTo>
                  <a:pt x="700" y="344"/>
                </a:lnTo>
                <a:lnTo>
                  <a:pt x="699" y="349"/>
                </a:lnTo>
                <a:lnTo>
                  <a:pt x="698" y="354"/>
                </a:lnTo>
                <a:lnTo>
                  <a:pt x="698" y="359"/>
                </a:lnTo>
                <a:lnTo>
                  <a:pt x="696" y="364"/>
                </a:lnTo>
                <a:lnTo>
                  <a:pt x="694" y="369"/>
                </a:lnTo>
                <a:lnTo>
                  <a:pt x="692" y="374"/>
                </a:lnTo>
                <a:lnTo>
                  <a:pt x="689" y="378"/>
                </a:lnTo>
                <a:lnTo>
                  <a:pt x="686" y="383"/>
                </a:lnTo>
              </a:path>
            </a:pathLst>
          </a:custGeom>
          <a:solidFill>
            <a:srgbClr val="CC0000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381000" y="1600200"/>
            <a:ext cx="1774825" cy="3762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30000"/>
              </a:spcBef>
              <a:buFontTx/>
              <a:buNone/>
            </a:pPr>
            <a:r>
              <a:rPr lang="cs-CZ" sz="2200" b="1">
                <a:solidFill>
                  <a:srgbClr val="CC0000"/>
                </a:solidFill>
                <a:effectLst/>
              </a:rPr>
              <a:t>pevný vzorek</a:t>
            </a:r>
            <a:endParaRPr lang="fr-FR" sz="2200">
              <a:solidFill>
                <a:srgbClr val="CC0000"/>
              </a:solidFill>
              <a:effectLst/>
            </a:endParaRPr>
          </a:p>
        </p:txBody>
      </p:sp>
      <p:grpSp>
        <p:nvGrpSpPr>
          <p:cNvPr id="22601" name="Group 73"/>
          <p:cNvGrpSpPr>
            <a:grpSpLocks/>
          </p:cNvGrpSpPr>
          <p:nvPr/>
        </p:nvGrpSpPr>
        <p:grpSpPr bwMode="auto">
          <a:xfrm>
            <a:off x="3216275" y="2743200"/>
            <a:ext cx="974725" cy="1597025"/>
            <a:chOff x="2026" y="1728"/>
            <a:chExt cx="614" cy="1006"/>
          </a:xfrm>
        </p:grpSpPr>
        <p:sp>
          <p:nvSpPr>
            <p:cNvPr id="22534" name="Text Box 6"/>
            <p:cNvSpPr txBox="1">
              <a:spLocks noChangeArrowheads="1"/>
            </p:cNvSpPr>
            <p:nvPr/>
          </p:nvSpPr>
          <p:spPr bwMode="auto">
            <a:xfrm>
              <a:off x="2026" y="1728"/>
              <a:ext cx="614" cy="479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85000"/>
                </a:lnSpc>
                <a:spcBef>
                  <a:spcPct val="30000"/>
                </a:spcBef>
                <a:buFontTx/>
                <a:buNone/>
              </a:pPr>
              <a:r>
                <a:rPr lang="cs-CZ" sz="2200" b="1">
                  <a:solidFill>
                    <a:srgbClr val="FF0000"/>
                  </a:solidFill>
                  <a:effectLst/>
                </a:rPr>
                <a:t>pevné </a:t>
              </a:r>
            </a:p>
            <a:p>
              <a:pPr eaLnBrk="0" hangingPunct="0">
                <a:lnSpc>
                  <a:spcPct val="85000"/>
                </a:lnSpc>
                <a:spcBef>
                  <a:spcPct val="30000"/>
                </a:spcBef>
                <a:buFontTx/>
                <a:buNone/>
              </a:pPr>
              <a:r>
                <a:rPr lang="cs-CZ" sz="2200" b="1">
                  <a:solidFill>
                    <a:srgbClr val="FF0000"/>
                  </a:solidFill>
                  <a:effectLst/>
                </a:rPr>
                <a:t>částice</a:t>
              </a:r>
              <a:endParaRPr lang="fr-FR" sz="22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2536" name="Freeform 8"/>
            <p:cNvSpPr>
              <a:spLocks/>
            </p:cNvSpPr>
            <p:nvPr/>
          </p:nvSpPr>
          <p:spPr bwMode="auto">
            <a:xfrm>
              <a:off x="2095" y="2330"/>
              <a:ext cx="259" cy="132"/>
            </a:xfrm>
            <a:custGeom>
              <a:avLst/>
              <a:gdLst/>
              <a:ahLst/>
              <a:cxnLst>
                <a:cxn ang="0">
                  <a:pos x="126" y="2"/>
                </a:cxn>
                <a:cxn ang="0">
                  <a:pos x="113" y="1"/>
                </a:cxn>
                <a:cxn ang="0">
                  <a:pos x="101" y="0"/>
                </a:cxn>
                <a:cxn ang="0">
                  <a:pos x="90" y="0"/>
                </a:cxn>
                <a:cxn ang="0">
                  <a:pos x="78" y="0"/>
                </a:cxn>
                <a:cxn ang="0">
                  <a:pos x="67" y="1"/>
                </a:cxn>
                <a:cxn ang="0">
                  <a:pos x="57" y="1"/>
                </a:cxn>
                <a:cxn ang="0">
                  <a:pos x="47" y="3"/>
                </a:cxn>
                <a:cxn ang="0">
                  <a:pos x="38" y="4"/>
                </a:cxn>
                <a:cxn ang="0">
                  <a:pos x="30" y="6"/>
                </a:cxn>
                <a:cxn ang="0">
                  <a:pos x="22" y="9"/>
                </a:cxn>
                <a:cxn ang="0">
                  <a:pos x="16" y="12"/>
                </a:cxn>
                <a:cxn ang="0">
                  <a:pos x="10" y="15"/>
                </a:cxn>
                <a:cxn ang="0">
                  <a:pos x="6" y="19"/>
                </a:cxn>
                <a:cxn ang="0">
                  <a:pos x="3" y="23"/>
                </a:cxn>
                <a:cxn ang="0">
                  <a:pos x="1" y="28"/>
                </a:cxn>
                <a:cxn ang="0">
                  <a:pos x="1" y="35"/>
                </a:cxn>
                <a:cxn ang="0">
                  <a:pos x="2" y="40"/>
                </a:cxn>
                <a:cxn ang="0">
                  <a:pos x="5" y="45"/>
                </a:cxn>
                <a:cxn ang="0">
                  <a:pos x="8" y="51"/>
                </a:cxn>
                <a:cxn ang="0">
                  <a:pos x="13" y="57"/>
                </a:cxn>
                <a:cxn ang="0">
                  <a:pos x="18" y="62"/>
                </a:cxn>
                <a:cxn ang="0">
                  <a:pos x="24" y="67"/>
                </a:cxn>
                <a:cxn ang="0">
                  <a:pos x="31" y="73"/>
                </a:cxn>
                <a:cxn ang="0">
                  <a:pos x="39" y="78"/>
                </a:cxn>
                <a:cxn ang="0">
                  <a:pos x="47" y="83"/>
                </a:cxn>
                <a:cxn ang="0">
                  <a:pos x="56" y="87"/>
                </a:cxn>
                <a:cxn ang="0">
                  <a:pos x="65" y="91"/>
                </a:cxn>
                <a:cxn ang="0">
                  <a:pos x="75" y="95"/>
                </a:cxn>
                <a:cxn ang="0">
                  <a:pos x="85" y="99"/>
                </a:cxn>
                <a:cxn ang="0">
                  <a:pos x="95" y="101"/>
                </a:cxn>
                <a:cxn ang="0">
                  <a:pos x="115" y="106"/>
                </a:cxn>
                <a:cxn ang="0">
                  <a:pos x="131" y="109"/>
                </a:cxn>
                <a:cxn ang="0">
                  <a:pos x="145" y="111"/>
                </a:cxn>
                <a:cxn ang="0">
                  <a:pos x="160" y="112"/>
                </a:cxn>
                <a:cxn ang="0">
                  <a:pos x="175" y="113"/>
                </a:cxn>
                <a:cxn ang="0">
                  <a:pos x="189" y="114"/>
                </a:cxn>
                <a:cxn ang="0">
                  <a:pos x="203" y="113"/>
                </a:cxn>
                <a:cxn ang="0">
                  <a:pos x="215" y="112"/>
                </a:cxn>
                <a:cxn ang="0">
                  <a:pos x="227" y="110"/>
                </a:cxn>
                <a:cxn ang="0">
                  <a:pos x="238" y="107"/>
                </a:cxn>
                <a:cxn ang="0">
                  <a:pos x="248" y="103"/>
                </a:cxn>
                <a:cxn ang="0">
                  <a:pos x="256" y="98"/>
                </a:cxn>
                <a:cxn ang="0">
                  <a:pos x="263" y="91"/>
                </a:cxn>
                <a:cxn ang="0">
                  <a:pos x="269" y="84"/>
                </a:cxn>
                <a:cxn ang="0">
                  <a:pos x="273" y="75"/>
                </a:cxn>
                <a:cxn ang="0">
                  <a:pos x="275" y="65"/>
                </a:cxn>
                <a:cxn ang="0">
                  <a:pos x="274" y="53"/>
                </a:cxn>
                <a:cxn ang="0">
                  <a:pos x="272" y="46"/>
                </a:cxn>
                <a:cxn ang="0">
                  <a:pos x="268" y="39"/>
                </a:cxn>
                <a:cxn ang="0">
                  <a:pos x="263" y="34"/>
                </a:cxn>
                <a:cxn ang="0">
                  <a:pos x="256" y="29"/>
                </a:cxn>
                <a:cxn ang="0">
                  <a:pos x="249" y="25"/>
                </a:cxn>
                <a:cxn ang="0">
                  <a:pos x="240" y="21"/>
                </a:cxn>
                <a:cxn ang="0">
                  <a:pos x="230" y="18"/>
                </a:cxn>
                <a:cxn ang="0">
                  <a:pos x="219" y="15"/>
                </a:cxn>
                <a:cxn ang="0">
                  <a:pos x="208" y="13"/>
                </a:cxn>
                <a:cxn ang="0">
                  <a:pos x="196" y="11"/>
                </a:cxn>
                <a:cxn ang="0">
                  <a:pos x="184" y="9"/>
                </a:cxn>
                <a:cxn ang="0">
                  <a:pos x="171" y="7"/>
                </a:cxn>
                <a:cxn ang="0">
                  <a:pos x="158" y="6"/>
                </a:cxn>
                <a:cxn ang="0">
                  <a:pos x="145" y="4"/>
                </a:cxn>
              </a:cxnLst>
              <a:rect l="0" t="0" r="r" b="b"/>
              <a:pathLst>
                <a:path w="276" h="115">
                  <a:moveTo>
                    <a:pt x="138" y="3"/>
                  </a:moveTo>
                  <a:lnTo>
                    <a:pt x="126" y="2"/>
                  </a:lnTo>
                  <a:lnTo>
                    <a:pt x="119" y="1"/>
                  </a:lnTo>
                  <a:lnTo>
                    <a:pt x="113" y="1"/>
                  </a:lnTo>
                  <a:lnTo>
                    <a:pt x="107" y="1"/>
                  </a:lnTo>
                  <a:lnTo>
                    <a:pt x="101" y="0"/>
                  </a:lnTo>
                  <a:lnTo>
                    <a:pt x="95" y="0"/>
                  </a:lnTo>
                  <a:lnTo>
                    <a:pt x="90" y="0"/>
                  </a:lnTo>
                  <a:lnTo>
                    <a:pt x="84" y="0"/>
                  </a:lnTo>
                  <a:lnTo>
                    <a:pt x="78" y="0"/>
                  </a:lnTo>
                  <a:lnTo>
                    <a:pt x="73" y="0"/>
                  </a:lnTo>
                  <a:lnTo>
                    <a:pt x="67" y="1"/>
                  </a:lnTo>
                  <a:lnTo>
                    <a:pt x="62" y="1"/>
                  </a:lnTo>
                  <a:lnTo>
                    <a:pt x="57" y="1"/>
                  </a:lnTo>
                  <a:lnTo>
                    <a:pt x="52" y="2"/>
                  </a:lnTo>
                  <a:lnTo>
                    <a:pt x="47" y="3"/>
                  </a:lnTo>
                  <a:lnTo>
                    <a:pt x="42" y="3"/>
                  </a:lnTo>
                  <a:lnTo>
                    <a:pt x="38" y="4"/>
                  </a:lnTo>
                  <a:lnTo>
                    <a:pt x="34" y="5"/>
                  </a:lnTo>
                  <a:lnTo>
                    <a:pt x="30" y="6"/>
                  </a:lnTo>
                  <a:lnTo>
                    <a:pt x="26" y="7"/>
                  </a:lnTo>
                  <a:lnTo>
                    <a:pt x="22" y="9"/>
                  </a:lnTo>
                  <a:lnTo>
                    <a:pt x="19" y="10"/>
                  </a:lnTo>
                  <a:lnTo>
                    <a:pt x="16" y="12"/>
                  </a:lnTo>
                  <a:lnTo>
                    <a:pt x="13" y="13"/>
                  </a:lnTo>
                  <a:lnTo>
                    <a:pt x="10" y="15"/>
                  </a:lnTo>
                  <a:lnTo>
                    <a:pt x="8" y="17"/>
                  </a:lnTo>
                  <a:lnTo>
                    <a:pt x="6" y="19"/>
                  </a:lnTo>
                  <a:lnTo>
                    <a:pt x="4" y="21"/>
                  </a:lnTo>
                  <a:lnTo>
                    <a:pt x="3" y="23"/>
                  </a:lnTo>
                  <a:lnTo>
                    <a:pt x="1" y="25"/>
                  </a:lnTo>
                  <a:lnTo>
                    <a:pt x="1" y="28"/>
                  </a:lnTo>
                  <a:lnTo>
                    <a:pt x="0" y="33"/>
                  </a:lnTo>
                  <a:lnTo>
                    <a:pt x="1" y="35"/>
                  </a:lnTo>
                  <a:lnTo>
                    <a:pt x="1" y="38"/>
                  </a:lnTo>
                  <a:lnTo>
                    <a:pt x="2" y="40"/>
                  </a:lnTo>
                  <a:lnTo>
                    <a:pt x="3" y="43"/>
                  </a:lnTo>
                  <a:lnTo>
                    <a:pt x="5" y="45"/>
                  </a:lnTo>
                  <a:lnTo>
                    <a:pt x="6" y="48"/>
                  </a:lnTo>
                  <a:lnTo>
                    <a:pt x="8" y="51"/>
                  </a:lnTo>
                  <a:lnTo>
                    <a:pt x="10" y="54"/>
                  </a:lnTo>
                  <a:lnTo>
                    <a:pt x="13" y="57"/>
                  </a:lnTo>
                  <a:lnTo>
                    <a:pt x="15" y="59"/>
                  </a:lnTo>
                  <a:lnTo>
                    <a:pt x="18" y="62"/>
                  </a:lnTo>
                  <a:lnTo>
                    <a:pt x="21" y="65"/>
                  </a:lnTo>
                  <a:lnTo>
                    <a:pt x="24" y="67"/>
                  </a:lnTo>
                  <a:lnTo>
                    <a:pt x="28" y="70"/>
                  </a:lnTo>
                  <a:lnTo>
                    <a:pt x="31" y="73"/>
                  </a:lnTo>
                  <a:lnTo>
                    <a:pt x="35" y="75"/>
                  </a:lnTo>
                  <a:lnTo>
                    <a:pt x="39" y="78"/>
                  </a:lnTo>
                  <a:lnTo>
                    <a:pt x="43" y="80"/>
                  </a:lnTo>
                  <a:lnTo>
                    <a:pt x="47" y="83"/>
                  </a:lnTo>
                  <a:lnTo>
                    <a:pt x="52" y="85"/>
                  </a:lnTo>
                  <a:lnTo>
                    <a:pt x="56" y="87"/>
                  </a:lnTo>
                  <a:lnTo>
                    <a:pt x="61" y="89"/>
                  </a:lnTo>
                  <a:lnTo>
                    <a:pt x="65" y="91"/>
                  </a:lnTo>
                  <a:lnTo>
                    <a:pt x="70" y="93"/>
                  </a:lnTo>
                  <a:lnTo>
                    <a:pt x="75" y="95"/>
                  </a:lnTo>
                  <a:lnTo>
                    <a:pt x="80" y="97"/>
                  </a:lnTo>
                  <a:lnTo>
                    <a:pt x="85" y="99"/>
                  </a:lnTo>
                  <a:lnTo>
                    <a:pt x="90" y="100"/>
                  </a:lnTo>
                  <a:lnTo>
                    <a:pt x="95" y="101"/>
                  </a:lnTo>
                  <a:lnTo>
                    <a:pt x="101" y="103"/>
                  </a:lnTo>
                  <a:lnTo>
                    <a:pt x="115" y="106"/>
                  </a:lnTo>
                  <a:lnTo>
                    <a:pt x="123" y="107"/>
                  </a:lnTo>
                  <a:lnTo>
                    <a:pt x="131" y="109"/>
                  </a:lnTo>
                  <a:lnTo>
                    <a:pt x="138" y="110"/>
                  </a:lnTo>
                  <a:lnTo>
                    <a:pt x="145" y="111"/>
                  </a:lnTo>
                  <a:lnTo>
                    <a:pt x="153" y="112"/>
                  </a:lnTo>
                  <a:lnTo>
                    <a:pt x="160" y="112"/>
                  </a:lnTo>
                  <a:lnTo>
                    <a:pt x="168" y="113"/>
                  </a:lnTo>
                  <a:lnTo>
                    <a:pt x="175" y="113"/>
                  </a:lnTo>
                  <a:lnTo>
                    <a:pt x="182" y="113"/>
                  </a:lnTo>
                  <a:lnTo>
                    <a:pt x="189" y="114"/>
                  </a:lnTo>
                  <a:lnTo>
                    <a:pt x="196" y="113"/>
                  </a:lnTo>
                  <a:lnTo>
                    <a:pt x="203" y="113"/>
                  </a:lnTo>
                  <a:lnTo>
                    <a:pt x="209" y="113"/>
                  </a:lnTo>
                  <a:lnTo>
                    <a:pt x="215" y="112"/>
                  </a:lnTo>
                  <a:lnTo>
                    <a:pt x="221" y="111"/>
                  </a:lnTo>
                  <a:lnTo>
                    <a:pt x="227" y="110"/>
                  </a:lnTo>
                  <a:lnTo>
                    <a:pt x="233" y="109"/>
                  </a:lnTo>
                  <a:lnTo>
                    <a:pt x="238" y="107"/>
                  </a:lnTo>
                  <a:lnTo>
                    <a:pt x="243" y="105"/>
                  </a:lnTo>
                  <a:lnTo>
                    <a:pt x="248" y="103"/>
                  </a:lnTo>
                  <a:lnTo>
                    <a:pt x="252" y="100"/>
                  </a:lnTo>
                  <a:lnTo>
                    <a:pt x="256" y="98"/>
                  </a:lnTo>
                  <a:lnTo>
                    <a:pt x="260" y="95"/>
                  </a:lnTo>
                  <a:lnTo>
                    <a:pt x="263" y="91"/>
                  </a:lnTo>
                  <a:lnTo>
                    <a:pt x="266" y="88"/>
                  </a:lnTo>
                  <a:lnTo>
                    <a:pt x="269" y="84"/>
                  </a:lnTo>
                  <a:lnTo>
                    <a:pt x="271" y="80"/>
                  </a:lnTo>
                  <a:lnTo>
                    <a:pt x="273" y="75"/>
                  </a:lnTo>
                  <a:lnTo>
                    <a:pt x="274" y="70"/>
                  </a:lnTo>
                  <a:lnTo>
                    <a:pt x="275" y="65"/>
                  </a:lnTo>
                  <a:lnTo>
                    <a:pt x="275" y="57"/>
                  </a:lnTo>
                  <a:lnTo>
                    <a:pt x="274" y="53"/>
                  </a:lnTo>
                  <a:lnTo>
                    <a:pt x="273" y="49"/>
                  </a:lnTo>
                  <a:lnTo>
                    <a:pt x="272" y="46"/>
                  </a:lnTo>
                  <a:lnTo>
                    <a:pt x="270" y="43"/>
                  </a:lnTo>
                  <a:lnTo>
                    <a:pt x="268" y="39"/>
                  </a:lnTo>
                  <a:lnTo>
                    <a:pt x="266" y="37"/>
                  </a:lnTo>
                  <a:lnTo>
                    <a:pt x="263" y="34"/>
                  </a:lnTo>
                  <a:lnTo>
                    <a:pt x="260" y="31"/>
                  </a:lnTo>
                  <a:lnTo>
                    <a:pt x="256" y="29"/>
                  </a:lnTo>
                  <a:lnTo>
                    <a:pt x="253" y="27"/>
                  </a:lnTo>
                  <a:lnTo>
                    <a:pt x="249" y="25"/>
                  </a:lnTo>
                  <a:lnTo>
                    <a:pt x="244" y="23"/>
                  </a:lnTo>
                  <a:lnTo>
                    <a:pt x="240" y="21"/>
                  </a:lnTo>
                  <a:lnTo>
                    <a:pt x="235" y="20"/>
                  </a:lnTo>
                  <a:lnTo>
                    <a:pt x="230" y="18"/>
                  </a:lnTo>
                  <a:lnTo>
                    <a:pt x="225" y="17"/>
                  </a:lnTo>
                  <a:lnTo>
                    <a:pt x="219" y="15"/>
                  </a:lnTo>
                  <a:lnTo>
                    <a:pt x="214" y="14"/>
                  </a:lnTo>
                  <a:lnTo>
                    <a:pt x="208" y="13"/>
                  </a:lnTo>
                  <a:lnTo>
                    <a:pt x="202" y="12"/>
                  </a:lnTo>
                  <a:lnTo>
                    <a:pt x="196" y="11"/>
                  </a:lnTo>
                  <a:lnTo>
                    <a:pt x="190" y="10"/>
                  </a:lnTo>
                  <a:lnTo>
                    <a:pt x="184" y="9"/>
                  </a:lnTo>
                  <a:lnTo>
                    <a:pt x="177" y="8"/>
                  </a:lnTo>
                  <a:lnTo>
                    <a:pt x="171" y="7"/>
                  </a:lnTo>
                  <a:lnTo>
                    <a:pt x="165" y="7"/>
                  </a:lnTo>
                  <a:lnTo>
                    <a:pt x="158" y="6"/>
                  </a:lnTo>
                  <a:lnTo>
                    <a:pt x="151" y="5"/>
                  </a:lnTo>
                  <a:lnTo>
                    <a:pt x="145" y="4"/>
                  </a:lnTo>
                  <a:lnTo>
                    <a:pt x="138" y="3"/>
                  </a:lnTo>
                </a:path>
              </a:pathLst>
            </a:custGeom>
            <a:solidFill>
              <a:srgbClr val="FF0000"/>
            </a:solidFill>
            <a:ln w="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2537" name="Freeform 9"/>
            <p:cNvSpPr>
              <a:spLocks/>
            </p:cNvSpPr>
            <p:nvPr/>
          </p:nvSpPr>
          <p:spPr bwMode="auto">
            <a:xfrm>
              <a:off x="2374" y="2447"/>
              <a:ext cx="197" cy="172"/>
            </a:xfrm>
            <a:custGeom>
              <a:avLst/>
              <a:gdLst/>
              <a:ahLst/>
              <a:cxnLst>
                <a:cxn ang="0">
                  <a:pos x="58" y="9"/>
                </a:cxn>
                <a:cxn ang="0">
                  <a:pos x="0" y="63"/>
                </a:cxn>
                <a:cxn ang="0">
                  <a:pos x="12" y="109"/>
                </a:cxn>
                <a:cxn ang="0">
                  <a:pos x="80" y="149"/>
                </a:cxn>
                <a:cxn ang="0">
                  <a:pos x="205" y="132"/>
                </a:cxn>
                <a:cxn ang="0">
                  <a:pos x="209" y="57"/>
                </a:cxn>
                <a:cxn ang="0">
                  <a:pos x="146" y="0"/>
                </a:cxn>
                <a:cxn ang="0">
                  <a:pos x="144" y="0"/>
                </a:cxn>
                <a:cxn ang="0">
                  <a:pos x="58" y="9"/>
                </a:cxn>
              </a:cxnLst>
              <a:rect l="0" t="0" r="r" b="b"/>
              <a:pathLst>
                <a:path w="210" h="150">
                  <a:moveTo>
                    <a:pt x="58" y="9"/>
                  </a:moveTo>
                  <a:lnTo>
                    <a:pt x="0" y="63"/>
                  </a:lnTo>
                  <a:lnTo>
                    <a:pt x="12" y="109"/>
                  </a:lnTo>
                  <a:lnTo>
                    <a:pt x="80" y="149"/>
                  </a:lnTo>
                  <a:lnTo>
                    <a:pt x="205" y="132"/>
                  </a:lnTo>
                  <a:lnTo>
                    <a:pt x="209" y="57"/>
                  </a:lnTo>
                  <a:lnTo>
                    <a:pt x="146" y="0"/>
                  </a:lnTo>
                  <a:lnTo>
                    <a:pt x="144" y="0"/>
                  </a:lnTo>
                  <a:lnTo>
                    <a:pt x="58" y="9"/>
                  </a:lnTo>
                </a:path>
              </a:pathLst>
            </a:custGeom>
            <a:solidFill>
              <a:srgbClr val="FF6600"/>
            </a:solidFill>
            <a:ln w="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2538" name="Freeform 10"/>
            <p:cNvSpPr>
              <a:spLocks/>
            </p:cNvSpPr>
            <p:nvPr/>
          </p:nvSpPr>
          <p:spPr bwMode="auto">
            <a:xfrm>
              <a:off x="2073" y="2529"/>
              <a:ext cx="266" cy="205"/>
            </a:xfrm>
            <a:custGeom>
              <a:avLst/>
              <a:gdLst/>
              <a:ahLst/>
              <a:cxnLst>
                <a:cxn ang="0">
                  <a:pos x="20" y="18"/>
                </a:cxn>
                <a:cxn ang="0">
                  <a:pos x="20" y="23"/>
                </a:cxn>
                <a:cxn ang="0">
                  <a:pos x="23" y="30"/>
                </a:cxn>
                <a:cxn ang="0">
                  <a:pos x="27" y="37"/>
                </a:cxn>
                <a:cxn ang="0">
                  <a:pos x="31" y="45"/>
                </a:cxn>
                <a:cxn ang="0">
                  <a:pos x="34" y="54"/>
                </a:cxn>
                <a:cxn ang="0">
                  <a:pos x="36" y="63"/>
                </a:cxn>
                <a:cxn ang="0">
                  <a:pos x="36" y="73"/>
                </a:cxn>
                <a:cxn ang="0">
                  <a:pos x="31" y="84"/>
                </a:cxn>
                <a:cxn ang="0">
                  <a:pos x="26" y="91"/>
                </a:cxn>
                <a:cxn ang="0">
                  <a:pos x="19" y="97"/>
                </a:cxn>
                <a:cxn ang="0">
                  <a:pos x="13" y="102"/>
                </a:cxn>
                <a:cxn ang="0">
                  <a:pos x="7" y="107"/>
                </a:cxn>
                <a:cxn ang="0">
                  <a:pos x="2" y="111"/>
                </a:cxn>
                <a:cxn ang="0">
                  <a:pos x="0" y="116"/>
                </a:cxn>
                <a:cxn ang="0">
                  <a:pos x="5" y="130"/>
                </a:cxn>
                <a:cxn ang="0">
                  <a:pos x="17" y="146"/>
                </a:cxn>
                <a:cxn ang="0">
                  <a:pos x="34" y="158"/>
                </a:cxn>
                <a:cxn ang="0">
                  <a:pos x="54" y="167"/>
                </a:cxn>
                <a:cxn ang="0">
                  <a:pos x="79" y="174"/>
                </a:cxn>
                <a:cxn ang="0">
                  <a:pos x="106" y="177"/>
                </a:cxn>
                <a:cxn ang="0">
                  <a:pos x="136" y="178"/>
                </a:cxn>
                <a:cxn ang="0">
                  <a:pos x="167" y="177"/>
                </a:cxn>
                <a:cxn ang="0">
                  <a:pos x="198" y="173"/>
                </a:cxn>
                <a:cxn ang="0">
                  <a:pos x="216" y="168"/>
                </a:cxn>
                <a:cxn ang="0">
                  <a:pos x="233" y="163"/>
                </a:cxn>
                <a:cxn ang="0">
                  <a:pos x="248" y="156"/>
                </a:cxn>
                <a:cxn ang="0">
                  <a:pos x="261" y="149"/>
                </a:cxn>
                <a:cxn ang="0">
                  <a:pos x="271" y="139"/>
                </a:cxn>
                <a:cxn ang="0">
                  <a:pos x="278" y="129"/>
                </a:cxn>
                <a:cxn ang="0">
                  <a:pos x="282" y="117"/>
                </a:cxn>
                <a:cxn ang="0">
                  <a:pos x="280" y="101"/>
                </a:cxn>
                <a:cxn ang="0">
                  <a:pos x="272" y="89"/>
                </a:cxn>
                <a:cxn ang="0">
                  <a:pos x="260" y="78"/>
                </a:cxn>
                <a:cxn ang="0">
                  <a:pos x="245" y="68"/>
                </a:cxn>
                <a:cxn ang="0">
                  <a:pos x="228" y="59"/>
                </a:cxn>
                <a:cxn ang="0">
                  <a:pos x="212" y="50"/>
                </a:cxn>
                <a:cxn ang="0">
                  <a:pos x="198" y="42"/>
                </a:cxn>
                <a:cxn ang="0">
                  <a:pos x="187" y="34"/>
                </a:cxn>
                <a:cxn ang="0">
                  <a:pos x="187" y="34"/>
                </a:cxn>
                <a:cxn ang="0">
                  <a:pos x="187" y="34"/>
                </a:cxn>
                <a:cxn ang="0">
                  <a:pos x="187" y="34"/>
                </a:cxn>
                <a:cxn ang="0">
                  <a:pos x="187" y="34"/>
                </a:cxn>
                <a:cxn ang="0">
                  <a:pos x="187" y="34"/>
                </a:cxn>
                <a:cxn ang="0">
                  <a:pos x="187" y="34"/>
                </a:cxn>
                <a:cxn ang="0">
                  <a:pos x="187" y="34"/>
                </a:cxn>
                <a:cxn ang="0">
                  <a:pos x="179" y="33"/>
                </a:cxn>
                <a:cxn ang="0">
                  <a:pos x="160" y="27"/>
                </a:cxn>
                <a:cxn ang="0">
                  <a:pos x="137" y="19"/>
                </a:cxn>
                <a:cxn ang="0">
                  <a:pos x="114" y="12"/>
                </a:cxn>
                <a:cxn ang="0">
                  <a:pos x="90" y="5"/>
                </a:cxn>
                <a:cxn ang="0">
                  <a:pos x="67" y="1"/>
                </a:cxn>
                <a:cxn ang="0">
                  <a:pos x="46" y="1"/>
                </a:cxn>
                <a:cxn ang="0">
                  <a:pos x="29" y="7"/>
                </a:cxn>
              </a:cxnLst>
              <a:rect l="0" t="0" r="r" b="b"/>
              <a:pathLst>
                <a:path w="283" h="179">
                  <a:moveTo>
                    <a:pt x="23" y="13"/>
                  </a:moveTo>
                  <a:lnTo>
                    <a:pt x="21" y="15"/>
                  </a:lnTo>
                  <a:lnTo>
                    <a:pt x="20" y="16"/>
                  </a:lnTo>
                  <a:lnTo>
                    <a:pt x="20" y="18"/>
                  </a:lnTo>
                  <a:lnTo>
                    <a:pt x="20" y="19"/>
                  </a:lnTo>
                  <a:lnTo>
                    <a:pt x="20" y="21"/>
                  </a:lnTo>
                  <a:lnTo>
                    <a:pt x="20" y="22"/>
                  </a:lnTo>
                  <a:lnTo>
                    <a:pt x="20" y="23"/>
                  </a:lnTo>
                  <a:lnTo>
                    <a:pt x="21" y="25"/>
                  </a:lnTo>
                  <a:lnTo>
                    <a:pt x="22" y="27"/>
                  </a:lnTo>
                  <a:lnTo>
                    <a:pt x="22" y="29"/>
                  </a:lnTo>
                  <a:lnTo>
                    <a:pt x="23" y="30"/>
                  </a:lnTo>
                  <a:lnTo>
                    <a:pt x="24" y="32"/>
                  </a:lnTo>
                  <a:lnTo>
                    <a:pt x="25" y="34"/>
                  </a:lnTo>
                  <a:lnTo>
                    <a:pt x="26" y="35"/>
                  </a:lnTo>
                  <a:lnTo>
                    <a:pt x="27" y="37"/>
                  </a:lnTo>
                  <a:lnTo>
                    <a:pt x="28" y="39"/>
                  </a:lnTo>
                  <a:lnTo>
                    <a:pt x="29" y="41"/>
                  </a:lnTo>
                  <a:lnTo>
                    <a:pt x="30" y="43"/>
                  </a:lnTo>
                  <a:lnTo>
                    <a:pt x="31" y="45"/>
                  </a:lnTo>
                  <a:lnTo>
                    <a:pt x="32" y="47"/>
                  </a:lnTo>
                  <a:lnTo>
                    <a:pt x="33" y="49"/>
                  </a:lnTo>
                  <a:lnTo>
                    <a:pt x="34" y="52"/>
                  </a:lnTo>
                  <a:lnTo>
                    <a:pt x="34" y="54"/>
                  </a:lnTo>
                  <a:lnTo>
                    <a:pt x="35" y="56"/>
                  </a:lnTo>
                  <a:lnTo>
                    <a:pt x="36" y="59"/>
                  </a:lnTo>
                  <a:lnTo>
                    <a:pt x="36" y="61"/>
                  </a:lnTo>
                  <a:lnTo>
                    <a:pt x="36" y="63"/>
                  </a:lnTo>
                  <a:lnTo>
                    <a:pt x="36" y="66"/>
                  </a:lnTo>
                  <a:lnTo>
                    <a:pt x="36" y="68"/>
                  </a:lnTo>
                  <a:lnTo>
                    <a:pt x="36" y="71"/>
                  </a:lnTo>
                  <a:lnTo>
                    <a:pt x="36" y="73"/>
                  </a:lnTo>
                  <a:lnTo>
                    <a:pt x="34" y="78"/>
                  </a:lnTo>
                  <a:lnTo>
                    <a:pt x="34" y="80"/>
                  </a:lnTo>
                  <a:lnTo>
                    <a:pt x="32" y="82"/>
                  </a:lnTo>
                  <a:lnTo>
                    <a:pt x="31" y="84"/>
                  </a:lnTo>
                  <a:lnTo>
                    <a:pt x="30" y="86"/>
                  </a:lnTo>
                  <a:lnTo>
                    <a:pt x="29" y="87"/>
                  </a:lnTo>
                  <a:lnTo>
                    <a:pt x="27" y="89"/>
                  </a:lnTo>
                  <a:lnTo>
                    <a:pt x="26" y="91"/>
                  </a:lnTo>
                  <a:lnTo>
                    <a:pt x="24" y="93"/>
                  </a:lnTo>
                  <a:lnTo>
                    <a:pt x="22" y="94"/>
                  </a:lnTo>
                  <a:lnTo>
                    <a:pt x="21" y="95"/>
                  </a:lnTo>
                  <a:lnTo>
                    <a:pt x="19" y="97"/>
                  </a:lnTo>
                  <a:lnTo>
                    <a:pt x="18" y="98"/>
                  </a:lnTo>
                  <a:lnTo>
                    <a:pt x="16" y="99"/>
                  </a:lnTo>
                  <a:lnTo>
                    <a:pt x="14" y="101"/>
                  </a:lnTo>
                  <a:lnTo>
                    <a:pt x="13" y="102"/>
                  </a:lnTo>
                  <a:lnTo>
                    <a:pt x="11" y="103"/>
                  </a:lnTo>
                  <a:lnTo>
                    <a:pt x="10" y="104"/>
                  </a:lnTo>
                  <a:lnTo>
                    <a:pt x="8" y="105"/>
                  </a:lnTo>
                  <a:lnTo>
                    <a:pt x="7" y="107"/>
                  </a:lnTo>
                  <a:lnTo>
                    <a:pt x="6" y="107"/>
                  </a:lnTo>
                  <a:lnTo>
                    <a:pt x="4" y="109"/>
                  </a:lnTo>
                  <a:lnTo>
                    <a:pt x="4" y="110"/>
                  </a:lnTo>
                  <a:lnTo>
                    <a:pt x="2" y="111"/>
                  </a:lnTo>
                  <a:lnTo>
                    <a:pt x="2" y="112"/>
                  </a:lnTo>
                  <a:lnTo>
                    <a:pt x="1" y="113"/>
                  </a:lnTo>
                  <a:lnTo>
                    <a:pt x="1" y="115"/>
                  </a:lnTo>
                  <a:lnTo>
                    <a:pt x="0" y="116"/>
                  </a:lnTo>
                  <a:lnTo>
                    <a:pt x="0" y="117"/>
                  </a:lnTo>
                  <a:lnTo>
                    <a:pt x="1" y="119"/>
                  </a:lnTo>
                  <a:lnTo>
                    <a:pt x="1" y="121"/>
                  </a:lnTo>
                  <a:lnTo>
                    <a:pt x="5" y="130"/>
                  </a:lnTo>
                  <a:lnTo>
                    <a:pt x="8" y="134"/>
                  </a:lnTo>
                  <a:lnTo>
                    <a:pt x="10" y="138"/>
                  </a:lnTo>
                  <a:lnTo>
                    <a:pt x="14" y="142"/>
                  </a:lnTo>
                  <a:lnTo>
                    <a:pt x="17" y="146"/>
                  </a:lnTo>
                  <a:lnTo>
                    <a:pt x="21" y="149"/>
                  </a:lnTo>
                  <a:lnTo>
                    <a:pt x="25" y="152"/>
                  </a:lnTo>
                  <a:lnTo>
                    <a:pt x="29" y="155"/>
                  </a:lnTo>
                  <a:lnTo>
                    <a:pt x="34" y="158"/>
                  </a:lnTo>
                  <a:lnTo>
                    <a:pt x="38" y="161"/>
                  </a:lnTo>
                  <a:lnTo>
                    <a:pt x="44" y="163"/>
                  </a:lnTo>
                  <a:lnTo>
                    <a:pt x="49" y="165"/>
                  </a:lnTo>
                  <a:lnTo>
                    <a:pt x="54" y="167"/>
                  </a:lnTo>
                  <a:lnTo>
                    <a:pt x="60" y="169"/>
                  </a:lnTo>
                  <a:lnTo>
                    <a:pt x="66" y="171"/>
                  </a:lnTo>
                  <a:lnTo>
                    <a:pt x="72" y="173"/>
                  </a:lnTo>
                  <a:lnTo>
                    <a:pt x="79" y="174"/>
                  </a:lnTo>
                  <a:lnTo>
                    <a:pt x="86" y="175"/>
                  </a:lnTo>
                  <a:lnTo>
                    <a:pt x="92" y="176"/>
                  </a:lnTo>
                  <a:lnTo>
                    <a:pt x="99" y="177"/>
                  </a:lnTo>
                  <a:lnTo>
                    <a:pt x="106" y="177"/>
                  </a:lnTo>
                  <a:lnTo>
                    <a:pt x="114" y="178"/>
                  </a:lnTo>
                  <a:lnTo>
                    <a:pt x="121" y="178"/>
                  </a:lnTo>
                  <a:lnTo>
                    <a:pt x="128" y="178"/>
                  </a:lnTo>
                  <a:lnTo>
                    <a:pt x="136" y="178"/>
                  </a:lnTo>
                  <a:lnTo>
                    <a:pt x="144" y="178"/>
                  </a:lnTo>
                  <a:lnTo>
                    <a:pt x="151" y="178"/>
                  </a:lnTo>
                  <a:lnTo>
                    <a:pt x="159" y="177"/>
                  </a:lnTo>
                  <a:lnTo>
                    <a:pt x="167" y="177"/>
                  </a:lnTo>
                  <a:lnTo>
                    <a:pt x="175" y="176"/>
                  </a:lnTo>
                  <a:lnTo>
                    <a:pt x="183" y="175"/>
                  </a:lnTo>
                  <a:lnTo>
                    <a:pt x="193" y="173"/>
                  </a:lnTo>
                  <a:lnTo>
                    <a:pt x="198" y="173"/>
                  </a:lnTo>
                  <a:lnTo>
                    <a:pt x="202" y="171"/>
                  </a:lnTo>
                  <a:lnTo>
                    <a:pt x="207" y="171"/>
                  </a:lnTo>
                  <a:lnTo>
                    <a:pt x="212" y="169"/>
                  </a:lnTo>
                  <a:lnTo>
                    <a:pt x="216" y="168"/>
                  </a:lnTo>
                  <a:lnTo>
                    <a:pt x="220" y="167"/>
                  </a:lnTo>
                  <a:lnTo>
                    <a:pt x="225" y="166"/>
                  </a:lnTo>
                  <a:lnTo>
                    <a:pt x="229" y="164"/>
                  </a:lnTo>
                  <a:lnTo>
                    <a:pt x="233" y="163"/>
                  </a:lnTo>
                  <a:lnTo>
                    <a:pt x="237" y="161"/>
                  </a:lnTo>
                  <a:lnTo>
                    <a:pt x="241" y="160"/>
                  </a:lnTo>
                  <a:lnTo>
                    <a:pt x="244" y="158"/>
                  </a:lnTo>
                  <a:lnTo>
                    <a:pt x="248" y="156"/>
                  </a:lnTo>
                  <a:lnTo>
                    <a:pt x="252" y="155"/>
                  </a:lnTo>
                  <a:lnTo>
                    <a:pt x="255" y="153"/>
                  </a:lnTo>
                  <a:lnTo>
                    <a:pt x="258" y="151"/>
                  </a:lnTo>
                  <a:lnTo>
                    <a:pt x="261" y="149"/>
                  </a:lnTo>
                  <a:lnTo>
                    <a:pt x="264" y="146"/>
                  </a:lnTo>
                  <a:lnTo>
                    <a:pt x="266" y="144"/>
                  </a:lnTo>
                  <a:lnTo>
                    <a:pt x="269" y="142"/>
                  </a:lnTo>
                  <a:lnTo>
                    <a:pt x="271" y="139"/>
                  </a:lnTo>
                  <a:lnTo>
                    <a:pt x="273" y="137"/>
                  </a:lnTo>
                  <a:lnTo>
                    <a:pt x="275" y="134"/>
                  </a:lnTo>
                  <a:lnTo>
                    <a:pt x="277" y="131"/>
                  </a:lnTo>
                  <a:lnTo>
                    <a:pt x="278" y="129"/>
                  </a:lnTo>
                  <a:lnTo>
                    <a:pt x="280" y="126"/>
                  </a:lnTo>
                  <a:lnTo>
                    <a:pt x="280" y="123"/>
                  </a:lnTo>
                  <a:lnTo>
                    <a:pt x="281" y="120"/>
                  </a:lnTo>
                  <a:lnTo>
                    <a:pt x="282" y="117"/>
                  </a:lnTo>
                  <a:lnTo>
                    <a:pt x="282" y="114"/>
                  </a:lnTo>
                  <a:lnTo>
                    <a:pt x="282" y="107"/>
                  </a:lnTo>
                  <a:lnTo>
                    <a:pt x="281" y="104"/>
                  </a:lnTo>
                  <a:lnTo>
                    <a:pt x="280" y="101"/>
                  </a:lnTo>
                  <a:lnTo>
                    <a:pt x="278" y="98"/>
                  </a:lnTo>
                  <a:lnTo>
                    <a:pt x="276" y="95"/>
                  </a:lnTo>
                  <a:lnTo>
                    <a:pt x="274" y="92"/>
                  </a:lnTo>
                  <a:lnTo>
                    <a:pt x="272" y="89"/>
                  </a:lnTo>
                  <a:lnTo>
                    <a:pt x="269" y="86"/>
                  </a:lnTo>
                  <a:lnTo>
                    <a:pt x="266" y="83"/>
                  </a:lnTo>
                  <a:lnTo>
                    <a:pt x="263" y="81"/>
                  </a:lnTo>
                  <a:lnTo>
                    <a:pt x="260" y="78"/>
                  </a:lnTo>
                  <a:lnTo>
                    <a:pt x="256" y="75"/>
                  </a:lnTo>
                  <a:lnTo>
                    <a:pt x="252" y="73"/>
                  </a:lnTo>
                  <a:lnTo>
                    <a:pt x="248" y="71"/>
                  </a:lnTo>
                  <a:lnTo>
                    <a:pt x="245" y="68"/>
                  </a:lnTo>
                  <a:lnTo>
                    <a:pt x="241" y="65"/>
                  </a:lnTo>
                  <a:lnTo>
                    <a:pt x="236" y="63"/>
                  </a:lnTo>
                  <a:lnTo>
                    <a:pt x="232" y="61"/>
                  </a:lnTo>
                  <a:lnTo>
                    <a:pt x="228" y="59"/>
                  </a:lnTo>
                  <a:lnTo>
                    <a:pt x="224" y="56"/>
                  </a:lnTo>
                  <a:lnTo>
                    <a:pt x="220" y="54"/>
                  </a:lnTo>
                  <a:lnTo>
                    <a:pt x="216" y="52"/>
                  </a:lnTo>
                  <a:lnTo>
                    <a:pt x="212" y="50"/>
                  </a:lnTo>
                  <a:lnTo>
                    <a:pt x="208" y="48"/>
                  </a:lnTo>
                  <a:lnTo>
                    <a:pt x="205" y="46"/>
                  </a:lnTo>
                  <a:lnTo>
                    <a:pt x="201" y="44"/>
                  </a:lnTo>
                  <a:lnTo>
                    <a:pt x="198" y="42"/>
                  </a:lnTo>
                  <a:lnTo>
                    <a:pt x="195" y="40"/>
                  </a:lnTo>
                  <a:lnTo>
                    <a:pt x="192" y="38"/>
                  </a:lnTo>
                  <a:lnTo>
                    <a:pt x="189" y="36"/>
                  </a:lnTo>
                  <a:lnTo>
                    <a:pt x="187" y="34"/>
                  </a:lnTo>
                  <a:lnTo>
                    <a:pt x="187" y="34"/>
                  </a:lnTo>
                  <a:lnTo>
                    <a:pt x="187" y="34"/>
                  </a:lnTo>
                  <a:lnTo>
                    <a:pt x="187" y="34"/>
                  </a:lnTo>
                  <a:lnTo>
                    <a:pt x="187" y="34"/>
                  </a:lnTo>
                  <a:lnTo>
                    <a:pt x="187" y="34"/>
                  </a:lnTo>
                  <a:lnTo>
                    <a:pt x="187" y="34"/>
                  </a:lnTo>
                  <a:lnTo>
                    <a:pt x="187" y="34"/>
                  </a:lnTo>
                  <a:lnTo>
                    <a:pt x="187" y="34"/>
                  </a:lnTo>
                  <a:lnTo>
                    <a:pt x="187" y="34"/>
                  </a:lnTo>
                  <a:lnTo>
                    <a:pt x="187" y="34"/>
                  </a:lnTo>
                  <a:lnTo>
                    <a:pt x="187" y="34"/>
                  </a:lnTo>
                  <a:lnTo>
                    <a:pt x="187" y="34"/>
                  </a:lnTo>
                  <a:lnTo>
                    <a:pt x="187" y="34"/>
                  </a:lnTo>
                  <a:lnTo>
                    <a:pt x="187" y="34"/>
                  </a:lnTo>
                  <a:lnTo>
                    <a:pt x="187" y="34"/>
                  </a:lnTo>
                  <a:lnTo>
                    <a:pt x="187" y="34"/>
                  </a:lnTo>
                  <a:lnTo>
                    <a:pt x="187" y="34"/>
                  </a:lnTo>
                  <a:lnTo>
                    <a:pt x="187" y="34"/>
                  </a:lnTo>
                  <a:lnTo>
                    <a:pt x="187" y="34"/>
                  </a:lnTo>
                  <a:lnTo>
                    <a:pt x="187" y="34"/>
                  </a:lnTo>
                  <a:lnTo>
                    <a:pt x="187" y="34"/>
                  </a:lnTo>
                  <a:lnTo>
                    <a:pt x="187" y="34"/>
                  </a:lnTo>
                  <a:lnTo>
                    <a:pt x="187" y="34"/>
                  </a:lnTo>
                  <a:lnTo>
                    <a:pt x="187" y="34"/>
                  </a:lnTo>
                  <a:lnTo>
                    <a:pt x="187" y="34"/>
                  </a:lnTo>
                  <a:lnTo>
                    <a:pt x="187" y="34"/>
                  </a:lnTo>
                  <a:lnTo>
                    <a:pt x="187" y="34"/>
                  </a:lnTo>
                  <a:lnTo>
                    <a:pt x="187" y="34"/>
                  </a:lnTo>
                  <a:lnTo>
                    <a:pt x="187" y="34"/>
                  </a:lnTo>
                  <a:lnTo>
                    <a:pt x="187" y="34"/>
                  </a:lnTo>
                  <a:lnTo>
                    <a:pt x="187" y="34"/>
                  </a:lnTo>
                  <a:lnTo>
                    <a:pt x="179" y="33"/>
                  </a:lnTo>
                  <a:lnTo>
                    <a:pt x="174" y="31"/>
                  </a:lnTo>
                  <a:lnTo>
                    <a:pt x="170" y="30"/>
                  </a:lnTo>
                  <a:lnTo>
                    <a:pt x="164" y="29"/>
                  </a:lnTo>
                  <a:lnTo>
                    <a:pt x="160" y="27"/>
                  </a:lnTo>
                  <a:lnTo>
                    <a:pt x="154" y="25"/>
                  </a:lnTo>
                  <a:lnTo>
                    <a:pt x="149" y="23"/>
                  </a:lnTo>
                  <a:lnTo>
                    <a:pt x="143" y="21"/>
                  </a:lnTo>
                  <a:lnTo>
                    <a:pt x="137" y="19"/>
                  </a:lnTo>
                  <a:lnTo>
                    <a:pt x="132" y="17"/>
                  </a:lnTo>
                  <a:lnTo>
                    <a:pt x="126" y="15"/>
                  </a:lnTo>
                  <a:lnTo>
                    <a:pt x="120" y="13"/>
                  </a:lnTo>
                  <a:lnTo>
                    <a:pt x="114" y="12"/>
                  </a:lnTo>
                  <a:lnTo>
                    <a:pt x="108" y="10"/>
                  </a:lnTo>
                  <a:lnTo>
                    <a:pt x="102" y="8"/>
                  </a:lnTo>
                  <a:lnTo>
                    <a:pt x="96" y="6"/>
                  </a:lnTo>
                  <a:lnTo>
                    <a:pt x="90" y="5"/>
                  </a:lnTo>
                  <a:lnTo>
                    <a:pt x="84" y="3"/>
                  </a:lnTo>
                  <a:lnTo>
                    <a:pt x="78" y="2"/>
                  </a:lnTo>
                  <a:lnTo>
                    <a:pt x="72" y="1"/>
                  </a:lnTo>
                  <a:lnTo>
                    <a:pt x="67" y="1"/>
                  </a:lnTo>
                  <a:lnTo>
                    <a:pt x="62" y="0"/>
                  </a:lnTo>
                  <a:lnTo>
                    <a:pt x="56" y="0"/>
                  </a:lnTo>
                  <a:lnTo>
                    <a:pt x="51" y="0"/>
                  </a:lnTo>
                  <a:lnTo>
                    <a:pt x="46" y="1"/>
                  </a:lnTo>
                  <a:lnTo>
                    <a:pt x="42" y="2"/>
                  </a:lnTo>
                  <a:lnTo>
                    <a:pt x="37" y="3"/>
                  </a:lnTo>
                  <a:lnTo>
                    <a:pt x="33" y="5"/>
                  </a:lnTo>
                  <a:lnTo>
                    <a:pt x="29" y="7"/>
                  </a:lnTo>
                  <a:lnTo>
                    <a:pt x="26" y="9"/>
                  </a:lnTo>
                  <a:lnTo>
                    <a:pt x="23" y="13"/>
                  </a:lnTo>
                </a:path>
              </a:pathLst>
            </a:custGeom>
            <a:solidFill>
              <a:srgbClr val="FF0000"/>
            </a:solidFill>
            <a:ln w="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22604" name="Group 76"/>
          <p:cNvGrpSpPr>
            <a:grpSpLocks/>
          </p:cNvGrpSpPr>
          <p:nvPr/>
        </p:nvGrpSpPr>
        <p:grpSpPr bwMode="auto">
          <a:xfrm>
            <a:off x="1752600" y="3429000"/>
            <a:ext cx="996950" cy="942975"/>
            <a:chOff x="1104" y="2160"/>
            <a:chExt cx="628" cy="594"/>
          </a:xfrm>
        </p:grpSpPr>
        <p:sp>
          <p:nvSpPr>
            <p:cNvPr id="22560" name="Oval 32"/>
            <p:cNvSpPr>
              <a:spLocks noChangeArrowheads="1"/>
            </p:cNvSpPr>
            <p:nvPr/>
          </p:nvSpPr>
          <p:spPr bwMode="auto">
            <a:xfrm flipV="1">
              <a:off x="1584" y="2592"/>
              <a:ext cx="52" cy="46"/>
            </a:xfrm>
            <a:prstGeom prst="ellipse">
              <a:avLst/>
            </a:prstGeom>
            <a:solidFill>
              <a:schemeClr val="tx1"/>
            </a:solidFill>
            <a:ln w="0">
              <a:solidFill>
                <a:srgbClr val="66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2543" name="Oval 15"/>
            <p:cNvSpPr>
              <a:spLocks noChangeArrowheads="1"/>
            </p:cNvSpPr>
            <p:nvPr/>
          </p:nvSpPr>
          <p:spPr bwMode="auto">
            <a:xfrm flipV="1">
              <a:off x="1392" y="2420"/>
              <a:ext cx="52" cy="46"/>
            </a:xfrm>
            <a:prstGeom prst="ellipse">
              <a:avLst/>
            </a:prstGeom>
            <a:solidFill>
              <a:schemeClr val="tx1"/>
            </a:solidFill>
            <a:ln w="0">
              <a:solidFill>
                <a:srgbClr val="66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2544" name="Oval 16"/>
            <p:cNvSpPr>
              <a:spLocks noChangeArrowheads="1"/>
            </p:cNvSpPr>
            <p:nvPr/>
          </p:nvSpPr>
          <p:spPr bwMode="auto">
            <a:xfrm flipV="1">
              <a:off x="1344" y="2324"/>
              <a:ext cx="52" cy="46"/>
            </a:xfrm>
            <a:prstGeom prst="ellipse">
              <a:avLst/>
            </a:prstGeom>
            <a:solidFill>
              <a:schemeClr val="tx1"/>
            </a:solidFill>
            <a:ln w="0">
              <a:solidFill>
                <a:srgbClr val="66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2550" name="Oval 22"/>
            <p:cNvSpPr>
              <a:spLocks noChangeArrowheads="1"/>
            </p:cNvSpPr>
            <p:nvPr/>
          </p:nvSpPr>
          <p:spPr bwMode="auto">
            <a:xfrm flipV="1">
              <a:off x="1536" y="2324"/>
              <a:ext cx="52" cy="46"/>
            </a:xfrm>
            <a:prstGeom prst="ellipse">
              <a:avLst/>
            </a:prstGeom>
            <a:solidFill>
              <a:schemeClr val="tx1"/>
            </a:solidFill>
            <a:ln w="0">
              <a:solidFill>
                <a:srgbClr val="66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2553" name="Oval 25"/>
            <p:cNvSpPr>
              <a:spLocks noChangeArrowheads="1"/>
            </p:cNvSpPr>
            <p:nvPr/>
          </p:nvSpPr>
          <p:spPr bwMode="auto">
            <a:xfrm flipV="1">
              <a:off x="1296" y="2516"/>
              <a:ext cx="52" cy="46"/>
            </a:xfrm>
            <a:prstGeom prst="ellipse">
              <a:avLst/>
            </a:prstGeom>
            <a:solidFill>
              <a:schemeClr val="tx1"/>
            </a:solidFill>
            <a:ln w="0">
              <a:solidFill>
                <a:srgbClr val="663300"/>
              </a:solidFill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endParaRPr lang="cs-CZ" sz="24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2562" name="Oval 34"/>
            <p:cNvSpPr>
              <a:spLocks noChangeArrowheads="1"/>
            </p:cNvSpPr>
            <p:nvPr/>
          </p:nvSpPr>
          <p:spPr bwMode="auto">
            <a:xfrm flipV="1">
              <a:off x="1392" y="2564"/>
              <a:ext cx="52" cy="46"/>
            </a:xfrm>
            <a:prstGeom prst="ellipse">
              <a:avLst/>
            </a:prstGeom>
            <a:solidFill>
              <a:schemeClr val="tx1"/>
            </a:solidFill>
            <a:ln w="0">
              <a:solidFill>
                <a:srgbClr val="66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2566" name="Oval 38"/>
            <p:cNvSpPr>
              <a:spLocks noChangeArrowheads="1"/>
            </p:cNvSpPr>
            <p:nvPr/>
          </p:nvSpPr>
          <p:spPr bwMode="auto">
            <a:xfrm flipV="1">
              <a:off x="1646" y="2352"/>
              <a:ext cx="52" cy="46"/>
            </a:xfrm>
            <a:prstGeom prst="ellipse">
              <a:avLst/>
            </a:prstGeom>
            <a:solidFill>
              <a:schemeClr val="tx1"/>
            </a:solidFill>
            <a:ln w="0">
              <a:solidFill>
                <a:srgbClr val="66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2539" name="Oval 11"/>
            <p:cNvSpPr>
              <a:spLocks noChangeArrowheads="1"/>
            </p:cNvSpPr>
            <p:nvPr/>
          </p:nvSpPr>
          <p:spPr bwMode="auto">
            <a:xfrm flipV="1">
              <a:off x="1454" y="2160"/>
              <a:ext cx="52" cy="46"/>
            </a:xfrm>
            <a:prstGeom prst="ellipse">
              <a:avLst/>
            </a:prstGeom>
            <a:solidFill>
              <a:schemeClr val="tx1"/>
            </a:solidFill>
            <a:ln w="0">
              <a:solidFill>
                <a:srgbClr val="66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2540" name="Oval 12"/>
            <p:cNvSpPr>
              <a:spLocks noChangeArrowheads="1"/>
            </p:cNvSpPr>
            <p:nvPr/>
          </p:nvSpPr>
          <p:spPr bwMode="auto">
            <a:xfrm flipV="1">
              <a:off x="1344" y="2180"/>
              <a:ext cx="52" cy="46"/>
            </a:xfrm>
            <a:prstGeom prst="ellipse">
              <a:avLst/>
            </a:prstGeom>
            <a:solidFill>
              <a:schemeClr val="tx1"/>
            </a:solidFill>
            <a:ln w="0">
              <a:solidFill>
                <a:srgbClr val="66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2541" name="Oval 13"/>
            <p:cNvSpPr>
              <a:spLocks noChangeArrowheads="1"/>
            </p:cNvSpPr>
            <p:nvPr/>
          </p:nvSpPr>
          <p:spPr bwMode="auto">
            <a:xfrm flipV="1">
              <a:off x="1536" y="2228"/>
              <a:ext cx="52" cy="46"/>
            </a:xfrm>
            <a:prstGeom prst="ellipse">
              <a:avLst/>
            </a:prstGeom>
            <a:solidFill>
              <a:schemeClr val="tx1"/>
            </a:solidFill>
            <a:ln w="0">
              <a:solidFill>
                <a:srgbClr val="66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2542" name="Oval 14"/>
            <p:cNvSpPr>
              <a:spLocks noChangeArrowheads="1"/>
            </p:cNvSpPr>
            <p:nvPr/>
          </p:nvSpPr>
          <p:spPr bwMode="auto">
            <a:xfrm flipV="1">
              <a:off x="1440" y="2276"/>
              <a:ext cx="52" cy="46"/>
            </a:xfrm>
            <a:prstGeom prst="ellipse">
              <a:avLst/>
            </a:prstGeom>
            <a:solidFill>
              <a:schemeClr val="tx1"/>
            </a:solidFill>
            <a:ln w="0">
              <a:solidFill>
                <a:srgbClr val="66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2545" name="Oval 17"/>
            <p:cNvSpPr>
              <a:spLocks noChangeArrowheads="1"/>
            </p:cNvSpPr>
            <p:nvPr/>
          </p:nvSpPr>
          <p:spPr bwMode="auto">
            <a:xfrm flipV="1">
              <a:off x="1536" y="2420"/>
              <a:ext cx="52" cy="46"/>
            </a:xfrm>
            <a:prstGeom prst="ellipse">
              <a:avLst/>
            </a:prstGeom>
            <a:solidFill>
              <a:schemeClr val="tx1"/>
            </a:solidFill>
            <a:ln w="0">
              <a:solidFill>
                <a:srgbClr val="66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2546" name="Oval 18"/>
            <p:cNvSpPr>
              <a:spLocks noChangeArrowheads="1"/>
            </p:cNvSpPr>
            <p:nvPr/>
          </p:nvSpPr>
          <p:spPr bwMode="auto">
            <a:xfrm flipV="1">
              <a:off x="1248" y="2228"/>
              <a:ext cx="52" cy="46"/>
            </a:xfrm>
            <a:prstGeom prst="ellipse">
              <a:avLst/>
            </a:prstGeom>
            <a:solidFill>
              <a:schemeClr val="tx1"/>
            </a:solidFill>
            <a:ln w="0">
              <a:solidFill>
                <a:srgbClr val="663300"/>
              </a:solidFill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endParaRPr lang="cs-CZ" sz="24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2547" name="Oval 19"/>
            <p:cNvSpPr>
              <a:spLocks noChangeArrowheads="1"/>
            </p:cNvSpPr>
            <p:nvPr/>
          </p:nvSpPr>
          <p:spPr bwMode="auto">
            <a:xfrm flipV="1">
              <a:off x="1248" y="2420"/>
              <a:ext cx="52" cy="46"/>
            </a:xfrm>
            <a:prstGeom prst="ellipse">
              <a:avLst/>
            </a:prstGeom>
            <a:solidFill>
              <a:schemeClr val="tx1"/>
            </a:solidFill>
            <a:ln w="0">
              <a:solidFill>
                <a:srgbClr val="66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2548" name="Oval 20"/>
            <p:cNvSpPr>
              <a:spLocks noChangeArrowheads="1"/>
            </p:cNvSpPr>
            <p:nvPr/>
          </p:nvSpPr>
          <p:spPr bwMode="auto">
            <a:xfrm flipV="1">
              <a:off x="1248" y="2324"/>
              <a:ext cx="52" cy="46"/>
            </a:xfrm>
            <a:prstGeom prst="ellipse">
              <a:avLst/>
            </a:prstGeom>
            <a:solidFill>
              <a:schemeClr val="tx1"/>
            </a:solidFill>
            <a:ln w="0">
              <a:solidFill>
                <a:srgbClr val="66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2549" name="Oval 21"/>
            <p:cNvSpPr>
              <a:spLocks noChangeArrowheads="1"/>
            </p:cNvSpPr>
            <p:nvPr/>
          </p:nvSpPr>
          <p:spPr bwMode="auto">
            <a:xfrm flipV="1">
              <a:off x="1344" y="2468"/>
              <a:ext cx="52" cy="46"/>
            </a:xfrm>
            <a:prstGeom prst="ellipse">
              <a:avLst/>
            </a:prstGeom>
            <a:solidFill>
              <a:schemeClr val="tx1"/>
            </a:solidFill>
            <a:ln w="0">
              <a:solidFill>
                <a:srgbClr val="66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2552" name="Oval 24"/>
            <p:cNvSpPr>
              <a:spLocks noChangeArrowheads="1"/>
            </p:cNvSpPr>
            <p:nvPr/>
          </p:nvSpPr>
          <p:spPr bwMode="auto">
            <a:xfrm flipV="1">
              <a:off x="1488" y="2468"/>
              <a:ext cx="52" cy="46"/>
            </a:xfrm>
            <a:prstGeom prst="ellipse">
              <a:avLst/>
            </a:prstGeom>
            <a:solidFill>
              <a:schemeClr val="tx1"/>
            </a:solidFill>
            <a:ln w="0">
              <a:solidFill>
                <a:srgbClr val="66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2554" name="Oval 26"/>
            <p:cNvSpPr>
              <a:spLocks noChangeArrowheads="1"/>
            </p:cNvSpPr>
            <p:nvPr/>
          </p:nvSpPr>
          <p:spPr bwMode="auto">
            <a:xfrm flipV="1">
              <a:off x="1632" y="2276"/>
              <a:ext cx="52" cy="46"/>
            </a:xfrm>
            <a:prstGeom prst="ellipse">
              <a:avLst/>
            </a:prstGeom>
            <a:solidFill>
              <a:schemeClr val="tx1"/>
            </a:solidFill>
            <a:ln w="0">
              <a:solidFill>
                <a:srgbClr val="66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2555" name="Oval 27"/>
            <p:cNvSpPr>
              <a:spLocks noChangeArrowheads="1"/>
            </p:cNvSpPr>
            <p:nvPr/>
          </p:nvSpPr>
          <p:spPr bwMode="auto">
            <a:xfrm flipV="1">
              <a:off x="1104" y="2468"/>
              <a:ext cx="52" cy="46"/>
            </a:xfrm>
            <a:prstGeom prst="ellipse">
              <a:avLst/>
            </a:prstGeom>
            <a:solidFill>
              <a:schemeClr val="tx1"/>
            </a:solidFill>
            <a:ln w="0">
              <a:solidFill>
                <a:srgbClr val="66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2556" name="Oval 28"/>
            <p:cNvSpPr>
              <a:spLocks noChangeArrowheads="1"/>
            </p:cNvSpPr>
            <p:nvPr/>
          </p:nvSpPr>
          <p:spPr bwMode="auto">
            <a:xfrm flipV="1">
              <a:off x="1344" y="2612"/>
              <a:ext cx="52" cy="46"/>
            </a:xfrm>
            <a:prstGeom prst="ellipse">
              <a:avLst/>
            </a:prstGeom>
            <a:solidFill>
              <a:schemeClr val="tx1"/>
            </a:solidFill>
            <a:ln w="0">
              <a:solidFill>
                <a:srgbClr val="66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2557" name="Oval 29"/>
            <p:cNvSpPr>
              <a:spLocks noChangeArrowheads="1"/>
            </p:cNvSpPr>
            <p:nvPr/>
          </p:nvSpPr>
          <p:spPr bwMode="auto">
            <a:xfrm flipV="1">
              <a:off x="1104" y="2612"/>
              <a:ext cx="52" cy="46"/>
            </a:xfrm>
            <a:prstGeom prst="ellipse">
              <a:avLst/>
            </a:prstGeom>
            <a:solidFill>
              <a:schemeClr val="tx1"/>
            </a:solidFill>
            <a:ln w="0">
              <a:solidFill>
                <a:srgbClr val="66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2558" name="Oval 30"/>
            <p:cNvSpPr>
              <a:spLocks noChangeArrowheads="1"/>
            </p:cNvSpPr>
            <p:nvPr/>
          </p:nvSpPr>
          <p:spPr bwMode="auto">
            <a:xfrm flipV="1">
              <a:off x="1200" y="2660"/>
              <a:ext cx="52" cy="46"/>
            </a:xfrm>
            <a:prstGeom prst="ellipse">
              <a:avLst/>
            </a:prstGeom>
            <a:solidFill>
              <a:schemeClr val="tx1"/>
            </a:solidFill>
            <a:ln w="0">
              <a:solidFill>
                <a:srgbClr val="66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2559" name="Oval 31"/>
            <p:cNvSpPr>
              <a:spLocks noChangeArrowheads="1"/>
            </p:cNvSpPr>
            <p:nvPr/>
          </p:nvSpPr>
          <p:spPr bwMode="auto">
            <a:xfrm flipV="1">
              <a:off x="1632" y="2660"/>
              <a:ext cx="52" cy="46"/>
            </a:xfrm>
            <a:prstGeom prst="ellipse">
              <a:avLst/>
            </a:prstGeom>
            <a:solidFill>
              <a:schemeClr val="tx1"/>
            </a:solidFill>
            <a:ln w="0">
              <a:solidFill>
                <a:srgbClr val="663300"/>
              </a:solidFill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endParaRPr lang="cs-CZ" sz="24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2561" name="Oval 33"/>
            <p:cNvSpPr>
              <a:spLocks noChangeArrowheads="1"/>
            </p:cNvSpPr>
            <p:nvPr/>
          </p:nvSpPr>
          <p:spPr bwMode="auto">
            <a:xfrm flipV="1">
              <a:off x="1680" y="2420"/>
              <a:ext cx="52" cy="46"/>
            </a:xfrm>
            <a:prstGeom prst="ellipse">
              <a:avLst/>
            </a:prstGeom>
            <a:solidFill>
              <a:schemeClr val="tx1"/>
            </a:solidFill>
            <a:ln w="0">
              <a:solidFill>
                <a:srgbClr val="66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2563" name="Oval 35"/>
            <p:cNvSpPr>
              <a:spLocks noChangeArrowheads="1"/>
            </p:cNvSpPr>
            <p:nvPr/>
          </p:nvSpPr>
          <p:spPr bwMode="auto">
            <a:xfrm flipV="1">
              <a:off x="1344" y="2708"/>
              <a:ext cx="52" cy="46"/>
            </a:xfrm>
            <a:prstGeom prst="ellipse">
              <a:avLst/>
            </a:prstGeom>
            <a:solidFill>
              <a:schemeClr val="tx1"/>
            </a:solidFill>
            <a:ln w="0">
              <a:solidFill>
                <a:srgbClr val="66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2564" name="Oval 36"/>
            <p:cNvSpPr>
              <a:spLocks noChangeArrowheads="1"/>
            </p:cNvSpPr>
            <p:nvPr/>
          </p:nvSpPr>
          <p:spPr bwMode="auto">
            <a:xfrm flipV="1">
              <a:off x="1200" y="2564"/>
              <a:ext cx="52" cy="46"/>
            </a:xfrm>
            <a:prstGeom prst="ellipse">
              <a:avLst/>
            </a:prstGeom>
            <a:solidFill>
              <a:schemeClr val="tx1"/>
            </a:solidFill>
            <a:ln w="0">
              <a:solidFill>
                <a:srgbClr val="66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2565" name="Oval 37"/>
            <p:cNvSpPr>
              <a:spLocks noChangeArrowheads="1"/>
            </p:cNvSpPr>
            <p:nvPr/>
          </p:nvSpPr>
          <p:spPr bwMode="auto">
            <a:xfrm flipV="1">
              <a:off x="1488" y="2612"/>
              <a:ext cx="52" cy="46"/>
            </a:xfrm>
            <a:prstGeom prst="ellipse">
              <a:avLst/>
            </a:prstGeom>
            <a:solidFill>
              <a:schemeClr val="tx1"/>
            </a:solidFill>
            <a:ln w="0">
              <a:solidFill>
                <a:srgbClr val="66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2567" name="Oval 39"/>
            <p:cNvSpPr>
              <a:spLocks noChangeArrowheads="1"/>
            </p:cNvSpPr>
            <p:nvPr/>
          </p:nvSpPr>
          <p:spPr bwMode="auto">
            <a:xfrm flipV="1">
              <a:off x="1680" y="2448"/>
              <a:ext cx="52" cy="46"/>
            </a:xfrm>
            <a:prstGeom prst="ellipse">
              <a:avLst/>
            </a:prstGeom>
            <a:solidFill>
              <a:schemeClr val="tx1"/>
            </a:solidFill>
            <a:ln w="0">
              <a:solidFill>
                <a:srgbClr val="66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2568" name="Oval 40"/>
            <p:cNvSpPr>
              <a:spLocks noChangeArrowheads="1"/>
            </p:cNvSpPr>
            <p:nvPr/>
          </p:nvSpPr>
          <p:spPr bwMode="auto">
            <a:xfrm flipV="1">
              <a:off x="1676" y="2564"/>
              <a:ext cx="52" cy="46"/>
            </a:xfrm>
            <a:prstGeom prst="ellipse">
              <a:avLst/>
            </a:prstGeom>
            <a:solidFill>
              <a:schemeClr val="tx1"/>
            </a:solidFill>
            <a:ln w="0">
              <a:solidFill>
                <a:srgbClr val="66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2569" name="Oval 41"/>
            <p:cNvSpPr>
              <a:spLocks noChangeArrowheads="1"/>
            </p:cNvSpPr>
            <p:nvPr/>
          </p:nvSpPr>
          <p:spPr bwMode="auto">
            <a:xfrm flipV="1">
              <a:off x="1488" y="2708"/>
              <a:ext cx="52" cy="46"/>
            </a:xfrm>
            <a:prstGeom prst="ellipse">
              <a:avLst/>
            </a:prstGeom>
            <a:solidFill>
              <a:schemeClr val="tx1"/>
            </a:solidFill>
            <a:ln w="0">
              <a:solidFill>
                <a:srgbClr val="66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2570" name="Oval 42"/>
            <p:cNvSpPr>
              <a:spLocks noChangeArrowheads="1"/>
            </p:cNvSpPr>
            <p:nvPr/>
          </p:nvSpPr>
          <p:spPr bwMode="auto">
            <a:xfrm flipV="1">
              <a:off x="1584" y="2468"/>
              <a:ext cx="52" cy="46"/>
            </a:xfrm>
            <a:prstGeom prst="ellipse">
              <a:avLst/>
            </a:prstGeom>
            <a:solidFill>
              <a:schemeClr val="tx1"/>
            </a:solidFill>
            <a:ln w="0">
              <a:solidFill>
                <a:srgbClr val="66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22605" name="Group 77"/>
          <p:cNvGrpSpPr>
            <a:grpSpLocks/>
          </p:cNvGrpSpPr>
          <p:nvPr/>
        </p:nvGrpSpPr>
        <p:grpSpPr bwMode="auto">
          <a:xfrm>
            <a:off x="4329113" y="3128963"/>
            <a:ext cx="1287462" cy="1214437"/>
            <a:chOff x="2727" y="1971"/>
            <a:chExt cx="811" cy="765"/>
          </a:xfrm>
        </p:grpSpPr>
        <p:sp>
          <p:nvSpPr>
            <p:cNvPr id="22571" name="Oval 43"/>
            <p:cNvSpPr>
              <a:spLocks noChangeArrowheads="1"/>
            </p:cNvSpPr>
            <p:nvPr/>
          </p:nvSpPr>
          <p:spPr bwMode="auto">
            <a:xfrm flipV="1">
              <a:off x="3008" y="2308"/>
              <a:ext cx="259" cy="236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2572" name="Oval 44"/>
            <p:cNvSpPr>
              <a:spLocks noChangeArrowheads="1"/>
            </p:cNvSpPr>
            <p:nvPr/>
          </p:nvSpPr>
          <p:spPr bwMode="auto">
            <a:xfrm flipV="1">
              <a:off x="3014" y="2500"/>
              <a:ext cx="258" cy="236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2574" name="Text Box 46"/>
            <p:cNvSpPr txBox="1">
              <a:spLocks noChangeArrowheads="1"/>
            </p:cNvSpPr>
            <p:nvPr/>
          </p:nvSpPr>
          <p:spPr bwMode="auto">
            <a:xfrm>
              <a:off x="2727" y="1971"/>
              <a:ext cx="811" cy="237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85000"/>
                </a:lnSpc>
                <a:spcBef>
                  <a:spcPct val="30000"/>
                </a:spcBef>
                <a:buFontTx/>
                <a:buNone/>
              </a:pPr>
              <a:r>
                <a:rPr lang="cs-CZ" sz="2200" b="1">
                  <a:solidFill>
                    <a:schemeClr val="accent2"/>
                  </a:solidFill>
                  <a:effectLst/>
                </a:rPr>
                <a:t>molekuly</a:t>
              </a:r>
              <a:endParaRPr lang="fr-FR" sz="2200"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22575" name="Line 47"/>
          <p:cNvSpPr>
            <a:spLocks noChangeShapeType="1"/>
          </p:cNvSpPr>
          <p:nvPr/>
        </p:nvSpPr>
        <p:spPr bwMode="auto">
          <a:xfrm>
            <a:off x="4164013" y="3997325"/>
            <a:ext cx="484187" cy="0"/>
          </a:xfrm>
          <a:prstGeom prst="line">
            <a:avLst/>
          </a:prstGeom>
          <a:noFill/>
          <a:ln w="29845">
            <a:solidFill>
              <a:srgbClr val="FF8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576" name="Line 48"/>
          <p:cNvSpPr>
            <a:spLocks noChangeShapeType="1"/>
          </p:cNvSpPr>
          <p:nvPr/>
        </p:nvSpPr>
        <p:spPr bwMode="auto">
          <a:xfrm>
            <a:off x="2819400" y="3962400"/>
            <a:ext cx="484188" cy="0"/>
          </a:xfrm>
          <a:prstGeom prst="line">
            <a:avLst/>
          </a:prstGeom>
          <a:noFill/>
          <a:ln w="29845">
            <a:solidFill>
              <a:srgbClr val="FF8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577" name="Line 49"/>
          <p:cNvSpPr>
            <a:spLocks noChangeShapeType="1"/>
          </p:cNvSpPr>
          <p:nvPr/>
        </p:nvSpPr>
        <p:spPr bwMode="auto">
          <a:xfrm rot="433237">
            <a:off x="1355725" y="2473325"/>
            <a:ext cx="1905000" cy="1038225"/>
          </a:xfrm>
          <a:prstGeom prst="line">
            <a:avLst/>
          </a:prstGeom>
          <a:noFill/>
          <a:ln w="29845">
            <a:solidFill>
              <a:srgbClr val="FF8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578" name="Rectangle 50"/>
          <p:cNvSpPr>
            <a:spLocks noChangeArrowheads="1"/>
          </p:cNvSpPr>
          <p:nvPr/>
        </p:nvSpPr>
        <p:spPr bwMode="auto">
          <a:xfrm flipV="1">
            <a:off x="595313" y="5694363"/>
            <a:ext cx="650875" cy="595312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579" name="Freeform 51"/>
          <p:cNvSpPr>
            <a:spLocks/>
          </p:cNvSpPr>
          <p:nvPr/>
        </p:nvSpPr>
        <p:spPr bwMode="auto">
          <a:xfrm>
            <a:off x="501650" y="5522913"/>
            <a:ext cx="765175" cy="7858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0" y="50"/>
              </a:cxn>
              <a:cxn ang="0">
                <a:pos x="50" y="573"/>
              </a:cxn>
              <a:cxn ang="0">
                <a:pos x="512" y="573"/>
              </a:cxn>
              <a:cxn ang="0">
                <a:pos x="512" y="0"/>
              </a:cxn>
            </a:cxnLst>
            <a:rect l="0" t="0" r="r" b="b"/>
            <a:pathLst>
              <a:path w="513" h="574">
                <a:moveTo>
                  <a:pt x="0" y="0"/>
                </a:moveTo>
                <a:lnTo>
                  <a:pt x="50" y="50"/>
                </a:lnTo>
                <a:lnTo>
                  <a:pt x="50" y="573"/>
                </a:lnTo>
                <a:lnTo>
                  <a:pt x="512" y="573"/>
                </a:lnTo>
                <a:lnTo>
                  <a:pt x="512" y="0"/>
                </a:lnTo>
              </a:path>
            </a:pathLst>
          </a:custGeom>
          <a:noFill/>
          <a:ln w="27305" cap="flat" cmpd="sng">
            <a:solidFill>
              <a:srgbClr val="FF8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2580" name="Freeform 52"/>
          <p:cNvSpPr>
            <a:spLocks/>
          </p:cNvSpPr>
          <p:nvPr/>
        </p:nvSpPr>
        <p:spPr bwMode="auto">
          <a:xfrm>
            <a:off x="838200" y="4038600"/>
            <a:ext cx="544513" cy="1447800"/>
          </a:xfrm>
          <a:custGeom>
            <a:avLst/>
            <a:gdLst/>
            <a:ahLst/>
            <a:cxnLst>
              <a:cxn ang="0">
                <a:pos x="0" y="1058"/>
              </a:cxn>
              <a:cxn ang="0">
                <a:pos x="0" y="0"/>
              </a:cxn>
              <a:cxn ang="0">
                <a:pos x="349" y="0"/>
              </a:cxn>
            </a:cxnLst>
            <a:rect l="0" t="0" r="r" b="b"/>
            <a:pathLst>
              <a:path w="350" h="1059">
                <a:moveTo>
                  <a:pt x="0" y="1058"/>
                </a:moveTo>
                <a:lnTo>
                  <a:pt x="0" y="0"/>
                </a:lnTo>
                <a:lnTo>
                  <a:pt x="349" y="0"/>
                </a:lnTo>
              </a:path>
            </a:pathLst>
          </a:custGeom>
          <a:noFill/>
          <a:ln w="29845" cap="flat" cmpd="sng">
            <a:solidFill>
              <a:srgbClr val="FF8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2581" name="Text Box 53"/>
          <p:cNvSpPr txBox="1">
            <a:spLocks noChangeArrowheads="1"/>
          </p:cNvSpPr>
          <p:nvPr/>
        </p:nvSpPr>
        <p:spPr bwMode="auto">
          <a:xfrm>
            <a:off x="1365250" y="5943600"/>
            <a:ext cx="960438" cy="3762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30000"/>
              </a:spcBef>
              <a:buFontTx/>
              <a:buNone/>
            </a:pPr>
            <a:r>
              <a:rPr lang="cs-CZ" sz="2200" b="1">
                <a:solidFill>
                  <a:schemeClr val="accent2"/>
                </a:solidFill>
                <a:effectLst/>
              </a:rPr>
              <a:t>roztok</a:t>
            </a:r>
            <a:endParaRPr lang="fr-FR" sz="2200">
              <a:solidFill>
                <a:schemeClr val="tx1"/>
              </a:solidFill>
              <a:effectLst/>
            </a:endParaRPr>
          </a:p>
        </p:txBody>
      </p:sp>
      <p:sp>
        <p:nvSpPr>
          <p:cNvPr id="22582" name="Text Box 54"/>
          <p:cNvSpPr txBox="1">
            <a:spLocks noChangeArrowheads="1"/>
          </p:cNvSpPr>
          <p:nvPr/>
        </p:nvSpPr>
        <p:spPr bwMode="auto">
          <a:xfrm>
            <a:off x="914400" y="4876800"/>
            <a:ext cx="139541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cs-CZ" sz="2200" b="1">
                <a:effectLst>
                  <a:outerShdw blurRad="38100" dist="38100" dir="2700000" algn="tl">
                    <a:srgbClr val="000000"/>
                  </a:outerShdw>
                </a:effectLst>
              </a:rPr>
              <a:t>zmlžování</a:t>
            </a:r>
            <a:endParaRPr lang="en-GB" sz="22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585" name="Line 57"/>
          <p:cNvSpPr>
            <a:spLocks noChangeShapeType="1"/>
          </p:cNvSpPr>
          <p:nvPr/>
        </p:nvSpPr>
        <p:spPr bwMode="auto">
          <a:xfrm>
            <a:off x="5367338" y="3989388"/>
            <a:ext cx="482600" cy="0"/>
          </a:xfrm>
          <a:prstGeom prst="line">
            <a:avLst/>
          </a:prstGeom>
          <a:noFill/>
          <a:ln w="29845">
            <a:solidFill>
              <a:srgbClr val="FF8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22606" name="Group 78"/>
          <p:cNvGrpSpPr>
            <a:grpSpLocks/>
          </p:cNvGrpSpPr>
          <p:nvPr/>
        </p:nvGrpSpPr>
        <p:grpSpPr bwMode="auto">
          <a:xfrm>
            <a:off x="5943600" y="3128963"/>
            <a:ext cx="930275" cy="1022350"/>
            <a:chOff x="3744" y="1971"/>
            <a:chExt cx="586" cy="644"/>
          </a:xfrm>
        </p:grpSpPr>
        <p:sp>
          <p:nvSpPr>
            <p:cNvPr id="22584" name="Oval 56"/>
            <p:cNvSpPr>
              <a:spLocks noChangeArrowheads="1"/>
            </p:cNvSpPr>
            <p:nvPr/>
          </p:nvSpPr>
          <p:spPr bwMode="auto">
            <a:xfrm flipV="1">
              <a:off x="3914" y="2378"/>
              <a:ext cx="258" cy="23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2586" name="Text Box 58"/>
            <p:cNvSpPr txBox="1">
              <a:spLocks noChangeArrowheads="1"/>
            </p:cNvSpPr>
            <p:nvPr/>
          </p:nvSpPr>
          <p:spPr bwMode="auto">
            <a:xfrm>
              <a:off x="3744" y="1971"/>
              <a:ext cx="586" cy="237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85000"/>
                </a:lnSpc>
                <a:spcBef>
                  <a:spcPct val="30000"/>
                </a:spcBef>
                <a:buFontTx/>
                <a:buNone/>
              </a:pPr>
              <a:r>
                <a:rPr lang="cs-CZ" sz="2200" b="1">
                  <a:solidFill>
                    <a:srgbClr val="008000"/>
                  </a:solidFill>
                  <a:effectLst/>
                </a:rPr>
                <a:t>atomy</a:t>
              </a:r>
              <a:endParaRPr lang="fr-FR" sz="2200" b="1">
                <a:solidFill>
                  <a:srgbClr val="008000"/>
                </a:solidFill>
                <a:effectLst/>
              </a:endParaRPr>
            </a:p>
          </p:txBody>
        </p:sp>
      </p:grpSp>
      <p:grpSp>
        <p:nvGrpSpPr>
          <p:cNvPr id="22607" name="Group 79"/>
          <p:cNvGrpSpPr>
            <a:grpSpLocks/>
          </p:cNvGrpSpPr>
          <p:nvPr/>
        </p:nvGrpSpPr>
        <p:grpSpPr bwMode="auto">
          <a:xfrm>
            <a:off x="7515225" y="3128963"/>
            <a:ext cx="790575" cy="1030287"/>
            <a:chOff x="4734" y="1971"/>
            <a:chExt cx="498" cy="649"/>
          </a:xfrm>
        </p:grpSpPr>
        <p:sp>
          <p:nvSpPr>
            <p:cNvPr id="22587" name="Text Box 59"/>
            <p:cNvSpPr txBox="1">
              <a:spLocks noChangeArrowheads="1"/>
            </p:cNvSpPr>
            <p:nvPr/>
          </p:nvSpPr>
          <p:spPr bwMode="auto">
            <a:xfrm>
              <a:off x="4734" y="1971"/>
              <a:ext cx="498" cy="237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85000"/>
                </a:lnSpc>
                <a:spcBef>
                  <a:spcPct val="30000"/>
                </a:spcBef>
                <a:buFontTx/>
                <a:buNone/>
              </a:pPr>
              <a:r>
                <a:rPr lang="fr-FR" sz="2200" b="1">
                  <a:solidFill>
                    <a:schemeClr val="bg2"/>
                  </a:solidFill>
                  <a:effectLst/>
                </a:rPr>
                <a:t>ion</a:t>
              </a:r>
              <a:r>
                <a:rPr lang="cs-CZ" sz="2200" b="1">
                  <a:solidFill>
                    <a:schemeClr val="bg2"/>
                  </a:solidFill>
                  <a:effectLst/>
                </a:rPr>
                <a:t>ty</a:t>
              </a:r>
              <a:endParaRPr lang="fr-FR" sz="22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2588" name="Oval 60"/>
            <p:cNvSpPr>
              <a:spLocks noChangeArrowheads="1"/>
            </p:cNvSpPr>
            <p:nvPr/>
          </p:nvSpPr>
          <p:spPr bwMode="auto">
            <a:xfrm flipV="1">
              <a:off x="4874" y="2383"/>
              <a:ext cx="259" cy="237"/>
            </a:xfrm>
            <a:prstGeom prst="ellipse">
              <a:avLst/>
            </a:prstGeom>
            <a:solidFill>
              <a:srgbClr val="FF00FF"/>
            </a:solidFill>
            <a:ln w="2667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0"/>
                </a:spcBef>
                <a:buFontTx/>
                <a:buNone/>
              </a:pPr>
              <a:r>
                <a:rPr lang="cs-CZ" sz="2800" b="1">
                  <a:solidFill>
                    <a:schemeClr val="tx1"/>
                  </a:solidFill>
                  <a:effectLst/>
                </a:rPr>
                <a:t>+</a:t>
              </a:r>
            </a:p>
          </p:txBody>
        </p:sp>
      </p:grpSp>
      <p:sp>
        <p:nvSpPr>
          <p:cNvPr id="22589" name="Line 61"/>
          <p:cNvSpPr>
            <a:spLocks noChangeShapeType="1"/>
          </p:cNvSpPr>
          <p:nvPr/>
        </p:nvSpPr>
        <p:spPr bwMode="auto">
          <a:xfrm>
            <a:off x="6872288" y="3979863"/>
            <a:ext cx="595312" cy="0"/>
          </a:xfrm>
          <a:prstGeom prst="line">
            <a:avLst/>
          </a:prstGeom>
          <a:noFill/>
          <a:ln w="29845">
            <a:solidFill>
              <a:srgbClr val="FF8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22609" name="Group 81"/>
          <p:cNvGrpSpPr>
            <a:grpSpLocks/>
          </p:cNvGrpSpPr>
          <p:nvPr/>
        </p:nvGrpSpPr>
        <p:grpSpPr bwMode="auto">
          <a:xfrm>
            <a:off x="6283325" y="4603750"/>
            <a:ext cx="280988" cy="1346200"/>
            <a:chOff x="3958" y="2900"/>
            <a:chExt cx="177" cy="848"/>
          </a:xfrm>
        </p:grpSpPr>
        <p:sp>
          <p:nvSpPr>
            <p:cNvPr id="22590" name="Freeform 62"/>
            <p:cNvSpPr>
              <a:spLocks/>
            </p:cNvSpPr>
            <p:nvPr/>
          </p:nvSpPr>
          <p:spPr bwMode="auto">
            <a:xfrm>
              <a:off x="3958" y="2900"/>
              <a:ext cx="177" cy="656"/>
            </a:xfrm>
            <a:custGeom>
              <a:avLst/>
              <a:gdLst/>
              <a:ahLst/>
              <a:cxnLst>
                <a:cxn ang="0">
                  <a:pos x="115" y="1"/>
                </a:cxn>
                <a:cxn ang="0">
                  <a:pos x="124" y="7"/>
                </a:cxn>
                <a:cxn ang="0">
                  <a:pos x="136" y="15"/>
                </a:cxn>
                <a:cxn ang="0">
                  <a:pos x="150" y="25"/>
                </a:cxn>
                <a:cxn ang="0">
                  <a:pos x="164" y="36"/>
                </a:cxn>
                <a:cxn ang="0">
                  <a:pos x="176" y="49"/>
                </a:cxn>
                <a:cxn ang="0">
                  <a:pos x="184" y="62"/>
                </a:cxn>
                <a:cxn ang="0">
                  <a:pos x="187" y="75"/>
                </a:cxn>
                <a:cxn ang="0">
                  <a:pos x="172" y="102"/>
                </a:cxn>
                <a:cxn ang="0">
                  <a:pos x="148" y="118"/>
                </a:cxn>
                <a:cxn ang="0">
                  <a:pos x="117" y="131"/>
                </a:cxn>
                <a:cxn ang="0">
                  <a:pos x="83" y="141"/>
                </a:cxn>
                <a:cxn ang="0">
                  <a:pos x="50" y="152"/>
                </a:cxn>
                <a:cxn ang="0">
                  <a:pos x="23" y="165"/>
                </a:cxn>
                <a:cxn ang="0">
                  <a:pos x="5" y="182"/>
                </a:cxn>
                <a:cxn ang="0">
                  <a:pos x="1" y="210"/>
                </a:cxn>
                <a:cxn ang="0">
                  <a:pos x="15" y="230"/>
                </a:cxn>
                <a:cxn ang="0">
                  <a:pos x="39" y="246"/>
                </a:cxn>
                <a:cxn ang="0">
                  <a:pos x="70" y="260"/>
                </a:cxn>
                <a:cxn ang="0">
                  <a:pos x="103" y="273"/>
                </a:cxn>
                <a:cxn ang="0">
                  <a:pos x="134" y="287"/>
                </a:cxn>
                <a:cxn ang="0">
                  <a:pos x="158" y="304"/>
                </a:cxn>
                <a:cxn ang="0">
                  <a:pos x="172" y="324"/>
                </a:cxn>
                <a:cxn ang="0">
                  <a:pos x="170" y="351"/>
                </a:cxn>
                <a:cxn ang="0">
                  <a:pos x="156" y="366"/>
                </a:cxn>
                <a:cxn ang="0">
                  <a:pos x="133" y="379"/>
                </a:cxn>
                <a:cxn ang="0">
                  <a:pos x="106" y="390"/>
                </a:cxn>
                <a:cxn ang="0">
                  <a:pos x="78" y="401"/>
                </a:cxn>
                <a:cxn ang="0">
                  <a:pos x="53" y="412"/>
                </a:cxn>
                <a:cxn ang="0">
                  <a:pos x="34" y="426"/>
                </a:cxn>
                <a:cxn ang="0">
                  <a:pos x="25" y="443"/>
                </a:cxn>
                <a:cxn ang="0">
                  <a:pos x="31" y="467"/>
                </a:cxn>
                <a:cxn ang="0">
                  <a:pos x="48" y="482"/>
                </a:cxn>
                <a:cxn ang="0">
                  <a:pos x="72" y="494"/>
                </a:cxn>
                <a:cxn ang="0">
                  <a:pos x="100" y="505"/>
                </a:cxn>
                <a:cxn ang="0">
                  <a:pos x="127" y="515"/>
                </a:cxn>
                <a:cxn ang="0">
                  <a:pos x="151" y="527"/>
                </a:cxn>
                <a:cxn ang="0">
                  <a:pos x="168" y="542"/>
                </a:cxn>
                <a:cxn ang="0">
                  <a:pos x="174" y="561"/>
                </a:cxn>
                <a:cxn ang="0">
                  <a:pos x="164" y="583"/>
                </a:cxn>
                <a:cxn ang="0">
                  <a:pos x="146" y="597"/>
                </a:cxn>
                <a:cxn ang="0">
                  <a:pos x="121" y="608"/>
                </a:cxn>
                <a:cxn ang="0">
                  <a:pos x="93" y="618"/>
                </a:cxn>
                <a:cxn ang="0">
                  <a:pos x="66" y="629"/>
                </a:cxn>
                <a:cxn ang="0">
                  <a:pos x="44" y="642"/>
                </a:cxn>
                <a:cxn ang="0">
                  <a:pos x="29" y="658"/>
                </a:cxn>
                <a:cxn ang="0">
                  <a:pos x="26" y="681"/>
                </a:cxn>
                <a:cxn ang="0">
                  <a:pos x="33" y="696"/>
                </a:cxn>
                <a:cxn ang="0">
                  <a:pos x="47" y="711"/>
                </a:cxn>
                <a:cxn ang="0">
                  <a:pos x="65" y="725"/>
                </a:cxn>
                <a:cxn ang="0">
                  <a:pos x="84" y="738"/>
                </a:cxn>
                <a:cxn ang="0">
                  <a:pos x="101" y="748"/>
                </a:cxn>
                <a:cxn ang="0">
                  <a:pos x="115" y="755"/>
                </a:cxn>
                <a:cxn ang="0">
                  <a:pos x="124" y="759"/>
                </a:cxn>
              </a:cxnLst>
              <a:rect l="0" t="0" r="r" b="b"/>
              <a:pathLst>
                <a:path w="188" h="761">
                  <a:moveTo>
                    <a:pt x="112" y="0"/>
                  </a:moveTo>
                  <a:lnTo>
                    <a:pt x="113" y="0"/>
                  </a:lnTo>
                  <a:lnTo>
                    <a:pt x="114" y="1"/>
                  </a:lnTo>
                  <a:lnTo>
                    <a:pt x="115" y="1"/>
                  </a:lnTo>
                  <a:lnTo>
                    <a:pt x="117" y="3"/>
                  </a:lnTo>
                  <a:lnTo>
                    <a:pt x="119" y="4"/>
                  </a:lnTo>
                  <a:lnTo>
                    <a:pt x="121" y="5"/>
                  </a:lnTo>
                  <a:lnTo>
                    <a:pt x="124" y="7"/>
                  </a:lnTo>
                  <a:lnTo>
                    <a:pt x="127" y="8"/>
                  </a:lnTo>
                  <a:lnTo>
                    <a:pt x="130" y="10"/>
                  </a:lnTo>
                  <a:lnTo>
                    <a:pt x="133" y="12"/>
                  </a:lnTo>
                  <a:lnTo>
                    <a:pt x="136" y="15"/>
                  </a:lnTo>
                  <a:lnTo>
                    <a:pt x="140" y="17"/>
                  </a:lnTo>
                  <a:lnTo>
                    <a:pt x="143" y="19"/>
                  </a:lnTo>
                  <a:lnTo>
                    <a:pt x="147" y="22"/>
                  </a:lnTo>
                  <a:lnTo>
                    <a:pt x="150" y="25"/>
                  </a:lnTo>
                  <a:lnTo>
                    <a:pt x="154" y="27"/>
                  </a:lnTo>
                  <a:lnTo>
                    <a:pt x="158" y="30"/>
                  </a:lnTo>
                  <a:lnTo>
                    <a:pt x="161" y="33"/>
                  </a:lnTo>
                  <a:lnTo>
                    <a:pt x="164" y="36"/>
                  </a:lnTo>
                  <a:lnTo>
                    <a:pt x="168" y="39"/>
                  </a:lnTo>
                  <a:lnTo>
                    <a:pt x="171" y="42"/>
                  </a:lnTo>
                  <a:lnTo>
                    <a:pt x="174" y="45"/>
                  </a:lnTo>
                  <a:lnTo>
                    <a:pt x="176" y="49"/>
                  </a:lnTo>
                  <a:lnTo>
                    <a:pt x="179" y="52"/>
                  </a:lnTo>
                  <a:lnTo>
                    <a:pt x="181" y="55"/>
                  </a:lnTo>
                  <a:lnTo>
                    <a:pt x="183" y="58"/>
                  </a:lnTo>
                  <a:lnTo>
                    <a:pt x="184" y="62"/>
                  </a:lnTo>
                  <a:lnTo>
                    <a:pt x="186" y="65"/>
                  </a:lnTo>
                  <a:lnTo>
                    <a:pt x="186" y="68"/>
                  </a:lnTo>
                  <a:lnTo>
                    <a:pt x="187" y="71"/>
                  </a:lnTo>
                  <a:lnTo>
                    <a:pt x="187" y="75"/>
                  </a:lnTo>
                  <a:lnTo>
                    <a:pt x="183" y="87"/>
                  </a:lnTo>
                  <a:lnTo>
                    <a:pt x="180" y="92"/>
                  </a:lnTo>
                  <a:lnTo>
                    <a:pt x="176" y="97"/>
                  </a:lnTo>
                  <a:lnTo>
                    <a:pt x="172" y="102"/>
                  </a:lnTo>
                  <a:lnTo>
                    <a:pt x="167" y="107"/>
                  </a:lnTo>
                  <a:lnTo>
                    <a:pt x="161" y="111"/>
                  </a:lnTo>
                  <a:lnTo>
                    <a:pt x="155" y="115"/>
                  </a:lnTo>
                  <a:lnTo>
                    <a:pt x="148" y="118"/>
                  </a:lnTo>
                  <a:lnTo>
                    <a:pt x="140" y="121"/>
                  </a:lnTo>
                  <a:lnTo>
                    <a:pt x="133" y="125"/>
                  </a:lnTo>
                  <a:lnTo>
                    <a:pt x="125" y="127"/>
                  </a:lnTo>
                  <a:lnTo>
                    <a:pt x="117" y="131"/>
                  </a:lnTo>
                  <a:lnTo>
                    <a:pt x="108" y="133"/>
                  </a:lnTo>
                  <a:lnTo>
                    <a:pt x="100" y="136"/>
                  </a:lnTo>
                  <a:lnTo>
                    <a:pt x="92" y="139"/>
                  </a:lnTo>
                  <a:lnTo>
                    <a:pt x="83" y="141"/>
                  </a:lnTo>
                  <a:lnTo>
                    <a:pt x="74" y="144"/>
                  </a:lnTo>
                  <a:lnTo>
                    <a:pt x="66" y="147"/>
                  </a:lnTo>
                  <a:lnTo>
                    <a:pt x="58" y="149"/>
                  </a:lnTo>
                  <a:lnTo>
                    <a:pt x="50" y="152"/>
                  </a:lnTo>
                  <a:lnTo>
                    <a:pt x="43" y="155"/>
                  </a:lnTo>
                  <a:lnTo>
                    <a:pt x="36" y="158"/>
                  </a:lnTo>
                  <a:lnTo>
                    <a:pt x="29" y="162"/>
                  </a:lnTo>
                  <a:lnTo>
                    <a:pt x="23" y="165"/>
                  </a:lnTo>
                  <a:lnTo>
                    <a:pt x="17" y="169"/>
                  </a:lnTo>
                  <a:lnTo>
                    <a:pt x="12" y="173"/>
                  </a:lnTo>
                  <a:lnTo>
                    <a:pt x="8" y="177"/>
                  </a:lnTo>
                  <a:lnTo>
                    <a:pt x="5" y="182"/>
                  </a:lnTo>
                  <a:lnTo>
                    <a:pt x="2" y="187"/>
                  </a:lnTo>
                  <a:lnTo>
                    <a:pt x="0" y="193"/>
                  </a:lnTo>
                  <a:lnTo>
                    <a:pt x="0" y="199"/>
                  </a:lnTo>
                  <a:lnTo>
                    <a:pt x="1" y="210"/>
                  </a:lnTo>
                  <a:lnTo>
                    <a:pt x="4" y="216"/>
                  </a:lnTo>
                  <a:lnTo>
                    <a:pt x="7" y="221"/>
                  </a:lnTo>
                  <a:lnTo>
                    <a:pt x="10" y="225"/>
                  </a:lnTo>
                  <a:lnTo>
                    <a:pt x="15" y="230"/>
                  </a:lnTo>
                  <a:lnTo>
                    <a:pt x="20" y="234"/>
                  </a:lnTo>
                  <a:lnTo>
                    <a:pt x="26" y="238"/>
                  </a:lnTo>
                  <a:lnTo>
                    <a:pt x="32" y="242"/>
                  </a:lnTo>
                  <a:lnTo>
                    <a:pt x="39" y="246"/>
                  </a:lnTo>
                  <a:lnTo>
                    <a:pt x="46" y="249"/>
                  </a:lnTo>
                  <a:lnTo>
                    <a:pt x="54" y="253"/>
                  </a:lnTo>
                  <a:lnTo>
                    <a:pt x="62" y="257"/>
                  </a:lnTo>
                  <a:lnTo>
                    <a:pt x="70" y="260"/>
                  </a:lnTo>
                  <a:lnTo>
                    <a:pt x="78" y="263"/>
                  </a:lnTo>
                  <a:lnTo>
                    <a:pt x="86" y="267"/>
                  </a:lnTo>
                  <a:lnTo>
                    <a:pt x="95" y="270"/>
                  </a:lnTo>
                  <a:lnTo>
                    <a:pt x="103" y="273"/>
                  </a:lnTo>
                  <a:lnTo>
                    <a:pt x="111" y="277"/>
                  </a:lnTo>
                  <a:lnTo>
                    <a:pt x="119" y="280"/>
                  </a:lnTo>
                  <a:lnTo>
                    <a:pt x="126" y="284"/>
                  </a:lnTo>
                  <a:lnTo>
                    <a:pt x="134" y="287"/>
                  </a:lnTo>
                  <a:lnTo>
                    <a:pt x="140" y="291"/>
                  </a:lnTo>
                  <a:lnTo>
                    <a:pt x="147" y="295"/>
                  </a:lnTo>
                  <a:lnTo>
                    <a:pt x="153" y="299"/>
                  </a:lnTo>
                  <a:lnTo>
                    <a:pt x="158" y="304"/>
                  </a:lnTo>
                  <a:lnTo>
                    <a:pt x="163" y="309"/>
                  </a:lnTo>
                  <a:lnTo>
                    <a:pt x="167" y="313"/>
                  </a:lnTo>
                  <a:lnTo>
                    <a:pt x="170" y="319"/>
                  </a:lnTo>
                  <a:lnTo>
                    <a:pt x="172" y="324"/>
                  </a:lnTo>
                  <a:lnTo>
                    <a:pt x="174" y="330"/>
                  </a:lnTo>
                  <a:lnTo>
                    <a:pt x="174" y="336"/>
                  </a:lnTo>
                  <a:lnTo>
                    <a:pt x="172" y="346"/>
                  </a:lnTo>
                  <a:lnTo>
                    <a:pt x="170" y="351"/>
                  </a:lnTo>
                  <a:lnTo>
                    <a:pt x="168" y="355"/>
                  </a:lnTo>
                  <a:lnTo>
                    <a:pt x="164" y="359"/>
                  </a:lnTo>
                  <a:lnTo>
                    <a:pt x="160" y="363"/>
                  </a:lnTo>
                  <a:lnTo>
                    <a:pt x="156" y="366"/>
                  </a:lnTo>
                  <a:lnTo>
                    <a:pt x="150" y="370"/>
                  </a:lnTo>
                  <a:lnTo>
                    <a:pt x="145" y="373"/>
                  </a:lnTo>
                  <a:lnTo>
                    <a:pt x="139" y="376"/>
                  </a:lnTo>
                  <a:lnTo>
                    <a:pt x="133" y="379"/>
                  </a:lnTo>
                  <a:lnTo>
                    <a:pt x="126" y="382"/>
                  </a:lnTo>
                  <a:lnTo>
                    <a:pt x="120" y="385"/>
                  </a:lnTo>
                  <a:lnTo>
                    <a:pt x="113" y="387"/>
                  </a:lnTo>
                  <a:lnTo>
                    <a:pt x="106" y="390"/>
                  </a:lnTo>
                  <a:lnTo>
                    <a:pt x="99" y="393"/>
                  </a:lnTo>
                  <a:lnTo>
                    <a:pt x="92" y="395"/>
                  </a:lnTo>
                  <a:lnTo>
                    <a:pt x="85" y="398"/>
                  </a:lnTo>
                  <a:lnTo>
                    <a:pt x="78" y="401"/>
                  </a:lnTo>
                  <a:lnTo>
                    <a:pt x="72" y="403"/>
                  </a:lnTo>
                  <a:lnTo>
                    <a:pt x="65" y="406"/>
                  </a:lnTo>
                  <a:lnTo>
                    <a:pt x="59" y="409"/>
                  </a:lnTo>
                  <a:lnTo>
                    <a:pt x="53" y="412"/>
                  </a:lnTo>
                  <a:lnTo>
                    <a:pt x="48" y="415"/>
                  </a:lnTo>
                  <a:lnTo>
                    <a:pt x="43" y="419"/>
                  </a:lnTo>
                  <a:lnTo>
                    <a:pt x="38" y="422"/>
                  </a:lnTo>
                  <a:lnTo>
                    <a:pt x="34" y="426"/>
                  </a:lnTo>
                  <a:lnTo>
                    <a:pt x="31" y="430"/>
                  </a:lnTo>
                  <a:lnTo>
                    <a:pt x="28" y="434"/>
                  </a:lnTo>
                  <a:lnTo>
                    <a:pt x="26" y="439"/>
                  </a:lnTo>
                  <a:lnTo>
                    <a:pt x="25" y="443"/>
                  </a:lnTo>
                  <a:lnTo>
                    <a:pt x="25" y="449"/>
                  </a:lnTo>
                  <a:lnTo>
                    <a:pt x="26" y="458"/>
                  </a:lnTo>
                  <a:lnTo>
                    <a:pt x="28" y="463"/>
                  </a:lnTo>
                  <a:lnTo>
                    <a:pt x="31" y="467"/>
                  </a:lnTo>
                  <a:lnTo>
                    <a:pt x="34" y="471"/>
                  </a:lnTo>
                  <a:lnTo>
                    <a:pt x="38" y="475"/>
                  </a:lnTo>
                  <a:lnTo>
                    <a:pt x="43" y="478"/>
                  </a:lnTo>
                  <a:lnTo>
                    <a:pt x="48" y="482"/>
                  </a:lnTo>
                  <a:lnTo>
                    <a:pt x="54" y="485"/>
                  </a:lnTo>
                  <a:lnTo>
                    <a:pt x="59" y="488"/>
                  </a:lnTo>
                  <a:lnTo>
                    <a:pt x="66" y="491"/>
                  </a:lnTo>
                  <a:lnTo>
                    <a:pt x="72" y="494"/>
                  </a:lnTo>
                  <a:lnTo>
                    <a:pt x="78" y="497"/>
                  </a:lnTo>
                  <a:lnTo>
                    <a:pt x="86" y="499"/>
                  </a:lnTo>
                  <a:lnTo>
                    <a:pt x="92" y="502"/>
                  </a:lnTo>
                  <a:lnTo>
                    <a:pt x="100" y="505"/>
                  </a:lnTo>
                  <a:lnTo>
                    <a:pt x="106" y="507"/>
                  </a:lnTo>
                  <a:lnTo>
                    <a:pt x="113" y="510"/>
                  </a:lnTo>
                  <a:lnTo>
                    <a:pt x="120" y="513"/>
                  </a:lnTo>
                  <a:lnTo>
                    <a:pt x="127" y="515"/>
                  </a:lnTo>
                  <a:lnTo>
                    <a:pt x="133" y="518"/>
                  </a:lnTo>
                  <a:lnTo>
                    <a:pt x="140" y="521"/>
                  </a:lnTo>
                  <a:lnTo>
                    <a:pt x="145" y="524"/>
                  </a:lnTo>
                  <a:lnTo>
                    <a:pt x="151" y="527"/>
                  </a:lnTo>
                  <a:lnTo>
                    <a:pt x="156" y="531"/>
                  </a:lnTo>
                  <a:lnTo>
                    <a:pt x="160" y="535"/>
                  </a:lnTo>
                  <a:lnTo>
                    <a:pt x="164" y="538"/>
                  </a:lnTo>
                  <a:lnTo>
                    <a:pt x="168" y="542"/>
                  </a:lnTo>
                  <a:lnTo>
                    <a:pt x="170" y="546"/>
                  </a:lnTo>
                  <a:lnTo>
                    <a:pt x="172" y="551"/>
                  </a:lnTo>
                  <a:lnTo>
                    <a:pt x="174" y="556"/>
                  </a:lnTo>
                  <a:lnTo>
                    <a:pt x="174" y="561"/>
                  </a:lnTo>
                  <a:lnTo>
                    <a:pt x="172" y="571"/>
                  </a:lnTo>
                  <a:lnTo>
                    <a:pt x="170" y="575"/>
                  </a:lnTo>
                  <a:lnTo>
                    <a:pt x="168" y="579"/>
                  </a:lnTo>
                  <a:lnTo>
                    <a:pt x="164" y="583"/>
                  </a:lnTo>
                  <a:lnTo>
                    <a:pt x="160" y="587"/>
                  </a:lnTo>
                  <a:lnTo>
                    <a:pt x="156" y="590"/>
                  </a:lnTo>
                  <a:lnTo>
                    <a:pt x="151" y="594"/>
                  </a:lnTo>
                  <a:lnTo>
                    <a:pt x="146" y="597"/>
                  </a:lnTo>
                  <a:lnTo>
                    <a:pt x="140" y="600"/>
                  </a:lnTo>
                  <a:lnTo>
                    <a:pt x="134" y="603"/>
                  </a:lnTo>
                  <a:lnTo>
                    <a:pt x="128" y="605"/>
                  </a:lnTo>
                  <a:lnTo>
                    <a:pt x="121" y="608"/>
                  </a:lnTo>
                  <a:lnTo>
                    <a:pt x="114" y="611"/>
                  </a:lnTo>
                  <a:lnTo>
                    <a:pt x="107" y="613"/>
                  </a:lnTo>
                  <a:lnTo>
                    <a:pt x="100" y="616"/>
                  </a:lnTo>
                  <a:lnTo>
                    <a:pt x="93" y="618"/>
                  </a:lnTo>
                  <a:lnTo>
                    <a:pt x="86" y="621"/>
                  </a:lnTo>
                  <a:lnTo>
                    <a:pt x="80" y="623"/>
                  </a:lnTo>
                  <a:lnTo>
                    <a:pt x="73" y="626"/>
                  </a:lnTo>
                  <a:lnTo>
                    <a:pt x="66" y="629"/>
                  </a:lnTo>
                  <a:lnTo>
                    <a:pt x="60" y="632"/>
                  </a:lnTo>
                  <a:lnTo>
                    <a:pt x="54" y="635"/>
                  </a:lnTo>
                  <a:lnTo>
                    <a:pt x="49" y="638"/>
                  </a:lnTo>
                  <a:lnTo>
                    <a:pt x="44" y="642"/>
                  </a:lnTo>
                  <a:lnTo>
                    <a:pt x="39" y="645"/>
                  </a:lnTo>
                  <a:lnTo>
                    <a:pt x="35" y="649"/>
                  </a:lnTo>
                  <a:lnTo>
                    <a:pt x="32" y="653"/>
                  </a:lnTo>
                  <a:lnTo>
                    <a:pt x="29" y="658"/>
                  </a:lnTo>
                  <a:lnTo>
                    <a:pt x="27" y="663"/>
                  </a:lnTo>
                  <a:lnTo>
                    <a:pt x="25" y="667"/>
                  </a:lnTo>
                  <a:lnTo>
                    <a:pt x="25" y="673"/>
                  </a:lnTo>
                  <a:lnTo>
                    <a:pt x="26" y="681"/>
                  </a:lnTo>
                  <a:lnTo>
                    <a:pt x="27" y="685"/>
                  </a:lnTo>
                  <a:lnTo>
                    <a:pt x="28" y="689"/>
                  </a:lnTo>
                  <a:lnTo>
                    <a:pt x="31" y="692"/>
                  </a:lnTo>
                  <a:lnTo>
                    <a:pt x="33" y="696"/>
                  </a:lnTo>
                  <a:lnTo>
                    <a:pt x="36" y="700"/>
                  </a:lnTo>
                  <a:lnTo>
                    <a:pt x="40" y="704"/>
                  </a:lnTo>
                  <a:lnTo>
                    <a:pt x="43" y="708"/>
                  </a:lnTo>
                  <a:lnTo>
                    <a:pt x="47" y="711"/>
                  </a:lnTo>
                  <a:lnTo>
                    <a:pt x="51" y="715"/>
                  </a:lnTo>
                  <a:lnTo>
                    <a:pt x="56" y="719"/>
                  </a:lnTo>
                  <a:lnTo>
                    <a:pt x="60" y="722"/>
                  </a:lnTo>
                  <a:lnTo>
                    <a:pt x="65" y="725"/>
                  </a:lnTo>
                  <a:lnTo>
                    <a:pt x="69" y="729"/>
                  </a:lnTo>
                  <a:lnTo>
                    <a:pt x="74" y="732"/>
                  </a:lnTo>
                  <a:lnTo>
                    <a:pt x="79" y="735"/>
                  </a:lnTo>
                  <a:lnTo>
                    <a:pt x="84" y="738"/>
                  </a:lnTo>
                  <a:lnTo>
                    <a:pt x="88" y="741"/>
                  </a:lnTo>
                  <a:lnTo>
                    <a:pt x="92" y="743"/>
                  </a:lnTo>
                  <a:lnTo>
                    <a:pt x="97" y="746"/>
                  </a:lnTo>
                  <a:lnTo>
                    <a:pt x="101" y="748"/>
                  </a:lnTo>
                  <a:lnTo>
                    <a:pt x="105" y="750"/>
                  </a:lnTo>
                  <a:lnTo>
                    <a:pt x="109" y="752"/>
                  </a:lnTo>
                  <a:lnTo>
                    <a:pt x="112" y="754"/>
                  </a:lnTo>
                  <a:lnTo>
                    <a:pt x="115" y="755"/>
                  </a:lnTo>
                  <a:lnTo>
                    <a:pt x="118" y="757"/>
                  </a:lnTo>
                  <a:lnTo>
                    <a:pt x="120" y="758"/>
                  </a:lnTo>
                  <a:lnTo>
                    <a:pt x="122" y="759"/>
                  </a:lnTo>
                  <a:lnTo>
                    <a:pt x="124" y="759"/>
                  </a:lnTo>
                  <a:lnTo>
                    <a:pt x="124" y="760"/>
                  </a:lnTo>
                  <a:lnTo>
                    <a:pt x="125" y="760"/>
                  </a:lnTo>
                </a:path>
              </a:pathLst>
            </a:custGeom>
            <a:noFill/>
            <a:ln w="29845" cap="flat" cmpd="sng">
              <a:solidFill>
                <a:srgbClr val="FF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2591" name="Line 63"/>
            <p:cNvSpPr>
              <a:spLocks noChangeShapeType="1"/>
            </p:cNvSpPr>
            <p:nvPr/>
          </p:nvSpPr>
          <p:spPr bwMode="auto">
            <a:xfrm>
              <a:off x="4074" y="3554"/>
              <a:ext cx="0" cy="194"/>
            </a:xfrm>
            <a:prstGeom prst="line">
              <a:avLst/>
            </a:prstGeom>
            <a:noFill/>
            <a:ln w="29845">
              <a:solidFill>
                <a:srgbClr val="FF008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22608" name="Group 80"/>
          <p:cNvGrpSpPr>
            <a:grpSpLocks/>
          </p:cNvGrpSpPr>
          <p:nvPr/>
        </p:nvGrpSpPr>
        <p:grpSpPr bwMode="auto">
          <a:xfrm>
            <a:off x="7764463" y="4603750"/>
            <a:ext cx="280987" cy="1346200"/>
            <a:chOff x="4891" y="2900"/>
            <a:chExt cx="177" cy="848"/>
          </a:xfrm>
        </p:grpSpPr>
        <p:sp>
          <p:nvSpPr>
            <p:cNvPr id="22592" name="Freeform 64"/>
            <p:cNvSpPr>
              <a:spLocks/>
            </p:cNvSpPr>
            <p:nvPr/>
          </p:nvSpPr>
          <p:spPr bwMode="auto">
            <a:xfrm>
              <a:off x="4891" y="2900"/>
              <a:ext cx="177" cy="657"/>
            </a:xfrm>
            <a:custGeom>
              <a:avLst/>
              <a:gdLst/>
              <a:ahLst/>
              <a:cxnLst>
                <a:cxn ang="0">
                  <a:pos x="116" y="2"/>
                </a:cxn>
                <a:cxn ang="0">
                  <a:pos x="125" y="7"/>
                </a:cxn>
                <a:cxn ang="0">
                  <a:pos x="137" y="15"/>
                </a:cxn>
                <a:cxn ang="0">
                  <a:pos x="151" y="25"/>
                </a:cxn>
                <a:cxn ang="0">
                  <a:pos x="165" y="36"/>
                </a:cxn>
                <a:cxn ang="0">
                  <a:pos x="177" y="49"/>
                </a:cxn>
                <a:cxn ang="0">
                  <a:pos x="185" y="62"/>
                </a:cxn>
                <a:cxn ang="0">
                  <a:pos x="187" y="75"/>
                </a:cxn>
                <a:cxn ang="0">
                  <a:pos x="172" y="102"/>
                </a:cxn>
                <a:cxn ang="0">
                  <a:pos x="148" y="118"/>
                </a:cxn>
                <a:cxn ang="0">
                  <a:pos x="117" y="131"/>
                </a:cxn>
                <a:cxn ang="0">
                  <a:pos x="83" y="142"/>
                </a:cxn>
                <a:cxn ang="0">
                  <a:pos x="51" y="152"/>
                </a:cxn>
                <a:cxn ang="0">
                  <a:pos x="23" y="166"/>
                </a:cxn>
                <a:cxn ang="0">
                  <a:pos x="5" y="183"/>
                </a:cxn>
                <a:cxn ang="0">
                  <a:pos x="1" y="211"/>
                </a:cxn>
                <a:cxn ang="0">
                  <a:pos x="15" y="230"/>
                </a:cxn>
                <a:cxn ang="0">
                  <a:pos x="39" y="246"/>
                </a:cxn>
                <a:cxn ang="0">
                  <a:pos x="70" y="260"/>
                </a:cxn>
                <a:cxn ang="0">
                  <a:pos x="103" y="274"/>
                </a:cxn>
                <a:cxn ang="0">
                  <a:pos x="134" y="288"/>
                </a:cxn>
                <a:cxn ang="0">
                  <a:pos x="158" y="304"/>
                </a:cxn>
                <a:cxn ang="0">
                  <a:pos x="173" y="325"/>
                </a:cxn>
                <a:cxn ang="0">
                  <a:pos x="171" y="351"/>
                </a:cxn>
                <a:cxn ang="0">
                  <a:pos x="156" y="367"/>
                </a:cxn>
                <a:cxn ang="0">
                  <a:pos x="133" y="379"/>
                </a:cxn>
                <a:cxn ang="0">
                  <a:pos x="106" y="390"/>
                </a:cxn>
                <a:cxn ang="0">
                  <a:pos x="79" y="401"/>
                </a:cxn>
                <a:cxn ang="0">
                  <a:pos x="53" y="412"/>
                </a:cxn>
                <a:cxn ang="0">
                  <a:pos x="35" y="426"/>
                </a:cxn>
                <a:cxn ang="0">
                  <a:pos x="25" y="444"/>
                </a:cxn>
                <a:cxn ang="0">
                  <a:pos x="31" y="467"/>
                </a:cxn>
                <a:cxn ang="0">
                  <a:pos x="48" y="482"/>
                </a:cxn>
                <a:cxn ang="0">
                  <a:pos x="72" y="494"/>
                </a:cxn>
                <a:cxn ang="0">
                  <a:pos x="100" y="505"/>
                </a:cxn>
                <a:cxn ang="0">
                  <a:pos x="127" y="516"/>
                </a:cxn>
                <a:cxn ang="0">
                  <a:pos x="151" y="528"/>
                </a:cxn>
                <a:cxn ang="0">
                  <a:pos x="168" y="542"/>
                </a:cxn>
                <a:cxn ang="0">
                  <a:pos x="175" y="561"/>
                </a:cxn>
                <a:cxn ang="0">
                  <a:pos x="165" y="583"/>
                </a:cxn>
                <a:cxn ang="0">
                  <a:pos x="146" y="597"/>
                </a:cxn>
                <a:cxn ang="0">
                  <a:pos x="121" y="608"/>
                </a:cxn>
                <a:cxn ang="0">
                  <a:pos x="93" y="618"/>
                </a:cxn>
                <a:cxn ang="0">
                  <a:pos x="67" y="629"/>
                </a:cxn>
                <a:cxn ang="0">
                  <a:pos x="44" y="642"/>
                </a:cxn>
                <a:cxn ang="0">
                  <a:pos x="29" y="658"/>
                </a:cxn>
                <a:cxn ang="0">
                  <a:pos x="26" y="681"/>
                </a:cxn>
                <a:cxn ang="0">
                  <a:pos x="33" y="697"/>
                </a:cxn>
                <a:cxn ang="0">
                  <a:pos x="47" y="712"/>
                </a:cxn>
                <a:cxn ang="0">
                  <a:pos x="65" y="726"/>
                </a:cxn>
                <a:cxn ang="0">
                  <a:pos x="84" y="738"/>
                </a:cxn>
                <a:cxn ang="0">
                  <a:pos x="101" y="749"/>
                </a:cxn>
                <a:cxn ang="0">
                  <a:pos x="115" y="756"/>
                </a:cxn>
                <a:cxn ang="0">
                  <a:pos x="124" y="760"/>
                </a:cxn>
              </a:cxnLst>
              <a:rect l="0" t="0" r="r" b="b"/>
              <a:pathLst>
                <a:path w="188" h="762">
                  <a:moveTo>
                    <a:pt x="113" y="0"/>
                  </a:moveTo>
                  <a:lnTo>
                    <a:pt x="113" y="0"/>
                  </a:lnTo>
                  <a:lnTo>
                    <a:pt x="114" y="1"/>
                  </a:lnTo>
                  <a:lnTo>
                    <a:pt x="116" y="2"/>
                  </a:lnTo>
                  <a:lnTo>
                    <a:pt x="117" y="3"/>
                  </a:lnTo>
                  <a:lnTo>
                    <a:pt x="119" y="4"/>
                  </a:lnTo>
                  <a:lnTo>
                    <a:pt x="122" y="5"/>
                  </a:lnTo>
                  <a:lnTo>
                    <a:pt x="125" y="7"/>
                  </a:lnTo>
                  <a:lnTo>
                    <a:pt x="127" y="8"/>
                  </a:lnTo>
                  <a:lnTo>
                    <a:pt x="130" y="10"/>
                  </a:lnTo>
                  <a:lnTo>
                    <a:pt x="133" y="12"/>
                  </a:lnTo>
                  <a:lnTo>
                    <a:pt x="137" y="15"/>
                  </a:lnTo>
                  <a:lnTo>
                    <a:pt x="140" y="17"/>
                  </a:lnTo>
                  <a:lnTo>
                    <a:pt x="144" y="20"/>
                  </a:lnTo>
                  <a:lnTo>
                    <a:pt x="147" y="22"/>
                  </a:lnTo>
                  <a:lnTo>
                    <a:pt x="151" y="25"/>
                  </a:lnTo>
                  <a:lnTo>
                    <a:pt x="154" y="28"/>
                  </a:lnTo>
                  <a:lnTo>
                    <a:pt x="158" y="30"/>
                  </a:lnTo>
                  <a:lnTo>
                    <a:pt x="161" y="33"/>
                  </a:lnTo>
                  <a:lnTo>
                    <a:pt x="165" y="36"/>
                  </a:lnTo>
                  <a:lnTo>
                    <a:pt x="168" y="39"/>
                  </a:lnTo>
                  <a:lnTo>
                    <a:pt x="171" y="42"/>
                  </a:lnTo>
                  <a:lnTo>
                    <a:pt x="174" y="46"/>
                  </a:lnTo>
                  <a:lnTo>
                    <a:pt x="177" y="49"/>
                  </a:lnTo>
                  <a:lnTo>
                    <a:pt x="179" y="52"/>
                  </a:lnTo>
                  <a:lnTo>
                    <a:pt x="181" y="55"/>
                  </a:lnTo>
                  <a:lnTo>
                    <a:pt x="183" y="58"/>
                  </a:lnTo>
                  <a:lnTo>
                    <a:pt x="185" y="62"/>
                  </a:lnTo>
                  <a:lnTo>
                    <a:pt x="186" y="65"/>
                  </a:lnTo>
                  <a:lnTo>
                    <a:pt x="187" y="68"/>
                  </a:lnTo>
                  <a:lnTo>
                    <a:pt x="187" y="72"/>
                  </a:lnTo>
                  <a:lnTo>
                    <a:pt x="187" y="75"/>
                  </a:lnTo>
                  <a:lnTo>
                    <a:pt x="183" y="87"/>
                  </a:lnTo>
                  <a:lnTo>
                    <a:pt x="181" y="92"/>
                  </a:lnTo>
                  <a:lnTo>
                    <a:pt x="177" y="98"/>
                  </a:lnTo>
                  <a:lnTo>
                    <a:pt x="172" y="102"/>
                  </a:lnTo>
                  <a:lnTo>
                    <a:pt x="167" y="107"/>
                  </a:lnTo>
                  <a:lnTo>
                    <a:pt x="161" y="111"/>
                  </a:lnTo>
                  <a:lnTo>
                    <a:pt x="155" y="115"/>
                  </a:lnTo>
                  <a:lnTo>
                    <a:pt x="148" y="118"/>
                  </a:lnTo>
                  <a:lnTo>
                    <a:pt x="141" y="122"/>
                  </a:lnTo>
                  <a:lnTo>
                    <a:pt x="133" y="125"/>
                  </a:lnTo>
                  <a:lnTo>
                    <a:pt x="125" y="128"/>
                  </a:lnTo>
                  <a:lnTo>
                    <a:pt x="117" y="131"/>
                  </a:lnTo>
                  <a:lnTo>
                    <a:pt x="109" y="134"/>
                  </a:lnTo>
                  <a:lnTo>
                    <a:pt x="100" y="136"/>
                  </a:lnTo>
                  <a:lnTo>
                    <a:pt x="92" y="139"/>
                  </a:lnTo>
                  <a:lnTo>
                    <a:pt x="83" y="142"/>
                  </a:lnTo>
                  <a:lnTo>
                    <a:pt x="75" y="144"/>
                  </a:lnTo>
                  <a:lnTo>
                    <a:pt x="67" y="147"/>
                  </a:lnTo>
                  <a:lnTo>
                    <a:pt x="59" y="150"/>
                  </a:lnTo>
                  <a:lnTo>
                    <a:pt x="51" y="152"/>
                  </a:lnTo>
                  <a:lnTo>
                    <a:pt x="43" y="156"/>
                  </a:lnTo>
                  <a:lnTo>
                    <a:pt x="36" y="159"/>
                  </a:lnTo>
                  <a:lnTo>
                    <a:pt x="29" y="162"/>
                  </a:lnTo>
                  <a:lnTo>
                    <a:pt x="23" y="166"/>
                  </a:lnTo>
                  <a:lnTo>
                    <a:pt x="18" y="170"/>
                  </a:lnTo>
                  <a:lnTo>
                    <a:pt x="13" y="174"/>
                  </a:lnTo>
                  <a:lnTo>
                    <a:pt x="9" y="178"/>
                  </a:lnTo>
                  <a:lnTo>
                    <a:pt x="5" y="183"/>
                  </a:lnTo>
                  <a:lnTo>
                    <a:pt x="3" y="188"/>
                  </a:lnTo>
                  <a:lnTo>
                    <a:pt x="1" y="194"/>
                  </a:lnTo>
                  <a:lnTo>
                    <a:pt x="0" y="200"/>
                  </a:lnTo>
                  <a:lnTo>
                    <a:pt x="1" y="211"/>
                  </a:lnTo>
                  <a:lnTo>
                    <a:pt x="4" y="216"/>
                  </a:lnTo>
                  <a:lnTo>
                    <a:pt x="7" y="221"/>
                  </a:lnTo>
                  <a:lnTo>
                    <a:pt x="11" y="226"/>
                  </a:lnTo>
                  <a:lnTo>
                    <a:pt x="15" y="230"/>
                  </a:lnTo>
                  <a:lnTo>
                    <a:pt x="21" y="235"/>
                  </a:lnTo>
                  <a:lnTo>
                    <a:pt x="26" y="239"/>
                  </a:lnTo>
                  <a:lnTo>
                    <a:pt x="33" y="243"/>
                  </a:lnTo>
                  <a:lnTo>
                    <a:pt x="39" y="246"/>
                  </a:lnTo>
                  <a:lnTo>
                    <a:pt x="47" y="250"/>
                  </a:lnTo>
                  <a:lnTo>
                    <a:pt x="54" y="254"/>
                  </a:lnTo>
                  <a:lnTo>
                    <a:pt x="62" y="257"/>
                  </a:lnTo>
                  <a:lnTo>
                    <a:pt x="70" y="260"/>
                  </a:lnTo>
                  <a:lnTo>
                    <a:pt x="78" y="264"/>
                  </a:lnTo>
                  <a:lnTo>
                    <a:pt x="87" y="267"/>
                  </a:lnTo>
                  <a:lnTo>
                    <a:pt x="95" y="270"/>
                  </a:lnTo>
                  <a:lnTo>
                    <a:pt x="103" y="274"/>
                  </a:lnTo>
                  <a:lnTo>
                    <a:pt x="111" y="277"/>
                  </a:lnTo>
                  <a:lnTo>
                    <a:pt x="119" y="281"/>
                  </a:lnTo>
                  <a:lnTo>
                    <a:pt x="127" y="284"/>
                  </a:lnTo>
                  <a:lnTo>
                    <a:pt x="134" y="288"/>
                  </a:lnTo>
                  <a:lnTo>
                    <a:pt x="141" y="292"/>
                  </a:lnTo>
                  <a:lnTo>
                    <a:pt x="147" y="296"/>
                  </a:lnTo>
                  <a:lnTo>
                    <a:pt x="153" y="300"/>
                  </a:lnTo>
                  <a:lnTo>
                    <a:pt x="158" y="304"/>
                  </a:lnTo>
                  <a:lnTo>
                    <a:pt x="163" y="309"/>
                  </a:lnTo>
                  <a:lnTo>
                    <a:pt x="167" y="314"/>
                  </a:lnTo>
                  <a:lnTo>
                    <a:pt x="170" y="319"/>
                  </a:lnTo>
                  <a:lnTo>
                    <a:pt x="173" y="325"/>
                  </a:lnTo>
                  <a:lnTo>
                    <a:pt x="174" y="330"/>
                  </a:lnTo>
                  <a:lnTo>
                    <a:pt x="175" y="337"/>
                  </a:lnTo>
                  <a:lnTo>
                    <a:pt x="173" y="347"/>
                  </a:lnTo>
                  <a:lnTo>
                    <a:pt x="171" y="351"/>
                  </a:lnTo>
                  <a:lnTo>
                    <a:pt x="168" y="356"/>
                  </a:lnTo>
                  <a:lnTo>
                    <a:pt x="164" y="360"/>
                  </a:lnTo>
                  <a:lnTo>
                    <a:pt x="160" y="363"/>
                  </a:lnTo>
                  <a:lnTo>
                    <a:pt x="156" y="367"/>
                  </a:lnTo>
                  <a:lnTo>
                    <a:pt x="151" y="370"/>
                  </a:lnTo>
                  <a:lnTo>
                    <a:pt x="145" y="373"/>
                  </a:lnTo>
                  <a:lnTo>
                    <a:pt x="139" y="376"/>
                  </a:lnTo>
                  <a:lnTo>
                    <a:pt x="133" y="379"/>
                  </a:lnTo>
                  <a:lnTo>
                    <a:pt x="127" y="382"/>
                  </a:lnTo>
                  <a:lnTo>
                    <a:pt x="120" y="385"/>
                  </a:lnTo>
                  <a:lnTo>
                    <a:pt x="113" y="388"/>
                  </a:lnTo>
                  <a:lnTo>
                    <a:pt x="106" y="390"/>
                  </a:lnTo>
                  <a:lnTo>
                    <a:pt x="99" y="393"/>
                  </a:lnTo>
                  <a:lnTo>
                    <a:pt x="92" y="396"/>
                  </a:lnTo>
                  <a:lnTo>
                    <a:pt x="85" y="398"/>
                  </a:lnTo>
                  <a:lnTo>
                    <a:pt x="79" y="401"/>
                  </a:lnTo>
                  <a:lnTo>
                    <a:pt x="72" y="404"/>
                  </a:lnTo>
                  <a:lnTo>
                    <a:pt x="65" y="406"/>
                  </a:lnTo>
                  <a:lnTo>
                    <a:pt x="59" y="409"/>
                  </a:lnTo>
                  <a:lnTo>
                    <a:pt x="53" y="412"/>
                  </a:lnTo>
                  <a:lnTo>
                    <a:pt x="48" y="416"/>
                  </a:lnTo>
                  <a:lnTo>
                    <a:pt x="43" y="419"/>
                  </a:lnTo>
                  <a:lnTo>
                    <a:pt x="39" y="422"/>
                  </a:lnTo>
                  <a:lnTo>
                    <a:pt x="35" y="426"/>
                  </a:lnTo>
                  <a:lnTo>
                    <a:pt x="31" y="430"/>
                  </a:lnTo>
                  <a:lnTo>
                    <a:pt x="29" y="434"/>
                  </a:lnTo>
                  <a:lnTo>
                    <a:pt x="27" y="439"/>
                  </a:lnTo>
                  <a:lnTo>
                    <a:pt x="25" y="444"/>
                  </a:lnTo>
                  <a:lnTo>
                    <a:pt x="25" y="449"/>
                  </a:lnTo>
                  <a:lnTo>
                    <a:pt x="27" y="458"/>
                  </a:lnTo>
                  <a:lnTo>
                    <a:pt x="29" y="463"/>
                  </a:lnTo>
                  <a:lnTo>
                    <a:pt x="31" y="467"/>
                  </a:lnTo>
                  <a:lnTo>
                    <a:pt x="35" y="471"/>
                  </a:lnTo>
                  <a:lnTo>
                    <a:pt x="39" y="475"/>
                  </a:lnTo>
                  <a:lnTo>
                    <a:pt x="43" y="479"/>
                  </a:lnTo>
                  <a:lnTo>
                    <a:pt x="48" y="482"/>
                  </a:lnTo>
                  <a:lnTo>
                    <a:pt x="54" y="485"/>
                  </a:lnTo>
                  <a:lnTo>
                    <a:pt x="59" y="488"/>
                  </a:lnTo>
                  <a:lnTo>
                    <a:pt x="66" y="491"/>
                  </a:lnTo>
                  <a:lnTo>
                    <a:pt x="72" y="494"/>
                  </a:lnTo>
                  <a:lnTo>
                    <a:pt x="79" y="497"/>
                  </a:lnTo>
                  <a:lnTo>
                    <a:pt x="86" y="500"/>
                  </a:lnTo>
                  <a:lnTo>
                    <a:pt x="93" y="502"/>
                  </a:lnTo>
                  <a:lnTo>
                    <a:pt x="100" y="505"/>
                  </a:lnTo>
                  <a:lnTo>
                    <a:pt x="107" y="508"/>
                  </a:lnTo>
                  <a:lnTo>
                    <a:pt x="113" y="510"/>
                  </a:lnTo>
                  <a:lnTo>
                    <a:pt x="120" y="513"/>
                  </a:lnTo>
                  <a:lnTo>
                    <a:pt x="127" y="516"/>
                  </a:lnTo>
                  <a:lnTo>
                    <a:pt x="133" y="518"/>
                  </a:lnTo>
                  <a:lnTo>
                    <a:pt x="140" y="522"/>
                  </a:lnTo>
                  <a:lnTo>
                    <a:pt x="145" y="524"/>
                  </a:lnTo>
                  <a:lnTo>
                    <a:pt x="151" y="528"/>
                  </a:lnTo>
                  <a:lnTo>
                    <a:pt x="156" y="531"/>
                  </a:lnTo>
                  <a:lnTo>
                    <a:pt x="161" y="535"/>
                  </a:lnTo>
                  <a:lnTo>
                    <a:pt x="165" y="538"/>
                  </a:lnTo>
                  <a:lnTo>
                    <a:pt x="168" y="542"/>
                  </a:lnTo>
                  <a:lnTo>
                    <a:pt x="171" y="547"/>
                  </a:lnTo>
                  <a:lnTo>
                    <a:pt x="173" y="551"/>
                  </a:lnTo>
                  <a:lnTo>
                    <a:pt x="174" y="556"/>
                  </a:lnTo>
                  <a:lnTo>
                    <a:pt x="175" y="561"/>
                  </a:lnTo>
                  <a:lnTo>
                    <a:pt x="173" y="571"/>
                  </a:lnTo>
                  <a:lnTo>
                    <a:pt x="171" y="575"/>
                  </a:lnTo>
                  <a:lnTo>
                    <a:pt x="168" y="580"/>
                  </a:lnTo>
                  <a:lnTo>
                    <a:pt x="165" y="583"/>
                  </a:lnTo>
                  <a:lnTo>
                    <a:pt x="161" y="587"/>
                  </a:lnTo>
                  <a:lnTo>
                    <a:pt x="156" y="590"/>
                  </a:lnTo>
                  <a:lnTo>
                    <a:pt x="151" y="594"/>
                  </a:lnTo>
                  <a:lnTo>
                    <a:pt x="146" y="597"/>
                  </a:lnTo>
                  <a:lnTo>
                    <a:pt x="140" y="600"/>
                  </a:lnTo>
                  <a:lnTo>
                    <a:pt x="134" y="603"/>
                  </a:lnTo>
                  <a:lnTo>
                    <a:pt x="128" y="606"/>
                  </a:lnTo>
                  <a:lnTo>
                    <a:pt x="121" y="608"/>
                  </a:lnTo>
                  <a:lnTo>
                    <a:pt x="114" y="611"/>
                  </a:lnTo>
                  <a:lnTo>
                    <a:pt x="107" y="613"/>
                  </a:lnTo>
                  <a:lnTo>
                    <a:pt x="101" y="616"/>
                  </a:lnTo>
                  <a:lnTo>
                    <a:pt x="93" y="618"/>
                  </a:lnTo>
                  <a:lnTo>
                    <a:pt x="87" y="621"/>
                  </a:lnTo>
                  <a:lnTo>
                    <a:pt x="80" y="624"/>
                  </a:lnTo>
                  <a:lnTo>
                    <a:pt x="73" y="626"/>
                  </a:lnTo>
                  <a:lnTo>
                    <a:pt x="67" y="629"/>
                  </a:lnTo>
                  <a:lnTo>
                    <a:pt x="61" y="632"/>
                  </a:lnTo>
                  <a:lnTo>
                    <a:pt x="55" y="635"/>
                  </a:lnTo>
                  <a:lnTo>
                    <a:pt x="49" y="638"/>
                  </a:lnTo>
                  <a:lnTo>
                    <a:pt x="44" y="642"/>
                  </a:lnTo>
                  <a:lnTo>
                    <a:pt x="39" y="646"/>
                  </a:lnTo>
                  <a:lnTo>
                    <a:pt x="35" y="650"/>
                  </a:lnTo>
                  <a:lnTo>
                    <a:pt x="32" y="654"/>
                  </a:lnTo>
                  <a:lnTo>
                    <a:pt x="29" y="658"/>
                  </a:lnTo>
                  <a:lnTo>
                    <a:pt x="27" y="663"/>
                  </a:lnTo>
                  <a:lnTo>
                    <a:pt x="25" y="668"/>
                  </a:lnTo>
                  <a:lnTo>
                    <a:pt x="25" y="673"/>
                  </a:lnTo>
                  <a:lnTo>
                    <a:pt x="26" y="681"/>
                  </a:lnTo>
                  <a:lnTo>
                    <a:pt x="27" y="685"/>
                  </a:lnTo>
                  <a:lnTo>
                    <a:pt x="29" y="689"/>
                  </a:lnTo>
                  <a:lnTo>
                    <a:pt x="31" y="693"/>
                  </a:lnTo>
                  <a:lnTo>
                    <a:pt x="33" y="697"/>
                  </a:lnTo>
                  <a:lnTo>
                    <a:pt x="37" y="700"/>
                  </a:lnTo>
                  <a:lnTo>
                    <a:pt x="40" y="704"/>
                  </a:lnTo>
                  <a:lnTo>
                    <a:pt x="43" y="708"/>
                  </a:lnTo>
                  <a:lnTo>
                    <a:pt x="47" y="712"/>
                  </a:lnTo>
                  <a:lnTo>
                    <a:pt x="51" y="716"/>
                  </a:lnTo>
                  <a:lnTo>
                    <a:pt x="56" y="719"/>
                  </a:lnTo>
                  <a:lnTo>
                    <a:pt x="60" y="723"/>
                  </a:lnTo>
                  <a:lnTo>
                    <a:pt x="65" y="726"/>
                  </a:lnTo>
                  <a:lnTo>
                    <a:pt x="69" y="729"/>
                  </a:lnTo>
                  <a:lnTo>
                    <a:pt x="74" y="732"/>
                  </a:lnTo>
                  <a:lnTo>
                    <a:pt x="79" y="736"/>
                  </a:lnTo>
                  <a:lnTo>
                    <a:pt x="84" y="738"/>
                  </a:lnTo>
                  <a:lnTo>
                    <a:pt x="88" y="741"/>
                  </a:lnTo>
                  <a:lnTo>
                    <a:pt x="93" y="744"/>
                  </a:lnTo>
                  <a:lnTo>
                    <a:pt x="97" y="746"/>
                  </a:lnTo>
                  <a:lnTo>
                    <a:pt x="101" y="749"/>
                  </a:lnTo>
                  <a:lnTo>
                    <a:pt x="105" y="751"/>
                  </a:lnTo>
                  <a:lnTo>
                    <a:pt x="109" y="753"/>
                  </a:lnTo>
                  <a:lnTo>
                    <a:pt x="112" y="754"/>
                  </a:lnTo>
                  <a:lnTo>
                    <a:pt x="115" y="756"/>
                  </a:lnTo>
                  <a:lnTo>
                    <a:pt x="118" y="758"/>
                  </a:lnTo>
                  <a:lnTo>
                    <a:pt x="121" y="758"/>
                  </a:lnTo>
                  <a:lnTo>
                    <a:pt x="122" y="760"/>
                  </a:lnTo>
                  <a:lnTo>
                    <a:pt x="124" y="760"/>
                  </a:lnTo>
                  <a:lnTo>
                    <a:pt x="125" y="760"/>
                  </a:lnTo>
                  <a:lnTo>
                    <a:pt x="125" y="761"/>
                  </a:lnTo>
                </a:path>
              </a:pathLst>
            </a:custGeom>
            <a:noFill/>
            <a:ln w="29845" cap="flat" cmpd="sng">
              <a:solidFill>
                <a:srgbClr val="FF008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2593" name="Line 65"/>
            <p:cNvSpPr>
              <a:spLocks noChangeShapeType="1"/>
            </p:cNvSpPr>
            <p:nvPr/>
          </p:nvSpPr>
          <p:spPr bwMode="auto">
            <a:xfrm>
              <a:off x="5007" y="3554"/>
              <a:ext cx="0" cy="194"/>
            </a:xfrm>
            <a:prstGeom prst="line">
              <a:avLst/>
            </a:prstGeom>
            <a:noFill/>
            <a:ln w="29845">
              <a:solidFill>
                <a:srgbClr val="FF008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2594" name="Text Box 66"/>
          <p:cNvSpPr txBox="1">
            <a:spLocks noChangeArrowheads="1"/>
          </p:cNvSpPr>
          <p:nvPr/>
        </p:nvSpPr>
        <p:spPr bwMode="auto">
          <a:xfrm>
            <a:off x="6750050" y="5715000"/>
            <a:ext cx="946150" cy="3762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30000"/>
              </a:spcBef>
              <a:buFontTx/>
              <a:buNone/>
            </a:pPr>
            <a:r>
              <a:rPr lang="cs-CZ" sz="2200" b="1">
                <a:solidFill>
                  <a:srgbClr val="FF0080"/>
                </a:solidFill>
                <a:effectLst/>
              </a:rPr>
              <a:t>fotony</a:t>
            </a:r>
            <a:endParaRPr lang="fr-FR" sz="2200">
              <a:solidFill>
                <a:schemeClr val="tx1"/>
              </a:solidFill>
              <a:effectLst/>
            </a:endParaRPr>
          </a:p>
        </p:txBody>
      </p:sp>
      <p:sp>
        <p:nvSpPr>
          <p:cNvPr id="22595" name="Text Box 67"/>
          <p:cNvSpPr txBox="1">
            <a:spLocks noChangeArrowheads="1"/>
          </p:cNvSpPr>
          <p:nvPr/>
        </p:nvSpPr>
        <p:spPr bwMode="auto">
          <a:xfrm>
            <a:off x="3581400" y="4271963"/>
            <a:ext cx="1535113" cy="37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30000"/>
              </a:spcBef>
              <a:buFontTx/>
              <a:buNone/>
            </a:pPr>
            <a:r>
              <a:rPr lang="cs-CZ" sz="2200" b="1">
                <a:effectLst>
                  <a:outerShdw blurRad="38100" dist="38100" dir="2700000" algn="tl">
                    <a:srgbClr val="000000"/>
                  </a:outerShdw>
                </a:effectLst>
              </a:rPr>
              <a:t>vypařování</a:t>
            </a:r>
            <a:endParaRPr lang="fr-FR" sz="22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596" name="Text Box 68"/>
          <p:cNvSpPr txBox="1">
            <a:spLocks noChangeArrowheads="1"/>
          </p:cNvSpPr>
          <p:nvPr/>
        </p:nvSpPr>
        <p:spPr bwMode="auto">
          <a:xfrm>
            <a:off x="5181600" y="4191000"/>
            <a:ext cx="1254125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30000"/>
              </a:spcBef>
              <a:buFontTx/>
              <a:buNone/>
            </a:pPr>
            <a:r>
              <a:rPr lang="cs-CZ" sz="2200" b="1">
                <a:effectLst>
                  <a:outerShdw blurRad="38100" dist="38100" dir="2700000" algn="tl">
                    <a:srgbClr val="000000"/>
                  </a:outerShdw>
                </a:effectLst>
              </a:rPr>
              <a:t>disociace</a:t>
            </a:r>
            <a:endParaRPr lang="fr-FR" sz="2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598" name="Text Box 70"/>
          <p:cNvSpPr txBox="1">
            <a:spLocks noChangeArrowheads="1"/>
          </p:cNvSpPr>
          <p:nvPr/>
        </p:nvSpPr>
        <p:spPr bwMode="auto">
          <a:xfrm>
            <a:off x="1955800" y="4343400"/>
            <a:ext cx="15494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cs-CZ" sz="2200" b="1">
                <a:effectLst>
                  <a:outerShdw blurRad="38100" dist="38100" dir="2700000" algn="tl">
                    <a:srgbClr val="000000"/>
                  </a:outerShdw>
                </a:effectLst>
              </a:rPr>
              <a:t>desolvatace</a:t>
            </a:r>
            <a:endParaRPr lang="en-GB" sz="22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599" name="Text Box 71"/>
          <p:cNvSpPr txBox="1">
            <a:spLocks noChangeArrowheads="1"/>
          </p:cNvSpPr>
          <p:nvPr/>
        </p:nvSpPr>
        <p:spPr bwMode="auto">
          <a:xfrm>
            <a:off x="4327525" y="1628775"/>
            <a:ext cx="1884363" cy="3762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30000"/>
              </a:spcBef>
              <a:buFontTx/>
              <a:buNone/>
            </a:pPr>
            <a:r>
              <a:rPr lang="cs-CZ" sz="2200" b="1">
                <a:solidFill>
                  <a:srgbClr val="00CC00"/>
                </a:solidFill>
                <a:effectLst/>
              </a:rPr>
              <a:t>plynný vzorek</a:t>
            </a:r>
          </a:p>
        </p:txBody>
      </p:sp>
      <p:sp>
        <p:nvSpPr>
          <p:cNvPr id="22600" name="Line 72"/>
          <p:cNvSpPr>
            <a:spLocks noChangeShapeType="1"/>
          </p:cNvSpPr>
          <p:nvPr/>
        </p:nvSpPr>
        <p:spPr bwMode="auto">
          <a:xfrm>
            <a:off x="5029200" y="2133600"/>
            <a:ext cx="0" cy="91440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2611" name="Text Box 83"/>
          <p:cNvSpPr txBox="1">
            <a:spLocks noChangeArrowheads="1"/>
          </p:cNvSpPr>
          <p:nvPr/>
        </p:nvSpPr>
        <p:spPr bwMode="auto">
          <a:xfrm>
            <a:off x="6477000" y="4114800"/>
            <a:ext cx="1146175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30000"/>
              </a:spcBef>
              <a:buFontTx/>
              <a:buNone/>
            </a:pPr>
            <a:r>
              <a:rPr lang="cs-CZ" sz="2200" b="1">
                <a:effectLst>
                  <a:outerShdw blurRad="38100" dist="38100" dir="2700000" algn="tl">
                    <a:srgbClr val="000000"/>
                  </a:outerShdw>
                </a:effectLst>
              </a:rPr>
              <a:t>ionizace</a:t>
            </a:r>
            <a:endParaRPr lang="fr-FR" sz="2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612" name="Text Box 84"/>
          <p:cNvSpPr txBox="1">
            <a:spLocks noChangeArrowheads="1"/>
          </p:cNvSpPr>
          <p:nvPr/>
        </p:nvSpPr>
        <p:spPr bwMode="auto">
          <a:xfrm>
            <a:off x="6553200" y="4800600"/>
            <a:ext cx="1130300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30000"/>
              </a:spcBef>
              <a:buFontTx/>
              <a:buNone/>
            </a:pPr>
            <a:r>
              <a:rPr lang="cs-CZ" sz="2200" b="1">
                <a:effectLst>
                  <a:outerShdw blurRad="38100" dist="38100" dir="2700000" algn="tl">
                    <a:srgbClr val="000000"/>
                  </a:outerShdw>
                </a:effectLst>
              </a:rPr>
              <a:t>excitace</a:t>
            </a:r>
            <a:endParaRPr lang="fr-FR" sz="22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2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2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2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2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2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2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2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2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2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2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2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2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2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22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2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22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22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2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75" grpId="0" animBg="1"/>
      <p:bldP spid="22576" grpId="0" animBg="1"/>
      <p:bldP spid="22577" grpId="0" animBg="1"/>
      <p:bldP spid="22580" grpId="0" animBg="1"/>
      <p:bldP spid="22582" grpId="0" autoUpdateAnimBg="0"/>
      <p:bldP spid="22585" grpId="0" animBg="1"/>
      <p:bldP spid="22589" grpId="0" animBg="1"/>
      <p:bldP spid="22594" grpId="0" animBg="1" autoUpdateAnimBg="0"/>
      <p:bldP spid="22595" grpId="0" autoUpdateAnimBg="0"/>
      <p:bldP spid="22596" grpId="0" autoUpdateAnimBg="0"/>
      <p:bldP spid="22598" grpId="0" autoUpdateAnimBg="0"/>
      <p:bldP spid="22600" grpId="0" animBg="1"/>
      <p:bldP spid="22611" grpId="0" autoUpdateAnimBg="0"/>
      <p:bldP spid="2261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 descr="Rayures horizontales (blanc/noir)"/>
          <p:cNvSpPr>
            <a:spLocks noChangeArrowheads="1"/>
          </p:cNvSpPr>
          <p:nvPr/>
        </p:nvSpPr>
        <p:spPr bwMode="auto">
          <a:xfrm flipV="1">
            <a:off x="5507038" y="6342063"/>
            <a:ext cx="379412" cy="296862"/>
          </a:xfrm>
          <a:prstGeom prst="rect">
            <a:avLst/>
          </a:prstGeom>
          <a:pattFill prst="ltHorz">
            <a:fgClr>
              <a:srgbClr val="FFFF80"/>
            </a:fgClr>
            <a:bgClr>
              <a:srgbClr val="000000"/>
            </a:bgClr>
          </a:pattFill>
          <a:ln w="2032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228" name="Oval 4"/>
          <p:cNvSpPr>
            <a:spLocks noChangeArrowheads="1"/>
          </p:cNvSpPr>
          <p:nvPr/>
        </p:nvSpPr>
        <p:spPr bwMode="auto">
          <a:xfrm flipV="1">
            <a:off x="4456113" y="1979613"/>
            <a:ext cx="63500" cy="153987"/>
          </a:xfrm>
          <a:prstGeom prst="ellipse">
            <a:avLst/>
          </a:prstGeom>
          <a:solidFill>
            <a:srgbClr val="FF0080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52229" name="Group 5"/>
          <p:cNvGrpSpPr>
            <a:grpSpLocks/>
          </p:cNvGrpSpPr>
          <p:nvPr/>
        </p:nvGrpSpPr>
        <p:grpSpPr bwMode="auto">
          <a:xfrm>
            <a:off x="4254500" y="1893888"/>
            <a:ext cx="288925" cy="544512"/>
            <a:chOff x="3074" y="1245"/>
            <a:chExt cx="182" cy="343"/>
          </a:xfrm>
        </p:grpSpPr>
        <p:sp>
          <p:nvSpPr>
            <p:cNvPr id="52230" name="Oval 6"/>
            <p:cNvSpPr>
              <a:spLocks noChangeArrowheads="1"/>
            </p:cNvSpPr>
            <p:nvPr/>
          </p:nvSpPr>
          <p:spPr bwMode="auto">
            <a:xfrm rot="20700000" flipV="1">
              <a:off x="3074" y="1245"/>
              <a:ext cx="180" cy="93"/>
            </a:xfrm>
            <a:prstGeom prst="ellipse">
              <a:avLst/>
            </a:prstGeom>
            <a:solidFill>
              <a:srgbClr val="FF0080"/>
            </a:solidFill>
            <a:ln w="127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2231" name="Line 7"/>
            <p:cNvSpPr>
              <a:spLocks noChangeShapeType="1"/>
            </p:cNvSpPr>
            <p:nvPr/>
          </p:nvSpPr>
          <p:spPr bwMode="auto">
            <a:xfrm>
              <a:off x="3077" y="1308"/>
              <a:ext cx="0" cy="267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2232" name="Line 8"/>
            <p:cNvSpPr>
              <a:spLocks noChangeShapeType="1"/>
            </p:cNvSpPr>
            <p:nvPr/>
          </p:nvSpPr>
          <p:spPr bwMode="auto">
            <a:xfrm>
              <a:off x="3252" y="1276"/>
              <a:ext cx="0" cy="235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2233" name="Freeform 9"/>
            <p:cNvSpPr>
              <a:spLocks/>
            </p:cNvSpPr>
            <p:nvPr/>
          </p:nvSpPr>
          <p:spPr bwMode="auto">
            <a:xfrm>
              <a:off x="3076" y="1506"/>
              <a:ext cx="180" cy="82"/>
            </a:xfrm>
            <a:custGeom>
              <a:avLst/>
              <a:gdLst/>
              <a:ahLst/>
              <a:cxnLst>
                <a:cxn ang="0">
                  <a:pos x="0" y="67"/>
                </a:cxn>
                <a:cxn ang="0">
                  <a:pos x="4" y="68"/>
                </a:cxn>
                <a:cxn ang="0">
                  <a:pos x="5" y="69"/>
                </a:cxn>
                <a:cxn ang="0">
                  <a:pos x="7" y="70"/>
                </a:cxn>
                <a:cxn ang="0">
                  <a:pos x="9" y="70"/>
                </a:cxn>
                <a:cxn ang="0">
                  <a:pos x="10" y="71"/>
                </a:cxn>
                <a:cxn ang="0">
                  <a:pos x="12" y="72"/>
                </a:cxn>
                <a:cxn ang="0">
                  <a:pos x="14" y="72"/>
                </a:cxn>
                <a:cxn ang="0">
                  <a:pos x="16" y="73"/>
                </a:cxn>
                <a:cxn ang="0">
                  <a:pos x="17" y="74"/>
                </a:cxn>
                <a:cxn ang="0">
                  <a:pos x="19" y="74"/>
                </a:cxn>
                <a:cxn ang="0">
                  <a:pos x="21" y="75"/>
                </a:cxn>
                <a:cxn ang="0">
                  <a:pos x="23" y="76"/>
                </a:cxn>
                <a:cxn ang="0">
                  <a:pos x="24" y="76"/>
                </a:cxn>
                <a:cxn ang="0">
                  <a:pos x="26" y="76"/>
                </a:cxn>
                <a:cxn ang="0">
                  <a:pos x="28" y="77"/>
                </a:cxn>
                <a:cxn ang="0">
                  <a:pos x="30" y="77"/>
                </a:cxn>
                <a:cxn ang="0">
                  <a:pos x="32" y="78"/>
                </a:cxn>
                <a:cxn ang="0">
                  <a:pos x="34" y="78"/>
                </a:cxn>
                <a:cxn ang="0">
                  <a:pos x="36" y="78"/>
                </a:cxn>
                <a:cxn ang="0">
                  <a:pos x="38" y="79"/>
                </a:cxn>
                <a:cxn ang="0">
                  <a:pos x="40" y="79"/>
                </a:cxn>
                <a:cxn ang="0">
                  <a:pos x="41" y="79"/>
                </a:cxn>
                <a:cxn ang="0">
                  <a:pos x="43" y="80"/>
                </a:cxn>
                <a:cxn ang="0">
                  <a:pos x="45" y="80"/>
                </a:cxn>
                <a:cxn ang="0">
                  <a:pos x="47" y="80"/>
                </a:cxn>
                <a:cxn ang="0">
                  <a:pos x="49" y="80"/>
                </a:cxn>
                <a:cxn ang="0">
                  <a:pos x="51" y="80"/>
                </a:cxn>
                <a:cxn ang="0">
                  <a:pos x="53" y="80"/>
                </a:cxn>
                <a:cxn ang="0">
                  <a:pos x="55" y="80"/>
                </a:cxn>
                <a:cxn ang="0">
                  <a:pos x="57" y="80"/>
                </a:cxn>
                <a:cxn ang="0">
                  <a:pos x="59" y="81"/>
                </a:cxn>
                <a:cxn ang="0">
                  <a:pos x="69" y="80"/>
                </a:cxn>
                <a:cxn ang="0">
                  <a:pos x="74" y="80"/>
                </a:cxn>
                <a:cxn ang="0">
                  <a:pos x="79" y="79"/>
                </a:cxn>
                <a:cxn ang="0">
                  <a:pos x="84" y="78"/>
                </a:cxn>
                <a:cxn ang="0">
                  <a:pos x="88" y="77"/>
                </a:cxn>
                <a:cxn ang="0">
                  <a:pos x="93" y="76"/>
                </a:cxn>
                <a:cxn ang="0">
                  <a:pos x="98" y="75"/>
                </a:cxn>
                <a:cxn ang="0">
                  <a:pos x="102" y="73"/>
                </a:cxn>
                <a:cxn ang="0">
                  <a:pos x="107" y="72"/>
                </a:cxn>
                <a:cxn ang="0">
                  <a:pos x="111" y="70"/>
                </a:cxn>
                <a:cxn ang="0">
                  <a:pos x="116" y="68"/>
                </a:cxn>
                <a:cxn ang="0">
                  <a:pos x="120" y="66"/>
                </a:cxn>
                <a:cxn ang="0">
                  <a:pos x="124" y="63"/>
                </a:cxn>
                <a:cxn ang="0">
                  <a:pos x="128" y="61"/>
                </a:cxn>
                <a:cxn ang="0">
                  <a:pos x="132" y="58"/>
                </a:cxn>
                <a:cxn ang="0">
                  <a:pos x="136" y="55"/>
                </a:cxn>
                <a:cxn ang="0">
                  <a:pos x="140" y="52"/>
                </a:cxn>
                <a:cxn ang="0">
                  <a:pos x="143" y="50"/>
                </a:cxn>
                <a:cxn ang="0">
                  <a:pos x="146" y="46"/>
                </a:cxn>
                <a:cxn ang="0">
                  <a:pos x="150" y="43"/>
                </a:cxn>
                <a:cxn ang="0">
                  <a:pos x="153" y="40"/>
                </a:cxn>
                <a:cxn ang="0">
                  <a:pos x="156" y="36"/>
                </a:cxn>
                <a:cxn ang="0">
                  <a:pos x="160" y="33"/>
                </a:cxn>
                <a:cxn ang="0">
                  <a:pos x="162" y="29"/>
                </a:cxn>
                <a:cxn ang="0">
                  <a:pos x="165" y="25"/>
                </a:cxn>
                <a:cxn ang="0">
                  <a:pos x="168" y="21"/>
                </a:cxn>
                <a:cxn ang="0">
                  <a:pos x="170" y="17"/>
                </a:cxn>
                <a:cxn ang="0">
                  <a:pos x="172" y="13"/>
                </a:cxn>
                <a:cxn ang="0">
                  <a:pos x="175" y="9"/>
                </a:cxn>
                <a:cxn ang="0">
                  <a:pos x="177" y="4"/>
                </a:cxn>
                <a:cxn ang="0">
                  <a:pos x="179" y="0"/>
                </a:cxn>
              </a:cxnLst>
              <a:rect l="0" t="0" r="r" b="b"/>
              <a:pathLst>
                <a:path w="180" h="82">
                  <a:moveTo>
                    <a:pt x="0" y="67"/>
                  </a:moveTo>
                  <a:lnTo>
                    <a:pt x="4" y="68"/>
                  </a:lnTo>
                  <a:lnTo>
                    <a:pt x="5" y="69"/>
                  </a:lnTo>
                  <a:lnTo>
                    <a:pt x="7" y="70"/>
                  </a:lnTo>
                  <a:lnTo>
                    <a:pt x="9" y="70"/>
                  </a:lnTo>
                  <a:lnTo>
                    <a:pt x="10" y="71"/>
                  </a:lnTo>
                  <a:lnTo>
                    <a:pt x="12" y="72"/>
                  </a:lnTo>
                  <a:lnTo>
                    <a:pt x="14" y="72"/>
                  </a:lnTo>
                  <a:lnTo>
                    <a:pt x="16" y="73"/>
                  </a:lnTo>
                  <a:lnTo>
                    <a:pt x="17" y="74"/>
                  </a:lnTo>
                  <a:lnTo>
                    <a:pt x="19" y="74"/>
                  </a:lnTo>
                  <a:lnTo>
                    <a:pt x="21" y="75"/>
                  </a:lnTo>
                  <a:lnTo>
                    <a:pt x="23" y="76"/>
                  </a:lnTo>
                  <a:lnTo>
                    <a:pt x="24" y="76"/>
                  </a:lnTo>
                  <a:lnTo>
                    <a:pt x="26" y="76"/>
                  </a:lnTo>
                  <a:lnTo>
                    <a:pt x="28" y="77"/>
                  </a:lnTo>
                  <a:lnTo>
                    <a:pt x="30" y="77"/>
                  </a:lnTo>
                  <a:lnTo>
                    <a:pt x="32" y="78"/>
                  </a:lnTo>
                  <a:lnTo>
                    <a:pt x="34" y="78"/>
                  </a:lnTo>
                  <a:lnTo>
                    <a:pt x="36" y="78"/>
                  </a:lnTo>
                  <a:lnTo>
                    <a:pt x="38" y="79"/>
                  </a:lnTo>
                  <a:lnTo>
                    <a:pt x="40" y="79"/>
                  </a:lnTo>
                  <a:lnTo>
                    <a:pt x="41" y="79"/>
                  </a:lnTo>
                  <a:lnTo>
                    <a:pt x="43" y="80"/>
                  </a:lnTo>
                  <a:lnTo>
                    <a:pt x="45" y="80"/>
                  </a:lnTo>
                  <a:lnTo>
                    <a:pt x="47" y="80"/>
                  </a:lnTo>
                  <a:lnTo>
                    <a:pt x="49" y="80"/>
                  </a:lnTo>
                  <a:lnTo>
                    <a:pt x="51" y="80"/>
                  </a:lnTo>
                  <a:lnTo>
                    <a:pt x="53" y="80"/>
                  </a:lnTo>
                  <a:lnTo>
                    <a:pt x="55" y="80"/>
                  </a:lnTo>
                  <a:lnTo>
                    <a:pt x="57" y="80"/>
                  </a:lnTo>
                  <a:lnTo>
                    <a:pt x="59" y="81"/>
                  </a:lnTo>
                  <a:lnTo>
                    <a:pt x="69" y="80"/>
                  </a:lnTo>
                  <a:lnTo>
                    <a:pt x="74" y="80"/>
                  </a:lnTo>
                  <a:lnTo>
                    <a:pt x="79" y="79"/>
                  </a:lnTo>
                  <a:lnTo>
                    <a:pt x="84" y="78"/>
                  </a:lnTo>
                  <a:lnTo>
                    <a:pt x="88" y="77"/>
                  </a:lnTo>
                  <a:lnTo>
                    <a:pt x="93" y="76"/>
                  </a:lnTo>
                  <a:lnTo>
                    <a:pt x="98" y="75"/>
                  </a:lnTo>
                  <a:lnTo>
                    <a:pt x="102" y="73"/>
                  </a:lnTo>
                  <a:lnTo>
                    <a:pt x="107" y="72"/>
                  </a:lnTo>
                  <a:lnTo>
                    <a:pt x="111" y="70"/>
                  </a:lnTo>
                  <a:lnTo>
                    <a:pt x="116" y="68"/>
                  </a:lnTo>
                  <a:lnTo>
                    <a:pt x="120" y="66"/>
                  </a:lnTo>
                  <a:lnTo>
                    <a:pt x="124" y="63"/>
                  </a:lnTo>
                  <a:lnTo>
                    <a:pt x="128" y="61"/>
                  </a:lnTo>
                  <a:lnTo>
                    <a:pt x="132" y="58"/>
                  </a:lnTo>
                  <a:lnTo>
                    <a:pt x="136" y="55"/>
                  </a:lnTo>
                  <a:lnTo>
                    <a:pt x="140" y="52"/>
                  </a:lnTo>
                  <a:lnTo>
                    <a:pt x="143" y="50"/>
                  </a:lnTo>
                  <a:lnTo>
                    <a:pt x="146" y="46"/>
                  </a:lnTo>
                  <a:lnTo>
                    <a:pt x="150" y="43"/>
                  </a:lnTo>
                  <a:lnTo>
                    <a:pt x="153" y="40"/>
                  </a:lnTo>
                  <a:lnTo>
                    <a:pt x="156" y="36"/>
                  </a:lnTo>
                  <a:lnTo>
                    <a:pt x="160" y="33"/>
                  </a:lnTo>
                  <a:lnTo>
                    <a:pt x="162" y="29"/>
                  </a:lnTo>
                  <a:lnTo>
                    <a:pt x="165" y="25"/>
                  </a:lnTo>
                  <a:lnTo>
                    <a:pt x="168" y="21"/>
                  </a:lnTo>
                  <a:lnTo>
                    <a:pt x="170" y="17"/>
                  </a:lnTo>
                  <a:lnTo>
                    <a:pt x="172" y="13"/>
                  </a:lnTo>
                  <a:lnTo>
                    <a:pt x="175" y="9"/>
                  </a:lnTo>
                  <a:lnTo>
                    <a:pt x="177" y="4"/>
                  </a:lnTo>
                  <a:lnTo>
                    <a:pt x="179" y="0"/>
                  </a:lnTo>
                </a:path>
              </a:pathLst>
            </a:custGeom>
            <a:noFill/>
            <a:ln w="1270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sp useBgFill="1">
        <p:nvSpPr>
          <p:cNvPr id="52234" name="Oval 10"/>
          <p:cNvSpPr>
            <a:spLocks noChangeArrowheads="1"/>
          </p:cNvSpPr>
          <p:nvPr/>
        </p:nvSpPr>
        <p:spPr bwMode="auto">
          <a:xfrm rot="20700000" flipV="1">
            <a:off x="4756150" y="3101975"/>
            <a:ext cx="250825" cy="347663"/>
          </a:xfrm>
          <a:prstGeom prst="ellipse">
            <a:avLst/>
          </a:prstGeom>
          <a:ln w="2032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235" name="Freeform 11"/>
          <p:cNvSpPr>
            <a:spLocks/>
          </p:cNvSpPr>
          <p:nvPr/>
        </p:nvSpPr>
        <p:spPr bwMode="auto">
          <a:xfrm>
            <a:off x="6673850" y="273050"/>
            <a:ext cx="2166938" cy="14081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64" y="456"/>
              </a:cxn>
              <a:cxn ang="0">
                <a:pos x="1364" y="886"/>
              </a:cxn>
              <a:cxn ang="0">
                <a:pos x="1364" y="886"/>
              </a:cxn>
            </a:cxnLst>
            <a:rect l="0" t="0" r="r" b="b"/>
            <a:pathLst>
              <a:path w="1365" h="887">
                <a:moveTo>
                  <a:pt x="0" y="0"/>
                </a:moveTo>
                <a:lnTo>
                  <a:pt x="1364" y="456"/>
                </a:lnTo>
                <a:lnTo>
                  <a:pt x="1364" y="886"/>
                </a:lnTo>
                <a:lnTo>
                  <a:pt x="1364" y="886"/>
                </a:lnTo>
              </a:path>
            </a:pathLst>
          </a:custGeom>
          <a:noFill/>
          <a:ln w="635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236" name="Freeform 12"/>
          <p:cNvSpPr>
            <a:spLocks/>
          </p:cNvSpPr>
          <p:nvPr/>
        </p:nvSpPr>
        <p:spPr bwMode="auto">
          <a:xfrm>
            <a:off x="6370638" y="406400"/>
            <a:ext cx="2163762" cy="7556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3" y="8"/>
              </a:cxn>
              <a:cxn ang="0">
                <a:pos x="140" y="14"/>
              </a:cxn>
              <a:cxn ang="0">
                <a:pos x="186" y="20"/>
              </a:cxn>
              <a:cxn ang="0">
                <a:pos x="232" y="27"/>
              </a:cxn>
              <a:cxn ang="0">
                <a:pos x="278" y="34"/>
              </a:cxn>
              <a:cxn ang="0">
                <a:pos x="323" y="43"/>
              </a:cxn>
              <a:cxn ang="0">
                <a:pos x="369" y="52"/>
              </a:cxn>
              <a:cxn ang="0">
                <a:pos x="414" y="62"/>
              </a:cxn>
              <a:cxn ang="0">
                <a:pos x="459" y="73"/>
              </a:cxn>
              <a:cxn ang="0">
                <a:pos x="503" y="84"/>
              </a:cxn>
              <a:cxn ang="0">
                <a:pos x="547" y="96"/>
              </a:cxn>
              <a:cxn ang="0">
                <a:pos x="591" y="109"/>
              </a:cxn>
              <a:cxn ang="0">
                <a:pos x="635" y="122"/>
              </a:cxn>
              <a:cxn ang="0">
                <a:pos x="678" y="136"/>
              </a:cxn>
              <a:cxn ang="0">
                <a:pos x="721" y="151"/>
              </a:cxn>
              <a:cxn ang="0">
                <a:pos x="764" y="167"/>
              </a:cxn>
              <a:cxn ang="0">
                <a:pos x="806" y="183"/>
              </a:cxn>
              <a:cxn ang="0">
                <a:pos x="848" y="200"/>
              </a:cxn>
              <a:cxn ang="0">
                <a:pos x="890" y="217"/>
              </a:cxn>
              <a:cxn ang="0">
                <a:pos x="931" y="235"/>
              </a:cxn>
              <a:cxn ang="0">
                <a:pos x="972" y="254"/>
              </a:cxn>
              <a:cxn ang="0">
                <a:pos x="1013" y="273"/>
              </a:cxn>
              <a:cxn ang="0">
                <a:pos x="1053" y="293"/>
              </a:cxn>
              <a:cxn ang="0">
                <a:pos x="1093" y="314"/>
              </a:cxn>
              <a:cxn ang="0">
                <a:pos x="1133" y="335"/>
              </a:cxn>
              <a:cxn ang="0">
                <a:pos x="1172" y="357"/>
              </a:cxn>
              <a:cxn ang="0">
                <a:pos x="1211" y="379"/>
              </a:cxn>
              <a:cxn ang="0">
                <a:pos x="1249" y="402"/>
              </a:cxn>
              <a:cxn ang="0">
                <a:pos x="1287" y="426"/>
              </a:cxn>
              <a:cxn ang="0">
                <a:pos x="1325" y="450"/>
              </a:cxn>
              <a:cxn ang="0">
                <a:pos x="1362" y="475"/>
              </a:cxn>
            </a:cxnLst>
            <a:rect l="0" t="0" r="r" b="b"/>
            <a:pathLst>
              <a:path w="1363" h="476">
                <a:moveTo>
                  <a:pt x="0" y="0"/>
                </a:moveTo>
                <a:lnTo>
                  <a:pt x="93" y="8"/>
                </a:lnTo>
                <a:lnTo>
                  <a:pt x="140" y="14"/>
                </a:lnTo>
                <a:lnTo>
                  <a:pt x="186" y="20"/>
                </a:lnTo>
                <a:lnTo>
                  <a:pt x="232" y="27"/>
                </a:lnTo>
                <a:lnTo>
                  <a:pt x="278" y="34"/>
                </a:lnTo>
                <a:lnTo>
                  <a:pt x="323" y="43"/>
                </a:lnTo>
                <a:lnTo>
                  <a:pt x="369" y="52"/>
                </a:lnTo>
                <a:lnTo>
                  <a:pt x="414" y="62"/>
                </a:lnTo>
                <a:lnTo>
                  <a:pt x="459" y="73"/>
                </a:lnTo>
                <a:lnTo>
                  <a:pt x="503" y="84"/>
                </a:lnTo>
                <a:lnTo>
                  <a:pt x="547" y="96"/>
                </a:lnTo>
                <a:lnTo>
                  <a:pt x="591" y="109"/>
                </a:lnTo>
                <a:lnTo>
                  <a:pt x="635" y="122"/>
                </a:lnTo>
                <a:lnTo>
                  <a:pt x="678" y="136"/>
                </a:lnTo>
                <a:lnTo>
                  <a:pt x="721" y="151"/>
                </a:lnTo>
                <a:lnTo>
                  <a:pt x="764" y="167"/>
                </a:lnTo>
                <a:lnTo>
                  <a:pt x="806" y="183"/>
                </a:lnTo>
                <a:lnTo>
                  <a:pt x="848" y="200"/>
                </a:lnTo>
                <a:lnTo>
                  <a:pt x="890" y="217"/>
                </a:lnTo>
                <a:lnTo>
                  <a:pt x="931" y="235"/>
                </a:lnTo>
                <a:lnTo>
                  <a:pt x="972" y="254"/>
                </a:lnTo>
                <a:lnTo>
                  <a:pt x="1013" y="273"/>
                </a:lnTo>
                <a:lnTo>
                  <a:pt x="1053" y="293"/>
                </a:lnTo>
                <a:lnTo>
                  <a:pt x="1093" y="314"/>
                </a:lnTo>
                <a:lnTo>
                  <a:pt x="1133" y="335"/>
                </a:lnTo>
                <a:lnTo>
                  <a:pt x="1172" y="357"/>
                </a:lnTo>
                <a:lnTo>
                  <a:pt x="1211" y="379"/>
                </a:lnTo>
                <a:lnTo>
                  <a:pt x="1249" y="402"/>
                </a:lnTo>
                <a:lnTo>
                  <a:pt x="1287" y="426"/>
                </a:lnTo>
                <a:lnTo>
                  <a:pt x="1325" y="450"/>
                </a:lnTo>
                <a:lnTo>
                  <a:pt x="1362" y="475"/>
                </a:lnTo>
              </a:path>
            </a:pathLst>
          </a:custGeom>
          <a:noFill/>
          <a:ln w="635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237" name="Freeform 13"/>
          <p:cNvSpPr>
            <a:spLocks/>
          </p:cNvSpPr>
          <p:nvPr/>
        </p:nvSpPr>
        <p:spPr bwMode="auto">
          <a:xfrm>
            <a:off x="6373813" y="1073150"/>
            <a:ext cx="2163762" cy="7556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4" y="8"/>
              </a:cxn>
              <a:cxn ang="0">
                <a:pos x="140" y="14"/>
              </a:cxn>
              <a:cxn ang="0">
                <a:pos x="187" y="20"/>
              </a:cxn>
              <a:cxn ang="0">
                <a:pos x="233" y="27"/>
              </a:cxn>
              <a:cxn ang="0">
                <a:pos x="278" y="35"/>
              </a:cxn>
              <a:cxn ang="0">
                <a:pos x="324" y="43"/>
              </a:cxn>
              <a:cxn ang="0">
                <a:pos x="369" y="52"/>
              </a:cxn>
              <a:cxn ang="0">
                <a:pos x="414" y="62"/>
              </a:cxn>
              <a:cxn ang="0">
                <a:pos x="459" y="73"/>
              </a:cxn>
              <a:cxn ang="0">
                <a:pos x="503" y="84"/>
              </a:cxn>
              <a:cxn ang="0">
                <a:pos x="547" y="96"/>
              </a:cxn>
              <a:cxn ang="0">
                <a:pos x="591" y="109"/>
              </a:cxn>
              <a:cxn ang="0">
                <a:pos x="635" y="123"/>
              </a:cxn>
              <a:cxn ang="0">
                <a:pos x="678" y="137"/>
              </a:cxn>
              <a:cxn ang="0">
                <a:pos x="721" y="152"/>
              </a:cxn>
              <a:cxn ang="0">
                <a:pos x="764" y="167"/>
              </a:cxn>
              <a:cxn ang="0">
                <a:pos x="806" y="183"/>
              </a:cxn>
              <a:cxn ang="0">
                <a:pos x="848" y="200"/>
              </a:cxn>
              <a:cxn ang="0">
                <a:pos x="890" y="217"/>
              </a:cxn>
              <a:cxn ang="0">
                <a:pos x="931" y="235"/>
              </a:cxn>
              <a:cxn ang="0">
                <a:pos x="972" y="254"/>
              </a:cxn>
              <a:cxn ang="0">
                <a:pos x="1013" y="273"/>
              </a:cxn>
              <a:cxn ang="0">
                <a:pos x="1053" y="293"/>
              </a:cxn>
              <a:cxn ang="0">
                <a:pos x="1093" y="314"/>
              </a:cxn>
              <a:cxn ang="0">
                <a:pos x="1133" y="335"/>
              </a:cxn>
              <a:cxn ang="0">
                <a:pos x="1172" y="357"/>
              </a:cxn>
              <a:cxn ang="0">
                <a:pos x="1211" y="379"/>
              </a:cxn>
              <a:cxn ang="0">
                <a:pos x="1249" y="402"/>
              </a:cxn>
              <a:cxn ang="0">
                <a:pos x="1287" y="426"/>
              </a:cxn>
              <a:cxn ang="0">
                <a:pos x="1325" y="450"/>
              </a:cxn>
              <a:cxn ang="0">
                <a:pos x="1362" y="475"/>
              </a:cxn>
            </a:cxnLst>
            <a:rect l="0" t="0" r="r" b="b"/>
            <a:pathLst>
              <a:path w="1363" h="476">
                <a:moveTo>
                  <a:pt x="0" y="0"/>
                </a:moveTo>
                <a:lnTo>
                  <a:pt x="94" y="8"/>
                </a:lnTo>
                <a:lnTo>
                  <a:pt x="140" y="14"/>
                </a:lnTo>
                <a:lnTo>
                  <a:pt x="187" y="20"/>
                </a:lnTo>
                <a:lnTo>
                  <a:pt x="233" y="27"/>
                </a:lnTo>
                <a:lnTo>
                  <a:pt x="278" y="35"/>
                </a:lnTo>
                <a:lnTo>
                  <a:pt x="324" y="43"/>
                </a:lnTo>
                <a:lnTo>
                  <a:pt x="369" y="52"/>
                </a:lnTo>
                <a:lnTo>
                  <a:pt x="414" y="62"/>
                </a:lnTo>
                <a:lnTo>
                  <a:pt x="459" y="73"/>
                </a:lnTo>
                <a:lnTo>
                  <a:pt x="503" y="84"/>
                </a:lnTo>
                <a:lnTo>
                  <a:pt x="547" y="96"/>
                </a:lnTo>
                <a:lnTo>
                  <a:pt x="591" y="109"/>
                </a:lnTo>
                <a:lnTo>
                  <a:pt x="635" y="123"/>
                </a:lnTo>
                <a:lnTo>
                  <a:pt x="678" y="137"/>
                </a:lnTo>
                <a:lnTo>
                  <a:pt x="721" y="152"/>
                </a:lnTo>
                <a:lnTo>
                  <a:pt x="764" y="167"/>
                </a:lnTo>
                <a:lnTo>
                  <a:pt x="806" y="183"/>
                </a:lnTo>
                <a:lnTo>
                  <a:pt x="848" y="200"/>
                </a:lnTo>
                <a:lnTo>
                  <a:pt x="890" y="217"/>
                </a:lnTo>
                <a:lnTo>
                  <a:pt x="931" y="235"/>
                </a:lnTo>
                <a:lnTo>
                  <a:pt x="972" y="254"/>
                </a:lnTo>
                <a:lnTo>
                  <a:pt x="1013" y="273"/>
                </a:lnTo>
                <a:lnTo>
                  <a:pt x="1053" y="293"/>
                </a:lnTo>
                <a:lnTo>
                  <a:pt x="1093" y="314"/>
                </a:lnTo>
                <a:lnTo>
                  <a:pt x="1133" y="335"/>
                </a:lnTo>
                <a:lnTo>
                  <a:pt x="1172" y="357"/>
                </a:lnTo>
                <a:lnTo>
                  <a:pt x="1211" y="379"/>
                </a:lnTo>
                <a:lnTo>
                  <a:pt x="1249" y="402"/>
                </a:lnTo>
                <a:lnTo>
                  <a:pt x="1287" y="426"/>
                </a:lnTo>
                <a:lnTo>
                  <a:pt x="1325" y="450"/>
                </a:lnTo>
                <a:lnTo>
                  <a:pt x="1362" y="475"/>
                </a:lnTo>
              </a:path>
            </a:pathLst>
          </a:custGeom>
          <a:noFill/>
          <a:ln w="12700" cap="flat" cmpd="sng">
            <a:solidFill>
              <a:srgbClr val="CC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 flipH="1">
            <a:off x="6376988" y="271463"/>
            <a:ext cx="300037" cy="133350"/>
          </a:xfrm>
          <a:prstGeom prst="line">
            <a:avLst/>
          </a:prstGeom>
          <a:noFill/>
          <a:ln w="6350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239" name="Line 15"/>
          <p:cNvSpPr>
            <a:spLocks noChangeShapeType="1"/>
          </p:cNvSpPr>
          <p:nvPr/>
        </p:nvSpPr>
        <p:spPr bwMode="auto">
          <a:xfrm flipH="1">
            <a:off x="8528050" y="998538"/>
            <a:ext cx="307975" cy="161925"/>
          </a:xfrm>
          <a:prstGeom prst="line">
            <a:avLst/>
          </a:prstGeom>
          <a:noFill/>
          <a:ln w="6350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240" name="Line 16"/>
          <p:cNvSpPr>
            <a:spLocks noChangeShapeType="1"/>
          </p:cNvSpPr>
          <p:nvPr/>
        </p:nvSpPr>
        <p:spPr bwMode="auto">
          <a:xfrm>
            <a:off x="8531225" y="1162050"/>
            <a:ext cx="1588" cy="660400"/>
          </a:xfrm>
          <a:prstGeom prst="line">
            <a:avLst/>
          </a:prstGeom>
          <a:noFill/>
          <a:ln w="6350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241" name="Line 17"/>
          <p:cNvSpPr>
            <a:spLocks noChangeShapeType="1"/>
          </p:cNvSpPr>
          <p:nvPr/>
        </p:nvSpPr>
        <p:spPr bwMode="auto">
          <a:xfrm flipH="1">
            <a:off x="8529638" y="1676400"/>
            <a:ext cx="312737" cy="146050"/>
          </a:xfrm>
          <a:prstGeom prst="line">
            <a:avLst/>
          </a:prstGeom>
          <a:noFill/>
          <a:ln w="6350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242" name="Line 18"/>
          <p:cNvSpPr>
            <a:spLocks noChangeShapeType="1"/>
          </p:cNvSpPr>
          <p:nvPr/>
        </p:nvSpPr>
        <p:spPr bwMode="auto">
          <a:xfrm>
            <a:off x="6376988" y="409575"/>
            <a:ext cx="1587" cy="668338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243" name="Freeform 19" descr="Úzký svislý"/>
          <p:cNvSpPr>
            <a:spLocks/>
          </p:cNvSpPr>
          <p:nvPr/>
        </p:nvSpPr>
        <p:spPr bwMode="auto">
          <a:xfrm>
            <a:off x="5781675" y="1595438"/>
            <a:ext cx="446088" cy="5556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0" y="127"/>
              </a:cxn>
              <a:cxn ang="0">
                <a:pos x="280" y="349"/>
              </a:cxn>
              <a:cxn ang="0">
                <a:pos x="0" y="214"/>
              </a:cxn>
              <a:cxn ang="0">
                <a:pos x="0" y="0"/>
              </a:cxn>
            </a:cxnLst>
            <a:rect l="0" t="0" r="r" b="b"/>
            <a:pathLst>
              <a:path w="281" h="350">
                <a:moveTo>
                  <a:pt x="0" y="0"/>
                </a:moveTo>
                <a:lnTo>
                  <a:pt x="280" y="127"/>
                </a:lnTo>
                <a:lnTo>
                  <a:pt x="280" y="349"/>
                </a:lnTo>
                <a:lnTo>
                  <a:pt x="0" y="214"/>
                </a:lnTo>
                <a:lnTo>
                  <a:pt x="0" y="0"/>
                </a:lnTo>
              </a:path>
            </a:pathLst>
          </a:custGeom>
          <a:pattFill prst="narVert">
            <a:fgClr>
              <a:srgbClr val="FF0000"/>
            </a:fgClr>
            <a:bgClr>
              <a:srgbClr val="FFFFFF"/>
            </a:bgClr>
          </a:pattFill>
          <a:ln w="1333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244" name="Line 20"/>
          <p:cNvSpPr>
            <a:spLocks noChangeShapeType="1"/>
          </p:cNvSpPr>
          <p:nvPr/>
        </p:nvSpPr>
        <p:spPr bwMode="auto">
          <a:xfrm>
            <a:off x="5991225" y="2036763"/>
            <a:ext cx="1588" cy="134937"/>
          </a:xfrm>
          <a:prstGeom prst="line">
            <a:avLst/>
          </a:prstGeom>
          <a:noFill/>
          <a:ln w="13334">
            <a:solidFill>
              <a:srgbClr val="FFFF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245" name="Freeform 21"/>
          <p:cNvSpPr>
            <a:spLocks/>
          </p:cNvSpPr>
          <p:nvPr/>
        </p:nvSpPr>
        <p:spPr bwMode="auto">
          <a:xfrm>
            <a:off x="5864225" y="2062163"/>
            <a:ext cx="201613" cy="133350"/>
          </a:xfrm>
          <a:custGeom>
            <a:avLst/>
            <a:gdLst/>
            <a:ahLst/>
            <a:cxnLst>
              <a:cxn ang="0">
                <a:pos x="45" y="1"/>
              </a:cxn>
              <a:cxn ang="0">
                <a:pos x="40" y="2"/>
              </a:cxn>
              <a:cxn ang="0">
                <a:pos x="35" y="3"/>
              </a:cxn>
              <a:cxn ang="0">
                <a:pos x="30" y="5"/>
              </a:cxn>
              <a:cxn ang="0">
                <a:pos x="26" y="7"/>
              </a:cxn>
              <a:cxn ang="0">
                <a:pos x="22" y="9"/>
              </a:cxn>
              <a:cxn ang="0">
                <a:pos x="18" y="11"/>
              </a:cxn>
              <a:cxn ang="0">
                <a:pos x="14" y="14"/>
              </a:cxn>
              <a:cxn ang="0">
                <a:pos x="11" y="17"/>
              </a:cxn>
              <a:cxn ang="0">
                <a:pos x="8" y="20"/>
              </a:cxn>
              <a:cxn ang="0">
                <a:pos x="5" y="23"/>
              </a:cxn>
              <a:cxn ang="0">
                <a:pos x="3" y="26"/>
              </a:cxn>
              <a:cxn ang="0">
                <a:pos x="2" y="30"/>
              </a:cxn>
              <a:cxn ang="0">
                <a:pos x="0" y="33"/>
              </a:cxn>
              <a:cxn ang="0">
                <a:pos x="0" y="37"/>
              </a:cxn>
              <a:cxn ang="0">
                <a:pos x="0" y="41"/>
              </a:cxn>
              <a:cxn ang="0">
                <a:pos x="0" y="47"/>
              </a:cxn>
              <a:cxn ang="0">
                <a:pos x="1" y="51"/>
              </a:cxn>
              <a:cxn ang="0">
                <a:pos x="3" y="55"/>
              </a:cxn>
              <a:cxn ang="0">
                <a:pos x="6" y="59"/>
              </a:cxn>
              <a:cxn ang="0">
                <a:pos x="8" y="63"/>
              </a:cxn>
              <a:cxn ang="0">
                <a:pos x="12" y="66"/>
              </a:cxn>
              <a:cxn ang="0">
                <a:pos x="16" y="69"/>
              </a:cxn>
              <a:cxn ang="0">
                <a:pos x="20" y="72"/>
              </a:cxn>
              <a:cxn ang="0">
                <a:pos x="25" y="75"/>
              </a:cxn>
              <a:cxn ang="0">
                <a:pos x="30" y="77"/>
              </a:cxn>
              <a:cxn ang="0">
                <a:pos x="35" y="79"/>
              </a:cxn>
              <a:cxn ang="0">
                <a:pos x="41" y="80"/>
              </a:cxn>
              <a:cxn ang="0">
                <a:pos x="47" y="81"/>
              </a:cxn>
              <a:cxn ang="0">
                <a:pos x="53" y="82"/>
              </a:cxn>
              <a:cxn ang="0">
                <a:pos x="59" y="83"/>
              </a:cxn>
              <a:cxn ang="0">
                <a:pos x="69" y="83"/>
              </a:cxn>
              <a:cxn ang="0">
                <a:pos x="75" y="82"/>
              </a:cxn>
              <a:cxn ang="0">
                <a:pos x="81" y="81"/>
              </a:cxn>
              <a:cxn ang="0">
                <a:pos x="87" y="79"/>
              </a:cxn>
              <a:cxn ang="0">
                <a:pos x="93" y="78"/>
              </a:cxn>
              <a:cxn ang="0">
                <a:pos x="98" y="76"/>
              </a:cxn>
              <a:cxn ang="0">
                <a:pos x="103" y="73"/>
              </a:cxn>
              <a:cxn ang="0">
                <a:pos x="107" y="71"/>
              </a:cxn>
              <a:cxn ang="0">
                <a:pos x="111" y="67"/>
              </a:cxn>
              <a:cxn ang="0">
                <a:pos x="115" y="64"/>
              </a:cxn>
              <a:cxn ang="0">
                <a:pos x="118" y="61"/>
              </a:cxn>
              <a:cxn ang="0">
                <a:pos x="121" y="57"/>
              </a:cxn>
              <a:cxn ang="0">
                <a:pos x="123" y="53"/>
              </a:cxn>
              <a:cxn ang="0">
                <a:pos x="124" y="49"/>
              </a:cxn>
              <a:cxn ang="0">
                <a:pos x="126" y="45"/>
              </a:cxn>
              <a:cxn ang="0">
                <a:pos x="126" y="41"/>
              </a:cxn>
              <a:cxn ang="0">
                <a:pos x="126" y="39"/>
              </a:cxn>
              <a:cxn ang="0">
                <a:pos x="126" y="38"/>
              </a:cxn>
              <a:cxn ang="0">
                <a:pos x="126" y="37"/>
              </a:cxn>
              <a:cxn ang="0">
                <a:pos x="125" y="36"/>
              </a:cxn>
              <a:cxn ang="0">
                <a:pos x="125" y="35"/>
              </a:cxn>
              <a:cxn ang="0">
                <a:pos x="125" y="34"/>
              </a:cxn>
              <a:cxn ang="0">
                <a:pos x="124" y="33"/>
              </a:cxn>
              <a:cxn ang="0">
                <a:pos x="124" y="32"/>
              </a:cxn>
              <a:cxn ang="0">
                <a:pos x="124" y="31"/>
              </a:cxn>
              <a:cxn ang="0">
                <a:pos x="124" y="30"/>
              </a:cxn>
              <a:cxn ang="0">
                <a:pos x="123" y="29"/>
              </a:cxn>
              <a:cxn ang="0">
                <a:pos x="122" y="28"/>
              </a:cxn>
              <a:cxn ang="0">
                <a:pos x="122" y="27"/>
              </a:cxn>
              <a:cxn ang="0">
                <a:pos x="122" y="26"/>
              </a:cxn>
              <a:cxn ang="0">
                <a:pos x="121" y="25"/>
              </a:cxn>
            </a:cxnLst>
            <a:rect l="0" t="0" r="r" b="b"/>
            <a:pathLst>
              <a:path w="127" h="84">
                <a:moveTo>
                  <a:pt x="51" y="0"/>
                </a:moveTo>
                <a:lnTo>
                  <a:pt x="45" y="1"/>
                </a:lnTo>
                <a:lnTo>
                  <a:pt x="42" y="1"/>
                </a:lnTo>
                <a:lnTo>
                  <a:pt x="40" y="2"/>
                </a:lnTo>
                <a:lnTo>
                  <a:pt x="38" y="3"/>
                </a:lnTo>
                <a:lnTo>
                  <a:pt x="35" y="3"/>
                </a:lnTo>
                <a:lnTo>
                  <a:pt x="32" y="4"/>
                </a:lnTo>
                <a:lnTo>
                  <a:pt x="30" y="5"/>
                </a:lnTo>
                <a:lnTo>
                  <a:pt x="28" y="6"/>
                </a:lnTo>
                <a:lnTo>
                  <a:pt x="26" y="7"/>
                </a:lnTo>
                <a:lnTo>
                  <a:pt x="24" y="8"/>
                </a:lnTo>
                <a:lnTo>
                  <a:pt x="22" y="9"/>
                </a:lnTo>
                <a:lnTo>
                  <a:pt x="20" y="10"/>
                </a:lnTo>
                <a:lnTo>
                  <a:pt x="18" y="11"/>
                </a:lnTo>
                <a:lnTo>
                  <a:pt x="16" y="13"/>
                </a:lnTo>
                <a:lnTo>
                  <a:pt x="14" y="14"/>
                </a:lnTo>
                <a:lnTo>
                  <a:pt x="12" y="15"/>
                </a:lnTo>
                <a:lnTo>
                  <a:pt x="11" y="17"/>
                </a:lnTo>
                <a:lnTo>
                  <a:pt x="9" y="18"/>
                </a:lnTo>
                <a:lnTo>
                  <a:pt x="8" y="20"/>
                </a:lnTo>
                <a:lnTo>
                  <a:pt x="6" y="21"/>
                </a:lnTo>
                <a:lnTo>
                  <a:pt x="5" y="23"/>
                </a:lnTo>
                <a:lnTo>
                  <a:pt x="4" y="25"/>
                </a:lnTo>
                <a:lnTo>
                  <a:pt x="3" y="26"/>
                </a:lnTo>
                <a:lnTo>
                  <a:pt x="2" y="28"/>
                </a:lnTo>
                <a:lnTo>
                  <a:pt x="2" y="30"/>
                </a:lnTo>
                <a:lnTo>
                  <a:pt x="1" y="31"/>
                </a:lnTo>
                <a:lnTo>
                  <a:pt x="0" y="33"/>
                </a:lnTo>
                <a:lnTo>
                  <a:pt x="0" y="35"/>
                </a:lnTo>
                <a:lnTo>
                  <a:pt x="0" y="37"/>
                </a:lnTo>
                <a:lnTo>
                  <a:pt x="0" y="39"/>
                </a:lnTo>
                <a:lnTo>
                  <a:pt x="0" y="41"/>
                </a:lnTo>
                <a:lnTo>
                  <a:pt x="0" y="45"/>
                </a:lnTo>
                <a:lnTo>
                  <a:pt x="0" y="47"/>
                </a:lnTo>
                <a:lnTo>
                  <a:pt x="1" y="49"/>
                </a:lnTo>
                <a:lnTo>
                  <a:pt x="1" y="51"/>
                </a:lnTo>
                <a:lnTo>
                  <a:pt x="2" y="53"/>
                </a:lnTo>
                <a:lnTo>
                  <a:pt x="3" y="55"/>
                </a:lnTo>
                <a:lnTo>
                  <a:pt x="4" y="57"/>
                </a:lnTo>
                <a:lnTo>
                  <a:pt x="6" y="59"/>
                </a:lnTo>
                <a:lnTo>
                  <a:pt x="7" y="61"/>
                </a:lnTo>
                <a:lnTo>
                  <a:pt x="8" y="63"/>
                </a:lnTo>
                <a:lnTo>
                  <a:pt x="10" y="64"/>
                </a:lnTo>
                <a:lnTo>
                  <a:pt x="12" y="66"/>
                </a:lnTo>
                <a:lnTo>
                  <a:pt x="14" y="67"/>
                </a:lnTo>
                <a:lnTo>
                  <a:pt x="16" y="69"/>
                </a:lnTo>
                <a:lnTo>
                  <a:pt x="18" y="71"/>
                </a:lnTo>
                <a:lnTo>
                  <a:pt x="20" y="72"/>
                </a:lnTo>
                <a:lnTo>
                  <a:pt x="22" y="73"/>
                </a:lnTo>
                <a:lnTo>
                  <a:pt x="25" y="75"/>
                </a:lnTo>
                <a:lnTo>
                  <a:pt x="27" y="76"/>
                </a:lnTo>
                <a:lnTo>
                  <a:pt x="30" y="77"/>
                </a:lnTo>
                <a:lnTo>
                  <a:pt x="32" y="78"/>
                </a:lnTo>
                <a:lnTo>
                  <a:pt x="35" y="79"/>
                </a:lnTo>
                <a:lnTo>
                  <a:pt x="38" y="79"/>
                </a:lnTo>
                <a:lnTo>
                  <a:pt x="41" y="80"/>
                </a:lnTo>
                <a:lnTo>
                  <a:pt x="44" y="81"/>
                </a:lnTo>
                <a:lnTo>
                  <a:pt x="47" y="81"/>
                </a:lnTo>
                <a:lnTo>
                  <a:pt x="50" y="82"/>
                </a:lnTo>
                <a:lnTo>
                  <a:pt x="53" y="82"/>
                </a:lnTo>
                <a:lnTo>
                  <a:pt x="56" y="83"/>
                </a:lnTo>
                <a:lnTo>
                  <a:pt x="59" y="83"/>
                </a:lnTo>
                <a:lnTo>
                  <a:pt x="63" y="83"/>
                </a:lnTo>
                <a:lnTo>
                  <a:pt x="69" y="83"/>
                </a:lnTo>
                <a:lnTo>
                  <a:pt x="72" y="82"/>
                </a:lnTo>
                <a:lnTo>
                  <a:pt x="75" y="82"/>
                </a:lnTo>
                <a:lnTo>
                  <a:pt x="78" y="81"/>
                </a:lnTo>
                <a:lnTo>
                  <a:pt x="81" y="81"/>
                </a:lnTo>
                <a:lnTo>
                  <a:pt x="84" y="80"/>
                </a:lnTo>
                <a:lnTo>
                  <a:pt x="87" y="79"/>
                </a:lnTo>
                <a:lnTo>
                  <a:pt x="90" y="79"/>
                </a:lnTo>
                <a:lnTo>
                  <a:pt x="93" y="78"/>
                </a:lnTo>
                <a:lnTo>
                  <a:pt x="95" y="77"/>
                </a:lnTo>
                <a:lnTo>
                  <a:pt x="98" y="76"/>
                </a:lnTo>
                <a:lnTo>
                  <a:pt x="100" y="75"/>
                </a:lnTo>
                <a:lnTo>
                  <a:pt x="103" y="73"/>
                </a:lnTo>
                <a:lnTo>
                  <a:pt x="105" y="72"/>
                </a:lnTo>
                <a:lnTo>
                  <a:pt x="107" y="71"/>
                </a:lnTo>
                <a:lnTo>
                  <a:pt x="109" y="69"/>
                </a:lnTo>
                <a:lnTo>
                  <a:pt x="111" y="67"/>
                </a:lnTo>
                <a:lnTo>
                  <a:pt x="113" y="66"/>
                </a:lnTo>
                <a:lnTo>
                  <a:pt x="115" y="64"/>
                </a:lnTo>
                <a:lnTo>
                  <a:pt x="116" y="63"/>
                </a:lnTo>
                <a:lnTo>
                  <a:pt x="118" y="61"/>
                </a:lnTo>
                <a:lnTo>
                  <a:pt x="120" y="59"/>
                </a:lnTo>
                <a:lnTo>
                  <a:pt x="121" y="57"/>
                </a:lnTo>
                <a:lnTo>
                  <a:pt x="122" y="55"/>
                </a:lnTo>
                <a:lnTo>
                  <a:pt x="123" y="53"/>
                </a:lnTo>
                <a:lnTo>
                  <a:pt x="124" y="51"/>
                </a:lnTo>
                <a:lnTo>
                  <a:pt x="124" y="49"/>
                </a:lnTo>
                <a:lnTo>
                  <a:pt x="125" y="47"/>
                </a:lnTo>
                <a:lnTo>
                  <a:pt x="126" y="45"/>
                </a:lnTo>
                <a:lnTo>
                  <a:pt x="126" y="43"/>
                </a:lnTo>
                <a:lnTo>
                  <a:pt x="126" y="41"/>
                </a:lnTo>
                <a:lnTo>
                  <a:pt x="126" y="40"/>
                </a:lnTo>
                <a:lnTo>
                  <a:pt x="126" y="39"/>
                </a:lnTo>
                <a:lnTo>
                  <a:pt x="126" y="39"/>
                </a:lnTo>
                <a:lnTo>
                  <a:pt x="126" y="38"/>
                </a:lnTo>
                <a:lnTo>
                  <a:pt x="126" y="38"/>
                </a:lnTo>
                <a:lnTo>
                  <a:pt x="126" y="37"/>
                </a:lnTo>
                <a:lnTo>
                  <a:pt x="126" y="37"/>
                </a:lnTo>
                <a:lnTo>
                  <a:pt x="125" y="36"/>
                </a:lnTo>
                <a:lnTo>
                  <a:pt x="125" y="35"/>
                </a:lnTo>
                <a:lnTo>
                  <a:pt x="125" y="35"/>
                </a:lnTo>
                <a:lnTo>
                  <a:pt x="125" y="35"/>
                </a:lnTo>
                <a:lnTo>
                  <a:pt x="125" y="34"/>
                </a:lnTo>
                <a:lnTo>
                  <a:pt x="125" y="33"/>
                </a:lnTo>
                <a:lnTo>
                  <a:pt x="124" y="33"/>
                </a:lnTo>
                <a:lnTo>
                  <a:pt x="124" y="32"/>
                </a:lnTo>
                <a:lnTo>
                  <a:pt x="124" y="32"/>
                </a:lnTo>
                <a:lnTo>
                  <a:pt x="124" y="31"/>
                </a:lnTo>
                <a:lnTo>
                  <a:pt x="124" y="31"/>
                </a:lnTo>
                <a:lnTo>
                  <a:pt x="124" y="30"/>
                </a:lnTo>
                <a:lnTo>
                  <a:pt x="124" y="30"/>
                </a:lnTo>
                <a:lnTo>
                  <a:pt x="123" y="29"/>
                </a:lnTo>
                <a:lnTo>
                  <a:pt x="123" y="29"/>
                </a:lnTo>
                <a:lnTo>
                  <a:pt x="123" y="28"/>
                </a:lnTo>
                <a:lnTo>
                  <a:pt x="122" y="28"/>
                </a:lnTo>
                <a:lnTo>
                  <a:pt x="122" y="27"/>
                </a:lnTo>
                <a:lnTo>
                  <a:pt x="122" y="27"/>
                </a:lnTo>
                <a:lnTo>
                  <a:pt x="122" y="26"/>
                </a:lnTo>
                <a:lnTo>
                  <a:pt x="122" y="26"/>
                </a:lnTo>
                <a:lnTo>
                  <a:pt x="121" y="25"/>
                </a:lnTo>
                <a:lnTo>
                  <a:pt x="121" y="25"/>
                </a:lnTo>
                <a:lnTo>
                  <a:pt x="121" y="25"/>
                </a:lnTo>
              </a:path>
            </a:pathLst>
          </a:custGeom>
          <a:noFill/>
          <a:ln w="13335" cap="flat" cmpd="sng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246" name="Line 22"/>
          <p:cNvSpPr>
            <a:spLocks noChangeShapeType="1"/>
          </p:cNvSpPr>
          <p:nvPr/>
        </p:nvSpPr>
        <p:spPr bwMode="auto">
          <a:xfrm>
            <a:off x="6346825" y="2289175"/>
            <a:ext cx="0" cy="339725"/>
          </a:xfrm>
          <a:prstGeom prst="line">
            <a:avLst/>
          </a:prstGeom>
          <a:noFill/>
          <a:ln w="19685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247" name="Line 23"/>
          <p:cNvSpPr>
            <a:spLocks noChangeShapeType="1"/>
          </p:cNvSpPr>
          <p:nvPr/>
        </p:nvSpPr>
        <p:spPr bwMode="auto">
          <a:xfrm>
            <a:off x="6419850" y="2317750"/>
            <a:ext cx="0" cy="328613"/>
          </a:xfrm>
          <a:prstGeom prst="line">
            <a:avLst/>
          </a:prstGeom>
          <a:noFill/>
          <a:ln w="19685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248" name="Line 24"/>
          <p:cNvSpPr>
            <a:spLocks noChangeShapeType="1"/>
          </p:cNvSpPr>
          <p:nvPr/>
        </p:nvSpPr>
        <p:spPr bwMode="auto">
          <a:xfrm>
            <a:off x="4692650" y="1719263"/>
            <a:ext cx="0" cy="339725"/>
          </a:xfrm>
          <a:prstGeom prst="line">
            <a:avLst/>
          </a:prstGeom>
          <a:noFill/>
          <a:ln w="19685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249" name="Line 25"/>
          <p:cNvSpPr>
            <a:spLocks noChangeShapeType="1"/>
          </p:cNvSpPr>
          <p:nvPr/>
        </p:nvSpPr>
        <p:spPr bwMode="auto">
          <a:xfrm>
            <a:off x="4765675" y="1747838"/>
            <a:ext cx="0" cy="328612"/>
          </a:xfrm>
          <a:prstGeom prst="line">
            <a:avLst/>
          </a:prstGeom>
          <a:noFill/>
          <a:ln w="19685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250" name="Freeform 26"/>
          <p:cNvSpPr>
            <a:spLocks/>
          </p:cNvSpPr>
          <p:nvPr/>
        </p:nvSpPr>
        <p:spPr bwMode="auto">
          <a:xfrm>
            <a:off x="5716588" y="1397000"/>
            <a:ext cx="2670175" cy="1443038"/>
          </a:xfrm>
          <a:custGeom>
            <a:avLst/>
            <a:gdLst/>
            <a:ahLst/>
            <a:cxnLst>
              <a:cxn ang="0">
                <a:pos x="0" y="908"/>
              </a:cxn>
              <a:cxn ang="0">
                <a:pos x="1681" y="0"/>
              </a:cxn>
              <a:cxn ang="0">
                <a:pos x="325" y="288"/>
              </a:cxn>
            </a:cxnLst>
            <a:rect l="0" t="0" r="r" b="b"/>
            <a:pathLst>
              <a:path w="1682" h="909">
                <a:moveTo>
                  <a:pt x="0" y="908"/>
                </a:moveTo>
                <a:lnTo>
                  <a:pt x="1681" y="0"/>
                </a:lnTo>
                <a:lnTo>
                  <a:pt x="325" y="288"/>
                </a:lnTo>
              </a:path>
            </a:pathLst>
          </a:custGeom>
          <a:noFill/>
          <a:ln w="22860" cap="flat" cmpd="sng">
            <a:solidFill>
              <a:srgbClr val="FFFF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251" name="Freeform 27"/>
          <p:cNvSpPr>
            <a:spLocks/>
          </p:cNvSpPr>
          <p:nvPr/>
        </p:nvSpPr>
        <p:spPr bwMode="auto">
          <a:xfrm>
            <a:off x="4538663" y="812800"/>
            <a:ext cx="2251075" cy="1219200"/>
          </a:xfrm>
          <a:custGeom>
            <a:avLst/>
            <a:gdLst/>
            <a:ahLst/>
            <a:cxnLst>
              <a:cxn ang="0">
                <a:pos x="987" y="577"/>
              </a:cxn>
              <a:cxn ang="0">
                <a:pos x="1417" y="0"/>
              </a:cxn>
              <a:cxn ang="0">
                <a:pos x="0" y="767"/>
              </a:cxn>
            </a:cxnLst>
            <a:rect l="0" t="0" r="r" b="b"/>
            <a:pathLst>
              <a:path w="1418" h="768">
                <a:moveTo>
                  <a:pt x="987" y="577"/>
                </a:moveTo>
                <a:lnTo>
                  <a:pt x="1417" y="0"/>
                </a:lnTo>
                <a:lnTo>
                  <a:pt x="0" y="767"/>
                </a:lnTo>
              </a:path>
            </a:pathLst>
          </a:custGeom>
          <a:noFill/>
          <a:ln w="22860" cap="flat" cmpd="sng">
            <a:solidFill>
              <a:srgbClr val="FFFF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252" name="Freeform 28"/>
          <p:cNvSpPr>
            <a:spLocks/>
          </p:cNvSpPr>
          <p:nvPr/>
        </p:nvSpPr>
        <p:spPr bwMode="auto">
          <a:xfrm>
            <a:off x="682625" y="2473325"/>
            <a:ext cx="3446463" cy="1524000"/>
          </a:xfrm>
          <a:custGeom>
            <a:avLst/>
            <a:gdLst/>
            <a:ahLst/>
            <a:cxnLst>
              <a:cxn ang="0">
                <a:pos x="1210" y="0"/>
              </a:cxn>
              <a:cxn ang="0">
                <a:pos x="2170" y="299"/>
              </a:cxn>
              <a:cxn ang="0">
                <a:pos x="910" y="959"/>
              </a:cxn>
              <a:cxn ang="0">
                <a:pos x="0" y="610"/>
              </a:cxn>
              <a:cxn ang="0">
                <a:pos x="1210" y="0"/>
              </a:cxn>
            </a:cxnLst>
            <a:rect l="0" t="0" r="r" b="b"/>
            <a:pathLst>
              <a:path w="2171" h="960">
                <a:moveTo>
                  <a:pt x="1210" y="0"/>
                </a:moveTo>
                <a:lnTo>
                  <a:pt x="2170" y="299"/>
                </a:lnTo>
                <a:lnTo>
                  <a:pt x="910" y="959"/>
                </a:lnTo>
                <a:lnTo>
                  <a:pt x="0" y="610"/>
                </a:lnTo>
                <a:lnTo>
                  <a:pt x="1210" y="0"/>
                </a:lnTo>
              </a:path>
            </a:pathLst>
          </a:custGeom>
          <a:solidFill>
            <a:srgbClr val="808080"/>
          </a:solidFill>
          <a:ln w="2667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253" name="Freeform 29"/>
          <p:cNvSpPr>
            <a:spLocks/>
          </p:cNvSpPr>
          <p:nvPr/>
        </p:nvSpPr>
        <p:spPr bwMode="auto">
          <a:xfrm>
            <a:off x="688975" y="3451225"/>
            <a:ext cx="1439863" cy="24907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06" y="344"/>
              </a:cxn>
              <a:cxn ang="0">
                <a:pos x="906" y="1568"/>
              </a:cxn>
              <a:cxn ang="0">
                <a:pos x="0" y="1160"/>
              </a:cxn>
              <a:cxn ang="0">
                <a:pos x="0" y="0"/>
              </a:cxn>
            </a:cxnLst>
            <a:rect l="0" t="0" r="r" b="b"/>
            <a:pathLst>
              <a:path w="907" h="1569">
                <a:moveTo>
                  <a:pt x="0" y="0"/>
                </a:moveTo>
                <a:lnTo>
                  <a:pt x="906" y="344"/>
                </a:lnTo>
                <a:lnTo>
                  <a:pt x="906" y="1568"/>
                </a:lnTo>
                <a:lnTo>
                  <a:pt x="0" y="1160"/>
                </a:lnTo>
                <a:lnTo>
                  <a:pt x="0" y="0"/>
                </a:lnTo>
              </a:path>
            </a:pathLst>
          </a:custGeom>
          <a:solidFill>
            <a:srgbClr val="C0C0C0"/>
          </a:solidFill>
          <a:ln w="2667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254" name="Freeform 30"/>
          <p:cNvSpPr>
            <a:spLocks/>
          </p:cNvSpPr>
          <p:nvPr/>
        </p:nvSpPr>
        <p:spPr bwMode="auto">
          <a:xfrm>
            <a:off x="2114550" y="2949575"/>
            <a:ext cx="2011363" cy="3003550"/>
          </a:xfrm>
          <a:custGeom>
            <a:avLst/>
            <a:gdLst/>
            <a:ahLst/>
            <a:cxnLst>
              <a:cxn ang="0">
                <a:pos x="10" y="652"/>
              </a:cxn>
              <a:cxn ang="0">
                <a:pos x="1266" y="0"/>
              </a:cxn>
              <a:cxn ang="0">
                <a:pos x="1266" y="1180"/>
              </a:cxn>
              <a:cxn ang="0">
                <a:pos x="0" y="1891"/>
              </a:cxn>
              <a:cxn ang="0">
                <a:pos x="10" y="652"/>
              </a:cxn>
            </a:cxnLst>
            <a:rect l="0" t="0" r="r" b="b"/>
            <a:pathLst>
              <a:path w="1267" h="1892">
                <a:moveTo>
                  <a:pt x="10" y="652"/>
                </a:moveTo>
                <a:lnTo>
                  <a:pt x="1266" y="0"/>
                </a:lnTo>
                <a:lnTo>
                  <a:pt x="1266" y="1180"/>
                </a:lnTo>
                <a:lnTo>
                  <a:pt x="0" y="1891"/>
                </a:lnTo>
                <a:lnTo>
                  <a:pt x="10" y="652"/>
                </a:lnTo>
              </a:path>
            </a:pathLst>
          </a:custGeom>
          <a:solidFill>
            <a:srgbClr val="C0C0C0"/>
          </a:solidFill>
          <a:ln w="2667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255" name="Freeform 31"/>
          <p:cNvSpPr>
            <a:spLocks/>
          </p:cNvSpPr>
          <p:nvPr/>
        </p:nvSpPr>
        <p:spPr bwMode="auto">
          <a:xfrm>
            <a:off x="3546475" y="3683000"/>
            <a:ext cx="544513" cy="374650"/>
          </a:xfrm>
          <a:custGeom>
            <a:avLst/>
            <a:gdLst/>
            <a:ahLst/>
            <a:cxnLst>
              <a:cxn ang="0">
                <a:pos x="339" y="28"/>
              </a:cxn>
              <a:cxn ang="0">
                <a:pos x="330" y="16"/>
              </a:cxn>
              <a:cxn ang="0">
                <a:pos x="316" y="7"/>
              </a:cxn>
              <a:cxn ang="0">
                <a:pos x="298" y="2"/>
              </a:cxn>
              <a:cxn ang="0">
                <a:pos x="277" y="0"/>
              </a:cxn>
              <a:cxn ang="0">
                <a:pos x="252" y="1"/>
              </a:cxn>
              <a:cxn ang="0">
                <a:pos x="225" y="6"/>
              </a:cxn>
              <a:cxn ang="0">
                <a:pos x="196" y="14"/>
              </a:cxn>
              <a:cxn ang="0">
                <a:pos x="167" y="26"/>
              </a:cxn>
              <a:cxn ang="0">
                <a:pos x="138" y="40"/>
              </a:cxn>
              <a:cxn ang="0">
                <a:pos x="110" y="56"/>
              </a:cxn>
              <a:cxn ang="0">
                <a:pos x="83" y="74"/>
              </a:cxn>
              <a:cxn ang="0">
                <a:pos x="60" y="93"/>
              </a:cxn>
              <a:cxn ang="0">
                <a:pos x="39" y="114"/>
              </a:cxn>
              <a:cxn ang="0">
                <a:pos x="22" y="134"/>
              </a:cxn>
              <a:cxn ang="0">
                <a:pos x="10" y="153"/>
              </a:cxn>
              <a:cxn ang="0">
                <a:pos x="3" y="172"/>
              </a:cxn>
              <a:cxn ang="0">
                <a:pos x="0" y="189"/>
              </a:cxn>
              <a:cxn ang="0">
                <a:pos x="3" y="204"/>
              </a:cxn>
              <a:cxn ang="0">
                <a:pos x="10" y="216"/>
              </a:cxn>
              <a:cxn ang="0">
                <a:pos x="23" y="226"/>
              </a:cxn>
              <a:cxn ang="0">
                <a:pos x="40" y="232"/>
              </a:cxn>
              <a:cxn ang="0">
                <a:pos x="60" y="235"/>
              </a:cxn>
              <a:cxn ang="0">
                <a:pos x="84" y="235"/>
              </a:cxn>
              <a:cxn ang="0">
                <a:pos x="111" y="230"/>
              </a:cxn>
              <a:cxn ang="0">
                <a:pos x="139" y="223"/>
              </a:cxn>
              <a:cxn ang="0">
                <a:pos x="168" y="213"/>
              </a:cxn>
              <a:cxn ang="0">
                <a:pos x="198" y="199"/>
              </a:cxn>
              <a:cxn ang="0">
                <a:pos x="226" y="184"/>
              </a:cxn>
              <a:cxn ang="0">
                <a:pos x="254" y="166"/>
              </a:cxn>
              <a:cxn ang="0">
                <a:pos x="278" y="147"/>
              </a:cxn>
              <a:cxn ang="0">
                <a:pos x="299" y="127"/>
              </a:cxn>
              <a:cxn ang="0">
                <a:pos x="317" y="107"/>
              </a:cxn>
              <a:cxn ang="0">
                <a:pos x="330" y="87"/>
              </a:cxn>
              <a:cxn ang="0">
                <a:pos x="339" y="68"/>
              </a:cxn>
              <a:cxn ang="0">
                <a:pos x="342" y="50"/>
              </a:cxn>
              <a:cxn ang="0">
                <a:pos x="341" y="35"/>
              </a:cxn>
            </a:cxnLst>
            <a:rect l="0" t="0" r="r" b="b"/>
            <a:pathLst>
              <a:path w="343" h="236">
                <a:moveTo>
                  <a:pt x="341" y="35"/>
                </a:moveTo>
                <a:lnTo>
                  <a:pt x="339" y="28"/>
                </a:lnTo>
                <a:lnTo>
                  <a:pt x="335" y="22"/>
                </a:lnTo>
                <a:lnTo>
                  <a:pt x="330" y="16"/>
                </a:lnTo>
                <a:lnTo>
                  <a:pt x="324" y="12"/>
                </a:lnTo>
                <a:lnTo>
                  <a:pt x="316" y="7"/>
                </a:lnTo>
                <a:lnTo>
                  <a:pt x="308" y="4"/>
                </a:lnTo>
                <a:lnTo>
                  <a:pt x="298" y="2"/>
                </a:lnTo>
                <a:lnTo>
                  <a:pt x="288" y="0"/>
                </a:lnTo>
                <a:lnTo>
                  <a:pt x="277" y="0"/>
                </a:lnTo>
                <a:lnTo>
                  <a:pt x="265" y="0"/>
                </a:lnTo>
                <a:lnTo>
                  <a:pt x="252" y="1"/>
                </a:lnTo>
                <a:lnTo>
                  <a:pt x="239" y="3"/>
                </a:lnTo>
                <a:lnTo>
                  <a:pt x="225" y="6"/>
                </a:lnTo>
                <a:lnTo>
                  <a:pt x="211" y="10"/>
                </a:lnTo>
                <a:lnTo>
                  <a:pt x="196" y="14"/>
                </a:lnTo>
                <a:lnTo>
                  <a:pt x="182" y="20"/>
                </a:lnTo>
                <a:lnTo>
                  <a:pt x="167" y="26"/>
                </a:lnTo>
                <a:lnTo>
                  <a:pt x="152" y="32"/>
                </a:lnTo>
                <a:lnTo>
                  <a:pt x="138" y="40"/>
                </a:lnTo>
                <a:lnTo>
                  <a:pt x="124" y="48"/>
                </a:lnTo>
                <a:lnTo>
                  <a:pt x="110" y="56"/>
                </a:lnTo>
                <a:lnTo>
                  <a:pt x="96" y="65"/>
                </a:lnTo>
                <a:lnTo>
                  <a:pt x="83" y="74"/>
                </a:lnTo>
                <a:lnTo>
                  <a:pt x="71" y="84"/>
                </a:lnTo>
                <a:lnTo>
                  <a:pt x="60" y="93"/>
                </a:lnTo>
                <a:lnTo>
                  <a:pt x="49" y="103"/>
                </a:lnTo>
                <a:lnTo>
                  <a:pt x="39" y="114"/>
                </a:lnTo>
                <a:lnTo>
                  <a:pt x="30" y="124"/>
                </a:lnTo>
                <a:lnTo>
                  <a:pt x="22" y="134"/>
                </a:lnTo>
                <a:lnTo>
                  <a:pt x="16" y="144"/>
                </a:lnTo>
                <a:lnTo>
                  <a:pt x="10" y="153"/>
                </a:lnTo>
                <a:lnTo>
                  <a:pt x="6" y="163"/>
                </a:lnTo>
                <a:lnTo>
                  <a:pt x="3" y="172"/>
                </a:lnTo>
                <a:lnTo>
                  <a:pt x="1" y="181"/>
                </a:lnTo>
                <a:lnTo>
                  <a:pt x="0" y="189"/>
                </a:lnTo>
                <a:lnTo>
                  <a:pt x="1" y="197"/>
                </a:lnTo>
                <a:lnTo>
                  <a:pt x="3" y="204"/>
                </a:lnTo>
                <a:lnTo>
                  <a:pt x="6" y="211"/>
                </a:lnTo>
                <a:lnTo>
                  <a:pt x="10" y="216"/>
                </a:lnTo>
                <a:lnTo>
                  <a:pt x="16" y="222"/>
                </a:lnTo>
                <a:lnTo>
                  <a:pt x="23" y="226"/>
                </a:lnTo>
                <a:lnTo>
                  <a:pt x="31" y="230"/>
                </a:lnTo>
                <a:lnTo>
                  <a:pt x="40" y="232"/>
                </a:lnTo>
                <a:lnTo>
                  <a:pt x="50" y="234"/>
                </a:lnTo>
                <a:lnTo>
                  <a:pt x="60" y="235"/>
                </a:lnTo>
                <a:lnTo>
                  <a:pt x="72" y="235"/>
                </a:lnTo>
                <a:lnTo>
                  <a:pt x="84" y="235"/>
                </a:lnTo>
                <a:lnTo>
                  <a:pt x="97" y="233"/>
                </a:lnTo>
                <a:lnTo>
                  <a:pt x="111" y="230"/>
                </a:lnTo>
                <a:lnTo>
                  <a:pt x="125" y="227"/>
                </a:lnTo>
                <a:lnTo>
                  <a:pt x="139" y="223"/>
                </a:lnTo>
                <a:lnTo>
                  <a:pt x="154" y="218"/>
                </a:lnTo>
                <a:lnTo>
                  <a:pt x="168" y="213"/>
                </a:lnTo>
                <a:lnTo>
                  <a:pt x="183" y="206"/>
                </a:lnTo>
                <a:lnTo>
                  <a:pt x="198" y="199"/>
                </a:lnTo>
                <a:lnTo>
                  <a:pt x="212" y="192"/>
                </a:lnTo>
                <a:lnTo>
                  <a:pt x="226" y="184"/>
                </a:lnTo>
                <a:lnTo>
                  <a:pt x="240" y="175"/>
                </a:lnTo>
                <a:lnTo>
                  <a:pt x="254" y="166"/>
                </a:lnTo>
                <a:lnTo>
                  <a:pt x="266" y="157"/>
                </a:lnTo>
                <a:lnTo>
                  <a:pt x="278" y="147"/>
                </a:lnTo>
                <a:lnTo>
                  <a:pt x="289" y="137"/>
                </a:lnTo>
                <a:lnTo>
                  <a:pt x="299" y="127"/>
                </a:lnTo>
                <a:lnTo>
                  <a:pt x="309" y="117"/>
                </a:lnTo>
                <a:lnTo>
                  <a:pt x="317" y="107"/>
                </a:lnTo>
                <a:lnTo>
                  <a:pt x="324" y="97"/>
                </a:lnTo>
                <a:lnTo>
                  <a:pt x="330" y="87"/>
                </a:lnTo>
                <a:lnTo>
                  <a:pt x="335" y="77"/>
                </a:lnTo>
                <a:lnTo>
                  <a:pt x="339" y="68"/>
                </a:lnTo>
                <a:lnTo>
                  <a:pt x="341" y="59"/>
                </a:lnTo>
                <a:lnTo>
                  <a:pt x="342" y="50"/>
                </a:lnTo>
                <a:lnTo>
                  <a:pt x="342" y="42"/>
                </a:lnTo>
                <a:lnTo>
                  <a:pt x="341" y="35"/>
                </a:lnTo>
              </a:path>
            </a:pathLst>
          </a:custGeom>
          <a:noFill/>
          <a:ln w="2730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256" name="Line 32"/>
          <p:cNvSpPr>
            <a:spLocks noChangeShapeType="1"/>
          </p:cNvSpPr>
          <p:nvPr/>
        </p:nvSpPr>
        <p:spPr bwMode="auto">
          <a:xfrm>
            <a:off x="3544888" y="3998913"/>
            <a:ext cx="1587" cy="923925"/>
          </a:xfrm>
          <a:prstGeom prst="line">
            <a:avLst/>
          </a:prstGeom>
          <a:noFill/>
          <a:ln w="27305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257" name="Line 33"/>
          <p:cNvSpPr>
            <a:spLocks noChangeShapeType="1"/>
          </p:cNvSpPr>
          <p:nvPr/>
        </p:nvSpPr>
        <p:spPr bwMode="auto">
          <a:xfrm>
            <a:off x="4090988" y="3749675"/>
            <a:ext cx="1587" cy="965200"/>
          </a:xfrm>
          <a:prstGeom prst="line">
            <a:avLst/>
          </a:prstGeom>
          <a:noFill/>
          <a:ln w="27305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258" name="Freeform 34"/>
          <p:cNvSpPr>
            <a:spLocks/>
          </p:cNvSpPr>
          <p:nvPr/>
        </p:nvSpPr>
        <p:spPr bwMode="auto">
          <a:xfrm>
            <a:off x="3660775" y="3397250"/>
            <a:ext cx="363538" cy="788988"/>
          </a:xfrm>
          <a:custGeom>
            <a:avLst/>
            <a:gdLst/>
            <a:ahLst/>
            <a:cxnLst>
              <a:cxn ang="0">
                <a:pos x="1" y="396"/>
              </a:cxn>
              <a:cxn ang="0">
                <a:pos x="0" y="370"/>
              </a:cxn>
              <a:cxn ang="0">
                <a:pos x="0" y="340"/>
              </a:cxn>
              <a:cxn ang="0">
                <a:pos x="3" y="308"/>
              </a:cxn>
              <a:cxn ang="0">
                <a:pos x="7" y="275"/>
              </a:cxn>
              <a:cxn ang="0">
                <a:pos x="13" y="240"/>
              </a:cxn>
              <a:cxn ang="0">
                <a:pos x="20" y="204"/>
              </a:cxn>
              <a:cxn ang="0">
                <a:pos x="29" y="170"/>
              </a:cxn>
              <a:cxn ang="0">
                <a:pos x="38" y="136"/>
              </a:cxn>
              <a:cxn ang="0">
                <a:pos x="48" y="105"/>
              </a:cxn>
              <a:cxn ang="0">
                <a:pos x="59" y="76"/>
              </a:cxn>
              <a:cxn ang="0">
                <a:pos x="70" y="51"/>
              </a:cxn>
              <a:cxn ang="0">
                <a:pos x="81" y="30"/>
              </a:cxn>
              <a:cxn ang="0">
                <a:pos x="92" y="14"/>
              </a:cxn>
              <a:cxn ang="0">
                <a:pos x="103" y="3"/>
              </a:cxn>
              <a:cxn ang="0">
                <a:pos x="114" y="0"/>
              </a:cxn>
              <a:cxn ang="0">
                <a:pos x="130" y="8"/>
              </a:cxn>
              <a:cxn ang="0">
                <a:pos x="141" y="21"/>
              </a:cxn>
              <a:cxn ang="0">
                <a:pos x="152" y="39"/>
              </a:cxn>
              <a:cxn ang="0">
                <a:pos x="163" y="62"/>
              </a:cxn>
              <a:cxn ang="0">
                <a:pos x="174" y="90"/>
              </a:cxn>
              <a:cxn ang="0">
                <a:pos x="184" y="120"/>
              </a:cxn>
              <a:cxn ang="0">
                <a:pos x="194" y="153"/>
              </a:cxn>
              <a:cxn ang="0">
                <a:pos x="203" y="187"/>
              </a:cxn>
              <a:cxn ang="0">
                <a:pos x="211" y="222"/>
              </a:cxn>
              <a:cxn ang="0">
                <a:pos x="218" y="257"/>
              </a:cxn>
              <a:cxn ang="0">
                <a:pos x="223" y="292"/>
              </a:cxn>
              <a:cxn ang="0">
                <a:pos x="226" y="325"/>
              </a:cxn>
              <a:cxn ang="0">
                <a:pos x="228" y="356"/>
              </a:cxn>
              <a:cxn ang="0">
                <a:pos x="228" y="383"/>
              </a:cxn>
              <a:cxn ang="0">
                <a:pos x="225" y="408"/>
              </a:cxn>
              <a:cxn ang="0">
                <a:pos x="216" y="436"/>
              </a:cxn>
              <a:cxn ang="0">
                <a:pos x="207" y="452"/>
              </a:cxn>
              <a:cxn ang="0">
                <a:pos x="195" y="466"/>
              </a:cxn>
              <a:cxn ang="0">
                <a:pos x="181" y="476"/>
              </a:cxn>
              <a:cxn ang="0">
                <a:pos x="166" y="485"/>
              </a:cxn>
              <a:cxn ang="0">
                <a:pos x="149" y="491"/>
              </a:cxn>
              <a:cxn ang="0">
                <a:pos x="132" y="495"/>
              </a:cxn>
              <a:cxn ang="0">
                <a:pos x="114" y="496"/>
              </a:cxn>
              <a:cxn ang="0">
                <a:pos x="96" y="495"/>
              </a:cxn>
              <a:cxn ang="0">
                <a:pos x="79" y="491"/>
              </a:cxn>
              <a:cxn ang="0">
                <a:pos x="62" y="485"/>
              </a:cxn>
              <a:cxn ang="0">
                <a:pos x="47" y="476"/>
              </a:cxn>
              <a:cxn ang="0">
                <a:pos x="33" y="466"/>
              </a:cxn>
              <a:cxn ang="0">
                <a:pos x="21" y="452"/>
              </a:cxn>
              <a:cxn ang="0">
                <a:pos x="12" y="436"/>
              </a:cxn>
              <a:cxn ang="0">
                <a:pos x="5" y="418"/>
              </a:cxn>
            </a:cxnLst>
            <a:rect l="0" t="0" r="r" b="b"/>
            <a:pathLst>
              <a:path w="229" h="497">
                <a:moveTo>
                  <a:pt x="5" y="418"/>
                </a:moveTo>
                <a:lnTo>
                  <a:pt x="1" y="396"/>
                </a:lnTo>
                <a:lnTo>
                  <a:pt x="0" y="383"/>
                </a:lnTo>
                <a:lnTo>
                  <a:pt x="0" y="370"/>
                </a:lnTo>
                <a:lnTo>
                  <a:pt x="0" y="356"/>
                </a:lnTo>
                <a:lnTo>
                  <a:pt x="0" y="340"/>
                </a:lnTo>
                <a:lnTo>
                  <a:pt x="1" y="325"/>
                </a:lnTo>
                <a:lnTo>
                  <a:pt x="3" y="308"/>
                </a:lnTo>
                <a:lnTo>
                  <a:pt x="5" y="292"/>
                </a:lnTo>
                <a:lnTo>
                  <a:pt x="7" y="275"/>
                </a:lnTo>
                <a:lnTo>
                  <a:pt x="10" y="257"/>
                </a:lnTo>
                <a:lnTo>
                  <a:pt x="13" y="240"/>
                </a:lnTo>
                <a:lnTo>
                  <a:pt x="16" y="222"/>
                </a:lnTo>
                <a:lnTo>
                  <a:pt x="20" y="204"/>
                </a:lnTo>
                <a:lnTo>
                  <a:pt x="24" y="187"/>
                </a:lnTo>
                <a:lnTo>
                  <a:pt x="29" y="170"/>
                </a:lnTo>
                <a:lnTo>
                  <a:pt x="33" y="153"/>
                </a:lnTo>
                <a:lnTo>
                  <a:pt x="38" y="136"/>
                </a:lnTo>
                <a:lnTo>
                  <a:pt x="43" y="120"/>
                </a:lnTo>
                <a:lnTo>
                  <a:pt x="48" y="105"/>
                </a:lnTo>
                <a:lnTo>
                  <a:pt x="54" y="90"/>
                </a:lnTo>
                <a:lnTo>
                  <a:pt x="59" y="76"/>
                </a:lnTo>
                <a:lnTo>
                  <a:pt x="64" y="63"/>
                </a:lnTo>
                <a:lnTo>
                  <a:pt x="70" y="51"/>
                </a:lnTo>
                <a:lnTo>
                  <a:pt x="76" y="40"/>
                </a:lnTo>
                <a:lnTo>
                  <a:pt x="81" y="30"/>
                </a:lnTo>
                <a:lnTo>
                  <a:pt x="87" y="21"/>
                </a:lnTo>
                <a:lnTo>
                  <a:pt x="92" y="14"/>
                </a:lnTo>
                <a:lnTo>
                  <a:pt x="98" y="8"/>
                </a:lnTo>
                <a:lnTo>
                  <a:pt x="103" y="3"/>
                </a:lnTo>
                <a:lnTo>
                  <a:pt x="109" y="1"/>
                </a:lnTo>
                <a:lnTo>
                  <a:pt x="114" y="0"/>
                </a:lnTo>
                <a:lnTo>
                  <a:pt x="124" y="3"/>
                </a:lnTo>
                <a:lnTo>
                  <a:pt x="130" y="8"/>
                </a:lnTo>
                <a:lnTo>
                  <a:pt x="135" y="14"/>
                </a:lnTo>
                <a:lnTo>
                  <a:pt x="141" y="21"/>
                </a:lnTo>
                <a:lnTo>
                  <a:pt x="146" y="30"/>
                </a:lnTo>
                <a:lnTo>
                  <a:pt x="152" y="39"/>
                </a:lnTo>
                <a:lnTo>
                  <a:pt x="158" y="50"/>
                </a:lnTo>
                <a:lnTo>
                  <a:pt x="163" y="62"/>
                </a:lnTo>
                <a:lnTo>
                  <a:pt x="169" y="76"/>
                </a:lnTo>
                <a:lnTo>
                  <a:pt x="174" y="90"/>
                </a:lnTo>
                <a:lnTo>
                  <a:pt x="180" y="104"/>
                </a:lnTo>
                <a:lnTo>
                  <a:pt x="184" y="120"/>
                </a:lnTo>
                <a:lnTo>
                  <a:pt x="190" y="136"/>
                </a:lnTo>
                <a:lnTo>
                  <a:pt x="194" y="153"/>
                </a:lnTo>
                <a:lnTo>
                  <a:pt x="199" y="170"/>
                </a:lnTo>
                <a:lnTo>
                  <a:pt x="203" y="187"/>
                </a:lnTo>
                <a:lnTo>
                  <a:pt x="208" y="204"/>
                </a:lnTo>
                <a:lnTo>
                  <a:pt x="211" y="222"/>
                </a:lnTo>
                <a:lnTo>
                  <a:pt x="215" y="240"/>
                </a:lnTo>
                <a:lnTo>
                  <a:pt x="218" y="257"/>
                </a:lnTo>
                <a:lnTo>
                  <a:pt x="221" y="274"/>
                </a:lnTo>
                <a:lnTo>
                  <a:pt x="223" y="292"/>
                </a:lnTo>
                <a:lnTo>
                  <a:pt x="225" y="308"/>
                </a:lnTo>
                <a:lnTo>
                  <a:pt x="226" y="325"/>
                </a:lnTo>
                <a:lnTo>
                  <a:pt x="228" y="340"/>
                </a:lnTo>
                <a:lnTo>
                  <a:pt x="228" y="356"/>
                </a:lnTo>
                <a:lnTo>
                  <a:pt x="228" y="370"/>
                </a:lnTo>
                <a:lnTo>
                  <a:pt x="228" y="383"/>
                </a:lnTo>
                <a:lnTo>
                  <a:pt x="227" y="396"/>
                </a:lnTo>
                <a:lnTo>
                  <a:pt x="225" y="408"/>
                </a:lnTo>
                <a:lnTo>
                  <a:pt x="223" y="418"/>
                </a:lnTo>
                <a:lnTo>
                  <a:pt x="216" y="436"/>
                </a:lnTo>
                <a:lnTo>
                  <a:pt x="212" y="444"/>
                </a:lnTo>
                <a:lnTo>
                  <a:pt x="207" y="452"/>
                </a:lnTo>
                <a:lnTo>
                  <a:pt x="201" y="459"/>
                </a:lnTo>
                <a:lnTo>
                  <a:pt x="195" y="466"/>
                </a:lnTo>
                <a:lnTo>
                  <a:pt x="188" y="471"/>
                </a:lnTo>
                <a:lnTo>
                  <a:pt x="181" y="476"/>
                </a:lnTo>
                <a:lnTo>
                  <a:pt x="174" y="481"/>
                </a:lnTo>
                <a:lnTo>
                  <a:pt x="166" y="485"/>
                </a:lnTo>
                <a:lnTo>
                  <a:pt x="158" y="488"/>
                </a:lnTo>
                <a:lnTo>
                  <a:pt x="149" y="491"/>
                </a:lnTo>
                <a:lnTo>
                  <a:pt x="141" y="493"/>
                </a:lnTo>
                <a:lnTo>
                  <a:pt x="132" y="495"/>
                </a:lnTo>
                <a:lnTo>
                  <a:pt x="123" y="496"/>
                </a:lnTo>
                <a:lnTo>
                  <a:pt x="114" y="496"/>
                </a:lnTo>
                <a:lnTo>
                  <a:pt x="105" y="496"/>
                </a:lnTo>
                <a:lnTo>
                  <a:pt x="96" y="495"/>
                </a:lnTo>
                <a:lnTo>
                  <a:pt x="88" y="493"/>
                </a:lnTo>
                <a:lnTo>
                  <a:pt x="79" y="491"/>
                </a:lnTo>
                <a:lnTo>
                  <a:pt x="70" y="488"/>
                </a:lnTo>
                <a:lnTo>
                  <a:pt x="62" y="485"/>
                </a:lnTo>
                <a:lnTo>
                  <a:pt x="54" y="481"/>
                </a:lnTo>
                <a:lnTo>
                  <a:pt x="47" y="476"/>
                </a:lnTo>
                <a:lnTo>
                  <a:pt x="40" y="471"/>
                </a:lnTo>
                <a:lnTo>
                  <a:pt x="33" y="466"/>
                </a:lnTo>
                <a:lnTo>
                  <a:pt x="27" y="459"/>
                </a:lnTo>
                <a:lnTo>
                  <a:pt x="21" y="452"/>
                </a:lnTo>
                <a:lnTo>
                  <a:pt x="16" y="444"/>
                </a:lnTo>
                <a:lnTo>
                  <a:pt x="12" y="436"/>
                </a:lnTo>
                <a:lnTo>
                  <a:pt x="8" y="427"/>
                </a:lnTo>
                <a:lnTo>
                  <a:pt x="5" y="418"/>
                </a:lnTo>
              </a:path>
            </a:pathLst>
          </a:custGeom>
          <a:solidFill>
            <a:srgbClr val="FFFF99"/>
          </a:solidFill>
          <a:ln w="2730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259" name="Freeform 35"/>
          <p:cNvSpPr>
            <a:spLocks/>
          </p:cNvSpPr>
          <p:nvPr/>
        </p:nvSpPr>
        <p:spPr bwMode="auto">
          <a:xfrm>
            <a:off x="3646488" y="3865563"/>
            <a:ext cx="396875" cy="196850"/>
          </a:xfrm>
          <a:custGeom>
            <a:avLst/>
            <a:gdLst/>
            <a:ahLst/>
            <a:cxnLst>
              <a:cxn ang="0">
                <a:pos x="0" y="123"/>
              </a:cxn>
              <a:cxn ang="0">
                <a:pos x="0" y="123"/>
              </a:cxn>
              <a:cxn ang="0">
                <a:pos x="0" y="123"/>
              </a:cxn>
              <a:cxn ang="0">
                <a:pos x="0" y="123"/>
              </a:cxn>
              <a:cxn ang="0">
                <a:pos x="0" y="123"/>
              </a:cxn>
              <a:cxn ang="0">
                <a:pos x="0" y="123"/>
              </a:cxn>
              <a:cxn ang="0">
                <a:pos x="0" y="123"/>
              </a:cxn>
              <a:cxn ang="0">
                <a:pos x="0" y="123"/>
              </a:cxn>
              <a:cxn ang="0">
                <a:pos x="0" y="123"/>
              </a:cxn>
              <a:cxn ang="0">
                <a:pos x="0" y="123"/>
              </a:cxn>
              <a:cxn ang="0">
                <a:pos x="0" y="123"/>
              </a:cxn>
              <a:cxn ang="0">
                <a:pos x="0" y="123"/>
              </a:cxn>
              <a:cxn ang="0">
                <a:pos x="0" y="123"/>
              </a:cxn>
              <a:cxn ang="0">
                <a:pos x="0" y="123"/>
              </a:cxn>
              <a:cxn ang="0">
                <a:pos x="0" y="123"/>
              </a:cxn>
              <a:cxn ang="0">
                <a:pos x="0" y="123"/>
              </a:cxn>
              <a:cxn ang="0">
                <a:pos x="0" y="123"/>
              </a:cxn>
              <a:cxn ang="0">
                <a:pos x="0" y="123"/>
              </a:cxn>
              <a:cxn ang="0">
                <a:pos x="0" y="123"/>
              </a:cxn>
              <a:cxn ang="0">
                <a:pos x="0" y="123"/>
              </a:cxn>
              <a:cxn ang="0">
                <a:pos x="0" y="123"/>
              </a:cxn>
              <a:cxn ang="0">
                <a:pos x="0" y="123"/>
              </a:cxn>
              <a:cxn ang="0">
                <a:pos x="0" y="123"/>
              </a:cxn>
              <a:cxn ang="0">
                <a:pos x="0" y="123"/>
              </a:cxn>
              <a:cxn ang="0">
                <a:pos x="0" y="123"/>
              </a:cxn>
              <a:cxn ang="0">
                <a:pos x="0" y="123"/>
              </a:cxn>
              <a:cxn ang="0">
                <a:pos x="0" y="123"/>
              </a:cxn>
              <a:cxn ang="0">
                <a:pos x="0" y="123"/>
              </a:cxn>
              <a:cxn ang="0">
                <a:pos x="0" y="123"/>
              </a:cxn>
              <a:cxn ang="0">
                <a:pos x="0" y="123"/>
              </a:cxn>
              <a:cxn ang="0">
                <a:pos x="0" y="123"/>
              </a:cxn>
              <a:cxn ang="0">
                <a:pos x="0" y="123"/>
              </a:cxn>
              <a:cxn ang="0">
                <a:pos x="19" y="122"/>
              </a:cxn>
              <a:cxn ang="0">
                <a:pos x="28" y="121"/>
              </a:cxn>
              <a:cxn ang="0">
                <a:pos x="37" y="121"/>
              </a:cxn>
              <a:cxn ang="0">
                <a:pos x="46" y="119"/>
              </a:cxn>
              <a:cxn ang="0">
                <a:pos x="55" y="118"/>
              </a:cxn>
              <a:cxn ang="0">
                <a:pos x="64" y="116"/>
              </a:cxn>
              <a:cxn ang="0">
                <a:pos x="73" y="114"/>
              </a:cxn>
              <a:cxn ang="0">
                <a:pos x="82" y="112"/>
              </a:cxn>
              <a:cxn ang="0">
                <a:pos x="91" y="109"/>
              </a:cxn>
              <a:cxn ang="0">
                <a:pos x="99" y="107"/>
              </a:cxn>
              <a:cxn ang="0">
                <a:pos x="108" y="104"/>
              </a:cxn>
              <a:cxn ang="0">
                <a:pos x="116" y="100"/>
              </a:cxn>
              <a:cxn ang="0">
                <a:pos x="124" y="97"/>
              </a:cxn>
              <a:cxn ang="0">
                <a:pos x="132" y="93"/>
              </a:cxn>
              <a:cxn ang="0">
                <a:pos x="141" y="89"/>
              </a:cxn>
              <a:cxn ang="0">
                <a:pos x="148" y="85"/>
              </a:cxn>
              <a:cxn ang="0">
                <a:pos x="156" y="81"/>
              </a:cxn>
              <a:cxn ang="0">
                <a:pos x="163" y="76"/>
              </a:cxn>
              <a:cxn ang="0">
                <a:pos x="171" y="72"/>
              </a:cxn>
              <a:cxn ang="0">
                <a:pos x="178" y="67"/>
              </a:cxn>
              <a:cxn ang="0">
                <a:pos x="185" y="61"/>
              </a:cxn>
              <a:cxn ang="0">
                <a:pos x="193" y="56"/>
              </a:cxn>
              <a:cxn ang="0">
                <a:pos x="199" y="51"/>
              </a:cxn>
              <a:cxn ang="0">
                <a:pos x="206" y="45"/>
              </a:cxn>
              <a:cxn ang="0">
                <a:pos x="213" y="39"/>
              </a:cxn>
              <a:cxn ang="0">
                <a:pos x="219" y="33"/>
              </a:cxn>
              <a:cxn ang="0">
                <a:pos x="225" y="27"/>
              </a:cxn>
              <a:cxn ang="0">
                <a:pos x="231" y="20"/>
              </a:cxn>
              <a:cxn ang="0">
                <a:pos x="237" y="13"/>
              </a:cxn>
              <a:cxn ang="0">
                <a:pos x="243" y="7"/>
              </a:cxn>
              <a:cxn ang="0">
                <a:pos x="249" y="0"/>
              </a:cxn>
            </a:cxnLst>
            <a:rect l="0" t="0" r="r" b="b"/>
            <a:pathLst>
              <a:path w="250" h="124">
                <a:moveTo>
                  <a:pt x="0" y="123"/>
                </a:moveTo>
                <a:lnTo>
                  <a:pt x="0" y="123"/>
                </a:lnTo>
                <a:lnTo>
                  <a:pt x="0" y="123"/>
                </a:lnTo>
                <a:lnTo>
                  <a:pt x="0" y="123"/>
                </a:lnTo>
                <a:lnTo>
                  <a:pt x="0" y="123"/>
                </a:lnTo>
                <a:lnTo>
                  <a:pt x="0" y="123"/>
                </a:lnTo>
                <a:lnTo>
                  <a:pt x="0" y="123"/>
                </a:lnTo>
                <a:lnTo>
                  <a:pt x="0" y="123"/>
                </a:lnTo>
                <a:lnTo>
                  <a:pt x="0" y="123"/>
                </a:lnTo>
                <a:lnTo>
                  <a:pt x="0" y="123"/>
                </a:lnTo>
                <a:lnTo>
                  <a:pt x="0" y="123"/>
                </a:lnTo>
                <a:lnTo>
                  <a:pt x="0" y="123"/>
                </a:lnTo>
                <a:lnTo>
                  <a:pt x="0" y="123"/>
                </a:lnTo>
                <a:lnTo>
                  <a:pt x="0" y="123"/>
                </a:lnTo>
                <a:lnTo>
                  <a:pt x="0" y="123"/>
                </a:lnTo>
                <a:lnTo>
                  <a:pt x="0" y="123"/>
                </a:lnTo>
                <a:lnTo>
                  <a:pt x="0" y="123"/>
                </a:lnTo>
                <a:lnTo>
                  <a:pt x="0" y="123"/>
                </a:lnTo>
                <a:lnTo>
                  <a:pt x="0" y="123"/>
                </a:lnTo>
                <a:lnTo>
                  <a:pt x="0" y="123"/>
                </a:lnTo>
                <a:lnTo>
                  <a:pt x="0" y="123"/>
                </a:lnTo>
                <a:lnTo>
                  <a:pt x="0" y="123"/>
                </a:lnTo>
                <a:lnTo>
                  <a:pt x="0" y="123"/>
                </a:lnTo>
                <a:lnTo>
                  <a:pt x="0" y="123"/>
                </a:lnTo>
                <a:lnTo>
                  <a:pt x="0" y="123"/>
                </a:lnTo>
                <a:lnTo>
                  <a:pt x="0" y="123"/>
                </a:lnTo>
                <a:lnTo>
                  <a:pt x="0" y="123"/>
                </a:lnTo>
                <a:lnTo>
                  <a:pt x="0" y="123"/>
                </a:lnTo>
                <a:lnTo>
                  <a:pt x="0" y="123"/>
                </a:lnTo>
                <a:lnTo>
                  <a:pt x="0" y="123"/>
                </a:lnTo>
                <a:lnTo>
                  <a:pt x="0" y="123"/>
                </a:lnTo>
                <a:lnTo>
                  <a:pt x="0" y="123"/>
                </a:lnTo>
                <a:lnTo>
                  <a:pt x="19" y="122"/>
                </a:lnTo>
                <a:lnTo>
                  <a:pt x="28" y="121"/>
                </a:lnTo>
                <a:lnTo>
                  <a:pt x="37" y="121"/>
                </a:lnTo>
                <a:lnTo>
                  <a:pt x="46" y="119"/>
                </a:lnTo>
                <a:lnTo>
                  <a:pt x="55" y="118"/>
                </a:lnTo>
                <a:lnTo>
                  <a:pt x="64" y="116"/>
                </a:lnTo>
                <a:lnTo>
                  <a:pt x="73" y="114"/>
                </a:lnTo>
                <a:lnTo>
                  <a:pt x="82" y="112"/>
                </a:lnTo>
                <a:lnTo>
                  <a:pt x="91" y="109"/>
                </a:lnTo>
                <a:lnTo>
                  <a:pt x="99" y="107"/>
                </a:lnTo>
                <a:lnTo>
                  <a:pt x="108" y="104"/>
                </a:lnTo>
                <a:lnTo>
                  <a:pt x="116" y="100"/>
                </a:lnTo>
                <a:lnTo>
                  <a:pt x="124" y="97"/>
                </a:lnTo>
                <a:lnTo>
                  <a:pt x="132" y="93"/>
                </a:lnTo>
                <a:lnTo>
                  <a:pt x="141" y="89"/>
                </a:lnTo>
                <a:lnTo>
                  <a:pt x="148" y="85"/>
                </a:lnTo>
                <a:lnTo>
                  <a:pt x="156" y="81"/>
                </a:lnTo>
                <a:lnTo>
                  <a:pt x="163" y="76"/>
                </a:lnTo>
                <a:lnTo>
                  <a:pt x="171" y="72"/>
                </a:lnTo>
                <a:lnTo>
                  <a:pt x="178" y="67"/>
                </a:lnTo>
                <a:lnTo>
                  <a:pt x="185" y="61"/>
                </a:lnTo>
                <a:lnTo>
                  <a:pt x="193" y="56"/>
                </a:lnTo>
                <a:lnTo>
                  <a:pt x="199" y="51"/>
                </a:lnTo>
                <a:lnTo>
                  <a:pt x="206" y="45"/>
                </a:lnTo>
                <a:lnTo>
                  <a:pt x="213" y="39"/>
                </a:lnTo>
                <a:lnTo>
                  <a:pt x="219" y="33"/>
                </a:lnTo>
                <a:lnTo>
                  <a:pt x="225" y="27"/>
                </a:lnTo>
                <a:lnTo>
                  <a:pt x="231" y="20"/>
                </a:lnTo>
                <a:lnTo>
                  <a:pt x="237" y="13"/>
                </a:lnTo>
                <a:lnTo>
                  <a:pt x="243" y="7"/>
                </a:lnTo>
                <a:lnTo>
                  <a:pt x="249" y="0"/>
                </a:lnTo>
              </a:path>
            </a:pathLst>
          </a:custGeom>
          <a:noFill/>
          <a:ln w="2730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260" name="Freeform 36"/>
          <p:cNvSpPr>
            <a:spLocks/>
          </p:cNvSpPr>
          <p:nvPr/>
        </p:nvSpPr>
        <p:spPr bwMode="auto">
          <a:xfrm>
            <a:off x="3543300" y="4705350"/>
            <a:ext cx="550863" cy="2730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6" y="137"/>
              </a:cxn>
              <a:cxn ang="0">
                <a:pos x="10" y="139"/>
              </a:cxn>
              <a:cxn ang="0">
                <a:pos x="13" y="141"/>
              </a:cxn>
              <a:cxn ang="0">
                <a:pos x="17" y="143"/>
              </a:cxn>
              <a:cxn ang="0">
                <a:pos x="20" y="145"/>
              </a:cxn>
              <a:cxn ang="0">
                <a:pos x="24" y="147"/>
              </a:cxn>
              <a:cxn ang="0">
                <a:pos x="28" y="148"/>
              </a:cxn>
              <a:cxn ang="0">
                <a:pos x="32" y="150"/>
              </a:cxn>
              <a:cxn ang="0">
                <a:pos x="35" y="152"/>
              </a:cxn>
              <a:cxn ang="0">
                <a:pos x="39" y="154"/>
              </a:cxn>
              <a:cxn ang="0">
                <a:pos x="43" y="155"/>
              </a:cxn>
              <a:cxn ang="0">
                <a:pos x="47" y="156"/>
              </a:cxn>
              <a:cxn ang="0">
                <a:pos x="51" y="158"/>
              </a:cxn>
              <a:cxn ang="0">
                <a:pos x="54" y="159"/>
              </a:cxn>
              <a:cxn ang="0">
                <a:pos x="58" y="160"/>
              </a:cxn>
              <a:cxn ang="0">
                <a:pos x="62" y="162"/>
              </a:cxn>
              <a:cxn ang="0">
                <a:pos x="66" y="163"/>
              </a:cxn>
              <a:cxn ang="0">
                <a:pos x="71" y="164"/>
              </a:cxn>
              <a:cxn ang="0">
                <a:pos x="75" y="165"/>
              </a:cxn>
              <a:cxn ang="0">
                <a:pos x="79" y="166"/>
              </a:cxn>
              <a:cxn ang="0">
                <a:pos x="83" y="167"/>
              </a:cxn>
              <a:cxn ang="0">
                <a:pos x="87" y="167"/>
              </a:cxn>
              <a:cxn ang="0">
                <a:pos x="91" y="168"/>
              </a:cxn>
              <a:cxn ang="0">
                <a:pos x="96" y="169"/>
              </a:cxn>
              <a:cxn ang="0">
                <a:pos x="100" y="169"/>
              </a:cxn>
              <a:cxn ang="0">
                <a:pos x="104" y="170"/>
              </a:cxn>
              <a:cxn ang="0">
                <a:pos x="108" y="170"/>
              </a:cxn>
              <a:cxn ang="0">
                <a:pos x="113" y="170"/>
              </a:cxn>
              <a:cxn ang="0">
                <a:pos x="117" y="170"/>
              </a:cxn>
              <a:cxn ang="0">
                <a:pos x="122" y="170"/>
              </a:cxn>
              <a:cxn ang="0">
                <a:pos x="126" y="171"/>
              </a:cxn>
              <a:cxn ang="0">
                <a:pos x="146" y="170"/>
              </a:cxn>
              <a:cxn ang="0">
                <a:pos x="155" y="169"/>
              </a:cxn>
              <a:cxn ang="0">
                <a:pos x="165" y="167"/>
              </a:cxn>
              <a:cxn ang="0">
                <a:pos x="174" y="166"/>
              </a:cxn>
              <a:cxn ang="0">
                <a:pos x="183" y="163"/>
              </a:cxn>
              <a:cxn ang="0">
                <a:pos x="192" y="161"/>
              </a:cxn>
              <a:cxn ang="0">
                <a:pos x="201" y="158"/>
              </a:cxn>
              <a:cxn ang="0">
                <a:pos x="210" y="154"/>
              </a:cxn>
              <a:cxn ang="0">
                <a:pos x="219" y="151"/>
              </a:cxn>
              <a:cxn ang="0">
                <a:pos x="227" y="147"/>
              </a:cxn>
              <a:cxn ang="0">
                <a:pos x="235" y="142"/>
              </a:cxn>
              <a:cxn ang="0">
                <a:pos x="243" y="138"/>
              </a:cxn>
              <a:cxn ang="0">
                <a:pos x="251" y="133"/>
              </a:cxn>
              <a:cxn ang="0">
                <a:pos x="259" y="128"/>
              </a:cxn>
              <a:cxn ang="0">
                <a:pos x="266" y="122"/>
              </a:cxn>
              <a:cxn ang="0">
                <a:pos x="273" y="116"/>
              </a:cxn>
              <a:cxn ang="0">
                <a:pos x="280" y="110"/>
              </a:cxn>
              <a:cxn ang="0">
                <a:pos x="286" y="104"/>
              </a:cxn>
              <a:cxn ang="0">
                <a:pos x="293" y="97"/>
              </a:cxn>
              <a:cxn ang="0">
                <a:pos x="299" y="90"/>
              </a:cxn>
              <a:cxn ang="0">
                <a:pos x="305" y="83"/>
              </a:cxn>
              <a:cxn ang="0">
                <a:pos x="310" y="76"/>
              </a:cxn>
              <a:cxn ang="0">
                <a:pos x="316" y="68"/>
              </a:cxn>
              <a:cxn ang="0">
                <a:pos x="320" y="60"/>
              </a:cxn>
              <a:cxn ang="0">
                <a:pos x="325" y="52"/>
              </a:cxn>
              <a:cxn ang="0">
                <a:pos x="329" y="44"/>
              </a:cxn>
              <a:cxn ang="0">
                <a:pos x="333" y="35"/>
              </a:cxn>
              <a:cxn ang="0">
                <a:pos x="337" y="26"/>
              </a:cxn>
              <a:cxn ang="0">
                <a:pos x="340" y="18"/>
              </a:cxn>
              <a:cxn ang="0">
                <a:pos x="343" y="8"/>
              </a:cxn>
              <a:cxn ang="0">
                <a:pos x="346" y="0"/>
              </a:cxn>
            </a:cxnLst>
            <a:rect l="0" t="0" r="r" b="b"/>
            <a:pathLst>
              <a:path w="347" h="172">
                <a:moveTo>
                  <a:pt x="0" y="132"/>
                </a:moveTo>
                <a:lnTo>
                  <a:pt x="6" y="137"/>
                </a:lnTo>
                <a:lnTo>
                  <a:pt x="10" y="139"/>
                </a:lnTo>
                <a:lnTo>
                  <a:pt x="13" y="141"/>
                </a:lnTo>
                <a:lnTo>
                  <a:pt x="17" y="143"/>
                </a:lnTo>
                <a:lnTo>
                  <a:pt x="20" y="145"/>
                </a:lnTo>
                <a:lnTo>
                  <a:pt x="24" y="147"/>
                </a:lnTo>
                <a:lnTo>
                  <a:pt x="28" y="148"/>
                </a:lnTo>
                <a:lnTo>
                  <a:pt x="32" y="150"/>
                </a:lnTo>
                <a:lnTo>
                  <a:pt x="35" y="152"/>
                </a:lnTo>
                <a:lnTo>
                  <a:pt x="39" y="154"/>
                </a:lnTo>
                <a:lnTo>
                  <a:pt x="43" y="155"/>
                </a:lnTo>
                <a:lnTo>
                  <a:pt x="47" y="156"/>
                </a:lnTo>
                <a:lnTo>
                  <a:pt x="51" y="158"/>
                </a:lnTo>
                <a:lnTo>
                  <a:pt x="54" y="159"/>
                </a:lnTo>
                <a:lnTo>
                  <a:pt x="58" y="160"/>
                </a:lnTo>
                <a:lnTo>
                  <a:pt x="62" y="162"/>
                </a:lnTo>
                <a:lnTo>
                  <a:pt x="66" y="163"/>
                </a:lnTo>
                <a:lnTo>
                  <a:pt x="71" y="164"/>
                </a:lnTo>
                <a:lnTo>
                  <a:pt x="75" y="165"/>
                </a:lnTo>
                <a:lnTo>
                  <a:pt x="79" y="166"/>
                </a:lnTo>
                <a:lnTo>
                  <a:pt x="83" y="167"/>
                </a:lnTo>
                <a:lnTo>
                  <a:pt x="87" y="167"/>
                </a:lnTo>
                <a:lnTo>
                  <a:pt x="91" y="168"/>
                </a:lnTo>
                <a:lnTo>
                  <a:pt x="96" y="169"/>
                </a:lnTo>
                <a:lnTo>
                  <a:pt x="100" y="169"/>
                </a:lnTo>
                <a:lnTo>
                  <a:pt x="104" y="170"/>
                </a:lnTo>
                <a:lnTo>
                  <a:pt x="108" y="170"/>
                </a:lnTo>
                <a:lnTo>
                  <a:pt x="113" y="170"/>
                </a:lnTo>
                <a:lnTo>
                  <a:pt x="117" y="170"/>
                </a:lnTo>
                <a:lnTo>
                  <a:pt x="122" y="170"/>
                </a:lnTo>
                <a:lnTo>
                  <a:pt x="126" y="171"/>
                </a:lnTo>
                <a:lnTo>
                  <a:pt x="146" y="170"/>
                </a:lnTo>
                <a:lnTo>
                  <a:pt x="155" y="169"/>
                </a:lnTo>
                <a:lnTo>
                  <a:pt x="165" y="167"/>
                </a:lnTo>
                <a:lnTo>
                  <a:pt x="174" y="166"/>
                </a:lnTo>
                <a:lnTo>
                  <a:pt x="183" y="163"/>
                </a:lnTo>
                <a:lnTo>
                  <a:pt x="192" y="161"/>
                </a:lnTo>
                <a:lnTo>
                  <a:pt x="201" y="158"/>
                </a:lnTo>
                <a:lnTo>
                  <a:pt x="210" y="154"/>
                </a:lnTo>
                <a:lnTo>
                  <a:pt x="219" y="151"/>
                </a:lnTo>
                <a:lnTo>
                  <a:pt x="227" y="147"/>
                </a:lnTo>
                <a:lnTo>
                  <a:pt x="235" y="142"/>
                </a:lnTo>
                <a:lnTo>
                  <a:pt x="243" y="138"/>
                </a:lnTo>
                <a:lnTo>
                  <a:pt x="251" y="133"/>
                </a:lnTo>
                <a:lnTo>
                  <a:pt x="259" y="128"/>
                </a:lnTo>
                <a:lnTo>
                  <a:pt x="266" y="122"/>
                </a:lnTo>
                <a:lnTo>
                  <a:pt x="273" y="116"/>
                </a:lnTo>
                <a:lnTo>
                  <a:pt x="280" y="110"/>
                </a:lnTo>
                <a:lnTo>
                  <a:pt x="286" y="104"/>
                </a:lnTo>
                <a:lnTo>
                  <a:pt x="293" y="97"/>
                </a:lnTo>
                <a:lnTo>
                  <a:pt x="299" y="90"/>
                </a:lnTo>
                <a:lnTo>
                  <a:pt x="305" y="83"/>
                </a:lnTo>
                <a:lnTo>
                  <a:pt x="310" y="76"/>
                </a:lnTo>
                <a:lnTo>
                  <a:pt x="316" y="68"/>
                </a:lnTo>
                <a:lnTo>
                  <a:pt x="320" y="60"/>
                </a:lnTo>
                <a:lnTo>
                  <a:pt x="325" y="52"/>
                </a:lnTo>
                <a:lnTo>
                  <a:pt x="329" y="44"/>
                </a:lnTo>
                <a:lnTo>
                  <a:pt x="333" y="35"/>
                </a:lnTo>
                <a:lnTo>
                  <a:pt x="337" y="26"/>
                </a:lnTo>
                <a:lnTo>
                  <a:pt x="340" y="18"/>
                </a:lnTo>
                <a:lnTo>
                  <a:pt x="343" y="8"/>
                </a:lnTo>
                <a:lnTo>
                  <a:pt x="346" y="0"/>
                </a:lnTo>
              </a:path>
            </a:pathLst>
          </a:custGeom>
          <a:noFill/>
          <a:ln w="2730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261" name="Oval 37"/>
          <p:cNvSpPr>
            <a:spLocks noChangeArrowheads="1"/>
          </p:cNvSpPr>
          <p:nvPr/>
        </p:nvSpPr>
        <p:spPr bwMode="auto">
          <a:xfrm flipV="1">
            <a:off x="2946400" y="4025900"/>
            <a:ext cx="93663" cy="187325"/>
          </a:xfrm>
          <a:prstGeom prst="ellipse">
            <a:avLst/>
          </a:prstGeom>
          <a:solidFill>
            <a:srgbClr val="004080"/>
          </a:solidFill>
          <a:ln w="27305">
            <a:solidFill>
              <a:srgbClr val="004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262" name="Oval 38"/>
          <p:cNvSpPr>
            <a:spLocks noChangeArrowheads="1"/>
          </p:cNvSpPr>
          <p:nvPr/>
        </p:nvSpPr>
        <p:spPr bwMode="auto">
          <a:xfrm flipV="1">
            <a:off x="3236913" y="3910013"/>
            <a:ext cx="93662" cy="187325"/>
          </a:xfrm>
          <a:prstGeom prst="ellipse">
            <a:avLst/>
          </a:prstGeom>
          <a:solidFill>
            <a:srgbClr val="004080"/>
          </a:solidFill>
          <a:ln w="27305">
            <a:solidFill>
              <a:srgbClr val="004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263" name="Freeform 39"/>
          <p:cNvSpPr>
            <a:spLocks/>
          </p:cNvSpPr>
          <p:nvPr/>
        </p:nvSpPr>
        <p:spPr bwMode="auto">
          <a:xfrm>
            <a:off x="3527425" y="3914775"/>
            <a:ext cx="636588" cy="385763"/>
          </a:xfrm>
          <a:custGeom>
            <a:avLst/>
            <a:gdLst/>
            <a:ahLst/>
            <a:cxnLst>
              <a:cxn ang="0">
                <a:pos x="2" y="242"/>
              </a:cxn>
              <a:cxn ang="0">
                <a:pos x="5" y="242"/>
              </a:cxn>
              <a:cxn ang="0">
                <a:pos x="10" y="242"/>
              </a:cxn>
              <a:cxn ang="0">
                <a:pos x="17" y="242"/>
              </a:cxn>
              <a:cxn ang="0">
                <a:pos x="24" y="242"/>
              </a:cxn>
              <a:cxn ang="0">
                <a:pos x="39" y="241"/>
              </a:cxn>
              <a:cxn ang="0">
                <a:pos x="50" y="241"/>
              </a:cxn>
              <a:cxn ang="0">
                <a:pos x="60" y="241"/>
              </a:cxn>
              <a:cxn ang="0">
                <a:pos x="69" y="240"/>
              </a:cxn>
              <a:cxn ang="0">
                <a:pos x="81" y="239"/>
              </a:cxn>
              <a:cxn ang="0">
                <a:pos x="102" y="236"/>
              </a:cxn>
              <a:cxn ang="0">
                <a:pos x="118" y="233"/>
              </a:cxn>
              <a:cxn ang="0">
                <a:pos x="129" y="231"/>
              </a:cxn>
              <a:cxn ang="0">
                <a:pos x="141" y="228"/>
              </a:cxn>
              <a:cxn ang="0">
                <a:pos x="155" y="223"/>
              </a:cxn>
              <a:cxn ang="0">
                <a:pos x="178" y="215"/>
              </a:cxn>
              <a:cxn ang="0">
                <a:pos x="195" y="209"/>
              </a:cxn>
              <a:cxn ang="0">
                <a:pos x="208" y="204"/>
              </a:cxn>
              <a:cxn ang="0">
                <a:pos x="220" y="198"/>
              </a:cxn>
              <a:cxn ang="0">
                <a:pos x="234" y="191"/>
              </a:cxn>
              <a:cxn ang="0">
                <a:pos x="256" y="178"/>
              </a:cxn>
              <a:cxn ang="0">
                <a:pos x="271" y="169"/>
              </a:cxn>
              <a:cxn ang="0">
                <a:pos x="283" y="162"/>
              </a:cxn>
              <a:cxn ang="0">
                <a:pos x="292" y="155"/>
              </a:cxn>
              <a:cxn ang="0">
                <a:pos x="304" y="146"/>
              </a:cxn>
              <a:cxn ang="0">
                <a:pos x="320" y="134"/>
              </a:cxn>
              <a:cxn ang="0">
                <a:pos x="328" y="127"/>
              </a:cxn>
              <a:cxn ang="0">
                <a:pos x="333" y="123"/>
              </a:cxn>
              <a:cxn ang="0">
                <a:pos x="337" y="119"/>
              </a:cxn>
              <a:cxn ang="0">
                <a:pos x="342" y="115"/>
              </a:cxn>
              <a:cxn ang="0">
                <a:pos x="348" y="109"/>
              </a:cxn>
              <a:cxn ang="0">
                <a:pos x="358" y="101"/>
              </a:cxn>
              <a:cxn ang="0">
                <a:pos x="364" y="96"/>
              </a:cxn>
              <a:cxn ang="0">
                <a:pos x="370" y="92"/>
              </a:cxn>
              <a:cxn ang="0">
                <a:pos x="375" y="88"/>
              </a:cxn>
              <a:cxn ang="0">
                <a:pos x="381" y="81"/>
              </a:cxn>
              <a:cxn ang="0">
                <a:pos x="387" y="72"/>
              </a:cxn>
              <a:cxn ang="0">
                <a:pos x="391" y="66"/>
              </a:cxn>
              <a:cxn ang="0">
                <a:pos x="393" y="61"/>
              </a:cxn>
              <a:cxn ang="0">
                <a:pos x="395" y="56"/>
              </a:cxn>
              <a:cxn ang="0">
                <a:pos x="397" y="49"/>
              </a:cxn>
              <a:cxn ang="0">
                <a:pos x="399" y="40"/>
              </a:cxn>
              <a:cxn ang="0">
                <a:pos x="400" y="36"/>
              </a:cxn>
              <a:cxn ang="0">
                <a:pos x="400" y="33"/>
              </a:cxn>
              <a:cxn ang="0">
                <a:pos x="400" y="29"/>
              </a:cxn>
              <a:cxn ang="0">
                <a:pos x="399" y="25"/>
              </a:cxn>
              <a:cxn ang="0">
                <a:pos x="397" y="20"/>
              </a:cxn>
              <a:cxn ang="0">
                <a:pos x="395" y="16"/>
              </a:cxn>
              <a:cxn ang="0">
                <a:pos x="392" y="14"/>
              </a:cxn>
              <a:cxn ang="0">
                <a:pos x="390" y="12"/>
              </a:cxn>
              <a:cxn ang="0">
                <a:pos x="386" y="10"/>
              </a:cxn>
              <a:cxn ang="0">
                <a:pos x="382" y="6"/>
              </a:cxn>
              <a:cxn ang="0">
                <a:pos x="378" y="4"/>
              </a:cxn>
              <a:cxn ang="0">
                <a:pos x="374" y="2"/>
              </a:cxn>
              <a:cxn ang="0">
                <a:pos x="371" y="1"/>
              </a:cxn>
              <a:cxn ang="0">
                <a:pos x="369" y="0"/>
              </a:cxn>
              <a:cxn ang="0">
                <a:pos x="368" y="0"/>
              </a:cxn>
            </a:cxnLst>
            <a:rect l="0" t="0" r="r" b="b"/>
            <a:pathLst>
              <a:path w="401" h="243">
                <a:moveTo>
                  <a:pt x="0" y="242"/>
                </a:moveTo>
                <a:lnTo>
                  <a:pt x="0" y="242"/>
                </a:lnTo>
                <a:lnTo>
                  <a:pt x="0" y="242"/>
                </a:lnTo>
                <a:lnTo>
                  <a:pt x="1" y="242"/>
                </a:lnTo>
                <a:lnTo>
                  <a:pt x="1" y="242"/>
                </a:lnTo>
                <a:lnTo>
                  <a:pt x="2" y="242"/>
                </a:lnTo>
                <a:lnTo>
                  <a:pt x="2" y="242"/>
                </a:lnTo>
                <a:lnTo>
                  <a:pt x="2" y="242"/>
                </a:lnTo>
                <a:lnTo>
                  <a:pt x="3" y="242"/>
                </a:lnTo>
                <a:lnTo>
                  <a:pt x="4" y="242"/>
                </a:lnTo>
                <a:lnTo>
                  <a:pt x="4" y="242"/>
                </a:lnTo>
                <a:lnTo>
                  <a:pt x="5" y="242"/>
                </a:lnTo>
                <a:lnTo>
                  <a:pt x="6" y="242"/>
                </a:lnTo>
                <a:lnTo>
                  <a:pt x="7" y="242"/>
                </a:lnTo>
                <a:lnTo>
                  <a:pt x="8" y="242"/>
                </a:lnTo>
                <a:lnTo>
                  <a:pt x="8" y="242"/>
                </a:lnTo>
                <a:lnTo>
                  <a:pt x="9" y="242"/>
                </a:lnTo>
                <a:lnTo>
                  <a:pt x="10" y="242"/>
                </a:lnTo>
                <a:lnTo>
                  <a:pt x="11" y="242"/>
                </a:lnTo>
                <a:lnTo>
                  <a:pt x="12" y="242"/>
                </a:lnTo>
                <a:lnTo>
                  <a:pt x="13" y="242"/>
                </a:lnTo>
                <a:lnTo>
                  <a:pt x="14" y="242"/>
                </a:lnTo>
                <a:lnTo>
                  <a:pt x="16" y="242"/>
                </a:lnTo>
                <a:lnTo>
                  <a:pt x="17" y="242"/>
                </a:lnTo>
                <a:lnTo>
                  <a:pt x="18" y="242"/>
                </a:lnTo>
                <a:lnTo>
                  <a:pt x="19" y="242"/>
                </a:lnTo>
                <a:lnTo>
                  <a:pt x="20" y="242"/>
                </a:lnTo>
                <a:lnTo>
                  <a:pt x="21" y="242"/>
                </a:lnTo>
                <a:lnTo>
                  <a:pt x="22" y="242"/>
                </a:lnTo>
                <a:lnTo>
                  <a:pt x="24" y="242"/>
                </a:lnTo>
                <a:lnTo>
                  <a:pt x="25" y="242"/>
                </a:lnTo>
                <a:lnTo>
                  <a:pt x="26" y="242"/>
                </a:lnTo>
                <a:lnTo>
                  <a:pt x="32" y="241"/>
                </a:lnTo>
                <a:lnTo>
                  <a:pt x="34" y="241"/>
                </a:lnTo>
                <a:lnTo>
                  <a:pt x="37" y="241"/>
                </a:lnTo>
                <a:lnTo>
                  <a:pt x="39" y="241"/>
                </a:lnTo>
                <a:lnTo>
                  <a:pt x="41" y="241"/>
                </a:lnTo>
                <a:lnTo>
                  <a:pt x="43" y="241"/>
                </a:lnTo>
                <a:lnTo>
                  <a:pt x="45" y="241"/>
                </a:lnTo>
                <a:lnTo>
                  <a:pt x="47" y="241"/>
                </a:lnTo>
                <a:lnTo>
                  <a:pt x="48" y="241"/>
                </a:lnTo>
                <a:lnTo>
                  <a:pt x="50" y="241"/>
                </a:lnTo>
                <a:lnTo>
                  <a:pt x="52" y="241"/>
                </a:lnTo>
                <a:lnTo>
                  <a:pt x="53" y="241"/>
                </a:lnTo>
                <a:lnTo>
                  <a:pt x="55" y="241"/>
                </a:lnTo>
                <a:lnTo>
                  <a:pt x="56" y="241"/>
                </a:lnTo>
                <a:lnTo>
                  <a:pt x="58" y="241"/>
                </a:lnTo>
                <a:lnTo>
                  <a:pt x="60" y="241"/>
                </a:lnTo>
                <a:lnTo>
                  <a:pt x="61" y="241"/>
                </a:lnTo>
                <a:lnTo>
                  <a:pt x="62" y="241"/>
                </a:lnTo>
                <a:lnTo>
                  <a:pt x="64" y="241"/>
                </a:lnTo>
                <a:lnTo>
                  <a:pt x="66" y="240"/>
                </a:lnTo>
                <a:lnTo>
                  <a:pt x="67" y="240"/>
                </a:lnTo>
                <a:lnTo>
                  <a:pt x="69" y="240"/>
                </a:lnTo>
                <a:lnTo>
                  <a:pt x="71" y="240"/>
                </a:lnTo>
                <a:lnTo>
                  <a:pt x="73" y="240"/>
                </a:lnTo>
                <a:lnTo>
                  <a:pt x="75" y="240"/>
                </a:lnTo>
                <a:lnTo>
                  <a:pt x="77" y="240"/>
                </a:lnTo>
                <a:lnTo>
                  <a:pt x="79" y="239"/>
                </a:lnTo>
                <a:lnTo>
                  <a:pt x="81" y="239"/>
                </a:lnTo>
                <a:lnTo>
                  <a:pt x="84" y="238"/>
                </a:lnTo>
                <a:lnTo>
                  <a:pt x="86" y="238"/>
                </a:lnTo>
                <a:lnTo>
                  <a:pt x="90" y="238"/>
                </a:lnTo>
                <a:lnTo>
                  <a:pt x="96" y="237"/>
                </a:lnTo>
                <a:lnTo>
                  <a:pt x="100" y="236"/>
                </a:lnTo>
                <a:lnTo>
                  <a:pt x="102" y="236"/>
                </a:lnTo>
                <a:lnTo>
                  <a:pt x="105" y="235"/>
                </a:lnTo>
                <a:lnTo>
                  <a:pt x="108" y="235"/>
                </a:lnTo>
                <a:lnTo>
                  <a:pt x="110" y="234"/>
                </a:lnTo>
                <a:lnTo>
                  <a:pt x="113" y="234"/>
                </a:lnTo>
                <a:lnTo>
                  <a:pt x="115" y="234"/>
                </a:lnTo>
                <a:lnTo>
                  <a:pt x="118" y="233"/>
                </a:lnTo>
                <a:lnTo>
                  <a:pt x="120" y="233"/>
                </a:lnTo>
                <a:lnTo>
                  <a:pt x="122" y="232"/>
                </a:lnTo>
                <a:lnTo>
                  <a:pt x="124" y="232"/>
                </a:lnTo>
                <a:lnTo>
                  <a:pt x="126" y="232"/>
                </a:lnTo>
                <a:lnTo>
                  <a:pt x="127" y="231"/>
                </a:lnTo>
                <a:lnTo>
                  <a:pt x="129" y="231"/>
                </a:lnTo>
                <a:lnTo>
                  <a:pt x="131" y="230"/>
                </a:lnTo>
                <a:lnTo>
                  <a:pt x="133" y="230"/>
                </a:lnTo>
                <a:lnTo>
                  <a:pt x="135" y="230"/>
                </a:lnTo>
                <a:lnTo>
                  <a:pt x="137" y="229"/>
                </a:lnTo>
                <a:lnTo>
                  <a:pt x="138" y="228"/>
                </a:lnTo>
                <a:lnTo>
                  <a:pt x="141" y="228"/>
                </a:lnTo>
                <a:lnTo>
                  <a:pt x="143" y="227"/>
                </a:lnTo>
                <a:lnTo>
                  <a:pt x="145" y="226"/>
                </a:lnTo>
                <a:lnTo>
                  <a:pt x="147" y="226"/>
                </a:lnTo>
                <a:lnTo>
                  <a:pt x="150" y="225"/>
                </a:lnTo>
                <a:lnTo>
                  <a:pt x="152" y="224"/>
                </a:lnTo>
                <a:lnTo>
                  <a:pt x="155" y="223"/>
                </a:lnTo>
                <a:lnTo>
                  <a:pt x="158" y="222"/>
                </a:lnTo>
                <a:lnTo>
                  <a:pt x="161" y="221"/>
                </a:lnTo>
                <a:lnTo>
                  <a:pt x="164" y="220"/>
                </a:lnTo>
                <a:lnTo>
                  <a:pt x="168" y="219"/>
                </a:lnTo>
                <a:lnTo>
                  <a:pt x="175" y="216"/>
                </a:lnTo>
                <a:lnTo>
                  <a:pt x="178" y="215"/>
                </a:lnTo>
                <a:lnTo>
                  <a:pt x="182" y="214"/>
                </a:lnTo>
                <a:lnTo>
                  <a:pt x="184" y="213"/>
                </a:lnTo>
                <a:lnTo>
                  <a:pt x="187" y="212"/>
                </a:lnTo>
                <a:lnTo>
                  <a:pt x="190" y="211"/>
                </a:lnTo>
                <a:lnTo>
                  <a:pt x="192" y="210"/>
                </a:lnTo>
                <a:lnTo>
                  <a:pt x="195" y="209"/>
                </a:lnTo>
                <a:lnTo>
                  <a:pt x="197" y="208"/>
                </a:lnTo>
                <a:lnTo>
                  <a:pt x="200" y="208"/>
                </a:lnTo>
                <a:lnTo>
                  <a:pt x="202" y="207"/>
                </a:lnTo>
                <a:lnTo>
                  <a:pt x="204" y="206"/>
                </a:lnTo>
                <a:lnTo>
                  <a:pt x="206" y="205"/>
                </a:lnTo>
                <a:lnTo>
                  <a:pt x="208" y="204"/>
                </a:lnTo>
                <a:lnTo>
                  <a:pt x="210" y="203"/>
                </a:lnTo>
                <a:lnTo>
                  <a:pt x="212" y="202"/>
                </a:lnTo>
                <a:lnTo>
                  <a:pt x="214" y="202"/>
                </a:lnTo>
                <a:lnTo>
                  <a:pt x="216" y="200"/>
                </a:lnTo>
                <a:lnTo>
                  <a:pt x="218" y="200"/>
                </a:lnTo>
                <a:lnTo>
                  <a:pt x="220" y="198"/>
                </a:lnTo>
                <a:lnTo>
                  <a:pt x="222" y="197"/>
                </a:lnTo>
                <a:lnTo>
                  <a:pt x="224" y="196"/>
                </a:lnTo>
                <a:lnTo>
                  <a:pt x="226" y="195"/>
                </a:lnTo>
                <a:lnTo>
                  <a:pt x="228" y="194"/>
                </a:lnTo>
                <a:lnTo>
                  <a:pt x="231" y="192"/>
                </a:lnTo>
                <a:lnTo>
                  <a:pt x="234" y="191"/>
                </a:lnTo>
                <a:lnTo>
                  <a:pt x="236" y="189"/>
                </a:lnTo>
                <a:lnTo>
                  <a:pt x="239" y="188"/>
                </a:lnTo>
                <a:lnTo>
                  <a:pt x="242" y="186"/>
                </a:lnTo>
                <a:lnTo>
                  <a:pt x="246" y="184"/>
                </a:lnTo>
                <a:lnTo>
                  <a:pt x="250" y="182"/>
                </a:lnTo>
                <a:lnTo>
                  <a:pt x="256" y="178"/>
                </a:lnTo>
                <a:lnTo>
                  <a:pt x="259" y="177"/>
                </a:lnTo>
                <a:lnTo>
                  <a:pt x="262" y="175"/>
                </a:lnTo>
                <a:lnTo>
                  <a:pt x="264" y="174"/>
                </a:lnTo>
                <a:lnTo>
                  <a:pt x="267" y="172"/>
                </a:lnTo>
                <a:lnTo>
                  <a:pt x="269" y="171"/>
                </a:lnTo>
                <a:lnTo>
                  <a:pt x="271" y="169"/>
                </a:lnTo>
                <a:lnTo>
                  <a:pt x="274" y="168"/>
                </a:lnTo>
                <a:lnTo>
                  <a:pt x="276" y="167"/>
                </a:lnTo>
                <a:lnTo>
                  <a:pt x="277" y="166"/>
                </a:lnTo>
                <a:lnTo>
                  <a:pt x="279" y="164"/>
                </a:lnTo>
                <a:lnTo>
                  <a:pt x="281" y="163"/>
                </a:lnTo>
                <a:lnTo>
                  <a:pt x="283" y="162"/>
                </a:lnTo>
                <a:lnTo>
                  <a:pt x="284" y="161"/>
                </a:lnTo>
                <a:lnTo>
                  <a:pt x="286" y="160"/>
                </a:lnTo>
                <a:lnTo>
                  <a:pt x="288" y="158"/>
                </a:lnTo>
                <a:lnTo>
                  <a:pt x="289" y="157"/>
                </a:lnTo>
                <a:lnTo>
                  <a:pt x="291" y="156"/>
                </a:lnTo>
                <a:lnTo>
                  <a:pt x="292" y="155"/>
                </a:lnTo>
                <a:lnTo>
                  <a:pt x="294" y="154"/>
                </a:lnTo>
                <a:lnTo>
                  <a:pt x="296" y="152"/>
                </a:lnTo>
                <a:lnTo>
                  <a:pt x="298" y="151"/>
                </a:lnTo>
                <a:lnTo>
                  <a:pt x="300" y="149"/>
                </a:lnTo>
                <a:lnTo>
                  <a:pt x="302" y="148"/>
                </a:lnTo>
                <a:lnTo>
                  <a:pt x="304" y="146"/>
                </a:lnTo>
                <a:lnTo>
                  <a:pt x="306" y="144"/>
                </a:lnTo>
                <a:lnTo>
                  <a:pt x="309" y="142"/>
                </a:lnTo>
                <a:lnTo>
                  <a:pt x="311" y="140"/>
                </a:lnTo>
                <a:lnTo>
                  <a:pt x="314" y="138"/>
                </a:lnTo>
                <a:lnTo>
                  <a:pt x="317" y="136"/>
                </a:lnTo>
                <a:lnTo>
                  <a:pt x="320" y="134"/>
                </a:lnTo>
                <a:lnTo>
                  <a:pt x="322" y="131"/>
                </a:lnTo>
                <a:lnTo>
                  <a:pt x="324" y="130"/>
                </a:lnTo>
                <a:lnTo>
                  <a:pt x="325" y="129"/>
                </a:lnTo>
                <a:lnTo>
                  <a:pt x="326" y="128"/>
                </a:lnTo>
                <a:lnTo>
                  <a:pt x="327" y="128"/>
                </a:lnTo>
                <a:lnTo>
                  <a:pt x="328" y="127"/>
                </a:lnTo>
                <a:lnTo>
                  <a:pt x="329" y="126"/>
                </a:lnTo>
                <a:lnTo>
                  <a:pt x="330" y="125"/>
                </a:lnTo>
                <a:lnTo>
                  <a:pt x="331" y="125"/>
                </a:lnTo>
                <a:lnTo>
                  <a:pt x="332" y="124"/>
                </a:lnTo>
                <a:lnTo>
                  <a:pt x="332" y="123"/>
                </a:lnTo>
                <a:lnTo>
                  <a:pt x="333" y="123"/>
                </a:lnTo>
                <a:lnTo>
                  <a:pt x="334" y="122"/>
                </a:lnTo>
                <a:lnTo>
                  <a:pt x="334" y="122"/>
                </a:lnTo>
                <a:lnTo>
                  <a:pt x="335" y="121"/>
                </a:lnTo>
                <a:lnTo>
                  <a:pt x="336" y="120"/>
                </a:lnTo>
                <a:lnTo>
                  <a:pt x="336" y="120"/>
                </a:lnTo>
                <a:lnTo>
                  <a:pt x="337" y="119"/>
                </a:lnTo>
                <a:lnTo>
                  <a:pt x="338" y="118"/>
                </a:lnTo>
                <a:lnTo>
                  <a:pt x="338" y="118"/>
                </a:lnTo>
                <a:lnTo>
                  <a:pt x="339" y="117"/>
                </a:lnTo>
                <a:lnTo>
                  <a:pt x="340" y="116"/>
                </a:lnTo>
                <a:lnTo>
                  <a:pt x="341" y="116"/>
                </a:lnTo>
                <a:lnTo>
                  <a:pt x="342" y="115"/>
                </a:lnTo>
                <a:lnTo>
                  <a:pt x="343" y="114"/>
                </a:lnTo>
                <a:lnTo>
                  <a:pt x="344" y="113"/>
                </a:lnTo>
                <a:lnTo>
                  <a:pt x="345" y="112"/>
                </a:lnTo>
                <a:lnTo>
                  <a:pt x="346" y="111"/>
                </a:lnTo>
                <a:lnTo>
                  <a:pt x="347" y="110"/>
                </a:lnTo>
                <a:lnTo>
                  <a:pt x="348" y="109"/>
                </a:lnTo>
                <a:lnTo>
                  <a:pt x="350" y="108"/>
                </a:lnTo>
                <a:lnTo>
                  <a:pt x="352" y="105"/>
                </a:lnTo>
                <a:lnTo>
                  <a:pt x="354" y="104"/>
                </a:lnTo>
                <a:lnTo>
                  <a:pt x="355" y="103"/>
                </a:lnTo>
                <a:lnTo>
                  <a:pt x="356" y="102"/>
                </a:lnTo>
                <a:lnTo>
                  <a:pt x="358" y="101"/>
                </a:lnTo>
                <a:lnTo>
                  <a:pt x="359" y="100"/>
                </a:lnTo>
                <a:lnTo>
                  <a:pt x="360" y="99"/>
                </a:lnTo>
                <a:lnTo>
                  <a:pt x="361" y="98"/>
                </a:lnTo>
                <a:lnTo>
                  <a:pt x="362" y="98"/>
                </a:lnTo>
                <a:lnTo>
                  <a:pt x="363" y="97"/>
                </a:lnTo>
                <a:lnTo>
                  <a:pt x="364" y="96"/>
                </a:lnTo>
                <a:lnTo>
                  <a:pt x="365" y="96"/>
                </a:lnTo>
                <a:lnTo>
                  <a:pt x="366" y="95"/>
                </a:lnTo>
                <a:lnTo>
                  <a:pt x="367" y="94"/>
                </a:lnTo>
                <a:lnTo>
                  <a:pt x="368" y="94"/>
                </a:lnTo>
                <a:lnTo>
                  <a:pt x="368" y="93"/>
                </a:lnTo>
                <a:lnTo>
                  <a:pt x="370" y="92"/>
                </a:lnTo>
                <a:lnTo>
                  <a:pt x="370" y="92"/>
                </a:lnTo>
                <a:lnTo>
                  <a:pt x="371" y="91"/>
                </a:lnTo>
                <a:lnTo>
                  <a:pt x="372" y="90"/>
                </a:lnTo>
                <a:lnTo>
                  <a:pt x="373" y="90"/>
                </a:lnTo>
                <a:lnTo>
                  <a:pt x="374" y="89"/>
                </a:lnTo>
                <a:lnTo>
                  <a:pt x="375" y="88"/>
                </a:lnTo>
                <a:lnTo>
                  <a:pt x="376" y="87"/>
                </a:lnTo>
                <a:lnTo>
                  <a:pt x="376" y="86"/>
                </a:lnTo>
                <a:lnTo>
                  <a:pt x="378" y="85"/>
                </a:lnTo>
                <a:lnTo>
                  <a:pt x="378" y="84"/>
                </a:lnTo>
                <a:lnTo>
                  <a:pt x="380" y="82"/>
                </a:lnTo>
                <a:lnTo>
                  <a:pt x="381" y="81"/>
                </a:lnTo>
                <a:lnTo>
                  <a:pt x="382" y="79"/>
                </a:lnTo>
                <a:lnTo>
                  <a:pt x="383" y="78"/>
                </a:lnTo>
                <a:lnTo>
                  <a:pt x="385" y="75"/>
                </a:lnTo>
                <a:lnTo>
                  <a:pt x="386" y="74"/>
                </a:lnTo>
                <a:lnTo>
                  <a:pt x="386" y="73"/>
                </a:lnTo>
                <a:lnTo>
                  <a:pt x="387" y="72"/>
                </a:lnTo>
                <a:lnTo>
                  <a:pt x="388" y="71"/>
                </a:lnTo>
                <a:lnTo>
                  <a:pt x="388" y="70"/>
                </a:lnTo>
                <a:lnTo>
                  <a:pt x="389" y="69"/>
                </a:lnTo>
                <a:lnTo>
                  <a:pt x="390" y="68"/>
                </a:lnTo>
                <a:lnTo>
                  <a:pt x="390" y="67"/>
                </a:lnTo>
                <a:lnTo>
                  <a:pt x="391" y="66"/>
                </a:lnTo>
                <a:lnTo>
                  <a:pt x="391" y="66"/>
                </a:lnTo>
                <a:lnTo>
                  <a:pt x="392" y="65"/>
                </a:lnTo>
                <a:lnTo>
                  <a:pt x="392" y="64"/>
                </a:lnTo>
                <a:lnTo>
                  <a:pt x="392" y="63"/>
                </a:lnTo>
                <a:lnTo>
                  <a:pt x="393" y="62"/>
                </a:lnTo>
                <a:lnTo>
                  <a:pt x="393" y="61"/>
                </a:lnTo>
                <a:lnTo>
                  <a:pt x="394" y="60"/>
                </a:lnTo>
                <a:lnTo>
                  <a:pt x="394" y="60"/>
                </a:lnTo>
                <a:lnTo>
                  <a:pt x="394" y="59"/>
                </a:lnTo>
                <a:lnTo>
                  <a:pt x="394" y="58"/>
                </a:lnTo>
                <a:lnTo>
                  <a:pt x="395" y="57"/>
                </a:lnTo>
                <a:lnTo>
                  <a:pt x="395" y="56"/>
                </a:lnTo>
                <a:lnTo>
                  <a:pt x="396" y="55"/>
                </a:lnTo>
                <a:lnTo>
                  <a:pt x="396" y="54"/>
                </a:lnTo>
                <a:lnTo>
                  <a:pt x="396" y="52"/>
                </a:lnTo>
                <a:lnTo>
                  <a:pt x="396" y="51"/>
                </a:lnTo>
                <a:lnTo>
                  <a:pt x="396" y="50"/>
                </a:lnTo>
                <a:lnTo>
                  <a:pt x="397" y="49"/>
                </a:lnTo>
                <a:lnTo>
                  <a:pt x="397" y="47"/>
                </a:lnTo>
                <a:lnTo>
                  <a:pt x="398" y="46"/>
                </a:lnTo>
                <a:lnTo>
                  <a:pt x="398" y="44"/>
                </a:lnTo>
                <a:lnTo>
                  <a:pt x="398" y="42"/>
                </a:lnTo>
                <a:lnTo>
                  <a:pt x="398" y="41"/>
                </a:lnTo>
                <a:lnTo>
                  <a:pt x="399" y="40"/>
                </a:lnTo>
                <a:lnTo>
                  <a:pt x="399" y="40"/>
                </a:lnTo>
                <a:lnTo>
                  <a:pt x="399" y="39"/>
                </a:lnTo>
                <a:lnTo>
                  <a:pt x="399" y="38"/>
                </a:lnTo>
                <a:lnTo>
                  <a:pt x="399" y="38"/>
                </a:lnTo>
                <a:lnTo>
                  <a:pt x="400" y="37"/>
                </a:lnTo>
                <a:lnTo>
                  <a:pt x="400" y="36"/>
                </a:lnTo>
                <a:lnTo>
                  <a:pt x="400" y="36"/>
                </a:lnTo>
                <a:lnTo>
                  <a:pt x="400" y="35"/>
                </a:lnTo>
                <a:lnTo>
                  <a:pt x="400" y="34"/>
                </a:lnTo>
                <a:lnTo>
                  <a:pt x="400" y="34"/>
                </a:lnTo>
                <a:lnTo>
                  <a:pt x="400" y="33"/>
                </a:lnTo>
                <a:lnTo>
                  <a:pt x="400" y="33"/>
                </a:lnTo>
                <a:lnTo>
                  <a:pt x="400" y="32"/>
                </a:lnTo>
                <a:lnTo>
                  <a:pt x="400" y="32"/>
                </a:lnTo>
                <a:lnTo>
                  <a:pt x="400" y="31"/>
                </a:lnTo>
                <a:lnTo>
                  <a:pt x="400" y="30"/>
                </a:lnTo>
                <a:lnTo>
                  <a:pt x="400" y="30"/>
                </a:lnTo>
                <a:lnTo>
                  <a:pt x="400" y="29"/>
                </a:lnTo>
                <a:lnTo>
                  <a:pt x="400" y="28"/>
                </a:lnTo>
                <a:lnTo>
                  <a:pt x="400" y="28"/>
                </a:lnTo>
                <a:lnTo>
                  <a:pt x="400" y="27"/>
                </a:lnTo>
                <a:lnTo>
                  <a:pt x="400" y="27"/>
                </a:lnTo>
                <a:lnTo>
                  <a:pt x="399" y="26"/>
                </a:lnTo>
                <a:lnTo>
                  <a:pt x="399" y="25"/>
                </a:lnTo>
                <a:lnTo>
                  <a:pt x="399" y="24"/>
                </a:lnTo>
                <a:lnTo>
                  <a:pt x="398" y="24"/>
                </a:lnTo>
                <a:lnTo>
                  <a:pt x="398" y="23"/>
                </a:lnTo>
                <a:lnTo>
                  <a:pt x="398" y="22"/>
                </a:lnTo>
                <a:lnTo>
                  <a:pt x="397" y="20"/>
                </a:lnTo>
                <a:lnTo>
                  <a:pt x="397" y="20"/>
                </a:lnTo>
                <a:lnTo>
                  <a:pt x="396" y="19"/>
                </a:lnTo>
                <a:lnTo>
                  <a:pt x="396" y="18"/>
                </a:lnTo>
                <a:lnTo>
                  <a:pt x="396" y="18"/>
                </a:lnTo>
                <a:lnTo>
                  <a:pt x="396" y="17"/>
                </a:lnTo>
                <a:lnTo>
                  <a:pt x="395" y="17"/>
                </a:lnTo>
                <a:lnTo>
                  <a:pt x="395" y="16"/>
                </a:lnTo>
                <a:lnTo>
                  <a:pt x="394" y="16"/>
                </a:lnTo>
                <a:lnTo>
                  <a:pt x="394" y="16"/>
                </a:lnTo>
                <a:lnTo>
                  <a:pt x="394" y="15"/>
                </a:lnTo>
                <a:lnTo>
                  <a:pt x="393" y="15"/>
                </a:lnTo>
                <a:lnTo>
                  <a:pt x="393" y="14"/>
                </a:lnTo>
                <a:lnTo>
                  <a:pt x="392" y="14"/>
                </a:lnTo>
                <a:lnTo>
                  <a:pt x="392" y="14"/>
                </a:lnTo>
                <a:lnTo>
                  <a:pt x="392" y="13"/>
                </a:lnTo>
                <a:lnTo>
                  <a:pt x="391" y="13"/>
                </a:lnTo>
                <a:lnTo>
                  <a:pt x="391" y="12"/>
                </a:lnTo>
                <a:lnTo>
                  <a:pt x="390" y="12"/>
                </a:lnTo>
                <a:lnTo>
                  <a:pt x="390" y="12"/>
                </a:lnTo>
                <a:lnTo>
                  <a:pt x="390" y="12"/>
                </a:lnTo>
                <a:lnTo>
                  <a:pt x="389" y="11"/>
                </a:lnTo>
                <a:lnTo>
                  <a:pt x="388" y="11"/>
                </a:lnTo>
                <a:lnTo>
                  <a:pt x="388" y="10"/>
                </a:lnTo>
                <a:lnTo>
                  <a:pt x="387" y="10"/>
                </a:lnTo>
                <a:lnTo>
                  <a:pt x="386" y="10"/>
                </a:lnTo>
                <a:lnTo>
                  <a:pt x="386" y="9"/>
                </a:lnTo>
                <a:lnTo>
                  <a:pt x="385" y="9"/>
                </a:lnTo>
                <a:lnTo>
                  <a:pt x="384" y="8"/>
                </a:lnTo>
                <a:lnTo>
                  <a:pt x="384" y="8"/>
                </a:lnTo>
                <a:lnTo>
                  <a:pt x="383" y="8"/>
                </a:lnTo>
                <a:lnTo>
                  <a:pt x="382" y="6"/>
                </a:lnTo>
                <a:lnTo>
                  <a:pt x="381" y="6"/>
                </a:lnTo>
                <a:lnTo>
                  <a:pt x="380" y="6"/>
                </a:lnTo>
                <a:lnTo>
                  <a:pt x="380" y="5"/>
                </a:lnTo>
                <a:lnTo>
                  <a:pt x="379" y="5"/>
                </a:lnTo>
                <a:lnTo>
                  <a:pt x="378" y="4"/>
                </a:lnTo>
                <a:lnTo>
                  <a:pt x="378" y="4"/>
                </a:lnTo>
                <a:lnTo>
                  <a:pt x="377" y="4"/>
                </a:lnTo>
                <a:lnTo>
                  <a:pt x="376" y="4"/>
                </a:lnTo>
                <a:lnTo>
                  <a:pt x="376" y="3"/>
                </a:lnTo>
                <a:lnTo>
                  <a:pt x="375" y="3"/>
                </a:lnTo>
                <a:lnTo>
                  <a:pt x="375" y="2"/>
                </a:lnTo>
                <a:lnTo>
                  <a:pt x="374" y="2"/>
                </a:lnTo>
                <a:lnTo>
                  <a:pt x="374" y="2"/>
                </a:lnTo>
                <a:lnTo>
                  <a:pt x="373" y="2"/>
                </a:lnTo>
                <a:lnTo>
                  <a:pt x="372" y="2"/>
                </a:lnTo>
                <a:lnTo>
                  <a:pt x="372" y="1"/>
                </a:lnTo>
                <a:lnTo>
                  <a:pt x="372" y="1"/>
                </a:lnTo>
                <a:lnTo>
                  <a:pt x="371" y="1"/>
                </a:lnTo>
                <a:lnTo>
                  <a:pt x="371" y="1"/>
                </a:lnTo>
                <a:lnTo>
                  <a:pt x="370" y="0"/>
                </a:lnTo>
                <a:lnTo>
                  <a:pt x="370" y="0"/>
                </a:lnTo>
                <a:lnTo>
                  <a:pt x="370" y="0"/>
                </a:lnTo>
                <a:lnTo>
                  <a:pt x="369" y="0"/>
                </a:lnTo>
                <a:lnTo>
                  <a:pt x="369" y="0"/>
                </a:lnTo>
                <a:lnTo>
                  <a:pt x="369" y="0"/>
                </a:lnTo>
                <a:lnTo>
                  <a:pt x="368" y="0"/>
                </a:lnTo>
                <a:lnTo>
                  <a:pt x="368" y="0"/>
                </a:lnTo>
                <a:lnTo>
                  <a:pt x="368" y="0"/>
                </a:lnTo>
                <a:lnTo>
                  <a:pt x="368" y="0"/>
                </a:lnTo>
                <a:lnTo>
                  <a:pt x="368" y="0"/>
                </a:lnTo>
              </a:path>
            </a:pathLst>
          </a:custGeom>
          <a:noFill/>
          <a:ln w="27305" cap="flat" cmpd="sng">
            <a:solidFill>
              <a:srgbClr val="004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264" name="Freeform 40"/>
          <p:cNvSpPr>
            <a:spLocks/>
          </p:cNvSpPr>
          <p:nvPr/>
        </p:nvSpPr>
        <p:spPr bwMode="auto">
          <a:xfrm>
            <a:off x="3481388" y="3819525"/>
            <a:ext cx="685800" cy="415925"/>
          </a:xfrm>
          <a:custGeom>
            <a:avLst/>
            <a:gdLst/>
            <a:ahLst/>
            <a:cxnLst>
              <a:cxn ang="0">
                <a:pos x="29" y="205"/>
              </a:cxn>
              <a:cxn ang="0">
                <a:pos x="0" y="224"/>
              </a:cxn>
              <a:cxn ang="0">
                <a:pos x="3" y="246"/>
              </a:cxn>
              <a:cxn ang="0">
                <a:pos x="33" y="261"/>
              </a:cxn>
              <a:cxn ang="0">
                <a:pos x="59" y="261"/>
              </a:cxn>
              <a:cxn ang="0">
                <a:pos x="107" y="261"/>
              </a:cxn>
              <a:cxn ang="0">
                <a:pos x="185" y="242"/>
              </a:cxn>
              <a:cxn ang="0">
                <a:pos x="245" y="216"/>
              </a:cxn>
              <a:cxn ang="0">
                <a:pos x="282" y="194"/>
              </a:cxn>
              <a:cxn ang="0">
                <a:pos x="331" y="160"/>
              </a:cxn>
              <a:cxn ang="0">
                <a:pos x="360" y="130"/>
              </a:cxn>
              <a:cxn ang="0">
                <a:pos x="390" y="101"/>
              </a:cxn>
              <a:cxn ang="0">
                <a:pos x="405" y="78"/>
              </a:cxn>
              <a:cxn ang="0">
                <a:pos x="431" y="34"/>
              </a:cxn>
              <a:cxn ang="0">
                <a:pos x="419" y="12"/>
              </a:cxn>
              <a:cxn ang="0">
                <a:pos x="405" y="0"/>
              </a:cxn>
              <a:cxn ang="0">
                <a:pos x="401" y="0"/>
              </a:cxn>
            </a:cxnLst>
            <a:rect l="0" t="0" r="r" b="b"/>
            <a:pathLst>
              <a:path w="432" h="262">
                <a:moveTo>
                  <a:pt x="29" y="205"/>
                </a:moveTo>
                <a:lnTo>
                  <a:pt x="0" y="224"/>
                </a:lnTo>
                <a:lnTo>
                  <a:pt x="3" y="246"/>
                </a:lnTo>
                <a:lnTo>
                  <a:pt x="33" y="261"/>
                </a:lnTo>
                <a:lnTo>
                  <a:pt x="59" y="261"/>
                </a:lnTo>
                <a:lnTo>
                  <a:pt x="107" y="261"/>
                </a:lnTo>
                <a:lnTo>
                  <a:pt x="185" y="242"/>
                </a:lnTo>
                <a:lnTo>
                  <a:pt x="245" y="216"/>
                </a:lnTo>
                <a:lnTo>
                  <a:pt x="282" y="194"/>
                </a:lnTo>
                <a:lnTo>
                  <a:pt x="331" y="160"/>
                </a:lnTo>
                <a:lnTo>
                  <a:pt x="360" y="130"/>
                </a:lnTo>
                <a:lnTo>
                  <a:pt x="390" y="101"/>
                </a:lnTo>
                <a:lnTo>
                  <a:pt x="405" y="78"/>
                </a:lnTo>
                <a:lnTo>
                  <a:pt x="431" y="34"/>
                </a:lnTo>
                <a:lnTo>
                  <a:pt x="419" y="12"/>
                </a:lnTo>
                <a:lnTo>
                  <a:pt x="405" y="0"/>
                </a:lnTo>
                <a:lnTo>
                  <a:pt x="401" y="0"/>
                </a:lnTo>
              </a:path>
            </a:pathLst>
          </a:custGeom>
          <a:noFill/>
          <a:ln w="27305" cap="flat" cmpd="sng">
            <a:solidFill>
              <a:srgbClr val="004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265" name="Line 41"/>
          <p:cNvSpPr>
            <a:spLocks noChangeShapeType="1"/>
          </p:cNvSpPr>
          <p:nvPr/>
        </p:nvSpPr>
        <p:spPr bwMode="auto">
          <a:xfrm flipH="1" flipV="1">
            <a:off x="2986088" y="4125913"/>
            <a:ext cx="541337" cy="168275"/>
          </a:xfrm>
          <a:prstGeom prst="line">
            <a:avLst/>
          </a:prstGeom>
          <a:noFill/>
          <a:ln w="27305">
            <a:solidFill>
              <a:srgbClr val="004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266" name="Line 42"/>
          <p:cNvSpPr>
            <a:spLocks noChangeShapeType="1"/>
          </p:cNvSpPr>
          <p:nvPr/>
        </p:nvSpPr>
        <p:spPr bwMode="auto">
          <a:xfrm flipH="1" flipV="1">
            <a:off x="3244850" y="4000500"/>
            <a:ext cx="282575" cy="88900"/>
          </a:xfrm>
          <a:prstGeom prst="line">
            <a:avLst/>
          </a:prstGeom>
          <a:noFill/>
          <a:ln w="27305">
            <a:solidFill>
              <a:srgbClr val="004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267" name="Freeform 43"/>
          <p:cNvSpPr>
            <a:spLocks/>
          </p:cNvSpPr>
          <p:nvPr/>
        </p:nvSpPr>
        <p:spPr bwMode="auto">
          <a:xfrm>
            <a:off x="3665538" y="4975225"/>
            <a:ext cx="254000" cy="592138"/>
          </a:xfrm>
          <a:custGeom>
            <a:avLst/>
            <a:gdLst/>
            <a:ahLst/>
            <a:cxnLst>
              <a:cxn ang="0">
                <a:pos x="159" y="0"/>
              </a:cxn>
              <a:cxn ang="0">
                <a:pos x="142" y="5"/>
              </a:cxn>
              <a:cxn ang="0">
                <a:pos x="133" y="8"/>
              </a:cxn>
              <a:cxn ang="0">
                <a:pos x="125" y="12"/>
              </a:cxn>
              <a:cxn ang="0">
                <a:pos x="118" y="15"/>
              </a:cxn>
              <a:cxn ang="0">
                <a:pos x="110" y="19"/>
              </a:cxn>
              <a:cxn ang="0">
                <a:pos x="103" y="23"/>
              </a:cxn>
              <a:cxn ang="0">
                <a:pos x="95" y="28"/>
              </a:cxn>
              <a:cxn ang="0">
                <a:pos x="88" y="32"/>
              </a:cxn>
              <a:cxn ang="0">
                <a:pos x="81" y="37"/>
              </a:cxn>
              <a:cxn ang="0">
                <a:pos x="74" y="42"/>
              </a:cxn>
              <a:cxn ang="0">
                <a:pos x="68" y="47"/>
              </a:cxn>
              <a:cxn ang="0">
                <a:pos x="62" y="53"/>
              </a:cxn>
              <a:cxn ang="0">
                <a:pos x="56" y="59"/>
              </a:cxn>
              <a:cxn ang="0">
                <a:pos x="50" y="65"/>
              </a:cxn>
              <a:cxn ang="0">
                <a:pos x="45" y="71"/>
              </a:cxn>
              <a:cxn ang="0">
                <a:pos x="39" y="77"/>
              </a:cxn>
              <a:cxn ang="0">
                <a:pos x="35" y="84"/>
              </a:cxn>
              <a:cxn ang="0">
                <a:pos x="30" y="90"/>
              </a:cxn>
              <a:cxn ang="0">
                <a:pos x="26" y="97"/>
              </a:cxn>
              <a:cxn ang="0">
                <a:pos x="22" y="104"/>
              </a:cxn>
              <a:cxn ang="0">
                <a:pos x="18" y="112"/>
              </a:cxn>
              <a:cxn ang="0">
                <a:pos x="15" y="119"/>
              </a:cxn>
              <a:cxn ang="0">
                <a:pos x="11" y="126"/>
              </a:cxn>
              <a:cxn ang="0">
                <a:pos x="9" y="134"/>
              </a:cxn>
              <a:cxn ang="0">
                <a:pos x="6" y="142"/>
              </a:cxn>
              <a:cxn ang="0">
                <a:pos x="4" y="150"/>
              </a:cxn>
              <a:cxn ang="0">
                <a:pos x="3" y="158"/>
              </a:cxn>
              <a:cxn ang="0">
                <a:pos x="1" y="166"/>
              </a:cxn>
              <a:cxn ang="0">
                <a:pos x="0" y="174"/>
              </a:cxn>
              <a:cxn ang="0">
                <a:pos x="0" y="182"/>
              </a:cxn>
              <a:cxn ang="0">
                <a:pos x="0" y="191"/>
              </a:cxn>
              <a:cxn ang="0">
                <a:pos x="0" y="206"/>
              </a:cxn>
              <a:cxn ang="0">
                <a:pos x="1" y="213"/>
              </a:cxn>
              <a:cxn ang="0">
                <a:pos x="2" y="220"/>
              </a:cxn>
              <a:cxn ang="0">
                <a:pos x="3" y="228"/>
              </a:cxn>
              <a:cxn ang="0">
                <a:pos x="5" y="235"/>
              </a:cxn>
              <a:cxn ang="0">
                <a:pos x="7" y="242"/>
              </a:cxn>
              <a:cxn ang="0">
                <a:pos x="9" y="248"/>
              </a:cxn>
              <a:cxn ang="0">
                <a:pos x="11" y="255"/>
              </a:cxn>
              <a:cxn ang="0">
                <a:pos x="14" y="262"/>
              </a:cxn>
              <a:cxn ang="0">
                <a:pos x="17" y="268"/>
              </a:cxn>
              <a:cxn ang="0">
                <a:pos x="20" y="275"/>
              </a:cxn>
              <a:cxn ang="0">
                <a:pos x="24" y="281"/>
              </a:cxn>
              <a:cxn ang="0">
                <a:pos x="27" y="288"/>
              </a:cxn>
              <a:cxn ang="0">
                <a:pos x="31" y="294"/>
              </a:cxn>
              <a:cxn ang="0">
                <a:pos x="36" y="300"/>
              </a:cxn>
              <a:cxn ang="0">
                <a:pos x="40" y="305"/>
              </a:cxn>
              <a:cxn ang="0">
                <a:pos x="45" y="311"/>
              </a:cxn>
              <a:cxn ang="0">
                <a:pos x="49" y="316"/>
              </a:cxn>
              <a:cxn ang="0">
                <a:pos x="55" y="322"/>
              </a:cxn>
              <a:cxn ang="0">
                <a:pos x="60" y="327"/>
              </a:cxn>
              <a:cxn ang="0">
                <a:pos x="65" y="332"/>
              </a:cxn>
              <a:cxn ang="0">
                <a:pos x="71" y="337"/>
              </a:cxn>
              <a:cxn ang="0">
                <a:pos x="77" y="342"/>
              </a:cxn>
              <a:cxn ang="0">
                <a:pos x="83" y="346"/>
              </a:cxn>
              <a:cxn ang="0">
                <a:pos x="89" y="350"/>
              </a:cxn>
              <a:cxn ang="0">
                <a:pos x="95" y="354"/>
              </a:cxn>
              <a:cxn ang="0">
                <a:pos x="101" y="358"/>
              </a:cxn>
              <a:cxn ang="0">
                <a:pos x="108" y="362"/>
              </a:cxn>
              <a:cxn ang="0">
                <a:pos x="115" y="366"/>
              </a:cxn>
              <a:cxn ang="0">
                <a:pos x="122" y="369"/>
              </a:cxn>
              <a:cxn ang="0">
                <a:pos x="129" y="372"/>
              </a:cxn>
            </a:cxnLst>
            <a:rect l="0" t="0" r="r" b="b"/>
            <a:pathLst>
              <a:path w="160" h="373">
                <a:moveTo>
                  <a:pt x="159" y="0"/>
                </a:moveTo>
                <a:lnTo>
                  <a:pt x="142" y="5"/>
                </a:lnTo>
                <a:lnTo>
                  <a:pt x="133" y="8"/>
                </a:lnTo>
                <a:lnTo>
                  <a:pt x="125" y="12"/>
                </a:lnTo>
                <a:lnTo>
                  <a:pt x="118" y="15"/>
                </a:lnTo>
                <a:lnTo>
                  <a:pt x="110" y="19"/>
                </a:lnTo>
                <a:lnTo>
                  <a:pt x="103" y="23"/>
                </a:lnTo>
                <a:lnTo>
                  <a:pt x="95" y="28"/>
                </a:lnTo>
                <a:lnTo>
                  <a:pt x="88" y="32"/>
                </a:lnTo>
                <a:lnTo>
                  <a:pt x="81" y="37"/>
                </a:lnTo>
                <a:lnTo>
                  <a:pt x="74" y="42"/>
                </a:lnTo>
                <a:lnTo>
                  <a:pt x="68" y="47"/>
                </a:lnTo>
                <a:lnTo>
                  <a:pt x="62" y="53"/>
                </a:lnTo>
                <a:lnTo>
                  <a:pt x="56" y="59"/>
                </a:lnTo>
                <a:lnTo>
                  <a:pt x="50" y="65"/>
                </a:lnTo>
                <a:lnTo>
                  <a:pt x="45" y="71"/>
                </a:lnTo>
                <a:lnTo>
                  <a:pt x="39" y="77"/>
                </a:lnTo>
                <a:lnTo>
                  <a:pt x="35" y="84"/>
                </a:lnTo>
                <a:lnTo>
                  <a:pt x="30" y="90"/>
                </a:lnTo>
                <a:lnTo>
                  <a:pt x="26" y="97"/>
                </a:lnTo>
                <a:lnTo>
                  <a:pt x="22" y="104"/>
                </a:lnTo>
                <a:lnTo>
                  <a:pt x="18" y="112"/>
                </a:lnTo>
                <a:lnTo>
                  <a:pt x="15" y="119"/>
                </a:lnTo>
                <a:lnTo>
                  <a:pt x="11" y="126"/>
                </a:lnTo>
                <a:lnTo>
                  <a:pt x="9" y="134"/>
                </a:lnTo>
                <a:lnTo>
                  <a:pt x="6" y="142"/>
                </a:lnTo>
                <a:lnTo>
                  <a:pt x="4" y="150"/>
                </a:lnTo>
                <a:lnTo>
                  <a:pt x="3" y="158"/>
                </a:lnTo>
                <a:lnTo>
                  <a:pt x="1" y="166"/>
                </a:lnTo>
                <a:lnTo>
                  <a:pt x="0" y="174"/>
                </a:lnTo>
                <a:lnTo>
                  <a:pt x="0" y="182"/>
                </a:lnTo>
                <a:lnTo>
                  <a:pt x="0" y="191"/>
                </a:lnTo>
                <a:lnTo>
                  <a:pt x="0" y="206"/>
                </a:lnTo>
                <a:lnTo>
                  <a:pt x="1" y="213"/>
                </a:lnTo>
                <a:lnTo>
                  <a:pt x="2" y="220"/>
                </a:lnTo>
                <a:lnTo>
                  <a:pt x="3" y="228"/>
                </a:lnTo>
                <a:lnTo>
                  <a:pt x="5" y="235"/>
                </a:lnTo>
                <a:lnTo>
                  <a:pt x="7" y="242"/>
                </a:lnTo>
                <a:lnTo>
                  <a:pt x="9" y="248"/>
                </a:lnTo>
                <a:lnTo>
                  <a:pt x="11" y="255"/>
                </a:lnTo>
                <a:lnTo>
                  <a:pt x="14" y="262"/>
                </a:lnTo>
                <a:lnTo>
                  <a:pt x="17" y="268"/>
                </a:lnTo>
                <a:lnTo>
                  <a:pt x="20" y="275"/>
                </a:lnTo>
                <a:lnTo>
                  <a:pt x="24" y="281"/>
                </a:lnTo>
                <a:lnTo>
                  <a:pt x="27" y="288"/>
                </a:lnTo>
                <a:lnTo>
                  <a:pt x="31" y="294"/>
                </a:lnTo>
                <a:lnTo>
                  <a:pt x="36" y="300"/>
                </a:lnTo>
                <a:lnTo>
                  <a:pt x="40" y="305"/>
                </a:lnTo>
                <a:lnTo>
                  <a:pt x="45" y="311"/>
                </a:lnTo>
                <a:lnTo>
                  <a:pt x="49" y="316"/>
                </a:lnTo>
                <a:lnTo>
                  <a:pt x="55" y="322"/>
                </a:lnTo>
                <a:lnTo>
                  <a:pt x="60" y="327"/>
                </a:lnTo>
                <a:lnTo>
                  <a:pt x="65" y="332"/>
                </a:lnTo>
                <a:lnTo>
                  <a:pt x="71" y="337"/>
                </a:lnTo>
                <a:lnTo>
                  <a:pt x="77" y="342"/>
                </a:lnTo>
                <a:lnTo>
                  <a:pt x="83" y="346"/>
                </a:lnTo>
                <a:lnTo>
                  <a:pt x="89" y="350"/>
                </a:lnTo>
                <a:lnTo>
                  <a:pt x="95" y="354"/>
                </a:lnTo>
                <a:lnTo>
                  <a:pt x="101" y="358"/>
                </a:lnTo>
                <a:lnTo>
                  <a:pt x="108" y="362"/>
                </a:lnTo>
                <a:lnTo>
                  <a:pt x="115" y="366"/>
                </a:lnTo>
                <a:lnTo>
                  <a:pt x="122" y="369"/>
                </a:lnTo>
                <a:lnTo>
                  <a:pt x="129" y="372"/>
                </a:lnTo>
              </a:path>
            </a:pathLst>
          </a:custGeom>
          <a:noFill/>
          <a:ln w="2667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268" name="Oval 44"/>
          <p:cNvSpPr>
            <a:spLocks noChangeArrowheads="1"/>
          </p:cNvSpPr>
          <p:nvPr/>
        </p:nvSpPr>
        <p:spPr bwMode="auto">
          <a:xfrm flipV="1">
            <a:off x="4727575" y="5360988"/>
            <a:ext cx="444500" cy="601662"/>
          </a:xfrm>
          <a:prstGeom prst="ellipse">
            <a:avLst/>
          </a:prstGeom>
          <a:noFill/>
          <a:ln w="2667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269" name="Line 45"/>
          <p:cNvSpPr>
            <a:spLocks noChangeShapeType="1"/>
          </p:cNvSpPr>
          <p:nvPr/>
        </p:nvSpPr>
        <p:spPr bwMode="auto">
          <a:xfrm flipH="1" flipV="1">
            <a:off x="4773613" y="5616575"/>
            <a:ext cx="574675" cy="198438"/>
          </a:xfrm>
          <a:prstGeom prst="line">
            <a:avLst/>
          </a:prstGeom>
          <a:noFill/>
          <a:ln w="3302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270" name="Line 46"/>
          <p:cNvSpPr>
            <a:spLocks noChangeShapeType="1"/>
          </p:cNvSpPr>
          <p:nvPr/>
        </p:nvSpPr>
        <p:spPr bwMode="auto">
          <a:xfrm>
            <a:off x="5080000" y="5735638"/>
            <a:ext cx="1588" cy="409575"/>
          </a:xfrm>
          <a:prstGeom prst="line">
            <a:avLst/>
          </a:prstGeom>
          <a:noFill/>
          <a:ln w="3302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271" name="Freeform 47"/>
          <p:cNvSpPr>
            <a:spLocks/>
          </p:cNvSpPr>
          <p:nvPr/>
        </p:nvSpPr>
        <p:spPr bwMode="auto">
          <a:xfrm>
            <a:off x="5451475" y="6245225"/>
            <a:ext cx="444500" cy="4032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7" y="32"/>
              </a:cxn>
              <a:cxn ang="0">
                <a:pos x="27" y="253"/>
              </a:cxn>
              <a:cxn ang="0">
                <a:pos x="279" y="253"/>
              </a:cxn>
              <a:cxn ang="0">
                <a:pos x="279" y="0"/>
              </a:cxn>
            </a:cxnLst>
            <a:rect l="0" t="0" r="r" b="b"/>
            <a:pathLst>
              <a:path w="280" h="254">
                <a:moveTo>
                  <a:pt x="0" y="0"/>
                </a:moveTo>
                <a:lnTo>
                  <a:pt x="27" y="32"/>
                </a:lnTo>
                <a:lnTo>
                  <a:pt x="27" y="253"/>
                </a:lnTo>
                <a:lnTo>
                  <a:pt x="279" y="253"/>
                </a:lnTo>
                <a:lnTo>
                  <a:pt x="279" y="0"/>
                </a:lnTo>
              </a:path>
            </a:pathLst>
          </a:custGeom>
          <a:solidFill>
            <a:srgbClr val="00CCFF"/>
          </a:solidFill>
          <a:ln w="2032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272" name="Freeform 48"/>
          <p:cNvSpPr>
            <a:spLocks/>
          </p:cNvSpPr>
          <p:nvPr/>
        </p:nvSpPr>
        <p:spPr bwMode="auto">
          <a:xfrm>
            <a:off x="5354638" y="5816600"/>
            <a:ext cx="384175" cy="738188"/>
          </a:xfrm>
          <a:custGeom>
            <a:avLst/>
            <a:gdLst/>
            <a:ahLst/>
            <a:cxnLst>
              <a:cxn ang="0">
                <a:pos x="1" y="1"/>
              </a:cxn>
              <a:cxn ang="0">
                <a:pos x="7" y="3"/>
              </a:cxn>
              <a:cxn ang="0">
                <a:pos x="15" y="6"/>
              </a:cxn>
              <a:cxn ang="0">
                <a:pos x="27" y="10"/>
              </a:cxn>
              <a:cxn ang="0">
                <a:pos x="39" y="14"/>
              </a:cxn>
              <a:cxn ang="0">
                <a:pos x="54" y="20"/>
              </a:cxn>
              <a:cxn ang="0">
                <a:pos x="70" y="25"/>
              </a:cxn>
              <a:cxn ang="0">
                <a:pos x="86" y="32"/>
              </a:cxn>
              <a:cxn ang="0">
                <a:pos x="103" y="38"/>
              </a:cxn>
              <a:cxn ang="0">
                <a:pos x="114" y="41"/>
              </a:cxn>
              <a:cxn ang="0">
                <a:pos x="124" y="44"/>
              </a:cxn>
              <a:cxn ang="0">
                <a:pos x="133" y="46"/>
              </a:cxn>
              <a:cxn ang="0">
                <a:pos x="141" y="50"/>
              </a:cxn>
              <a:cxn ang="0">
                <a:pos x="150" y="54"/>
              </a:cxn>
              <a:cxn ang="0">
                <a:pos x="160" y="62"/>
              </a:cxn>
              <a:cxn ang="0">
                <a:pos x="175" y="74"/>
              </a:cxn>
              <a:cxn ang="0">
                <a:pos x="185" y="84"/>
              </a:cxn>
              <a:cxn ang="0">
                <a:pos x="192" y="93"/>
              </a:cxn>
              <a:cxn ang="0">
                <a:pos x="197" y="102"/>
              </a:cxn>
              <a:cxn ang="0">
                <a:pos x="202" y="111"/>
              </a:cxn>
              <a:cxn ang="0">
                <a:pos x="205" y="121"/>
              </a:cxn>
              <a:cxn ang="0">
                <a:pos x="209" y="132"/>
              </a:cxn>
              <a:cxn ang="0">
                <a:pos x="214" y="146"/>
              </a:cxn>
              <a:cxn ang="0">
                <a:pos x="221" y="164"/>
              </a:cxn>
              <a:cxn ang="0">
                <a:pos x="224" y="175"/>
              </a:cxn>
              <a:cxn ang="0">
                <a:pos x="226" y="184"/>
              </a:cxn>
              <a:cxn ang="0">
                <a:pos x="227" y="192"/>
              </a:cxn>
              <a:cxn ang="0">
                <a:pos x="228" y="200"/>
              </a:cxn>
              <a:cxn ang="0">
                <a:pos x="229" y="208"/>
              </a:cxn>
              <a:cxn ang="0">
                <a:pos x="230" y="218"/>
              </a:cxn>
              <a:cxn ang="0">
                <a:pos x="231" y="231"/>
              </a:cxn>
              <a:cxn ang="0">
                <a:pos x="233" y="250"/>
              </a:cxn>
              <a:cxn ang="0">
                <a:pos x="235" y="262"/>
              </a:cxn>
              <a:cxn ang="0">
                <a:pos x="236" y="272"/>
              </a:cxn>
              <a:cxn ang="0">
                <a:pos x="237" y="281"/>
              </a:cxn>
              <a:cxn ang="0">
                <a:pos x="238" y="290"/>
              </a:cxn>
              <a:cxn ang="0">
                <a:pos x="239" y="299"/>
              </a:cxn>
              <a:cxn ang="0">
                <a:pos x="239" y="311"/>
              </a:cxn>
              <a:cxn ang="0">
                <a:pos x="240" y="327"/>
              </a:cxn>
              <a:cxn ang="0">
                <a:pos x="241" y="342"/>
              </a:cxn>
              <a:cxn ang="0">
                <a:pos x="241" y="352"/>
              </a:cxn>
              <a:cxn ang="0">
                <a:pos x="241" y="360"/>
              </a:cxn>
              <a:cxn ang="0">
                <a:pos x="241" y="367"/>
              </a:cxn>
              <a:cxn ang="0">
                <a:pos x="241" y="375"/>
              </a:cxn>
              <a:cxn ang="0">
                <a:pos x="241" y="384"/>
              </a:cxn>
              <a:cxn ang="0">
                <a:pos x="240" y="394"/>
              </a:cxn>
              <a:cxn ang="0">
                <a:pos x="240" y="410"/>
              </a:cxn>
              <a:cxn ang="0">
                <a:pos x="239" y="421"/>
              </a:cxn>
              <a:cxn ang="0">
                <a:pos x="238" y="431"/>
              </a:cxn>
              <a:cxn ang="0">
                <a:pos x="237" y="441"/>
              </a:cxn>
              <a:cxn ang="0">
                <a:pos x="236" y="450"/>
              </a:cxn>
              <a:cxn ang="0">
                <a:pos x="235" y="456"/>
              </a:cxn>
              <a:cxn ang="0">
                <a:pos x="235" y="461"/>
              </a:cxn>
              <a:cxn ang="0">
                <a:pos x="235" y="464"/>
              </a:cxn>
            </a:cxnLst>
            <a:rect l="0" t="0" r="r" b="b"/>
            <a:pathLst>
              <a:path w="242" h="465">
                <a:moveTo>
                  <a:pt x="0" y="0"/>
                </a:moveTo>
                <a:lnTo>
                  <a:pt x="0" y="0"/>
                </a:lnTo>
                <a:lnTo>
                  <a:pt x="1" y="0"/>
                </a:lnTo>
                <a:lnTo>
                  <a:pt x="1" y="1"/>
                </a:lnTo>
                <a:lnTo>
                  <a:pt x="3" y="1"/>
                </a:lnTo>
                <a:lnTo>
                  <a:pt x="4" y="2"/>
                </a:lnTo>
                <a:lnTo>
                  <a:pt x="5" y="2"/>
                </a:lnTo>
                <a:lnTo>
                  <a:pt x="7" y="3"/>
                </a:lnTo>
                <a:lnTo>
                  <a:pt x="9" y="3"/>
                </a:lnTo>
                <a:lnTo>
                  <a:pt x="11" y="4"/>
                </a:lnTo>
                <a:lnTo>
                  <a:pt x="13" y="5"/>
                </a:lnTo>
                <a:lnTo>
                  <a:pt x="15" y="6"/>
                </a:lnTo>
                <a:lnTo>
                  <a:pt x="18" y="6"/>
                </a:lnTo>
                <a:lnTo>
                  <a:pt x="21" y="7"/>
                </a:lnTo>
                <a:lnTo>
                  <a:pt x="23" y="8"/>
                </a:lnTo>
                <a:lnTo>
                  <a:pt x="27" y="10"/>
                </a:lnTo>
                <a:lnTo>
                  <a:pt x="30" y="10"/>
                </a:lnTo>
                <a:lnTo>
                  <a:pt x="33" y="12"/>
                </a:lnTo>
                <a:lnTo>
                  <a:pt x="36" y="13"/>
                </a:lnTo>
                <a:lnTo>
                  <a:pt x="39" y="14"/>
                </a:lnTo>
                <a:lnTo>
                  <a:pt x="43" y="15"/>
                </a:lnTo>
                <a:lnTo>
                  <a:pt x="47" y="17"/>
                </a:lnTo>
                <a:lnTo>
                  <a:pt x="50" y="18"/>
                </a:lnTo>
                <a:lnTo>
                  <a:pt x="54" y="20"/>
                </a:lnTo>
                <a:lnTo>
                  <a:pt x="58" y="21"/>
                </a:lnTo>
                <a:lnTo>
                  <a:pt x="62" y="22"/>
                </a:lnTo>
                <a:lnTo>
                  <a:pt x="66" y="24"/>
                </a:lnTo>
                <a:lnTo>
                  <a:pt x="70" y="25"/>
                </a:lnTo>
                <a:lnTo>
                  <a:pt x="73" y="27"/>
                </a:lnTo>
                <a:lnTo>
                  <a:pt x="77" y="28"/>
                </a:lnTo>
                <a:lnTo>
                  <a:pt x="81" y="30"/>
                </a:lnTo>
                <a:lnTo>
                  <a:pt x="86" y="32"/>
                </a:lnTo>
                <a:lnTo>
                  <a:pt x="93" y="35"/>
                </a:lnTo>
                <a:lnTo>
                  <a:pt x="97" y="36"/>
                </a:lnTo>
                <a:lnTo>
                  <a:pt x="100" y="37"/>
                </a:lnTo>
                <a:lnTo>
                  <a:pt x="103" y="38"/>
                </a:lnTo>
                <a:lnTo>
                  <a:pt x="106" y="39"/>
                </a:lnTo>
                <a:lnTo>
                  <a:pt x="109" y="40"/>
                </a:lnTo>
                <a:lnTo>
                  <a:pt x="111" y="40"/>
                </a:lnTo>
                <a:lnTo>
                  <a:pt x="114" y="41"/>
                </a:lnTo>
                <a:lnTo>
                  <a:pt x="117" y="42"/>
                </a:lnTo>
                <a:lnTo>
                  <a:pt x="119" y="42"/>
                </a:lnTo>
                <a:lnTo>
                  <a:pt x="122" y="43"/>
                </a:lnTo>
                <a:lnTo>
                  <a:pt x="124" y="44"/>
                </a:lnTo>
                <a:lnTo>
                  <a:pt x="126" y="44"/>
                </a:lnTo>
                <a:lnTo>
                  <a:pt x="129" y="45"/>
                </a:lnTo>
                <a:lnTo>
                  <a:pt x="131" y="46"/>
                </a:lnTo>
                <a:lnTo>
                  <a:pt x="133" y="46"/>
                </a:lnTo>
                <a:lnTo>
                  <a:pt x="135" y="47"/>
                </a:lnTo>
                <a:lnTo>
                  <a:pt x="137" y="48"/>
                </a:lnTo>
                <a:lnTo>
                  <a:pt x="139" y="49"/>
                </a:lnTo>
                <a:lnTo>
                  <a:pt x="141" y="50"/>
                </a:lnTo>
                <a:lnTo>
                  <a:pt x="143" y="51"/>
                </a:lnTo>
                <a:lnTo>
                  <a:pt x="145" y="52"/>
                </a:lnTo>
                <a:lnTo>
                  <a:pt x="148" y="53"/>
                </a:lnTo>
                <a:lnTo>
                  <a:pt x="150" y="54"/>
                </a:lnTo>
                <a:lnTo>
                  <a:pt x="153" y="56"/>
                </a:lnTo>
                <a:lnTo>
                  <a:pt x="155" y="58"/>
                </a:lnTo>
                <a:lnTo>
                  <a:pt x="157" y="60"/>
                </a:lnTo>
                <a:lnTo>
                  <a:pt x="160" y="62"/>
                </a:lnTo>
                <a:lnTo>
                  <a:pt x="163" y="64"/>
                </a:lnTo>
                <a:lnTo>
                  <a:pt x="165" y="66"/>
                </a:lnTo>
                <a:lnTo>
                  <a:pt x="169" y="69"/>
                </a:lnTo>
                <a:lnTo>
                  <a:pt x="175" y="74"/>
                </a:lnTo>
                <a:lnTo>
                  <a:pt x="177" y="77"/>
                </a:lnTo>
                <a:lnTo>
                  <a:pt x="180" y="80"/>
                </a:lnTo>
                <a:lnTo>
                  <a:pt x="182" y="82"/>
                </a:lnTo>
                <a:lnTo>
                  <a:pt x="185" y="84"/>
                </a:lnTo>
                <a:lnTo>
                  <a:pt x="187" y="87"/>
                </a:lnTo>
                <a:lnTo>
                  <a:pt x="189" y="89"/>
                </a:lnTo>
                <a:lnTo>
                  <a:pt x="190" y="91"/>
                </a:lnTo>
                <a:lnTo>
                  <a:pt x="192" y="93"/>
                </a:lnTo>
                <a:lnTo>
                  <a:pt x="193" y="96"/>
                </a:lnTo>
                <a:lnTo>
                  <a:pt x="195" y="98"/>
                </a:lnTo>
                <a:lnTo>
                  <a:pt x="196" y="100"/>
                </a:lnTo>
                <a:lnTo>
                  <a:pt x="197" y="102"/>
                </a:lnTo>
                <a:lnTo>
                  <a:pt x="199" y="104"/>
                </a:lnTo>
                <a:lnTo>
                  <a:pt x="200" y="106"/>
                </a:lnTo>
                <a:lnTo>
                  <a:pt x="201" y="108"/>
                </a:lnTo>
                <a:lnTo>
                  <a:pt x="202" y="111"/>
                </a:lnTo>
                <a:lnTo>
                  <a:pt x="203" y="113"/>
                </a:lnTo>
                <a:lnTo>
                  <a:pt x="204" y="116"/>
                </a:lnTo>
                <a:lnTo>
                  <a:pt x="205" y="118"/>
                </a:lnTo>
                <a:lnTo>
                  <a:pt x="205" y="121"/>
                </a:lnTo>
                <a:lnTo>
                  <a:pt x="207" y="124"/>
                </a:lnTo>
                <a:lnTo>
                  <a:pt x="207" y="126"/>
                </a:lnTo>
                <a:lnTo>
                  <a:pt x="209" y="129"/>
                </a:lnTo>
                <a:lnTo>
                  <a:pt x="209" y="132"/>
                </a:lnTo>
                <a:lnTo>
                  <a:pt x="211" y="136"/>
                </a:lnTo>
                <a:lnTo>
                  <a:pt x="212" y="139"/>
                </a:lnTo>
                <a:lnTo>
                  <a:pt x="213" y="143"/>
                </a:lnTo>
                <a:lnTo>
                  <a:pt x="214" y="146"/>
                </a:lnTo>
                <a:lnTo>
                  <a:pt x="216" y="150"/>
                </a:lnTo>
                <a:lnTo>
                  <a:pt x="217" y="155"/>
                </a:lnTo>
                <a:lnTo>
                  <a:pt x="219" y="161"/>
                </a:lnTo>
                <a:lnTo>
                  <a:pt x="221" y="164"/>
                </a:lnTo>
                <a:lnTo>
                  <a:pt x="221" y="167"/>
                </a:lnTo>
                <a:lnTo>
                  <a:pt x="222" y="170"/>
                </a:lnTo>
                <a:lnTo>
                  <a:pt x="223" y="173"/>
                </a:lnTo>
                <a:lnTo>
                  <a:pt x="224" y="175"/>
                </a:lnTo>
                <a:lnTo>
                  <a:pt x="225" y="178"/>
                </a:lnTo>
                <a:lnTo>
                  <a:pt x="225" y="180"/>
                </a:lnTo>
                <a:lnTo>
                  <a:pt x="225" y="182"/>
                </a:lnTo>
                <a:lnTo>
                  <a:pt x="226" y="184"/>
                </a:lnTo>
                <a:lnTo>
                  <a:pt x="226" y="186"/>
                </a:lnTo>
                <a:lnTo>
                  <a:pt x="227" y="188"/>
                </a:lnTo>
                <a:lnTo>
                  <a:pt x="227" y="190"/>
                </a:lnTo>
                <a:lnTo>
                  <a:pt x="227" y="192"/>
                </a:lnTo>
                <a:lnTo>
                  <a:pt x="227" y="194"/>
                </a:lnTo>
                <a:lnTo>
                  <a:pt x="227" y="196"/>
                </a:lnTo>
                <a:lnTo>
                  <a:pt x="228" y="198"/>
                </a:lnTo>
                <a:lnTo>
                  <a:pt x="228" y="200"/>
                </a:lnTo>
                <a:lnTo>
                  <a:pt x="228" y="202"/>
                </a:lnTo>
                <a:lnTo>
                  <a:pt x="228" y="204"/>
                </a:lnTo>
                <a:lnTo>
                  <a:pt x="229" y="206"/>
                </a:lnTo>
                <a:lnTo>
                  <a:pt x="229" y="208"/>
                </a:lnTo>
                <a:lnTo>
                  <a:pt x="229" y="211"/>
                </a:lnTo>
                <a:lnTo>
                  <a:pt x="229" y="213"/>
                </a:lnTo>
                <a:lnTo>
                  <a:pt x="229" y="216"/>
                </a:lnTo>
                <a:lnTo>
                  <a:pt x="230" y="218"/>
                </a:lnTo>
                <a:lnTo>
                  <a:pt x="230" y="222"/>
                </a:lnTo>
                <a:lnTo>
                  <a:pt x="230" y="224"/>
                </a:lnTo>
                <a:lnTo>
                  <a:pt x="231" y="228"/>
                </a:lnTo>
                <a:lnTo>
                  <a:pt x="231" y="231"/>
                </a:lnTo>
                <a:lnTo>
                  <a:pt x="232" y="235"/>
                </a:lnTo>
                <a:lnTo>
                  <a:pt x="233" y="243"/>
                </a:lnTo>
                <a:lnTo>
                  <a:pt x="233" y="247"/>
                </a:lnTo>
                <a:lnTo>
                  <a:pt x="233" y="250"/>
                </a:lnTo>
                <a:lnTo>
                  <a:pt x="234" y="253"/>
                </a:lnTo>
                <a:lnTo>
                  <a:pt x="234" y="256"/>
                </a:lnTo>
                <a:lnTo>
                  <a:pt x="235" y="259"/>
                </a:lnTo>
                <a:lnTo>
                  <a:pt x="235" y="262"/>
                </a:lnTo>
                <a:lnTo>
                  <a:pt x="235" y="265"/>
                </a:lnTo>
                <a:lnTo>
                  <a:pt x="236" y="267"/>
                </a:lnTo>
                <a:lnTo>
                  <a:pt x="236" y="270"/>
                </a:lnTo>
                <a:lnTo>
                  <a:pt x="236" y="272"/>
                </a:lnTo>
                <a:lnTo>
                  <a:pt x="237" y="274"/>
                </a:lnTo>
                <a:lnTo>
                  <a:pt x="237" y="276"/>
                </a:lnTo>
                <a:lnTo>
                  <a:pt x="237" y="278"/>
                </a:lnTo>
                <a:lnTo>
                  <a:pt x="237" y="281"/>
                </a:lnTo>
                <a:lnTo>
                  <a:pt x="237" y="283"/>
                </a:lnTo>
                <a:lnTo>
                  <a:pt x="237" y="285"/>
                </a:lnTo>
                <a:lnTo>
                  <a:pt x="238" y="287"/>
                </a:lnTo>
                <a:lnTo>
                  <a:pt x="238" y="290"/>
                </a:lnTo>
                <a:lnTo>
                  <a:pt x="238" y="292"/>
                </a:lnTo>
                <a:lnTo>
                  <a:pt x="238" y="294"/>
                </a:lnTo>
                <a:lnTo>
                  <a:pt x="238" y="297"/>
                </a:lnTo>
                <a:lnTo>
                  <a:pt x="239" y="299"/>
                </a:lnTo>
                <a:lnTo>
                  <a:pt x="239" y="302"/>
                </a:lnTo>
                <a:lnTo>
                  <a:pt x="239" y="305"/>
                </a:lnTo>
                <a:lnTo>
                  <a:pt x="239" y="308"/>
                </a:lnTo>
                <a:lnTo>
                  <a:pt x="239" y="311"/>
                </a:lnTo>
                <a:lnTo>
                  <a:pt x="239" y="315"/>
                </a:lnTo>
                <a:lnTo>
                  <a:pt x="239" y="318"/>
                </a:lnTo>
                <a:lnTo>
                  <a:pt x="240" y="322"/>
                </a:lnTo>
                <a:lnTo>
                  <a:pt x="240" y="327"/>
                </a:lnTo>
                <a:lnTo>
                  <a:pt x="240" y="334"/>
                </a:lnTo>
                <a:lnTo>
                  <a:pt x="240" y="336"/>
                </a:lnTo>
                <a:lnTo>
                  <a:pt x="241" y="340"/>
                </a:lnTo>
                <a:lnTo>
                  <a:pt x="241" y="342"/>
                </a:lnTo>
                <a:lnTo>
                  <a:pt x="241" y="345"/>
                </a:lnTo>
                <a:lnTo>
                  <a:pt x="241" y="347"/>
                </a:lnTo>
                <a:lnTo>
                  <a:pt x="241" y="350"/>
                </a:lnTo>
                <a:lnTo>
                  <a:pt x="241" y="352"/>
                </a:lnTo>
                <a:lnTo>
                  <a:pt x="241" y="354"/>
                </a:lnTo>
                <a:lnTo>
                  <a:pt x="241" y="356"/>
                </a:lnTo>
                <a:lnTo>
                  <a:pt x="241" y="358"/>
                </a:lnTo>
                <a:lnTo>
                  <a:pt x="241" y="360"/>
                </a:lnTo>
                <a:lnTo>
                  <a:pt x="241" y="362"/>
                </a:lnTo>
                <a:lnTo>
                  <a:pt x="241" y="364"/>
                </a:lnTo>
                <a:lnTo>
                  <a:pt x="241" y="366"/>
                </a:lnTo>
                <a:lnTo>
                  <a:pt x="241" y="367"/>
                </a:lnTo>
                <a:lnTo>
                  <a:pt x="241" y="369"/>
                </a:lnTo>
                <a:lnTo>
                  <a:pt x="241" y="371"/>
                </a:lnTo>
                <a:lnTo>
                  <a:pt x="241" y="373"/>
                </a:lnTo>
                <a:lnTo>
                  <a:pt x="241" y="375"/>
                </a:lnTo>
                <a:lnTo>
                  <a:pt x="241" y="377"/>
                </a:lnTo>
                <a:lnTo>
                  <a:pt x="241" y="379"/>
                </a:lnTo>
                <a:lnTo>
                  <a:pt x="241" y="381"/>
                </a:lnTo>
                <a:lnTo>
                  <a:pt x="241" y="384"/>
                </a:lnTo>
                <a:lnTo>
                  <a:pt x="241" y="386"/>
                </a:lnTo>
                <a:lnTo>
                  <a:pt x="241" y="388"/>
                </a:lnTo>
                <a:lnTo>
                  <a:pt x="241" y="391"/>
                </a:lnTo>
                <a:lnTo>
                  <a:pt x="240" y="394"/>
                </a:lnTo>
                <a:lnTo>
                  <a:pt x="240" y="397"/>
                </a:lnTo>
                <a:lnTo>
                  <a:pt x="240" y="401"/>
                </a:lnTo>
                <a:lnTo>
                  <a:pt x="240" y="404"/>
                </a:lnTo>
                <a:lnTo>
                  <a:pt x="240" y="410"/>
                </a:lnTo>
                <a:lnTo>
                  <a:pt x="239" y="412"/>
                </a:lnTo>
                <a:lnTo>
                  <a:pt x="239" y="415"/>
                </a:lnTo>
                <a:lnTo>
                  <a:pt x="239" y="418"/>
                </a:lnTo>
                <a:lnTo>
                  <a:pt x="239" y="421"/>
                </a:lnTo>
                <a:lnTo>
                  <a:pt x="239" y="424"/>
                </a:lnTo>
                <a:lnTo>
                  <a:pt x="239" y="426"/>
                </a:lnTo>
                <a:lnTo>
                  <a:pt x="238" y="429"/>
                </a:lnTo>
                <a:lnTo>
                  <a:pt x="238" y="431"/>
                </a:lnTo>
                <a:lnTo>
                  <a:pt x="238" y="434"/>
                </a:lnTo>
                <a:lnTo>
                  <a:pt x="237" y="436"/>
                </a:lnTo>
                <a:lnTo>
                  <a:pt x="237" y="439"/>
                </a:lnTo>
                <a:lnTo>
                  <a:pt x="237" y="441"/>
                </a:lnTo>
                <a:lnTo>
                  <a:pt x="237" y="443"/>
                </a:lnTo>
                <a:lnTo>
                  <a:pt x="237" y="446"/>
                </a:lnTo>
                <a:lnTo>
                  <a:pt x="236" y="448"/>
                </a:lnTo>
                <a:lnTo>
                  <a:pt x="236" y="450"/>
                </a:lnTo>
                <a:lnTo>
                  <a:pt x="236" y="451"/>
                </a:lnTo>
                <a:lnTo>
                  <a:pt x="236" y="453"/>
                </a:lnTo>
                <a:lnTo>
                  <a:pt x="235" y="455"/>
                </a:lnTo>
                <a:lnTo>
                  <a:pt x="235" y="456"/>
                </a:lnTo>
                <a:lnTo>
                  <a:pt x="235" y="458"/>
                </a:lnTo>
                <a:lnTo>
                  <a:pt x="235" y="459"/>
                </a:lnTo>
                <a:lnTo>
                  <a:pt x="235" y="460"/>
                </a:lnTo>
                <a:lnTo>
                  <a:pt x="235" y="461"/>
                </a:lnTo>
                <a:lnTo>
                  <a:pt x="235" y="462"/>
                </a:lnTo>
                <a:lnTo>
                  <a:pt x="235" y="463"/>
                </a:lnTo>
                <a:lnTo>
                  <a:pt x="235" y="463"/>
                </a:lnTo>
                <a:lnTo>
                  <a:pt x="235" y="464"/>
                </a:lnTo>
                <a:lnTo>
                  <a:pt x="235" y="464"/>
                </a:lnTo>
                <a:lnTo>
                  <a:pt x="235" y="464"/>
                </a:lnTo>
              </a:path>
            </a:pathLst>
          </a:custGeom>
          <a:noFill/>
          <a:ln w="2032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273" name="Line 49"/>
          <p:cNvSpPr>
            <a:spLocks noChangeShapeType="1"/>
          </p:cNvSpPr>
          <p:nvPr/>
        </p:nvSpPr>
        <p:spPr bwMode="auto">
          <a:xfrm flipV="1">
            <a:off x="3810000" y="4191000"/>
            <a:ext cx="1588" cy="784225"/>
          </a:xfrm>
          <a:prstGeom prst="line">
            <a:avLst/>
          </a:prstGeom>
          <a:noFill/>
          <a:ln w="13334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274" name="Line 50"/>
          <p:cNvSpPr>
            <a:spLocks noChangeShapeType="1"/>
          </p:cNvSpPr>
          <p:nvPr/>
        </p:nvSpPr>
        <p:spPr bwMode="auto">
          <a:xfrm flipV="1">
            <a:off x="3884613" y="4191000"/>
            <a:ext cx="1587" cy="776288"/>
          </a:xfrm>
          <a:prstGeom prst="line">
            <a:avLst/>
          </a:prstGeom>
          <a:noFill/>
          <a:ln w="13334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275" name="Oval 51"/>
          <p:cNvSpPr>
            <a:spLocks noChangeArrowheads="1"/>
          </p:cNvSpPr>
          <p:nvPr/>
        </p:nvSpPr>
        <p:spPr bwMode="auto">
          <a:xfrm rot="20700000" flipV="1">
            <a:off x="3844925" y="4254500"/>
            <a:ext cx="50800" cy="15875"/>
          </a:xfrm>
          <a:prstGeom prst="ellipse">
            <a:avLst/>
          </a:prstGeom>
          <a:solidFill>
            <a:srgbClr val="FF0000"/>
          </a:solidFill>
          <a:ln w="63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276" name="Freeform 52"/>
          <p:cNvSpPr>
            <a:spLocks/>
          </p:cNvSpPr>
          <p:nvPr/>
        </p:nvSpPr>
        <p:spPr bwMode="auto">
          <a:xfrm>
            <a:off x="3846513" y="5027613"/>
            <a:ext cx="47625" cy="25400"/>
          </a:xfrm>
          <a:custGeom>
            <a:avLst/>
            <a:gdLst/>
            <a:ahLst/>
            <a:cxnLst>
              <a:cxn ang="0">
                <a:pos x="0" y="13"/>
              </a:cxn>
              <a:cxn ang="0">
                <a:pos x="0" y="13"/>
              </a:cxn>
              <a:cxn ang="0">
                <a:pos x="0" y="13"/>
              </a:cxn>
              <a:cxn ang="0">
                <a:pos x="1" y="13"/>
              </a:cxn>
              <a:cxn ang="0">
                <a:pos x="1" y="13"/>
              </a:cxn>
              <a:cxn ang="0">
                <a:pos x="1" y="13"/>
              </a:cxn>
              <a:cxn ang="0">
                <a:pos x="1" y="13"/>
              </a:cxn>
              <a:cxn ang="0">
                <a:pos x="2" y="13"/>
              </a:cxn>
              <a:cxn ang="0">
                <a:pos x="2" y="13"/>
              </a:cxn>
              <a:cxn ang="0">
                <a:pos x="3" y="13"/>
              </a:cxn>
              <a:cxn ang="0">
                <a:pos x="3" y="13"/>
              </a:cxn>
              <a:cxn ang="0">
                <a:pos x="3" y="14"/>
              </a:cxn>
              <a:cxn ang="0">
                <a:pos x="3" y="14"/>
              </a:cxn>
              <a:cxn ang="0">
                <a:pos x="4" y="14"/>
              </a:cxn>
              <a:cxn ang="0">
                <a:pos x="4" y="14"/>
              </a:cxn>
              <a:cxn ang="0">
                <a:pos x="4" y="14"/>
              </a:cxn>
              <a:cxn ang="0">
                <a:pos x="5" y="14"/>
              </a:cxn>
              <a:cxn ang="0">
                <a:pos x="5" y="14"/>
              </a:cxn>
              <a:cxn ang="0">
                <a:pos x="5" y="14"/>
              </a:cxn>
              <a:cxn ang="0">
                <a:pos x="5" y="14"/>
              </a:cxn>
              <a:cxn ang="0">
                <a:pos x="6" y="14"/>
              </a:cxn>
              <a:cxn ang="0">
                <a:pos x="6" y="15"/>
              </a:cxn>
              <a:cxn ang="0">
                <a:pos x="7" y="15"/>
              </a:cxn>
              <a:cxn ang="0">
                <a:pos x="7" y="15"/>
              </a:cxn>
              <a:cxn ang="0">
                <a:pos x="7" y="15"/>
              </a:cxn>
              <a:cxn ang="0">
                <a:pos x="7" y="15"/>
              </a:cxn>
              <a:cxn ang="0">
                <a:pos x="8" y="15"/>
              </a:cxn>
              <a:cxn ang="0">
                <a:pos x="8" y="15"/>
              </a:cxn>
              <a:cxn ang="0">
                <a:pos x="9" y="15"/>
              </a:cxn>
              <a:cxn ang="0">
                <a:pos x="9" y="15"/>
              </a:cxn>
              <a:cxn ang="0">
                <a:pos x="9" y="15"/>
              </a:cxn>
              <a:cxn ang="0">
                <a:pos x="10" y="15"/>
              </a:cxn>
              <a:cxn ang="0">
                <a:pos x="11" y="15"/>
              </a:cxn>
              <a:cxn ang="0">
                <a:pos x="12" y="15"/>
              </a:cxn>
              <a:cxn ang="0">
                <a:pos x="13" y="15"/>
              </a:cxn>
              <a:cxn ang="0">
                <a:pos x="14" y="14"/>
              </a:cxn>
              <a:cxn ang="0">
                <a:pos x="15" y="14"/>
              </a:cxn>
              <a:cxn ang="0">
                <a:pos x="15" y="14"/>
              </a:cxn>
              <a:cxn ang="0">
                <a:pos x="16" y="14"/>
              </a:cxn>
              <a:cxn ang="0">
                <a:pos x="17" y="13"/>
              </a:cxn>
              <a:cxn ang="0">
                <a:pos x="18" y="13"/>
              </a:cxn>
              <a:cxn ang="0">
                <a:pos x="18" y="13"/>
              </a:cxn>
              <a:cxn ang="0">
                <a:pos x="19" y="12"/>
              </a:cxn>
              <a:cxn ang="0">
                <a:pos x="20" y="12"/>
              </a:cxn>
              <a:cxn ang="0">
                <a:pos x="21" y="11"/>
              </a:cxn>
              <a:cxn ang="0">
                <a:pos x="21" y="11"/>
              </a:cxn>
              <a:cxn ang="0">
                <a:pos x="22" y="11"/>
              </a:cxn>
              <a:cxn ang="0">
                <a:pos x="23" y="10"/>
              </a:cxn>
              <a:cxn ang="0">
                <a:pos x="23" y="9"/>
              </a:cxn>
              <a:cxn ang="0">
                <a:pos x="23" y="9"/>
              </a:cxn>
              <a:cxn ang="0">
                <a:pos x="24" y="8"/>
              </a:cxn>
              <a:cxn ang="0">
                <a:pos x="25" y="8"/>
              </a:cxn>
              <a:cxn ang="0">
                <a:pos x="25" y="7"/>
              </a:cxn>
              <a:cxn ang="0">
                <a:pos x="26" y="7"/>
              </a:cxn>
              <a:cxn ang="0">
                <a:pos x="26" y="6"/>
              </a:cxn>
              <a:cxn ang="0">
                <a:pos x="27" y="5"/>
              </a:cxn>
              <a:cxn ang="0">
                <a:pos x="27" y="5"/>
              </a:cxn>
              <a:cxn ang="0">
                <a:pos x="27" y="4"/>
              </a:cxn>
              <a:cxn ang="0">
                <a:pos x="28" y="3"/>
              </a:cxn>
              <a:cxn ang="0">
                <a:pos x="28" y="2"/>
              </a:cxn>
              <a:cxn ang="0">
                <a:pos x="29" y="1"/>
              </a:cxn>
              <a:cxn ang="0">
                <a:pos x="29" y="1"/>
              </a:cxn>
              <a:cxn ang="0">
                <a:pos x="29" y="0"/>
              </a:cxn>
            </a:cxnLst>
            <a:rect l="0" t="0" r="r" b="b"/>
            <a:pathLst>
              <a:path w="30" h="16">
                <a:moveTo>
                  <a:pt x="0" y="13"/>
                </a:moveTo>
                <a:lnTo>
                  <a:pt x="0" y="13"/>
                </a:lnTo>
                <a:lnTo>
                  <a:pt x="0" y="13"/>
                </a:lnTo>
                <a:lnTo>
                  <a:pt x="1" y="13"/>
                </a:lnTo>
                <a:lnTo>
                  <a:pt x="1" y="13"/>
                </a:lnTo>
                <a:lnTo>
                  <a:pt x="1" y="13"/>
                </a:lnTo>
                <a:lnTo>
                  <a:pt x="1" y="13"/>
                </a:lnTo>
                <a:lnTo>
                  <a:pt x="2" y="13"/>
                </a:lnTo>
                <a:lnTo>
                  <a:pt x="2" y="13"/>
                </a:lnTo>
                <a:lnTo>
                  <a:pt x="3" y="13"/>
                </a:lnTo>
                <a:lnTo>
                  <a:pt x="3" y="13"/>
                </a:lnTo>
                <a:lnTo>
                  <a:pt x="3" y="14"/>
                </a:lnTo>
                <a:lnTo>
                  <a:pt x="3" y="14"/>
                </a:lnTo>
                <a:lnTo>
                  <a:pt x="4" y="14"/>
                </a:lnTo>
                <a:lnTo>
                  <a:pt x="4" y="14"/>
                </a:lnTo>
                <a:lnTo>
                  <a:pt x="4" y="14"/>
                </a:lnTo>
                <a:lnTo>
                  <a:pt x="5" y="14"/>
                </a:lnTo>
                <a:lnTo>
                  <a:pt x="5" y="14"/>
                </a:lnTo>
                <a:lnTo>
                  <a:pt x="5" y="14"/>
                </a:lnTo>
                <a:lnTo>
                  <a:pt x="5" y="14"/>
                </a:lnTo>
                <a:lnTo>
                  <a:pt x="6" y="14"/>
                </a:lnTo>
                <a:lnTo>
                  <a:pt x="6" y="15"/>
                </a:lnTo>
                <a:lnTo>
                  <a:pt x="7" y="15"/>
                </a:lnTo>
                <a:lnTo>
                  <a:pt x="7" y="15"/>
                </a:lnTo>
                <a:lnTo>
                  <a:pt x="7" y="15"/>
                </a:lnTo>
                <a:lnTo>
                  <a:pt x="7" y="15"/>
                </a:lnTo>
                <a:lnTo>
                  <a:pt x="8" y="15"/>
                </a:lnTo>
                <a:lnTo>
                  <a:pt x="8" y="15"/>
                </a:lnTo>
                <a:lnTo>
                  <a:pt x="9" y="15"/>
                </a:lnTo>
                <a:lnTo>
                  <a:pt x="9" y="15"/>
                </a:lnTo>
                <a:lnTo>
                  <a:pt x="9" y="15"/>
                </a:lnTo>
                <a:lnTo>
                  <a:pt x="10" y="15"/>
                </a:lnTo>
                <a:lnTo>
                  <a:pt x="11" y="15"/>
                </a:lnTo>
                <a:lnTo>
                  <a:pt x="12" y="15"/>
                </a:lnTo>
                <a:lnTo>
                  <a:pt x="13" y="15"/>
                </a:lnTo>
                <a:lnTo>
                  <a:pt x="14" y="14"/>
                </a:lnTo>
                <a:lnTo>
                  <a:pt x="15" y="14"/>
                </a:lnTo>
                <a:lnTo>
                  <a:pt x="15" y="14"/>
                </a:lnTo>
                <a:lnTo>
                  <a:pt x="16" y="14"/>
                </a:lnTo>
                <a:lnTo>
                  <a:pt x="17" y="13"/>
                </a:lnTo>
                <a:lnTo>
                  <a:pt x="18" y="13"/>
                </a:lnTo>
                <a:lnTo>
                  <a:pt x="18" y="13"/>
                </a:lnTo>
                <a:lnTo>
                  <a:pt x="19" y="12"/>
                </a:lnTo>
                <a:lnTo>
                  <a:pt x="20" y="12"/>
                </a:lnTo>
                <a:lnTo>
                  <a:pt x="21" y="11"/>
                </a:lnTo>
                <a:lnTo>
                  <a:pt x="21" y="11"/>
                </a:lnTo>
                <a:lnTo>
                  <a:pt x="22" y="11"/>
                </a:lnTo>
                <a:lnTo>
                  <a:pt x="23" y="10"/>
                </a:lnTo>
                <a:lnTo>
                  <a:pt x="23" y="9"/>
                </a:lnTo>
                <a:lnTo>
                  <a:pt x="23" y="9"/>
                </a:lnTo>
                <a:lnTo>
                  <a:pt x="24" y="8"/>
                </a:lnTo>
                <a:lnTo>
                  <a:pt x="25" y="8"/>
                </a:lnTo>
                <a:lnTo>
                  <a:pt x="25" y="7"/>
                </a:lnTo>
                <a:lnTo>
                  <a:pt x="26" y="7"/>
                </a:lnTo>
                <a:lnTo>
                  <a:pt x="26" y="6"/>
                </a:lnTo>
                <a:lnTo>
                  <a:pt x="27" y="5"/>
                </a:lnTo>
                <a:lnTo>
                  <a:pt x="27" y="5"/>
                </a:lnTo>
                <a:lnTo>
                  <a:pt x="27" y="4"/>
                </a:lnTo>
                <a:lnTo>
                  <a:pt x="28" y="3"/>
                </a:lnTo>
                <a:lnTo>
                  <a:pt x="28" y="2"/>
                </a:lnTo>
                <a:lnTo>
                  <a:pt x="29" y="1"/>
                </a:lnTo>
                <a:lnTo>
                  <a:pt x="29" y="1"/>
                </a:lnTo>
                <a:lnTo>
                  <a:pt x="29" y="0"/>
                </a:lnTo>
              </a:path>
            </a:pathLst>
          </a:custGeom>
          <a:noFill/>
          <a:ln w="13334" cap="flat" cmpd="sng">
            <a:solidFill>
              <a:srgbClr val="FFFF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277" name="Line 53"/>
          <p:cNvSpPr>
            <a:spLocks noChangeShapeType="1"/>
          </p:cNvSpPr>
          <p:nvPr/>
        </p:nvSpPr>
        <p:spPr bwMode="auto">
          <a:xfrm>
            <a:off x="3832225" y="5553075"/>
            <a:ext cx="1054100" cy="403225"/>
          </a:xfrm>
          <a:prstGeom prst="line">
            <a:avLst/>
          </a:prstGeom>
          <a:noFill/>
          <a:ln w="2667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278" name="Line 54"/>
          <p:cNvSpPr>
            <a:spLocks noChangeShapeType="1"/>
          </p:cNvSpPr>
          <p:nvPr/>
        </p:nvSpPr>
        <p:spPr bwMode="auto">
          <a:xfrm flipH="1">
            <a:off x="5011738" y="2832100"/>
            <a:ext cx="708025" cy="393700"/>
          </a:xfrm>
          <a:prstGeom prst="line">
            <a:avLst/>
          </a:prstGeom>
          <a:noFill/>
          <a:ln w="22860">
            <a:solidFill>
              <a:srgbClr val="FFFF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279" name="Line 55"/>
          <p:cNvSpPr>
            <a:spLocks noChangeShapeType="1"/>
          </p:cNvSpPr>
          <p:nvPr/>
        </p:nvSpPr>
        <p:spPr bwMode="auto">
          <a:xfrm flipH="1">
            <a:off x="3903663" y="3282950"/>
            <a:ext cx="979487" cy="528638"/>
          </a:xfrm>
          <a:prstGeom prst="line">
            <a:avLst/>
          </a:prstGeom>
          <a:noFill/>
          <a:ln w="22860">
            <a:solidFill>
              <a:srgbClr val="FFFF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280" name="Line 56"/>
          <p:cNvSpPr>
            <a:spLocks noChangeShapeType="1"/>
          </p:cNvSpPr>
          <p:nvPr/>
        </p:nvSpPr>
        <p:spPr bwMode="auto">
          <a:xfrm flipH="1" flipV="1">
            <a:off x="3911600" y="4970463"/>
            <a:ext cx="1071563" cy="388937"/>
          </a:xfrm>
          <a:prstGeom prst="line">
            <a:avLst/>
          </a:prstGeom>
          <a:noFill/>
          <a:ln w="2667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281" name="Freeform 57"/>
          <p:cNvSpPr>
            <a:spLocks/>
          </p:cNvSpPr>
          <p:nvPr/>
        </p:nvSpPr>
        <p:spPr bwMode="auto">
          <a:xfrm>
            <a:off x="8534400" y="998538"/>
            <a:ext cx="309563" cy="822325"/>
          </a:xfrm>
          <a:custGeom>
            <a:avLst/>
            <a:gdLst/>
            <a:ahLst/>
            <a:cxnLst>
              <a:cxn ang="0">
                <a:pos x="0" y="99"/>
              </a:cxn>
              <a:cxn ang="0">
                <a:pos x="194" y="0"/>
              </a:cxn>
              <a:cxn ang="0">
                <a:pos x="189" y="430"/>
              </a:cxn>
              <a:cxn ang="0">
                <a:pos x="0" y="517"/>
              </a:cxn>
              <a:cxn ang="0">
                <a:pos x="0" y="99"/>
              </a:cxn>
            </a:cxnLst>
            <a:rect l="0" t="0" r="r" b="b"/>
            <a:pathLst>
              <a:path w="195" h="518">
                <a:moveTo>
                  <a:pt x="0" y="99"/>
                </a:moveTo>
                <a:lnTo>
                  <a:pt x="194" y="0"/>
                </a:lnTo>
                <a:lnTo>
                  <a:pt x="189" y="430"/>
                </a:lnTo>
                <a:lnTo>
                  <a:pt x="0" y="517"/>
                </a:lnTo>
                <a:lnTo>
                  <a:pt x="0" y="99"/>
                </a:lnTo>
              </a:path>
            </a:pathLst>
          </a:custGeom>
          <a:solidFill>
            <a:srgbClr val="33CCCC"/>
          </a:solidFill>
          <a:ln w="0" cap="flat" cmpd="sng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282" name="Rectangle 58"/>
          <p:cNvSpPr>
            <a:spLocks noChangeArrowheads="1"/>
          </p:cNvSpPr>
          <p:nvPr/>
        </p:nvSpPr>
        <p:spPr bwMode="auto">
          <a:xfrm flipV="1">
            <a:off x="2324100" y="1357313"/>
            <a:ext cx="368300" cy="111125"/>
          </a:xfrm>
          <a:prstGeom prst="rect">
            <a:avLst/>
          </a:prstGeom>
          <a:solidFill>
            <a:srgbClr val="3366FF"/>
          </a:solidFill>
          <a:ln w="12700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283" name="Freeform 59"/>
          <p:cNvSpPr>
            <a:spLocks/>
          </p:cNvSpPr>
          <p:nvPr/>
        </p:nvSpPr>
        <p:spPr bwMode="auto">
          <a:xfrm>
            <a:off x="1119188" y="1612900"/>
            <a:ext cx="1741487" cy="519113"/>
          </a:xfrm>
          <a:custGeom>
            <a:avLst/>
            <a:gdLst/>
            <a:ahLst/>
            <a:cxnLst>
              <a:cxn ang="0">
                <a:pos x="1001" y="326"/>
              </a:cxn>
              <a:cxn ang="0">
                <a:pos x="1004" y="326"/>
              </a:cxn>
              <a:cxn ang="0">
                <a:pos x="1008" y="326"/>
              </a:cxn>
              <a:cxn ang="0">
                <a:pos x="1011" y="325"/>
              </a:cxn>
              <a:cxn ang="0">
                <a:pos x="1015" y="324"/>
              </a:cxn>
              <a:cxn ang="0">
                <a:pos x="1019" y="323"/>
              </a:cxn>
              <a:cxn ang="0">
                <a:pos x="1022" y="321"/>
              </a:cxn>
              <a:cxn ang="0">
                <a:pos x="1025" y="318"/>
              </a:cxn>
              <a:cxn ang="0">
                <a:pos x="1028" y="316"/>
              </a:cxn>
              <a:cxn ang="0">
                <a:pos x="1085" y="229"/>
              </a:cxn>
              <a:cxn ang="0">
                <a:pos x="1086" y="228"/>
              </a:cxn>
              <a:cxn ang="0">
                <a:pos x="1086" y="226"/>
              </a:cxn>
              <a:cxn ang="0">
                <a:pos x="1095" y="190"/>
              </a:cxn>
              <a:cxn ang="0">
                <a:pos x="1095" y="188"/>
              </a:cxn>
              <a:cxn ang="0">
                <a:pos x="1095" y="187"/>
              </a:cxn>
              <a:cxn ang="0">
                <a:pos x="1094" y="185"/>
              </a:cxn>
              <a:cxn ang="0">
                <a:pos x="1093" y="184"/>
              </a:cxn>
              <a:cxn ang="0">
                <a:pos x="1093" y="183"/>
              </a:cxn>
              <a:cxn ang="0">
                <a:pos x="1091" y="182"/>
              </a:cxn>
              <a:cxn ang="0">
                <a:pos x="1090" y="181"/>
              </a:cxn>
              <a:cxn ang="0">
                <a:pos x="1088" y="180"/>
              </a:cxn>
              <a:cxn ang="0">
                <a:pos x="883" y="141"/>
              </a:cxn>
              <a:cxn ang="0">
                <a:pos x="770" y="120"/>
              </a:cxn>
              <a:cxn ang="0">
                <a:pos x="114" y="1"/>
              </a:cxn>
              <a:cxn ang="0">
                <a:pos x="110" y="0"/>
              </a:cxn>
              <a:cxn ang="0">
                <a:pos x="106" y="0"/>
              </a:cxn>
              <a:cxn ang="0">
                <a:pos x="101" y="1"/>
              </a:cxn>
              <a:cxn ang="0">
                <a:pos x="97" y="2"/>
              </a:cxn>
              <a:cxn ang="0">
                <a:pos x="93" y="4"/>
              </a:cxn>
              <a:cxn ang="0">
                <a:pos x="89" y="6"/>
              </a:cxn>
              <a:cxn ang="0">
                <a:pos x="85" y="8"/>
              </a:cxn>
              <a:cxn ang="0">
                <a:pos x="81" y="11"/>
              </a:cxn>
              <a:cxn ang="0">
                <a:pos x="19" y="84"/>
              </a:cxn>
              <a:cxn ang="0">
                <a:pos x="17" y="89"/>
              </a:cxn>
              <a:cxn ang="0">
                <a:pos x="0" y="131"/>
              </a:cxn>
              <a:cxn ang="0">
                <a:pos x="0" y="133"/>
              </a:cxn>
              <a:cxn ang="0">
                <a:pos x="0" y="135"/>
              </a:cxn>
              <a:cxn ang="0">
                <a:pos x="1" y="136"/>
              </a:cxn>
              <a:cxn ang="0">
                <a:pos x="2" y="138"/>
              </a:cxn>
              <a:cxn ang="0">
                <a:pos x="3" y="140"/>
              </a:cxn>
              <a:cxn ang="0">
                <a:pos x="5" y="140"/>
              </a:cxn>
              <a:cxn ang="0">
                <a:pos x="7" y="141"/>
              </a:cxn>
              <a:cxn ang="0">
                <a:pos x="9" y="142"/>
              </a:cxn>
              <a:cxn ang="0">
                <a:pos x="339" y="203"/>
              </a:cxn>
            </a:cxnLst>
            <a:rect l="0" t="0" r="r" b="b"/>
            <a:pathLst>
              <a:path w="1097" h="327">
                <a:moveTo>
                  <a:pt x="999" y="326"/>
                </a:moveTo>
                <a:lnTo>
                  <a:pt x="1001" y="326"/>
                </a:lnTo>
                <a:lnTo>
                  <a:pt x="1002" y="326"/>
                </a:lnTo>
                <a:lnTo>
                  <a:pt x="1004" y="326"/>
                </a:lnTo>
                <a:lnTo>
                  <a:pt x="1006" y="326"/>
                </a:lnTo>
                <a:lnTo>
                  <a:pt x="1008" y="326"/>
                </a:lnTo>
                <a:lnTo>
                  <a:pt x="1009" y="326"/>
                </a:lnTo>
                <a:lnTo>
                  <a:pt x="1011" y="325"/>
                </a:lnTo>
                <a:lnTo>
                  <a:pt x="1013" y="325"/>
                </a:lnTo>
                <a:lnTo>
                  <a:pt x="1015" y="324"/>
                </a:lnTo>
                <a:lnTo>
                  <a:pt x="1017" y="324"/>
                </a:lnTo>
                <a:lnTo>
                  <a:pt x="1019" y="323"/>
                </a:lnTo>
                <a:lnTo>
                  <a:pt x="1020" y="322"/>
                </a:lnTo>
                <a:lnTo>
                  <a:pt x="1022" y="321"/>
                </a:lnTo>
                <a:lnTo>
                  <a:pt x="1023" y="320"/>
                </a:lnTo>
                <a:lnTo>
                  <a:pt x="1025" y="318"/>
                </a:lnTo>
                <a:lnTo>
                  <a:pt x="1027" y="318"/>
                </a:lnTo>
                <a:lnTo>
                  <a:pt x="1028" y="316"/>
                </a:lnTo>
                <a:lnTo>
                  <a:pt x="1085" y="230"/>
                </a:lnTo>
                <a:lnTo>
                  <a:pt x="1085" y="229"/>
                </a:lnTo>
                <a:lnTo>
                  <a:pt x="1085" y="228"/>
                </a:lnTo>
                <a:lnTo>
                  <a:pt x="1086" y="228"/>
                </a:lnTo>
                <a:lnTo>
                  <a:pt x="1086" y="227"/>
                </a:lnTo>
                <a:lnTo>
                  <a:pt x="1086" y="226"/>
                </a:lnTo>
                <a:lnTo>
                  <a:pt x="1087" y="225"/>
                </a:lnTo>
                <a:lnTo>
                  <a:pt x="1095" y="190"/>
                </a:lnTo>
                <a:lnTo>
                  <a:pt x="1096" y="189"/>
                </a:lnTo>
                <a:lnTo>
                  <a:pt x="1095" y="188"/>
                </a:lnTo>
                <a:lnTo>
                  <a:pt x="1095" y="187"/>
                </a:lnTo>
                <a:lnTo>
                  <a:pt x="1095" y="187"/>
                </a:lnTo>
                <a:lnTo>
                  <a:pt x="1095" y="186"/>
                </a:lnTo>
                <a:lnTo>
                  <a:pt x="1094" y="185"/>
                </a:lnTo>
                <a:lnTo>
                  <a:pt x="1094" y="184"/>
                </a:lnTo>
                <a:lnTo>
                  <a:pt x="1093" y="184"/>
                </a:lnTo>
                <a:lnTo>
                  <a:pt x="1093" y="183"/>
                </a:lnTo>
                <a:lnTo>
                  <a:pt x="1093" y="183"/>
                </a:lnTo>
                <a:lnTo>
                  <a:pt x="1092" y="182"/>
                </a:lnTo>
                <a:lnTo>
                  <a:pt x="1091" y="182"/>
                </a:lnTo>
                <a:lnTo>
                  <a:pt x="1091" y="181"/>
                </a:lnTo>
                <a:lnTo>
                  <a:pt x="1090" y="181"/>
                </a:lnTo>
                <a:lnTo>
                  <a:pt x="1089" y="180"/>
                </a:lnTo>
                <a:lnTo>
                  <a:pt x="1088" y="180"/>
                </a:lnTo>
                <a:lnTo>
                  <a:pt x="1087" y="180"/>
                </a:lnTo>
                <a:lnTo>
                  <a:pt x="883" y="141"/>
                </a:lnTo>
                <a:lnTo>
                  <a:pt x="883" y="141"/>
                </a:lnTo>
                <a:lnTo>
                  <a:pt x="770" y="120"/>
                </a:lnTo>
                <a:lnTo>
                  <a:pt x="770" y="120"/>
                </a:lnTo>
                <a:lnTo>
                  <a:pt x="114" y="1"/>
                </a:lnTo>
                <a:lnTo>
                  <a:pt x="112" y="0"/>
                </a:lnTo>
                <a:lnTo>
                  <a:pt x="110" y="0"/>
                </a:lnTo>
                <a:lnTo>
                  <a:pt x="108" y="0"/>
                </a:lnTo>
                <a:lnTo>
                  <a:pt x="106" y="0"/>
                </a:lnTo>
                <a:lnTo>
                  <a:pt x="104" y="1"/>
                </a:lnTo>
                <a:lnTo>
                  <a:pt x="101" y="1"/>
                </a:lnTo>
                <a:lnTo>
                  <a:pt x="99" y="2"/>
                </a:lnTo>
                <a:lnTo>
                  <a:pt x="97" y="2"/>
                </a:lnTo>
                <a:lnTo>
                  <a:pt x="95" y="3"/>
                </a:lnTo>
                <a:lnTo>
                  <a:pt x="93" y="4"/>
                </a:lnTo>
                <a:lnTo>
                  <a:pt x="91" y="5"/>
                </a:lnTo>
                <a:lnTo>
                  <a:pt x="89" y="6"/>
                </a:lnTo>
                <a:lnTo>
                  <a:pt x="87" y="7"/>
                </a:lnTo>
                <a:lnTo>
                  <a:pt x="85" y="8"/>
                </a:lnTo>
                <a:lnTo>
                  <a:pt x="83" y="10"/>
                </a:lnTo>
                <a:lnTo>
                  <a:pt x="81" y="11"/>
                </a:lnTo>
                <a:lnTo>
                  <a:pt x="80" y="12"/>
                </a:lnTo>
                <a:lnTo>
                  <a:pt x="19" y="84"/>
                </a:lnTo>
                <a:lnTo>
                  <a:pt x="18" y="88"/>
                </a:lnTo>
                <a:lnTo>
                  <a:pt x="17" y="89"/>
                </a:lnTo>
                <a:lnTo>
                  <a:pt x="0" y="130"/>
                </a:lnTo>
                <a:lnTo>
                  <a:pt x="0" y="131"/>
                </a:lnTo>
                <a:lnTo>
                  <a:pt x="0" y="132"/>
                </a:lnTo>
                <a:lnTo>
                  <a:pt x="0" y="133"/>
                </a:lnTo>
                <a:lnTo>
                  <a:pt x="0" y="134"/>
                </a:lnTo>
                <a:lnTo>
                  <a:pt x="0" y="135"/>
                </a:lnTo>
                <a:lnTo>
                  <a:pt x="0" y="136"/>
                </a:lnTo>
                <a:lnTo>
                  <a:pt x="1" y="136"/>
                </a:lnTo>
                <a:lnTo>
                  <a:pt x="1" y="137"/>
                </a:lnTo>
                <a:lnTo>
                  <a:pt x="2" y="138"/>
                </a:lnTo>
                <a:lnTo>
                  <a:pt x="3" y="138"/>
                </a:lnTo>
                <a:lnTo>
                  <a:pt x="3" y="140"/>
                </a:lnTo>
                <a:lnTo>
                  <a:pt x="4" y="140"/>
                </a:lnTo>
                <a:lnTo>
                  <a:pt x="5" y="140"/>
                </a:lnTo>
                <a:lnTo>
                  <a:pt x="6" y="141"/>
                </a:lnTo>
                <a:lnTo>
                  <a:pt x="7" y="141"/>
                </a:lnTo>
                <a:lnTo>
                  <a:pt x="8" y="141"/>
                </a:lnTo>
                <a:lnTo>
                  <a:pt x="9" y="142"/>
                </a:lnTo>
                <a:lnTo>
                  <a:pt x="15" y="143"/>
                </a:lnTo>
                <a:lnTo>
                  <a:pt x="339" y="203"/>
                </a:lnTo>
                <a:lnTo>
                  <a:pt x="999" y="326"/>
                </a:lnTo>
              </a:path>
            </a:pathLst>
          </a:custGeom>
          <a:solidFill>
            <a:srgbClr val="969696"/>
          </a:solidFill>
          <a:ln w="127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284" name="Freeform 60"/>
          <p:cNvSpPr>
            <a:spLocks/>
          </p:cNvSpPr>
          <p:nvPr/>
        </p:nvSpPr>
        <p:spPr bwMode="auto">
          <a:xfrm>
            <a:off x="2422525" y="1860550"/>
            <a:ext cx="360363" cy="169863"/>
          </a:xfrm>
          <a:custGeom>
            <a:avLst/>
            <a:gdLst/>
            <a:ahLst/>
            <a:cxnLst>
              <a:cxn ang="0">
                <a:pos x="63" y="0"/>
              </a:cxn>
              <a:cxn ang="0">
                <a:pos x="0" y="74"/>
              </a:cxn>
              <a:cxn ang="0">
                <a:pos x="173" y="106"/>
              </a:cxn>
              <a:cxn ang="0">
                <a:pos x="226" y="31"/>
              </a:cxn>
              <a:cxn ang="0">
                <a:pos x="63" y="0"/>
              </a:cxn>
            </a:cxnLst>
            <a:rect l="0" t="0" r="r" b="b"/>
            <a:pathLst>
              <a:path w="227" h="107">
                <a:moveTo>
                  <a:pt x="63" y="0"/>
                </a:moveTo>
                <a:lnTo>
                  <a:pt x="0" y="74"/>
                </a:lnTo>
                <a:lnTo>
                  <a:pt x="173" y="106"/>
                </a:lnTo>
                <a:lnTo>
                  <a:pt x="226" y="31"/>
                </a:lnTo>
                <a:lnTo>
                  <a:pt x="63" y="0"/>
                </a:lnTo>
              </a:path>
            </a:pathLst>
          </a:custGeom>
          <a:solidFill>
            <a:srgbClr val="3366FF"/>
          </a:solidFill>
          <a:ln w="127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285" name="Freeform 61"/>
          <p:cNvSpPr>
            <a:spLocks/>
          </p:cNvSpPr>
          <p:nvPr/>
        </p:nvSpPr>
        <p:spPr bwMode="auto">
          <a:xfrm>
            <a:off x="1835150" y="1304925"/>
            <a:ext cx="476250" cy="36513"/>
          </a:xfrm>
          <a:custGeom>
            <a:avLst/>
            <a:gdLst/>
            <a:ahLst/>
            <a:cxnLst>
              <a:cxn ang="0">
                <a:pos x="0" y="22"/>
              </a:cxn>
              <a:cxn ang="0">
                <a:pos x="0" y="0"/>
              </a:cxn>
              <a:cxn ang="0">
                <a:pos x="299" y="0"/>
              </a:cxn>
              <a:cxn ang="0">
                <a:pos x="299" y="22"/>
              </a:cxn>
              <a:cxn ang="0">
                <a:pos x="0" y="22"/>
              </a:cxn>
            </a:cxnLst>
            <a:rect l="0" t="0" r="r" b="b"/>
            <a:pathLst>
              <a:path w="300" h="23">
                <a:moveTo>
                  <a:pt x="0" y="22"/>
                </a:moveTo>
                <a:lnTo>
                  <a:pt x="0" y="0"/>
                </a:lnTo>
                <a:lnTo>
                  <a:pt x="299" y="0"/>
                </a:lnTo>
                <a:lnTo>
                  <a:pt x="299" y="22"/>
                </a:lnTo>
                <a:lnTo>
                  <a:pt x="0" y="22"/>
                </a:lnTo>
              </a:path>
            </a:pathLst>
          </a:custGeom>
          <a:solidFill>
            <a:srgbClr val="3366FF"/>
          </a:solidFill>
          <a:ln w="127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286" name="Freeform 62"/>
          <p:cNvSpPr>
            <a:spLocks/>
          </p:cNvSpPr>
          <p:nvPr/>
        </p:nvSpPr>
        <p:spPr bwMode="auto">
          <a:xfrm>
            <a:off x="1728788" y="1201738"/>
            <a:ext cx="688975" cy="104775"/>
          </a:xfrm>
          <a:custGeom>
            <a:avLst/>
            <a:gdLst/>
            <a:ahLst/>
            <a:cxnLst>
              <a:cxn ang="0">
                <a:pos x="0" y="65"/>
              </a:cxn>
              <a:cxn ang="0">
                <a:pos x="0" y="0"/>
              </a:cxn>
              <a:cxn ang="0">
                <a:pos x="433" y="0"/>
              </a:cxn>
              <a:cxn ang="0">
                <a:pos x="433" y="65"/>
              </a:cxn>
              <a:cxn ang="0">
                <a:pos x="0" y="65"/>
              </a:cxn>
            </a:cxnLst>
            <a:rect l="0" t="0" r="r" b="b"/>
            <a:pathLst>
              <a:path w="434" h="66">
                <a:moveTo>
                  <a:pt x="0" y="65"/>
                </a:moveTo>
                <a:lnTo>
                  <a:pt x="0" y="0"/>
                </a:lnTo>
                <a:lnTo>
                  <a:pt x="433" y="0"/>
                </a:lnTo>
                <a:lnTo>
                  <a:pt x="433" y="65"/>
                </a:lnTo>
                <a:lnTo>
                  <a:pt x="0" y="65"/>
                </a:lnTo>
              </a:path>
            </a:pathLst>
          </a:custGeom>
          <a:solidFill>
            <a:srgbClr val="3366FF"/>
          </a:solidFill>
          <a:ln w="127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287" name="Freeform 63"/>
          <p:cNvSpPr>
            <a:spLocks/>
          </p:cNvSpPr>
          <p:nvPr/>
        </p:nvSpPr>
        <p:spPr bwMode="auto">
          <a:xfrm>
            <a:off x="1490663" y="368300"/>
            <a:ext cx="1166812" cy="835025"/>
          </a:xfrm>
          <a:custGeom>
            <a:avLst/>
            <a:gdLst/>
            <a:ahLst/>
            <a:cxnLst>
              <a:cxn ang="0">
                <a:pos x="734" y="501"/>
              </a:cxn>
              <a:cxn ang="0">
                <a:pos x="733" y="505"/>
              </a:cxn>
              <a:cxn ang="0">
                <a:pos x="731" y="510"/>
              </a:cxn>
              <a:cxn ang="0">
                <a:pos x="729" y="514"/>
              </a:cxn>
              <a:cxn ang="0">
                <a:pos x="725" y="517"/>
              </a:cxn>
              <a:cxn ang="0">
                <a:pos x="721" y="520"/>
              </a:cxn>
              <a:cxn ang="0">
                <a:pos x="717" y="523"/>
              </a:cxn>
              <a:cxn ang="0">
                <a:pos x="711" y="524"/>
              </a:cxn>
              <a:cxn ang="0">
                <a:pos x="706" y="525"/>
              </a:cxn>
              <a:cxn ang="0">
                <a:pos x="30" y="525"/>
              </a:cxn>
              <a:cxn ang="0">
                <a:pos x="25" y="525"/>
              </a:cxn>
              <a:cxn ang="0">
                <a:pos x="19" y="524"/>
              </a:cxn>
              <a:cxn ang="0">
                <a:pos x="15" y="521"/>
              </a:cxn>
              <a:cxn ang="0">
                <a:pos x="10" y="519"/>
              </a:cxn>
              <a:cxn ang="0">
                <a:pos x="7" y="516"/>
              </a:cxn>
              <a:cxn ang="0">
                <a:pos x="4" y="512"/>
              </a:cxn>
              <a:cxn ang="0">
                <a:pos x="1" y="508"/>
              </a:cxn>
              <a:cxn ang="0">
                <a:pos x="0" y="503"/>
              </a:cxn>
              <a:cxn ang="0">
                <a:pos x="0" y="498"/>
              </a:cxn>
              <a:cxn ang="0">
                <a:pos x="0" y="25"/>
              </a:cxn>
              <a:cxn ang="0">
                <a:pos x="1" y="20"/>
              </a:cxn>
              <a:cxn ang="0">
                <a:pos x="3" y="16"/>
              </a:cxn>
              <a:cxn ang="0">
                <a:pos x="5" y="12"/>
              </a:cxn>
              <a:cxn ang="0">
                <a:pos x="9" y="8"/>
              </a:cxn>
              <a:cxn ang="0">
                <a:pos x="13" y="6"/>
              </a:cxn>
              <a:cxn ang="0">
                <a:pos x="17" y="3"/>
              </a:cxn>
              <a:cxn ang="0">
                <a:pos x="22" y="2"/>
              </a:cxn>
              <a:cxn ang="0">
                <a:pos x="27" y="1"/>
              </a:cxn>
              <a:cxn ang="0">
                <a:pos x="704" y="1"/>
              </a:cxn>
              <a:cxn ang="0">
                <a:pos x="709" y="1"/>
              </a:cxn>
              <a:cxn ang="0">
                <a:pos x="714" y="2"/>
              </a:cxn>
              <a:cxn ang="0">
                <a:pos x="719" y="4"/>
              </a:cxn>
              <a:cxn ang="0">
                <a:pos x="723" y="7"/>
              </a:cxn>
              <a:cxn ang="0">
                <a:pos x="727" y="10"/>
              </a:cxn>
              <a:cxn ang="0">
                <a:pos x="730" y="14"/>
              </a:cxn>
              <a:cxn ang="0">
                <a:pos x="732" y="18"/>
              </a:cxn>
              <a:cxn ang="0">
                <a:pos x="733" y="23"/>
              </a:cxn>
              <a:cxn ang="0">
                <a:pos x="734" y="27"/>
              </a:cxn>
            </a:cxnLst>
            <a:rect l="0" t="0" r="r" b="b"/>
            <a:pathLst>
              <a:path w="735" h="526">
                <a:moveTo>
                  <a:pt x="734" y="498"/>
                </a:moveTo>
                <a:lnTo>
                  <a:pt x="734" y="501"/>
                </a:lnTo>
                <a:lnTo>
                  <a:pt x="733" y="503"/>
                </a:lnTo>
                <a:lnTo>
                  <a:pt x="733" y="505"/>
                </a:lnTo>
                <a:lnTo>
                  <a:pt x="732" y="508"/>
                </a:lnTo>
                <a:lnTo>
                  <a:pt x="731" y="510"/>
                </a:lnTo>
                <a:lnTo>
                  <a:pt x="730" y="512"/>
                </a:lnTo>
                <a:lnTo>
                  <a:pt x="729" y="514"/>
                </a:lnTo>
                <a:lnTo>
                  <a:pt x="727" y="516"/>
                </a:lnTo>
                <a:lnTo>
                  <a:pt x="725" y="517"/>
                </a:lnTo>
                <a:lnTo>
                  <a:pt x="723" y="519"/>
                </a:lnTo>
                <a:lnTo>
                  <a:pt x="721" y="520"/>
                </a:lnTo>
                <a:lnTo>
                  <a:pt x="719" y="521"/>
                </a:lnTo>
                <a:lnTo>
                  <a:pt x="717" y="523"/>
                </a:lnTo>
                <a:lnTo>
                  <a:pt x="714" y="524"/>
                </a:lnTo>
                <a:lnTo>
                  <a:pt x="711" y="524"/>
                </a:lnTo>
                <a:lnTo>
                  <a:pt x="709" y="525"/>
                </a:lnTo>
                <a:lnTo>
                  <a:pt x="706" y="525"/>
                </a:lnTo>
                <a:lnTo>
                  <a:pt x="704" y="525"/>
                </a:lnTo>
                <a:lnTo>
                  <a:pt x="30" y="525"/>
                </a:lnTo>
                <a:lnTo>
                  <a:pt x="27" y="525"/>
                </a:lnTo>
                <a:lnTo>
                  <a:pt x="25" y="525"/>
                </a:lnTo>
                <a:lnTo>
                  <a:pt x="22" y="524"/>
                </a:lnTo>
                <a:lnTo>
                  <a:pt x="19" y="524"/>
                </a:lnTo>
                <a:lnTo>
                  <a:pt x="17" y="523"/>
                </a:lnTo>
                <a:lnTo>
                  <a:pt x="15" y="521"/>
                </a:lnTo>
                <a:lnTo>
                  <a:pt x="13" y="520"/>
                </a:lnTo>
                <a:lnTo>
                  <a:pt x="10" y="519"/>
                </a:lnTo>
                <a:lnTo>
                  <a:pt x="9" y="517"/>
                </a:lnTo>
                <a:lnTo>
                  <a:pt x="7" y="516"/>
                </a:lnTo>
                <a:lnTo>
                  <a:pt x="5" y="514"/>
                </a:lnTo>
                <a:lnTo>
                  <a:pt x="4" y="512"/>
                </a:lnTo>
                <a:lnTo>
                  <a:pt x="3" y="510"/>
                </a:lnTo>
                <a:lnTo>
                  <a:pt x="1" y="508"/>
                </a:lnTo>
                <a:lnTo>
                  <a:pt x="1" y="505"/>
                </a:lnTo>
                <a:lnTo>
                  <a:pt x="0" y="503"/>
                </a:lnTo>
                <a:lnTo>
                  <a:pt x="0" y="501"/>
                </a:lnTo>
                <a:lnTo>
                  <a:pt x="0" y="498"/>
                </a:lnTo>
                <a:lnTo>
                  <a:pt x="0" y="27"/>
                </a:lnTo>
                <a:lnTo>
                  <a:pt x="0" y="25"/>
                </a:lnTo>
                <a:lnTo>
                  <a:pt x="0" y="22"/>
                </a:lnTo>
                <a:lnTo>
                  <a:pt x="1" y="20"/>
                </a:lnTo>
                <a:lnTo>
                  <a:pt x="1" y="18"/>
                </a:lnTo>
                <a:lnTo>
                  <a:pt x="3" y="16"/>
                </a:lnTo>
                <a:lnTo>
                  <a:pt x="4" y="14"/>
                </a:lnTo>
                <a:lnTo>
                  <a:pt x="5" y="12"/>
                </a:lnTo>
                <a:lnTo>
                  <a:pt x="7" y="10"/>
                </a:lnTo>
                <a:lnTo>
                  <a:pt x="9" y="8"/>
                </a:lnTo>
                <a:lnTo>
                  <a:pt x="10" y="7"/>
                </a:lnTo>
                <a:lnTo>
                  <a:pt x="13" y="6"/>
                </a:lnTo>
                <a:lnTo>
                  <a:pt x="15" y="4"/>
                </a:lnTo>
                <a:lnTo>
                  <a:pt x="17" y="3"/>
                </a:lnTo>
                <a:lnTo>
                  <a:pt x="19" y="2"/>
                </a:lnTo>
                <a:lnTo>
                  <a:pt x="22" y="2"/>
                </a:lnTo>
                <a:lnTo>
                  <a:pt x="25" y="1"/>
                </a:lnTo>
                <a:lnTo>
                  <a:pt x="27" y="1"/>
                </a:lnTo>
                <a:lnTo>
                  <a:pt x="30" y="0"/>
                </a:lnTo>
                <a:lnTo>
                  <a:pt x="704" y="1"/>
                </a:lnTo>
                <a:lnTo>
                  <a:pt x="706" y="1"/>
                </a:lnTo>
                <a:lnTo>
                  <a:pt x="709" y="1"/>
                </a:lnTo>
                <a:lnTo>
                  <a:pt x="711" y="2"/>
                </a:lnTo>
                <a:lnTo>
                  <a:pt x="714" y="2"/>
                </a:lnTo>
                <a:lnTo>
                  <a:pt x="717" y="3"/>
                </a:lnTo>
                <a:lnTo>
                  <a:pt x="719" y="4"/>
                </a:lnTo>
                <a:lnTo>
                  <a:pt x="721" y="6"/>
                </a:lnTo>
                <a:lnTo>
                  <a:pt x="723" y="7"/>
                </a:lnTo>
                <a:lnTo>
                  <a:pt x="725" y="8"/>
                </a:lnTo>
                <a:lnTo>
                  <a:pt x="727" y="10"/>
                </a:lnTo>
                <a:lnTo>
                  <a:pt x="729" y="12"/>
                </a:lnTo>
                <a:lnTo>
                  <a:pt x="730" y="14"/>
                </a:lnTo>
                <a:lnTo>
                  <a:pt x="731" y="16"/>
                </a:lnTo>
                <a:lnTo>
                  <a:pt x="732" y="18"/>
                </a:lnTo>
                <a:lnTo>
                  <a:pt x="733" y="20"/>
                </a:lnTo>
                <a:lnTo>
                  <a:pt x="733" y="23"/>
                </a:lnTo>
                <a:lnTo>
                  <a:pt x="734" y="25"/>
                </a:lnTo>
                <a:lnTo>
                  <a:pt x="734" y="27"/>
                </a:lnTo>
                <a:lnTo>
                  <a:pt x="734" y="498"/>
                </a:lnTo>
              </a:path>
            </a:pathLst>
          </a:custGeom>
          <a:solidFill>
            <a:srgbClr val="969696"/>
          </a:solidFill>
          <a:ln w="127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288" name="Freeform 64"/>
          <p:cNvSpPr>
            <a:spLocks/>
          </p:cNvSpPr>
          <p:nvPr/>
        </p:nvSpPr>
        <p:spPr bwMode="auto">
          <a:xfrm>
            <a:off x="2325688" y="1449388"/>
            <a:ext cx="369887" cy="150812"/>
          </a:xfrm>
          <a:custGeom>
            <a:avLst/>
            <a:gdLst/>
            <a:ahLst/>
            <a:cxnLst>
              <a:cxn ang="0">
                <a:pos x="0" y="94"/>
              </a:cxn>
              <a:cxn ang="0">
                <a:pos x="0" y="0"/>
              </a:cxn>
              <a:cxn ang="0">
                <a:pos x="232" y="0"/>
              </a:cxn>
              <a:cxn ang="0">
                <a:pos x="232" y="94"/>
              </a:cxn>
              <a:cxn ang="0">
                <a:pos x="0" y="94"/>
              </a:cxn>
            </a:cxnLst>
            <a:rect l="0" t="0" r="r" b="b"/>
            <a:pathLst>
              <a:path w="233" h="95">
                <a:moveTo>
                  <a:pt x="0" y="94"/>
                </a:moveTo>
                <a:lnTo>
                  <a:pt x="0" y="0"/>
                </a:lnTo>
                <a:lnTo>
                  <a:pt x="232" y="0"/>
                </a:lnTo>
                <a:lnTo>
                  <a:pt x="232" y="94"/>
                </a:lnTo>
                <a:lnTo>
                  <a:pt x="0" y="94"/>
                </a:lnTo>
              </a:path>
            </a:pathLst>
          </a:custGeom>
          <a:solidFill>
            <a:srgbClr val="808080"/>
          </a:solidFill>
          <a:ln w="127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289" name="Freeform 65"/>
          <p:cNvSpPr>
            <a:spLocks/>
          </p:cNvSpPr>
          <p:nvPr/>
        </p:nvSpPr>
        <p:spPr bwMode="auto">
          <a:xfrm>
            <a:off x="2387600" y="1368425"/>
            <a:ext cx="71438" cy="22225"/>
          </a:xfrm>
          <a:custGeom>
            <a:avLst/>
            <a:gdLst/>
            <a:ahLst/>
            <a:cxnLst>
              <a:cxn ang="0">
                <a:pos x="0" y="13"/>
              </a:cxn>
              <a:cxn ang="0">
                <a:pos x="24" y="13"/>
              </a:cxn>
              <a:cxn ang="0">
                <a:pos x="24" y="8"/>
              </a:cxn>
              <a:cxn ang="0">
                <a:pos x="44" y="8"/>
              </a:cxn>
              <a:cxn ang="0">
                <a:pos x="44" y="0"/>
              </a:cxn>
              <a:cxn ang="0">
                <a:pos x="0" y="0"/>
              </a:cxn>
              <a:cxn ang="0">
                <a:pos x="0" y="13"/>
              </a:cxn>
            </a:cxnLst>
            <a:rect l="0" t="0" r="r" b="b"/>
            <a:pathLst>
              <a:path w="45" h="14">
                <a:moveTo>
                  <a:pt x="0" y="13"/>
                </a:moveTo>
                <a:lnTo>
                  <a:pt x="24" y="13"/>
                </a:lnTo>
                <a:lnTo>
                  <a:pt x="24" y="8"/>
                </a:lnTo>
                <a:lnTo>
                  <a:pt x="44" y="8"/>
                </a:lnTo>
                <a:lnTo>
                  <a:pt x="44" y="0"/>
                </a:lnTo>
                <a:lnTo>
                  <a:pt x="0" y="0"/>
                </a:lnTo>
                <a:lnTo>
                  <a:pt x="0" y="13"/>
                </a:lnTo>
              </a:path>
            </a:pathLst>
          </a:custGeom>
          <a:solidFill>
            <a:srgbClr val="3366FF"/>
          </a:solidFill>
          <a:ln w="127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290" name="Freeform 66"/>
          <p:cNvSpPr>
            <a:spLocks/>
          </p:cNvSpPr>
          <p:nvPr/>
        </p:nvSpPr>
        <p:spPr bwMode="auto">
          <a:xfrm>
            <a:off x="2465388" y="1385888"/>
            <a:ext cx="88900" cy="63500"/>
          </a:xfrm>
          <a:custGeom>
            <a:avLst/>
            <a:gdLst/>
            <a:ahLst/>
            <a:cxnLst>
              <a:cxn ang="0">
                <a:pos x="0" y="39"/>
              </a:cxn>
              <a:cxn ang="0">
                <a:pos x="0" y="0"/>
              </a:cxn>
              <a:cxn ang="0">
                <a:pos x="55" y="0"/>
              </a:cxn>
              <a:cxn ang="0">
                <a:pos x="55" y="39"/>
              </a:cxn>
              <a:cxn ang="0">
                <a:pos x="0" y="39"/>
              </a:cxn>
            </a:cxnLst>
            <a:rect l="0" t="0" r="r" b="b"/>
            <a:pathLst>
              <a:path w="56" h="40">
                <a:moveTo>
                  <a:pt x="0" y="39"/>
                </a:moveTo>
                <a:lnTo>
                  <a:pt x="0" y="0"/>
                </a:lnTo>
                <a:lnTo>
                  <a:pt x="55" y="0"/>
                </a:lnTo>
                <a:lnTo>
                  <a:pt x="55" y="39"/>
                </a:lnTo>
                <a:lnTo>
                  <a:pt x="0" y="39"/>
                </a:lnTo>
              </a:path>
            </a:pathLst>
          </a:custGeom>
          <a:solidFill>
            <a:srgbClr val="808080"/>
          </a:solidFill>
          <a:ln w="127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291" name="Freeform 67"/>
          <p:cNvSpPr>
            <a:spLocks/>
          </p:cNvSpPr>
          <p:nvPr/>
        </p:nvSpPr>
        <p:spPr bwMode="auto">
          <a:xfrm>
            <a:off x="2325688" y="1339850"/>
            <a:ext cx="368300" cy="17463"/>
          </a:xfrm>
          <a:custGeom>
            <a:avLst/>
            <a:gdLst/>
            <a:ahLst/>
            <a:cxnLst>
              <a:cxn ang="0">
                <a:pos x="0" y="10"/>
              </a:cxn>
              <a:cxn ang="0">
                <a:pos x="231" y="10"/>
              </a:cxn>
              <a:cxn ang="0">
                <a:pos x="231" y="0"/>
              </a:cxn>
              <a:cxn ang="0">
                <a:pos x="0" y="0"/>
              </a:cxn>
              <a:cxn ang="0">
                <a:pos x="0" y="10"/>
              </a:cxn>
            </a:cxnLst>
            <a:rect l="0" t="0" r="r" b="b"/>
            <a:pathLst>
              <a:path w="232" h="11">
                <a:moveTo>
                  <a:pt x="0" y="10"/>
                </a:moveTo>
                <a:lnTo>
                  <a:pt x="231" y="10"/>
                </a:lnTo>
                <a:lnTo>
                  <a:pt x="231" y="0"/>
                </a:lnTo>
                <a:lnTo>
                  <a:pt x="0" y="0"/>
                </a:lnTo>
                <a:lnTo>
                  <a:pt x="0" y="10"/>
                </a:lnTo>
              </a:path>
            </a:pathLst>
          </a:custGeom>
          <a:solidFill>
            <a:srgbClr val="3366FF"/>
          </a:solidFill>
          <a:ln w="127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292" name="Oval 68"/>
          <p:cNvSpPr>
            <a:spLocks noChangeArrowheads="1"/>
          </p:cNvSpPr>
          <p:nvPr/>
        </p:nvSpPr>
        <p:spPr bwMode="auto">
          <a:xfrm flipV="1">
            <a:off x="2595563" y="1382713"/>
            <a:ext cx="14287" cy="12700"/>
          </a:xfrm>
          <a:prstGeom prst="ellipse">
            <a:avLst/>
          </a:prstGeom>
          <a:solidFill>
            <a:srgbClr val="3366FF"/>
          </a:solidFill>
          <a:ln w="127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293" name="Freeform 69"/>
          <p:cNvSpPr>
            <a:spLocks/>
          </p:cNvSpPr>
          <p:nvPr/>
        </p:nvSpPr>
        <p:spPr bwMode="auto">
          <a:xfrm>
            <a:off x="1600200" y="460375"/>
            <a:ext cx="941388" cy="647700"/>
          </a:xfrm>
          <a:custGeom>
            <a:avLst/>
            <a:gdLst/>
            <a:ahLst/>
            <a:cxnLst>
              <a:cxn ang="0">
                <a:pos x="22" y="0"/>
              </a:cxn>
              <a:cxn ang="0">
                <a:pos x="18" y="1"/>
              </a:cxn>
              <a:cxn ang="0">
                <a:pos x="14" y="2"/>
              </a:cxn>
              <a:cxn ang="0">
                <a:pos x="10" y="4"/>
              </a:cxn>
              <a:cxn ang="0">
                <a:pos x="7" y="7"/>
              </a:cxn>
              <a:cxn ang="0">
                <a:pos x="4" y="10"/>
              </a:cxn>
              <a:cxn ang="0">
                <a:pos x="2" y="13"/>
              </a:cxn>
              <a:cxn ang="0">
                <a:pos x="1" y="17"/>
              </a:cxn>
              <a:cxn ang="0">
                <a:pos x="0" y="21"/>
              </a:cxn>
              <a:cxn ang="0">
                <a:pos x="0" y="384"/>
              </a:cxn>
              <a:cxn ang="0">
                <a:pos x="0" y="388"/>
              </a:cxn>
              <a:cxn ang="0">
                <a:pos x="2" y="392"/>
              </a:cxn>
              <a:cxn ang="0">
                <a:pos x="3" y="396"/>
              </a:cxn>
              <a:cxn ang="0">
                <a:pos x="6" y="399"/>
              </a:cxn>
              <a:cxn ang="0">
                <a:pos x="8" y="401"/>
              </a:cxn>
              <a:cxn ang="0">
                <a:pos x="12" y="404"/>
              </a:cxn>
              <a:cxn ang="0">
                <a:pos x="16" y="405"/>
              </a:cxn>
              <a:cxn ang="0">
                <a:pos x="20" y="406"/>
              </a:cxn>
              <a:cxn ang="0">
                <a:pos x="24" y="407"/>
              </a:cxn>
              <a:cxn ang="0">
                <a:pos x="570" y="406"/>
              </a:cxn>
              <a:cxn ang="0">
                <a:pos x="575" y="406"/>
              </a:cxn>
              <a:cxn ang="0">
                <a:pos x="578" y="404"/>
              </a:cxn>
              <a:cxn ang="0">
                <a:pos x="582" y="403"/>
              </a:cxn>
              <a:cxn ang="0">
                <a:pos x="585" y="400"/>
              </a:cxn>
              <a:cxn ang="0">
                <a:pos x="588" y="397"/>
              </a:cxn>
              <a:cxn ang="0">
                <a:pos x="590" y="394"/>
              </a:cxn>
              <a:cxn ang="0">
                <a:pos x="592" y="390"/>
              </a:cxn>
              <a:cxn ang="0">
                <a:pos x="592" y="386"/>
              </a:cxn>
              <a:cxn ang="0">
                <a:pos x="592" y="22"/>
              </a:cxn>
              <a:cxn ang="0">
                <a:pos x="592" y="19"/>
              </a:cxn>
              <a:cxn ang="0">
                <a:pos x="591" y="15"/>
              </a:cxn>
              <a:cxn ang="0">
                <a:pos x="589" y="11"/>
              </a:cxn>
              <a:cxn ang="0">
                <a:pos x="587" y="8"/>
              </a:cxn>
              <a:cxn ang="0">
                <a:pos x="584" y="6"/>
              </a:cxn>
              <a:cxn ang="0">
                <a:pos x="580" y="4"/>
              </a:cxn>
              <a:cxn ang="0">
                <a:pos x="577" y="2"/>
              </a:cxn>
              <a:cxn ang="0">
                <a:pos x="573" y="1"/>
              </a:cxn>
              <a:cxn ang="0">
                <a:pos x="568" y="0"/>
              </a:cxn>
            </a:cxnLst>
            <a:rect l="0" t="0" r="r" b="b"/>
            <a:pathLst>
              <a:path w="593" h="408">
                <a:moveTo>
                  <a:pt x="24" y="0"/>
                </a:moveTo>
                <a:lnTo>
                  <a:pt x="22" y="0"/>
                </a:lnTo>
                <a:lnTo>
                  <a:pt x="20" y="1"/>
                </a:lnTo>
                <a:lnTo>
                  <a:pt x="18" y="1"/>
                </a:lnTo>
                <a:lnTo>
                  <a:pt x="16" y="2"/>
                </a:lnTo>
                <a:lnTo>
                  <a:pt x="14" y="2"/>
                </a:lnTo>
                <a:lnTo>
                  <a:pt x="12" y="4"/>
                </a:lnTo>
                <a:lnTo>
                  <a:pt x="10" y="4"/>
                </a:lnTo>
                <a:lnTo>
                  <a:pt x="8" y="6"/>
                </a:lnTo>
                <a:lnTo>
                  <a:pt x="7" y="7"/>
                </a:lnTo>
                <a:lnTo>
                  <a:pt x="6" y="8"/>
                </a:lnTo>
                <a:lnTo>
                  <a:pt x="4" y="10"/>
                </a:lnTo>
                <a:lnTo>
                  <a:pt x="3" y="11"/>
                </a:lnTo>
                <a:lnTo>
                  <a:pt x="2" y="13"/>
                </a:lnTo>
                <a:lnTo>
                  <a:pt x="2" y="15"/>
                </a:lnTo>
                <a:lnTo>
                  <a:pt x="1" y="17"/>
                </a:lnTo>
                <a:lnTo>
                  <a:pt x="0" y="19"/>
                </a:lnTo>
                <a:lnTo>
                  <a:pt x="0" y="21"/>
                </a:lnTo>
                <a:lnTo>
                  <a:pt x="0" y="22"/>
                </a:lnTo>
                <a:lnTo>
                  <a:pt x="0" y="384"/>
                </a:lnTo>
                <a:lnTo>
                  <a:pt x="0" y="386"/>
                </a:lnTo>
                <a:lnTo>
                  <a:pt x="0" y="388"/>
                </a:lnTo>
                <a:lnTo>
                  <a:pt x="1" y="390"/>
                </a:lnTo>
                <a:lnTo>
                  <a:pt x="2" y="392"/>
                </a:lnTo>
                <a:lnTo>
                  <a:pt x="2" y="394"/>
                </a:lnTo>
                <a:lnTo>
                  <a:pt x="3" y="396"/>
                </a:lnTo>
                <a:lnTo>
                  <a:pt x="4" y="397"/>
                </a:lnTo>
                <a:lnTo>
                  <a:pt x="6" y="399"/>
                </a:lnTo>
                <a:lnTo>
                  <a:pt x="7" y="400"/>
                </a:lnTo>
                <a:lnTo>
                  <a:pt x="8" y="401"/>
                </a:lnTo>
                <a:lnTo>
                  <a:pt x="10" y="403"/>
                </a:lnTo>
                <a:lnTo>
                  <a:pt x="12" y="404"/>
                </a:lnTo>
                <a:lnTo>
                  <a:pt x="14" y="404"/>
                </a:lnTo>
                <a:lnTo>
                  <a:pt x="16" y="405"/>
                </a:lnTo>
                <a:lnTo>
                  <a:pt x="18" y="406"/>
                </a:lnTo>
                <a:lnTo>
                  <a:pt x="20" y="406"/>
                </a:lnTo>
                <a:lnTo>
                  <a:pt x="22" y="406"/>
                </a:lnTo>
                <a:lnTo>
                  <a:pt x="24" y="407"/>
                </a:lnTo>
                <a:lnTo>
                  <a:pt x="568" y="407"/>
                </a:lnTo>
                <a:lnTo>
                  <a:pt x="570" y="406"/>
                </a:lnTo>
                <a:lnTo>
                  <a:pt x="573" y="406"/>
                </a:lnTo>
                <a:lnTo>
                  <a:pt x="575" y="406"/>
                </a:lnTo>
                <a:lnTo>
                  <a:pt x="577" y="405"/>
                </a:lnTo>
                <a:lnTo>
                  <a:pt x="578" y="404"/>
                </a:lnTo>
                <a:lnTo>
                  <a:pt x="580" y="404"/>
                </a:lnTo>
                <a:lnTo>
                  <a:pt x="582" y="403"/>
                </a:lnTo>
                <a:lnTo>
                  <a:pt x="584" y="401"/>
                </a:lnTo>
                <a:lnTo>
                  <a:pt x="585" y="400"/>
                </a:lnTo>
                <a:lnTo>
                  <a:pt x="587" y="399"/>
                </a:lnTo>
                <a:lnTo>
                  <a:pt x="588" y="397"/>
                </a:lnTo>
                <a:lnTo>
                  <a:pt x="589" y="396"/>
                </a:lnTo>
                <a:lnTo>
                  <a:pt x="590" y="394"/>
                </a:lnTo>
                <a:lnTo>
                  <a:pt x="591" y="392"/>
                </a:lnTo>
                <a:lnTo>
                  <a:pt x="592" y="390"/>
                </a:lnTo>
                <a:lnTo>
                  <a:pt x="592" y="388"/>
                </a:lnTo>
                <a:lnTo>
                  <a:pt x="592" y="386"/>
                </a:lnTo>
                <a:lnTo>
                  <a:pt x="592" y="384"/>
                </a:lnTo>
                <a:lnTo>
                  <a:pt x="592" y="22"/>
                </a:lnTo>
                <a:lnTo>
                  <a:pt x="592" y="21"/>
                </a:lnTo>
                <a:lnTo>
                  <a:pt x="592" y="19"/>
                </a:lnTo>
                <a:lnTo>
                  <a:pt x="592" y="17"/>
                </a:lnTo>
                <a:lnTo>
                  <a:pt x="591" y="15"/>
                </a:lnTo>
                <a:lnTo>
                  <a:pt x="590" y="13"/>
                </a:lnTo>
                <a:lnTo>
                  <a:pt x="589" y="11"/>
                </a:lnTo>
                <a:lnTo>
                  <a:pt x="588" y="10"/>
                </a:lnTo>
                <a:lnTo>
                  <a:pt x="587" y="8"/>
                </a:lnTo>
                <a:lnTo>
                  <a:pt x="585" y="7"/>
                </a:lnTo>
                <a:lnTo>
                  <a:pt x="584" y="6"/>
                </a:lnTo>
                <a:lnTo>
                  <a:pt x="582" y="4"/>
                </a:lnTo>
                <a:lnTo>
                  <a:pt x="580" y="4"/>
                </a:lnTo>
                <a:lnTo>
                  <a:pt x="578" y="2"/>
                </a:lnTo>
                <a:lnTo>
                  <a:pt x="577" y="2"/>
                </a:lnTo>
                <a:lnTo>
                  <a:pt x="575" y="1"/>
                </a:lnTo>
                <a:lnTo>
                  <a:pt x="573" y="1"/>
                </a:lnTo>
                <a:lnTo>
                  <a:pt x="570" y="0"/>
                </a:lnTo>
                <a:lnTo>
                  <a:pt x="568" y="0"/>
                </a:lnTo>
                <a:lnTo>
                  <a:pt x="24" y="0"/>
                </a:lnTo>
              </a:path>
            </a:pathLst>
          </a:custGeom>
          <a:solidFill>
            <a:srgbClr val="3366FF"/>
          </a:solidFill>
          <a:ln w="127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294" name="Freeform 70"/>
          <p:cNvSpPr>
            <a:spLocks/>
          </p:cNvSpPr>
          <p:nvPr/>
        </p:nvSpPr>
        <p:spPr bwMode="auto">
          <a:xfrm>
            <a:off x="1377950" y="1339850"/>
            <a:ext cx="1392238" cy="328613"/>
          </a:xfrm>
          <a:custGeom>
            <a:avLst/>
            <a:gdLst/>
            <a:ahLst/>
            <a:cxnLst>
              <a:cxn ang="0">
                <a:pos x="876" y="206"/>
              </a:cxn>
              <a:cxn ang="0">
                <a:pos x="134" y="206"/>
              </a:cxn>
              <a:cxn ang="0">
                <a:pos x="0" y="182"/>
              </a:cxn>
              <a:cxn ang="0">
                <a:pos x="0" y="0"/>
              </a:cxn>
              <a:cxn ang="0">
                <a:pos x="597" y="0"/>
              </a:cxn>
              <a:cxn ang="0">
                <a:pos x="597" y="175"/>
              </a:cxn>
              <a:cxn ang="0">
                <a:pos x="828" y="175"/>
              </a:cxn>
              <a:cxn ang="0">
                <a:pos x="828" y="0"/>
              </a:cxn>
              <a:cxn ang="0">
                <a:pos x="876" y="0"/>
              </a:cxn>
              <a:cxn ang="0">
                <a:pos x="876" y="206"/>
              </a:cxn>
            </a:cxnLst>
            <a:rect l="0" t="0" r="r" b="b"/>
            <a:pathLst>
              <a:path w="877" h="207">
                <a:moveTo>
                  <a:pt x="876" y="206"/>
                </a:moveTo>
                <a:lnTo>
                  <a:pt x="134" y="206"/>
                </a:lnTo>
                <a:lnTo>
                  <a:pt x="0" y="182"/>
                </a:lnTo>
                <a:lnTo>
                  <a:pt x="0" y="0"/>
                </a:lnTo>
                <a:lnTo>
                  <a:pt x="597" y="0"/>
                </a:lnTo>
                <a:lnTo>
                  <a:pt x="597" y="175"/>
                </a:lnTo>
                <a:lnTo>
                  <a:pt x="828" y="175"/>
                </a:lnTo>
                <a:lnTo>
                  <a:pt x="828" y="0"/>
                </a:lnTo>
                <a:lnTo>
                  <a:pt x="876" y="0"/>
                </a:lnTo>
                <a:lnTo>
                  <a:pt x="876" y="206"/>
                </a:lnTo>
              </a:path>
            </a:pathLst>
          </a:custGeom>
          <a:solidFill>
            <a:srgbClr val="C0C0C0"/>
          </a:solidFill>
          <a:ln w="127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295" name="Freeform 71"/>
          <p:cNvSpPr>
            <a:spLocks/>
          </p:cNvSpPr>
          <p:nvPr/>
        </p:nvSpPr>
        <p:spPr bwMode="auto">
          <a:xfrm>
            <a:off x="1143000" y="1755775"/>
            <a:ext cx="1716088" cy="304800"/>
          </a:xfrm>
          <a:custGeom>
            <a:avLst/>
            <a:gdLst/>
            <a:ahLst/>
            <a:cxnLst>
              <a:cxn ang="0">
                <a:pos x="1079" y="96"/>
              </a:cxn>
              <a:cxn ang="0">
                <a:pos x="1079" y="96"/>
              </a:cxn>
              <a:cxn ang="0">
                <a:pos x="1080" y="97"/>
              </a:cxn>
              <a:cxn ang="0">
                <a:pos x="1080" y="97"/>
              </a:cxn>
              <a:cxn ang="0">
                <a:pos x="1080" y="98"/>
              </a:cxn>
              <a:cxn ang="0">
                <a:pos x="1080" y="99"/>
              </a:cxn>
              <a:cxn ang="0">
                <a:pos x="1080" y="100"/>
              </a:cxn>
              <a:cxn ang="0">
                <a:pos x="1079" y="100"/>
              </a:cxn>
              <a:cxn ang="0">
                <a:pos x="1079" y="101"/>
              </a:cxn>
              <a:cxn ang="0">
                <a:pos x="1078" y="102"/>
              </a:cxn>
              <a:cxn ang="0">
                <a:pos x="1024" y="182"/>
              </a:cxn>
              <a:cxn ang="0">
                <a:pos x="1022" y="183"/>
              </a:cxn>
              <a:cxn ang="0">
                <a:pos x="1021" y="184"/>
              </a:cxn>
              <a:cxn ang="0">
                <a:pos x="1020" y="185"/>
              </a:cxn>
              <a:cxn ang="0">
                <a:pos x="1018" y="186"/>
              </a:cxn>
              <a:cxn ang="0">
                <a:pos x="1017" y="187"/>
              </a:cxn>
              <a:cxn ang="0">
                <a:pos x="1015" y="188"/>
              </a:cxn>
              <a:cxn ang="0">
                <a:pos x="1014" y="188"/>
              </a:cxn>
              <a:cxn ang="0">
                <a:pos x="1012" y="189"/>
              </a:cxn>
              <a:cxn ang="0">
                <a:pos x="1011" y="190"/>
              </a:cxn>
              <a:cxn ang="0">
                <a:pos x="1009" y="190"/>
              </a:cxn>
              <a:cxn ang="0">
                <a:pos x="1007" y="191"/>
              </a:cxn>
              <a:cxn ang="0">
                <a:pos x="1006" y="191"/>
              </a:cxn>
              <a:cxn ang="0">
                <a:pos x="1004" y="191"/>
              </a:cxn>
              <a:cxn ang="0">
                <a:pos x="1002" y="191"/>
              </a:cxn>
              <a:cxn ang="0">
                <a:pos x="1000" y="191"/>
              </a:cxn>
              <a:cxn ang="0">
                <a:pos x="999" y="191"/>
              </a:cxn>
              <a:cxn ang="0">
                <a:pos x="997" y="191"/>
              </a:cxn>
              <a:cxn ang="0">
                <a:pos x="6" y="7"/>
              </a:cxn>
              <a:cxn ang="0">
                <a:pos x="5" y="7"/>
              </a:cxn>
              <a:cxn ang="0">
                <a:pos x="4" y="6"/>
              </a:cxn>
              <a:cxn ang="0">
                <a:pos x="3" y="6"/>
              </a:cxn>
              <a:cxn ang="0">
                <a:pos x="3" y="6"/>
              </a:cxn>
              <a:cxn ang="0">
                <a:pos x="2" y="5"/>
              </a:cxn>
              <a:cxn ang="0">
                <a:pos x="2" y="4"/>
              </a:cxn>
              <a:cxn ang="0">
                <a:pos x="1" y="3"/>
              </a:cxn>
              <a:cxn ang="0">
                <a:pos x="1" y="3"/>
              </a:cxn>
              <a:cxn ang="0">
                <a:pos x="1" y="2"/>
              </a:cxn>
              <a:cxn ang="0">
                <a:pos x="0" y="2"/>
              </a:cxn>
              <a:cxn ang="0">
                <a:pos x="1" y="1"/>
              </a:cxn>
              <a:cxn ang="0">
                <a:pos x="1" y="0"/>
              </a:cxn>
            </a:cxnLst>
            <a:rect l="0" t="0" r="r" b="b"/>
            <a:pathLst>
              <a:path w="1081" h="192">
                <a:moveTo>
                  <a:pt x="1079" y="96"/>
                </a:moveTo>
                <a:lnTo>
                  <a:pt x="1079" y="96"/>
                </a:lnTo>
                <a:lnTo>
                  <a:pt x="1080" y="97"/>
                </a:lnTo>
                <a:lnTo>
                  <a:pt x="1080" y="97"/>
                </a:lnTo>
                <a:lnTo>
                  <a:pt x="1080" y="98"/>
                </a:lnTo>
                <a:lnTo>
                  <a:pt x="1080" y="99"/>
                </a:lnTo>
                <a:lnTo>
                  <a:pt x="1080" y="100"/>
                </a:lnTo>
                <a:lnTo>
                  <a:pt x="1079" y="100"/>
                </a:lnTo>
                <a:lnTo>
                  <a:pt x="1079" y="101"/>
                </a:lnTo>
                <a:lnTo>
                  <a:pt x="1078" y="102"/>
                </a:lnTo>
                <a:lnTo>
                  <a:pt x="1024" y="182"/>
                </a:lnTo>
                <a:lnTo>
                  <a:pt x="1022" y="183"/>
                </a:lnTo>
                <a:lnTo>
                  <a:pt x="1021" y="184"/>
                </a:lnTo>
                <a:lnTo>
                  <a:pt x="1020" y="185"/>
                </a:lnTo>
                <a:lnTo>
                  <a:pt x="1018" y="186"/>
                </a:lnTo>
                <a:lnTo>
                  <a:pt x="1017" y="187"/>
                </a:lnTo>
                <a:lnTo>
                  <a:pt x="1015" y="188"/>
                </a:lnTo>
                <a:lnTo>
                  <a:pt x="1014" y="188"/>
                </a:lnTo>
                <a:lnTo>
                  <a:pt x="1012" y="189"/>
                </a:lnTo>
                <a:lnTo>
                  <a:pt x="1011" y="190"/>
                </a:lnTo>
                <a:lnTo>
                  <a:pt x="1009" y="190"/>
                </a:lnTo>
                <a:lnTo>
                  <a:pt x="1007" y="191"/>
                </a:lnTo>
                <a:lnTo>
                  <a:pt x="1006" y="191"/>
                </a:lnTo>
                <a:lnTo>
                  <a:pt x="1004" y="191"/>
                </a:lnTo>
                <a:lnTo>
                  <a:pt x="1002" y="191"/>
                </a:lnTo>
                <a:lnTo>
                  <a:pt x="1000" y="191"/>
                </a:lnTo>
                <a:lnTo>
                  <a:pt x="999" y="191"/>
                </a:lnTo>
                <a:lnTo>
                  <a:pt x="997" y="191"/>
                </a:lnTo>
                <a:lnTo>
                  <a:pt x="6" y="7"/>
                </a:lnTo>
                <a:lnTo>
                  <a:pt x="5" y="7"/>
                </a:lnTo>
                <a:lnTo>
                  <a:pt x="4" y="6"/>
                </a:lnTo>
                <a:lnTo>
                  <a:pt x="3" y="6"/>
                </a:lnTo>
                <a:lnTo>
                  <a:pt x="3" y="6"/>
                </a:lnTo>
                <a:lnTo>
                  <a:pt x="2" y="5"/>
                </a:lnTo>
                <a:lnTo>
                  <a:pt x="2" y="4"/>
                </a:lnTo>
                <a:lnTo>
                  <a:pt x="1" y="3"/>
                </a:lnTo>
                <a:lnTo>
                  <a:pt x="1" y="3"/>
                </a:lnTo>
                <a:lnTo>
                  <a:pt x="1" y="2"/>
                </a:lnTo>
                <a:lnTo>
                  <a:pt x="0" y="2"/>
                </a:lnTo>
                <a:lnTo>
                  <a:pt x="1" y="1"/>
                </a:lnTo>
                <a:lnTo>
                  <a:pt x="1" y="0"/>
                </a:lnTo>
              </a:path>
            </a:pathLst>
          </a:custGeom>
          <a:solidFill>
            <a:srgbClr val="C0C0C0"/>
          </a:solidFill>
          <a:ln w="127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296" name="Freeform 72"/>
          <p:cNvSpPr>
            <a:spLocks/>
          </p:cNvSpPr>
          <p:nvPr/>
        </p:nvSpPr>
        <p:spPr bwMode="auto">
          <a:xfrm>
            <a:off x="1289050" y="1635125"/>
            <a:ext cx="74613" cy="34925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32" y="21"/>
              </a:cxn>
              <a:cxn ang="0">
                <a:pos x="46" y="6"/>
              </a:cxn>
              <a:cxn ang="0">
                <a:pos x="12" y="0"/>
              </a:cxn>
              <a:cxn ang="0">
                <a:pos x="3" y="12"/>
              </a:cxn>
              <a:cxn ang="0">
                <a:pos x="0" y="16"/>
              </a:cxn>
            </a:cxnLst>
            <a:rect l="0" t="0" r="r" b="b"/>
            <a:pathLst>
              <a:path w="47" h="22">
                <a:moveTo>
                  <a:pt x="0" y="16"/>
                </a:moveTo>
                <a:lnTo>
                  <a:pt x="32" y="21"/>
                </a:lnTo>
                <a:lnTo>
                  <a:pt x="46" y="6"/>
                </a:lnTo>
                <a:lnTo>
                  <a:pt x="12" y="0"/>
                </a:lnTo>
                <a:lnTo>
                  <a:pt x="3" y="12"/>
                </a:lnTo>
                <a:lnTo>
                  <a:pt x="0" y="16"/>
                </a:lnTo>
              </a:path>
            </a:pathLst>
          </a:custGeom>
          <a:solidFill>
            <a:srgbClr val="3366FF"/>
          </a:solidFill>
          <a:ln w="127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297" name="Freeform 73"/>
          <p:cNvSpPr>
            <a:spLocks/>
          </p:cNvSpPr>
          <p:nvPr/>
        </p:nvSpPr>
        <p:spPr bwMode="auto">
          <a:xfrm>
            <a:off x="1208088" y="1668463"/>
            <a:ext cx="1042987" cy="263525"/>
          </a:xfrm>
          <a:custGeom>
            <a:avLst/>
            <a:gdLst/>
            <a:ahLst/>
            <a:cxnLst>
              <a:cxn ang="0">
                <a:pos x="45" y="0"/>
              </a:cxn>
              <a:cxn ang="0">
                <a:pos x="0" y="53"/>
              </a:cxn>
              <a:cxn ang="0">
                <a:pos x="604" y="165"/>
              </a:cxn>
              <a:cxn ang="0">
                <a:pos x="656" y="113"/>
              </a:cxn>
              <a:cxn ang="0">
                <a:pos x="45" y="0"/>
              </a:cxn>
            </a:cxnLst>
            <a:rect l="0" t="0" r="r" b="b"/>
            <a:pathLst>
              <a:path w="657" h="166">
                <a:moveTo>
                  <a:pt x="45" y="0"/>
                </a:moveTo>
                <a:lnTo>
                  <a:pt x="0" y="53"/>
                </a:lnTo>
                <a:lnTo>
                  <a:pt x="604" y="165"/>
                </a:lnTo>
                <a:lnTo>
                  <a:pt x="656" y="113"/>
                </a:lnTo>
                <a:lnTo>
                  <a:pt x="45" y="0"/>
                </a:lnTo>
              </a:path>
            </a:pathLst>
          </a:custGeom>
          <a:solidFill>
            <a:srgbClr val="C0C0C0"/>
          </a:solidFill>
          <a:ln w="127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298" name="Freeform 74"/>
          <p:cNvSpPr>
            <a:spLocks/>
          </p:cNvSpPr>
          <p:nvPr/>
        </p:nvSpPr>
        <p:spPr bwMode="auto">
          <a:xfrm>
            <a:off x="1430338" y="1662113"/>
            <a:ext cx="852487" cy="179387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536" y="97"/>
              </a:cxn>
              <a:cxn ang="0">
                <a:pos x="520" y="112"/>
              </a:cxn>
              <a:cxn ang="0">
                <a:pos x="520" y="112"/>
              </a:cxn>
              <a:cxn ang="0">
                <a:pos x="0" y="15"/>
              </a:cxn>
              <a:cxn ang="0">
                <a:pos x="12" y="0"/>
              </a:cxn>
            </a:cxnLst>
            <a:rect l="0" t="0" r="r" b="b"/>
            <a:pathLst>
              <a:path w="537" h="113">
                <a:moveTo>
                  <a:pt x="12" y="0"/>
                </a:moveTo>
                <a:lnTo>
                  <a:pt x="536" y="97"/>
                </a:lnTo>
                <a:lnTo>
                  <a:pt x="520" y="112"/>
                </a:lnTo>
                <a:lnTo>
                  <a:pt x="520" y="112"/>
                </a:lnTo>
                <a:lnTo>
                  <a:pt x="0" y="15"/>
                </a:lnTo>
                <a:lnTo>
                  <a:pt x="12" y="0"/>
                </a:lnTo>
              </a:path>
            </a:pathLst>
          </a:custGeom>
          <a:solidFill>
            <a:srgbClr val="3366FF"/>
          </a:solidFill>
          <a:ln w="127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299" name="Freeform 75"/>
          <p:cNvSpPr>
            <a:spLocks/>
          </p:cNvSpPr>
          <p:nvPr/>
        </p:nvSpPr>
        <p:spPr bwMode="auto">
          <a:xfrm>
            <a:off x="2203450" y="1924050"/>
            <a:ext cx="182563" cy="46038"/>
          </a:xfrm>
          <a:custGeom>
            <a:avLst/>
            <a:gdLst/>
            <a:ahLst/>
            <a:cxnLst>
              <a:cxn ang="0">
                <a:pos x="114" y="20"/>
              </a:cxn>
              <a:cxn ang="0">
                <a:pos x="82" y="14"/>
              </a:cxn>
              <a:cxn ang="0">
                <a:pos x="84" y="7"/>
              </a:cxn>
              <a:cxn ang="0">
                <a:pos x="46" y="0"/>
              </a:cxn>
              <a:cxn ang="0">
                <a:pos x="38" y="5"/>
              </a:cxn>
              <a:cxn ang="0">
                <a:pos x="10" y="0"/>
              </a:cxn>
              <a:cxn ang="0">
                <a:pos x="0" y="9"/>
              </a:cxn>
              <a:cxn ang="0">
                <a:pos x="106" y="28"/>
              </a:cxn>
              <a:cxn ang="0">
                <a:pos x="114" y="20"/>
              </a:cxn>
              <a:cxn ang="0">
                <a:pos x="114" y="20"/>
              </a:cxn>
            </a:cxnLst>
            <a:rect l="0" t="0" r="r" b="b"/>
            <a:pathLst>
              <a:path w="115" h="29">
                <a:moveTo>
                  <a:pt x="114" y="20"/>
                </a:moveTo>
                <a:lnTo>
                  <a:pt x="82" y="14"/>
                </a:lnTo>
                <a:lnTo>
                  <a:pt x="84" y="7"/>
                </a:lnTo>
                <a:lnTo>
                  <a:pt x="46" y="0"/>
                </a:lnTo>
                <a:lnTo>
                  <a:pt x="38" y="5"/>
                </a:lnTo>
                <a:lnTo>
                  <a:pt x="10" y="0"/>
                </a:lnTo>
                <a:lnTo>
                  <a:pt x="0" y="9"/>
                </a:lnTo>
                <a:lnTo>
                  <a:pt x="106" y="28"/>
                </a:lnTo>
                <a:lnTo>
                  <a:pt x="114" y="20"/>
                </a:lnTo>
                <a:lnTo>
                  <a:pt x="114" y="20"/>
                </a:lnTo>
              </a:path>
            </a:pathLst>
          </a:custGeom>
          <a:solidFill>
            <a:srgbClr val="3366FF"/>
          </a:solidFill>
          <a:ln w="127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300" name="Freeform 76"/>
          <p:cNvSpPr>
            <a:spLocks/>
          </p:cNvSpPr>
          <p:nvPr/>
        </p:nvSpPr>
        <p:spPr bwMode="auto">
          <a:xfrm>
            <a:off x="2233613" y="1854200"/>
            <a:ext cx="220662" cy="80963"/>
          </a:xfrm>
          <a:custGeom>
            <a:avLst/>
            <a:gdLst/>
            <a:ahLst/>
            <a:cxnLst>
              <a:cxn ang="0">
                <a:pos x="110" y="50"/>
              </a:cxn>
              <a:cxn ang="0">
                <a:pos x="138" y="20"/>
              </a:cxn>
              <a:cxn ang="0">
                <a:pos x="31" y="0"/>
              </a:cxn>
              <a:cxn ang="0">
                <a:pos x="31" y="0"/>
              </a:cxn>
              <a:cxn ang="0">
                <a:pos x="0" y="30"/>
              </a:cxn>
              <a:cxn ang="0">
                <a:pos x="110" y="50"/>
              </a:cxn>
            </a:cxnLst>
            <a:rect l="0" t="0" r="r" b="b"/>
            <a:pathLst>
              <a:path w="139" h="51">
                <a:moveTo>
                  <a:pt x="110" y="50"/>
                </a:moveTo>
                <a:lnTo>
                  <a:pt x="138" y="20"/>
                </a:lnTo>
                <a:lnTo>
                  <a:pt x="31" y="0"/>
                </a:lnTo>
                <a:lnTo>
                  <a:pt x="31" y="0"/>
                </a:lnTo>
                <a:lnTo>
                  <a:pt x="0" y="30"/>
                </a:lnTo>
                <a:lnTo>
                  <a:pt x="110" y="50"/>
                </a:lnTo>
              </a:path>
            </a:pathLst>
          </a:custGeom>
          <a:solidFill>
            <a:srgbClr val="808080"/>
          </a:solidFill>
          <a:ln w="127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301" name="Freeform 77"/>
          <p:cNvSpPr>
            <a:spLocks/>
          </p:cNvSpPr>
          <p:nvPr/>
        </p:nvSpPr>
        <p:spPr bwMode="auto">
          <a:xfrm>
            <a:off x="2289175" y="1820863"/>
            <a:ext cx="198438" cy="57150"/>
          </a:xfrm>
          <a:custGeom>
            <a:avLst/>
            <a:gdLst/>
            <a:ahLst/>
            <a:cxnLst>
              <a:cxn ang="0">
                <a:pos x="14" y="0"/>
              </a:cxn>
              <a:cxn ang="0">
                <a:pos x="124" y="21"/>
              </a:cxn>
              <a:cxn ang="0">
                <a:pos x="108" y="35"/>
              </a:cxn>
              <a:cxn ang="0">
                <a:pos x="0" y="15"/>
              </a:cxn>
              <a:cxn ang="0">
                <a:pos x="14" y="0"/>
              </a:cxn>
            </a:cxnLst>
            <a:rect l="0" t="0" r="r" b="b"/>
            <a:pathLst>
              <a:path w="125" h="36">
                <a:moveTo>
                  <a:pt x="14" y="0"/>
                </a:moveTo>
                <a:lnTo>
                  <a:pt x="124" y="21"/>
                </a:lnTo>
                <a:lnTo>
                  <a:pt x="108" y="35"/>
                </a:lnTo>
                <a:lnTo>
                  <a:pt x="0" y="15"/>
                </a:lnTo>
                <a:lnTo>
                  <a:pt x="14" y="0"/>
                </a:lnTo>
              </a:path>
            </a:pathLst>
          </a:custGeom>
          <a:solidFill>
            <a:srgbClr val="3366FF"/>
          </a:solidFill>
          <a:ln w="127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302" name="Freeform 78"/>
          <p:cNvSpPr>
            <a:spLocks/>
          </p:cNvSpPr>
          <p:nvPr/>
        </p:nvSpPr>
        <p:spPr bwMode="auto">
          <a:xfrm>
            <a:off x="1438275" y="1430338"/>
            <a:ext cx="715963" cy="180975"/>
          </a:xfrm>
          <a:custGeom>
            <a:avLst/>
            <a:gdLst/>
            <a:ahLst/>
            <a:cxnLst>
              <a:cxn ang="0">
                <a:pos x="0" y="113"/>
              </a:cxn>
              <a:cxn ang="0">
                <a:pos x="0" y="0"/>
              </a:cxn>
              <a:cxn ang="0">
                <a:pos x="450" y="0"/>
              </a:cxn>
              <a:cxn ang="0">
                <a:pos x="450" y="113"/>
              </a:cxn>
              <a:cxn ang="0">
                <a:pos x="0" y="113"/>
              </a:cxn>
            </a:cxnLst>
            <a:rect l="0" t="0" r="r" b="b"/>
            <a:pathLst>
              <a:path w="451" h="114">
                <a:moveTo>
                  <a:pt x="0" y="113"/>
                </a:moveTo>
                <a:lnTo>
                  <a:pt x="0" y="0"/>
                </a:lnTo>
                <a:lnTo>
                  <a:pt x="450" y="0"/>
                </a:lnTo>
                <a:lnTo>
                  <a:pt x="450" y="113"/>
                </a:lnTo>
                <a:lnTo>
                  <a:pt x="0" y="113"/>
                </a:lnTo>
              </a:path>
            </a:pathLst>
          </a:custGeom>
          <a:solidFill>
            <a:srgbClr val="969696"/>
          </a:solidFill>
          <a:ln w="127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303" name="Freeform 79"/>
          <p:cNvSpPr>
            <a:spLocks/>
          </p:cNvSpPr>
          <p:nvPr/>
        </p:nvSpPr>
        <p:spPr bwMode="auto">
          <a:xfrm>
            <a:off x="2349500" y="1403350"/>
            <a:ext cx="322263" cy="23813"/>
          </a:xfrm>
          <a:custGeom>
            <a:avLst/>
            <a:gdLst/>
            <a:ahLst/>
            <a:cxnLst>
              <a:cxn ang="0">
                <a:pos x="0" y="14"/>
              </a:cxn>
              <a:cxn ang="0">
                <a:pos x="202" y="14"/>
              </a:cxn>
              <a:cxn ang="0">
                <a:pos x="202" y="0"/>
              </a:cxn>
              <a:cxn ang="0">
                <a:pos x="0" y="0"/>
              </a:cxn>
              <a:cxn ang="0">
                <a:pos x="0" y="14"/>
              </a:cxn>
            </a:cxnLst>
            <a:rect l="0" t="0" r="r" b="b"/>
            <a:pathLst>
              <a:path w="203" h="15">
                <a:moveTo>
                  <a:pt x="0" y="14"/>
                </a:moveTo>
                <a:lnTo>
                  <a:pt x="202" y="14"/>
                </a:lnTo>
                <a:lnTo>
                  <a:pt x="202" y="0"/>
                </a:lnTo>
                <a:lnTo>
                  <a:pt x="0" y="0"/>
                </a:lnTo>
                <a:lnTo>
                  <a:pt x="0" y="14"/>
                </a:lnTo>
              </a:path>
            </a:pathLst>
          </a:custGeom>
          <a:solidFill>
            <a:srgbClr val="C0C0C0"/>
          </a:solidFill>
          <a:ln w="127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304" name="Freeform 80"/>
          <p:cNvSpPr>
            <a:spLocks/>
          </p:cNvSpPr>
          <p:nvPr/>
        </p:nvSpPr>
        <p:spPr bwMode="auto">
          <a:xfrm>
            <a:off x="2781300" y="1517650"/>
            <a:ext cx="1485900" cy="774700"/>
          </a:xfrm>
          <a:custGeom>
            <a:avLst/>
            <a:gdLst/>
            <a:ahLst/>
            <a:cxnLst>
              <a:cxn ang="0">
                <a:pos x="928" y="486"/>
              </a:cxn>
              <a:cxn ang="0">
                <a:pos x="908" y="487"/>
              </a:cxn>
              <a:cxn ang="0">
                <a:pos x="878" y="486"/>
              </a:cxn>
              <a:cxn ang="0">
                <a:pos x="839" y="485"/>
              </a:cxn>
              <a:cxn ang="0">
                <a:pos x="794" y="481"/>
              </a:cxn>
              <a:cxn ang="0">
                <a:pos x="744" y="474"/>
              </a:cxn>
              <a:cxn ang="0">
                <a:pos x="692" y="462"/>
              </a:cxn>
              <a:cxn ang="0">
                <a:pos x="639" y="446"/>
              </a:cxn>
              <a:cxn ang="0">
                <a:pos x="587" y="425"/>
              </a:cxn>
              <a:cxn ang="0">
                <a:pos x="540" y="396"/>
              </a:cxn>
              <a:cxn ang="0">
                <a:pos x="502" y="364"/>
              </a:cxn>
              <a:cxn ang="0">
                <a:pos x="491" y="350"/>
              </a:cxn>
              <a:cxn ang="0">
                <a:pos x="484" y="336"/>
              </a:cxn>
              <a:cxn ang="0">
                <a:pos x="480" y="322"/>
              </a:cxn>
              <a:cxn ang="0">
                <a:pos x="478" y="308"/>
              </a:cxn>
              <a:cxn ang="0">
                <a:pos x="477" y="294"/>
              </a:cxn>
              <a:cxn ang="0">
                <a:pos x="475" y="279"/>
              </a:cxn>
              <a:cxn ang="0">
                <a:pos x="473" y="263"/>
              </a:cxn>
              <a:cxn ang="0">
                <a:pos x="468" y="247"/>
              </a:cxn>
              <a:cxn ang="0">
                <a:pos x="461" y="230"/>
              </a:cxn>
              <a:cxn ang="0">
                <a:pos x="449" y="212"/>
              </a:cxn>
              <a:cxn ang="0">
                <a:pos x="429" y="186"/>
              </a:cxn>
              <a:cxn ang="0">
                <a:pos x="415" y="171"/>
              </a:cxn>
              <a:cxn ang="0">
                <a:pos x="403" y="158"/>
              </a:cxn>
              <a:cxn ang="0">
                <a:pos x="391" y="148"/>
              </a:cxn>
              <a:cxn ang="0">
                <a:pos x="379" y="139"/>
              </a:cxn>
              <a:cxn ang="0">
                <a:pos x="366" y="131"/>
              </a:cxn>
              <a:cxn ang="0">
                <a:pos x="352" y="122"/>
              </a:cxn>
              <a:cxn ang="0">
                <a:pos x="335" y="114"/>
              </a:cxn>
              <a:cxn ang="0">
                <a:pos x="316" y="104"/>
              </a:cxn>
              <a:cxn ang="0">
                <a:pos x="295" y="92"/>
              </a:cxn>
              <a:cxn ang="0">
                <a:pos x="269" y="77"/>
              </a:cxn>
              <a:cxn ang="0">
                <a:pos x="254" y="68"/>
              </a:cxn>
              <a:cxn ang="0">
                <a:pos x="241" y="62"/>
              </a:cxn>
              <a:cxn ang="0">
                <a:pos x="229" y="56"/>
              </a:cxn>
              <a:cxn ang="0">
                <a:pos x="218" y="51"/>
              </a:cxn>
              <a:cxn ang="0">
                <a:pos x="208" y="47"/>
              </a:cxn>
              <a:cxn ang="0">
                <a:pos x="196" y="43"/>
              </a:cxn>
              <a:cxn ang="0">
                <a:pos x="183" y="39"/>
              </a:cxn>
              <a:cxn ang="0">
                <a:pos x="168" y="34"/>
              </a:cxn>
              <a:cxn ang="0">
                <a:pos x="151" y="29"/>
              </a:cxn>
              <a:cxn ang="0">
                <a:pos x="124" y="22"/>
              </a:cxn>
              <a:cxn ang="0">
                <a:pos x="106" y="17"/>
              </a:cxn>
              <a:cxn ang="0">
                <a:pos x="88" y="13"/>
              </a:cxn>
              <a:cxn ang="0">
                <a:pos x="70" y="10"/>
              </a:cxn>
              <a:cxn ang="0">
                <a:pos x="54" y="7"/>
              </a:cxn>
              <a:cxn ang="0">
                <a:pos x="39" y="4"/>
              </a:cxn>
              <a:cxn ang="0">
                <a:pos x="26" y="3"/>
              </a:cxn>
              <a:cxn ang="0">
                <a:pos x="15" y="2"/>
              </a:cxn>
              <a:cxn ang="0">
                <a:pos x="7" y="1"/>
              </a:cxn>
              <a:cxn ang="0">
                <a:pos x="2" y="0"/>
              </a:cxn>
              <a:cxn ang="0">
                <a:pos x="0" y="0"/>
              </a:cxn>
            </a:cxnLst>
            <a:rect l="0" t="0" r="r" b="b"/>
            <a:pathLst>
              <a:path w="936" h="488">
                <a:moveTo>
                  <a:pt x="935" y="486"/>
                </a:moveTo>
                <a:lnTo>
                  <a:pt x="932" y="486"/>
                </a:lnTo>
                <a:lnTo>
                  <a:pt x="928" y="486"/>
                </a:lnTo>
                <a:lnTo>
                  <a:pt x="923" y="486"/>
                </a:lnTo>
                <a:lnTo>
                  <a:pt x="916" y="486"/>
                </a:lnTo>
                <a:lnTo>
                  <a:pt x="908" y="487"/>
                </a:lnTo>
                <a:lnTo>
                  <a:pt x="899" y="487"/>
                </a:lnTo>
                <a:lnTo>
                  <a:pt x="889" y="487"/>
                </a:lnTo>
                <a:lnTo>
                  <a:pt x="878" y="486"/>
                </a:lnTo>
                <a:lnTo>
                  <a:pt x="866" y="486"/>
                </a:lnTo>
                <a:lnTo>
                  <a:pt x="853" y="486"/>
                </a:lnTo>
                <a:lnTo>
                  <a:pt x="839" y="485"/>
                </a:lnTo>
                <a:lnTo>
                  <a:pt x="825" y="484"/>
                </a:lnTo>
                <a:lnTo>
                  <a:pt x="810" y="482"/>
                </a:lnTo>
                <a:lnTo>
                  <a:pt x="794" y="481"/>
                </a:lnTo>
                <a:lnTo>
                  <a:pt x="778" y="479"/>
                </a:lnTo>
                <a:lnTo>
                  <a:pt x="761" y="476"/>
                </a:lnTo>
                <a:lnTo>
                  <a:pt x="744" y="474"/>
                </a:lnTo>
                <a:lnTo>
                  <a:pt x="727" y="470"/>
                </a:lnTo>
                <a:lnTo>
                  <a:pt x="709" y="466"/>
                </a:lnTo>
                <a:lnTo>
                  <a:pt x="692" y="462"/>
                </a:lnTo>
                <a:lnTo>
                  <a:pt x="674" y="458"/>
                </a:lnTo>
                <a:lnTo>
                  <a:pt x="656" y="452"/>
                </a:lnTo>
                <a:lnTo>
                  <a:pt x="639" y="446"/>
                </a:lnTo>
                <a:lnTo>
                  <a:pt x="621" y="440"/>
                </a:lnTo>
                <a:lnTo>
                  <a:pt x="604" y="432"/>
                </a:lnTo>
                <a:lnTo>
                  <a:pt x="587" y="425"/>
                </a:lnTo>
                <a:lnTo>
                  <a:pt x="571" y="416"/>
                </a:lnTo>
                <a:lnTo>
                  <a:pt x="555" y="407"/>
                </a:lnTo>
                <a:lnTo>
                  <a:pt x="540" y="396"/>
                </a:lnTo>
                <a:lnTo>
                  <a:pt x="525" y="386"/>
                </a:lnTo>
                <a:lnTo>
                  <a:pt x="511" y="374"/>
                </a:lnTo>
                <a:lnTo>
                  <a:pt x="502" y="364"/>
                </a:lnTo>
                <a:lnTo>
                  <a:pt x="498" y="360"/>
                </a:lnTo>
                <a:lnTo>
                  <a:pt x="494" y="355"/>
                </a:lnTo>
                <a:lnTo>
                  <a:pt x="491" y="350"/>
                </a:lnTo>
                <a:lnTo>
                  <a:pt x="488" y="346"/>
                </a:lnTo>
                <a:lnTo>
                  <a:pt x="486" y="341"/>
                </a:lnTo>
                <a:lnTo>
                  <a:pt x="484" y="336"/>
                </a:lnTo>
                <a:lnTo>
                  <a:pt x="482" y="332"/>
                </a:lnTo>
                <a:lnTo>
                  <a:pt x="481" y="327"/>
                </a:lnTo>
                <a:lnTo>
                  <a:pt x="480" y="322"/>
                </a:lnTo>
                <a:lnTo>
                  <a:pt x="479" y="318"/>
                </a:lnTo>
                <a:lnTo>
                  <a:pt x="478" y="313"/>
                </a:lnTo>
                <a:lnTo>
                  <a:pt x="478" y="308"/>
                </a:lnTo>
                <a:lnTo>
                  <a:pt x="478" y="303"/>
                </a:lnTo>
                <a:lnTo>
                  <a:pt x="477" y="298"/>
                </a:lnTo>
                <a:lnTo>
                  <a:pt x="477" y="294"/>
                </a:lnTo>
                <a:lnTo>
                  <a:pt x="476" y="289"/>
                </a:lnTo>
                <a:lnTo>
                  <a:pt x="476" y="284"/>
                </a:lnTo>
                <a:lnTo>
                  <a:pt x="475" y="279"/>
                </a:lnTo>
                <a:lnTo>
                  <a:pt x="475" y="274"/>
                </a:lnTo>
                <a:lnTo>
                  <a:pt x="474" y="268"/>
                </a:lnTo>
                <a:lnTo>
                  <a:pt x="473" y="263"/>
                </a:lnTo>
                <a:lnTo>
                  <a:pt x="472" y="258"/>
                </a:lnTo>
                <a:lnTo>
                  <a:pt x="470" y="253"/>
                </a:lnTo>
                <a:lnTo>
                  <a:pt x="468" y="247"/>
                </a:lnTo>
                <a:lnTo>
                  <a:pt x="466" y="242"/>
                </a:lnTo>
                <a:lnTo>
                  <a:pt x="464" y="236"/>
                </a:lnTo>
                <a:lnTo>
                  <a:pt x="461" y="230"/>
                </a:lnTo>
                <a:lnTo>
                  <a:pt x="457" y="224"/>
                </a:lnTo>
                <a:lnTo>
                  <a:pt x="453" y="218"/>
                </a:lnTo>
                <a:lnTo>
                  <a:pt x="449" y="212"/>
                </a:lnTo>
                <a:lnTo>
                  <a:pt x="438" y="198"/>
                </a:lnTo>
                <a:lnTo>
                  <a:pt x="434" y="192"/>
                </a:lnTo>
                <a:lnTo>
                  <a:pt x="429" y="186"/>
                </a:lnTo>
                <a:lnTo>
                  <a:pt x="424" y="180"/>
                </a:lnTo>
                <a:lnTo>
                  <a:pt x="420" y="175"/>
                </a:lnTo>
                <a:lnTo>
                  <a:pt x="415" y="171"/>
                </a:lnTo>
                <a:lnTo>
                  <a:pt x="411" y="166"/>
                </a:lnTo>
                <a:lnTo>
                  <a:pt x="407" y="162"/>
                </a:lnTo>
                <a:lnTo>
                  <a:pt x="403" y="158"/>
                </a:lnTo>
                <a:lnTo>
                  <a:pt x="399" y="154"/>
                </a:lnTo>
                <a:lnTo>
                  <a:pt x="395" y="151"/>
                </a:lnTo>
                <a:lnTo>
                  <a:pt x="391" y="148"/>
                </a:lnTo>
                <a:lnTo>
                  <a:pt x="387" y="145"/>
                </a:lnTo>
                <a:lnTo>
                  <a:pt x="383" y="142"/>
                </a:lnTo>
                <a:lnTo>
                  <a:pt x="379" y="139"/>
                </a:lnTo>
                <a:lnTo>
                  <a:pt x="374" y="136"/>
                </a:lnTo>
                <a:lnTo>
                  <a:pt x="370" y="133"/>
                </a:lnTo>
                <a:lnTo>
                  <a:pt x="366" y="131"/>
                </a:lnTo>
                <a:lnTo>
                  <a:pt x="361" y="128"/>
                </a:lnTo>
                <a:lnTo>
                  <a:pt x="356" y="125"/>
                </a:lnTo>
                <a:lnTo>
                  <a:pt x="352" y="122"/>
                </a:lnTo>
                <a:lnTo>
                  <a:pt x="346" y="120"/>
                </a:lnTo>
                <a:lnTo>
                  <a:pt x="341" y="117"/>
                </a:lnTo>
                <a:lnTo>
                  <a:pt x="335" y="114"/>
                </a:lnTo>
                <a:lnTo>
                  <a:pt x="329" y="111"/>
                </a:lnTo>
                <a:lnTo>
                  <a:pt x="323" y="107"/>
                </a:lnTo>
                <a:lnTo>
                  <a:pt x="316" y="104"/>
                </a:lnTo>
                <a:lnTo>
                  <a:pt x="310" y="100"/>
                </a:lnTo>
                <a:lnTo>
                  <a:pt x="302" y="96"/>
                </a:lnTo>
                <a:lnTo>
                  <a:pt x="295" y="92"/>
                </a:lnTo>
                <a:lnTo>
                  <a:pt x="287" y="87"/>
                </a:lnTo>
                <a:lnTo>
                  <a:pt x="274" y="80"/>
                </a:lnTo>
                <a:lnTo>
                  <a:pt x="269" y="77"/>
                </a:lnTo>
                <a:lnTo>
                  <a:pt x="264" y="74"/>
                </a:lnTo>
                <a:lnTo>
                  <a:pt x="258" y="71"/>
                </a:lnTo>
                <a:lnTo>
                  <a:pt x="254" y="68"/>
                </a:lnTo>
                <a:lnTo>
                  <a:pt x="249" y="66"/>
                </a:lnTo>
                <a:lnTo>
                  <a:pt x="245" y="64"/>
                </a:lnTo>
                <a:lnTo>
                  <a:pt x="241" y="62"/>
                </a:lnTo>
                <a:lnTo>
                  <a:pt x="237" y="60"/>
                </a:lnTo>
                <a:lnTo>
                  <a:pt x="233" y="58"/>
                </a:lnTo>
                <a:lnTo>
                  <a:pt x="229" y="56"/>
                </a:lnTo>
                <a:lnTo>
                  <a:pt x="226" y="54"/>
                </a:lnTo>
                <a:lnTo>
                  <a:pt x="222" y="53"/>
                </a:lnTo>
                <a:lnTo>
                  <a:pt x="218" y="51"/>
                </a:lnTo>
                <a:lnTo>
                  <a:pt x="215" y="50"/>
                </a:lnTo>
                <a:lnTo>
                  <a:pt x="211" y="48"/>
                </a:lnTo>
                <a:lnTo>
                  <a:pt x="208" y="47"/>
                </a:lnTo>
                <a:lnTo>
                  <a:pt x="204" y="46"/>
                </a:lnTo>
                <a:lnTo>
                  <a:pt x="200" y="44"/>
                </a:lnTo>
                <a:lnTo>
                  <a:pt x="196" y="43"/>
                </a:lnTo>
                <a:lnTo>
                  <a:pt x="192" y="42"/>
                </a:lnTo>
                <a:lnTo>
                  <a:pt x="188" y="40"/>
                </a:lnTo>
                <a:lnTo>
                  <a:pt x="183" y="39"/>
                </a:lnTo>
                <a:lnTo>
                  <a:pt x="179" y="37"/>
                </a:lnTo>
                <a:lnTo>
                  <a:pt x="174" y="36"/>
                </a:lnTo>
                <a:lnTo>
                  <a:pt x="168" y="34"/>
                </a:lnTo>
                <a:lnTo>
                  <a:pt x="163" y="33"/>
                </a:lnTo>
                <a:lnTo>
                  <a:pt x="157" y="31"/>
                </a:lnTo>
                <a:lnTo>
                  <a:pt x="151" y="29"/>
                </a:lnTo>
                <a:lnTo>
                  <a:pt x="144" y="27"/>
                </a:lnTo>
                <a:lnTo>
                  <a:pt x="137" y="25"/>
                </a:lnTo>
                <a:lnTo>
                  <a:pt x="124" y="22"/>
                </a:lnTo>
                <a:lnTo>
                  <a:pt x="118" y="20"/>
                </a:lnTo>
                <a:lnTo>
                  <a:pt x="112" y="18"/>
                </a:lnTo>
                <a:lnTo>
                  <a:pt x="106" y="17"/>
                </a:lnTo>
                <a:lnTo>
                  <a:pt x="100" y="16"/>
                </a:lnTo>
                <a:lnTo>
                  <a:pt x="94" y="14"/>
                </a:lnTo>
                <a:lnTo>
                  <a:pt x="88" y="13"/>
                </a:lnTo>
                <a:lnTo>
                  <a:pt x="82" y="12"/>
                </a:lnTo>
                <a:lnTo>
                  <a:pt x="76" y="10"/>
                </a:lnTo>
                <a:lnTo>
                  <a:pt x="70" y="10"/>
                </a:lnTo>
                <a:lnTo>
                  <a:pt x="64" y="8"/>
                </a:lnTo>
                <a:lnTo>
                  <a:pt x="59" y="8"/>
                </a:lnTo>
                <a:lnTo>
                  <a:pt x="54" y="7"/>
                </a:lnTo>
                <a:lnTo>
                  <a:pt x="48" y="6"/>
                </a:lnTo>
                <a:lnTo>
                  <a:pt x="44" y="5"/>
                </a:lnTo>
                <a:lnTo>
                  <a:pt x="39" y="4"/>
                </a:lnTo>
                <a:lnTo>
                  <a:pt x="34" y="4"/>
                </a:lnTo>
                <a:lnTo>
                  <a:pt x="30" y="3"/>
                </a:lnTo>
                <a:lnTo>
                  <a:pt x="26" y="3"/>
                </a:lnTo>
                <a:lnTo>
                  <a:pt x="22" y="2"/>
                </a:lnTo>
                <a:lnTo>
                  <a:pt x="18" y="2"/>
                </a:lnTo>
                <a:lnTo>
                  <a:pt x="15" y="2"/>
                </a:lnTo>
                <a:lnTo>
                  <a:pt x="12" y="1"/>
                </a:lnTo>
                <a:lnTo>
                  <a:pt x="9" y="1"/>
                </a:lnTo>
                <a:lnTo>
                  <a:pt x="7" y="1"/>
                </a:lnTo>
                <a:lnTo>
                  <a:pt x="5" y="0"/>
                </a:lnTo>
                <a:lnTo>
                  <a:pt x="3" y="0"/>
                </a:lnTo>
                <a:lnTo>
                  <a:pt x="2" y="0"/>
                </a:lnTo>
                <a:lnTo>
                  <a:pt x="1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305" name="Freeform 81"/>
          <p:cNvSpPr>
            <a:spLocks/>
          </p:cNvSpPr>
          <p:nvPr/>
        </p:nvSpPr>
        <p:spPr bwMode="auto">
          <a:xfrm>
            <a:off x="884238" y="3817938"/>
            <a:ext cx="347662" cy="3619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8" y="83"/>
              </a:cxn>
              <a:cxn ang="0">
                <a:pos x="218" y="227"/>
              </a:cxn>
              <a:cxn ang="0">
                <a:pos x="0" y="139"/>
              </a:cxn>
              <a:cxn ang="0">
                <a:pos x="0" y="0"/>
              </a:cxn>
            </a:cxnLst>
            <a:rect l="0" t="0" r="r" b="b"/>
            <a:pathLst>
              <a:path w="219" h="228">
                <a:moveTo>
                  <a:pt x="0" y="0"/>
                </a:moveTo>
                <a:lnTo>
                  <a:pt x="218" y="83"/>
                </a:lnTo>
                <a:lnTo>
                  <a:pt x="218" y="227"/>
                </a:lnTo>
                <a:lnTo>
                  <a:pt x="0" y="139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 w="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306" name="Freeform 82"/>
          <p:cNvSpPr>
            <a:spLocks/>
          </p:cNvSpPr>
          <p:nvPr/>
        </p:nvSpPr>
        <p:spPr bwMode="auto">
          <a:xfrm>
            <a:off x="1436688" y="4032250"/>
            <a:ext cx="347662" cy="3619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8" y="84"/>
              </a:cxn>
              <a:cxn ang="0">
                <a:pos x="218" y="227"/>
              </a:cxn>
              <a:cxn ang="0">
                <a:pos x="0" y="139"/>
              </a:cxn>
              <a:cxn ang="0">
                <a:pos x="0" y="0"/>
              </a:cxn>
            </a:cxnLst>
            <a:rect l="0" t="0" r="r" b="b"/>
            <a:pathLst>
              <a:path w="219" h="228">
                <a:moveTo>
                  <a:pt x="0" y="0"/>
                </a:moveTo>
                <a:lnTo>
                  <a:pt x="218" y="84"/>
                </a:lnTo>
                <a:lnTo>
                  <a:pt x="218" y="227"/>
                </a:lnTo>
                <a:lnTo>
                  <a:pt x="0" y="139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 w="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307" name="Freeform 83"/>
          <p:cNvSpPr>
            <a:spLocks/>
          </p:cNvSpPr>
          <p:nvPr/>
        </p:nvSpPr>
        <p:spPr bwMode="auto">
          <a:xfrm>
            <a:off x="917575" y="3921125"/>
            <a:ext cx="265113" cy="138113"/>
          </a:xfrm>
          <a:custGeom>
            <a:avLst/>
            <a:gdLst/>
            <a:ahLst/>
            <a:cxnLst>
              <a:cxn ang="0">
                <a:pos x="0" y="23"/>
              </a:cxn>
              <a:cxn ang="0">
                <a:pos x="3" y="20"/>
              </a:cxn>
              <a:cxn ang="0">
                <a:pos x="5" y="19"/>
              </a:cxn>
              <a:cxn ang="0">
                <a:pos x="7" y="18"/>
              </a:cxn>
              <a:cxn ang="0">
                <a:pos x="8" y="16"/>
              </a:cxn>
              <a:cxn ang="0">
                <a:pos x="10" y="15"/>
              </a:cxn>
              <a:cxn ang="0">
                <a:pos x="12" y="14"/>
              </a:cxn>
              <a:cxn ang="0">
                <a:pos x="14" y="13"/>
              </a:cxn>
              <a:cxn ang="0">
                <a:pos x="16" y="12"/>
              </a:cxn>
              <a:cxn ang="0">
                <a:pos x="18" y="11"/>
              </a:cxn>
              <a:cxn ang="0">
                <a:pos x="20" y="10"/>
              </a:cxn>
              <a:cxn ang="0">
                <a:pos x="22" y="9"/>
              </a:cxn>
              <a:cxn ang="0">
                <a:pos x="24" y="8"/>
              </a:cxn>
              <a:cxn ang="0">
                <a:pos x="25" y="7"/>
              </a:cxn>
              <a:cxn ang="0">
                <a:pos x="28" y="6"/>
              </a:cxn>
              <a:cxn ang="0">
                <a:pos x="30" y="6"/>
              </a:cxn>
              <a:cxn ang="0">
                <a:pos x="32" y="5"/>
              </a:cxn>
              <a:cxn ang="0">
                <a:pos x="34" y="4"/>
              </a:cxn>
              <a:cxn ang="0">
                <a:pos x="36" y="4"/>
              </a:cxn>
              <a:cxn ang="0">
                <a:pos x="38" y="3"/>
              </a:cxn>
              <a:cxn ang="0">
                <a:pos x="40" y="2"/>
              </a:cxn>
              <a:cxn ang="0">
                <a:pos x="42" y="2"/>
              </a:cxn>
              <a:cxn ang="0">
                <a:pos x="44" y="2"/>
              </a:cxn>
              <a:cxn ang="0">
                <a:pos x="46" y="1"/>
              </a:cxn>
              <a:cxn ang="0">
                <a:pos x="48" y="1"/>
              </a:cxn>
              <a:cxn ang="0">
                <a:pos x="51" y="0"/>
              </a:cxn>
              <a:cxn ang="0">
                <a:pos x="53" y="0"/>
              </a:cxn>
              <a:cxn ang="0">
                <a:pos x="55" y="0"/>
              </a:cxn>
              <a:cxn ang="0">
                <a:pos x="57" y="0"/>
              </a:cxn>
              <a:cxn ang="0">
                <a:pos x="60" y="0"/>
              </a:cxn>
              <a:cxn ang="0">
                <a:pos x="62" y="0"/>
              </a:cxn>
              <a:cxn ang="0">
                <a:pos x="64" y="0"/>
              </a:cxn>
              <a:cxn ang="0">
                <a:pos x="74" y="0"/>
              </a:cxn>
              <a:cxn ang="0">
                <a:pos x="78" y="0"/>
              </a:cxn>
              <a:cxn ang="0">
                <a:pos x="83" y="1"/>
              </a:cxn>
              <a:cxn ang="0">
                <a:pos x="88" y="2"/>
              </a:cxn>
              <a:cxn ang="0">
                <a:pos x="92" y="3"/>
              </a:cxn>
              <a:cxn ang="0">
                <a:pos x="96" y="4"/>
              </a:cxn>
              <a:cxn ang="0">
                <a:pos x="100" y="6"/>
              </a:cxn>
              <a:cxn ang="0">
                <a:pos x="105" y="8"/>
              </a:cxn>
              <a:cxn ang="0">
                <a:pos x="109" y="10"/>
              </a:cxn>
              <a:cxn ang="0">
                <a:pos x="113" y="12"/>
              </a:cxn>
              <a:cxn ang="0">
                <a:pos x="117" y="14"/>
              </a:cxn>
              <a:cxn ang="0">
                <a:pos x="120" y="16"/>
              </a:cxn>
              <a:cxn ang="0">
                <a:pos x="124" y="19"/>
              </a:cxn>
              <a:cxn ang="0">
                <a:pos x="128" y="22"/>
              </a:cxn>
              <a:cxn ang="0">
                <a:pos x="131" y="24"/>
              </a:cxn>
              <a:cxn ang="0">
                <a:pos x="134" y="27"/>
              </a:cxn>
              <a:cxn ang="0">
                <a:pos x="138" y="30"/>
              </a:cxn>
              <a:cxn ang="0">
                <a:pos x="141" y="34"/>
              </a:cxn>
              <a:cxn ang="0">
                <a:pos x="144" y="37"/>
              </a:cxn>
              <a:cxn ang="0">
                <a:pos x="146" y="40"/>
              </a:cxn>
              <a:cxn ang="0">
                <a:pos x="149" y="44"/>
              </a:cxn>
              <a:cxn ang="0">
                <a:pos x="151" y="48"/>
              </a:cxn>
              <a:cxn ang="0">
                <a:pos x="154" y="52"/>
              </a:cxn>
              <a:cxn ang="0">
                <a:pos x="156" y="56"/>
              </a:cxn>
              <a:cxn ang="0">
                <a:pos x="158" y="60"/>
              </a:cxn>
              <a:cxn ang="0">
                <a:pos x="159" y="64"/>
              </a:cxn>
              <a:cxn ang="0">
                <a:pos x="161" y="68"/>
              </a:cxn>
              <a:cxn ang="0">
                <a:pos x="162" y="73"/>
              </a:cxn>
              <a:cxn ang="0">
                <a:pos x="164" y="77"/>
              </a:cxn>
              <a:cxn ang="0">
                <a:pos x="164" y="82"/>
              </a:cxn>
              <a:cxn ang="0">
                <a:pos x="166" y="86"/>
              </a:cxn>
            </a:cxnLst>
            <a:rect l="0" t="0" r="r" b="b"/>
            <a:pathLst>
              <a:path w="167" h="87">
                <a:moveTo>
                  <a:pt x="0" y="23"/>
                </a:moveTo>
                <a:lnTo>
                  <a:pt x="3" y="20"/>
                </a:lnTo>
                <a:lnTo>
                  <a:pt x="5" y="19"/>
                </a:lnTo>
                <a:lnTo>
                  <a:pt x="7" y="18"/>
                </a:lnTo>
                <a:lnTo>
                  <a:pt x="8" y="16"/>
                </a:lnTo>
                <a:lnTo>
                  <a:pt x="10" y="15"/>
                </a:lnTo>
                <a:lnTo>
                  <a:pt x="12" y="14"/>
                </a:lnTo>
                <a:lnTo>
                  <a:pt x="14" y="13"/>
                </a:lnTo>
                <a:lnTo>
                  <a:pt x="16" y="12"/>
                </a:lnTo>
                <a:lnTo>
                  <a:pt x="18" y="11"/>
                </a:lnTo>
                <a:lnTo>
                  <a:pt x="20" y="10"/>
                </a:lnTo>
                <a:lnTo>
                  <a:pt x="22" y="9"/>
                </a:lnTo>
                <a:lnTo>
                  <a:pt x="24" y="8"/>
                </a:lnTo>
                <a:lnTo>
                  <a:pt x="25" y="7"/>
                </a:lnTo>
                <a:lnTo>
                  <a:pt x="28" y="6"/>
                </a:lnTo>
                <a:lnTo>
                  <a:pt x="30" y="6"/>
                </a:lnTo>
                <a:lnTo>
                  <a:pt x="32" y="5"/>
                </a:lnTo>
                <a:lnTo>
                  <a:pt x="34" y="4"/>
                </a:lnTo>
                <a:lnTo>
                  <a:pt x="36" y="4"/>
                </a:lnTo>
                <a:lnTo>
                  <a:pt x="38" y="3"/>
                </a:lnTo>
                <a:lnTo>
                  <a:pt x="40" y="2"/>
                </a:lnTo>
                <a:lnTo>
                  <a:pt x="42" y="2"/>
                </a:lnTo>
                <a:lnTo>
                  <a:pt x="44" y="2"/>
                </a:lnTo>
                <a:lnTo>
                  <a:pt x="46" y="1"/>
                </a:lnTo>
                <a:lnTo>
                  <a:pt x="48" y="1"/>
                </a:lnTo>
                <a:lnTo>
                  <a:pt x="51" y="0"/>
                </a:lnTo>
                <a:lnTo>
                  <a:pt x="53" y="0"/>
                </a:lnTo>
                <a:lnTo>
                  <a:pt x="55" y="0"/>
                </a:lnTo>
                <a:lnTo>
                  <a:pt x="57" y="0"/>
                </a:lnTo>
                <a:lnTo>
                  <a:pt x="60" y="0"/>
                </a:lnTo>
                <a:lnTo>
                  <a:pt x="62" y="0"/>
                </a:lnTo>
                <a:lnTo>
                  <a:pt x="64" y="0"/>
                </a:lnTo>
                <a:lnTo>
                  <a:pt x="74" y="0"/>
                </a:lnTo>
                <a:lnTo>
                  <a:pt x="78" y="0"/>
                </a:lnTo>
                <a:lnTo>
                  <a:pt x="83" y="1"/>
                </a:lnTo>
                <a:lnTo>
                  <a:pt x="88" y="2"/>
                </a:lnTo>
                <a:lnTo>
                  <a:pt x="92" y="3"/>
                </a:lnTo>
                <a:lnTo>
                  <a:pt x="96" y="4"/>
                </a:lnTo>
                <a:lnTo>
                  <a:pt x="100" y="6"/>
                </a:lnTo>
                <a:lnTo>
                  <a:pt x="105" y="8"/>
                </a:lnTo>
                <a:lnTo>
                  <a:pt x="109" y="10"/>
                </a:lnTo>
                <a:lnTo>
                  <a:pt x="113" y="12"/>
                </a:lnTo>
                <a:lnTo>
                  <a:pt x="117" y="14"/>
                </a:lnTo>
                <a:lnTo>
                  <a:pt x="120" y="16"/>
                </a:lnTo>
                <a:lnTo>
                  <a:pt x="124" y="19"/>
                </a:lnTo>
                <a:lnTo>
                  <a:pt x="128" y="22"/>
                </a:lnTo>
                <a:lnTo>
                  <a:pt x="131" y="24"/>
                </a:lnTo>
                <a:lnTo>
                  <a:pt x="134" y="27"/>
                </a:lnTo>
                <a:lnTo>
                  <a:pt x="138" y="30"/>
                </a:lnTo>
                <a:lnTo>
                  <a:pt x="141" y="34"/>
                </a:lnTo>
                <a:lnTo>
                  <a:pt x="144" y="37"/>
                </a:lnTo>
                <a:lnTo>
                  <a:pt x="146" y="40"/>
                </a:lnTo>
                <a:lnTo>
                  <a:pt x="149" y="44"/>
                </a:lnTo>
                <a:lnTo>
                  <a:pt x="151" y="48"/>
                </a:lnTo>
                <a:lnTo>
                  <a:pt x="154" y="52"/>
                </a:lnTo>
                <a:lnTo>
                  <a:pt x="156" y="56"/>
                </a:lnTo>
                <a:lnTo>
                  <a:pt x="158" y="60"/>
                </a:lnTo>
                <a:lnTo>
                  <a:pt x="159" y="64"/>
                </a:lnTo>
                <a:lnTo>
                  <a:pt x="161" y="68"/>
                </a:lnTo>
                <a:lnTo>
                  <a:pt x="162" y="73"/>
                </a:lnTo>
                <a:lnTo>
                  <a:pt x="164" y="77"/>
                </a:lnTo>
                <a:lnTo>
                  <a:pt x="164" y="82"/>
                </a:lnTo>
                <a:lnTo>
                  <a:pt x="166" y="86"/>
                </a:lnTo>
              </a:path>
            </a:pathLst>
          </a:custGeom>
          <a:noFill/>
          <a:ln w="13334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308" name="Freeform 84"/>
          <p:cNvSpPr>
            <a:spLocks/>
          </p:cNvSpPr>
          <p:nvPr/>
        </p:nvSpPr>
        <p:spPr bwMode="auto">
          <a:xfrm>
            <a:off x="1479550" y="4130675"/>
            <a:ext cx="265113" cy="138113"/>
          </a:xfrm>
          <a:custGeom>
            <a:avLst/>
            <a:gdLst/>
            <a:ahLst/>
            <a:cxnLst>
              <a:cxn ang="0">
                <a:pos x="0" y="22"/>
              </a:cxn>
              <a:cxn ang="0">
                <a:pos x="4" y="20"/>
              </a:cxn>
              <a:cxn ang="0">
                <a:pos x="5" y="18"/>
              </a:cxn>
              <a:cxn ang="0">
                <a:pos x="7" y="17"/>
              </a:cxn>
              <a:cxn ang="0">
                <a:pos x="9" y="16"/>
              </a:cxn>
              <a:cxn ang="0">
                <a:pos x="10" y="15"/>
              </a:cxn>
              <a:cxn ang="0">
                <a:pos x="12" y="14"/>
              </a:cxn>
              <a:cxn ang="0">
                <a:pos x="14" y="12"/>
              </a:cxn>
              <a:cxn ang="0">
                <a:pos x="16" y="12"/>
              </a:cxn>
              <a:cxn ang="0">
                <a:pos x="18" y="10"/>
              </a:cxn>
              <a:cxn ang="0">
                <a:pos x="20" y="10"/>
              </a:cxn>
              <a:cxn ang="0">
                <a:pos x="22" y="9"/>
              </a:cxn>
              <a:cxn ang="0">
                <a:pos x="24" y="8"/>
              </a:cxn>
              <a:cxn ang="0">
                <a:pos x="26" y="7"/>
              </a:cxn>
              <a:cxn ang="0">
                <a:pos x="28" y="6"/>
              </a:cxn>
              <a:cxn ang="0">
                <a:pos x="30" y="6"/>
              </a:cxn>
              <a:cxn ang="0">
                <a:pos x="32" y="5"/>
              </a:cxn>
              <a:cxn ang="0">
                <a:pos x="34" y="4"/>
              </a:cxn>
              <a:cxn ang="0">
                <a:pos x="36" y="3"/>
              </a:cxn>
              <a:cxn ang="0">
                <a:pos x="38" y="3"/>
              </a:cxn>
              <a:cxn ang="0">
                <a:pos x="40" y="2"/>
              </a:cxn>
              <a:cxn ang="0">
                <a:pos x="42" y="2"/>
              </a:cxn>
              <a:cxn ang="0">
                <a:pos x="44" y="1"/>
              </a:cxn>
              <a:cxn ang="0">
                <a:pos x="47" y="1"/>
              </a:cxn>
              <a:cxn ang="0">
                <a:pos x="49" y="0"/>
              </a:cxn>
              <a:cxn ang="0">
                <a:pos x="51" y="0"/>
              </a:cxn>
              <a:cxn ang="0">
                <a:pos x="53" y="0"/>
              </a:cxn>
              <a:cxn ang="0">
                <a:pos x="56" y="0"/>
              </a:cxn>
              <a:cxn ang="0">
                <a:pos x="58" y="0"/>
              </a:cxn>
              <a:cxn ang="0">
                <a:pos x="60" y="0"/>
              </a:cxn>
              <a:cxn ang="0">
                <a:pos x="62" y="0"/>
              </a:cxn>
              <a:cxn ang="0">
                <a:pos x="65" y="0"/>
              </a:cxn>
              <a:cxn ang="0">
                <a:pos x="74" y="0"/>
              </a:cxn>
              <a:cxn ang="0">
                <a:pos x="79" y="0"/>
              </a:cxn>
              <a:cxn ang="0">
                <a:pos x="83" y="1"/>
              </a:cxn>
              <a:cxn ang="0">
                <a:pos x="88" y="2"/>
              </a:cxn>
              <a:cxn ang="0">
                <a:pos x="92" y="3"/>
              </a:cxn>
              <a:cxn ang="0">
                <a:pos x="97" y="4"/>
              </a:cxn>
              <a:cxn ang="0">
                <a:pos x="101" y="6"/>
              </a:cxn>
              <a:cxn ang="0">
                <a:pos x="105" y="8"/>
              </a:cxn>
              <a:cxn ang="0">
                <a:pos x="109" y="10"/>
              </a:cxn>
              <a:cxn ang="0">
                <a:pos x="113" y="12"/>
              </a:cxn>
              <a:cxn ang="0">
                <a:pos x="117" y="14"/>
              </a:cxn>
              <a:cxn ang="0">
                <a:pos x="121" y="16"/>
              </a:cxn>
              <a:cxn ang="0">
                <a:pos x="124" y="19"/>
              </a:cxn>
              <a:cxn ang="0">
                <a:pos x="128" y="21"/>
              </a:cxn>
              <a:cxn ang="0">
                <a:pos x="132" y="24"/>
              </a:cxn>
              <a:cxn ang="0">
                <a:pos x="135" y="27"/>
              </a:cxn>
              <a:cxn ang="0">
                <a:pos x="138" y="30"/>
              </a:cxn>
              <a:cxn ang="0">
                <a:pos x="141" y="34"/>
              </a:cxn>
              <a:cxn ang="0">
                <a:pos x="144" y="37"/>
              </a:cxn>
              <a:cxn ang="0">
                <a:pos x="147" y="40"/>
              </a:cxn>
              <a:cxn ang="0">
                <a:pos x="149" y="44"/>
              </a:cxn>
              <a:cxn ang="0">
                <a:pos x="152" y="48"/>
              </a:cxn>
              <a:cxn ang="0">
                <a:pos x="154" y="52"/>
              </a:cxn>
              <a:cxn ang="0">
                <a:pos x="156" y="56"/>
              </a:cxn>
              <a:cxn ang="0">
                <a:pos x="158" y="60"/>
              </a:cxn>
              <a:cxn ang="0">
                <a:pos x="160" y="64"/>
              </a:cxn>
              <a:cxn ang="0">
                <a:pos x="161" y="68"/>
              </a:cxn>
              <a:cxn ang="0">
                <a:pos x="163" y="72"/>
              </a:cxn>
              <a:cxn ang="0">
                <a:pos x="164" y="77"/>
              </a:cxn>
              <a:cxn ang="0">
                <a:pos x="165" y="81"/>
              </a:cxn>
              <a:cxn ang="0">
                <a:pos x="166" y="86"/>
              </a:cxn>
            </a:cxnLst>
            <a:rect l="0" t="0" r="r" b="b"/>
            <a:pathLst>
              <a:path w="167" h="87">
                <a:moveTo>
                  <a:pt x="0" y="22"/>
                </a:moveTo>
                <a:lnTo>
                  <a:pt x="4" y="20"/>
                </a:lnTo>
                <a:lnTo>
                  <a:pt x="5" y="18"/>
                </a:lnTo>
                <a:lnTo>
                  <a:pt x="7" y="17"/>
                </a:lnTo>
                <a:lnTo>
                  <a:pt x="9" y="16"/>
                </a:lnTo>
                <a:lnTo>
                  <a:pt x="10" y="15"/>
                </a:lnTo>
                <a:lnTo>
                  <a:pt x="12" y="14"/>
                </a:lnTo>
                <a:lnTo>
                  <a:pt x="14" y="12"/>
                </a:lnTo>
                <a:lnTo>
                  <a:pt x="16" y="12"/>
                </a:lnTo>
                <a:lnTo>
                  <a:pt x="18" y="10"/>
                </a:lnTo>
                <a:lnTo>
                  <a:pt x="20" y="10"/>
                </a:lnTo>
                <a:lnTo>
                  <a:pt x="22" y="9"/>
                </a:lnTo>
                <a:lnTo>
                  <a:pt x="24" y="8"/>
                </a:lnTo>
                <a:lnTo>
                  <a:pt x="26" y="7"/>
                </a:lnTo>
                <a:lnTo>
                  <a:pt x="28" y="6"/>
                </a:lnTo>
                <a:lnTo>
                  <a:pt x="30" y="6"/>
                </a:lnTo>
                <a:lnTo>
                  <a:pt x="32" y="5"/>
                </a:lnTo>
                <a:lnTo>
                  <a:pt x="34" y="4"/>
                </a:lnTo>
                <a:lnTo>
                  <a:pt x="36" y="3"/>
                </a:lnTo>
                <a:lnTo>
                  <a:pt x="38" y="3"/>
                </a:lnTo>
                <a:lnTo>
                  <a:pt x="40" y="2"/>
                </a:lnTo>
                <a:lnTo>
                  <a:pt x="42" y="2"/>
                </a:lnTo>
                <a:lnTo>
                  <a:pt x="44" y="1"/>
                </a:lnTo>
                <a:lnTo>
                  <a:pt x="47" y="1"/>
                </a:lnTo>
                <a:lnTo>
                  <a:pt x="49" y="0"/>
                </a:lnTo>
                <a:lnTo>
                  <a:pt x="51" y="0"/>
                </a:lnTo>
                <a:lnTo>
                  <a:pt x="53" y="0"/>
                </a:lnTo>
                <a:lnTo>
                  <a:pt x="56" y="0"/>
                </a:lnTo>
                <a:lnTo>
                  <a:pt x="58" y="0"/>
                </a:lnTo>
                <a:lnTo>
                  <a:pt x="60" y="0"/>
                </a:lnTo>
                <a:lnTo>
                  <a:pt x="62" y="0"/>
                </a:lnTo>
                <a:lnTo>
                  <a:pt x="65" y="0"/>
                </a:lnTo>
                <a:lnTo>
                  <a:pt x="74" y="0"/>
                </a:lnTo>
                <a:lnTo>
                  <a:pt x="79" y="0"/>
                </a:lnTo>
                <a:lnTo>
                  <a:pt x="83" y="1"/>
                </a:lnTo>
                <a:lnTo>
                  <a:pt x="88" y="2"/>
                </a:lnTo>
                <a:lnTo>
                  <a:pt x="92" y="3"/>
                </a:lnTo>
                <a:lnTo>
                  <a:pt x="97" y="4"/>
                </a:lnTo>
                <a:lnTo>
                  <a:pt x="101" y="6"/>
                </a:lnTo>
                <a:lnTo>
                  <a:pt x="105" y="8"/>
                </a:lnTo>
                <a:lnTo>
                  <a:pt x="109" y="10"/>
                </a:lnTo>
                <a:lnTo>
                  <a:pt x="113" y="12"/>
                </a:lnTo>
                <a:lnTo>
                  <a:pt x="117" y="14"/>
                </a:lnTo>
                <a:lnTo>
                  <a:pt x="121" y="16"/>
                </a:lnTo>
                <a:lnTo>
                  <a:pt x="124" y="19"/>
                </a:lnTo>
                <a:lnTo>
                  <a:pt x="128" y="21"/>
                </a:lnTo>
                <a:lnTo>
                  <a:pt x="132" y="24"/>
                </a:lnTo>
                <a:lnTo>
                  <a:pt x="135" y="27"/>
                </a:lnTo>
                <a:lnTo>
                  <a:pt x="138" y="30"/>
                </a:lnTo>
                <a:lnTo>
                  <a:pt x="141" y="34"/>
                </a:lnTo>
                <a:lnTo>
                  <a:pt x="144" y="37"/>
                </a:lnTo>
                <a:lnTo>
                  <a:pt x="147" y="40"/>
                </a:lnTo>
                <a:lnTo>
                  <a:pt x="149" y="44"/>
                </a:lnTo>
                <a:lnTo>
                  <a:pt x="152" y="48"/>
                </a:lnTo>
                <a:lnTo>
                  <a:pt x="154" y="52"/>
                </a:lnTo>
                <a:lnTo>
                  <a:pt x="156" y="56"/>
                </a:lnTo>
                <a:lnTo>
                  <a:pt x="158" y="60"/>
                </a:lnTo>
                <a:lnTo>
                  <a:pt x="160" y="64"/>
                </a:lnTo>
                <a:lnTo>
                  <a:pt x="161" y="68"/>
                </a:lnTo>
                <a:lnTo>
                  <a:pt x="163" y="72"/>
                </a:lnTo>
                <a:lnTo>
                  <a:pt x="164" y="77"/>
                </a:lnTo>
                <a:lnTo>
                  <a:pt x="165" y="81"/>
                </a:lnTo>
                <a:lnTo>
                  <a:pt x="166" y="86"/>
                </a:lnTo>
              </a:path>
            </a:pathLst>
          </a:custGeom>
          <a:noFill/>
          <a:ln w="13334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309" name="Line 85"/>
          <p:cNvSpPr>
            <a:spLocks noChangeShapeType="1"/>
          </p:cNvSpPr>
          <p:nvPr/>
        </p:nvSpPr>
        <p:spPr bwMode="auto">
          <a:xfrm flipV="1">
            <a:off x="1033463" y="3976688"/>
            <a:ext cx="85725" cy="73025"/>
          </a:xfrm>
          <a:prstGeom prst="line">
            <a:avLst/>
          </a:prstGeom>
          <a:noFill/>
          <a:ln w="1333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310" name="Line 86"/>
          <p:cNvSpPr>
            <a:spLocks noChangeShapeType="1"/>
          </p:cNvSpPr>
          <p:nvPr/>
        </p:nvSpPr>
        <p:spPr bwMode="auto">
          <a:xfrm flipH="1" flipV="1">
            <a:off x="1554163" y="4152900"/>
            <a:ext cx="42862" cy="122238"/>
          </a:xfrm>
          <a:prstGeom prst="line">
            <a:avLst/>
          </a:prstGeom>
          <a:noFill/>
          <a:ln w="13334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311" name="Freeform 87"/>
          <p:cNvSpPr>
            <a:spLocks/>
          </p:cNvSpPr>
          <p:nvPr/>
        </p:nvSpPr>
        <p:spPr bwMode="auto">
          <a:xfrm>
            <a:off x="6367463" y="271463"/>
            <a:ext cx="2468562" cy="889000"/>
          </a:xfrm>
          <a:custGeom>
            <a:avLst/>
            <a:gdLst/>
            <a:ahLst/>
            <a:cxnLst>
              <a:cxn ang="0">
                <a:pos x="189" y="0"/>
              </a:cxn>
              <a:cxn ang="0">
                <a:pos x="1554" y="458"/>
              </a:cxn>
              <a:cxn ang="0">
                <a:pos x="1358" y="559"/>
              </a:cxn>
              <a:cxn ang="0">
                <a:pos x="1262" y="493"/>
              </a:cxn>
              <a:cxn ang="0">
                <a:pos x="1108" y="404"/>
              </a:cxn>
              <a:cxn ang="0">
                <a:pos x="893" y="303"/>
              </a:cxn>
              <a:cxn ang="0">
                <a:pos x="712" y="229"/>
              </a:cxn>
              <a:cxn ang="0">
                <a:pos x="516" y="171"/>
              </a:cxn>
              <a:cxn ang="0">
                <a:pos x="335" y="128"/>
              </a:cxn>
              <a:cxn ang="0">
                <a:pos x="185" y="101"/>
              </a:cxn>
              <a:cxn ang="0">
                <a:pos x="104" y="93"/>
              </a:cxn>
              <a:cxn ang="0">
                <a:pos x="0" y="85"/>
              </a:cxn>
              <a:cxn ang="0">
                <a:pos x="0" y="89"/>
              </a:cxn>
              <a:cxn ang="0">
                <a:pos x="189" y="0"/>
              </a:cxn>
            </a:cxnLst>
            <a:rect l="0" t="0" r="r" b="b"/>
            <a:pathLst>
              <a:path w="1555" h="560">
                <a:moveTo>
                  <a:pt x="189" y="0"/>
                </a:moveTo>
                <a:lnTo>
                  <a:pt x="1554" y="458"/>
                </a:lnTo>
                <a:lnTo>
                  <a:pt x="1358" y="559"/>
                </a:lnTo>
                <a:lnTo>
                  <a:pt x="1262" y="493"/>
                </a:lnTo>
                <a:lnTo>
                  <a:pt x="1108" y="404"/>
                </a:lnTo>
                <a:lnTo>
                  <a:pt x="893" y="303"/>
                </a:lnTo>
                <a:lnTo>
                  <a:pt x="712" y="229"/>
                </a:lnTo>
                <a:lnTo>
                  <a:pt x="516" y="171"/>
                </a:lnTo>
                <a:lnTo>
                  <a:pt x="335" y="128"/>
                </a:lnTo>
                <a:lnTo>
                  <a:pt x="185" y="101"/>
                </a:lnTo>
                <a:lnTo>
                  <a:pt x="104" y="93"/>
                </a:lnTo>
                <a:lnTo>
                  <a:pt x="0" y="85"/>
                </a:lnTo>
                <a:lnTo>
                  <a:pt x="0" y="89"/>
                </a:lnTo>
                <a:lnTo>
                  <a:pt x="189" y="0"/>
                </a:lnTo>
              </a:path>
            </a:pathLst>
          </a:custGeom>
          <a:solidFill>
            <a:srgbClr val="99CCFF"/>
          </a:solidFill>
          <a:ln w="0" cap="flat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312" name="Text Box 88"/>
          <p:cNvSpPr txBox="1">
            <a:spLocks noChangeArrowheads="1"/>
          </p:cNvSpPr>
          <p:nvPr/>
        </p:nvSpPr>
        <p:spPr bwMode="auto">
          <a:xfrm>
            <a:off x="3505200" y="152400"/>
            <a:ext cx="21161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30000"/>
              </a:spcBef>
              <a:buFontTx/>
              <a:buNone/>
            </a:pPr>
            <a:r>
              <a:rPr lang="fr-FR" sz="3800" b="1">
                <a:solidFill>
                  <a:srgbClr val="FF3300"/>
                </a:solidFill>
                <a:effectLst/>
              </a:rPr>
              <a:t>ICP-AES</a:t>
            </a:r>
            <a:endParaRPr lang="fr-FR" sz="2400">
              <a:solidFill>
                <a:schemeClr val="tx1"/>
              </a:solidFill>
              <a:effectLst/>
            </a:endParaRPr>
          </a:p>
        </p:txBody>
      </p:sp>
      <p:sp>
        <p:nvSpPr>
          <p:cNvPr id="52313" name="Text Box 89"/>
          <p:cNvSpPr txBox="1">
            <a:spLocks noChangeArrowheads="1"/>
          </p:cNvSpPr>
          <p:nvPr/>
        </p:nvSpPr>
        <p:spPr bwMode="auto">
          <a:xfrm>
            <a:off x="6130925" y="3048000"/>
            <a:ext cx="28352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cs-CZ" sz="2600" b="1">
                <a:effectLst/>
              </a:rPr>
              <a:t>Spektrální přístroj</a:t>
            </a:r>
            <a:endParaRPr lang="en-GB" sz="2800" b="1">
              <a:effectLst/>
            </a:endParaRPr>
          </a:p>
        </p:txBody>
      </p:sp>
      <p:sp>
        <p:nvSpPr>
          <p:cNvPr id="52314" name="Text Box 90"/>
          <p:cNvSpPr txBox="1">
            <a:spLocks noChangeArrowheads="1"/>
          </p:cNvSpPr>
          <p:nvPr/>
        </p:nvSpPr>
        <p:spPr bwMode="auto">
          <a:xfrm>
            <a:off x="4367213" y="3810000"/>
            <a:ext cx="16605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cs-CZ" sz="2600" b="1">
                <a:effectLst/>
              </a:rPr>
              <a:t>Zdroj</a:t>
            </a:r>
            <a:r>
              <a:rPr lang="en-GB" sz="2600" b="1">
                <a:effectLst/>
              </a:rPr>
              <a:t> ICP</a:t>
            </a:r>
          </a:p>
        </p:txBody>
      </p:sp>
      <p:sp>
        <p:nvSpPr>
          <p:cNvPr id="52315" name="Text Box 91"/>
          <p:cNvSpPr txBox="1">
            <a:spLocks noChangeArrowheads="1"/>
          </p:cNvSpPr>
          <p:nvPr/>
        </p:nvSpPr>
        <p:spPr bwMode="auto">
          <a:xfrm>
            <a:off x="4800600" y="4829175"/>
            <a:ext cx="41148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cs-CZ" sz="2600" b="1">
                <a:effectLst/>
              </a:rPr>
              <a:t>Zavádění vzorku</a:t>
            </a:r>
          </a:p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cs-CZ" sz="2600" b="1">
                <a:effectLst/>
              </a:rPr>
              <a:t>zmlžovač</a:t>
            </a:r>
            <a:r>
              <a:rPr lang="cs-CZ" sz="2600" b="1">
                <a:solidFill>
                  <a:schemeClr val="tx1"/>
                </a:solidFill>
                <a:effectLst/>
              </a:rPr>
              <a:t> </a:t>
            </a:r>
            <a:endParaRPr lang="en-GB" sz="2600">
              <a:solidFill>
                <a:schemeClr val="tx1"/>
              </a:solidFill>
              <a:effectLst/>
            </a:endParaRPr>
          </a:p>
        </p:txBody>
      </p:sp>
      <p:sp>
        <p:nvSpPr>
          <p:cNvPr id="52316" name="Text Box 92"/>
          <p:cNvSpPr txBox="1">
            <a:spLocks noChangeArrowheads="1"/>
          </p:cNvSpPr>
          <p:nvPr/>
        </p:nvSpPr>
        <p:spPr bwMode="auto">
          <a:xfrm>
            <a:off x="2986088" y="1028700"/>
            <a:ext cx="26797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cs-CZ" sz="2600" b="1">
                <a:effectLst/>
              </a:rPr>
              <a:t>Detektor (PMT)</a:t>
            </a:r>
            <a:endParaRPr lang="en-GB" sz="2400">
              <a:effectLst/>
            </a:endParaRPr>
          </a:p>
        </p:txBody>
      </p:sp>
      <p:sp>
        <p:nvSpPr>
          <p:cNvPr id="52317" name="Text Box 93"/>
          <p:cNvSpPr txBox="1">
            <a:spLocks noChangeArrowheads="1"/>
          </p:cNvSpPr>
          <p:nvPr/>
        </p:nvSpPr>
        <p:spPr bwMode="auto">
          <a:xfrm>
            <a:off x="463550" y="6172200"/>
            <a:ext cx="41894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cs-CZ" sz="2600" b="1">
                <a:effectLst/>
              </a:rPr>
              <a:t>Vysokofrekvenční generátor</a:t>
            </a:r>
            <a:endParaRPr lang="en-GB" sz="2600" b="1">
              <a:effectLst/>
            </a:endParaRPr>
          </a:p>
        </p:txBody>
      </p:sp>
      <p:sp>
        <p:nvSpPr>
          <p:cNvPr id="52318" name="Text Box 94"/>
          <p:cNvSpPr txBox="1">
            <a:spLocks noChangeArrowheads="1"/>
          </p:cNvSpPr>
          <p:nvPr/>
        </p:nvSpPr>
        <p:spPr bwMode="auto">
          <a:xfrm>
            <a:off x="2819400" y="712788"/>
            <a:ext cx="3505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cs-CZ" sz="2600" b="1">
                <a:effectLst/>
              </a:rPr>
              <a:t>Sběr a zpracování dat</a:t>
            </a:r>
            <a:endParaRPr lang="en-GB" sz="2600" b="1">
              <a:effectLst/>
            </a:endParaRPr>
          </a:p>
        </p:txBody>
      </p:sp>
      <p:sp>
        <p:nvSpPr>
          <p:cNvPr id="52319" name="Freeform 95" descr="Velké tečky"/>
          <p:cNvSpPr>
            <a:spLocks/>
          </p:cNvSpPr>
          <p:nvPr/>
        </p:nvSpPr>
        <p:spPr bwMode="auto">
          <a:xfrm>
            <a:off x="3810000" y="5040313"/>
            <a:ext cx="925513" cy="522287"/>
          </a:xfrm>
          <a:custGeom>
            <a:avLst/>
            <a:gdLst/>
            <a:ahLst/>
            <a:cxnLst>
              <a:cxn ang="0">
                <a:pos x="582" y="328"/>
              </a:cxn>
              <a:cxn ang="0">
                <a:pos x="106" y="0"/>
              </a:cxn>
              <a:cxn ang="0">
                <a:pos x="36" y="40"/>
              </a:cxn>
              <a:cxn ang="0">
                <a:pos x="8" y="90"/>
              </a:cxn>
              <a:cxn ang="0">
                <a:pos x="0" y="149"/>
              </a:cxn>
              <a:cxn ang="0">
                <a:pos x="0" y="213"/>
              </a:cxn>
              <a:cxn ang="0">
                <a:pos x="14" y="241"/>
              </a:cxn>
              <a:cxn ang="0">
                <a:pos x="123" y="266"/>
              </a:cxn>
              <a:cxn ang="0">
                <a:pos x="117" y="266"/>
              </a:cxn>
              <a:cxn ang="0">
                <a:pos x="582" y="328"/>
              </a:cxn>
            </a:cxnLst>
            <a:rect l="0" t="0" r="r" b="b"/>
            <a:pathLst>
              <a:path w="583" h="329">
                <a:moveTo>
                  <a:pt x="582" y="328"/>
                </a:moveTo>
                <a:lnTo>
                  <a:pt x="106" y="0"/>
                </a:lnTo>
                <a:lnTo>
                  <a:pt x="36" y="40"/>
                </a:lnTo>
                <a:lnTo>
                  <a:pt x="8" y="90"/>
                </a:lnTo>
                <a:lnTo>
                  <a:pt x="0" y="149"/>
                </a:lnTo>
                <a:lnTo>
                  <a:pt x="0" y="213"/>
                </a:lnTo>
                <a:lnTo>
                  <a:pt x="14" y="241"/>
                </a:lnTo>
                <a:lnTo>
                  <a:pt x="123" y="266"/>
                </a:lnTo>
                <a:lnTo>
                  <a:pt x="117" y="266"/>
                </a:lnTo>
                <a:lnTo>
                  <a:pt x="582" y="328"/>
                </a:lnTo>
              </a:path>
            </a:pathLst>
          </a:custGeom>
          <a:pattFill prst="lgConfetti">
            <a:fgClr>
              <a:schemeClr val="bg1"/>
            </a:fgClr>
            <a:bgClr>
              <a:srgbClr val="66CCFF"/>
            </a:bgClr>
          </a:patt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2320" name="Rectangle 96"/>
          <p:cNvSpPr>
            <a:spLocks noChangeArrowheads="1"/>
          </p:cNvSpPr>
          <p:nvPr/>
        </p:nvSpPr>
        <p:spPr bwMode="auto">
          <a:xfrm>
            <a:off x="3810000" y="3429000"/>
            <a:ext cx="76200" cy="762000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321" name="Oval 97"/>
          <p:cNvSpPr>
            <a:spLocks noChangeArrowheads="1"/>
          </p:cNvSpPr>
          <p:nvPr/>
        </p:nvSpPr>
        <p:spPr bwMode="auto">
          <a:xfrm>
            <a:off x="3733800" y="3429000"/>
            <a:ext cx="228600" cy="4572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322" name="Oval 98"/>
          <p:cNvSpPr>
            <a:spLocks noChangeArrowheads="1"/>
          </p:cNvSpPr>
          <p:nvPr/>
        </p:nvSpPr>
        <p:spPr bwMode="auto">
          <a:xfrm>
            <a:off x="3733800" y="3200400"/>
            <a:ext cx="228600" cy="457200"/>
          </a:xfrm>
          <a:prstGeom prst="ellipse">
            <a:avLst/>
          </a:prstGeom>
          <a:solidFill>
            <a:srgbClr val="FF99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323" name="Text Box 99"/>
          <p:cNvSpPr txBox="1">
            <a:spLocks noChangeArrowheads="1"/>
          </p:cNvSpPr>
          <p:nvPr/>
        </p:nvSpPr>
        <p:spPr bwMode="auto">
          <a:xfrm>
            <a:off x="5348288" y="3516313"/>
            <a:ext cx="36083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70000"/>
              </a:lnSpc>
              <a:buClr>
                <a:srgbClr val="FFFF00"/>
              </a:buClr>
              <a:buSzPct val="90000"/>
              <a:buFont typeface="Monotype Sorts" pitchFamily="2" charset="2"/>
              <a:buNone/>
            </a:pPr>
            <a:r>
              <a:rPr lang="cs-CZ" sz="2600" b="1">
                <a:effectLst/>
              </a:rPr>
              <a:t>(monochromátor)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25" name="Group 321"/>
          <p:cNvGrpSpPr>
            <a:grpSpLocks/>
          </p:cNvGrpSpPr>
          <p:nvPr/>
        </p:nvGrpSpPr>
        <p:grpSpPr bwMode="auto">
          <a:xfrm>
            <a:off x="103188" y="179388"/>
            <a:ext cx="8909050" cy="6451600"/>
            <a:chOff x="65" y="113"/>
            <a:chExt cx="5612" cy="4064"/>
          </a:xfrm>
        </p:grpSpPr>
        <p:pic>
          <p:nvPicPr>
            <p:cNvPr id="47114" name="Picture 10" descr="C:\DIA\CCD\Doppelpoly4b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36" y="113"/>
              <a:ext cx="1632" cy="1552"/>
            </a:xfrm>
            <a:prstGeom prst="rect">
              <a:avLst/>
            </a:prstGeom>
            <a:noFill/>
          </p:spPr>
        </p:pic>
        <p:sp>
          <p:nvSpPr>
            <p:cNvPr id="47236" name="Freeform 132"/>
            <p:cNvSpPr>
              <a:spLocks/>
            </p:cNvSpPr>
            <p:nvPr/>
          </p:nvSpPr>
          <p:spPr bwMode="auto">
            <a:xfrm rot="2014368">
              <a:off x="541" y="1350"/>
              <a:ext cx="1" cy="2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0" y="5"/>
                </a:cxn>
                <a:cxn ang="0">
                  <a:pos x="0" y="8"/>
                </a:cxn>
                <a:cxn ang="0">
                  <a:pos x="0" y="11"/>
                </a:cxn>
                <a:cxn ang="0">
                  <a:pos x="0" y="15"/>
                </a:cxn>
                <a:cxn ang="0">
                  <a:pos x="0" y="20"/>
                </a:cxn>
                <a:cxn ang="0">
                  <a:pos x="0" y="25"/>
                </a:cxn>
                <a:cxn ang="0">
                  <a:pos x="0" y="31"/>
                </a:cxn>
                <a:cxn ang="0">
                  <a:pos x="0" y="37"/>
                </a:cxn>
                <a:cxn ang="0">
                  <a:pos x="0" y="44"/>
                </a:cxn>
                <a:cxn ang="0">
                  <a:pos x="0" y="51"/>
                </a:cxn>
                <a:cxn ang="0">
                  <a:pos x="0" y="58"/>
                </a:cxn>
                <a:cxn ang="0">
                  <a:pos x="0" y="66"/>
                </a:cxn>
                <a:cxn ang="0">
                  <a:pos x="0" y="75"/>
                </a:cxn>
                <a:cxn ang="0">
                  <a:pos x="0" y="83"/>
                </a:cxn>
                <a:cxn ang="0">
                  <a:pos x="0" y="92"/>
                </a:cxn>
                <a:cxn ang="0">
                  <a:pos x="0" y="102"/>
                </a:cxn>
                <a:cxn ang="0">
                  <a:pos x="0" y="111"/>
                </a:cxn>
                <a:cxn ang="0">
                  <a:pos x="0" y="121"/>
                </a:cxn>
                <a:cxn ang="0">
                  <a:pos x="0" y="131"/>
                </a:cxn>
                <a:cxn ang="0">
                  <a:pos x="0" y="141"/>
                </a:cxn>
                <a:cxn ang="0">
                  <a:pos x="0" y="152"/>
                </a:cxn>
                <a:cxn ang="0">
                  <a:pos x="0" y="162"/>
                </a:cxn>
                <a:cxn ang="0">
                  <a:pos x="0" y="173"/>
                </a:cxn>
                <a:cxn ang="0">
                  <a:pos x="0" y="184"/>
                </a:cxn>
                <a:cxn ang="0">
                  <a:pos x="0" y="195"/>
                </a:cxn>
                <a:cxn ang="0">
                  <a:pos x="0" y="206"/>
                </a:cxn>
                <a:cxn ang="0">
                  <a:pos x="0" y="218"/>
                </a:cxn>
                <a:cxn ang="0">
                  <a:pos x="0" y="229"/>
                </a:cxn>
                <a:cxn ang="0">
                  <a:pos x="0" y="240"/>
                </a:cxn>
                <a:cxn ang="0">
                  <a:pos x="0" y="263"/>
                </a:cxn>
                <a:cxn ang="0">
                  <a:pos x="0" y="274"/>
                </a:cxn>
                <a:cxn ang="0">
                  <a:pos x="0" y="285"/>
                </a:cxn>
                <a:cxn ang="0">
                  <a:pos x="0" y="296"/>
                </a:cxn>
                <a:cxn ang="0">
                  <a:pos x="0" y="307"/>
                </a:cxn>
                <a:cxn ang="0">
                  <a:pos x="0" y="318"/>
                </a:cxn>
                <a:cxn ang="0">
                  <a:pos x="0" y="328"/>
                </a:cxn>
                <a:cxn ang="0">
                  <a:pos x="0" y="339"/>
                </a:cxn>
                <a:cxn ang="0">
                  <a:pos x="0" y="349"/>
                </a:cxn>
                <a:cxn ang="0">
                  <a:pos x="0" y="359"/>
                </a:cxn>
                <a:cxn ang="0">
                  <a:pos x="0" y="369"/>
                </a:cxn>
                <a:cxn ang="0">
                  <a:pos x="0" y="378"/>
                </a:cxn>
                <a:cxn ang="0">
                  <a:pos x="0" y="388"/>
                </a:cxn>
                <a:cxn ang="0">
                  <a:pos x="0" y="397"/>
                </a:cxn>
                <a:cxn ang="0">
                  <a:pos x="0" y="406"/>
                </a:cxn>
                <a:cxn ang="0">
                  <a:pos x="0" y="414"/>
                </a:cxn>
                <a:cxn ang="0">
                  <a:pos x="0" y="422"/>
                </a:cxn>
                <a:cxn ang="0">
                  <a:pos x="0" y="429"/>
                </a:cxn>
                <a:cxn ang="0">
                  <a:pos x="0" y="436"/>
                </a:cxn>
                <a:cxn ang="0">
                  <a:pos x="0" y="443"/>
                </a:cxn>
                <a:cxn ang="0">
                  <a:pos x="0" y="449"/>
                </a:cxn>
                <a:cxn ang="0">
                  <a:pos x="0" y="455"/>
                </a:cxn>
                <a:cxn ang="0">
                  <a:pos x="0" y="460"/>
                </a:cxn>
                <a:cxn ang="0">
                  <a:pos x="0" y="464"/>
                </a:cxn>
                <a:cxn ang="0">
                  <a:pos x="0" y="469"/>
                </a:cxn>
                <a:cxn ang="0">
                  <a:pos x="0" y="472"/>
                </a:cxn>
                <a:cxn ang="0">
                  <a:pos x="0" y="475"/>
                </a:cxn>
                <a:cxn ang="0">
                  <a:pos x="0" y="478"/>
                </a:cxn>
                <a:cxn ang="0">
                  <a:pos x="0" y="479"/>
                </a:cxn>
                <a:cxn ang="0">
                  <a:pos x="0" y="480"/>
                </a:cxn>
                <a:cxn ang="0">
                  <a:pos x="0" y="481"/>
                </a:cxn>
              </a:cxnLst>
              <a:rect l="0" t="0" r="r" b="b"/>
              <a:pathLst>
                <a:path w="1" h="482">
                  <a:moveTo>
                    <a:pt x="0" y="0"/>
                  </a:moveTo>
                  <a:lnTo>
                    <a:pt x="0" y="1"/>
                  </a:lnTo>
                  <a:lnTo>
                    <a:pt x="0" y="2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11"/>
                  </a:lnTo>
                  <a:lnTo>
                    <a:pt x="0" y="15"/>
                  </a:lnTo>
                  <a:lnTo>
                    <a:pt x="0" y="20"/>
                  </a:lnTo>
                  <a:lnTo>
                    <a:pt x="0" y="25"/>
                  </a:lnTo>
                  <a:lnTo>
                    <a:pt x="0" y="31"/>
                  </a:lnTo>
                  <a:lnTo>
                    <a:pt x="0" y="37"/>
                  </a:lnTo>
                  <a:lnTo>
                    <a:pt x="0" y="44"/>
                  </a:lnTo>
                  <a:lnTo>
                    <a:pt x="0" y="51"/>
                  </a:lnTo>
                  <a:lnTo>
                    <a:pt x="0" y="58"/>
                  </a:lnTo>
                  <a:lnTo>
                    <a:pt x="0" y="66"/>
                  </a:lnTo>
                  <a:lnTo>
                    <a:pt x="0" y="75"/>
                  </a:lnTo>
                  <a:lnTo>
                    <a:pt x="0" y="83"/>
                  </a:lnTo>
                  <a:lnTo>
                    <a:pt x="0" y="92"/>
                  </a:lnTo>
                  <a:lnTo>
                    <a:pt x="0" y="102"/>
                  </a:lnTo>
                  <a:lnTo>
                    <a:pt x="0" y="111"/>
                  </a:lnTo>
                  <a:lnTo>
                    <a:pt x="0" y="121"/>
                  </a:lnTo>
                  <a:lnTo>
                    <a:pt x="0" y="131"/>
                  </a:lnTo>
                  <a:lnTo>
                    <a:pt x="0" y="141"/>
                  </a:lnTo>
                  <a:lnTo>
                    <a:pt x="0" y="152"/>
                  </a:lnTo>
                  <a:lnTo>
                    <a:pt x="0" y="162"/>
                  </a:lnTo>
                  <a:lnTo>
                    <a:pt x="0" y="173"/>
                  </a:lnTo>
                  <a:lnTo>
                    <a:pt x="0" y="184"/>
                  </a:lnTo>
                  <a:lnTo>
                    <a:pt x="0" y="195"/>
                  </a:lnTo>
                  <a:lnTo>
                    <a:pt x="0" y="206"/>
                  </a:lnTo>
                  <a:lnTo>
                    <a:pt x="0" y="218"/>
                  </a:lnTo>
                  <a:lnTo>
                    <a:pt x="0" y="229"/>
                  </a:lnTo>
                  <a:lnTo>
                    <a:pt x="0" y="240"/>
                  </a:lnTo>
                  <a:lnTo>
                    <a:pt x="0" y="263"/>
                  </a:lnTo>
                  <a:lnTo>
                    <a:pt x="0" y="274"/>
                  </a:lnTo>
                  <a:lnTo>
                    <a:pt x="0" y="285"/>
                  </a:lnTo>
                  <a:lnTo>
                    <a:pt x="0" y="296"/>
                  </a:lnTo>
                  <a:lnTo>
                    <a:pt x="0" y="307"/>
                  </a:lnTo>
                  <a:lnTo>
                    <a:pt x="0" y="318"/>
                  </a:lnTo>
                  <a:lnTo>
                    <a:pt x="0" y="328"/>
                  </a:lnTo>
                  <a:lnTo>
                    <a:pt x="0" y="339"/>
                  </a:lnTo>
                  <a:lnTo>
                    <a:pt x="0" y="349"/>
                  </a:lnTo>
                  <a:lnTo>
                    <a:pt x="0" y="359"/>
                  </a:lnTo>
                  <a:lnTo>
                    <a:pt x="0" y="369"/>
                  </a:lnTo>
                  <a:lnTo>
                    <a:pt x="0" y="378"/>
                  </a:lnTo>
                  <a:lnTo>
                    <a:pt x="0" y="388"/>
                  </a:lnTo>
                  <a:lnTo>
                    <a:pt x="0" y="397"/>
                  </a:lnTo>
                  <a:lnTo>
                    <a:pt x="0" y="406"/>
                  </a:lnTo>
                  <a:lnTo>
                    <a:pt x="0" y="414"/>
                  </a:lnTo>
                  <a:lnTo>
                    <a:pt x="0" y="422"/>
                  </a:lnTo>
                  <a:lnTo>
                    <a:pt x="0" y="429"/>
                  </a:lnTo>
                  <a:lnTo>
                    <a:pt x="0" y="436"/>
                  </a:lnTo>
                  <a:lnTo>
                    <a:pt x="0" y="443"/>
                  </a:lnTo>
                  <a:lnTo>
                    <a:pt x="0" y="449"/>
                  </a:lnTo>
                  <a:lnTo>
                    <a:pt x="0" y="455"/>
                  </a:lnTo>
                  <a:lnTo>
                    <a:pt x="0" y="460"/>
                  </a:lnTo>
                  <a:lnTo>
                    <a:pt x="0" y="464"/>
                  </a:lnTo>
                  <a:lnTo>
                    <a:pt x="0" y="469"/>
                  </a:lnTo>
                  <a:lnTo>
                    <a:pt x="0" y="472"/>
                  </a:lnTo>
                  <a:lnTo>
                    <a:pt x="0" y="475"/>
                  </a:lnTo>
                  <a:lnTo>
                    <a:pt x="0" y="478"/>
                  </a:lnTo>
                  <a:lnTo>
                    <a:pt x="0" y="479"/>
                  </a:lnTo>
                  <a:lnTo>
                    <a:pt x="0" y="480"/>
                  </a:lnTo>
                  <a:lnTo>
                    <a:pt x="0" y="481"/>
                  </a:lnTo>
                </a:path>
              </a:pathLst>
            </a:custGeom>
            <a:solidFill>
              <a:schemeClr val="bg1"/>
            </a:solidFill>
            <a:ln w="3429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237" name="Freeform 133"/>
            <p:cNvSpPr>
              <a:spLocks/>
            </p:cNvSpPr>
            <p:nvPr/>
          </p:nvSpPr>
          <p:spPr bwMode="auto">
            <a:xfrm rot="2014368">
              <a:off x="591" y="1386"/>
              <a:ext cx="1" cy="2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3"/>
                </a:cxn>
                <a:cxn ang="0">
                  <a:pos x="0" y="5"/>
                </a:cxn>
                <a:cxn ang="0">
                  <a:pos x="0" y="8"/>
                </a:cxn>
                <a:cxn ang="0">
                  <a:pos x="0" y="12"/>
                </a:cxn>
                <a:cxn ang="0">
                  <a:pos x="0" y="16"/>
                </a:cxn>
                <a:cxn ang="0">
                  <a:pos x="0" y="21"/>
                </a:cxn>
                <a:cxn ang="0">
                  <a:pos x="0" y="26"/>
                </a:cxn>
                <a:cxn ang="0">
                  <a:pos x="0" y="31"/>
                </a:cxn>
                <a:cxn ang="0">
                  <a:pos x="0" y="38"/>
                </a:cxn>
                <a:cxn ang="0">
                  <a:pos x="0" y="45"/>
                </a:cxn>
                <a:cxn ang="0">
                  <a:pos x="0" y="51"/>
                </a:cxn>
                <a:cxn ang="0">
                  <a:pos x="0" y="59"/>
                </a:cxn>
                <a:cxn ang="0">
                  <a:pos x="0" y="67"/>
                </a:cxn>
                <a:cxn ang="0">
                  <a:pos x="0" y="75"/>
                </a:cxn>
                <a:cxn ang="0">
                  <a:pos x="0" y="84"/>
                </a:cxn>
                <a:cxn ang="0">
                  <a:pos x="0" y="93"/>
                </a:cxn>
                <a:cxn ang="0">
                  <a:pos x="0" y="102"/>
                </a:cxn>
                <a:cxn ang="0">
                  <a:pos x="0" y="112"/>
                </a:cxn>
                <a:cxn ang="0">
                  <a:pos x="0" y="121"/>
                </a:cxn>
                <a:cxn ang="0">
                  <a:pos x="0" y="131"/>
                </a:cxn>
                <a:cxn ang="0">
                  <a:pos x="0" y="142"/>
                </a:cxn>
                <a:cxn ang="0">
                  <a:pos x="0" y="152"/>
                </a:cxn>
                <a:cxn ang="0">
                  <a:pos x="0" y="163"/>
                </a:cxn>
                <a:cxn ang="0">
                  <a:pos x="0" y="174"/>
                </a:cxn>
                <a:cxn ang="0">
                  <a:pos x="0" y="185"/>
                </a:cxn>
                <a:cxn ang="0">
                  <a:pos x="0" y="196"/>
                </a:cxn>
                <a:cxn ang="0">
                  <a:pos x="0" y="207"/>
                </a:cxn>
                <a:cxn ang="0">
                  <a:pos x="0" y="218"/>
                </a:cxn>
                <a:cxn ang="0">
                  <a:pos x="0" y="229"/>
                </a:cxn>
                <a:cxn ang="0">
                  <a:pos x="0" y="241"/>
                </a:cxn>
                <a:cxn ang="0">
                  <a:pos x="0" y="263"/>
                </a:cxn>
                <a:cxn ang="0">
                  <a:pos x="0" y="275"/>
                </a:cxn>
                <a:cxn ang="0">
                  <a:pos x="0" y="285"/>
                </a:cxn>
                <a:cxn ang="0">
                  <a:pos x="0" y="297"/>
                </a:cxn>
                <a:cxn ang="0">
                  <a:pos x="0" y="307"/>
                </a:cxn>
                <a:cxn ang="0">
                  <a:pos x="0" y="318"/>
                </a:cxn>
                <a:cxn ang="0">
                  <a:pos x="0" y="329"/>
                </a:cxn>
                <a:cxn ang="0">
                  <a:pos x="0" y="339"/>
                </a:cxn>
                <a:cxn ang="0">
                  <a:pos x="0" y="350"/>
                </a:cxn>
                <a:cxn ang="0">
                  <a:pos x="0" y="360"/>
                </a:cxn>
                <a:cxn ang="0">
                  <a:pos x="0" y="369"/>
                </a:cxn>
                <a:cxn ang="0">
                  <a:pos x="0" y="379"/>
                </a:cxn>
                <a:cxn ang="0">
                  <a:pos x="0" y="388"/>
                </a:cxn>
                <a:cxn ang="0">
                  <a:pos x="0" y="397"/>
                </a:cxn>
                <a:cxn ang="0">
                  <a:pos x="0" y="406"/>
                </a:cxn>
                <a:cxn ang="0">
                  <a:pos x="0" y="414"/>
                </a:cxn>
                <a:cxn ang="0">
                  <a:pos x="0" y="422"/>
                </a:cxn>
                <a:cxn ang="0">
                  <a:pos x="0" y="430"/>
                </a:cxn>
                <a:cxn ang="0">
                  <a:pos x="0" y="437"/>
                </a:cxn>
                <a:cxn ang="0">
                  <a:pos x="0" y="443"/>
                </a:cxn>
                <a:cxn ang="0">
                  <a:pos x="0" y="449"/>
                </a:cxn>
                <a:cxn ang="0">
                  <a:pos x="0" y="455"/>
                </a:cxn>
                <a:cxn ang="0">
                  <a:pos x="0" y="461"/>
                </a:cxn>
                <a:cxn ang="0">
                  <a:pos x="0" y="465"/>
                </a:cxn>
                <a:cxn ang="0">
                  <a:pos x="0" y="469"/>
                </a:cxn>
                <a:cxn ang="0">
                  <a:pos x="0" y="473"/>
                </a:cxn>
                <a:cxn ang="0">
                  <a:pos x="0" y="476"/>
                </a:cxn>
                <a:cxn ang="0">
                  <a:pos x="0" y="478"/>
                </a:cxn>
                <a:cxn ang="0">
                  <a:pos x="0" y="480"/>
                </a:cxn>
                <a:cxn ang="0">
                  <a:pos x="0" y="481"/>
                </a:cxn>
                <a:cxn ang="0">
                  <a:pos x="0" y="481"/>
                </a:cxn>
              </a:cxnLst>
              <a:rect l="0" t="0" r="r" b="b"/>
              <a:pathLst>
                <a:path w="1" h="482">
                  <a:moveTo>
                    <a:pt x="0" y="0"/>
                  </a:moveTo>
                  <a:lnTo>
                    <a:pt x="0" y="1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21"/>
                  </a:lnTo>
                  <a:lnTo>
                    <a:pt x="0" y="26"/>
                  </a:lnTo>
                  <a:lnTo>
                    <a:pt x="0" y="31"/>
                  </a:lnTo>
                  <a:lnTo>
                    <a:pt x="0" y="38"/>
                  </a:lnTo>
                  <a:lnTo>
                    <a:pt x="0" y="45"/>
                  </a:lnTo>
                  <a:lnTo>
                    <a:pt x="0" y="51"/>
                  </a:lnTo>
                  <a:lnTo>
                    <a:pt x="0" y="59"/>
                  </a:lnTo>
                  <a:lnTo>
                    <a:pt x="0" y="67"/>
                  </a:lnTo>
                  <a:lnTo>
                    <a:pt x="0" y="75"/>
                  </a:lnTo>
                  <a:lnTo>
                    <a:pt x="0" y="84"/>
                  </a:lnTo>
                  <a:lnTo>
                    <a:pt x="0" y="93"/>
                  </a:lnTo>
                  <a:lnTo>
                    <a:pt x="0" y="102"/>
                  </a:lnTo>
                  <a:lnTo>
                    <a:pt x="0" y="112"/>
                  </a:lnTo>
                  <a:lnTo>
                    <a:pt x="0" y="121"/>
                  </a:lnTo>
                  <a:lnTo>
                    <a:pt x="0" y="131"/>
                  </a:lnTo>
                  <a:lnTo>
                    <a:pt x="0" y="142"/>
                  </a:lnTo>
                  <a:lnTo>
                    <a:pt x="0" y="152"/>
                  </a:lnTo>
                  <a:lnTo>
                    <a:pt x="0" y="163"/>
                  </a:lnTo>
                  <a:lnTo>
                    <a:pt x="0" y="174"/>
                  </a:lnTo>
                  <a:lnTo>
                    <a:pt x="0" y="185"/>
                  </a:lnTo>
                  <a:lnTo>
                    <a:pt x="0" y="196"/>
                  </a:lnTo>
                  <a:lnTo>
                    <a:pt x="0" y="207"/>
                  </a:lnTo>
                  <a:lnTo>
                    <a:pt x="0" y="218"/>
                  </a:lnTo>
                  <a:lnTo>
                    <a:pt x="0" y="229"/>
                  </a:lnTo>
                  <a:lnTo>
                    <a:pt x="0" y="241"/>
                  </a:lnTo>
                  <a:lnTo>
                    <a:pt x="0" y="263"/>
                  </a:lnTo>
                  <a:lnTo>
                    <a:pt x="0" y="275"/>
                  </a:lnTo>
                  <a:lnTo>
                    <a:pt x="0" y="285"/>
                  </a:lnTo>
                  <a:lnTo>
                    <a:pt x="0" y="297"/>
                  </a:lnTo>
                  <a:lnTo>
                    <a:pt x="0" y="307"/>
                  </a:lnTo>
                  <a:lnTo>
                    <a:pt x="0" y="318"/>
                  </a:lnTo>
                  <a:lnTo>
                    <a:pt x="0" y="329"/>
                  </a:lnTo>
                  <a:lnTo>
                    <a:pt x="0" y="339"/>
                  </a:lnTo>
                  <a:lnTo>
                    <a:pt x="0" y="350"/>
                  </a:lnTo>
                  <a:lnTo>
                    <a:pt x="0" y="360"/>
                  </a:lnTo>
                  <a:lnTo>
                    <a:pt x="0" y="369"/>
                  </a:lnTo>
                  <a:lnTo>
                    <a:pt x="0" y="379"/>
                  </a:lnTo>
                  <a:lnTo>
                    <a:pt x="0" y="388"/>
                  </a:lnTo>
                  <a:lnTo>
                    <a:pt x="0" y="397"/>
                  </a:lnTo>
                  <a:lnTo>
                    <a:pt x="0" y="406"/>
                  </a:lnTo>
                  <a:lnTo>
                    <a:pt x="0" y="414"/>
                  </a:lnTo>
                  <a:lnTo>
                    <a:pt x="0" y="422"/>
                  </a:lnTo>
                  <a:lnTo>
                    <a:pt x="0" y="430"/>
                  </a:lnTo>
                  <a:lnTo>
                    <a:pt x="0" y="437"/>
                  </a:lnTo>
                  <a:lnTo>
                    <a:pt x="0" y="443"/>
                  </a:lnTo>
                  <a:lnTo>
                    <a:pt x="0" y="449"/>
                  </a:lnTo>
                  <a:lnTo>
                    <a:pt x="0" y="455"/>
                  </a:lnTo>
                  <a:lnTo>
                    <a:pt x="0" y="461"/>
                  </a:lnTo>
                  <a:lnTo>
                    <a:pt x="0" y="465"/>
                  </a:lnTo>
                  <a:lnTo>
                    <a:pt x="0" y="469"/>
                  </a:lnTo>
                  <a:lnTo>
                    <a:pt x="0" y="473"/>
                  </a:lnTo>
                  <a:lnTo>
                    <a:pt x="0" y="476"/>
                  </a:lnTo>
                  <a:lnTo>
                    <a:pt x="0" y="478"/>
                  </a:lnTo>
                  <a:lnTo>
                    <a:pt x="0" y="480"/>
                  </a:lnTo>
                  <a:lnTo>
                    <a:pt x="0" y="481"/>
                  </a:lnTo>
                  <a:lnTo>
                    <a:pt x="0" y="481"/>
                  </a:lnTo>
                </a:path>
              </a:pathLst>
            </a:custGeom>
            <a:noFill/>
            <a:ln w="3429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238" name="Freeform 134"/>
            <p:cNvSpPr>
              <a:spLocks/>
            </p:cNvSpPr>
            <p:nvPr/>
          </p:nvSpPr>
          <p:spPr bwMode="auto">
            <a:xfrm rot="2014368">
              <a:off x="433" y="1324"/>
              <a:ext cx="379" cy="129"/>
            </a:xfrm>
            <a:custGeom>
              <a:avLst/>
              <a:gdLst/>
              <a:ahLst/>
              <a:cxnLst>
                <a:cxn ang="0">
                  <a:pos x="23" y="3"/>
                </a:cxn>
                <a:cxn ang="0">
                  <a:pos x="20" y="7"/>
                </a:cxn>
                <a:cxn ang="0">
                  <a:pos x="18" y="12"/>
                </a:cxn>
                <a:cxn ang="0">
                  <a:pos x="15" y="16"/>
                </a:cxn>
                <a:cxn ang="0">
                  <a:pos x="12" y="20"/>
                </a:cxn>
                <a:cxn ang="0">
                  <a:pos x="10" y="24"/>
                </a:cxn>
                <a:cxn ang="0">
                  <a:pos x="8" y="28"/>
                </a:cxn>
                <a:cxn ang="0">
                  <a:pos x="6" y="32"/>
                </a:cxn>
                <a:cxn ang="0">
                  <a:pos x="5" y="37"/>
                </a:cxn>
                <a:cxn ang="0">
                  <a:pos x="3" y="41"/>
                </a:cxn>
                <a:cxn ang="0">
                  <a:pos x="2" y="45"/>
                </a:cxn>
                <a:cxn ang="0">
                  <a:pos x="1" y="49"/>
                </a:cxn>
                <a:cxn ang="0">
                  <a:pos x="0" y="54"/>
                </a:cxn>
                <a:cxn ang="0">
                  <a:pos x="0" y="58"/>
                </a:cxn>
                <a:cxn ang="0">
                  <a:pos x="0" y="62"/>
                </a:cxn>
                <a:cxn ang="0">
                  <a:pos x="0" y="67"/>
                </a:cxn>
                <a:cxn ang="0">
                  <a:pos x="5" y="97"/>
                </a:cxn>
                <a:cxn ang="0">
                  <a:pos x="14" y="116"/>
                </a:cxn>
                <a:cxn ang="0">
                  <a:pos x="27" y="135"/>
                </a:cxn>
                <a:cxn ang="0">
                  <a:pos x="44" y="152"/>
                </a:cxn>
                <a:cxn ang="0">
                  <a:pos x="66" y="169"/>
                </a:cxn>
                <a:cxn ang="0">
                  <a:pos x="90" y="185"/>
                </a:cxn>
                <a:cxn ang="0">
                  <a:pos x="118" y="199"/>
                </a:cxn>
                <a:cxn ang="0">
                  <a:pos x="149" y="213"/>
                </a:cxn>
                <a:cxn ang="0">
                  <a:pos x="183" y="225"/>
                </a:cxn>
                <a:cxn ang="0">
                  <a:pos x="220" y="235"/>
                </a:cxn>
                <a:cxn ang="0">
                  <a:pos x="258" y="245"/>
                </a:cxn>
                <a:cxn ang="0">
                  <a:pos x="300" y="252"/>
                </a:cxn>
                <a:cxn ang="0">
                  <a:pos x="342" y="258"/>
                </a:cxn>
                <a:cxn ang="0">
                  <a:pos x="387" y="262"/>
                </a:cxn>
                <a:cxn ang="0">
                  <a:pos x="434" y="264"/>
                </a:cxn>
                <a:cxn ang="0">
                  <a:pos x="504" y="263"/>
                </a:cxn>
                <a:cxn ang="0">
                  <a:pos x="549" y="260"/>
                </a:cxn>
                <a:cxn ang="0">
                  <a:pos x="593" y="255"/>
                </a:cxn>
                <a:cxn ang="0">
                  <a:pos x="635" y="249"/>
                </a:cxn>
                <a:cxn ang="0">
                  <a:pos x="674" y="240"/>
                </a:cxn>
                <a:cxn ang="0">
                  <a:pos x="712" y="230"/>
                </a:cxn>
                <a:cxn ang="0">
                  <a:pos x="748" y="219"/>
                </a:cxn>
                <a:cxn ang="0">
                  <a:pos x="780" y="206"/>
                </a:cxn>
                <a:cxn ang="0">
                  <a:pos x="809" y="192"/>
                </a:cxn>
                <a:cxn ang="0">
                  <a:pos x="836" y="177"/>
                </a:cxn>
                <a:cxn ang="0">
                  <a:pos x="858" y="161"/>
                </a:cxn>
                <a:cxn ang="0">
                  <a:pos x="878" y="143"/>
                </a:cxn>
                <a:cxn ang="0">
                  <a:pos x="893" y="125"/>
                </a:cxn>
                <a:cxn ang="0">
                  <a:pos x="904" y="107"/>
                </a:cxn>
                <a:cxn ang="0">
                  <a:pos x="912" y="87"/>
                </a:cxn>
                <a:cxn ang="0">
                  <a:pos x="914" y="67"/>
                </a:cxn>
                <a:cxn ang="0">
                  <a:pos x="914" y="60"/>
                </a:cxn>
                <a:cxn ang="0">
                  <a:pos x="913" y="56"/>
                </a:cxn>
                <a:cxn ang="0">
                  <a:pos x="912" y="51"/>
                </a:cxn>
                <a:cxn ang="0">
                  <a:pos x="912" y="47"/>
                </a:cxn>
                <a:cxn ang="0">
                  <a:pos x="910" y="43"/>
                </a:cxn>
                <a:cxn ang="0">
                  <a:pos x="909" y="39"/>
                </a:cxn>
                <a:cxn ang="0">
                  <a:pos x="908" y="35"/>
                </a:cxn>
                <a:cxn ang="0">
                  <a:pos x="906" y="30"/>
                </a:cxn>
                <a:cxn ang="0">
                  <a:pos x="904" y="26"/>
                </a:cxn>
                <a:cxn ang="0">
                  <a:pos x="902" y="22"/>
                </a:cxn>
                <a:cxn ang="0">
                  <a:pos x="900" y="18"/>
                </a:cxn>
                <a:cxn ang="0">
                  <a:pos x="897" y="14"/>
                </a:cxn>
                <a:cxn ang="0">
                  <a:pos x="894" y="10"/>
                </a:cxn>
                <a:cxn ang="0">
                  <a:pos x="891" y="5"/>
                </a:cxn>
                <a:cxn ang="0">
                  <a:pos x="888" y="1"/>
                </a:cxn>
              </a:cxnLst>
              <a:rect l="0" t="0" r="r" b="b"/>
              <a:pathLst>
                <a:path w="915" h="265">
                  <a:moveTo>
                    <a:pt x="27" y="0"/>
                  </a:moveTo>
                  <a:lnTo>
                    <a:pt x="23" y="3"/>
                  </a:lnTo>
                  <a:lnTo>
                    <a:pt x="22" y="5"/>
                  </a:lnTo>
                  <a:lnTo>
                    <a:pt x="20" y="7"/>
                  </a:lnTo>
                  <a:lnTo>
                    <a:pt x="19" y="10"/>
                  </a:lnTo>
                  <a:lnTo>
                    <a:pt x="18" y="12"/>
                  </a:lnTo>
                  <a:lnTo>
                    <a:pt x="16" y="14"/>
                  </a:lnTo>
                  <a:lnTo>
                    <a:pt x="15" y="16"/>
                  </a:lnTo>
                  <a:lnTo>
                    <a:pt x="14" y="18"/>
                  </a:lnTo>
                  <a:lnTo>
                    <a:pt x="12" y="20"/>
                  </a:lnTo>
                  <a:lnTo>
                    <a:pt x="11" y="22"/>
                  </a:lnTo>
                  <a:lnTo>
                    <a:pt x="10" y="24"/>
                  </a:lnTo>
                  <a:lnTo>
                    <a:pt x="9" y="26"/>
                  </a:lnTo>
                  <a:lnTo>
                    <a:pt x="8" y="28"/>
                  </a:lnTo>
                  <a:lnTo>
                    <a:pt x="7" y="30"/>
                  </a:lnTo>
                  <a:lnTo>
                    <a:pt x="6" y="32"/>
                  </a:lnTo>
                  <a:lnTo>
                    <a:pt x="6" y="35"/>
                  </a:lnTo>
                  <a:lnTo>
                    <a:pt x="5" y="37"/>
                  </a:lnTo>
                  <a:lnTo>
                    <a:pt x="4" y="39"/>
                  </a:lnTo>
                  <a:lnTo>
                    <a:pt x="3" y="41"/>
                  </a:lnTo>
                  <a:lnTo>
                    <a:pt x="3" y="43"/>
                  </a:lnTo>
                  <a:lnTo>
                    <a:pt x="2" y="45"/>
                  </a:lnTo>
                  <a:lnTo>
                    <a:pt x="2" y="47"/>
                  </a:lnTo>
                  <a:lnTo>
                    <a:pt x="1" y="49"/>
                  </a:lnTo>
                  <a:lnTo>
                    <a:pt x="1" y="51"/>
                  </a:lnTo>
                  <a:lnTo>
                    <a:pt x="0" y="54"/>
                  </a:lnTo>
                  <a:lnTo>
                    <a:pt x="0" y="56"/>
                  </a:lnTo>
                  <a:lnTo>
                    <a:pt x="0" y="58"/>
                  </a:lnTo>
                  <a:lnTo>
                    <a:pt x="0" y="60"/>
                  </a:lnTo>
                  <a:lnTo>
                    <a:pt x="0" y="62"/>
                  </a:lnTo>
                  <a:lnTo>
                    <a:pt x="0" y="65"/>
                  </a:lnTo>
                  <a:lnTo>
                    <a:pt x="0" y="67"/>
                  </a:lnTo>
                  <a:lnTo>
                    <a:pt x="2" y="87"/>
                  </a:lnTo>
                  <a:lnTo>
                    <a:pt x="5" y="97"/>
                  </a:lnTo>
                  <a:lnTo>
                    <a:pt x="9" y="107"/>
                  </a:lnTo>
                  <a:lnTo>
                    <a:pt x="14" y="116"/>
                  </a:lnTo>
                  <a:lnTo>
                    <a:pt x="20" y="125"/>
                  </a:lnTo>
                  <a:lnTo>
                    <a:pt x="27" y="135"/>
                  </a:lnTo>
                  <a:lnTo>
                    <a:pt x="35" y="143"/>
                  </a:lnTo>
                  <a:lnTo>
                    <a:pt x="44" y="152"/>
                  </a:lnTo>
                  <a:lnTo>
                    <a:pt x="55" y="161"/>
                  </a:lnTo>
                  <a:lnTo>
                    <a:pt x="66" y="169"/>
                  </a:lnTo>
                  <a:lnTo>
                    <a:pt x="78" y="177"/>
                  </a:lnTo>
                  <a:lnTo>
                    <a:pt x="90" y="185"/>
                  </a:lnTo>
                  <a:lnTo>
                    <a:pt x="104" y="192"/>
                  </a:lnTo>
                  <a:lnTo>
                    <a:pt x="118" y="199"/>
                  </a:lnTo>
                  <a:lnTo>
                    <a:pt x="134" y="206"/>
                  </a:lnTo>
                  <a:lnTo>
                    <a:pt x="149" y="213"/>
                  </a:lnTo>
                  <a:lnTo>
                    <a:pt x="166" y="219"/>
                  </a:lnTo>
                  <a:lnTo>
                    <a:pt x="183" y="225"/>
                  </a:lnTo>
                  <a:lnTo>
                    <a:pt x="201" y="230"/>
                  </a:lnTo>
                  <a:lnTo>
                    <a:pt x="220" y="235"/>
                  </a:lnTo>
                  <a:lnTo>
                    <a:pt x="239" y="240"/>
                  </a:lnTo>
                  <a:lnTo>
                    <a:pt x="258" y="245"/>
                  </a:lnTo>
                  <a:lnTo>
                    <a:pt x="279" y="249"/>
                  </a:lnTo>
                  <a:lnTo>
                    <a:pt x="300" y="252"/>
                  </a:lnTo>
                  <a:lnTo>
                    <a:pt x="321" y="255"/>
                  </a:lnTo>
                  <a:lnTo>
                    <a:pt x="342" y="258"/>
                  </a:lnTo>
                  <a:lnTo>
                    <a:pt x="365" y="260"/>
                  </a:lnTo>
                  <a:lnTo>
                    <a:pt x="387" y="262"/>
                  </a:lnTo>
                  <a:lnTo>
                    <a:pt x="410" y="263"/>
                  </a:lnTo>
                  <a:lnTo>
                    <a:pt x="434" y="264"/>
                  </a:lnTo>
                  <a:lnTo>
                    <a:pt x="457" y="264"/>
                  </a:lnTo>
                  <a:lnTo>
                    <a:pt x="504" y="263"/>
                  </a:lnTo>
                  <a:lnTo>
                    <a:pt x="526" y="262"/>
                  </a:lnTo>
                  <a:lnTo>
                    <a:pt x="549" y="260"/>
                  </a:lnTo>
                  <a:lnTo>
                    <a:pt x="571" y="258"/>
                  </a:lnTo>
                  <a:lnTo>
                    <a:pt x="593" y="255"/>
                  </a:lnTo>
                  <a:lnTo>
                    <a:pt x="614" y="252"/>
                  </a:lnTo>
                  <a:lnTo>
                    <a:pt x="635" y="249"/>
                  </a:lnTo>
                  <a:lnTo>
                    <a:pt x="655" y="245"/>
                  </a:lnTo>
                  <a:lnTo>
                    <a:pt x="674" y="240"/>
                  </a:lnTo>
                  <a:lnTo>
                    <a:pt x="694" y="235"/>
                  </a:lnTo>
                  <a:lnTo>
                    <a:pt x="712" y="230"/>
                  </a:lnTo>
                  <a:lnTo>
                    <a:pt x="730" y="225"/>
                  </a:lnTo>
                  <a:lnTo>
                    <a:pt x="748" y="219"/>
                  </a:lnTo>
                  <a:lnTo>
                    <a:pt x="764" y="213"/>
                  </a:lnTo>
                  <a:lnTo>
                    <a:pt x="780" y="206"/>
                  </a:lnTo>
                  <a:lnTo>
                    <a:pt x="795" y="199"/>
                  </a:lnTo>
                  <a:lnTo>
                    <a:pt x="809" y="192"/>
                  </a:lnTo>
                  <a:lnTo>
                    <a:pt x="823" y="185"/>
                  </a:lnTo>
                  <a:lnTo>
                    <a:pt x="836" y="177"/>
                  </a:lnTo>
                  <a:lnTo>
                    <a:pt x="848" y="169"/>
                  </a:lnTo>
                  <a:lnTo>
                    <a:pt x="858" y="161"/>
                  </a:lnTo>
                  <a:lnTo>
                    <a:pt x="869" y="152"/>
                  </a:lnTo>
                  <a:lnTo>
                    <a:pt x="878" y="143"/>
                  </a:lnTo>
                  <a:lnTo>
                    <a:pt x="886" y="135"/>
                  </a:lnTo>
                  <a:lnTo>
                    <a:pt x="893" y="125"/>
                  </a:lnTo>
                  <a:lnTo>
                    <a:pt x="899" y="116"/>
                  </a:lnTo>
                  <a:lnTo>
                    <a:pt x="904" y="107"/>
                  </a:lnTo>
                  <a:lnTo>
                    <a:pt x="908" y="97"/>
                  </a:lnTo>
                  <a:lnTo>
                    <a:pt x="912" y="87"/>
                  </a:lnTo>
                  <a:lnTo>
                    <a:pt x="913" y="77"/>
                  </a:lnTo>
                  <a:lnTo>
                    <a:pt x="914" y="67"/>
                  </a:lnTo>
                  <a:lnTo>
                    <a:pt x="914" y="62"/>
                  </a:lnTo>
                  <a:lnTo>
                    <a:pt x="914" y="60"/>
                  </a:lnTo>
                  <a:lnTo>
                    <a:pt x="913" y="58"/>
                  </a:lnTo>
                  <a:lnTo>
                    <a:pt x="913" y="56"/>
                  </a:lnTo>
                  <a:lnTo>
                    <a:pt x="913" y="54"/>
                  </a:lnTo>
                  <a:lnTo>
                    <a:pt x="912" y="51"/>
                  </a:lnTo>
                  <a:lnTo>
                    <a:pt x="912" y="49"/>
                  </a:lnTo>
                  <a:lnTo>
                    <a:pt x="912" y="47"/>
                  </a:lnTo>
                  <a:lnTo>
                    <a:pt x="911" y="45"/>
                  </a:lnTo>
                  <a:lnTo>
                    <a:pt x="910" y="43"/>
                  </a:lnTo>
                  <a:lnTo>
                    <a:pt x="910" y="41"/>
                  </a:lnTo>
                  <a:lnTo>
                    <a:pt x="909" y="39"/>
                  </a:lnTo>
                  <a:lnTo>
                    <a:pt x="908" y="37"/>
                  </a:lnTo>
                  <a:lnTo>
                    <a:pt x="908" y="35"/>
                  </a:lnTo>
                  <a:lnTo>
                    <a:pt x="907" y="32"/>
                  </a:lnTo>
                  <a:lnTo>
                    <a:pt x="906" y="30"/>
                  </a:lnTo>
                  <a:lnTo>
                    <a:pt x="905" y="28"/>
                  </a:lnTo>
                  <a:lnTo>
                    <a:pt x="904" y="26"/>
                  </a:lnTo>
                  <a:lnTo>
                    <a:pt x="903" y="24"/>
                  </a:lnTo>
                  <a:lnTo>
                    <a:pt x="902" y="22"/>
                  </a:lnTo>
                  <a:lnTo>
                    <a:pt x="901" y="20"/>
                  </a:lnTo>
                  <a:lnTo>
                    <a:pt x="900" y="18"/>
                  </a:lnTo>
                  <a:lnTo>
                    <a:pt x="898" y="16"/>
                  </a:lnTo>
                  <a:lnTo>
                    <a:pt x="897" y="14"/>
                  </a:lnTo>
                  <a:lnTo>
                    <a:pt x="896" y="12"/>
                  </a:lnTo>
                  <a:lnTo>
                    <a:pt x="894" y="10"/>
                  </a:lnTo>
                  <a:lnTo>
                    <a:pt x="893" y="7"/>
                  </a:lnTo>
                  <a:lnTo>
                    <a:pt x="891" y="5"/>
                  </a:lnTo>
                  <a:lnTo>
                    <a:pt x="890" y="3"/>
                  </a:lnTo>
                  <a:lnTo>
                    <a:pt x="888" y="1"/>
                  </a:lnTo>
                  <a:lnTo>
                    <a:pt x="887" y="0"/>
                  </a:lnTo>
                </a:path>
              </a:pathLst>
            </a:custGeom>
            <a:noFill/>
            <a:ln w="6858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239" name="Oval 135"/>
            <p:cNvSpPr>
              <a:spLocks noChangeArrowheads="1"/>
            </p:cNvSpPr>
            <p:nvPr/>
          </p:nvSpPr>
          <p:spPr bwMode="auto">
            <a:xfrm rot="2014368" flipV="1">
              <a:off x="887" y="849"/>
              <a:ext cx="44" cy="247"/>
            </a:xfrm>
            <a:prstGeom prst="ellipse">
              <a:avLst/>
            </a:prstGeom>
            <a:solidFill>
              <a:srgbClr val="FF0000"/>
            </a:solidFill>
            <a:ln w="22606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47240" name="Group 136"/>
            <p:cNvGrpSpPr>
              <a:grpSpLocks/>
            </p:cNvGrpSpPr>
            <p:nvPr/>
          </p:nvGrpSpPr>
          <p:grpSpPr bwMode="auto">
            <a:xfrm rot="2014368">
              <a:off x="769" y="419"/>
              <a:ext cx="349" cy="983"/>
              <a:chOff x="2674" y="637"/>
              <a:chExt cx="843" cy="2029"/>
            </a:xfrm>
          </p:grpSpPr>
          <p:grpSp>
            <p:nvGrpSpPr>
              <p:cNvPr id="47241" name="Group 137"/>
              <p:cNvGrpSpPr>
                <a:grpSpLocks/>
              </p:cNvGrpSpPr>
              <p:nvPr/>
            </p:nvGrpSpPr>
            <p:grpSpPr bwMode="auto">
              <a:xfrm>
                <a:off x="2674" y="637"/>
                <a:ext cx="428" cy="2023"/>
                <a:chOff x="2674" y="637"/>
                <a:chExt cx="428" cy="2023"/>
              </a:xfrm>
            </p:grpSpPr>
            <p:sp>
              <p:nvSpPr>
                <p:cNvPr id="47242" name="Freeform 138"/>
                <p:cNvSpPr>
                  <a:spLocks/>
                </p:cNvSpPr>
                <p:nvPr/>
              </p:nvSpPr>
              <p:spPr bwMode="auto">
                <a:xfrm>
                  <a:off x="2674" y="637"/>
                  <a:ext cx="428" cy="1654"/>
                </a:xfrm>
                <a:custGeom>
                  <a:avLst/>
                  <a:gdLst/>
                  <a:ahLst/>
                  <a:cxnLst>
                    <a:cxn ang="0">
                      <a:pos x="427" y="0"/>
                    </a:cxn>
                    <a:cxn ang="0">
                      <a:pos x="379" y="64"/>
                    </a:cxn>
                    <a:cxn ang="0">
                      <a:pos x="356" y="98"/>
                    </a:cxn>
                    <a:cxn ang="0">
                      <a:pos x="334" y="133"/>
                    </a:cxn>
                    <a:cxn ang="0">
                      <a:pos x="312" y="168"/>
                    </a:cxn>
                    <a:cxn ang="0">
                      <a:pos x="290" y="205"/>
                    </a:cxn>
                    <a:cxn ang="0">
                      <a:pos x="270" y="242"/>
                    </a:cxn>
                    <a:cxn ang="0">
                      <a:pos x="250" y="280"/>
                    </a:cxn>
                    <a:cxn ang="0">
                      <a:pos x="231" y="319"/>
                    </a:cxn>
                    <a:cxn ang="0">
                      <a:pos x="212" y="359"/>
                    </a:cxn>
                    <a:cxn ang="0">
                      <a:pos x="194" y="400"/>
                    </a:cxn>
                    <a:cxn ang="0">
                      <a:pos x="177" y="442"/>
                    </a:cxn>
                    <a:cxn ang="0">
                      <a:pos x="160" y="484"/>
                    </a:cxn>
                    <a:cxn ang="0">
                      <a:pos x="145" y="527"/>
                    </a:cxn>
                    <a:cxn ang="0">
                      <a:pos x="130" y="571"/>
                    </a:cxn>
                    <a:cxn ang="0">
                      <a:pos x="115" y="616"/>
                    </a:cxn>
                    <a:cxn ang="0">
                      <a:pos x="102" y="661"/>
                    </a:cxn>
                    <a:cxn ang="0">
                      <a:pos x="89" y="707"/>
                    </a:cxn>
                    <a:cxn ang="0">
                      <a:pos x="77" y="754"/>
                    </a:cxn>
                    <a:cxn ang="0">
                      <a:pos x="66" y="801"/>
                    </a:cxn>
                    <a:cxn ang="0">
                      <a:pos x="56" y="849"/>
                    </a:cxn>
                    <a:cxn ang="0">
                      <a:pos x="46" y="898"/>
                    </a:cxn>
                    <a:cxn ang="0">
                      <a:pos x="37" y="947"/>
                    </a:cxn>
                    <a:cxn ang="0">
                      <a:pos x="30" y="996"/>
                    </a:cxn>
                    <a:cxn ang="0">
                      <a:pos x="22" y="1047"/>
                    </a:cxn>
                    <a:cxn ang="0">
                      <a:pos x="16" y="1097"/>
                    </a:cxn>
                    <a:cxn ang="0">
                      <a:pos x="11" y="1148"/>
                    </a:cxn>
                    <a:cxn ang="0">
                      <a:pos x="7" y="1200"/>
                    </a:cxn>
                    <a:cxn ang="0">
                      <a:pos x="4" y="1252"/>
                    </a:cxn>
                    <a:cxn ang="0">
                      <a:pos x="1" y="1305"/>
                    </a:cxn>
                    <a:cxn ang="0">
                      <a:pos x="0" y="1357"/>
                    </a:cxn>
                    <a:cxn ang="0">
                      <a:pos x="0" y="1411"/>
                    </a:cxn>
                    <a:cxn ang="0">
                      <a:pos x="0" y="1426"/>
                    </a:cxn>
                    <a:cxn ang="0">
                      <a:pos x="0" y="1434"/>
                    </a:cxn>
                    <a:cxn ang="0">
                      <a:pos x="0" y="1441"/>
                    </a:cxn>
                    <a:cxn ang="0">
                      <a:pos x="0" y="1449"/>
                    </a:cxn>
                    <a:cxn ang="0">
                      <a:pos x="0" y="1457"/>
                    </a:cxn>
                    <a:cxn ang="0">
                      <a:pos x="0" y="1464"/>
                    </a:cxn>
                    <a:cxn ang="0">
                      <a:pos x="0" y="1472"/>
                    </a:cxn>
                    <a:cxn ang="0">
                      <a:pos x="0" y="1479"/>
                    </a:cxn>
                    <a:cxn ang="0">
                      <a:pos x="0" y="1487"/>
                    </a:cxn>
                    <a:cxn ang="0">
                      <a:pos x="1" y="1495"/>
                    </a:cxn>
                    <a:cxn ang="0">
                      <a:pos x="1" y="1502"/>
                    </a:cxn>
                    <a:cxn ang="0">
                      <a:pos x="1" y="1510"/>
                    </a:cxn>
                    <a:cxn ang="0">
                      <a:pos x="2" y="1517"/>
                    </a:cxn>
                    <a:cxn ang="0">
                      <a:pos x="2" y="1525"/>
                    </a:cxn>
                    <a:cxn ang="0">
                      <a:pos x="2" y="1533"/>
                    </a:cxn>
                    <a:cxn ang="0">
                      <a:pos x="2" y="1540"/>
                    </a:cxn>
                    <a:cxn ang="0">
                      <a:pos x="3" y="1548"/>
                    </a:cxn>
                    <a:cxn ang="0">
                      <a:pos x="3" y="1555"/>
                    </a:cxn>
                    <a:cxn ang="0">
                      <a:pos x="4" y="1563"/>
                    </a:cxn>
                    <a:cxn ang="0">
                      <a:pos x="4" y="1570"/>
                    </a:cxn>
                    <a:cxn ang="0">
                      <a:pos x="4" y="1578"/>
                    </a:cxn>
                    <a:cxn ang="0">
                      <a:pos x="5" y="1585"/>
                    </a:cxn>
                    <a:cxn ang="0">
                      <a:pos x="5" y="1593"/>
                    </a:cxn>
                    <a:cxn ang="0">
                      <a:pos x="6" y="1600"/>
                    </a:cxn>
                    <a:cxn ang="0">
                      <a:pos x="6" y="1608"/>
                    </a:cxn>
                    <a:cxn ang="0">
                      <a:pos x="7" y="1615"/>
                    </a:cxn>
                    <a:cxn ang="0">
                      <a:pos x="8" y="1623"/>
                    </a:cxn>
                    <a:cxn ang="0">
                      <a:pos x="8" y="1630"/>
                    </a:cxn>
                    <a:cxn ang="0">
                      <a:pos x="8" y="1637"/>
                    </a:cxn>
                    <a:cxn ang="0">
                      <a:pos x="9" y="1645"/>
                    </a:cxn>
                    <a:cxn ang="0">
                      <a:pos x="10" y="1653"/>
                    </a:cxn>
                  </a:cxnLst>
                  <a:rect l="0" t="0" r="r" b="b"/>
                  <a:pathLst>
                    <a:path w="428" h="1654">
                      <a:moveTo>
                        <a:pt x="427" y="0"/>
                      </a:moveTo>
                      <a:lnTo>
                        <a:pt x="379" y="64"/>
                      </a:lnTo>
                      <a:lnTo>
                        <a:pt x="356" y="98"/>
                      </a:lnTo>
                      <a:lnTo>
                        <a:pt x="334" y="133"/>
                      </a:lnTo>
                      <a:lnTo>
                        <a:pt x="312" y="168"/>
                      </a:lnTo>
                      <a:lnTo>
                        <a:pt x="290" y="205"/>
                      </a:lnTo>
                      <a:lnTo>
                        <a:pt x="270" y="242"/>
                      </a:lnTo>
                      <a:lnTo>
                        <a:pt x="250" y="280"/>
                      </a:lnTo>
                      <a:lnTo>
                        <a:pt x="231" y="319"/>
                      </a:lnTo>
                      <a:lnTo>
                        <a:pt x="212" y="359"/>
                      </a:lnTo>
                      <a:lnTo>
                        <a:pt x="194" y="400"/>
                      </a:lnTo>
                      <a:lnTo>
                        <a:pt x="177" y="442"/>
                      </a:lnTo>
                      <a:lnTo>
                        <a:pt x="160" y="484"/>
                      </a:lnTo>
                      <a:lnTo>
                        <a:pt x="145" y="527"/>
                      </a:lnTo>
                      <a:lnTo>
                        <a:pt x="130" y="571"/>
                      </a:lnTo>
                      <a:lnTo>
                        <a:pt x="115" y="616"/>
                      </a:lnTo>
                      <a:lnTo>
                        <a:pt x="102" y="661"/>
                      </a:lnTo>
                      <a:lnTo>
                        <a:pt x="89" y="707"/>
                      </a:lnTo>
                      <a:lnTo>
                        <a:pt x="77" y="754"/>
                      </a:lnTo>
                      <a:lnTo>
                        <a:pt x="66" y="801"/>
                      </a:lnTo>
                      <a:lnTo>
                        <a:pt x="56" y="849"/>
                      </a:lnTo>
                      <a:lnTo>
                        <a:pt x="46" y="898"/>
                      </a:lnTo>
                      <a:lnTo>
                        <a:pt x="37" y="947"/>
                      </a:lnTo>
                      <a:lnTo>
                        <a:pt x="30" y="996"/>
                      </a:lnTo>
                      <a:lnTo>
                        <a:pt x="22" y="1047"/>
                      </a:lnTo>
                      <a:lnTo>
                        <a:pt x="16" y="1097"/>
                      </a:lnTo>
                      <a:lnTo>
                        <a:pt x="11" y="1148"/>
                      </a:lnTo>
                      <a:lnTo>
                        <a:pt x="7" y="1200"/>
                      </a:lnTo>
                      <a:lnTo>
                        <a:pt x="4" y="1252"/>
                      </a:lnTo>
                      <a:lnTo>
                        <a:pt x="1" y="1305"/>
                      </a:lnTo>
                      <a:lnTo>
                        <a:pt x="0" y="1357"/>
                      </a:lnTo>
                      <a:lnTo>
                        <a:pt x="0" y="1411"/>
                      </a:lnTo>
                      <a:lnTo>
                        <a:pt x="0" y="1426"/>
                      </a:lnTo>
                      <a:lnTo>
                        <a:pt x="0" y="1434"/>
                      </a:lnTo>
                      <a:lnTo>
                        <a:pt x="0" y="1441"/>
                      </a:lnTo>
                      <a:lnTo>
                        <a:pt x="0" y="1449"/>
                      </a:lnTo>
                      <a:lnTo>
                        <a:pt x="0" y="1457"/>
                      </a:lnTo>
                      <a:lnTo>
                        <a:pt x="0" y="1464"/>
                      </a:lnTo>
                      <a:lnTo>
                        <a:pt x="0" y="1472"/>
                      </a:lnTo>
                      <a:lnTo>
                        <a:pt x="0" y="1479"/>
                      </a:lnTo>
                      <a:lnTo>
                        <a:pt x="0" y="1487"/>
                      </a:lnTo>
                      <a:lnTo>
                        <a:pt x="1" y="1495"/>
                      </a:lnTo>
                      <a:lnTo>
                        <a:pt x="1" y="1502"/>
                      </a:lnTo>
                      <a:lnTo>
                        <a:pt x="1" y="1510"/>
                      </a:lnTo>
                      <a:lnTo>
                        <a:pt x="2" y="1517"/>
                      </a:lnTo>
                      <a:lnTo>
                        <a:pt x="2" y="1525"/>
                      </a:lnTo>
                      <a:lnTo>
                        <a:pt x="2" y="1533"/>
                      </a:lnTo>
                      <a:lnTo>
                        <a:pt x="2" y="1540"/>
                      </a:lnTo>
                      <a:lnTo>
                        <a:pt x="3" y="1548"/>
                      </a:lnTo>
                      <a:lnTo>
                        <a:pt x="3" y="1555"/>
                      </a:lnTo>
                      <a:lnTo>
                        <a:pt x="4" y="1563"/>
                      </a:lnTo>
                      <a:lnTo>
                        <a:pt x="4" y="1570"/>
                      </a:lnTo>
                      <a:lnTo>
                        <a:pt x="4" y="1578"/>
                      </a:lnTo>
                      <a:lnTo>
                        <a:pt x="5" y="1585"/>
                      </a:lnTo>
                      <a:lnTo>
                        <a:pt x="5" y="1593"/>
                      </a:lnTo>
                      <a:lnTo>
                        <a:pt x="6" y="1600"/>
                      </a:lnTo>
                      <a:lnTo>
                        <a:pt x="6" y="1608"/>
                      </a:lnTo>
                      <a:lnTo>
                        <a:pt x="7" y="1615"/>
                      </a:lnTo>
                      <a:lnTo>
                        <a:pt x="8" y="1623"/>
                      </a:lnTo>
                      <a:lnTo>
                        <a:pt x="8" y="1630"/>
                      </a:lnTo>
                      <a:lnTo>
                        <a:pt x="8" y="1637"/>
                      </a:lnTo>
                      <a:lnTo>
                        <a:pt x="9" y="1645"/>
                      </a:lnTo>
                      <a:lnTo>
                        <a:pt x="10" y="1653"/>
                      </a:lnTo>
                    </a:path>
                  </a:pathLst>
                </a:custGeom>
                <a:noFill/>
                <a:ln w="74930" cap="flat" cmpd="sng">
                  <a:solidFill>
                    <a:srgbClr val="0000FF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47243" name="Freeform 139"/>
                <p:cNvSpPr>
                  <a:spLocks/>
                </p:cNvSpPr>
                <p:nvPr/>
              </p:nvSpPr>
              <p:spPr bwMode="auto">
                <a:xfrm>
                  <a:off x="2692" y="2303"/>
                  <a:ext cx="384" cy="35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1" y="38"/>
                    </a:cxn>
                    <a:cxn ang="0">
                      <a:pos x="17" y="57"/>
                    </a:cxn>
                    <a:cxn ang="0">
                      <a:pos x="23" y="75"/>
                    </a:cxn>
                    <a:cxn ang="0">
                      <a:pos x="30" y="93"/>
                    </a:cxn>
                    <a:cxn ang="0">
                      <a:pos x="37" y="110"/>
                    </a:cxn>
                    <a:cxn ang="0">
                      <a:pos x="44" y="127"/>
                    </a:cxn>
                    <a:cxn ang="0">
                      <a:pos x="52" y="143"/>
                    </a:cxn>
                    <a:cxn ang="0">
                      <a:pos x="61" y="159"/>
                    </a:cxn>
                    <a:cxn ang="0">
                      <a:pos x="69" y="175"/>
                    </a:cxn>
                    <a:cxn ang="0">
                      <a:pos x="78" y="189"/>
                    </a:cxn>
                    <a:cxn ang="0">
                      <a:pos x="88" y="204"/>
                    </a:cxn>
                    <a:cxn ang="0">
                      <a:pos x="97" y="218"/>
                    </a:cxn>
                    <a:cxn ang="0">
                      <a:pos x="107" y="231"/>
                    </a:cxn>
                    <a:cxn ang="0">
                      <a:pos x="118" y="244"/>
                    </a:cxn>
                    <a:cxn ang="0">
                      <a:pos x="128" y="256"/>
                    </a:cxn>
                    <a:cxn ang="0">
                      <a:pos x="139" y="267"/>
                    </a:cxn>
                    <a:cxn ang="0">
                      <a:pos x="150" y="278"/>
                    </a:cxn>
                    <a:cxn ang="0">
                      <a:pos x="162" y="288"/>
                    </a:cxn>
                    <a:cxn ang="0">
                      <a:pos x="173" y="298"/>
                    </a:cxn>
                    <a:cxn ang="0">
                      <a:pos x="185" y="307"/>
                    </a:cxn>
                    <a:cxn ang="0">
                      <a:pos x="197" y="315"/>
                    </a:cxn>
                    <a:cxn ang="0">
                      <a:pos x="210" y="323"/>
                    </a:cxn>
                    <a:cxn ang="0">
                      <a:pos x="222" y="329"/>
                    </a:cxn>
                    <a:cxn ang="0">
                      <a:pos x="235" y="335"/>
                    </a:cxn>
                    <a:cxn ang="0">
                      <a:pos x="248" y="341"/>
                    </a:cxn>
                    <a:cxn ang="0">
                      <a:pos x="261" y="345"/>
                    </a:cxn>
                    <a:cxn ang="0">
                      <a:pos x="275" y="349"/>
                    </a:cxn>
                    <a:cxn ang="0">
                      <a:pos x="288" y="352"/>
                    </a:cxn>
                    <a:cxn ang="0">
                      <a:pos x="302" y="354"/>
                    </a:cxn>
                    <a:cxn ang="0">
                      <a:pos x="316" y="355"/>
                    </a:cxn>
                    <a:cxn ang="0">
                      <a:pos x="330" y="356"/>
                    </a:cxn>
                    <a:cxn ang="0">
                      <a:pos x="333" y="355"/>
                    </a:cxn>
                    <a:cxn ang="0">
                      <a:pos x="335" y="355"/>
                    </a:cxn>
                    <a:cxn ang="0">
                      <a:pos x="336" y="355"/>
                    </a:cxn>
                    <a:cxn ang="0">
                      <a:pos x="338" y="355"/>
                    </a:cxn>
                    <a:cxn ang="0">
                      <a:pos x="340" y="355"/>
                    </a:cxn>
                    <a:cxn ang="0">
                      <a:pos x="342" y="355"/>
                    </a:cxn>
                    <a:cxn ang="0">
                      <a:pos x="343" y="355"/>
                    </a:cxn>
                    <a:cxn ang="0">
                      <a:pos x="345" y="355"/>
                    </a:cxn>
                    <a:cxn ang="0">
                      <a:pos x="347" y="355"/>
                    </a:cxn>
                    <a:cxn ang="0">
                      <a:pos x="348" y="355"/>
                    </a:cxn>
                    <a:cxn ang="0">
                      <a:pos x="350" y="355"/>
                    </a:cxn>
                    <a:cxn ang="0">
                      <a:pos x="352" y="355"/>
                    </a:cxn>
                    <a:cxn ang="0">
                      <a:pos x="353" y="354"/>
                    </a:cxn>
                    <a:cxn ang="0">
                      <a:pos x="355" y="354"/>
                    </a:cxn>
                    <a:cxn ang="0">
                      <a:pos x="357" y="354"/>
                    </a:cxn>
                    <a:cxn ang="0">
                      <a:pos x="358" y="354"/>
                    </a:cxn>
                    <a:cxn ang="0">
                      <a:pos x="360" y="353"/>
                    </a:cxn>
                    <a:cxn ang="0">
                      <a:pos x="362" y="353"/>
                    </a:cxn>
                    <a:cxn ang="0">
                      <a:pos x="363" y="353"/>
                    </a:cxn>
                    <a:cxn ang="0">
                      <a:pos x="365" y="353"/>
                    </a:cxn>
                    <a:cxn ang="0">
                      <a:pos x="367" y="353"/>
                    </a:cxn>
                    <a:cxn ang="0">
                      <a:pos x="368" y="352"/>
                    </a:cxn>
                    <a:cxn ang="0">
                      <a:pos x="370" y="352"/>
                    </a:cxn>
                    <a:cxn ang="0">
                      <a:pos x="372" y="351"/>
                    </a:cxn>
                    <a:cxn ang="0">
                      <a:pos x="373" y="351"/>
                    </a:cxn>
                    <a:cxn ang="0">
                      <a:pos x="375" y="351"/>
                    </a:cxn>
                    <a:cxn ang="0">
                      <a:pos x="376" y="351"/>
                    </a:cxn>
                    <a:cxn ang="0">
                      <a:pos x="378" y="350"/>
                    </a:cxn>
                    <a:cxn ang="0">
                      <a:pos x="380" y="350"/>
                    </a:cxn>
                    <a:cxn ang="0">
                      <a:pos x="381" y="349"/>
                    </a:cxn>
                    <a:cxn ang="0">
                      <a:pos x="383" y="349"/>
                    </a:cxn>
                  </a:cxnLst>
                  <a:rect l="0" t="0" r="r" b="b"/>
                  <a:pathLst>
                    <a:path w="384" h="357">
                      <a:moveTo>
                        <a:pt x="0" y="0"/>
                      </a:moveTo>
                      <a:lnTo>
                        <a:pt x="11" y="38"/>
                      </a:lnTo>
                      <a:lnTo>
                        <a:pt x="17" y="57"/>
                      </a:lnTo>
                      <a:lnTo>
                        <a:pt x="23" y="75"/>
                      </a:lnTo>
                      <a:lnTo>
                        <a:pt x="30" y="93"/>
                      </a:lnTo>
                      <a:lnTo>
                        <a:pt x="37" y="110"/>
                      </a:lnTo>
                      <a:lnTo>
                        <a:pt x="44" y="127"/>
                      </a:lnTo>
                      <a:lnTo>
                        <a:pt x="52" y="143"/>
                      </a:lnTo>
                      <a:lnTo>
                        <a:pt x="61" y="159"/>
                      </a:lnTo>
                      <a:lnTo>
                        <a:pt x="69" y="175"/>
                      </a:lnTo>
                      <a:lnTo>
                        <a:pt x="78" y="189"/>
                      </a:lnTo>
                      <a:lnTo>
                        <a:pt x="88" y="204"/>
                      </a:lnTo>
                      <a:lnTo>
                        <a:pt x="97" y="218"/>
                      </a:lnTo>
                      <a:lnTo>
                        <a:pt x="107" y="231"/>
                      </a:lnTo>
                      <a:lnTo>
                        <a:pt x="118" y="244"/>
                      </a:lnTo>
                      <a:lnTo>
                        <a:pt x="128" y="256"/>
                      </a:lnTo>
                      <a:lnTo>
                        <a:pt x="139" y="267"/>
                      </a:lnTo>
                      <a:lnTo>
                        <a:pt x="150" y="278"/>
                      </a:lnTo>
                      <a:lnTo>
                        <a:pt x="162" y="288"/>
                      </a:lnTo>
                      <a:lnTo>
                        <a:pt x="173" y="298"/>
                      </a:lnTo>
                      <a:lnTo>
                        <a:pt x="185" y="307"/>
                      </a:lnTo>
                      <a:lnTo>
                        <a:pt x="197" y="315"/>
                      </a:lnTo>
                      <a:lnTo>
                        <a:pt x="210" y="323"/>
                      </a:lnTo>
                      <a:lnTo>
                        <a:pt x="222" y="329"/>
                      </a:lnTo>
                      <a:lnTo>
                        <a:pt x="235" y="335"/>
                      </a:lnTo>
                      <a:lnTo>
                        <a:pt x="248" y="341"/>
                      </a:lnTo>
                      <a:lnTo>
                        <a:pt x="261" y="345"/>
                      </a:lnTo>
                      <a:lnTo>
                        <a:pt x="275" y="349"/>
                      </a:lnTo>
                      <a:lnTo>
                        <a:pt x="288" y="352"/>
                      </a:lnTo>
                      <a:lnTo>
                        <a:pt x="302" y="354"/>
                      </a:lnTo>
                      <a:lnTo>
                        <a:pt x="316" y="355"/>
                      </a:lnTo>
                      <a:lnTo>
                        <a:pt x="330" y="356"/>
                      </a:lnTo>
                      <a:lnTo>
                        <a:pt x="333" y="355"/>
                      </a:lnTo>
                      <a:lnTo>
                        <a:pt x="335" y="355"/>
                      </a:lnTo>
                      <a:lnTo>
                        <a:pt x="336" y="355"/>
                      </a:lnTo>
                      <a:lnTo>
                        <a:pt x="338" y="355"/>
                      </a:lnTo>
                      <a:lnTo>
                        <a:pt x="340" y="355"/>
                      </a:lnTo>
                      <a:lnTo>
                        <a:pt x="342" y="355"/>
                      </a:lnTo>
                      <a:lnTo>
                        <a:pt x="343" y="355"/>
                      </a:lnTo>
                      <a:lnTo>
                        <a:pt x="345" y="355"/>
                      </a:lnTo>
                      <a:lnTo>
                        <a:pt x="347" y="355"/>
                      </a:lnTo>
                      <a:lnTo>
                        <a:pt x="348" y="355"/>
                      </a:lnTo>
                      <a:lnTo>
                        <a:pt x="350" y="355"/>
                      </a:lnTo>
                      <a:lnTo>
                        <a:pt x="352" y="355"/>
                      </a:lnTo>
                      <a:lnTo>
                        <a:pt x="353" y="354"/>
                      </a:lnTo>
                      <a:lnTo>
                        <a:pt x="355" y="354"/>
                      </a:lnTo>
                      <a:lnTo>
                        <a:pt x="357" y="354"/>
                      </a:lnTo>
                      <a:lnTo>
                        <a:pt x="358" y="354"/>
                      </a:lnTo>
                      <a:lnTo>
                        <a:pt x="360" y="353"/>
                      </a:lnTo>
                      <a:lnTo>
                        <a:pt x="362" y="353"/>
                      </a:lnTo>
                      <a:lnTo>
                        <a:pt x="363" y="353"/>
                      </a:lnTo>
                      <a:lnTo>
                        <a:pt x="365" y="353"/>
                      </a:lnTo>
                      <a:lnTo>
                        <a:pt x="367" y="353"/>
                      </a:lnTo>
                      <a:lnTo>
                        <a:pt x="368" y="352"/>
                      </a:lnTo>
                      <a:lnTo>
                        <a:pt x="370" y="352"/>
                      </a:lnTo>
                      <a:lnTo>
                        <a:pt x="372" y="351"/>
                      </a:lnTo>
                      <a:lnTo>
                        <a:pt x="373" y="351"/>
                      </a:lnTo>
                      <a:lnTo>
                        <a:pt x="375" y="351"/>
                      </a:lnTo>
                      <a:lnTo>
                        <a:pt x="376" y="351"/>
                      </a:lnTo>
                      <a:lnTo>
                        <a:pt x="378" y="350"/>
                      </a:lnTo>
                      <a:lnTo>
                        <a:pt x="380" y="350"/>
                      </a:lnTo>
                      <a:lnTo>
                        <a:pt x="381" y="349"/>
                      </a:lnTo>
                      <a:lnTo>
                        <a:pt x="383" y="349"/>
                      </a:lnTo>
                    </a:path>
                  </a:pathLst>
                </a:custGeom>
                <a:noFill/>
                <a:ln w="74930" cap="flat" cmpd="sng">
                  <a:solidFill>
                    <a:srgbClr val="0000FF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47244" name="Group 140"/>
              <p:cNvGrpSpPr>
                <a:grpSpLocks/>
              </p:cNvGrpSpPr>
              <p:nvPr/>
            </p:nvGrpSpPr>
            <p:grpSpPr bwMode="auto">
              <a:xfrm>
                <a:off x="3089" y="643"/>
                <a:ext cx="428" cy="2023"/>
                <a:chOff x="3089" y="643"/>
                <a:chExt cx="428" cy="2023"/>
              </a:xfrm>
            </p:grpSpPr>
            <p:sp>
              <p:nvSpPr>
                <p:cNvPr id="47245" name="Freeform 141"/>
                <p:cNvSpPr>
                  <a:spLocks/>
                </p:cNvSpPr>
                <p:nvPr/>
              </p:nvSpPr>
              <p:spPr bwMode="auto">
                <a:xfrm>
                  <a:off x="3089" y="643"/>
                  <a:ext cx="428" cy="165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8" y="64"/>
                    </a:cxn>
                    <a:cxn ang="0">
                      <a:pos x="71" y="98"/>
                    </a:cxn>
                    <a:cxn ang="0">
                      <a:pos x="93" y="133"/>
                    </a:cxn>
                    <a:cxn ang="0">
                      <a:pos x="115" y="168"/>
                    </a:cxn>
                    <a:cxn ang="0">
                      <a:pos x="136" y="205"/>
                    </a:cxn>
                    <a:cxn ang="0">
                      <a:pos x="157" y="242"/>
                    </a:cxn>
                    <a:cxn ang="0">
                      <a:pos x="176" y="280"/>
                    </a:cxn>
                    <a:cxn ang="0">
                      <a:pos x="196" y="319"/>
                    </a:cxn>
                    <a:cxn ang="0">
                      <a:pos x="214" y="359"/>
                    </a:cxn>
                    <a:cxn ang="0">
                      <a:pos x="232" y="400"/>
                    </a:cxn>
                    <a:cxn ang="0">
                      <a:pos x="249" y="442"/>
                    </a:cxn>
                    <a:cxn ang="0">
                      <a:pos x="266" y="485"/>
                    </a:cxn>
                    <a:cxn ang="0">
                      <a:pos x="281" y="528"/>
                    </a:cxn>
                    <a:cxn ang="0">
                      <a:pos x="297" y="571"/>
                    </a:cxn>
                    <a:cxn ang="0">
                      <a:pos x="311" y="616"/>
                    </a:cxn>
                    <a:cxn ang="0">
                      <a:pos x="325" y="661"/>
                    </a:cxn>
                    <a:cxn ang="0">
                      <a:pos x="337" y="707"/>
                    </a:cxn>
                    <a:cxn ang="0">
                      <a:pos x="349" y="754"/>
                    </a:cxn>
                    <a:cxn ang="0">
                      <a:pos x="360" y="801"/>
                    </a:cxn>
                    <a:cxn ang="0">
                      <a:pos x="371" y="849"/>
                    </a:cxn>
                    <a:cxn ang="0">
                      <a:pos x="380" y="898"/>
                    </a:cxn>
                    <a:cxn ang="0">
                      <a:pos x="389" y="947"/>
                    </a:cxn>
                    <a:cxn ang="0">
                      <a:pos x="397" y="997"/>
                    </a:cxn>
                    <a:cxn ang="0">
                      <a:pos x="404" y="1047"/>
                    </a:cxn>
                    <a:cxn ang="0">
                      <a:pos x="410" y="1098"/>
                    </a:cxn>
                    <a:cxn ang="0">
                      <a:pos x="415" y="1149"/>
                    </a:cxn>
                    <a:cxn ang="0">
                      <a:pos x="419" y="1201"/>
                    </a:cxn>
                    <a:cxn ang="0">
                      <a:pos x="423" y="1253"/>
                    </a:cxn>
                    <a:cxn ang="0">
                      <a:pos x="425" y="1305"/>
                    </a:cxn>
                    <a:cxn ang="0">
                      <a:pos x="426" y="1358"/>
                    </a:cxn>
                    <a:cxn ang="0">
                      <a:pos x="427" y="1411"/>
                    </a:cxn>
                    <a:cxn ang="0">
                      <a:pos x="427" y="1427"/>
                    </a:cxn>
                    <a:cxn ang="0">
                      <a:pos x="427" y="1434"/>
                    </a:cxn>
                    <a:cxn ang="0">
                      <a:pos x="427" y="1442"/>
                    </a:cxn>
                    <a:cxn ang="0">
                      <a:pos x="427" y="1449"/>
                    </a:cxn>
                    <a:cxn ang="0">
                      <a:pos x="427" y="1457"/>
                    </a:cxn>
                    <a:cxn ang="0">
                      <a:pos x="426" y="1465"/>
                    </a:cxn>
                    <a:cxn ang="0">
                      <a:pos x="426" y="1473"/>
                    </a:cxn>
                    <a:cxn ang="0">
                      <a:pos x="426" y="1480"/>
                    </a:cxn>
                    <a:cxn ang="0">
                      <a:pos x="426" y="1488"/>
                    </a:cxn>
                    <a:cxn ang="0">
                      <a:pos x="425" y="1495"/>
                    </a:cxn>
                    <a:cxn ang="0">
                      <a:pos x="425" y="1503"/>
                    </a:cxn>
                    <a:cxn ang="0">
                      <a:pos x="425" y="1511"/>
                    </a:cxn>
                    <a:cxn ang="0">
                      <a:pos x="425" y="1518"/>
                    </a:cxn>
                    <a:cxn ang="0">
                      <a:pos x="425" y="1526"/>
                    </a:cxn>
                    <a:cxn ang="0">
                      <a:pos x="424" y="1533"/>
                    </a:cxn>
                    <a:cxn ang="0">
                      <a:pos x="424" y="1541"/>
                    </a:cxn>
                    <a:cxn ang="0">
                      <a:pos x="423" y="1548"/>
                    </a:cxn>
                    <a:cxn ang="0">
                      <a:pos x="423" y="1556"/>
                    </a:cxn>
                    <a:cxn ang="0">
                      <a:pos x="423" y="1563"/>
                    </a:cxn>
                    <a:cxn ang="0">
                      <a:pos x="422" y="1571"/>
                    </a:cxn>
                    <a:cxn ang="0">
                      <a:pos x="422" y="1578"/>
                    </a:cxn>
                    <a:cxn ang="0">
                      <a:pos x="421" y="1586"/>
                    </a:cxn>
                    <a:cxn ang="0">
                      <a:pos x="421" y="1593"/>
                    </a:cxn>
                    <a:cxn ang="0">
                      <a:pos x="420" y="1601"/>
                    </a:cxn>
                    <a:cxn ang="0">
                      <a:pos x="420" y="1608"/>
                    </a:cxn>
                    <a:cxn ang="0">
                      <a:pos x="419" y="1616"/>
                    </a:cxn>
                    <a:cxn ang="0">
                      <a:pos x="419" y="1623"/>
                    </a:cxn>
                    <a:cxn ang="0">
                      <a:pos x="418" y="1631"/>
                    </a:cxn>
                    <a:cxn ang="0">
                      <a:pos x="418" y="1638"/>
                    </a:cxn>
                    <a:cxn ang="0">
                      <a:pos x="417" y="1645"/>
                    </a:cxn>
                    <a:cxn ang="0">
                      <a:pos x="417" y="1653"/>
                    </a:cxn>
                  </a:cxnLst>
                  <a:rect l="0" t="0" r="r" b="b"/>
                  <a:pathLst>
                    <a:path w="428" h="1654">
                      <a:moveTo>
                        <a:pt x="0" y="0"/>
                      </a:moveTo>
                      <a:lnTo>
                        <a:pt x="48" y="64"/>
                      </a:lnTo>
                      <a:lnTo>
                        <a:pt x="71" y="98"/>
                      </a:lnTo>
                      <a:lnTo>
                        <a:pt x="93" y="133"/>
                      </a:lnTo>
                      <a:lnTo>
                        <a:pt x="115" y="168"/>
                      </a:lnTo>
                      <a:lnTo>
                        <a:pt x="136" y="205"/>
                      </a:lnTo>
                      <a:lnTo>
                        <a:pt x="157" y="242"/>
                      </a:lnTo>
                      <a:lnTo>
                        <a:pt x="176" y="280"/>
                      </a:lnTo>
                      <a:lnTo>
                        <a:pt x="196" y="319"/>
                      </a:lnTo>
                      <a:lnTo>
                        <a:pt x="214" y="359"/>
                      </a:lnTo>
                      <a:lnTo>
                        <a:pt x="232" y="400"/>
                      </a:lnTo>
                      <a:lnTo>
                        <a:pt x="249" y="442"/>
                      </a:lnTo>
                      <a:lnTo>
                        <a:pt x="266" y="485"/>
                      </a:lnTo>
                      <a:lnTo>
                        <a:pt x="281" y="528"/>
                      </a:lnTo>
                      <a:lnTo>
                        <a:pt x="297" y="571"/>
                      </a:lnTo>
                      <a:lnTo>
                        <a:pt x="311" y="616"/>
                      </a:lnTo>
                      <a:lnTo>
                        <a:pt x="325" y="661"/>
                      </a:lnTo>
                      <a:lnTo>
                        <a:pt x="337" y="707"/>
                      </a:lnTo>
                      <a:lnTo>
                        <a:pt x="349" y="754"/>
                      </a:lnTo>
                      <a:lnTo>
                        <a:pt x="360" y="801"/>
                      </a:lnTo>
                      <a:lnTo>
                        <a:pt x="371" y="849"/>
                      </a:lnTo>
                      <a:lnTo>
                        <a:pt x="380" y="898"/>
                      </a:lnTo>
                      <a:lnTo>
                        <a:pt x="389" y="947"/>
                      </a:lnTo>
                      <a:lnTo>
                        <a:pt x="397" y="997"/>
                      </a:lnTo>
                      <a:lnTo>
                        <a:pt x="404" y="1047"/>
                      </a:lnTo>
                      <a:lnTo>
                        <a:pt x="410" y="1098"/>
                      </a:lnTo>
                      <a:lnTo>
                        <a:pt x="415" y="1149"/>
                      </a:lnTo>
                      <a:lnTo>
                        <a:pt x="419" y="1201"/>
                      </a:lnTo>
                      <a:lnTo>
                        <a:pt x="423" y="1253"/>
                      </a:lnTo>
                      <a:lnTo>
                        <a:pt x="425" y="1305"/>
                      </a:lnTo>
                      <a:lnTo>
                        <a:pt x="426" y="1358"/>
                      </a:lnTo>
                      <a:lnTo>
                        <a:pt x="427" y="1411"/>
                      </a:lnTo>
                      <a:lnTo>
                        <a:pt x="427" y="1427"/>
                      </a:lnTo>
                      <a:lnTo>
                        <a:pt x="427" y="1434"/>
                      </a:lnTo>
                      <a:lnTo>
                        <a:pt x="427" y="1442"/>
                      </a:lnTo>
                      <a:lnTo>
                        <a:pt x="427" y="1449"/>
                      </a:lnTo>
                      <a:lnTo>
                        <a:pt x="427" y="1457"/>
                      </a:lnTo>
                      <a:lnTo>
                        <a:pt x="426" y="1465"/>
                      </a:lnTo>
                      <a:lnTo>
                        <a:pt x="426" y="1473"/>
                      </a:lnTo>
                      <a:lnTo>
                        <a:pt x="426" y="1480"/>
                      </a:lnTo>
                      <a:lnTo>
                        <a:pt x="426" y="1488"/>
                      </a:lnTo>
                      <a:lnTo>
                        <a:pt x="425" y="1495"/>
                      </a:lnTo>
                      <a:lnTo>
                        <a:pt x="425" y="1503"/>
                      </a:lnTo>
                      <a:lnTo>
                        <a:pt x="425" y="1511"/>
                      </a:lnTo>
                      <a:lnTo>
                        <a:pt x="425" y="1518"/>
                      </a:lnTo>
                      <a:lnTo>
                        <a:pt x="425" y="1526"/>
                      </a:lnTo>
                      <a:lnTo>
                        <a:pt x="424" y="1533"/>
                      </a:lnTo>
                      <a:lnTo>
                        <a:pt x="424" y="1541"/>
                      </a:lnTo>
                      <a:lnTo>
                        <a:pt x="423" y="1548"/>
                      </a:lnTo>
                      <a:lnTo>
                        <a:pt x="423" y="1556"/>
                      </a:lnTo>
                      <a:lnTo>
                        <a:pt x="423" y="1563"/>
                      </a:lnTo>
                      <a:lnTo>
                        <a:pt x="422" y="1571"/>
                      </a:lnTo>
                      <a:lnTo>
                        <a:pt x="422" y="1578"/>
                      </a:lnTo>
                      <a:lnTo>
                        <a:pt x="421" y="1586"/>
                      </a:lnTo>
                      <a:lnTo>
                        <a:pt x="421" y="1593"/>
                      </a:lnTo>
                      <a:lnTo>
                        <a:pt x="420" y="1601"/>
                      </a:lnTo>
                      <a:lnTo>
                        <a:pt x="420" y="1608"/>
                      </a:lnTo>
                      <a:lnTo>
                        <a:pt x="419" y="1616"/>
                      </a:lnTo>
                      <a:lnTo>
                        <a:pt x="419" y="1623"/>
                      </a:lnTo>
                      <a:lnTo>
                        <a:pt x="418" y="1631"/>
                      </a:lnTo>
                      <a:lnTo>
                        <a:pt x="418" y="1638"/>
                      </a:lnTo>
                      <a:lnTo>
                        <a:pt x="417" y="1645"/>
                      </a:lnTo>
                      <a:lnTo>
                        <a:pt x="417" y="1653"/>
                      </a:lnTo>
                    </a:path>
                  </a:pathLst>
                </a:custGeom>
                <a:noFill/>
                <a:ln w="74930" cap="flat" cmpd="sng">
                  <a:solidFill>
                    <a:srgbClr val="0000FF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47246" name="Freeform 142"/>
                <p:cNvSpPr>
                  <a:spLocks/>
                </p:cNvSpPr>
                <p:nvPr/>
              </p:nvSpPr>
              <p:spPr bwMode="auto">
                <a:xfrm>
                  <a:off x="3114" y="2309"/>
                  <a:ext cx="384" cy="357"/>
                </a:xfrm>
                <a:custGeom>
                  <a:avLst/>
                  <a:gdLst/>
                  <a:ahLst/>
                  <a:cxnLst>
                    <a:cxn ang="0">
                      <a:pos x="383" y="0"/>
                    </a:cxn>
                    <a:cxn ang="0">
                      <a:pos x="372" y="38"/>
                    </a:cxn>
                    <a:cxn ang="0">
                      <a:pos x="366" y="57"/>
                    </a:cxn>
                    <a:cxn ang="0">
                      <a:pos x="360" y="75"/>
                    </a:cxn>
                    <a:cxn ang="0">
                      <a:pos x="353" y="93"/>
                    </a:cxn>
                    <a:cxn ang="0">
                      <a:pos x="346" y="110"/>
                    </a:cxn>
                    <a:cxn ang="0">
                      <a:pos x="339" y="127"/>
                    </a:cxn>
                    <a:cxn ang="0">
                      <a:pos x="331" y="143"/>
                    </a:cxn>
                    <a:cxn ang="0">
                      <a:pos x="322" y="159"/>
                    </a:cxn>
                    <a:cxn ang="0">
                      <a:pos x="314" y="175"/>
                    </a:cxn>
                    <a:cxn ang="0">
                      <a:pos x="305" y="190"/>
                    </a:cxn>
                    <a:cxn ang="0">
                      <a:pos x="296" y="204"/>
                    </a:cxn>
                    <a:cxn ang="0">
                      <a:pos x="286" y="218"/>
                    </a:cxn>
                    <a:cxn ang="0">
                      <a:pos x="276" y="231"/>
                    </a:cxn>
                    <a:cxn ang="0">
                      <a:pos x="266" y="244"/>
                    </a:cxn>
                    <a:cxn ang="0">
                      <a:pos x="255" y="256"/>
                    </a:cxn>
                    <a:cxn ang="0">
                      <a:pos x="244" y="268"/>
                    </a:cxn>
                    <a:cxn ang="0">
                      <a:pos x="233" y="279"/>
                    </a:cxn>
                    <a:cxn ang="0">
                      <a:pos x="222" y="289"/>
                    </a:cxn>
                    <a:cxn ang="0">
                      <a:pos x="210" y="298"/>
                    </a:cxn>
                    <a:cxn ang="0">
                      <a:pos x="198" y="307"/>
                    </a:cxn>
                    <a:cxn ang="0">
                      <a:pos x="186" y="315"/>
                    </a:cxn>
                    <a:cxn ang="0">
                      <a:pos x="173" y="323"/>
                    </a:cxn>
                    <a:cxn ang="0">
                      <a:pos x="161" y="330"/>
                    </a:cxn>
                    <a:cxn ang="0">
                      <a:pos x="148" y="336"/>
                    </a:cxn>
                    <a:cxn ang="0">
                      <a:pos x="135" y="341"/>
                    </a:cxn>
                    <a:cxn ang="0">
                      <a:pos x="122" y="345"/>
                    </a:cxn>
                    <a:cxn ang="0">
                      <a:pos x="108" y="349"/>
                    </a:cxn>
                    <a:cxn ang="0">
                      <a:pos x="95" y="352"/>
                    </a:cxn>
                    <a:cxn ang="0">
                      <a:pos x="81" y="354"/>
                    </a:cxn>
                    <a:cxn ang="0">
                      <a:pos x="67" y="355"/>
                    </a:cxn>
                    <a:cxn ang="0">
                      <a:pos x="53" y="356"/>
                    </a:cxn>
                    <a:cxn ang="0">
                      <a:pos x="50" y="356"/>
                    </a:cxn>
                    <a:cxn ang="0">
                      <a:pos x="48" y="356"/>
                    </a:cxn>
                    <a:cxn ang="0">
                      <a:pos x="46" y="356"/>
                    </a:cxn>
                    <a:cxn ang="0">
                      <a:pos x="45" y="356"/>
                    </a:cxn>
                    <a:cxn ang="0">
                      <a:pos x="43" y="356"/>
                    </a:cxn>
                    <a:cxn ang="0">
                      <a:pos x="41" y="356"/>
                    </a:cxn>
                    <a:cxn ang="0">
                      <a:pos x="40" y="355"/>
                    </a:cxn>
                    <a:cxn ang="0">
                      <a:pos x="38" y="355"/>
                    </a:cxn>
                    <a:cxn ang="0">
                      <a:pos x="36" y="355"/>
                    </a:cxn>
                    <a:cxn ang="0">
                      <a:pos x="35" y="355"/>
                    </a:cxn>
                    <a:cxn ang="0">
                      <a:pos x="33" y="355"/>
                    </a:cxn>
                    <a:cxn ang="0">
                      <a:pos x="32" y="355"/>
                    </a:cxn>
                    <a:cxn ang="0">
                      <a:pos x="30" y="355"/>
                    </a:cxn>
                    <a:cxn ang="0">
                      <a:pos x="28" y="355"/>
                    </a:cxn>
                    <a:cxn ang="0">
                      <a:pos x="26" y="354"/>
                    </a:cxn>
                    <a:cxn ang="0">
                      <a:pos x="25" y="354"/>
                    </a:cxn>
                    <a:cxn ang="0">
                      <a:pos x="23" y="354"/>
                    </a:cxn>
                    <a:cxn ang="0">
                      <a:pos x="22" y="353"/>
                    </a:cxn>
                    <a:cxn ang="0">
                      <a:pos x="20" y="353"/>
                    </a:cxn>
                    <a:cxn ang="0">
                      <a:pos x="18" y="353"/>
                    </a:cxn>
                    <a:cxn ang="0">
                      <a:pos x="16" y="353"/>
                    </a:cxn>
                    <a:cxn ang="0">
                      <a:pos x="15" y="353"/>
                    </a:cxn>
                    <a:cxn ang="0">
                      <a:pos x="13" y="352"/>
                    </a:cxn>
                    <a:cxn ang="0">
                      <a:pos x="12" y="352"/>
                    </a:cxn>
                    <a:cxn ang="0">
                      <a:pos x="10" y="352"/>
                    </a:cxn>
                    <a:cxn ang="0">
                      <a:pos x="8" y="351"/>
                    </a:cxn>
                    <a:cxn ang="0">
                      <a:pos x="7" y="351"/>
                    </a:cxn>
                    <a:cxn ang="0">
                      <a:pos x="5" y="351"/>
                    </a:cxn>
                    <a:cxn ang="0">
                      <a:pos x="4" y="350"/>
                    </a:cxn>
                    <a:cxn ang="0">
                      <a:pos x="2" y="350"/>
                    </a:cxn>
                    <a:cxn ang="0">
                      <a:pos x="0" y="350"/>
                    </a:cxn>
                  </a:cxnLst>
                  <a:rect l="0" t="0" r="r" b="b"/>
                  <a:pathLst>
                    <a:path w="384" h="357">
                      <a:moveTo>
                        <a:pt x="383" y="0"/>
                      </a:moveTo>
                      <a:lnTo>
                        <a:pt x="372" y="38"/>
                      </a:lnTo>
                      <a:lnTo>
                        <a:pt x="366" y="57"/>
                      </a:lnTo>
                      <a:lnTo>
                        <a:pt x="360" y="75"/>
                      </a:lnTo>
                      <a:lnTo>
                        <a:pt x="353" y="93"/>
                      </a:lnTo>
                      <a:lnTo>
                        <a:pt x="346" y="110"/>
                      </a:lnTo>
                      <a:lnTo>
                        <a:pt x="339" y="127"/>
                      </a:lnTo>
                      <a:lnTo>
                        <a:pt x="331" y="143"/>
                      </a:lnTo>
                      <a:lnTo>
                        <a:pt x="322" y="159"/>
                      </a:lnTo>
                      <a:lnTo>
                        <a:pt x="314" y="175"/>
                      </a:lnTo>
                      <a:lnTo>
                        <a:pt x="305" y="190"/>
                      </a:lnTo>
                      <a:lnTo>
                        <a:pt x="296" y="204"/>
                      </a:lnTo>
                      <a:lnTo>
                        <a:pt x="286" y="218"/>
                      </a:lnTo>
                      <a:lnTo>
                        <a:pt x="276" y="231"/>
                      </a:lnTo>
                      <a:lnTo>
                        <a:pt x="266" y="244"/>
                      </a:lnTo>
                      <a:lnTo>
                        <a:pt x="255" y="256"/>
                      </a:lnTo>
                      <a:lnTo>
                        <a:pt x="244" y="268"/>
                      </a:lnTo>
                      <a:lnTo>
                        <a:pt x="233" y="279"/>
                      </a:lnTo>
                      <a:lnTo>
                        <a:pt x="222" y="289"/>
                      </a:lnTo>
                      <a:lnTo>
                        <a:pt x="210" y="298"/>
                      </a:lnTo>
                      <a:lnTo>
                        <a:pt x="198" y="307"/>
                      </a:lnTo>
                      <a:lnTo>
                        <a:pt x="186" y="315"/>
                      </a:lnTo>
                      <a:lnTo>
                        <a:pt x="173" y="323"/>
                      </a:lnTo>
                      <a:lnTo>
                        <a:pt x="161" y="330"/>
                      </a:lnTo>
                      <a:lnTo>
                        <a:pt x="148" y="336"/>
                      </a:lnTo>
                      <a:lnTo>
                        <a:pt x="135" y="341"/>
                      </a:lnTo>
                      <a:lnTo>
                        <a:pt x="122" y="345"/>
                      </a:lnTo>
                      <a:lnTo>
                        <a:pt x="108" y="349"/>
                      </a:lnTo>
                      <a:lnTo>
                        <a:pt x="95" y="352"/>
                      </a:lnTo>
                      <a:lnTo>
                        <a:pt x="81" y="354"/>
                      </a:lnTo>
                      <a:lnTo>
                        <a:pt x="67" y="355"/>
                      </a:lnTo>
                      <a:lnTo>
                        <a:pt x="53" y="356"/>
                      </a:lnTo>
                      <a:lnTo>
                        <a:pt x="50" y="356"/>
                      </a:lnTo>
                      <a:lnTo>
                        <a:pt x="48" y="356"/>
                      </a:lnTo>
                      <a:lnTo>
                        <a:pt x="46" y="356"/>
                      </a:lnTo>
                      <a:lnTo>
                        <a:pt x="45" y="356"/>
                      </a:lnTo>
                      <a:lnTo>
                        <a:pt x="43" y="356"/>
                      </a:lnTo>
                      <a:lnTo>
                        <a:pt x="41" y="356"/>
                      </a:lnTo>
                      <a:lnTo>
                        <a:pt x="40" y="355"/>
                      </a:lnTo>
                      <a:lnTo>
                        <a:pt x="38" y="355"/>
                      </a:lnTo>
                      <a:lnTo>
                        <a:pt x="36" y="355"/>
                      </a:lnTo>
                      <a:lnTo>
                        <a:pt x="35" y="355"/>
                      </a:lnTo>
                      <a:lnTo>
                        <a:pt x="33" y="355"/>
                      </a:lnTo>
                      <a:lnTo>
                        <a:pt x="32" y="355"/>
                      </a:lnTo>
                      <a:lnTo>
                        <a:pt x="30" y="355"/>
                      </a:lnTo>
                      <a:lnTo>
                        <a:pt x="28" y="355"/>
                      </a:lnTo>
                      <a:lnTo>
                        <a:pt x="26" y="354"/>
                      </a:lnTo>
                      <a:lnTo>
                        <a:pt x="25" y="354"/>
                      </a:lnTo>
                      <a:lnTo>
                        <a:pt x="23" y="354"/>
                      </a:lnTo>
                      <a:lnTo>
                        <a:pt x="22" y="353"/>
                      </a:lnTo>
                      <a:lnTo>
                        <a:pt x="20" y="353"/>
                      </a:lnTo>
                      <a:lnTo>
                        <a:pt x="18" y="353"/>
                      </a:lnTo>
                      <a:lnTo>
                        <a:pt x="16" y="353"/>
                      </a:lnTo>
                      <a:lnTo>
                        <a:pt x="15" y="353"/>
                      </a:lnTo>
                      <a:lnTo>
                        <a:pt x="13" y="352"/>
                      </a:lnTo>
                      <a:lnTo>
                        <a:pt x="12" y="352"/>
                      </a:lnTo>
                      <a:lnTo>
                        <a:pt x="10" y="352"/>
                      </a:lnTo>
                      <a:lnTo>
                        <a:pt x="8" y="351"/>
                      </a:lnTo>
                      <a:lnTo>
                        <a:pt x="7" y="351"/>
                      </a:lnTo>
                      <a:lnTo>
                        <a:pt x="5" y="351"/>
                      </a:lnTo>
                      <a:lnTo>
                        <a:pt x="4" y="350"/>
                      </a:lnTo>
                      <a:lnTo>
                        <a:pt x="2" y="350"/>
                      </a:lnTo>
                      <a:lnTo>
                        <a:pt x="0" y="350"/>
                      </a:lnTo>
                    </a:path>
                  </a:pathLst>
                </a:custGeom>
                <a:noFill/>
                <a:ln w="74930" cap="flat" cmpd="sng">
                  <a:solidFill>
                    <a:srgbClr val="0000FF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47247" name="Freeform 143"/>
              <p:cNvSpPr>
                <a:spLocks/>
              </p:cNvSpPr>
              <p:nvPr/>
            </p:nvSpPr>
            <p:spPr bwMode="auto">
              <a:xfrm>
                <a:off x="3058" y="2652"/>
                <a:ext cx="77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7" y="0"/>
                  </a:cxn>
                  <a:cxn ang="0">
                    <a:pos x="8" y="0"/>
                  </a:cxn>
                  <a:cxn ang="0">
                    <a:pos x="10" y="0"/>
                  </a:cxn>
                  <a:cxn ang="0">
                    <a:pos x="11" y="0"/>
                  </a:cxn>
                  <a:cxn ang="0">
                    <a:pos x="12" y="0"/>
                  </a:cxn>
                  <a:cxn ang="0">
                    <a:pos x="13" y="0"/>
                  </a:cxn>
                  <a:cxn ang="0">
                    <a:pos x="14" y="0"/>
                  </a:cxn>
                  <a:cxn ang="0">
                    <a:pos x="16" y="0"/>
                  </a:cxn>
                  <a:cxn ang="0">
                    <a:pos x="17" y="0"/>
                  </a:cxn>
                  <a:cxn ang="0">
                    <a:pos x="18" y="0"/>
                  </a:cxn>
                  <a:cxn ang="0">
                    <a:pos x="20" y="0"/>
                  </a:cxn>
                  <a:cxn ang="0">
                    <a:pos x="22" y="0"/>
                  </a:cxn>
                  <a:cxn ang="0">
                    <a:pos x="23" y="0"/>
                  </a:cxn>
                  <a:cxn ang="0">
                    <a:pos x="24" y="0"/>
                  </a:cxn>
                  <a:cxn ang="0">
                    <a:pos x="26" y="0"/>
                  </a:cxn>
                  <a:cxn ang="0">
                    <a:pos x="28" y="0"/>
                  </a:cxn>
                  <a:cxn ang="0">
                    <a:pos x="29" y="0"/>
                  </a:cxn>
                  <a:cxn ang="0">
                    <a:pos x="31" y="0"/>
                  </a:cxn>
                  <a:cxn ang="0">
                    <a:pos x="32" y="0"/>
                  </a:cxn>
                  <a:cxn ang="0">
                    <a:pos x="34" y="0"/>
                  </a:cxn>
                  <a:cxn ang="0">
                    <a:pos x="38" y="0"/>
                  </a:cxn>
                  <a:cxn ang="0">
                    <a:pos x="40" y="0"/>
                  </a:cxn>
                  <a:cxn ang="0">
                    <a:pos x="42" y="0"/>
                  </a:cxn>
                  <a:cxn ang="0">
                    <a:pos x="44" y="0"/>
                  </a:cxn>
                  <a:cxn ang="0">
                    <a:pos x="46" y="0"/>
                  </a:cxn>
                  <a:cxn ang="0">
                    <a:pos x="48" y="0"/>
                  </a:cxn>
                  <a:cxn ang="0">
                    <a:pos x="50" y="0"/>
                  </a:cxn>
                  <a:cxn ang="0">
                    <a:pos x="51" y="0"/>
                  </a:cxn>
                  <a:cxn ang="0">
                    <a:pos x="53" y="0"/>
                  </a:cxn>
                  <a:cxn ang="0">
                    <a:pos x="55" y="0"/>
                  </a:cxn>
                  <a:cxn ang="0">
                    <a:pos x="57" y="0"/>
                  </a:cxn>
                  <a:cxn ang="0">
                    <a:pos x="58" y="0"/>
                  </a:cxn>
                  <a:cxn ang="0">
                    <a:pos x="60" y="0"/>
                  </a:cxn>
                  <a:cxn ang="0">
                    <a:pos x="62" y="0"/>
                  </a:cxn>
                  <a:cxn ang="0">
                    <a:pos x="63" y="0"/>
                  </a:cxn>
                  <a:cxn ang="0">
                    <a:pos x="64" y="0"/>
                  </a:cxn>
                  <a:cxn ang="0">
                    <a:pos x="66" y="0"/>
                  </a:cxn>
                  <a:cxn ang="0">
                    <a:pos x="67" y="0"/>
                  </a:cxn>
                  <a:cxn ang="0">
                    <a:pos x="68" y="0"/>
                  </a:cxn>
                  <a:cxn ang="0">
                    <a:pos x="70" y="0"/>
                  </a:cxn>
                  <a:cxn ang="0">
                    <a:pos x="71" y="0"/>
                  </a:cxn>
                  <a:cxn ang="0">
                    <a:pos x="72" y="0"/>
                  </a:cxn>
                  <a:cxn ang="0">
                    <a:pos x="73" y="0"/>
                  </a:cxn>
                  <a:cxn ang="0">
                    <a:pos x="74" y="0"/>
                  </a:cxn>
                  <a:cxn ang="0">
                    <a:pos x="74" y="0"/>
                  </a:cxn>
                  <a:cxn ang="0">
                    <a:pos x="75" y="0"/>
                  </a:cxn>
                  <a:cxn ang="0">
                    <a:pos x="75" y="0"/>
                  </a:cxn>
                  <a:cxn ang="0">
                    <a:pos x="76" y="0"/>
                  </a:cxn>
                  <a:cxn ang="0">
                    <a:pos x="76" y="0"/>
                  </a:cxn>
                  <a:cxn ang="0">
                    <a:pos x="76" y="0"/>
                  </a:cxn>
                  <a:cxn ang="0">
                    <a:pos x="76" y="0"/>
                  </a:cxn>
                </a:cxnLst>
                <a:rect l="0" t="0" r="r" b="b"/>
                <a:pathLst>
                  <a:path w="77" h="1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3" y="0"/>
                    </a:lnTo>
                    <a:lnTo>
                      <a:pt x="14" y="0"/>
                    </a:lnTo>
                    <a:lnTo>
                      <a:pt x="16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2" y="0"/>
                    </a:lnTo>
                    <a:lnTo>
                      <a:pt x="23" y="0"/>
                    </a:lnTo>
                    <a:lnTo>
                      <a:pt x="24" y="0"/>
                    </a:lnTo>
                    <a:lnTo>
                      <a:pt x="26" y="0"/>
                    </a:lnTo>
                    <a:lnTo>
                      <a:pt x="28" y="0"/>
                    </a:lnTo>
                    <a:lnTo>
                      <a:pt x="29" y="0"/>
                    </a:lnTo>
                    <a:lnTo>
                      <a:pt x="31" y="0"/>
                    </a:lnTo>
                    <a:lnTo>
                      <a:pt x="32" y="0"/>
                    </a:lnTo>
                    <a:lnTo>
                      <a:pt x="34" y="0"/>
                    </a:lnTo>
                    <a:lnTo>
                      <a:pt x="38" y="0"/>
                    </a:lnTo>
                    <a:lnTo>
                      <a:pt x="40" y="0"/>
                    </a:lnTo>
                    <a:lnTo>
                      <a:pt x="42" y="0"/>
                    </a:lnTo>
                    <a:lnTo>
                      <a:pt x="44" y="0"/>
                    </a:lnTo>
                    <a:lnTo>
                      <a:pt x="46" y="0"/>
                    </a:lnTo>
                    <a:lnTo>
                      <a:pt x="48" y="0"/>
                    </a:lnTo>
                    <a:lnTo>
                      <a:pt x="50" y="0"/>
                    </a:lnTo>
                    <a:lnTo>
                      <a:pt x="51" y="0"/>
                    </a:lnTo>
                    <a:lnTo>
                      <a:pt x="53" y="0"/>
                    </a:lnTo>
                    <a:lnTo>
                      <a:pt x="55" y="0"/>
                    </a:lnTo>
                    <a:lnTo>
                      <a:pt x="57" y="0"/>
                    </a:lnTo>
                    <a:lnTo>
                      <a:pt x="58" y="0"/>
                    </a:lnTo>
                    <a:lnTo>
                      <a:pt x="60" y="0"/>
                    </a:lnTo>
                    <a:lnTo>
                      <a:pt x="62" y="0"/>
                    </a:lnTo>
                    <a:lnTo>
                      <a:pt x="63" y="0"/>
                    </a:lnTo>
                    <a:lnTo>
                      <a:pt x="64" y="0"/>
                    </a:lnTo>
                    <a:lnTo>
                      <a:pt x="66" y="0"/>
                    </a:lnTo>
                    <a:lnTo>
                      <a:pt x="67" y="0"/>
                    </a:lnTo>
                    <a:lnTo>
                      <a:pt x="68" y="0"/>
                    </a:lnTo>
                    <a:lnTo>
                      <a:pt x="70" y="0"/>
                    </a:lnTo>
                    <a:lnTo>
                      <a:pt x="71" y="0"/>
                    </a:lnTo>
                    <a:lnTo>
                      <a:pt x="72" y="0"/>
                    </a:lnTo>
                    <a:lnTo>
                      <a:pt x="73" y="0"/>
                    </a:lnTo>
                    <a:lnTo>
                      <a:pt x="74" y="0"/>
                    </a:lnTo>
                    <a:lnTo>
                      <a:pt x="74" y="0"/>
                    </a:lnTo>
                    <a:lnTo>
                      <a:pt x="75" y="0"/>
                    </a:lnTo>
                    <a:lnTo>
                      <a:pt x="75" y="0"/>
                    </a:lnTo>
                    <a:lnTo>
                      <a:pt x="76" y="0"/>
                    </a:lnTo>
                    <a:lnTo>
                      <a:pt x="76" y="0"/>
                    </a:lnTo>
                    <a:lnTo>
                      <a:pt x="76" y="0"/>
                    </a:lnTo>
                    <a:lnTo>
                      <a:pt x="76" y="0"/>
                    </a:lnTo>
                  </a:path>
                </a:pathLst>
              </a:custGeom>
              <a:noFill/>
              <a:ln w="74930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47248" name="Line 144"/>
            <p:cNvSpPr>
              <a:spLocks noChangeShapeType="1"/>
            </p:cNvSpPr>
            <p:nvPr/>
          </p:nvSpPr>
          <p:spPr bwMode="auto">
            <a:xfrm rot="2014368">
              <a:off x="555" y="720"/>
              <a:ext cx="0" cy="619"/>
            </a:xfrm>
            <a:prstGeom prst="line">
              <a:avLst/>
            </a:prstGeom>
            <a:noFill/>
            <a:ln w="7493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49" name="Line 145"/>
            <p:cNvSpPr>
              <a:spLocks noChangeShapeType="1"/>
            </p:cNvSpPr>
            <p:nvPr/>
          </p:nvSpPr>
          <p:spPr bwMode="auto">
            <a:xfrm rot="2014368">
              <a:off x="997" y="1002"/>
              <a:ext cx="0" cy="618"/>
            </a:xfrm>
            <a:prstGeom prst="line">
              <a:avLst/>
            </a:prstGeom>
            <a:noFill/>
            <a:ln w="7493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50" name="Freeform 146"/>
            <p:cNvSpPr>
              <a:spLocks/>
            </p:cNvSpPr>
            <p:nvPr/>
          </p:nvSpPr>
          <p:spPr bwMode="auto">
            <a:xfrm rot="2014368">
              <a:off x="685" y="815"/>
              <a:ext cx="526" cy="190"/>
            </a:xfrm>
            <a:custGeom>
              <a:avLst/>
              <a:gdLst/>
              <a:ahLst/>
              <a:cxnLst>
                <a:cxn ang="0">
                  <a:pos x="1033" y="7"/>
                </a:cxn>
                <a:cxn ang="0">
                  <a:pos x="1061" y="15"/>
                </a:cxn>
                <a:cxn ang="0">
                  <a:pos x="1087" y="24"/>
                </a:cxn>
                <a:cxn ang="0">
                  <a:pos x="1112" y="33"/>
                </a:cxn>
                <a:cxn ang="0">
                  <a:pos x="1136" y="43"/>
                </a:cxn>
                <a:cxn ang="0">
                  <a:pos x="1157" y="53"/>
                </a:cxn>
                <a:cxn ang="0">
                  <a:pos x="1177" y="64"/>
                </a:cxn>
                <a:cxn ang="0">
                  <a:pos x="1195" y="75"/>
                </a:cxn>
                <a:cxn ang="0">
                  <a:pos x="1212" y="86"/>
                </a:cxn>
                <a:cxn ang="0">
                  <a:pos x="1226" y="98"/>
                </a:cxn>
                <a:cxn ang="0">
                  <a:pos x="1238" y="110"/>
                </a:cxn>
                <a:cxn ang="0">
                  <a:pos x="1248" y="122"/>
                </a:cxn>
                <a:cxn ang="0">
                  <a:pos x="1256" y="135"/>
                </a:cxn>
                <a:cxn ang="0">
                  <a:pos x="1262" y="148"/>
                </a:cxn>
                <a:cxn ang="0">
                  <a:pos x="1266" y="161"/>
                </a:cxn>
                <a:cxn ang="0">
                  <a:pos x="1267" y="175"/>
                </a:cxn>
                <a:cxn ang="0">
                  <a:pos x="1260" y="208"/>
                </a:cxn>
                <a:cxn ang="0">
                  <a:pos x="1247" y="229"/>
                </a:cxn>
                <a:cxn ang="0">
                  <a:pos x="1228" y="249"/>
                </a:cxn>
                <a:cxn ang="0">
                  <a:pos x="1204" y="269"/>
                </a:cxn>
                <a:cxn ang="0">
                  <a:pos x="1175" y="287"/>
                </a:cxn>
                <a:cxn ang="0">
                  <a:pos x="1141" y="304"/>
                </a:cxn>
                <a:cxn ang="0">
                  <a:pos x="1102" y="320"/>
                </a:cxn>
                <a:cxn ang="0">
                  <a:pos x="1060" y="335"/>
                </a:cxn>
                <a:cxn ang="0">
                  <a:pos x="1012" y="348"/>
                </a:cxn>
                <a:cxn ang="0">
                  <a:pos x="962" y="360"/>
                </a:cxn>
                <a:cxn ang="0">
                  <a:pos x="908" y="370"/>
                </a:cxn>
                <a:cxn ang="0">
                  <a:pos x="851" y="378"/>
                </a:cxn>
                <a:cxn ang="0">
                  <a:pos x="792" y="384"/>
                </a:cxn>
                <a:cxn ang="0">
                  <a:pos x="730" y="389"/>
                </a:cxn>
                <a:cxn ang="0">
                  <a:pos x="666" y="391"/>
                </a:cxn>
                <a:cxn ang="0">
                  <a:pos x="568" y="390"/>
                </a:cxn>
                <a:cxn ang="0">
                  <a:pos x="506" y="387"/>
                </a:cxn>
                <a:cxn ang="0">
                  <a:pos x="445" y="382"/>
                </a:cxn>
                <a:cxn ang="0">
                  <a:pos x="387" y="374"/>
                </a:cxn>
                <a:cxn ang="0">
                  <a:pos x="331" y="365"/>
                </a:cxn>
                <a:cxn ang="0">
                  <a:pos x="279" y="354"/>
                </a:cxn>
                <a:cxn ang="0">
                  <a:pos x="230" y="342"/>
                </a:cxn>
                <a:cxn ang="0">
                  <a:pos x="185" y="328"/>
                </a:cxn>
                <a:cxn ang="0">
                  <a:pos x="144" y="313"/>
                </a:cxn>
                <a:cxn ang="0">
                  <a:pos x="108" y="296"/>
                </a:cxn>
                <a:cxn ang="0">
                  <a:pos x="76" y="278"/>
                </a:cxn>
                <a:cxn ang="0">
                  <a:pos x="49" y="259"/>
                </a:cxn>
                <a:cxn ang="0">
                  <a:pos x="28" y="239"/>
                </a:cxn>
                <a:cxn ang="0">
                  <a:pos x="12" y="218"/>
                </a:cxn>
                <a:cxn ang="0">
                  <a:pos x="3" y="197"/>
                </a:cxn>
                <a:cxn ang="0">
                  <a:pos x="0" y="175"/>
                </a:cxn>
                <a:cxn ang="0">
                  <a:pos x="2" y="154"/>
                </a:cxn>
                <a:cxn ang="0">
                  <a:pos x="7" y="142"/>
                </a:cxn>
                <a:cxn ang="0">
                  <a:pos x="14" y="129"/>
                </a:cxn>
                <a:cxn ang="0">
                  <a:pos x="23" y="116"/>
                </a:cxn>
                <a:cxn ang="0">
                  <a:pos x="34" y="104"/>
                </a:cxn>
                <a:cxn ang="0">
                  <a:pos x="48" y="92"/>
                </a:cxn>
                <a:cxn ang="0">
                  <a:pos x="63" y="80"/>
                </a:cxn>
                <a:cxn ang="0">
                  <a:pos x="80" y="69"/>
                </a:cxn>
                <a:cxn ang="0">
                  <a:pos x="99" y="58"/>
                </a:cxn>
                <a:cxn ang="0">
                  <a:pos x="120" y="48"/>
                </a:cxn>
                <a:cxn ang="0">
                  <a:pos x="142" y="38"/>
                </a:cxn>
                <a:cxn ang="0">
                  <a:pos x="166" y="28"/>
                </a:cxn>
                <a:cxn ang="0">
                  <a:pos x="192" y="20"/>
                </a:cxn>
                <a:cxn ang="0">
                  <a:pos x="219" y="11"/>
                </a:cxn>
                <a:cxn ang="0">
                  <a:pos x="248" y="3"/>
                </a:cxn>
              </a:cxnLst>
              <a:rect l="0" t="0" r="r" b="b"/>
              <a:pathLst>
                <a:path w="1268" h="393">
                  <a:moveTo>
                    <a:pt x="1004" y="0"/>
                  </a:moveTo>
                  <a:lnTo>
                    <a:pt x="1033" y="7"/>
                  </a:lnTo>
                  <a:lnTo>
                    <a:pt x="1047" y="11"/>
                  </a:lnTo>
                  <a:lnTo>
                    <a:pt x="1061" y="15"/>
                  </a:lnTo>
                  <a:lnTo>
                    <a:pt x="1074" y="20"/>
                  </a:lnTo>
                  <a:lnTo>
                    <a:pt x="1087" y="24"/>
                  </a:lnTo>
                  <a:lnTo>
                    <a:pt x="1100" y="28"/>
                  </a:lnTo>
                  <a:lnTo>
                    <a:pt x="1112" y="33"/>
                  </a:lnTo>
                  <a:lnTo>
                    <a:pt x="1124" y="38"/>
                  </a:lnTo>
                  <a:lnTo>
                    <a:pt x="1136" y="43"/>
                  </a:lnTo>
                  <a:lnTo>
                    <a:pt x="1146" y="48"/>
                  </a:lnTo>
                  <a:lnTo>
                    <a:pt x="1157" y="53"/>
                  </a:lnTo>
                  <a:lnTo>
                    <a:pt x="1167" y="58"/>
                  </a:lnTo>
                  <a:lnTo>
                    <a:pt x="1177" y="64"/>
                  </a:lnTo>
                  <a:lnTo>
                    <a:pt x="1186" y="69"/>
                  </a:lnTo>
                  <a:lnTo>
                    <a:pt x="1195" y="75"/>
                  </a:lnTo>
                  <a:lnTo>
                    <a:pt x="1204" y="80"/>
                  </a:lnTo>
                  <a:lnTo>
                    <a:pt x="1212" y="86"/>
                  </a:lnTo>
                  <a:lnTo>
                    <a:pt x="1219" y="92"/>
                  </a:lnTo>
                  <a:lnTo>
                    <a:pt x="1226" y="98"/>
                  </a:lnTo>
                  <a:lnTo>
                    <a:pt x="1232" y="104"/>
                  </a:lnTo>
                  <a:lnTo>
                    <a:pt x="1238" y="110"/>
                  </a:lnTo>
                  <a:lnTo>
                    <a:pt x="1244" y="116"/>
                  </a:lnTo>
                  <a:lnTo>
                    <a:pt x="1248" y="122"/>
                  </a:lnTo>
                  <a:lnTo>
                    <a:pt x="1252" y="129"/>
                  </a:lnTo>
                  <a:lnTo>
                    <a:pt x="1256" y="135"/>
                  </a:lnTo>
                  <a:lnTo>
                    <a:pt x="1260" y="142"/>
                  </a:lnTo>
                  <a:lnTo>
                    <a:pt x="1262" y="148"/>
                  </a:lnTo>
                  <a:lnTo>
                    <a:pt x="1264" y="154"/>
                  </a:lnTo>
                  <a:lnTo>
                    <a:pt x="1266" y="161"/>
                  </a:lnTo>
                  <a:lnTo>
                    <a:pt x="1267" y="168"/>
                  </a:lnTo>
                  <a:lnTo>
                    <a:pt x="1267" y="175"/>
                  </a:lnTo>
                  <a:lnTo>
                    <a:pt x="1264" y="197"/>
                  </a:lnTo>
                  <a:lnTo>
                    <a:pt x="1260" y="208"/>
                  </a:lnTo>
                  <a:lnTo>
                    <a:pt x="1254" y="218"/>
                  </a:lnTo>
                  <a:lnTo>
                    <a:pt x="1247" y="229"/>
                  </a:lnTo>
                  <a:lnTo>
                    <a:pt x="1238" y="239"/>
                  </a:lnTo>
                  <a:lnTo>
                    <a:pt x="1228" y="249"/>
                  </a:lnTo>
                  <a:lnTo>
                    <a:pt x="1217" y="259"/>
                  </a:lnTo>
                  <a:lnTo>
                    <a:pt x="1204" y="269"/>
                  </a:lnTo>
                  <a:lnTo>
                    <a:pt x="1190" y="278"/>
                  </a:lnTo>
                  <a:lnTo>
                    <a:pt x="1175" y="287"/>
                  </a:lnTo>
                  <a:lnTo>
                    <a:pt x="1159" y="296"/>
                  </a:lnTo>
                  <a:lnTo>
                    <a:pt x="1141" y="304"/>
                  </a:lnTo>
                  <a:lnTo>
                    <a:pt x="1122" y="313"/>
                  </a:lnTo>
                  <a:lnTo>
                    <a:pt x="1102" y="320"/>
                  </a:lnTo>
                  <a:lnTo>
                    <a:pt x="1082" y="328"/>
                  </a:lnTo>
                  <a:lnTo>
                    <a:pt x="1060" y="335"/>
                  </a:lnTo>
                  <a:lnTo>
                    <a:pt x="1036" y="342"/>
                  </a:lnTo>
                  <a:lnTo>
                    <a:pt x="1012" y="348"/>
                  </a:lnTo>
                  <a:lnTo>
                    <a:pt x="988" y="354"/>
                  </a:lnTo>
                  <a:lnTo>
                    <a:pt x="962" y="360"/>
                  </a:lnTo>
                  <a:lnTo>
                    <a:pt x="936" y="365"/>
                  </a:lnTo>
                  <a:lnTo>
                    <a:pt x="908" y="370"/>
                  </a:lnTo>
                  <a:lnTo>
                    <a:pt x="880" y="374"/>
                  </a:lnTo>
                  <a:lnTo>
                    <a:pt x="851" y="378"/>
                  </a:lnTo>
                  <a:lnTo>
                    <a:pt x="822" y="382"/>
                  </a:lnTo>
                  <a:lnTo>
                    <a:pt x="792" y="384"/>
                  </a:lnTo>
                  <a:lnTo>
                    <a:pt x="761" y="387"/>
                  </a:lnTo>
                  <a:lnTo>
                    <a:pt x="730" y="389"/>
                  </a:lnTo>
                  <a:lnTo>
                    <a:pt x="698" y="390"/>
                  </a:lnTo>
                  <a:lnTo>
                    <a:pt x="666" y="391"/>
                  </a:lnTo>
                  <a:lnTo>
                    <a:pt x="634" y="392"/>
                  </a:lnTo>
                  <a:lnTo>
                    <a:pt x="568" y="390"/>
                  </a:lnTo>
                  <a:lnTo>
                    <a:pt x="537" y="389"/>
                  </a:lnTo>
                  <a:lnTo>
                    <a:pt x="506" y="387"/>
                  </a:lnTo>
                  <a:lnTo>
                    <a:pt x="475" y="384"/>
                  </a:lnTo>
                  <a:lnTo>
                    <a:pt x="445" y="382"/>
                  </a:lnTo>
                  <a:lnTo>
                    <a:pt x="416" y="378"/>
                  </a:lnTo>
                  <a:lnTo>
                    <a:pt x="387" y="374"/>
                  </a:lnTo>
                  <a:lnTo>
                    <a:pt x="358" y="370"/>
                  </a:lnTo>
                  <a:lnTo>
                    <a:pt x="331" y="365"/>
                  </a:lnTo>
                  <a:lnTo>
                    <a:pt x="305" y="360"/>
                  </a:lnTo>
                  <a:lnTo>
                    <a:pt x="279" y="354"/>
                  </a:lnTo>
                  <a:lnTo>
                    <a:pt x="254" y="348"/>
                  </a:lnTo>
                  <a:lnTo>
                    <a:pt x="230" y="342"/>
                  </a:lnTo>
                  <a:lnTo>
                    <a:pt x="207" y="335"/>
                  </a:lnTo>
                  <a:lnTo>
                    <a:pt x="185" y="328"/>
                  </a:lnTo>
                  <a:lnTo>
                    <a:pt x="164" y="320"/>
                  </a:lnTo>
                  <a:lnTo>
                    <a:pt x="144" y="313"/>
                  </a:lnTo>
                  <a:lnTo>
                    <a:pt x="125" y="304"/>
                  </a:lnTo>
                  <a:lnTo>
                    <a:pt x="108" y="296"/>
                  </a:lnTo>
                  <a:lnTo>
                    <a:pt x="91" y="287"/>
                  </a:lnTo>
                  <a:lnTo>
                    <a:pt x="76" y="278"/>
                  </a:lnTo>
                  <a:lnTo>
                    <a:pt x="62" y="269"/>
                  </a:lnTo>
                  <a:lnTo>
                    <a:pt x="49" y="259"/>
                  </a:lnTo>
                  <a:lnTo>
                    <a:pt x="38" y="249"/>
                  </a:lnTo>
                  <a:lnTo>
                    <a:pt x="28" y="239"/>
                  </a:lnTo>
                  <a:lnTo>
                    <a:pt x="19" y="229"/>
                  </a:lnTo>
                  <a:lnTo>
                    <a:pt x="12" y="218"/>
                  </a:lnTo>
                  <a:lnTo>
                    <a:pt x="7" y="208"/>
                  </a:lnTo>
                  <a:lnTo>
                    <a:pt x="3" y="197"/>
                  </a:lnTo>
                  <a:lnTo>
                    <a:pt x="0" y="186"/>
                  </a:lnTo>
                  <a:lnTo>
                    <a:pt x="0" y="175"/>
                  </a:lnTo>
                  <a:lnTo>
                    <a:pt x="0" y="161"/>
                  </a:lnTo>
                  <a:lnTo>
                    <a:pt x="2" y="154"/>
                  </a:lnTo>
                  <a:lnTo>
                    <a:pt x="4" y="148"/>
                  </a:lnTo>
                  <a:lnTo>
                    <a:pt x="7" y="142"/>
                  </a:lnTo>
                  <a:lnTo>
                    <a:pt x="10" y="135"/>
                  </a:lnTo>
                  <a:lnTo>
                    <a:pt x="14" y="129"/>
                  </a:lnTo>
                  <a:lnTo>
                    <a:pt x="18" y="122"/>
                  </a:lnTo>
                  <a:lnTo>
                    <a:pt x="23" y="116"/>
                  </a:lnTo>
                  <a:lnTo>
                    <a:pt x="28" y="110"/>
                  </a:lnTo>
                  <a:lnTo>
                    <a:pt x="34" y="104"/>
                  </a:lnTo>
                  <a:lnTo>
                    <a:pt x="40" y="98"/>
                  </a:lnTo>
                  <a:lnTo>
                    <a:pt x="48" y="92"/>
                  </a:lnTo>
                  <a:lnTo>
                    <a:pt x="55" y="86"/>
                  </a:lnTo>
                  <a:lnTo>
                    <a:pt x="63" y="80"/>
                  </a:lnTo>
                  <a:lnTo>
                    <a:pt x="71" y="75"/>
                  </a:lnTo>
                  <a:lnTo>
                    <a:pt x="80" y="69"/>
                  </a:lnTo>
                  <a:lnTo>
                    <a:pt x="89" y="64"/>
                  </a:lnTo>
                  <a:lnTo>
                    <a:pt x="99" y="58"/>
                  </a:lnTo>
                  <a:lnTo>
                    <a:pt x="109" y="53"/>
                  </a:lnTo>
                  <a:lnTo>
                    <a:pt x="120" y="48"/>
                  </a:lnTo>
                  <a:lnTo>
                    <a:pt x="131" y="43"/>
                  </a:lnTo>
                  <a:lnTo>
                    <a:pt x="142" y="38"/>
                  </a:lnTo>
                  <a:lnTo>
                    <a:pt x="154" y="33"/>
                  </a:lnTo>
                  <a:lnTo>
                    <a:pt x="166" y="28"/>
                  </a:lnTo>
                  <a:lnTo>
                    <a:pt x="179" y="24"/>
                  </a:lnTo>
                  <a:lnTo>
                    <a:pt x="192" y="20"/>
                  </a:lnTo>
                  <a:lnTo>
                    <a:pt x="206" y="15"/>
                  </a:lnTo>
                  <a:lnTo>
                    <a:pt x="219" y="11"/>
                  </a:lnTo>
                  <a:lnTo>
                    <a:pt x="233" y="7"/>
                  </a:lnTo>
                  <a:lnTo>
                    <a:pt x="248" y="3"/>
                  </a:lnTo>
                  <a:lnTo>
                    <a:pt x="263" y="0"/>
                  </a:lnTo>
                </a:path>
              </a:pathLst>
            </a:custGeom>
            <a:noFill/>
            <a:ln w="7493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251" name="Freeform 147"/>
            <p:cNvSpPr>
              <a:spLocks/>
            </p:cNvSpPr>
            <p:nvPr/>
          </p:nvSpPr>
          <p:spPr bwMode="auto">
            <a:xfrm rot="2014368">
              <a:off x="558" y="933"/>
              <a:ext cx="620" cy="188"/>
            </a:xfrm>
            <a:custGeom>
              <a:avLst/>
              <a:gdLst/>
              <a:ahLst/>
              <a:cxnLst>
                <a:cxn ang="0">
                  <a:pos x="1389" y="6"/>
                </a:cxn>
                <a:cxn ang="0">
                  <a:pos x="1402" y="12"/>
                </a:cxn>
                <a:cxn ang="0">
                  <a:pos x="1414" y="19"/>
                </a:cxn>
                <a:cxn ang="0">
                  <a:pos x="1425" y="25"/>
                </a:cxn>
                <a:cxn ang="0">
                  <a:pos x="1435" y="32"/>
                </a:cxn>
                <a:cxn ang="0">
                  <a:pos x="1445" y="39"/>
                </a:cxn>
                <a:cxn ang="0">
                  <a:pos x="1454" y="46"/>
                </a:cxn>
                <a:cxn ang="0">
                  <a:pos x="1462" y="53"/>
                </a:cxn>
                <a:cxn ang="0">
                  <a:pos x="1469" y="60"/>
                </a:cxn>
                <a:cxn ang="0">
                  <a:pos x="1475" y="68"/>
                </a:cxn>
                <a:cxn ang="0">
                  <a:pos x="1481" y="75"/>
                </a:cxn>
                <a:cxn ang="0">
                  <a:pos x="1486" y="83"/>
                </a:cxn>
                <a:cxn ang="0">
                  <a:pos x="1489" y="91"/>
                </a:cxn>
                <a:cxn ang="0">
                  <a:pos x="1492" y="99"/>
                </a:cxn>
                <a:cxn ang="0">
                  <a:pos x="1494" y="107"/>
                </a:cxn>
                <a:cxn ang="0">
                  <a:pos x="1495" y="116"/>
                </a:cxn>
                <a:cxn ang="0">
                  <a:pos x="1489" y="151"/>
                </a:cxn>
                <a:cxn ang="0">
                  <a:pos x="1475" y="174"/>
                </a:cxn>
                <a:cxn ang="0">
                  <a:pos x="1454" y="197"/>
                </a:cxn>
                <a:cxn ang="0">
                  <a:pos x="1427" y="219"/>
                </a:cxn>
                <a:cxn ang="0">
                  <a:pos x="1393" y="240"/>
                </a:cxn>
                <a:cxn ang="0">
                  <a:pos x="1354" y="260"/>
                </a:cxn>
                <a:cxn ang="0">
                  <a:pos x="1309" y="280"/>
                </a:cxn>
                <a:cxn ang="0">
                  <a:pos x="1259" y="298"/>
                </a:cxn>
                <a:cxn ang="0">
                  <a:pos x="1205" y="315"/>
                </a:cxn>
                <a:cxn ang="0">
                  <a:pos x="1146" y="330"/>
                </a:cxn>
                <a:cxn ang="0">
                  <a:pos x="1083" y="344"/>
                </a:cxn>
                <a:cxn ang="0">
                  <a:pos x="1016" y="356"/>
                </a:cxn>
                <a:cxn ang="0">
                  <a:pos x="946" y="366"/>
                </a:cxn>
                <a:cxn ang="0">
                  <a:pos x="874" y="374"/>
                </a:cxn>
                <a:cxn ang="0">
                  <a:pos x="799" y="381"/>
                </a:cxn>
                <a:cxn ang="0">
                  <a:pos x="683" y="385"/>
                </a:cxn>
                <a:cxn ang="0">
                  <a:pos x="609" y="385"/>
                </a:cxn>
                <a:cxn ang="0">
                  <a:pos x="537" y="383"/>
                </a:cxn>
                <a:cxn ang="0">
                  <a:pos x="468" y="379"/>
                </a:cxn>
                <a:cxn ang="0">
                  <a:pos x="403" y="373"/>
                </a:cxn>
                <a:cxn ang="0">
                  <a:pos x="340" y="364"/>
                </a:cxn>
                <a:cxn ang="0">
                  <a:pos x="282" y="354"/>
                </a:cxn>
                <a:cxn ang="0">
                  <a:pos x="228" y="342"/>
                </a:cxn>
                <a:cxn ang="0">
                  <a:pos x="179" y="328"/>
                </a:cxn>
                <a:cxn ang="0">
                  <a:pos x="135" y="312"/>
                </a:cxn>
                <a:cxn ang="0">
                  <a:pos x="96" y="295"/>
                </a:cxn>
                <a:cxn ang="0">
                  <a:pos x="64" y="277"/>
                </a:cxn>
                <a:cxn ang="0">
                  <a:pos x="37" y="257"/>
                </a:cxn>
                <a:cxn ang="0">
                  <a:pos x="18" y="236"/>
                </a:cxn>
                <a:cxn ang="0">
                  <a:pos x="5" y="214"/>
                </a:cxn>
                <a:cxn ang="0">
                  <a:pos x="0" y="191"/>
                </a:cxn>
                <a:cxn ang="0">
                  <a:pos x="0" y="178"/>
                </a:cxn>
                <a:cxn ang="0">
                  <a:pos x="2" y="170"/>
                </a:cxn>
                <a:cxn ang="0">
                  <a:pos x="4" y="162"/>
                </a:cxn>
                <a:cxn ang="0">
                  <a:pos x="7" y="154"/>
                </a:cxn>
                <a:cxn ang="0">
                  <a:pos x="11" y="146"/>
                </a:cxn>
                <a:cxn ang="0">
                  <a:pos x="16" y="138"/>
                </a:cxn>
                <a:cxn ang="0">
                  <a:pos x="21" y="130"/>
                </a:cxn>
                <a:cxn ang="0">
                  <a:pos x="28" y="123"/>
                </a:cxn>
                <a:cxn ang="0">
                  <a:pos x="35" y="115"/>
                </a:cxn>
                <a:cxn ang="0">
                  <a:pos x="43" y="107"/>
                </a:cxn>
                <a:cxn ang="0">
                  <a:pos x="52" y="99"/>
                </a:cxn>
                <a:cxn ang="0">
                  <a:pos x="62" y="92"/>
                </a:cxn>
                <a:cxn ang="0">
                  <a:pos x="72" y="85"/>
                </a:cxn>
                <a:cxn ang="0">
                  <a:pos x="83" y="77"/>
                </a:cxn>
                <a:cxn ang="0">
                  <a:pos x="95" y="70"/>
                </a:cxn>
              </a:cxnLst>
              <a:rect l="0" t="0" r="r" b="b"/>
              <a:pathLst>
                <a:path w="1496" h="387">
                  <a:moveTo>
                    <a:pt x="1376" y="0"/>
                  </a:moveTo>
                  <a:lnTo>
                    <a:pt x="1389" y="6"/>
                  </a:lnTo>
                  <a:lnTo>
                    <a:pt x="1396" y="9"/>
                  </a:lnTo>
                  <a:lnTo>
                    <a:pt x="1402" y="12"/>
                  </a:lnTo>
                  <a:lnTo>
                    <a:pt x="1408" y="15"/>
                  </a:lnTo>
                  <a:lnTo>
                    <a:pt x="1414" y="19"/>
                  </a:lnTo>
                  <a:lnTo>
                    <a:pt x="1419" y="22"/>
                  </a:lnTo>
                  <a:lnTo>
                    <a:pt x="1425" y="25"/>
                  </a:lnTo>
                  <a:lnTo>
                    <a:pt x="1430" y="29"/>
                  </a:lnTo>
                  <a:lnTo>
                    <a:pt x="1435" y="32"/>
                  </a:lnTo>
                  <a:lnTo>
                    <a:pt x="1440" y="35"/>
                  </a:lnTo>
                  <a:lnTo>
                    <a:pt x="1445" y="39"/>
                  </a:lnTo>
                  <a:lnTo>
                    <a:pt x="1450" y="42"/>
                  </a:lnTo>
                  <a:lnTo>
                    <a:pt x="1454" y="46"/>
                  </a:lnTo>
                  <a:lnTo>
                    <a:pt x="1458" y="49"/>
                  </a:lnTo>
                  <a:lnTo>
                    <a:pt x="1462" y="53"/>
                  </a:lnTo>
                  <a:lnTo>
                    <a:pt x="1466" y="57"/>
                  </a:lnTo>
                  <a:lnTo>
                    <a:pt x="1469" y="60"/>
                  </a:lnTo>
                  <a:lnTo>
                    <a:pt x="1473" y="64"/>
                  </a:lnTo>
                  <a:lnTo>
                    <a:pt x="1475" y="68"/>
                  </a:lnTo>
                  <a:lnTo>
                    <a:pt x="1478" y="72"/>
                  </a:lnTo>
                  <a:lnTo>
                    <a:pt x="1481" y="75"/>
                  </a:lnTo>
                  <a:lnTo>
                    <a:pt x="1483" y="79"/>
                  </a:lnTo>
                  <a:lnTo>
                    <a:pt x="1486" y="83"/>
                  </a:lnTo>
                  <a:lnTo>
                    <a:pt x="1488" y="87"/>
                  </a:lnTo>
                  <a:lnTo>
                    <a:pt x="1489" y="91"/>
                  </a:lnTo>
                  <a:lnTo>
                    <a:pt x="1491" y="95"/>
                  </a:lnTo>
                  <a:lnTo>
                    <a:pt x="1492" y="99"/>
                  </a:lnTo>
                  <a:lnTo>
                    <a:pt x="1493" y="103"/>
                  </a:lnTo>
                  <a:lnTo>
                    <a:pt x="1494" y="107"/>
                  </a:lnTo>
                  <a:lnTo>
                    <a:pt x="1495" y="111"/>
                  </a:lnTo>
                  <a:lnTo>
                    <a:pt x="1495" y="116"/>
                  </a:lnTo>
                  <a:lnTo>
                    <a:pt x="1493" y="139"/>
                  </a:lnTo>
                  <a:lnTo>
                    <a:pt x="1489" y="151"/>
                  </a:lnTo>
                  <a:lnTo>
                    <a:pt x="1483" y="163"/>
                  </a:lnTo>
                  <a:lnTo>
                    <a:pt x="1475" y="174"/>
                  </a:lnTo>
                  <a:lnTo>
                    <a:pt x="1465" y="185"/>
                  </a:lnTo>
                  <a:lnTo>
                    <a:pt x="1454" y="197"/>
                  </a:lnTo>
                  <a:lnTo>
                    <a:pt x="1441" y="208"/>
                  </a:lnTo>
                  <a:lnTo>
                    <a:pt x="1427" y="219"/>
                  </a:lnTo>
                  <a:lnTo>
                    <a:pt x="1411" y="229"/>
                  </a:lnTo>
                  <a:lnTo>
                    <a:pt x="1393" y="240"/>
                  </a:lnTo>
                  <a:lnTo>
                    <a:pt x="1374" y="250"/>
                  </a:lnTo>
                  <a:lnTo>
                    <a:pt x="1354" y="260"/>
                  </a:lnTo>
                  <a:lnTo>
                    <a:pt x="1332" y="270"/>
                  </a:lnTo>
                  <a:lnTo>
                    <a:pt x="1309" y="280"/>
                  </a:lnTo>
                  <a:lnTo>
                    <a:pt x="1285" y="289"/>
                  </a:lnTo>
                  <a:lnTo>
                    <a:pt x="1259" y="298"/>
                  </a:lnTo>
                  <a:lnTo>
                    <a:pt x="1233" y="307"/>
                  </a:lnTo>
                  <a:lnTo>
                    <a:pt x="1205" y="315"/>
                  </a:lnTo>
                  <a:lnTo>
                    <a:pt x="1176" y="323"/>
                  </a:lnTo>
                  <a:lnTo>
                    <a:pt x="1146" y="330"/>
                  </a:lnTo>
                  <a:lnTo>
                    <a:pt x="1115" y="337"/>
                  </a:lnTo>
                  <a:lnTo>
                    <a:pt x="1083" y="344"/>
                  </a:lnTo>
                  <a:lnTo>
                    <a:pt x="1050" y="350"/>
                  </a:lnTo>
                  <a:lnTo>
                    <a:pt x="1016" y="356"/>
                  </a:lnTo>
                  <a:lnTo>
                    <a:pt x="982" y="361"/>
                  </a:lnTo>
                  <a:lnTo>
                    <a:pt x="946" y="366"/>
                  </a:lnTo>
                  <a:lnTo>
                    <a:pt x="910" y="371"/>
                  </a:lnTo>
                  <a:lnTo>
                    <a:pt x="874" y="374"/>
                  </a:lnTo>
                  <a:lnTo>
                    <a:pt x="836" y="378"/>
                  </a:lnTo>
                  <a:lnTo>
                    <a:pt x="799" y="381"/>
                  </a:lnTo>
                  <a:lnTo>
                    <a:pt x="760" y="383"/>
                  </a:lnTo>
                  <a:lnTo>
                    <a:pt x="683" y="385"/>
                  </a:lnTo>
                  <a:lnTo>
                    <a:pt x="646" y="386"/>
                  </a:lnTo>
                  <a:lnTo>
                    <a:pt x="609" y="385"/>
                  </a:lnTo>
                  <a:lnTo>
                    <a:pt x="573" y="385"/>
                  </a:lnTo>
                  <a:lnTo>
                    <a:pt x="537" y="383"/>
                  </a:lnTo>
                  <a:lnTo>
                    <a:pt x="503" y="381"/>
                  </a:lnTo>
                  <a:lnTo>
                    <a:pt x="468" y="379"/>
                  </a:lnTo>
                  <a:lnTo>
                    <a:pt x="435" y="376"/>
                  </a:lnTo>
                  <a:lnTo>
                    <a:pt x="403" y="373"/>
                  </a:lnTo>
                  <a:lnTo>
                    <a:pt x="371" y="369"/>
                  </a:lnTo>
                  <a:lnTo>
                    <a:pt x="340" y="364"/>
                  </a:lnTo>
                  <a:lnTo>
                    <a:pt x="311" y="359"/>
                  </a:lnTo>
                  <a:lnTo>
                    <a:pt x="282" y="354"/>
                  </a:lnTo>
                  <a:lnTo>
                    <a:pt x="254" y="348"/>
                  </a:lnTo>
                  <a:lnTo>
                    <a:pt x="228" y="342"/>
                  </a:lnTo>
                  <a:lnTo>
                    <a:pt x="203" y="335"/>
                  </a:lnTo>
                  <a:lnTo>
                    <a:pt x="179" y="328"/>
                  </a:lnTo>
                  <a:lnTo>
                    <a:pt x="156" y="320"/>
                  </a:lnTo>
                  <a:lnTo>
                    <a:pt x="135" y="312"/>
                  </a:lnTo>
                  <a:lnTo>
                    <a:pt x="115" y="304"/>
                  </a:lnTo>
                  <a:lnTo>
                    <a:pt x="96" y="295"/>
                  </a:lnTo>
                  <a:lnTo>
                    <a:pt x="79" y="286"/>
                  </a:lnTo>
                  <a:lnTo>
                    <a:pt x="64" y="277"/>
                  </a:lnTo>
                  <a:lnTo>
                    <a:pt x="50" y="267"/>
                  </a:lnTo>
                  <a:lnTo>
                    <a:pt x="37" y="257"/>
                  </a:lnTo>
                  <a:lnTo>
                    <a:pt x="27" y="247"/>
                  </a:lnTo>
                  <a:lnTo>
                    <a:pt x="18" y="236"/>
                  </a:lnTo>
                  <a:lnTo>
                    <a:pt x="11" y="225"/>
                  </a:lnTo>
                  <a:lnTo>
                    <a:pt x="5" y="214"/>
                  </a:lnTo>
                  <a:lnTo>
                    <a:pt x="2" y="202"/>
                  </a:lnTo>
                  <a:lnTo>
                    <a:pt x="0" y="191"/>
                  </a:lnTo>
                  <a:lnTo>
                    <a:pt x="0" y="182"/>
                  </a:lnTo>
                  <a:lnTo>
                    <a:pt x="0" y="178"/>
                  </a:lnTo>
                  <a:lnTo>
                    <a:pt x="1" y="174"/>
                  </a:lnTo>
                  <a:lnTo>
                    <a:pt x="2" y="170"/>
                  </a:lnTo>
                  <a:lnTo>
                    <a:pt x="3" y="166"/>
                  </a:lnTo>
                  <a:lnTo>
                    <a:pt x="4" y="162"/>
                  </a:lnTo>
                  <a:lnTo>
                    <a:pt x="5" y="158"/>
                  </a:lnTo>
                  <a:lnTo>
                    <a:pt x="7" y="154"/>
                  </a:lnTo>
                  <a:lnTo>
                    <a:pt x="9" y="150"/>
                  </a:lnTo>
                  <a:lnTo>
                    <a:pt x="11" y="146"/>
                  </a:lnTo>
                  <a:lnTo>
                    <a:pt x="13" y="142"/>
                  </a:lnTo>
                  <a:lnTo>
                    <a:pt x="16" y="138"/>
                  </a:lnTo>
                  <a:lnTo>
                    <a:pt x="19" y="134"/>
                  </a:lnTo>
                  <a:lnTo>
                    <a:pt x="21" y="130"/>
                  </a:lnTo>
                  <a:lnTo>
                    <a:pt x="25" y="127"/>
                  </a:lnTo>
                  <a:lnTo>
                    <a:pt x="28" y="123"/>
                  </a:lnTo>
                  <a:lnTo>
                    <a:pt x="32" y="119"/>
                  </a:lnTo>
                  <a:lnTo>
                    <a:pt x="35" y="115"/>
                  </a:lnTo>
                  <a:lnTo>
                    <a:pt x="39" y="111"/>
                  </a:lnTo>
                  <a:lnTo>
                    <a:pt x="43" y="107"/>
                  </a:lnTo>
                  <a:lnTo>
                    <a:pt x="48" y="103"/>
                  </a:lnTo>
                  <a:lnTo>
                    <a:pt x="52" y="99"/>
                  </a:lnTo>
                  <a:lnTo>
                    <a:pt x="57" y="96"/>
                  </a:lnTo>
                  <a:lnTo>
                    <a:pt x="62" y="92"/>
                  </a:lnTo>
                  <a:lnTo>
                    <a:pt x="67" y="88"/>
                  </a:lnTo>
                  <a:lnTo>
                    <a:pt x="72" y="85"/>
                  </a:lnTo>
                  <a:lnTo>
                    <a:pt x="77" y="81"/>
                  </a:lnTo>
                  <a:lnTo>
                    <a:pt x="83" y="77"/>
                  </a:lnTo>
                  <a:lnTo>
                    <a:pt x="89" y="73"/>
                  </a:lnTo>
                  <a:lnTo>
                    <a:pt x="95" y="70"/>
                  </a:lnTo>
                  <a:lnTo>
                    <a:pt x="101" y="67"/>
                  </a:lnTo>
                </a:path>
              </a:pathLst>
            </a:custGeom>
            <a:noFill/>
            <a:ln w="127635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252" name="Freeform 148"/>
            <p:cNvSpPr>
              <a:spLocks/>
            </p:cNvSpPr>
            <p:nvPr/>
          </p:nvSpPr>
          <p:spPr bwMode="auto">
            <a:xfrm rot="2014368">
              <a:off x="491" y="1046"/>
              <a:ext cx="620" cy="188"/>
            </a:xfrm>
            <a:custGeom>
              <a:avLst/>
              <a:gdLst/>
              <a:ahLst/>
              <a:cxnLst>
                <a:cxn ang="0">
                  <a:pos x="1389" y="6"/>
                </a:cxn>
                <a:cxn ang="0">
                  <a:pos x="1401" y="12"/>
                </a:cxn>
                <a:cxn ang="0">
                  <a:pos x="1413" y="18"/>
                </a:cxn>
                <a:cxn ang="0">
                  <a:pos x="1424" y="24"/>
                </a:cxn>
                <a:cxn ang="0">
                  <a:pos x="1435" y="31"/>
                </a:cxn>
                <a:cxn ang="0">
                  <a:pos x="1445" y="38"/>
                </a:cxn>
                <a:cxn ang="0">
                  <a:pos x="1453" y="45"/>
                </a:cxn>
                <a:cxn ang="0">
                  <a:pos x="1461" y="52"/>
                </a:cxn>
                <a:cxn ang="0">
                  <a:pos x="1469" y="60"/>
                </a:cxn>
                <a:cxn ang="0">
                  <a:pos x="1475" y="67"/>
                </a:cxn>
                <a:cxn ang="0">
                  <a:pos x="1481" y="75"/>
                </a:cxn>
                <a:cxn ang="0">
                  <a:pos x="1485" y="83"/>
                </a:cxn>
                <a:cxn ang="0">
                  <a:pos x="1489" y="90"/>
                </a:cxn>
                <a:cxn ang="0">
                  <a:pos x="1491" y="98"/>
                </a:cxn>
                <a:cxn ang="0">
                  <a:pos x="1493" y="107"/>
                </a:cxn>
                <a:cxn ang="0">
                  <a:pos x="1495" y="115"/>
                </a:cxn>
                <a:cxn ang="0">
                  <a:pos x="1488" y="150"/>
                </a:cxn>
                <a:cxn ang="0">
                  <a:pos x="1474" y="173"/>
                </a:cxn>
                <a:cxn ang="0">
                  <a:pos x="1453" y="196"/>
                </a:cxn>
                <a:cxn ang="0">
                  <a:pos x="1426" y="218"/>
                </a:cxn>
                <a:cxn ang="0">
                  <a:pos x="1393" y="239"/>
                </a:cxn>
                <a:cxn ang="0">
                  <a:pos x="1353" y="260"/>
                </a:cxn>
                <a:cxn ang="0">
                  <a:pos x="1309" y="279"/>
                </a:cxn>
                <a:cxn ang="0">
                  <a:pos x="1259" y="297"/>
                </a:cxn>
                <a:cxn ang="0">
                  <a:pos x="1204" y="314"/>
                </a:cxn>
                <a:cxn ang="0">
                  <a:pos x="1145" y="329"/>
                </a:cxn>
                <a:cxn ang="0">
                  <a:pos x="1082" y="343"/>
                </a:cxn>
                <a:cxn ang="0">
                  <a:pos x="1016" y="355"/>
                </a:cxn>
                <a:cxn ang="0">
                  <a:pos x="946" y="365"/>
                </a:cxn>
                <a:cxn ang="0">
                  <a:pos x="873" y="374"/>
                </a:cxn>
                <a:cxn ang="0">
                  <a:pos x="798" y="380"/>
                </a:cxn>
                <a:cxn ang="0">
                  <a:pos x="683" y="384"/>
                </a:cxn>
                <a:cxn ang="0">
                  <a:pos x="609" y="385"/>
                </a:cxn>
                <a:cxn ang="0">
                  <a:pos x="537" y="383"/>
                </a:cxn>
                <a:cxn ang="0">
                  <a:pos x="468" y="378"/>
                </a:cxn>
                <a:cxn ang="0">
                  <a:pos x="402" y="372"/>
                </a:cxn>
                <a:cxn ang="0">
                  <a:pos x="340" y="364"/>
                </a:cxn>
                <a:cxn ang="0">
                  <a:pos x="281" y="353"/>
                </a:cxn>
                <a:cxn ang="0">
                  <a:pos x="227" y="341"/>
                </a:cxn>
                <a:cxn ang="0">
                  <a:pos x="178" y="327"/>
                </a:cxn>
                <a:cxn ang="0">
                  <a:pos x="134" y="312"/>
                </a:cxn>
                <a:cxn ang="0">
                  <a:pos x="96" y="294"/>
                </a:cxn>
                <a:cxn ang="0">
                  <a:pos x="63" y="276"/>
                </a:cxn>
                <a:cxn ang="0">
                  <a:pos x="37" y="256"/>
                </a:cxn>
                <a:cxn ang="0">
                  <a:pos x="17" y="235"/>
                </a:cxn>
                <a:cxn ang="0">
                  <a:pos x="5" y="213"/>
                </a:cxn>
                <a:cxn ang="0">
                  <a:pos x="0" y="190"/>
                </a:cxn>
                <a:cxn ang="0">
                  <a:pos x="0" y="177"/>
                </a:cxn>
                <a:cxn ang="0">
                  <a:pos x="1" y="169"/>
                </a:cxn>
                <a:cxn ang="0">
                  <a:pos x="3" y="161"/>
                </a:cxn>
                <a:cxn ang="0">
                  <a:pos x="7" y="153"/>
                </a:cxn>
                <a:cxn ang="0">
                  <a:pos x="11" y="145"/>
                </a:cxn>
                <a:cxn ang="0">
                  <a:pos x="15" y="137"/>
                </a:cxn>
                <a:cxn ang="0">
                  <a:pos x="21" y="130"/>
                </a:cxn>
                <a:cxn ang="0">
                  <a:pos x="27" y="122"/>
                </a:cxn>
                <a:cxn ang="0">
                  <a:pos x="35" y="114"/>
                </a:cxn>
                <a:cxn ang="0">
                  <a:pos x="43" y="106"/>
                </a:cxn>
                <a:cxn ang="0">
                  <a:pos x="51" y="99"/>
                </a:cxn>
                <a:cxn ang="0">
                  <a:pos x="61" y="91"/>
                </a:cxn>
                <a:cxn ang="0">
                  <a:pos x="71" y="84"/>
                </a:cxn>
                <a:cxn ang="0">
                  <a:pos x="82" y="76"/>
                </a:cxn>
                <a:cxn ang="0">
                  <a:pos x="94" y="69"/>
                </a:cxn>
              </a:cxnLst>
              <a:rect l="0" t="0" r="r" b="b"/>
              <a:pathLst>
                <a:path w="1496" h="386">
                  <a:moveTo>
                    <a:pt x="1375" y="0"/>
                  </a:moveTo>
                  <a:lnTo>
                    <a:pt x="1389" y="6"/>
                  </a:lnTo>
                  <a:lnTo>
                    <a:pt x="1395" y="8"/>
                  </a:lnTo>
                  <a:lnTo>
                    <a:pt x="1401" y="12"/>
                  </a:lnTo>
                  <a:lnTo>
                    <a:pt x="1407" y="15"/>
                  </a:lnTo>
                  <a:lnTo>
                    <a:pt x="1413" y="18"/>
                  </a:lnTo>
                  <a:lnTo>
                    <a:pt x="1419" y="21"/>
                  </a:lnTo>
                  <a:lnTo>
                    <a:pt x="1424" y="24"/>
                  </a:lnTo>
                  <a:lnTo>
                    <a:pt x="1430" y="28"/>
                  </a:lnTo>
                  <a:lnTo>
                    <a:pt x="1435" y="31"/>
                  </a:lnTo>
                  <a:lnTo>
                    <a:pt x="1440" y="35"/>
                  </a:lnTo>
                  <a:lnTo>
                    <a:pt x="1445" y="38"/>
                  </a:lnTo>
                  <a:lnTo>
                    <a:pt x="1449" y="42"/>
                  </a:lnTo>
                  <a:lnTo>
                    <a:pt x="1453" y="45"/>
                  </a:lnTo>
                  <a:lnTo>
                    <a:pt x="1457" y="49"/>
                  </a:lnTo>
                  <a:lnTo>
                    <a:pt x="1461" y="52"/>
                  </a:lnTo>
                  <a:lnTo>
                    <a:pt x="1465" y="56"/>
                  </a:lnTo>
                  <a:lnTo>
                    <a:pt x="1469" y="60"/>
                  </a:lnTo>
                  <a:lnTo>
                    <a:pt x="1472" y="64"/>
                  </a:lnTo>
                  <a:lnTo>
                    <a:pt x="1475" y="67"/>
                  </a:lnTo>
                  <a:lnTo>
                    <a:pt x="1478" y="71"/>
                  </a:lnTo>
                  <a:lnTo>
                    <a:pt x="1481" y="75"/>
                  </a:lnTo>
                  <a:lnTo>
                    <a:pt x="1483" y="79"/>
                  </a:lnTo>
                  <a:lnTo>
                    <a:pt x="1485" y="83"/>
                  </a:lnTo>
                  <a:lnTo>
                    <a:pt x="1487" y="86"/>
                  </a:lnTo>
                  <a:lnTo>
                    <a:pt x="1489" y="90"/>
                  </a:lnTo>
                  <a:lnTo>
                    <a:pt x="1490" y="94"/>
                  </a:lnTo>
                  <a:lnTo>
                    <a:pt x="1491" y="98"/>
                  </a:lnTo>
                  <a:lnTo>
                    <a:pt x="1493" y="103"/>
                  </a:lnTo>
                  <a:lnTo>
                    <a:pt x="1493" y="107"/>
                  </a:lnTo>
                  <a:lnTo>
                    <a:pt x="1494" y="111"/>
                  </a:lnTo>
                  <a:lnTo>
                    <a:pt x="1495" y="115"/>
                  </a:lnTo>
                  <a:lnTo>
                    <a:pt x="1492" y="139"/>
                  </a:lnTo>
                  <a:lnTo>
                    <a:pt x="1488" y="150"/>
                  </a:lnTo>
                  <a:lnTo>
                    <a:pt x="1482" y="162"/>
                  </a:lnTo>
                  <a:lnTo>
                    <a:pt x="1474" y="173"/>
                  </a:lnTo>
                  <a:lnTo>
                    <a:pt x="1465" y="185"/>
                  </a:lnTo>
                  <a:lnTo>
                    <a:pt x="1453" y="196"/>
                  </a:lnTo>
                  <a:lnTo>
                    <a:pt x="1441" y="207"/>
                  </a:lnTo>
                  <a:lnTo>
                    <a:pt x="1426" y="218"/>
                  </a:lnTo>
                  <a:lnTo>
                    <a:pt x="1410" y="229"/>
                  </a:lnTo>
                  <a:lnTo>
                    <a:pt x="1393" y="239"/>
                  </a:lnTo>
                  <a:lnTo>
                    <a:pt x="1374" y="250"/>
                  </a:lnTo>
                  <a:lnTo>
                    <a:pt x="1353" y="260"/>
                  </a:lnTo>
                  <a:lnTo>
                    <a:pt x="1332" y="269"/>
                  </a:lnTo>
                  <a:lnTo>
                    <a:pt x="1309" y="279"/>
                  </a:lnTo>
                  <a:lnTo>
                    <a:pt x="1284" y="288"/>
                  </a:lnTo>
                  <a:lnTo>
                    <a:pt x="1259" y="297"/>
                  </a:lnTo>
                  <a:lnTo>
                    <a:pt x="1232" y="306"/>
                  </a:lnTo>
                  <a:lnTo>
                    <a:pt x="1204" y="314"/>
                  </a:lnTo>
                  <a:lnTo>
                    <a:pt x="1175" y="322"/>
                  </a:lnTo>
                  <a:lnTo>
                    <a:pt x="1145" y="329"/>
                  </a:lnTo>
                  <a:lnTo>
                    <a:pt x="1114" y="336"/>
                  </a:lnTo>
                  <a:lnTo>
                    <a:pt x="1082" y="343"/>
                  </a:lnTo>
                  <a:lnTo>
                    <a:pt x="1049" y="349"/>
                  </a:lnTo>
                  <a:lnTo>
                    <a:pt x="1016" y="355"/>
                  </a:lnTo>
                  <a:lnTo>
                    <a:pt x="981" y="360"/>
                  </a:lnTo>
                  <a:lnTo>
                    <a:pt x="946" y="365"/>
                  </a:lnTo>
                  <a:lnTo>
                    <a:pt x="910" y="370"/>
                  </a:lnTo>
                  <a:lnTo>
                    <a:pt x="873" y="374"/>
                  </a:lnTo>
                  <a:lnTo>
                    <a:pt x="836" y="377"/>
                  </a:lnTo>
                  <a:lnTo>
                    <a:pt x="798" y="380"/>
                  </a:lnTo>
                  <a:lnTo>
                    <a:pt x="760" y="382"/>
                  </a:lnTo>
                  <a:lnTo>
                    <a:pt x="683" y="384"/>
                  </a:lnTo>
                  <a:lnTo>
                    <a:pt x="646" y="385"/>
                  </a:lnTo>
                  <a:lnTo>
                    <a:pt x="609" y="385"/>
                  </a:lnTo>
                  <a:lnTo>
                    <a:pt x="573" y="384"/>
                  </a:lnTo>
                  <a:lnTo>
                    <a:pt x="537" y="383"/>
                  </a:lnTo>
                  <a:lnTo>
                    <a:pt x="502" y="381"/>
                  </a:lnTo>
                  <a:lnTo>
                    <a:pt x="468" y="378"/>
                  </a:lnTo>
                  <a:lnTo>
                    <a:pt x="434" y="375"/>
                  </a:lnTo>
                  <a:lnTo>
                    <a:pt x="402" y="372"/>
                  </a:lnTo>
                  <a:lnTo>
                    <a:pt x="370" y="368"/>
                  </a:lnTo>
                  <a:lnTo>
                    <a:pt x="340" y="364"/>
                  </a:lnTo>
                  <a:lnTo>
                    <a:pt x="310" y="358"/>
                  </a:lnTo>
                  <a:lnTo>
                    <a:pt x="281" y="353"/>
                  </a:lnTo>
                  <a:lnTo>
                    <a:pt x="254" y="347"/>
                  </a:lnTo>
                  <a:lnTo>
                    <a:pt x="227" y="341"/>
                  </a:lnTo>
                  <a:lnTo>
                    <a:pt x="202" y="334"/>
                  </a:lnTo>
                  <a:lnTo>
                    <a:pt x="178" y="327"/>
                  </a:lnTo>
                  <a:lnTo>
                    <a:pt x="156" y="320"/>
                  </a:lnTo>
                  <a:lnTo>
                    <a:pt x="134" y="312"/>
                  </a:lnTo>
                  <a:lnTo>
                    <a:pt x="115" y="303"/>
                  </a:lnTo>
                  <a:lnTo>
                    <a:pt x="96" y="294"/>
                  </a:lnTo>
                  <a:lnTo>
                    <a:pt x="79" y="285"/>
                  </a:lnTo>
                  <a:lnTo>
                    <a:pt x="63" y="276"/>
                  </a:lnTo>
                  <a:lnTo>
                    <a:pt x="49" y="266"/>
                  </a:lnTo>
                  <a:lnTo>
                    <a:pt x="37" y="256"/>
                  </a:lnTo>
                  <a:lnTo>
                    <a:pt x="26" y="246"/>
                  </a:lnTo>
                  <a:lnTo>
                    <a:pt x="17" y="235"/>
                  </a:lnTo>
                  <a:lnTo>
                    <a:pt x="10" y="224"/>
                  </a:lnTo>
                  <a:lnTo>
                    <a:pt x="5" y="213"/>
                  </a:lnTo>
                  <a:lnTo>
                    <a:pt x="1" y="201"/>
                  </a:lnTo>
                  <a:lnTo>
                    <a:pt x="0" y="190"/>
                  </a:lnTo>
                  <a:lnTo>
                    <a:pt x="0" y="181"/>
                  </a:lnTo>
                  <a:lnTo>
                    <a:pt x="0" y="177"/>
                  </a:lnTo>
                  <a:lnTo>
                    <a:pt x="1" y="173"/>
                  </a:lnTo>
                  <a:lnTo>
                    <a:pt x="1" y="169"/>
                  </a:lnTo>
                  <a:lnTo>
                    <a:pt x="2" y="165"/>
                  </a:lnTo>
                  <a:lnTo>
                    <a:pt x="3" y="161"/>
                  </a:lnTo>
                  <a:lnTo>
                    <a:pt x="5" y="157"/>
                  </a:lnTo>
                  <a:lnTo>
                    <a:pt x="7" y="153"/>
                  </a:lnTo>
                  <a:lnTo>
                    <a:pt x="9" y="149"/>
                  </a:lnTo>
                  <a:lnTo>
                    <a:pt x="11" y="145"/>
                  </a:lnTo>
                  <a:lnTo>
                    <a:pt x="13" y="141"/>
                  </a:lnTo>
                  <a:lnTo>
                    <a:pt x="15" y="137"/>
                  </a:lnTo>
                  <a:lnTo>
                    <a:pt x="18" y="134"/>
                  </a:lnTo>
                  <a:lnTo>
                    <a:pt x="21" y="130"/>
                  </a:lnTo>
                  <a:lnTo>
                    <a:pt x="24" y="126"/>
                  </a:lnTo>
                  <a:lnTo>
                    <a:pt x="27" y="122"/>
                  </a:lnTo>
                  <a:lnTo>
                    <a:pt x="31" y="118"/>
                  </a:lnTo>
                  <a:lnTo>
                    <a:pt x="35" y="114"/>
                  </a:lnTo>
                  <a:lnTo>
                    <a:pt x="39" y="110"/>
                  </a:lnTo>
                  <a:lnTo>
                    <a:pt x="43" y="106"/>
                  </a:lnTo>
                  <a:lnTo>
                    <a:pt x="47" y="102"/>
                  </a:lnTo>
                  <a:lnTo>
                    <a:pt x="51" y="99"/>
                  </a:lnTo>
                  <a:lnTo>
                    <a:pt x="56" y="95"/>
                  </a:lnTo>
                  <a:lnTo>
                    <a:pt x="61" y="91"/>
                  </a:lnTo>
                  <a:lnTo>
                    <a:pt x="66" y="88"/>
                  </a:lnTo>
                  <a:lnTo>
                    <a:pt x="71" y="84"/>
                  </a:lnTo>
                  <a:lnTo>
                    <a:pt x="77" y="80"/>
                  </a:lnTo>
                  <a:lnTo>
                    <a:pt x="82" y="76"/>
                  </a:lnTo>
                  <a:lnTo>
                    <a:pt x="88" y="73"/>
                  </a:lnTo>
                  <a:lnTo>
                    <a:pt x="94" y="69"/>
                  </a:lnTo>
                  <a:lnTo>
                    <a:pt x="100" y="66"/>
                  </a:lnTo>
                </a:path>
              </a:pathLst>
            </a:custGeom>
            <a:noFill/>
            <a:ln w="13716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253" name="Freeform 149"/>
            <p:cNvSpPr>
              <a:spLocks/>
            </p:cNvSpPr>
            <p:nvPr/>
          </p:nvSpPr>
          <p:spPr bwMode="auto">
            <a:xfrm rot="2014368">
              <a:off x="412" y="1162"/>
              <a:ext cx="620" cy="186"/>
            </a:xfrm>
            <a:custGeom>
              <a:avLst/>
              <a:gdLst/>
              <a:ahLst/>
              <a:cxnLst>
                <a:cxn ang="0">
                  <a:pos x="1389" y="6"/>
                </a:cxn>
                <a:cxn ang="0">
                  <a:pos x="1402" y="12"/>
                </a:cxn>
                <a:cxn ang="0">
                  <a:pos x="1413" y="18"/>
                </a:cxn>
                <a:cxn ang="0">
                  <a:pos x="1424" y="25"/>
                </a:cxn>
                <a:cxn ang="0">
                  <a:pos x="1435" y="32"/>
                </a:cxn>
                <a:cxn ang="0">
                  <a:pos x="1445" y="39"/>
                </a:cxn>
                <a:cxn ang="0">
                  <a:pos x="1454" y="46"/>
                </a:cxn>
                <a:cxn ang="0">
                  <a:pos x="1462" y="53"/>
                </a:cxn>
                <a:cxn ang="0">
                  <a:pos x="1469" y="60"/>
                </a:cxn>
                <a:cxn ang="0">
                  <a:pos x="1475" y="68"/>
                </a:cxn>
                <a:cxn ang="0">
                  <a:pos x="1481" y="75"/>
                </a:cxn>
                <a:cxn ang="0">
                  <a:pos x="1485" y="83"/>
                </a:cxn>
                <a:cxn ang="0">
                  <a:pos x="1489" y="91"/>
                </a:cxn>
                <a:cxn ang="0">
                  <a:pos x="1492" y="99"/>
                </a:cxn>
                <a:cxn ang="0">
                  <a:pos x="1494" y="107"/>
                </a:cxn>
                <a:cxn ang="0">
                  <a:pos x="1495" y="116"/>
                </a:cxn>
                <a:cxn ang="0">
                  <a:pos x="1488" y="151"/>
                </a:cxn>
                <a:cxn ang="0">
                  <a:pos x="1474" y="174"/>
                </a:cxn>
                <a:cxn ang="0">
                  <a:pos x="1454" y="197"/>
                </a:cxn>
                <a:cxn ang="0">
                  <a:pos x="1426" y="219"/>
                </a:cxn>
                <a:cxn ang="0">
                  <a:pos x="1393" y="240"/>
                </a:cxn>
                <a:cxn ang="0">
                  <a:pos x="1354" y="260"/>
                </a:cxn>
                <a:cxn ang="0">
                  <a:pos x="1309" y="280"/>
                </a:cxn>
                <a:cxn ang="0">
                  <a:pos x="1259" y="298"/>
                </a:cxn>
                <a:cxn ang="0">
                  <a:pos x="1204" y="315"/>
                </a:cxn>
                <a:cxn ang="0">
                  <a:pos x="1145" y="330"/>
                </a:cxn>
                <a:cxn ang="0">
                  <a:pos x="1082" y="344"/>
                </a:cxn>
                <a:cxn ang="0">
                  <a:pos x="1016" y="356"/>
                </a:cxn>
                <a:cxn ang="0">
                  <a:pos x="946" y="366"/>
                </a:cxn>
                <a:cxn ang="0">
                  <a:pos x="873" y="374"/>
                </a:cxn>
                <a:cxn ang="0">
                  <a:pos x="798" y="380"/>
                </a:cxn>
                <a:cxn ang="0">
                  <a:pos x="683" y="385"/>
                </a:cxn>
                <a:cxn ang="0">
                  <a:pos x="609" y="386"/>
                </a:cxn>
                <a:cxn ang="0">
                  <a:pos x="537" y="384"/>
                </a:cxn>
                <a:cxn ang="0">
                  <a:pos x="468" y="379"/>
                </a:cxn>
                <a:cxn ang="0">
                  <a:pos x="402" y="373"/>
                </a:cxn>
                <a:cxn ang="0">
                  <a:pos x="340" y="364"/>
                </a:cxn>
                <a:cxn ang="0">
                  <a:pos x="281" y="354"/>
                </a:cxn>
                <a:cxn ang="0">
                  <a:pos x="228" y="342"/>
                </a:cxn>
                <a:cxn ang="0">
                  <a:pos x="178" y="328"/>
                </a:cxn>
                <a:cxn ang="0">
                  <a:pos x="134" y="312"/>
                </a:cxn>
                <a:cxn ang="0">
                  <a:pos x="96" y="295"/>
                </a:cxn>
                <a:cxn ang="0">
                  <a:pos x="63" y="277"/>
                </a:cxn>
                <a:cxn ang="0">
                  <a:pos x="37" y="257"/>
                </a:cxn>
                <a:cxn ang="0">
                  <a:pos x="18" y="236"/>
                </a:cxn>
                <a:cxn ang="0">
                  <a:pos x="5" y="214"/>
                </a:cxn>
                <a:cxn ang="0">
                  <a:pos x="0" y="190"/>
                </a:cxn>
                <a:cxn ang="0">
                  <a:pos x="0" y="178"/>
                </a:cxn>
                <a:cxn ang="0">
                  <a:pos x="2" y="170"/>
                </a:cxn>
                <a:cxn ang="0">
                  <a:pos x="4" y="162"/>
                </a:cxn>
                <a:cxn ang="0">
                  <a:pos x="7" y="154"/>
                </a:cxn>
                <a:cxn ang="0">
                  <a:pos x="11" y="146"/>
                </a:cxn>
                <a:cxn ang="0">
                  <a:pos x="16" y="138"/>
                </a:cxn>
                <a:cxn ang="0">
                  <a:pos x="21" y="130"/>
                </a:cxn>
                <a:cxn ang="0">
                  <a:pos x="28" y="122"/>
                </a:cxn>
                <a:cxn ang="0">
                  <a:pos x="35" y="115"/>
                </a:cxn>
                <a:cxn ang="0">
                  <a:pos x="43" y="107"/>
                </a:cxn>
                <a:cxn ang="0">
                  <a:pos x="52" y="100"/>
                </a:cxn>
                <a:cxn ang="0">
                  <a:pos x="61" y="92"/>
                </a:cxn>
                <a:cxn ang="0">
                  <a:pos x="72" y="85"/>
                </a:cxn>
                <a:cxn ang="0">
                  <a:pos x="82" y="77"/>
                </a:cxn>
                <a:cxn ang="0">
                  <a:pos x="94" y="70"/>
                </a:cxn>
              </a:cxnLst>
              <a:rect l="0" t="0" r="r" b="b"/>
              <a:pathLst>
                <a:path w="1496" h="387">
                  <a:moveTo>
                    <a:pt x="1376" y="0"/>
                  </a:moveTo>
                  <a:lnTo>
                    <a:pt x="1389" y="6"/>
                  </a:lnTo>
                  <a:lnTo>
                    <a:pt x="1395" y="9"/>
                  </a:lnTo>
                  <a:lnTo>
                    <a:pt x="1402" y="12"/>
                  </a:lnTo>
                  <a:lnTo>
                    <a:pt x="1408" y="16"/>
                  </a:lnTo>
                  <a:lnTo>
                    <a:pt x="1413" y="18"/>
                  </a:lnTo>
                  <a:lnTo>
                    <a:pt x="1419" y="22"/>
                  </a:lnTo>
                  <a:lnTo>
                    <a:pt x="1424" y="25"/>
                  </a:lnTo>
                  <a:lnTo>
                    <a:pt x="1430" y="28"/>
                  </a:lnTo>
                  <a:lnTo>
                    <a:pt x="1435" y="32"/>
                  </a:lnTo>
                  <a:lnTo>
                    <a:pt x="1440" y="35"/>
                  </a:lnTo>
                  <a:lnTo>
                    <a:pt x="1445" y="39"/>
                  </a:lnTo>
                  <a:lnTo>
                    <a:pt x="1449" y="42"/>
                  </a:lnTo>
                  <a:lnTo>
                    <a:pt x="1454" y="46"/>
                  </a:lnTo>
                  <a:lnTo>
                    <a:pt x="1458" y="49"/>
                  </a:lnTo>
                  <a:lnTo>
                    <a:pt x="1462" y="53"/>
                  </a:lnTo>
                  <a:lnTo>
                    <a:pt x="1465" y="56"/>
                  </a:lnTo>
                  <a:lnTo>
                    <a:pt x="1469" y="60"/>
                  </a:lnTo>
                  <a:lnTo>
                    <a:pt x="1472" y="64"/>
                  </a:lnTo>
                  <a:lnTo>
                    <a:pt x="1475" y="68"/>
                  </a:lnTo>
                  <a:lnTo>
                    <a:pt x="1478" y="72"/>
                  </a:lnTo>
                  <a:lnTo>
                    <a:pt x="1481" y="75"/>
                  </a:lnTo>
                  <a:lnTo>
                    <a:pt x="1483" y="79"/>
                  </a:lnTo>
                  <a:lnTo>
                    <a:pt x="1485" y="83"/>
                  </a:lnTo>
                  <a:lnTo>
                    <a:pt x="1487" y="87"/>
                  </a:lnTo>
                  <a:lnTo>
                    <a:pt x="1489" y="91"/>
                  </a:lnTo>
                  <a:lnTo>
                    <a:pt x="1490" y="95"/>
                  </a:lnTo>
                  <a:lnTo>
                    <a:pt x="1492" y="99"/>
                  </a:lnTo>
                  <a:lnTo>
                    <a:pt x="1493" y="103"/>
                  </a:lnTo>
                  <a:lnTo>
                    <a:pt x="1494" y="107"/>
                  </a:lnTo>
                  <a:lnTo>
                    <a:pt x="1494" y="111"/>
                  </a:lnTo>
                  <a:lnTo>
                    <a:pt x="1495" y="116"/>
                  </a:lnTo>
                  <a:lnTo>
                    <a:pt x="1492" y="139"/>
                  </a:lnTo>
                  <a:lnTo>
                    <a:pt x="1488" y="151"/>
                  </a:lnTo>
                  <a:lnTo>
                    <a:pt x="1482" y="162"/>
                  </a:lnTo>
                  <a:lnTo>
                    <a:pt x="1474" y="174"/>
                  </a:lnTo>
                  <a:lnTo>
                    <a:pt x="1465" y="186"/>
                  </a:lnTo>
                  <a:lnTo>
                    <a:pt x="1454" y="197"/>
                  </a:lnTo>
                  <a:lnTo>
                    <a:pt x="1441" y="208"/>
                  </a:lnTo>
                  <a:lnTo>
                    <a:pt x="1426" y="219"/>
                  </a:lnTo>
                  <a:lnTo>
                    <a:pt x="1410" y="230"/>
                  </a:lnTo>
                  <a:lnTo>
                    <a:pt x="1393" y="240"/>
                  </a:lnTo>
                  <a:lnTo>
                    <a:pt x="1374" y="250"/>
                  </a:lnTo>
                  <a:lnTo>
                    <a:pt x="1354" y="260"/>
                  </a:lnTo>
                  <a:lnTo>
                    <a:pt x="1332" y="270"/>
                  </a:lnTo>
                  <a:lnTo>
                    <a:pt x="1309" y="280"/>
                  </a:lnTo>
                  <a:lnTo>
                    <a:pt x="1284" y="289"/>
                  </a:lnTo>
                  <a:lnTo>
                    <a:pt x="1259" y="298"/>
                  </a:lnTo>
                  <a:lnTo>
                    <a:pt x="1232" y="306"/>
                  </a:lnTo>
                  <a:lnTo>
                    <a:pt x="1204" y="315"/>
                  </a:lnTo>
                  <a:lnTo>
                    <a:pt x="1175" y="323"/>
                  </a:lnTo>
                  <a:lnTo>
                    <a:pt x="1145" y="330"/>
                  </a:lnTo>
                  <a:lnTo>
                    <a:pt x="1114" y="337"/>
                  </a:lnTo>
                  <a:lnTo>
                    <a:pt x="1082" y="344"/>
                  </a:lnTo>
                  <a:lnTo>
                    <a:pt x="1050" y="350"/>
                  </a:lnTo>
                  <a:lnTo>
                    <a:pt x="1016" y="356"/>
                  </a:lnTo>
                  <a:lnTo>
                    <a:pt x="981" y="361"/>
                  </a:lnTo>
                  <a:lnTo>
                    <a:pt x="946" y="366"/>
                  </a:lnTo>
                  <a:lnTo>
                    <a:pt x="910" y="370"/>
                  </a:lnTo>
                  <a:lnTo>
                    <a:pt x="873" y="374"/>
                  </a:lnTo>
                  <a:lnTo>
                    <a:pt x="836" y="378"/>
                  </a:lnTo>
                  <a:lnTo>
                    <a:pt x="798" y="380"/>
                  </a:lnTo>
                  <a:lnTo>
                    <a:pt x="760" y="383"/>
                  </a:lnTo>
                  <a:lnTo>
                    <a:pt x="683" y="385"/>
                  </a:lnTo>
                  <a:lnTo>
                    <a:pt x="646" y="386"/>
                  </a:lnTo>
                  <a:lnTo>
                    <a:pt x="609" y="386"/>
                  </a:lnTo>
                  <a:lnTo>
                    <a:pt x="572" y="385"/>
                  </a:lnTo>
                  <a:lnTo>
                    <a:pt x="537" y="384"/>
                  </a:lnTo>
                  <a:lnTo>
                    <a:pt x="502" y="382"/>
                  </a:lnTo>
                  <a:lnTo>
                    <a:pt x="468" y="379"/>
                  </a:lnTo>
                  <a:lnTo>
                    <a:pt x="434" y="376"/>
                  </a:lnTo>
                  <a:lnTo>
                    <a:pt x="402" y="373"/>
                  </a:lnTo>
                  <a:lnTo>
                    <a:pt x="370" y="369"/>
                  </a:lnTo>
                  <a:lnTo>
                    <a:pt x="340" y="364"/>
                  </a:lnTo>
                  <a:lnTo>
                    <a:pt x="310" y="360"/>
                  </a:lnTo>
                  <a:lnTo>
                    <a:pt x="281" y="354"/>
                  </a:lnTo>
                  <a:lnTo>
                    <a:pt x="254" y="348"/>
                  </a:lnTo>
                  <a:lnTo>
                    <a:pt x="228" y="342"/>
                  </a:lnTo>
                  <a:lnTo>
                    <a:pt x="202" y="335"/>
                  </a:lnTo>
                  <a:lnTo>
                    <a:pt x="178" y="328"/>
                  </a:lnTo>
                  <a:lnTo>
                    <a:pt x="156" y="320"/>
                  </a:lnTo>
                  <a:lnTo>
                    <a:pt x="134" y="312"/>
                  </a:lnTo>
                  <a:lnTo>
                    <a:pt x="114" y="304"/>
                  </a:lnTo>
                  <a:lnTo>
                    <a:pt x="96" y="295"/>
                  </a:lnTo>
                  <a:lnTo>
                    <a:pt x="79" y="286"/>
                  </a:lnTo>
                  <a:lnTo>
                    <a:pt x="63" y="277"/>
                  </a:lnTo>
                  <a:lnTo>
                    <a:pt x="49" y="267"/>
                  </a:lnTo>
                  <a:lnTo>
                    <a:pt x="37" y="257"/>
                  </a:lnTo>
                  <a:lnTo>
                    <a:pt x="26" y="246"/>
                  </a:lnTo>
                  <a:lnTo>
                    <a:pt x="18" y="236"/>
                  </a:lnTo>
                  <a:lnTo>
                    <a:pt x="10" y="225"/>
                  </a:lnTo>
                  <a:lnTo>
                    <a:pt x="5" y="214"/>
                  </a:lnTo>
                  <a:lnTo>
                    <a:pt x="1" y="202"/>
                  </a:lnTo>
                  <a:lnTo>
                    <a:pt x="0" y="190"/>
                  </a:lnTo>
                  <a:lnTo>
                    <a:pt x="0" y="182"/>
                  </a:lnTo>
                  <a:lnTo>
                    <a:pt x="0" y="178"/>
                  </a:lnTo>
                  <a:lnTo>
                    <a:pt x="1" y="174"/>
                  </a:lnTo>
                  <a:lnTo>
                    <a:pt x="2" y="170"/>
                  </a:lnTo>
                  <a:lnTo>
                    <a:pt x="2" y="166"/>
                  </a:lnTo>
                  <a:lnTo>
                    <a:pt x="4" y="162"/>
                  </a:lnTo>
                  <a:lnTo>
                    <a:pt x="5" y="158"/>
                  </a:lnTo>
                  <a:lnTo>
                    <a:pt x="7" y="154"/>
                  </a:lnTo>
                  <a:lnTo>
                    <a:pt x="9" y="150"/>
                  </a:lnTo>
                  <a:lnTo>
                    <a:pt x="11" y="146"/>
                  </a:lnTo>
                  <a:lnTo>
                    <a:pt x="13" y="142"/>
                  </a:lnTo>
                  <a:lnTo>
                    <a:pt x="16" y="138"/>
                  </a:lnTo>
                  <a:lnTo>
                    <a:pt x="18" y="134"/>
                  </a:lnTo>
                  <a:lnTo>
                    <a:pt x="21" y="130"/>
                  </a:lnTo>
                  <a:lnTo>
                    <a:pt x="24" y="126"/>
                  </a:lnTo>
                  <a:lnTo>
                    <a:pt x="28" y="122"/>
                  </a:lnTo>
                  <a:lnTo>
                    <a:pt x="31" y="119"/>
                  </a:lnTo>
                  <a:lnTo>
                    <a:pt x="35" y="115"/>
                  </a:lnTo>
                  <a:lnTo>
                    <a:pt x="39" y="111"/>
                  </a:lnTo>
                  <a:lnTo>
                    <a:pt x="43" y="107"/>
                  </a:lnTo>
                  <a:lnTo>
                    <a:pt x="47" y="103"/>
                  </a:lnTo>
                  <a:lnTo>
                    <a:pt x="52" y="100"/>
                  </a:lnTo>
                  <a:lnTo>
                    <a:pt x="56" y="96"/>
                  </a:lnTo>
                  <a:lnTo>
                    <a:pt x="61" y="92"/>
                  </a:lnTo>
                  <a:lnTo>
                    <a:pt x="66" y="88"/>
                  </a:lnTo>
                  <a:lnTo>
                    <a:pt x="72" y="85"/>
                  </a:lnTo>
                  <a:lnTo>
                    <a:pt x="77" y="81"/>
                  </a:lnTo>
                  <a:lnTo>
                    <a:pt x="82" y="77"/>
                  </a:lnTo>
                  <a:lnTo>
                    <a:pt x="88" y="74"/>
                  </a:lnTo>
                  <a:lnTo>
                    <a:pt x="94" y="70"/>
                  </a:lnTo>
                  <a:lnTo>
                    <a:pt x="100" y="67"/>
                  </a:lnTo>
                </a:path>
              </a:pathLst>
            </a:custGeom>
            <a:noFill/>
            <a:ln w="13716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254" name="Line 150"/>
            <p:cNvSpPr>
              <a:spLocks noChangeShapeType="1"/>
            </p:cNvSpPr>
            <p:nvPr/>
          </p:nvSpPr>
          <p:spPr bwMode="auto">
            <a:xfrm rot="2014368">
              <a:off x="681" y="810"/>
              <a:ext cx="0" cy="58"/>
            </a:xfrm>
            <a:prstGeom prst="line">
              <a:avLst/>
            </a:prstGeom>
            <a:noFill/>
            <a:ln w="7493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57" name="Line 153"/>
            <p:cNvSpPr>
              <a:spLocks noChangeShapeType="1"/>
            </p:cNvSpPr>
            <p:nvPr/>
          </p:nvSpPr>
          <p:spPr bwMode="auto">
            <a:xfrm rot="2014368">
              <a:off x="1137" y="1072"/>
              <a:ext cx="0" cy="56"/>
            </a:xfrm>
            <a:prstGeom prst="line">
              <a:avLst/>
            </a:prstGeom>
            <a:noFill/>
            <a:ln w="7493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62" name="Oval 158"/>
            <p:cNvSpPr>
              <a:spLocks noChangeArrowheads="1"/>
            </p:cNvSpPr>
            <p:nvPr/>
          </p:nvSpPr>
          <p:spPr bwMode="auto">
            <a:xfrm rot="2014368" flipV="1">
              <a:off x="1053" y="558"/>
              <a:ext cx="55" cy="310"/>
            </a:xfrm>
            <a:prstGeom prst="ellipse">
              <a:avLst/>
            </a:prstGeom>
            <a:solidFill>
              <a:srgbClr val="0000FF"/>
            </a:solidFill>
            <a:ln w="22606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63" name="Freeform 159"/>
            <p:cNvSpPr>
              <a:spLocks/>
            </p:cNvSpPr>
            <p:nvPr/>
          </p:nvSpPr>
          <p:spPr bwMode="auto">
            <a:xfrm rot="2014368">
              <a:off x="419" y="1241"/>
              <a:ext cx="0" cy="22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3"/>
                </a:cxn>
                <a:cxn ang="0">
                  <a:pos x="0" y="5"/>
                </a:cxn>
                <a:cxn ang="0">
                  <a:pos x="0" y="8"/>
                </a:cxn>
                <a:cxn ang="0">
                  <a:pos x="0" y="11"/>
                </a:cxn>
                <a:cxn ang="0">
                  <a:pos x="0" y="15"/>
                </a:cxn>
                <a:cxn ang="0">
                  <a:pos x="0" y="20"/>
                </a:cxn>
                <a:cxn ang="0">
                  <a:pos x="0" y="25"/>
                </a:cxn>
                <a:cxn ang="0">
                  <a:pos x="0" y="30"/>
                </a:cxn>
                <a:cxn ang="0">
                  <a:pos x="0" y="36"/>
                </a:cxn>
                <a:cxn ang="0">
                  <a:pos x="0" y="42"/>
                </a:cxn>
                <a:cxn ang="0">
                  <a:pos x="0" y="49"/>
                </a:cxn>
                <a:cxn ang="0">
                  <a:pos x="0" y="56"/>
                </a:cxn>
                <a:cxn ang="0">
                  <a:pos x="0" y="63"/>
                </a:cxn>
                <a:cxn ang="0">
                  <a:pos x="0" y="71"/>
                </a:cxn>
                <a:cxn ang="0">
                  <a:pos x="0" y="79"/>
                </a:cxn>
                <a:cxn ang="0">
                  <a:pos x="0" y="88"/>
                </a:cxn>
                <a:cxn ang="0">
                  <a:pos x="0" y="97"/>
                </a:cxn>
                <a:cxn ang="0">
                  <a:pos x="0" y="106"/>
                </a:cxn>
                <a:cxn ang="0">
                  <a:pos x="0" y="115"/>
                </a:cxn>
                <a:cxn ang="0">
                  <a:pos x="0" y="125"/>
                </a:cxn>
                <a:cxn ang="0">
                  <a:pos x="0" y="135"/>
                </a:cxn>
                <a:cxn ang="0">
                  <a:pos x="0" y="145"/>
                </a:cxn>
                <a:cxn ang="0">
                  <a:pos x="0" y="155"/>
                </a:cxn>
                <a:cxn ang="0">
                  <a:pos x="0" y="165"/>
                </a:cxn>
                <a:cxn ang="0">
                  <a:pos x="0" y="175"/>
                </a:cxn>
                <a:cxn ang="0">
                  <a:pos x="0" y="186"/>
                </a:cxn>
                <a:cxn ang="0">
                  <a:pos x="0" y="196"/>
                </a:cxn>
                <a:cxn ang="0">
                  <a:pos x="0" y="207"/>
                </a:cxn>
                <a:cxn ang="0">
                  <a:pos x="0" y="218"/>
                </a:cxn>
                <a:cxn ang="0">
                  <a:pos x="0" y="229"/>
                </a:cxn>
                <a:cxn ang="0">
                  <a:pos x="0" y="250"/>
                </a:cxn>
                <a:cxn ang="0">
                  <a:pos x="0" y="260"/>
                </a:cxn>
                <a:cxn ang="0">
                  <a:pos x="0" y="271"/>
                </a:cxn>
                <a:cxn ang="0">
                  <a:pos x="0" y="281"/>
                </a:cxn>
                <a:cxn ang="0">
                  <a:pos x="0" y="292"/>
                </a:cxn>
                <a:cxn ang="0">
                  <a:pos x="0" y="302"/>
                </a:cxn>
                <a:cxn ang="0">
                  <a:pos x="0" y="312"/>
                </a:cxn>
                <a:cxn ang="0">
                  <a:pos x="0" y="322"/>
                </a:cxn>
                <a:cxn ang="0">
                  <a:pos x="0" y="332"/>
                </a:cxn>
                <a:cxn ang="0">
                  <a:pos x="0" y="341"/>
                </a:cxn>
                <a:cxn ang="0">
                  <a:pos x="0" y="351"/>
                </a:cxn>
                <a:cxn ang="0">
                  <a:pos x="0" y="359"/>
                </a:cxn>
                <a:cxn ang="0">
                  <a:pos x="0" y="368"/>
                </a:cxn>
                <a:cxn ang="0">
                  <a:pos x="0" y="377"/>
                </a:cxn>
                <a:cxn ang="0">
                  <a:pos x="0" y="385"/>
                </a:cxn>
                <a:cxn ang="0">
                  <a:pos x="0" y="393"/>
                </a:cxn>
                <a:cxn ang="0">
                  <a:pos x="0" y="400"/>
                </a:cxn>
                <a:cxn ang="0">
                  <a:pos x="0" y="407"/>
                </a:cxn>
                <a:cxn ang="0">
                  <a:pos x="0" y="414"/>
                </a:cxn>
                <a:cxn ang="0">
                  <a:pos x="0" y="421"/>
                </a:cxn>
                <a:cxn ang="0">
                  <a:pos x="0" y="426"/>
                </a:cxn>
                <a:cxn ang="0">
                  <a:pos x="0" y="432"/>
                </a:cxn>
                <a:cxn ang="0">
                  <a:pos x="0" y="437"/>
                </a:cxn>
                <a:cxn ang="0">
                  <a:pos x="0" y="441"/>
                </a:cxn>
                <a:cxn ang="0">
                  <a:pos x="0" y="445"/>
                </a:cxn>
                <a:cxn ang="0">
                  <a:pos x="0" y="449"/>
                </a:cxn>
                <a:cxn ang="0">
                  <a:pos x="0" y="451"/>
                </a:cxn>
                <a:cxn ang="0">
                  <a:pos x="0" y="453"/>
                </a:cxn>
                <a:cxn ang="0">
                  <a:pos x="0" y="455"/>
                </a:cxn>
                <a:cxn ang="0">
                  <a:pos x="0" y="456"/>
                </a:cxn>
                <a:cxn ang="0">
                  <a:pos x="0" y="457"/>
                </a:cxn>
              </a:cxnLst>
              <a:rect l="0" t="0" r="r" b="b"/>
              <a:pathLst>
                <a:path w="1" h="458">
                  <a:moveTo>
                    <a:pt x="0" y="0"/>
                  </a:moveTo>
                  <a:lnTo>
                    <a:pt x="0" y="1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11"/>
                  </a:lnTo>
                  <a:lnTo>
                    <a:pt x="0" y="15"/>
                  </a:lnTo>
                  <a:lnTo>
                    <a:pt x="0" y="20"/>
                  </a:lnTo>
                  <a:lnTo>
                    <a:pt x="0" y="25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0" y="42"/>
                  </a:lnTo>
                  <a:lnTo>
                    <a:pt x="0" y="49"/>
                  </a:lnTo>
                  <a:lnTo>
                    <a:pt x="0" y="56"/>
                  </a:lnTo>
                  <a:lnTo>
                    <a:pt x="0" y="63"/>
                  </a:lnTo>
                  <a:lnTo>
                    <a:pt x="0" y="71"/>
                  </a:lnTo>
                  <a:lnTo>
                    <a:pt x="0" y="79"/>
                  </a:lnTo>
                  <a:lnTo>
                    <a:pt x="0" y="88"/>
                  </a:lnTo>
                  <a:lnTo>
                    <a:pt x="0" y="97"/>
                  </a:lnTo>
                  <a:lnTo>
                    <a:pt x="0" y="106"/>
                  </a:lnTo>
                  <a:lnTo>
                    <a:pt x="0" y="115"/>
                  </a:lnTo>
                  <a:lnTo>
                    <a:pt x="0" y="125"/>
                  </a:lnTo>
                  <a:lnTo>
                    <a:pt x="0" y="135"/>
                  </a:lnTo>
                  <a:lnTo>
                    <a:pt x="0" y="145"/>
                  </a:lnTo>
                  <a:lnTo>
                    <a:pt x="0" y="155"/>
                  </a:lnTo>
                  <a:lnTo>
                    <a:pt x="0" y="165"/>
                  </a:lnTo>
                  <a:lnTo>
                    <a:pt x="0" y="175"/>
                  </a:lnTo>
                  <a:lnTo>
                    <a:pt x="0" y="186"/>
                  </a:lnTo>
                  <a:lnTo>
                    <a:pt x="0" y="196"/>
                  </a:lnTo>
                  <a:lnTo>
                    <a:pt x="0" y="207"/>
                  </a:lnTo>
                  <a:lnTo>
                    <a:pt x="0" y="218"/>
                  </a:lnTo>
                  <a:lnTo>
                    <a:pt x="0" y="229"/>
                  </a:lnTo>
                  <a:lnTo>
                    <a:pt x="0" y="250"/>
                  </a:lnTo>
                  <a:lnTo>
                    <a:pt x="0" y="260"/>
                  </a:lnTo>
                  <a:lnTo>
                    <a:pt x="0" y="271"/>
                  </a:lnTo>
                  <a:lnTo>
                    <a:pt x="0" y="281"/>
                  </a:lnTo>
                  <a:lnTo>
                    <a:pt x="0" y="292"/>
                  </a:lnTo>
                  <a:lnTo>
                    <a:pt x="0" y="302"/>
                  </a:lnTo>
                  <a:lnTo>
                    <a:pt x="0" y="312"/>
                  </a:lnTo>
                  <a:lnTo>
                    <a:pt x="0" y="322"/>
                  </a:lnTo>
                  <a:lnTo>
                    <a:pt x="0" y="332"/>
                  </a:lnTo>
                  <a:lnTo>
                    <a:pt x="0" y="341"/>
                  </a:lnTo>
                  <a:lnTo>
                    <a:pt x="0" y="351"/>
                  </a:lnTo>
                  <a:lnTo>
                    <a:pt x="0" y="359"/>
                  </a:lnTo>
                  <a:lnTo>
                    <a:pt x="0" y="368"/>
                  </a:lnTo>
                  <a:lnTo>
                    <a:pt x="0" y="377"/>
                  </a:lnTo>
                  <a:lnTo>
                    <a:pt x="0" y="385"/>
                  </a:lnTo>
                  <a:lnTo>
                    <a:pt x="0" y="393"/>
                  </a:lnTo>
                  <a:lnTo>
                    <a:pt x="0" y="400"/>
                  </a:lnTo>
                  <a:lnTo>
                    <a:pt x="0" y="407"/>
                  </a:lnTo>
                  <a:lnTo>
                    <a:pt x="0" y="414"/>
                  </a:lnTo>
                  <a:lnTo>
                    <a:pt x="0" y="421"/>
                  </a:lnTo>
                  <a:lnTo>
                    <a:pt x="0" y="426"/>
                  </a:lnTo>
                  <a:lnTo>
                    <a:pt x="0" y="432"/>
                  </a:lnTo>
                  <a:lnTo>
                    <a:pt x="0" y="437"/>
                  </a:lnTo>
                  <a:lnTo>
                    <a:pt x="0" y="441"/>
                  </a:lnTo>
                  <a:lnTo>
                    <a:pt x="0" y="445"/>
                  </a:lnTo>
                  <a:lnTo>
                    <a:pt x="0" y="449"/>
                  </a:lnTo>
                  <a:lnTo>
                    <a:pt x="0" y="451"/>
                  </a:lnTo>
                  <a:lnTo>
                    <a:pt x="0" y="453"/>
                  </a:lnTo>
                  <a:lnTo>
                    <a:pt x="0" y="455"/>
                  </a:lnTo>
                  <a:lnTo>
                    <a:pt x="0" y="456"/>
                  </a:lnTo>
                  <a:lnTo>
                    <a:pt x="0" y="457"/>
                  </a:lnTo>
                </a:path>
              </a:pathLst>
            </a:custGeom>
            <a:noFill/>
            <a:ln w="6858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264" name="Freeform 160"/>
            <p:cNvSpPr>
              <a:spLocks/>
            </p:cNvSpPr>
            <p:nvPr/>
          </p:nvSpPr>
          <p:spPr bwMode="auto">
            <a:xfrm rot="2014368">
              <a:off x="738" y="1447"/>
              <a:ext cx="1" cy="2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3"/>
                </a:cxn>
                <a:cxn ang="0">
                  <a:pos x="0" y="5"/>
                </a:cxn>
                <a:cxn ang="0">
                  <a:pos x="0" y="8"/>
                </a:cxn>
                <a:cxn ang="0">
                  <a:pos x="0" y="11"/>
                </a:cxn>
                <a:cxn ang="0">
                  <a:pos x="0" y="15"/>
                </a:cxn>
                <a:cxn ang="0">
                  <a:pos x="0" y="19"/>
                </a:cxn>
                <a:cxn ang="0">
                  <a:pos x="0" y="25"/>
                </a:cxn>
                <a:cxn ang="0">
                  <a:pos x="0" y="30"/>
                </a:cxn>
                <a:cxn ang="0">
                  <a:pos x="0" y="36"/>
                </a:cxn>
                <a:cxn ang="0">
                  <a:pos x="0" y="42"/>
                </a:cxn>
                <a:cxn ang="0">
                  <a:pos x="0" y="49"/>
                </a:cxn>
                <a:cxn ang="0">
                  <a:pos x="0" y="56"/>
                </a:cxn>
                <a:cxn ang="0">
                  <a:pos x="0" y="63"/>
                </a:cxn>
                <a:cxn ang="0">
                  <a:pos x="0" y="71"/>
                </a:cxn>
                <a:cxn ang="0">
                  <a:pos x="0" y="79"/>
                </a:cxn>
                <a:cxn ang="0">
                  <a:pos x="0" y="88"/>
                </a:cxn>
                <a:cxn ang="0">
                  <a:pos x="0" y="97"/>
                </a:cxn>
                <a:cxn ang="0">
                  <a:pos x="0" y="106"/>
                </a:cxn>
                <a:cxn ang="0">
                  <a:pos x="0" y="115"/>
                </a:cxn>
                <a:cxn ang="0">
                  <a:pos x="0" y="125"/>
                </a:cxn>
                <a:cxn ang="0">
                  <a:pos x="0" y="134"/>
                </a:cxn>
                <a:cxn ang="0">
                  <a:pos x="0" y="144"/>
                </a:cxn>
                <a:cxn ang="0">
                  <a:pos x="0" y="154"/>
                </a:cxn>
                <a:cxn ang="0">
                  <a:pos x="0" y="165"/>
                </a:cxn>
                <a:cxn ang="0">
                  <a:pos x="0" y="175"/>
                </a:cxn>
                <a:cxn ang="0">
                  <a:pos x="0" y="185"/>
                </a:cxn>
                <a:cxn ang="0">
                  <a:pos x="0" y="196"/>
                </a:cxn>
                <a:cxn ang="0">
                  <a:pos x="0" y="207"/>
                </a:cxn>
                <a:cxn ang="0">
                  <a:pos x="0" y="217"/>
                </a:cxn>
                <a:cxn ang="0">
                  <a:pos x="0" y="228"/>
                </a:cxn>
                <a:cxn ang="0">
                  <a:pos x="0" y="249"/>
                </a:cxn>
                <a:cxn ang="0">
                  <a:pos x="0" y="260"/>
                </a:cxn>
                <a:cxn ang="0">
                  <a:pos x="0" y="271"/>
                </a:cxn>
                <a:cxn ang="0">
                  <a:pos x="0" y="281"/>
                </a:cxn>
                <a:cxn ang="0">
                  <a:pos x="0" y="291"/>
                </a:cxn>
                <a:cxn ang="0">
                  <a:pos x="0" y="301"/>
                </a:cxn>
                <a:cxn ang="0">
                  <a:pos x="0" y="312"/>
                </a:cxn>
                <a:cxn ang="0">
                  <a:pos x="0" y="322"/>
                </a:cxn>
                <a:cxn ang="0">
                  <a:pos x="0" y="331"/>
                </a:cxn>
                <a:cxn ang="0">
                  <a:pos x="0" y="341"/>
                </a:cxn>
                <a:cxn ang="0">
                  <a:pos x="0" y="350"/>
                </a:cxn>
                <a:cxn ang="0">
                  <a:pos x="0" y="359"/>
                </a:cxn>
                <a:cxn ang="0">
                  <a:pos x="0" y="368"/>
                </a:cxn>
                <a:cxn ang="0">
                  <a:pos x="0" y="377"/>
                </a:cxn>
                <a:cxn ang="0">
                  <a:pos x="0" y="385"/>
                </a:cxn>
                <a:cxn ang="0">
                  <a:pos x="0" y="393"/>
                </a:cxn>
                <a:cxn ang="0">
                  <a:pos x="0" y="400"/>
                </a:cxn>
                <a:cxn ang="0">
                  <a:pos x="0" y="407"/>
                </a:cxn>
                <a:cxn ang="0">
                  <a:pos x="0" y="414"/>
                </a:cxn>
                <a:cxn ang="0">
                  <a:pos x="0" y="420"/>
                </a:cxn>
                <a:cxn ang="0">
                  <a:pos x="0" y="426"/>
                </a:cxn>
                <a:cxn ang="0">
                  <a:pos x="0" y="431"/>
                </a:cxn>
                <a:cxn ang="0">
                  <a:pos x="0" y="437"/>
                </a:cxn>
                <a:cxn ang="0">
                  <a:pos x="0" y="441"/>
                </a:cxn>
                <a:cxn ang="0">
                  <a:pos x="0" y="445"/>
                </a:cxn>
                <a:cxn ang="0">
                  <a:pos x="0" y="448"/>
                </a:cxn>
                <a:cxn ang="0">
                  <a:pos x="0" y="451"/>
                </a:cxn>
                <a:cxn ang="0">
                  <a:pos x="0" y="453"/>
                </a:cxn>
                <a:cxn ang="0">
                  <a:pos x="0" y="455"/>
                </a:cxn>
                <a:cxn ang="0">
                  <a:pos x="0" y="456"/>
                </a:cxn>
                <a:cxn ang="0">
                  <a:pos x="0" y="456"/>
                </a:cxn>
              </a:cxnLst>
              <a:rect l="0" t="0" r="r" b="b"/>
              <a:pathLst>
                <a:path w="1" h="457">
                  <a:moveTo>
                    <a:pt x="0" y="0"/>
                  </a:moveTo>
                  <a:lnTo>
                    <a:pt x="0" y="1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11"/>
                  </a:lnTo>
                  <a:lnTo>
                    <a:pt x="0" y="15"/>
                  </a:lnTo>
                  <a:lnTo>
                    <a:pt x="0" y="19"/>
                  </a:lnTo>
                  <a:lnTo>
                    <a:pt x="0" y="25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0" y="42"/>
                  </a:lnTo>
                  <a:lnTo>
                    <a:pt x="0" y="49"/>
                  </a:lnTo>
                  <a:lnTo>
                    <a:pt x="0" y="56"/>
                  </a:lnTo>
                  <a:lnTo>
                    <a:pt x="0" y="63"/>
                  </a:lnTo>
                  <a:lnTo>
                    <a:pt x="0" y="71"/>
                  </a:lnTo>
                  <a:lnTo>
                    <a:pt x="0" y="79"/>
                  </a:lnTo>
                  <a:lnTo>
                    <a:pt x="0" y="88"/>
                  </a:lnTo>
                  <a:lnTo>
                    <a:pt x="0" y="97"/>
                  </a:lnTo>
                  <a:lnTo>
                    <a:pt x="0" y="106"/>
                  </a:lnTo>
                  <a:lnTo>
                    <a:pt x="0" y="115"/>
                  </a:lnTo>
                  <a:lnTo>
                    <a:pt x="0" y="125"/>
                  </a:lnTo>
                  <a:lnTo>
                    <a:pt x="0" y="134"/>
                  </a:lnTo>
                  <a:lnTo>
                    <a:pt x="0" y="144"/>
                  </a:lnTo>
                  <a:lnTo>
                    <a:pt x="0" y="154"/>
                  </a:lnTo>
                  <a:lnTo>
                    <a:pt x="0" y="165"/>
                  </a:lnTo>
                  <a:lnTo>
                    <a:pt x="0" y="175"/>
                  </a:lnTo>
                  <a:lnTo>
                    <a:pt x="0" y="185"/>
                  </a:lnTo>
                  <a:lnTo>
                    <a:pt x="0" y="196"/>
                  </a:lnTo>
                  <a:lnTo>
                    <a:pt x="0" y="207"/>
                  </a:lnTo>
                  <a:lnTo>
                    <a:pt x="0" y="217"/>
                  </a:lnTo>
                  <a:lnTo>
                    <a:pt x="0" y="228"/>
                  </a:lnTo>
                  <a:lnTo>
                    <a:pt x="0" y="249"/>
                  </a:lnTo>
                  <a:lnTo>
                    <a:pt x="0" y="260"/>
                  </a:lnTo>
                  <a:lnTo>
                    <a:pt x="0" y="271"/>
                  </a:lnTo>
                  <a:lnTo>
                    <a:pt x="0" y="281"/>
                  </a:lnTo>
                  <a:lnTo>
                    <a:pt x="0" y="291"/>
                  </a:lnTo>
                  <a:lnTo>
                    <a:pt x="0" y="301"/>
                  </a:lnTo>
                  <a:lnTo>
                    <a:pt x="0" y="312"/>
                  </a:lnTo>
                  <a:lnTo>
                    <a:pt x="0" y="322"/>
                  </a:lnTo>
                  <a:lnTo>
                    <a:pt x="0" y="331"/>
                  </a:lnTo>
                  <a:lnTo>
                    <a:pt x="0" y="341"/>
                  </a:lnTo>
                  <a:lnTo>
                    <a:pt x="0" y="350"/>
                  </a:lnTo>
                  <a:lnTo>
                    <a:pt x="0" y="359"/>
                  </a:lnTo>
                  <a:lnTo>
                    <a:pt x="0" y="368"/>
                  </a:lnTo>
                  <a:lnTo>
                    <a:pt x="0" y="377"/>
                  </a:lnTo>
                  <a:lnTo>
                    <a:pt x="0" y="385"/>
                  </a:lnTo>
                  <a:lnTo>
                    <a:pt x="0" y="393"/>
                  </a:lnTo>
                  <a:lnTo>
                    <a:pt x="0" y="400"/>
                  </a:lnTo>
                  <a:lnTo>
                    <a:pt x="0" y="407"/>
                  </a:lnTo>
                  <a:lnTo>
                    <a:pt x="0" y="414"/>
                  </a:lnTo>
                  <a:lnTo>
                    <a:pt x="0" y="420"/>
                  </a:lnTo>
                  <a:lnTo>
                    <a:pt x="0" y="426"/>
                  </a:lnTo>
                  <a:lnTo>
                    <a:pt x="0" y="431"/>
                  </a:lnTo>
                  <a:lnTo>
                    <a:pt x="0" y="437"/>
                  </a:lnTo>
                  <a:lnTo>
                    <a:pt x="0" y="441"/>
                  </a:lnTo>
                  <a:lnTo>
                    <a:pt x="0" y="445"/>
                  </a:lnTo>
                  <a:lnTo>
                    <a:pt x="0" y="448"/>
                  </a:lnTo>
                  <a:lnTo>
                    <a:pt x="0" y="451"/>
                  </a:lnTo>
                  <a:lnTo>
                    <a:pt x="0" y="453"/>
                  </a:lnTo>
                  <a:lnTo>
                    <a:pt x="0" y="455"/>
                  </a:lnTo>
                  <a:lnTo>
                    <a:pt x="0" y="456"/>
                  </a:lnTo>
                  <a:lnTo>
                    <a:pt x="0" y="456"/>
                  </a:lnTo>
                </a:path>
              </a:pathLst>
            </a:custGeom>
            <a:solidFill>
              <a:schemeClr val="bg1"/>
            </a:solidFill>
            <a:ln w="6858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265" name="Oval 161"/>
            <p:cNvSpPr>
              <a:spLocks noChangeArrowheads="1"/>
            </p:cNvSpPr>
            <p:nvPr/>
          </p:nvSpPr>
          <p:spPr bwMode="auto">
            <a:xfrm rot="2014368" flipV="1">
              <a:off x="599" y="1368"/>
              <a:ext cx="65" cy="38"/>
            </a:xfrm>
            <a:prstGeom prst="ellipse">
              <a:avLst/>
            </a:prstGeom>
            <a:noFill/>
            <a:ln w="3429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266" name="Freeform 162"/>
            <p:cNvSpPr>
              <a:spLocks/>
            </p:cNvSpPr>
            <p:nvPr/>
          </p:nvSpPr>
          <p:spPr bwMode="auto">
            <a:xfrm rot="2014368">
              <a:off x="346" y="1262"/>
              <a:ext cx="0" cy="1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0" y="11"/>
                </a:cxn>
                <a:cxn ang="0">
                  <a:pos x="0" y="15"/>
                </a:cxn>
                <a:cxn ang="0">
                  <a:pos x="0" y="18"/>
                </a:cxn>
                <a:cxn ang="0">
                  <a:pos x="0" y="22"/>
                </a:cxn>
                <a:cxn ang="0">
                  <a:pos x="0" y="26"/>
                </a:cxn>
                <a:cxn ang="0">
                  <a:pos x="0" y="31"/>
                </a:cxn>
                <a:cxn ang="0">
                  <a:pos x="0" y="36"/>
                </a:cxn>
                <a:cxn ang="0">
                  <a:pos x="0" y="41"/>
                </a:cxn>
                <a:cxn ang="0">
                  <a:pos x="0" y="47"/>
                </a:cxn>
                <a:cxn ang="0">
                  <a:pos x="0" y="53"/>
                </a:cxn>
                <a:cxn ang="0">
                  <a:pos x="0" y="58"/>
                </a:cxn>
                <a:cxn ang="0">
                  <a:pos x="0" y="65"/>
                </a:cxn>
                <a:cxn ang="0">
                  <a:pos x="0" y="71"/>
                </a:cxn>
                <a:cxn ang="0">
                  <a:pos x="0" y="78"/>
                </a:cxn>
                <a:cxn ang="0">
                  <a:pos x="0" y="85"/>
                </a:cxn>
                <a:cxn ang="0">
                  <a:pos x="0" y="91"/>
                </a:cxn>
                <a:cxn ang="0">
                  <a:pos x="0" y="99"/>
                </a:cxn>
                <a:cxn ang="0">
                  <a:pos x="0" y="106"/>
                </a:cxn>
                <a:cxn ang="0">
                  <a:pos x="0" y="113"/>
                </a:cxn>
                <a:cxn ang="0">
                  <a:pos x="0" y="121"/>
                </a:cxn>
                <a:cxn ang="0">
                  <a:pos x="0" y="128"/>
                </a:cxn>
                <a:cxn ang="0">
                  <a:pos x="0" y="136"/>
                </a:cxn>
                <a:cxn ang="0">
                  <a:pos x="0" y="144"/>
                </a:cxn>
                <a:cxn ang="0">
                  <a:pos x="0" y="151"/>
                </a:cxn>
                <a:cxn ang="0">
                  <a:pos x="0" y="159"/>
                </a:cxn>
                <a:cxn ang="0">
                  <a:pos x="0" y="167"/>
                </a:cxn>
                <a:cxn ang="0">
                  <a:pos x="0" y="183"/>
                </a:cxn>
                <a:cxn ang="0">
                  <a:pos x="0" y="191"/>
                </a:cxn>
                <a:cxn ang="0">
                  <a:pos x="0" y="198"/>
                </a:cxn>
                <a:cxn ang="0">
                  <a:pos x="0" y="206"/>
                </a:cxn>
                <a:cxn ang="0">
                  <a:pos x="0" y="213"/>
                </a:cxn>
                <a:cxn ang="0">
                  <a:pos x="0" y="221"/>
                </a:cxn>
                <a:cxn ang="0">
                  <a:pos x="0" y="228"/>
                </a:cxn>
                <a:cxn ang="0">
                  <a:pos x="0" y="235"/>
                </a:cxn>
                <a:cxn ang="0">
                  <a:pos x="0" y="243"/>
                </a:cxn>
                <a:cxn ang="0">
                  <a:pos x="0" y="249"/>
                </a:cxn>
                <a:cxn ang="0">
                  <a:pos x="0" y="257"/>
                </a:cxn>
                <a:cxn ang="0">
                  <a:pos x="0" y="263"/>
                </a:cxn>
                <a:cxn ang="0">
                  <a:pos x="0" y="269"/>
                </a:cxn>
                <a:cxn ang="0">
                  <a:pos x="0" y="276"/>
                </a:cxn>
                <a:cxn ang="0">
                  <a:pos x="0" y="282"/>
                </a:cxn>
                <a:cxn ang="0">
                  <a:pos x="0" y="287"/>
                </a:cxn>
                <a:cxn ang="0">
                  <a:pos x="0" y="293"/>
                </a:cxn>
                <a:cxn ang="0">
                  <a:pos x="0" y="298"/>
                </a:cxn>
                <a:cxn ang="0">
                  <a:pos x="0" y="303"/>
                </a:cxn>
                <a:cxn ang="0">
                  <a:pos x="0" y="307"/>
                </a:cxn>
                <a:cxn ang="0">
                  <a:pos x="0" y="312"/>
                </a:cxn>
                <a:cxn ang="0">
                  <a:pos x="0" y="316"/>
                </a:cxn>
                <a:cxn ang="0">
                  <a:pos x="0" y="319"/>
                </a:cxn>
                <a:cxn ang="0">
                  <a:pos x="0" y="323"/>
                </a:cxn>
                <a:cxn ang="0">
                  <a:pos x="0" y="325"/>
                </a:cxn>
                <a:cxn ang="0">
                  <a:pos x="0" y="328"/>
                </a:cxn>
                <a:cxn ang="0">
                  <a:pos x="0" y="330"/>
                </a:cxn>
                <a:cxn ang="0">
                  <a:pos x="0" y="331"/>
                </a:cxn>
                <a:cxn ang="0">
                  <a:pos x="0" y="333"/>
                </a:cxn>
                <a:cxn ang="0">
                  <a:pos x="0" y="333"/>
                </a:cxn>
                <a:cxn ang="0">
                  <a:pos x="0" y="334"/>
                </a:cxn>
              </a:cxnLst>
              <a:rect l="0" t="0" r="r" b="b"/>
              <a:pathLst>
                <a:path w="1" h="335">
                  <a:moveTo>
                    <a:pt x="0" y="0"/>
                  </a:moveTo>
                  <a:lnTo>
                    <a:pt x="0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11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0" y="22"/>
                  </a:lnTo>
                  <a:lnTo>
                    <a:pt x="0" y="26"/>
                  </a:lnTo>
                  <a:lnTo>
                    <a:pt x="0" y="31"/>
                  </a:lnTo>
                  <a:lnTo>
                    <a:pt x="0" y="36"/>
                  </a:lnTo>
                  <a:lnTo>
                    <a:pt x="0" y="41"/>
                  </a:lnTo>
                  <a:lnTo>
                    <a:pt x="0" y="47"/>
                  </a:lnTo>
                  <a:lnTo>
                    <a:pt x="0" y="53"/>
                  </a:lnTo>
                  <a:lnTo>
                    <a:pt x="0" y="58"/>
                  </a:lnTo>
                  <a:lnTo>
                    <a:pt x="0" y="65"/>
                  </a:lnTo>
                  <a:lnTo>
                    <a:pt x="0" y="71"/>
                  </a:lnTo>
                  <a:lnTo>
                    <a:pt x="0" y="78"/>
                  </a:lnTo>
                  <a:lnTo>
                    <a:pt x="0" y="85"/>
                  </a:lnTo>
                  <a:lnTo>
                    <a:pt x="0" y="91"/>
                  </a:lnTo>
                  <a:lnTo>
                    <a:pt x="0" y="99"/>
                  </a:lnTo>
                  <a:lnTo>
                    <a:pt x="0" y="106"/>
                  </a:lnTo>
                  <a:lnTo>
                    <a:pt x="0" y="113"/>
                  </a:lnTo>
                  <a:lnTo>
                    <a:pt x="0" y="121"/>
                  </a:lnTo>
                  <a:lnTo>
                    <a:pt x="0" y="128"/>
                  </a:lnTo>
                  <a:lnTo>
                    <a:pt x="0" y="136"/>
                  </a:lnTo>
                  <a:lnTo>
                    <a:pt x="0" y="144"/>
                  </a:lnTo>
                  <a:lnTo>
                    <a:pt x="0" y="151"/>
                  </a:lnTo>
                  <a:lnTo>
                    <a:pt x="0" y="159"/>
                  </a:lnTo>
                  <a:lnTo>
                    <a:pt x="0" y="167"/>
                  </a:lnTo>
                  <a:lnTo>
                    <a:pt x="0" y="183"/>
                  </a:lnTo>
                  <a:lnTo>
                    <a:pt x="0" y="191"/>
                  </a:lnTo>
                  <a:lnTo>
                    <a:pt x="0" y="198"/>
                  </a:lnTo>
                  <a:lnTo>
                    <a:pt x="0" y="206"/>
                  </a:lnTo>
                  <a:lnTo>
                    <a:pt x="0" y="213"/>
                  </a:lnTo>
                  <a:lnTo>
                    <a:pt x="0" y="221"/>
                  </a:lnTo>
                  <a:lnTo>
                    <a:pt x="0" y="228"/>
                  </a:lnTo>
                  <a:lnTo>
                    <a:pt x="0" y="235"/>
                  </a:lnTo>
                  <a:lnTo>
                    <a:pt x="0" y="243"/>
                  </a:lnTo>
                  <a:lnTo>
                    <a:pt x="0" y="249"/>
                  </a:lnTo>
                  <a:lnTo>
                    <a:pt x="0" y="257"/>
                  </a:lnTo>
                  <a:lnTo>
                    <a:pt x="0" y="263"/>
                  </a:lnTo>
                  <a:lnTo>
                    <a:pt x="0" y="269"/>
                  </a:lnTo>
                  <a:lnTo>
                    <a:pt x="0" y="276"/>
                  </a:lnTo>
                  <a:lnTo>
                    <a:pt x="0" y="282"/>
                  </a:lnTo>
                  <a:lnTo>
                    <a:pt x="0" y="287"/>
                  </a:lnTo>
                  <a:lnTo>
                    <a:pt x="0" y="293"/>
                  </a:lnTo>
                  <a:lnTo>
                    <a:pt x="0" y="298"/>
                  </a:lnTo>
                  <a:lnTo>
                    <a:pt x="0" y="303"/>
                  </a:lnTo>
                  <a:lnTo>
                    <a:pt x="0" y="307"/>
                  </a:lnTo>
                  <a:lnTo>
                    <a:pt x="0" y="312"/>
                  </a:lnTo>
                  <a:lnTo>
                    <a:pt x="0" y="316"/>
                  </a:lnTo>
                  <a:lnTo>
                    <a:pt x="0" y="319"/>
                  </a:lnTo>
                  <a:lnTo>
                    <a:pt x="0" y="323"/>
                  </a:lnTo>
                  <a:lnTo>
                    <a:pt x="0" y="325"/>
                  </a:lnTo>
                  <a:lnTo>
                    <a:pt x="0" y="328"/>
                  </a:lnTo>
                  <a:lnTo>
                    <a:pt x="0" y="330"/>
                  </a:lnTo>
                  <a:lnTo>
                    <a:pt x="0" y="331"/>
                  </a:lnTo>
                  <a:lnTo>
                    <a:pt x="0" y="333"/>
                  </a:lnTo>
                  <a:lnTo>
                    <a:pt x="0" y="333"/>
                  </a:lnTo>
                  <a:lnTo>
                    <a:pt x="0" y="334"/>
                  </a:lnTo>
                </a:path>
              </a:pathLst>
            </a:custGeom>
            <a:noFill/>
            <a:ln w="6858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267" name="Freeform 163"/>
            <p:cNvSpPr>
              <a:spLocks/>
            </p:cNvSpPr>
            <p:nvPr/>
          </p:nvSpPr>
          <p:spPr bwMode="auto">
            <a:xfrm rot="2014368">
              <a:off x="785" y="1549"/>
              <a:ext cx="0" cy="1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0" y="11"/>
                </a:cxn>
                <a:cxn ang="0">
                  <a:pos x="0" y="14"/>
                </a:cxn>
                <a:cxn ang="0">
                  <a:pos x="0" y="18"/>
                </a:cxn>
                <a:cxn ang="0">
                  <a:pos x="0" y="22"/>
                </a:cxn>
                <a:cxn ang="0">
                  <a:pos x="0" y="26"/>
                </a:cxn>
                <a:cxn ang="0">
                  <a:pos x="0" y="31"/>
                </a:cxn>
                <a:cxn ang="0">
                  <a:pos x="0" y="36"/>
                </a:cxn>
                <a:cxn ang="0">
                  <a:pos x="0" y="41"/>
                </a:cxn>
                <a:cxn ang="0">
                  <a:pos x="0" y="47"/>
                </a:cxn>
                <a:cxn ang="0">
                  <a:pos x="0" y="52"/>
                </a:cxn>
                <a:cxn ang="0">
                  <a:pos x="0" y="58"/>
                </a:cxn>
                <a:cxn ang="0">
                  <a:pos x="0" y="64"/>
                </a:cxn>
                <a:cxn ang="0">
                  <a:pos x="0" y="71"/>
                </a:cxn>
                <a:cxn ang="0">
                  <a:pos x="0" y="77"/>
                </a:cxn>
                <a:cxn ang="0">
                  <a:pos x="0" y="84"/>
                </a:cxn>
                <a:cxn ang="0">
                  <a:pos x="0" y="91"/>
                </a:cxn>
                <a:cxn ang="0">
                  <a:pos x="0" y="98"/>
                </a:cxn>
                <a:cxn ang="0">
                  <a:pos x="0" y="106"/>
                </a:cxn>
                <a:cxn ang="0">
                  <a:pos x="0" y="113"/>
                </a:cxn>
                <a:cxn ang="0">
                  <a:pos x="0" y="121"/>
                </a:cxn>
                <a:cxn ang="0">
                  <a:pos x="0" y="128"/>
                </a:cxn>
                <a:cxn ang="0">
                  <a:pos x="0" y="136"/>
                </a:cxn>
                <a:cxn ang="0">
                  <a:pos x="0" y="143"/>
                </a:cxn>
                <a:cxn ang="0">
                  <a:pos x="0" y="151"/>
                </a:cxn>
                <a:cxn ang="0">
                  <a:pos x="0" y="159"/>
                </a:cxn>
                <a:cxn ang="0">
                  <a:pos x="0" y="167"/>
                </a:cxn>
                <a:cxn ang="0">
                  <a:pos x="0" y="182"/>
                </a:cxn>
                <a:cxn ang="0">
                  <a:pos x="0" y="190"/>
                </a:cxn>
                <a:cxn ang="0">
                  <a:pos x="0" y="198"/>
                </a:cxn>
                <a:cxn ang="0">
                  <a:pos x="0" y="205"/>
                </a:cxn>
                <a:cxn ang="0">
                  <a:pos x="0" y="213"/>
                </a:cxn>
                <a:cxn ang="0">
                  <a:pos x="0" y="221"/>
                </a:cxn>
                <a:cxn ang="0">
                  <a:pos x="0" y="228"/>
                </a:cxn>
                <a:cxn ang="0">
                  <a:pos x="0" y="235"/>
                </a:cxn>
                <a:cxn ang="0">
                  <a:pos x="0" y="242"/>
                </a:cxn>
                <a:cxn ang="0">
                  <a:pos x="0" y="249"/>
                </a:cxn>
                <a:cxn ang="0">
                  <a:pos x="0" y="256"/>
                </a:cxn>
                <a:cxn ang="0">
                  <a:pos x="0" y="263"/>
                </a:cxn>
                <a:cxn ang="0">
                  <a:pos x="0" y="269"/>
                </a:cxn>
                <a:cxn ang="0">
                  <a:pos x="0" y="275"/>
                </a:cxn>
                <a:cxn ang="0">
                  <a:pos x="0" y="281"/>
                </a:cxn>
                <a:cxn ang="0">
                  <a:pos x="0" y="287"/>
                </a:cxn>
                <a:cxn ang="0">
                  <a:pos x="0" y="293"/>
                </a:cxn>
                <a:cxn ang="0">
                  <a:pos x="0" y="298"/>
                </a:cxn>
                <a:cxn ang="0">
                  <a:pos x="0" y="303"/>
                </a:cxn>
                <a:cxn ang="0">
                  <a:pos x="0" y="307"/>
                </a:cxn>
                <a:cxn ang="0">
                  <a:pos x="0" y="312"/>
                </a:cxn>
                <a:cxn ang="0">
                  <a:pos x="0" y="315"/>
                </a:cxn>
                <a:cxn ang="0">
                  <a:pos x="0" y="319"/>
                </a:cxn>
                <a:cxn ang="0">
                  <a:pos x="0" y="323"/>
                </a:cxn>
                <a:cxn ang="0">
                  <a:pos x="0" y="325"/>
                </a:cxn>
                <a:cxn ang="0">
                  <a:pos x="0" y="328"/>
                </a:cxn>
                <a:cxn ang="0">
                  <a:pos x="0" y="330"/>
                </a:cxn>
                <a:cxn ang="0">
                  <a:pos x="0" y="331"/>
                </a:cxn>
                <a:cxn ang="0">
                  <a:pos x="0" y="333"/>
                </a:cxn>
                <a:cxn ang="0">
                  <a:pos x="0" y="333"/>
                </a:cxn>
                <a:cxn ang="0">
                  <a:pos x="0" y="334"/>
                </a:cxn>
              </a:cxnLst>
              <a:rect l="0" t="0" r="r" b="b"/>
              <a:pathLst>
                <a:path w="1" h="335">
                  <a:moveTo>
                    <a:pt x="0" y="0"/>
                  </a:moveTo>
                  <a:lnTo>
                    <a:pt x="0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11"/>
                  </a:lnTo>
                  <a:lnTo>
                    <a:pt x="0" y="14"/>
                  </a:lnTo>
                  <a:lnTo>
                    <a:pt x="0" y="18"/>
                  </a:lnTo>
                  <a:lnTo>
                    <a:pt x="0" y="22"/>
                  </a:lnTo>
                  <a:lnTo>
                    <a:pt x="0" y="26"/>
                  </a:lnTo>
                  <a:lnTo>
                    <a:pt x="0" y="31"/>
                  </a:lnTo>
                  <a:lnTo>
                    <a:pt x="0" y="36"/>
                  </a:lnTo>
                  <a:lnTo>
                    <a:pt x="0" y="41"/>
                  </a:lnTo>
                  <a:lnTo>
                    <a:pt x="0" y="47"/>
                  </a:lnTo>
                  <a:lnTo>
                    <a:pt x="0" y="52"/>
                  </a:lnTo>
                  <a:lnTo>
                    <a:pt x="0" y="58"/>
                  </a:lnTo>
                  <a:lnTo>
                    <a:pt x="0" y="64"/>
                  </a:lnTo>
                  <a:lnTo>
                    <a:pt x="0" y="71"/>
                  </a:lnTo>
                  <a:lnTo>
                    <a:pt x="0" y="77"/>
                  </a:lnTo>
                  <a:lnTo>
                    <a:pt x="0" y="84"/>
                  </a:lnTo>
                  <a:lnTo>
                    <a:pt x="0" y="91"/>
                  </a:lnTo>
                  <a:lnTo>
                    <a:pt x="0" y="98"/>
                  </a:lnTo>
                  <a:lnTo>
                    <a:pt x="0" y="106"/>
                  </a:lnTo>
                  <a:lnTo>
                    <a:pt x="0" y="113"/>
                  </a:lnTo>
                  <a:lnTo>
                    <a:pt x="0" y="121"/>
                  </a:lnTo>
                  <a:lnTo>
                    <a:pt x="0" y="128"/>
                  </a:lnTo>
                  <a:lnTo>
                    <a:pt x="0" y="136"/>
                  </a:lnTo>
                  <a:lnTo>
                    <a:pt x="0" y="143"/>
                  </a:lnTo>
                  <a:lnTo>
                    <a:pt x="0" y="151"/>
                  </a:lnTo>
                  <a:lnTo>
                    <a:pt x="0" y="159"/>
                  </a:lnTo>
                  <a:lnTo>
                    <a:pt x="0" y="167"/>
                  </a:lnTo>
                  <a:lnTo>
                    <a:pt x="0" y="182"/>
                  </a:lnTo>
                  <a:lnTo>
                    <a:pt x="0" y="190"/>
                  </a:lnTo>
                  <a:lnTo>
                    <a:pt x="0" y="198"/>
                  </a:lnTo>
                  <a:lnTo>
                    <a:pt x="0" y="205"/>
                  </a:lnTo>
                  <a:lnTo>
                    <a:pt x="0" y="213"/>
                  </a:lnTo>
                  <a:lnTo>
                    <a:pt x="0" y="221"/>
                  </a:lnTo>
                  <a:lnTo>
                    <a:pt x="0" y="228"/>
                  </a:lnTo>
                  <a:lnTo>
                    <a:pt x="0" y="235"/>
                  </a:lnTo>
                  <a:lnTo>
                    <a:pt x="0" y="242"/>
                  </a:lnTo>
                  <a:lnTo>
                    <a:pt x="0" y="249"/>
                  </a:lnTo>
                  <a:lnTo>
                    <a:pt x="0" y="256"/>
                  </a:lnTo>
                  <a:lnTo>
                    <a:pt x="0" y="263"/>
                  </a:lnTo>
                  <a:lnTo>
                    <a:pt x="0" y="269"/>
                  </a:lnTo>
                  <a:lnTo>
                    <a:pt x="0" y="275"/>
                  </a:lnTo>
                  <a:lnTo>
                    <a:pt x="0" y="281"/>
                  </a:lnTo>
                  <a:lnTo>
                    <a:pt x="0" y="287"/>
                  </a:lnTo>
                  <a:lnTo>
                    <a:pt x="0" y="293"/>
                  </a:lnTo>
                  <a:lnTo>
                    <a:pt x="0" y="298"/>
                  </a:lnTo>
                  <a:lnTo>
                    <a:pt x="0" y="303"/>
                  </a:lnTo>
                  <a:lnTo>
                    <a:pt x="0" y="307"/>
                  </a:lnTo>
                  <a:lnTo>
                    <a:pt x="0" y="312"/>
                  </a:lnTo>
                  <a:lnTo>
                    <a:pt x="0" y="315"/>
                  </a:lnTo>
                  <a:lnTo>
                    <a:pt x="0" y="319"/>
                  </a:lnTo>
                  <a:lnTo>
                    <a:pt x="0" y="323"/>
                  </a:lnTo>
                  <a:lnTo>
                    <a:pt x="0" y="325"/>
                  </a:lnTo>
                  <a:lnTo>
                    <a:pt x="0" y="328"/>
                  </a:lnTo>
                  <a:lnTo>
                    <a:pt x="0" y="330"/>
                  </a:lnTo>
                  <a:lnTo>
                    <a:pt x="0" y="331"/>
                  </a:lnTo>
                  <a:lnTo>
                    <a:pt x="0" y="333"/>
                  </a:lnTo>
                  <a:lnTo>
                    <a:pt x="0" y="333"/>
                  </a:lnTo>
                  <a:lnTo>
                    <a:pt x="0" y="334"/>
                  </a:lnTo>
                </a:path>
              </a:pathLst>
            </a:custGeom>
            <a:noFill/>
            <a:ln w="6858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graphicFrame>
          <p:nvGraphicFramePr>
            <p:cNvPr id="47270" name="Object 166"/>
            <p:cNvGraphicFramePr>
              <a:graphicFrameLocks noChangeAspect="1"/>
            </p:cNvGraphicFramePr>
            <p:nvPr/>
          </p:nvGraphicFramePr>
          <p:xfrm>
            <a:off x="3085" y="2112"/>
            <a:ext cx="2592" cy="1667"/>
          </p:xfrm>
          <a:graphic>
            <a:graphicData uri="http://schemas.openxmlformats.org/presentationml/2006/ole">
              <p:oleObj spid="_x0000_s47270" name="Graf" r:id="rId4" imgW="7574760" imgH="4871880" progId="MSGraph.Chart.8">
                <p:embed followColorScheme="full"/>
              </p:oleObj>
            </a:graphicData>
          </a:graphic>
        </p:graphicFrame>
        <p:grpSp>
          <p:nvGrpSpPr>
            <p:cNvPr id="47271" name="Group 167"/>
            <p:cNvGrpSpPr>
              <a:grpSpLocks noChangeAspect="1"/>
            </p:cNvGrpSpPr>
            <p:nvPr/>
          </p:nvGrpSpPr>
          <p:grpSpPr bwMode="auto">
            <a:xfrm flipH="1">
              <a:off x="565" y="2375"/>
              <a:ext cx="1536" cy="1024"/>
              <a:chOff x="1504" y="766"/>
              <a:chExt cx="2825" cy="1315"/>
            </a:xfrm>
          </p:grpSpPr>
          <p:sp>
            <p:nvSpPr>
              <p:cNvPr id="47272" name="Freeform 168"/>
              <p:cNvSpPr>
                <a:spLocks noChangeAspect="1"/>
              </p:cNvSpPr>
              <p:nvPr/>
            </p:nvSpPr>
            <p:spPr bwMode="auto">
              <a:xfrm>
                <a:off x="1504" y="818"/>
                <a:ext cx="860" cy="135"/>
              </a:xfrm>
              <a:custGeom>
                <a:avLst/>
                <a:gdLst/>
                <a:ahLst/>
                <a:cxnLst>
                  <a:cxn ang="0">
                    <a:pos x="859" y="48"/>
                  </a:cxn>
                  <a:cxn ang="0">
                    <a:pos x="681" y="0"/>
                  </a:cxn>
                  <a:cxn ang="0">
                    <a:pos x="0" y="0"/>
                  </a:cxn>
                  <a:cxn ang="0">
                    <a:pos x="0" y="134"/>
                  </a:cxn>
                  <a:cxn ang="0">
                    <a:pos x="670" y="134"/>
                  </a:cxn>
                  <a:cxn ang="0">
                    <a:pos x="852" y="92"/>
                  </a:cxn>
                </a:cxnLst>
                <a:rect l="0" t="0" r="r" b="b"/>
                <a:pathLst>
                  <a:path w="860" h="135">
                    <a:moveTo>
                      <a:pt x="859" y="48"/>
                    </a:moveTo>
                    <a:lnTo>
                      <a:pt x="681" y="0"/>
                    </a:lnTo>
                    <a:lnTo>
                      <a:pt x="0" y="0"/>
                    </a:lnTo>
                    <a:lnTo>
                      <a:pt x="0" y="134"/>
                    </a:lnTo>
                    <a:lnTo>
                      <a:pt x="670" y="134"/>
                    </a:lnTo>
                    <a:lnTo>
                      <a:pt x="852" y="92"/>
                    </a:lnTo>
                  </a:path>
                </a:pathLst>
              </a:custGeom>
              <a:noFill/>
              <a:ln w="22225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7273" name="Line 169"/>
              <p:cNvSpPr>
                <a:spLocks noChangeAspect="1" noChangeShapeType="1"/>
              </p:cNvSpPr>
              <p:nvPr/>
            </p:nvSpPr>
            <p:spPr bwMode="auto">
              <a:xfrm>
                <a:off x="2361" y="866"/>
                <a:ext cx="1920" cy="0"/>
              </a:xfrm>
              <a:prstGeom prst="line">
                <a:avLst/>
              </a:prstGeom>
              <a:noFill/>
              <a:ln w="222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274" name="Line 170"/>
              <p:cNvSpPr>
                <a:spLocks noChangeAspect="1" noChangeShapeType="1"/>
              </p:cNvSpPr>
              <p:nvPr/>
            </p:nvSpPr>
            <p:spPr bwMode="auto">
              <a:xfrm>
                <a:off x="2356" y="910"/>
                <a:ext cx="1928" cy="0"/>
              </a:xfrm>
              <a:prstGeom prst="line">
                <a:avLst/>
              </a:prstGeom>
              <a:noFill/>
              <a:ln w="222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275" name="Freeform 171"/>
              <p:cNvSpPr>
                <a:spLocks noChangeAspect="1"/>
              </p:cNvSpPr>
              <p:nvPr/>
            </p:nvSpPr>
            <p:spPr bwMode="auto">
              <a:xfrm>
                <a:off x="2104" y="766"/>
                <a:ext cx="2222" cy="67"/>
              </a:xfrm>
              <a:custGeom>
                <a:avLst/>
                <a:gdLst/>
                <a:ahLst/>
                <a:cxnLst>
                  <a:cxn ang="0">
                    <a:pos x="2221" y="66"/>
                  </a:cxn>
                  <a:cxn ang="0">
                    <a:pos x="1831" y="0"/>
                  </a:cxn>
                  <a:cxn ang="0">
                    <a:pos x="0" y="0"/>
                  </a:cxn>
                </a:cxnLst>
                <a:rect l="0" t="0" r="r" b="b"/>
                <a:pathLst>
                  <a:path w="2222" h="67">
                    <a:moveTo>
                      <a:pt x="2221" y="66"/>
                    </a:moveTo>
                    <a:lnTo>
                      <a:pt x="1831" y="0"/>
                    </a:lnTo>
                    <a:lnTo>
                      <a:pt x="0" y="0"/>
                    </a:lnTo>
                  </a:path>
                </a:pathLst>
              </a:custGeom>
              <a:noFill/>
              <a:ln w="22225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7276" name="Freeform 172"/>
              <p:cNvSpPr>
                <a:spLocks noChangeAspect="1"/>
              </p:cNvSpPr>
              <p:nvPr/>
            </p:nvSpPr>
            <p:spPr bwMode="auto">
              <a:xfrm>
                <a:off x="2039" y="955"/>
                <a:ext cx="70" cy="59"/>
              </a:xfrm>
              <a:custGeom>
                <a:avLst/>
                <a:gdLst/>
                <a:ahLst/>
                <a:cxnLst>
                  <a:cxn ang="0">
                    <a:pos x="69" y="58"/>
                  </a:cxn>
                  <a:cxn ang="0">
                    <a:pos x="63" y="56"/>
                  </a:cxn>
                  <a:cxn ang="0">
                    <a:pos x="61" y="55"/>
                  </a:cxn>
                  <a:cxn ang="0">
                    <a:pos x="58" y="55"/>
                  </a:cxn>
                  <a:cxn ang="0">
                    <a:pos x="55" y="53"/>
                  </a:cxn>
                  <a:cxn ang="0">
                    <a:pos x="52" y="53"/>
                  </a:cxn>
                  <a:cxn ang="0">
                    <a:pos x="49" y="51"/>
                  </a:cxn>
                  <a:cxn ang="0">
                    <a:pos x="47" y="50"/>
                  </a:cxn>
                  <a:cxn ang="0">
                    <a:pos x="44" y="49"/>
                  </a:cxn>
                  <a:cxn ang="0">
                    <a:pos x="41" y="47"/>
                  </a:cxn>
                  <a:cxn ang="0">
                    <a:pos x="39" y="46"/>
                  </a:cxn>
                  <a:cxn ang="0">
                    <a:pos x="37" y="45"/>
                  </a:cxn>
                  <a:cxn ang="0">
                    <a:pos x="34" y="43"/>
                  </a:cxn>
                  <a:cxn ang="0">
                    <a:pos x="32" y="41"/>
                  </a:cxn>
                  <a:cxn ang="0">
                    <a:pos x="29" y="39"/>
                  </a:cxn>
                  <a:cxn ang="0">
                    <a:pos x="27" y="37"/>
                  </a:cxn>
                  <a:cxn ang="0">
                    <a:pos x="25" y="35"/>
                  </a:cxn>
                  <a:cxn ang="0">
                    <a:pos x="23" y="33"/>
                  </a:cxn>
                  <a:cxn ang="0">
                    <a:pos x="21" y="31"/>
                  </a:cxn>
                  <a:cxn ang="0">
                    <a:pos x="19" y="29"/>
                  </a:cxn>
                  <a:cxn ang="0">
                    <a:pos x="17" y="27"/>
                  </a:cxn>
                  <a:cxn ang="0">
                    <a:pos x="15" y="25"/>
                  </a:cxn>
                  <a:cxn ang="0">
                    <a:pos x="13" y="23"/>
                  </a:cxn>
                  <a:cxn ang="0">
                    <a:pos x="11" y="20"/>
                  </a:cxn>
                  <a:cxn ang="0">
                    <a:pos x="9" y="18"/>
                  </a:cxn>
                  <a:cxn ang="0">
                    <a:pos x="8" y="15"/>
                  </a:cxn>
                  <a:cxn ang="0">
                    <a:pos x="7" y="13"/>
                  </a:cxn>
                  <a:cxn ang="0">
                    <a:pos x="5" y="10"/>
                  </a:cxn>
                  <a:cxn ang="0">
                    <a:pos x="4" y="8"/>
                  </a:cxn>
                  <a:cxn ang="0">
                    <a:pos x="2" y="5"/>
                  </a:cxn>
                  <a:cxn ang="0">
                    <a:pos x="1" y="2"/>
                  </a:cxn>
                  <a:cxn ang="0">
                    <a:pos x="0" y="0"/>
                  </a:cxn>
                </a:cxnLst>
                <a:rect l="0" t="0" r="r" b="b"/>
                <a:pathLst>
                  <a:path w="70" h="59">
                    <a:moveTo>
                      <a:pt x="69" y="58"/>
                    </a:moveTo>
                    <a:lnTo>
                      <a:pt x="63" y="56"/>
                    </a:lnTo>
                    <a:lnTo>
                      <a:pt x="61" y="55"/>
                    </a:lnTo>
                    <a:lnTo>
                      <a:pt x="58" y="55"/>
                    </a:lnTo>
                    <a:lnTo>
                      <a:pt x="55" y="53"/>
                    </a:lnTo>
                    <a:lnTo>
                      <a:pt x="52" y="53"/>
                    </a:lnTo>
                    <a:lnTo>
                      <a:pt x="49" y="51"/>
                    </a:lnTo>
                    <a:lnTo>
                      <a:pt x="47" y="50"/>
                    </a:lnTo>
                    <a:lnTo>
                      <a:pt x="44" y="49"/>
                    </a:lnTo>
                    <a:lnTo>
                      <a:pt x="41" y="47"/>
                    </a:lnTo>
                    <a:lnTo>
                      <a:pt x="39" y="46"/>
                    </a:lnTo>
                    <a:lnTo>
                      <a:pt x="37" y="45"/>
                    </a:lnTo>
                    <a:lnTo>
                      <a:pt x="34" y="43"/>
                    </a:lnTo>
                    <a:lnTo>
                      <a:pt x="32" y="41"/>
                    </a:lnTo>
                    <a:lnTo>
                      <a:pt x="29" y="39"/>
                    </a:lnTo>
                    <a:lnTo>
                      <a:pt x="27" y="37"/>
                    </a:lnTo>
                    <a:lnTo>
                      <a:pt x="25" y="35"/>
                    </a:lnTo>
                    <a:lnTo>
                      <a:pt x="23" y="33"/>
                    </a:lnTo>
                    <a:lnTo>
                      <a:pt x="21" y="31"/>
                    </a:lnTo>
                    <a:lnTo>
                      <a:pt x="19" y="29"/>
                    </a:lnTo>
                    <a:lnTo>
                      <a:pt x="17" y="27"/>
                    </a:lnTo>
                    <a:lnTo>
                      <a:pt x="15" y="25"/>
                    </a:lnTo>
                    <a:lnTo>
                      <a:pt x="13" y="23"/>
                    </a:lnTo>
                    <a:lnTo>
                      <a:pt x="11" y="20"/>
                    </a:lnTo>
                    <a:lnTo>
                      <a:pt x="9" y="18"/>
                    </a:lnTo>
                    <a:lnTo>
                      <a:pt x="8" y="15"/>
                    </a:lnTo>
                    <a:lnTo>
                      <a:pt x="7" y="13"/>
                    </a:lnTo>
                    <a:lnTo>
                      <a:pt x="5" y="10"/>
                    </a:lnTo>
                    <a:lnTo>
                      <a:pt x="4" y="8"/>
                    </a:lnTo>
                    <a:lnTo>
                      <a:pt x="2" y="5"/>
                    </a:lnTo>
                    <a:lnTo>
                      <a:pt x="1" y="2"/>
                    </a:lnTo>
                    <a:lnTo>
                      <a:pt x="0" y="0"/>
                    </a:lnTo>
                  </a:path>
                </a:pathLst>
              </a:custGeom>
              <a:noFill/>
              <a:ln w="22225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7277" name="Freeform 173"/>
              <p:cNvSpPr>
                <a:spLocks noChangeAspect="1"/>
              </p:cNvSpPr>
              <p:nvPr/>
            </p:nvSpPr>
            <p:spPr bwMode="auto">
              <a:xfrm>
                <a:off x="2037" y="766"/>
                <a:ext cx="70" cy="59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63" y="1"/>
                  </a:cxn>
                  <a:cxn ang="0">
                    <a:pos x="60" y="2"/>
                  </a:cxn>
                  <a:cxn ang="0">
                    <a:pos x="57" y="2"/>
                  </a:cxn>
                  <a:cxn ang="0">
                    <a:pos x="55" y="4"/>
                  </a:cxn>
                  <a:cxn ang="0">
                    <a:pos x="52" y="4"/>
                  </a:cxn>
                  <a:cxn ang="0">
                    <a:pos x="49" y="6"/>
                  </a:cxn>
                  <a:cxn ang="0">
                    <a:pos x="47" y="7"/>
                  </a:cxn>
                  <a:cxn ang="0">
                    <a:pos x="44" y="8"/>
                  </a:cxn>
                  <a:cxn ang="0">
                    <a:pos x="41" y="10"/>
                  </a:cxn>
                  <a:cxn ang="0">
                    <a:pos x="39" y="11"/>
                  </a:cxn>
                  <a:cxn ang="0">
                    <a:pos x="36" y="13"/>
                  </a:cxn>
                  <a:cxn ang="0">
                    <a:pos x="34" y="14"/>
                  </a:cxn>
                  <a:cxn ang="0">
                    <a:pos x="31" y="16"/>
                  </a:cxn>
                  <a:cxn ang="0">
                    <a:pos x="29" y="18"/>
                  </a:cxn>
                  <a:cxn ang="0">
                    <a:pos x="27" y="20"/>
                  </a:cxn>
                  <a:cxn ang="0">
                    <a:pos x="25" y="22"/>
                  </a:cxn>
                  <a:cxn ang="0">
                    <a:pos x="23" y="24"/>
                  </a:cxn>
                  <a:cxn ang="0">
                    <a:pos x="21" y="26"/>
                  </a:cxn>
                  <a:cxn ang="0">
                    <a:pos x="19" y="28"/>
                  </a:cxn>
                  <a:cxn ang="0">
                    <a:pos x="17" y="30"/>
                  </a:cxn>
                  <a:cxn ang="0">
                    <a:pos x="15" y="32"/>
                  </a:cxn>
                  <a:cxn ang="0">
                    <a:pos x="13" y="34"/>
                  </a:cxn>
                  <a:cxn ang="0">
                    <a:pos x="11" y="37"/>
                  </a:cxn>
                  <a:cxn ang="0">
                    <a:pos x="9" y="39"/>
                  </a:cxn>
                  <a:cxn ang="0">
                    <a:pos x="8" y="42"/>
                  </a:cxn>
                  <a:cxn ang="0">
                    <a:pos x="6" y="44"/>
                  </a:cxn>
                  <a:cxn ang="0">
                    <a:pos x="5" y="47"/>
                  </a:cxn>
                  <a:cxn ang="0">
                    <a:pos x="3" y="49"/>
                  </a:cxn>
                  <a:cxn ang="0">
                    <a:pos x="2" y="52"/>
                  </a:cxn>
                  <a:cxn ang="0">
                    <a:pos x="1" y="55"/>
                  </a:cxn>
                  <a:cxn ang="0">
                    <a:pos x="0" y="58"/>
                  </a:cxn>
                </a:cxnLst>
                <a:rect l="0" t="0" r="r" b="b"/>
                <a:pathLst>
                  <a:path w="70" h="59">
                    <a:moveTo>
                      <a:pt x="69" y="0"/>
                    </a:moveTo>
                    <a:lnTo>
                      <a:pt x="63" y="1"/>
                    </a:lnTo>
                    <a:lnTo>
                      <a:pt x="60" y="2"/>
                    </a:lnTo>
                    <a:lnTo>
                      <a:pt x="57" y="2"/>
                    </a:lnTo>
                    <a:lnTo>
                      <a:pt x="55" y="4"/>
                    </a:lnTo>
                    <a:lnTo>
                      <a:pt x="52" y="4"/>
                    </a:lnTo>
                    <a:lnTo>
                      <a:pt x="49" y="6"/>
                    </a:lnTo>
                    <a:lnTo>
                      <a:pt x="47" y="7"/>
                    </a:lnTo>
                    <a:lnTo>
                      <a:pt x="44" y="8"/>
                    </a:lnTo>
                    <a:lnTo>
                      <a:pt x="41" y="10"/>
                    </a:lnTo>
                    <a:lnTo>
                      <a:pt x="39" y="11"/>
                    </a:lnTo>
                    <a:lnTo>
                      <a:pt x="36" y="13"/>
                    </a:lnTo>
                    <a:lnTo>
                      <a:pt x="34" y="14"/>
                    </a:lnTo>
                    <a:lnTo>
                      <a:pt x="31" y="16"/>
                    </a:lnTo>
                    <a:lnTo>
                      <a:pt x="29" y="18"/>
                    </a:lnTo>
                    <a:lnTo>
                      <a:pt x="27" y="20"/>
                    </a:lnTo>
                    <a:lnTo>
                      <a:pt x="25" y="22"/>
                    </a:lnTo>
                    <a:lnTo>
                      <a:pt x="23" y="24"/>
                    </a:lnTo>
                    <a:lnTo>
                      <a:pt x="21" y="26"/>
                    </a:lnTo>
                    <a:lnTo>
                      <a:pt x="19" y="28"/>
                    </a:lnTo>
                    <a:lnTo>
                      <a:pt x="17" y="30"/>
                    </a:lnTo>
                    <a:lnTo>
                      <a:pt x="15" y="32"/>
                    </a:lnTo>
                    <a:lnTo>
                      <a:pt x="13" y="34"/>
                    </a:lnTo>
                    <a:lnTo>
                      <a:pt x="11" y="37"/>
                    </a:lnTo>
                    <a:lnTo>
                      <a:pt x="9" y="39"/>
                    </a:lnTo>
                    <a:lnTo>
                      <a:pt x="8" y="42"/>
                    </a:lnTo>
                    <a:lnTo>
                      <a:pt x="6" y="44"/>
                    </a:lnTo>
                    <a:lnTo>
                      <a:pt x="5" y="47"/>
                    </a:lnTo>
                    <a:lnTo>
                      <a:pt x="3" y="49"/>
                    </a:lnTo>
                    <a:lnTo>
                      <a:pt x="2" y="52"/>
                    </a:lnTo>
                    <a:lnTo>
                      <a:pt x="1" y="55"/>
                    </a:lnTo>
                    <a:lnTo>
                      <a:pt x="0" y="58"/>
                    </a:lnTo>
                  </a:path>
                </a:pathLst>
              </a:custGeom>
              <a:noFill/>
              <a:ln w="22225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7278" name="Freeform 174"/>
              <p:cNvSpPr>
                <a:spLocks noChangeAspect="1"/>
              </p:cNvSpPr>
              <p:nvPr/>
            </p:nvSpPr>
            <p:spPr bwMode="auto">
              <a:xfrm>
                <a:off x="2688" y="948"/>
                <a:ext cx="1641" cy="66"/>
              </a:xfrm>
              <a:custGeom>
                <a:avLst/>
                <a:gdLst/>
                <a:ahLst/>
                <a:cxnLst>
                  <a:cxn ang="0">
                    <a:pos x="1640" y="0"/>
                  </a:cxn>
                  <a:cxn ang="0">
                    <a:pos x="1245" y="65"/>
                  </a:cxn>
                  <a:cxn ang="0">
                    <a:pos x="0" y="65"/>
                  </a:cxn>
                </a:cxnLst>
                <a:rect l="0" t="0" r="r" b="b"/>
                <a:pathLst>
                  <a:path w="1641" h="66">
                    <a:moveTo>
                      <a:pt x="1640" y="0"/>
                    </a:moveTo>
                    <a:lnTo>
                      <a:pt x="1245" y="65"/>
                    </a:lnTo>
                    <a:lnTo>
                      <a:pt x="0" y="65"/>
                    </a:lnTo>
                  </a:path>
                </a:pathLst>
              </a:custGeom>
              <a:noFill/>
              <a:ln w="22225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7279" name="Line 175"/>
              <p:cNvSpPr>
                <a:spLocks noChangeAspect="1" noChangeShapeType="1"/>
              </p:cNvSpPr>
              <p:nvPr/>
            </p:nvSpPr>
            <p:spPr bwMode="auto">
              <a:xfrm flipH="1">
                <a:off x="2103" y="1013"/>
                <a:ext cx="325" cy="0"/>
              </a:xfrm>
              <a:prstGeom prst="line">
                <a:avLst/>
              </a:prstGeom>
              <a:noFill/>
              <a:ln w="222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280" name="Freeform 176"/>
              <p:cNvSpPr>
                <a:spLocks noChangeAspect="1"/>
              </p:cNvSpPr>
              <p:nvPr/>
            </p:nvSpPr>
            <p:spPr bwMode="auto">
              <a:xfrm>
                <a:off x="2512" y="1396"/>
                <a:ext cx="107" cy="685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0" y="684"/>
                  </a:cxn>
                  <a:cxn ang="0">
                    <a:pos x="106" y="684"/>
                  </a:cxn>
                  <a:cxn ang="0">
                    <a:pos x="106" y="0"/>
                  </a:cxn>
                </a:cxnLst>
                <a:rect l="0" t="0" r="r" b="b"/>
                <a:pathLst>
                  <a:path w="107" h="685">
                    <a:moveTo>
                      <a:pt x="0" y="4"/>
                    </a:moveTo>
                    <a:lnTo>
                      <a:pt x="0" y="684"/>
                    </a:lnTo>
                    <a:lnTo>
                      <a:pt x="106" y="684"/>
                    </a:lnTo>
                    <a:lnTo>
                      <a:pt x="106" y="0"/>
                    </a:lnTo>
                  </a:path>
                </a:pathLst>
              </a:custGeom>
              <a:noFill/>
              <a:ln w="22225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7281" name="AutoShape 177"/>
              <p:cNvSpPr>
                <a:spLocks noChangeAspect="1" noChangeArrowheads="1"/>
              </p:cNvSpPr>
              <p:nvPr/>
            </p:nvSpPr>
            <p:spPr bwMode="auto">
              <a:xfrm flipV="1">
                <a:off x="2484" y="1770"/>
                <a:ext cx="166" cy="25"/>
              </a:xfrm>
              <a:prstGeom prst="roundRect">
                <a:avLst>
                  <a:gd name="adj" fmla="val 49995"/>
                </a:avLst>
              </a:prstGeom>
              <a:noFill/>
              <a:ln w="222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282" name="Line 178"/>
              <p:cNvSpPr>
                <a:spLocks noChangeAspect="1" noChangeShapeType="1"/>
              </p:cNvSpPr>
              <p:nvPr/>
            </p:nvSpPr>
            <p:spPr bwMode="auto">
              <a:xfrm>
                <a:off x="2451" y="1033"/>
                <a:ext cx="0" cy="332"/>
              </a:xfrm>
              <a:prstGeom prst="line">
                <a:avLst/>
              </a:prstGeom>
              <a:noFill/>
              <a:ln w="222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283" name="Line 179"/>
              <p:cNvSpPr>
                <a:spLocks noChangeAspect="1" noChangeShapeType="1"/>
              </p:cNvSpPr>
              <p:nvPr/>
            </p:nvSpPr>
            <p:spPr bwMode="auto">
              <a:xfrm>
                <a:off x="2660" y="1031"/>
                <a:ext cx="0" cy="332"/>
              </a:xfrm>
              <a:prstGeom prst="line">
                <a:avLst/>
              </a:prstGeom>
              <a:noFill/>
              <a:ln w="222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284" name="Freeform 180"/>
              <p:cNvSpPr>
                <a:spLocks noChangeAspect="1"/>
              </p:cNvSpPr>
              <p:nvPr/>
            </p:nvSpPr>
            <p:spPr bwMode="auto">
              <a:xfrm>
                <a:off x="2427" y="1013"/>
                <a:ext cx="26" cy="24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0" y="1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8" y="0"/>
                  </a:cxn>
                  <a:cxn ang="0">
                    <a:pos x="10" y="0"/>
                  </a:cxn>
                  <a:cxn ang="0">
                    <a:pos x="12" y="1"/>
                  </a:cxn>
                  <a:cxn ang="0">
                    <a:pos x="14" y="1"/>
                  </a:cxn>
                  <a:cxn ang="0">
                    <a:pos x="15" y="3"/>
                  </a:cxn>
                  <a:cxn ang="0">
                    <a:pos x="17" y="4"/>
                  </a:cxn>
                  <a:cxn ang="0">
                    <a:pos x="19" y="5"/>
                  </a:cxn>
                  <a:cxn ang="0">
                    <a:pos x="20" y="6"/>
                  </a:cxn>
                  <a:cxn ang="0">
                    <a:pos x="21" y="8"/>
                  </a:cxn>
                  <a:cxn ang="0">
                    <a:pos x="22" y="9"/>
                  </a:cxn>
                  <a:cxn ang="0">
                    <a:pos x="23" y="11"/>
                  </a:cxn>
                  <a:cxn ang="0">
                    <a:pos x="24" y="13"/>
                  </a:cxn>
                  <a:cxn ang="0">
                    <a:pos x="24" y="15"/>
                  </a:cxn>
                  <a:cxn ang="0">
                    <a:pos x="25" y="17"/>
                  </a:cxn>
                  <a:cxn ang="0">
                    <a:pos x="25" y="19"/>
                  </a:cxn>
                  <a:cxn ang="0">
                    <a:pos x="25" y="20"/>
                  </a:cxn>
                  <a:cxn ang="0">
                    <a:pos x="25" y="20"/>
                  </a:cxn>
                  <a:cxn ang="0">
                    <a:pos x="25" y="20"/>
                  </a:cxn>
                  <a:cxn ang="0">
                    <a:pos x="25" y="20"/>
                  </a:cxn>
                  <a:cxn ang="0">
                    <a:pos x="25" y="20"/>
                  </a:cxn>
                  <a:cxn ang="0">
                    <a:pos x="25" y="21"/>
                  </a:cxn>
                  <a:cxn ang="0">
                    <a:pos x="25" y="21"/>
                  </a:cxn>
                  <a:cxn ang="0">
                    <a:pos x="25" y="21"/>
                  </a:cxn>
                  <a:cxn ang="0">
                    <a:pos x="25" y="21"/>
                  </a:cxn>
                  <a:cxn ang="0">
                    <a:pos x="25" y="21"/>
                  </a:cxn>
                  <a:cxn ang="0">
                    <a:pos x="25" y="21"/>
                  </a:cxn>
                  <a:cxn ang="0">
                    <a:pos x="25" y="21"/>
                  </a:cxn>
                  <a:cxn ang="0">
                    <a:pos x="25" y="22"/>
                  </a:cxn>
                  <a:cxn ang="0">
                    <a:pos x="25" y="22"/>
                  </a:cxn>
                  <a:cxn ang="0">
                    <a:pos x="25" y="22"/>
                  </a:cxn>
                  <a:cxn ang="0">
                    <a:pos x="25" y="23"/>
                  </a:cxn>
                </a:cxnLst>
                <a:rect l="0" t="0" r="r" b="b"/>
                <a:pathLst>
                  <a:path w="26" h="24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8" y="0"/>
                    </a:lnTo>
                    <a:lnTo>
                      <a:pt x="9" y="0"/>
                    </a:lnTo>
                    <a:lnTo>
                      <a:pt x="10" y="0"/>
                    </a:lnTo>
                    <a:lnTo>
                      <a:pt x="11" y="1"/>
                    </a:lnTo>
                    <a:lnTo>
                      <a:pt x="12" y="1"/>
                    </a:lnTo>
                    <a:lnTo>
                      <a:pt x="13" y="1"/>
                    </a:lnTo>
                    <a:lnTo>
                      <a:pt x="14" y="1"/>
                    </a:lnTo>
                    <a:lnTo>
                      <a:pt x="15" y="2"/>
                    </a:lnTo>
                    <a:lnTo>
                      <a:pt x="15" y="3"/>
                    </a:lnTo>
                    <a:lnTo>
                      <a:pt x="16" y="3"/>
                    </a:lnTo>
                    <a:lnTo>
                      <a:pt x="17" y="4"/>
                    </a:lnTo>
                    <a:lnTo>
                      <a:pt x="18" y="4"/>
                    </a:lnTo>
                    <a:lnTo>
                      <a:pt x="19" y="5"/>
                    </a:lnTo>
                    <a:lnTo>
                      <a:pt x="19" y="5"/>
                    </a:lnTo>
                    <a:lnTo>
                      <a:pt x="20" y="6"/>
                    </a:lnTo>
                    <a:lnTo>
                      <a:pt x="21" y="7"/>
                    </a:lnTo>
                    <a:lnTo>
                      <a:pt x="21" y="8"/>
                    </a:lnTo>
                    <a:lnTo>
                      <a:pt x="21" y="9"/>
                    </a:lnTo>
                    <a:lnTo>
                      <a:pt x="22" y="9"/>
                    </a:lnTo>
                    <a:lnTo>
                      <a:pt x="23" y="10"/>
                    </a:lnTo>
                    <a:lnTo>
                      <a:pt x="23" y="11"/>
                    </a:lnTo>
                    <a:lnTo>
                      <a:pt x="23" y="12"/>
                    </a:lnTo>
                    <a:lnTo>
                      <a:pt x="24" y="13"/>
                    </a:lnTo>
                    <a:lnTo>
                      <a:pt x="24" y="14"/>
                    </a:lnTo>
                    <a:lnTo>
                      <a:pt x="24" y="15"/>
                    </a:lnTo>
                    <a:lnTo>
                      <a:pt x="25" y="16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9"/>
                    </a:lnTo>
                    <a:lnTo>
                      <a:pt x="25" y="20"/>
                    </a:lnTo>
                    <a:lnTo>
                      <a:pt x="25" y="20"/>
                    </a:lnTo>
                    <a:lnTo>
                      <a:pt x="25" y="20"/>
                    </a:lnTo>
                    <a:lnTo>
                      <a:pt x="25" y="20"/>
                    </a:lnTo>
                    <a:lnTo>
                      <a:pt x="25" y="20"/>
                    </a:lnTo>
                    <a:lnTo>
                      <a:pt x="25" y="20"/>
                    </a:lnTo>
                    <a:lnTo>
                      <a:pt x="25" y="20"/>
                    </a:lnTo>
                    <a:lnTo>
                      <a:pt x="25" y="20"/>
                    </a:lnTo>
                    <a:lnTo>
                      <a:pt x="25" y="20"/>
                    </a:lnTo>
                    <a:lnTo>
                      <a:pt x="25" y="20"/>
                    </a:lnTo>
                    <a:lnTo>
                      <a:pt x="25" y="21"/>
                    </a:lnTo>
                    <a:lnTo>
                      <a:pt x="25" y="21"/>
                    </a:lnTo>
                    <a:lnTo>
                      <a:pt x="25" y="21"/>
                    </a:lnTo>
                    <a:lnTo>
                      <a:pt x="25" y="21"/>
                    </a:lnTo>
                    <a:lnTo>
                      <a:pt x="25" y="21"/>
                    </a:lnTo>
                    <a:lnTo>
                      <a:pt x="25" y="21"/>
                    </a:lnTo>
                    <a:lnTo>
                      <a:pt x="25" y="21"/>
                    </a:lnTo>
                    <a:lnTo>
                      <a:pt x="25" y="21"/>
                    </a:lnTo>
                    <a:lnTo>
                      <a:pt x="25" y="21"/>
                    </a:lnTo>
                    <a:lnTo>
                      <a:pt x="25" y="21"/>
                    </a:lnTo>
                    <a:lnTo>
                      <a:pt x="25" y="21"/>
                    </a:lnTo>
                    <a:lnTo>
                      <a:pt x="25" y="21"/>
                    </a:lnTo>
                    <a:lnTo>
                      <a:pt x="25" y="21"/>
                    </a:lnTo>
                    <a:lnTo>
                      <a:pt x="25" y="21"/>
                    </a:lnTo>
                    <a:lnTo>
                      <a:pt x="25" y="22"/>
                    </a:lnTo>
                    <a:lnTo>
                      <a:pt x="25" y="22"/>
                    </a:lnTo>
                    <a:lnTo>
                      <a:pt x="25" y="22"/>
                    </a:lnTo>
                    <a:lnTo>
                      <a:pt x="25" y="22"/>
                    </a:lnTo>
                    <a:lnTo>
                      <a:pt x="25" y="22"/>
                    </a:lnTo>
                    <a:lnTo>
                      <a:pt x="25" y="22"/>
                    </a:lnTo>
                    <a:lnTo>
                      <a:pt x="25" y="22"/>
                    </a:lnTo>
                    <a:lnTo>
                      <a:pt x="25" y="23"/>
                    </a:lnTo>
                  </a:path>
                </a:pathLst>
              </a:custGeom>
              <a:noFill/>
              <a:ln w="22225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7285" name="Freeform 181"/>
              <p:cNvSpPr>
                <a:spLocks noChangeAspect="1"/>
              </p:cNvSpPr>
              <p:nvPr/>
            </p:nvSpPr>
            <p:spPr bwMode="auto">
              <a:xfrm>
                <a:off x="2659" y="1012"/>
                <a:ext cx="34" cy="21"/>
              </a:xfrm>
              <a:custGeom>
                <a:avLst/>
                <a:gdLst/>
                <a:ahLst/>
                <a:cxnLst>
                  <a:cxn ang="0">
                    <a:pos x="33" y="0"/>
                  </a:cxn>
                  <a:cxn ang="0">
                    <a:pos x="32" y="0"/>
                  </a:cxn>
                  <a:cxn ang="0">
                    <a:pos x="32" y="0"/>
                  </a:cxn>
                  <a:cxn ang="0">
                    <a:pos x="32" y="0"/>
                  </a:cxn>
                  <a:cxn ang="0">
                    <a:pos x="32" y="0"/>
                  </a:cxn>
                  <a:cxn ang="0">
                    <a:pos x="32" y="0"/>
                  </a:cxn>
                  <a:cxn ang="0">
                    <a:pos x="31" y="0"/>
                  </a:cxn>
                  <a:cxn ang="0">
                    <a:pos x="31" y="0"/>
                  </a:cxn>
                  <a:cxn ang="0">
                    <a:pos x="31" y="0"/>
                  </a:cxn>
                  <a:cxn ang="0">
                    <a:pos x="31" y="0"/>
                  </a:cxn>
                  <a:cxn ang="0">
                    <a:pos x="31" y="0"/>
                  </a:cxn>
                  <a:cxn ang="0">
                    <a:pos x="31" y="0"/>
                  </a:cxn>
                  <a:cxn ang="0">
                    <a:pos x="31" y="0"/>
                  </a:cxn>
                  <a:cxn ang="0">
                    <a:pos x="31" y="0"/>
                  </a:cxn>
                  <a:cxn ang="0">
                    <a:pos x="31" y="0"/>
                  </a:cxn>
                  <a:cxn ang="0">
                    <a:pos x="31" y="0"/>
                  </a:cxn>
                  <a:cxn ang="0">
                    <a:pos x="31" y="0"/>
                  </a:cxn>
                  <a:cxn ang="0">
                    <a:pos x="30" y="0"/>
                  </a:cxn>
                  <a:cxn ang="0">
                    <a:pos x="30" y="0"/>
                  </a:cxn>
                  <a:cxn ang="0">
                    <a:pos x="30" y="0"/>
                  </a:cxn>
                  <a:cxn ang="0">
                    <a:pos x="30" y="0"/>
                  </a:cxn>
                  <a:cxn ang="0">
                    <a:pos x="30" y="0"/>
                  </a:cxn>
                  <a:cxn ang="0">
                    <a:pos x="30" y="0"/>
                  </a:cxn>
                  <a:cxn ang="0">
                    <a:pos x="30" y="0"/>
                  </a:cxn>
                  <a:cxn ang="0">
                    <a:pos x="29" y="0"/>
                  </a:cxn>
                  <a:cxn ang="0">
                    <a:pos x="29" y="0"/>
                  </a:cxn>
                  <a:cxn ang="0">
                    <a:pos x="29" y="0"/>
                  </a:cxn>
                  <a:cxn ang="0">
                    <a:pos x="29" y="0"/>
                  </a:cxn>
                  <a:cxn ang="0">
                    <a:pos x="29" y="0"/>
                  </a:cxn>
                  <a:cxn ang="0">
                    <a:pos x="29" y="0"/>
                  </a:cxn>
                  <a:cxn ang="0">
                    <a:pos x="29" y="0"/>
                  </a:cxn>
                  <a:cxn ang="0">
                    <a:pos x="29" y="0"/>
                  </a:cxn>
                  <a:cxn ang="0">
                    <a:pos x="26" y="0"/>
                  </a:cxn>
                  <a:cxn ang="0">
                    <a:pos x="25" y="0"/>
                  </a:cxn>
                  <a:cxn ang="0">
                    <a:pos x="24" y="0"/>
                  </a:cxn>
                  <a:cxn ang="0">
                    <a:pos x="23" y="1"/>
                  </a:cxn>
                  <a:cxn ang="0">
                    <a:pos x="21" y="1"/>
                  </a:cxn>
                  <a:cxn ang="0">
                    <a:pos x="21" y="1"/>
                  </a:cxn>
                  <a:cxn ang="0">
                    <a:pos x="19" y="2"/>
                  </a:cxn>
                  <a:cxn ang="0">
                    <a:pos x="18" y="2"/>
                  </a:cxn>
                  <a:cxn ang="0">
                    <a:pos x="17" y="2"/>
                  </a:cxn>
                  <a:cxn ang="0">
                    <a:pos x="16" y="3"/>
                  </a:cxn>
                  <a:cxn ang="0">
                    <a:pos x="15" y="3"/>
                  </a:cxn>
                  <a:cxn ang="0">
                    <a:pos x="14" y="4"/>
                  </a:cxn>
                  <a:cxn ang="0">
                    <a:pos x="13" y="4"/>
                  </a:cxn>
                  <a:cxn ang="0">
                    <a:pos x="12" y="5"/>
                  </a:cxn>
                  <a:cxn ang="0">
                    <a:pos x="11" y="6"/>
                  </a:cxn>
                  <a:cxn ang="0">
                    <a:pos x="10" y="6"/>
                  </a:cxn>
                  <a:cxn ang="0">
                    <a:pos x="9" y="7"/>
                  </a:cxn>
                  <a:cxn ang="0">
                    <a:pos x="8" y="8"/>
                  </a:cxn>
                  <a:cxn ang="0">
                    <a:pos x="7" y="8"/>
                  </a:cxn>
                  <a:cxn ang="0">
                    <a:pos x="7" y="9"/>
                  </a:cxn>
                  <a:cxn ang="0">
                    <a:pos x="6" y="10"/>
                  </a:cxn>
                  <a:cxn ang="0">
                    <a:pos x="5" y="11"/>
                  </a:cxn>
                  <a:cxn ang="0">
                    <a:pos x="4" y="12"/>
                  </a:cxn>
                  <a:cxn ang="0">
                    <a:pos x="3" y="12"/>
                  </a:cxn>
                  <a:cxn ang="0">
                    <a:pos x="3" y="14"/>
                  </a:cxn>
                  <a:cxn ang="0">
                    <a:pos x="2" y="14"/>
                  </a:cxn>
                  <a:cxn ang="0">
                    <a:pos x="1" y="15"/>
                  </a:cxn>
                  <a:cxn ang="0">
                    <a:pos x="1" y="16"/>
                  </a:cxn>
                  <a:cxn ang="0">
                    <a:pos x="1" y="17"/>
                  </a:cxn>
                  <a:cxn ang="0">
                    <a:pos x="0" y="18"/>
                  </a:cxn>
                  <a:cxn ang="0">
                    <a:pos x="0" y="20"/>
                  </a:cxn>
                </a:cxnLst>
                <a:rect l="0" t="0" r="r" b="b"/>
                <a:pathLst>
                  <a:path w="34" h="21">
                    <a:moveTo>
                      <a:pt x="33" y="0"/>
                    </a:moveTo>
                    <a:lnTo>
                      <a:pt x="32" y="0"/>
                    </a:lnTo>
                    <a:lnTo>
                      <a:pt x="32" y="0"/>
                    </a:lnTo>
                    <a:lnTo>
                      <a:pt x="32" y="0"/>
                    </a:lnTo>
                    <a:lnTo>
                      <a:pt x="32" y="0"/>
                    </a:lnTo>
                    <a:lnTo>
                      <a:pt x="32" y="0"/>
                    </a:lnTo>
                    <a:lnTo>
                      <a:pt x="31" y="0"/>
                    </a:lnTo>
                    <a:lnTo>
                      <a:pt x="31" y="0"/>
                    </a:lnTo>
                    <a:lnTo>
                      <a:pt x="31" y="0"/>
                    </a:lnTo>
                    <a:lnTo>
                      <a:pt x="31" y="0"/>
                    </a:lnTo>
                    <a:lnTo>
                      <a:pt x="31" y="0"/>
                    </a:lnTo>
                    <a:lnTo>
                      <a:pt x="31" y="0"/>
                    </a:lnTo>
                    <a:lnTo>
                      <a:pt x="31" y="0"/>
                    </a:lnTo>
                    <a:lnTo>
                      <a:pt x="31" y="0"/>
                    </a:lnTo>
                    <a:lnTo>
                      <a:pt x="31" y="0"/>
                    </a:lnTo>
                    <a:lnTo>
                      <a:pt x="31" y="0"/>
                    </a:lnTo>
                    <a:lnTo>
                      <a:pt x="31" y="0"/>
                    </a:lnTo>
                    <a:lnTo>
                      <a:pt x="30" y="0"/>
                    </a:lnTo>
                    <a:lnTo>
                      <a:pt x="30" y="0"/>
                    </a:lnTo>
                    <a:lnTo>
                      <a:pt x="30" y="0"/>
                    </a:lnTo>
                    <a:lnTo>
                      <a:pt x="30" y="0"/>
                    </a:lnTo>
                    <a:lnTo>
                      <a:pt x="30" y="0"/>
                    </a:lnTo>
                    <a:lnTo>
                      <a:pt x="30" y="0"/>
                    </a:lnTo>
                    <a:lnTo>
                      <a:pt x="30" y="0"/>
                    </a:lnTo>
                    <a:lnTo>
                      <a:pt x="29" y="0"/>
                    </a:lnTo>
                    <a:lnTo>
                      <a:pt x="29" y="0"/>
                    </a:lnTo>
                    <a:lnTo>
                      <a:pt x="29" y="0"/>
                    </a:lnTo>
                    <a:lnTo>
                      <a:pt x="29" y="0"/>
                    </a:lnTo>
                    <a:lnTo>
                      <a:pt x="29" y="0"/>
                    </a:lnTo>
                    <a:lnTo>
                      <a:pt x="29" y="0"/>
                    </a:lnTo>
                    <a:lnTo>
                      <a:pt x="29" y="0"/>
                    </a:lnTo>
                    <a:lnTo>
                      <a:pt x="29" y="0"/>
                    </a:lnTo>
                    <a:lnTo>
                      <a:pt x="26" y="0"/>
                    </a:lnTo>
                    <a:lnTo>
                      <a:pt x="25" y="0"/>
                    </a:lnTo>
                    <a:lnTo>
                      <a:pt x="24" y="0"/>
                    </a:lnTo>
                    <a:lnTo>
                      <a:pt x="23" y="1"/>
                    </a:lnTo>
                    <a:lnTo>
                      <a:pt x="21" y="1"/>
                    </a:lnTo>
                    <a:lnTo>
                      <a:pt x="21" y="1"/>
                    </a:lnTo>
                    <a:lnTo>
                      <a:pt x="19" y="2"/>
                    </a:lnTo>
                    <a:lnTo>
                      <a:pt x="18" y="2"/>
                    </a:lnTo>
                    <a:lnTo>
                      <a:pt x="17" y="2"/>
                    </a:lnTo>
                    <a:lnTo>
                      <a:pt x="16" y="3"/>
                    </a:lnTo>
                    <a:lnTo>
                      <a:pt x="15" y="3"/>
                    </a:lnTo>
                    <a:lnTo>
                      <a:pt x="14" y="4"/>
                    </a:lnTo>
                    <a:lnTo>
                      <a:pt x="13" y="4"/>
                    </a:lnTo>
                    <a:lnTo>
                      <a:pt x="12" y="5"/>
                    </a:lnTo>
                    <a:lnTo>
                      <a:pt x="11" y="6"/>
                    </a:lnTo>
                    <a:lnTo>
                      <a:pt x="10" y="6"/>
                    </a:lnTo>
                    <a:lnTo>
                      <a:pt x="9" y="7"/>
                    </a:lnTo>
                    <a:lnTo>
                      <a:pt x="8" y="8"/>
                    </a:lnTo>
                    <a:lnTo>
                      <a:pt x="7" y="8"/>
                    </a:lnTo>
                    <a:lnTo>
                      <a:pt x="7" y="9"/>
                    </a:lnTo>
                    <a:lnTo>
                      <a:pt x="6" y="10"/>
                    </a:lnTo>
                    <a:lnTo>
                      <a:pt x="5" y="11"/>
                    </a:lnTo>
                    <a:lnTo>
                      <a:pt x="4" y="12"/>
                    </a:lnTo>
                    <a:lnTo>
                      <a:pt x="3" y="12"/>
                    </a:lnTo>
                    <a:lnTo>
                      <a:pt x="3" y="14"/>
                    </a:lnTo>
                    <a:lnTo>
                      <a:pt x="2" y="14"/>
                    </a:lnTo>
                    <a:lnTo>
                      <a:pt x="1" y="15"/>
                    </a:lnTo>
                    <a:lnTo>
                      <a:pt x="1" y="16"/>
                    </a:lnTo>
                    <a:lnTo>
                      <a:pt x="1" y="17"/>
                    </a:lnTo>
                    <a:lnTo>
                      <a:pt x="0" y="18"/>
                    </a:lnTo>
                    <a:lnTo>
                      <a:pt x="0" y="20"/>
                    </a:lnTo>
                  </a:path>
                </a:pathLst>
              </a:custGeom>
              <a:noFill/>
              <a:ln w="22225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7286" name="Freeform 182"/>
              <p:cNvSpPr>
                <a:spLocks noChangeAspect="1"/>
              </p:cNvSpPr>
              <p:nvPr/>
            </p:nvSpPr>
            <p:spPr bwMode="auto">
              <a:xfrm>
                <a:off x="2451" y="1363"/>
                <a:ext cx="62" cy="3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0" y="3"/>
                  </a:cxn>
                  <a:cxn ang="0">
                    <a:pos x="0" y="5"/>
                  </a:cxn>
                  <a:cxn ang="0">
                    <a:pos x="0" y="6"/>
                  </a:cxn>
                  <a:cxn ang="0">
                    <a:pos x="0" y="8"/>
                  </a:cxn>
                  <a:cxn ang="0">
                    <a:pos x="1" y="9"/>
                  </a:cxn>
                  <a:cxn ang="0">
                    <a:pos x="1" y="10"/>
                  </a:cxn>
                  <a:cxn ang="0">
                    <a:pos x="2" y="11"/>
                  </a:cxn>
                  <a:cxn ang="0">
                    <a:pos x="3" y="12"/>
                  </a:cxn>
                  <a:cxn ang="0">
                    <a:pos x="3" y="12"/>
                  </a:cxn>
                  <a:cxn ang="0">
                    <a:pos x="6" y="14"/>
                  </a:cxn>
                  <a:cxn ang="0">
                    <a:pos x="8" y="15"/>
                  </a:cxn>
                  <a:cxn ang="0">
                    <a:pos x="9" y="15"/>
                  </a:cxn>
                  <a:cxn ang="0">
                    <a:pos x="11" y="15"/>
                  </a:cxn>
                  <a:cxn ang="0">
                    <a:pos x="13" y="15"/>
                  </a:cxn>
                  <a:cxn ang="0">
                    <a:pos x="16" y="15"/>
                  </a:cxn>
                  <a:cxn ang="0">
                    <a:pos x="20" y="15"/>
                  </a:cxn>
                  <a:cxn ang="0">
                    <a:pos x="21" y="15"/>
                  </a:cxn>
                  <a:cxn ang="0">
                    <a:pos x="23" y="15"/>
                  </a:cxn>
                  <a:cxn ang="0">
                    <a:pos x="24" y="16"/>
                  </a:cxn>
                  <a:cxn ang="0">
                    <a:pos x="25" y="16"/>
                  </a:cxn>
                  <a:cxn ang="0">
                    <a:pos x="27" y="16"/>
                  </a:cxn>
                  <a:cxn ang="0">
                    <a:pos x="29" y="16"/>
                  </a:cxn>
                  <a:cxn ang="0">
                    <a:pos x="32" y="17"/>
                  </a:cxn>
                  <a:cxn ang="0">
                    <a:pos x="33" y="17"/>
                  </a:cxn>
                  <a:cxn ang="0">
                    <a:pos x="35" y="17"/>
                  </a:cxn>
                  <a:cxn ang="0">
                    <a:pos x="36" y="18"/>
                  </a:cxn>
                  <a:cxn ang="0">
                    <a:pos x="37" y="18"/>
                  </a:cxn>
                  <a:cxn ang="0">
                    <a:pos x="40" y="19"/>
                  </a:cxn>
                  <a:cxn ang="0">
                    <a:pos x="43" y="19"/>
                  </a:cxn>
                  <a:cxn ang="0">
                    <a:pos x="45" y="19"/>
                  </a:cxn>
                  <a:cxn ang="0">
                    <a:pos x="47" y="20"/>
                  </a:cxn>
                  <a:cxn ang="0">
                    <a:pos x="48" y="20"/>
                  </a:cxn>
                  <a:cxn ang="0">
                    <a:pos x="50" y="21"/>
                  </a:cxn>
                  <a:cxn ang="0">
                    <a:pos x="52" y="21"/>
                  </a:cxn>
                  <a:cxn ang="0">
                    <a:pos x="54" y="22"/>
                  </a:cxn>
                  <a:cxn ang="0">
                    <a:pos x="55" y="23"/>
                  </a:cxn>
                  <a:cxn ang="0">
                    <a:pos x="56" y="23"/>
                  </a:cxn>
                  <a:cxn ang="0">
                    <a:pos x="57" y="23"/>
                  </a:cxn>
                  <a:cxn ang="0">
                    <a:pos x="58" y="24"/>
                  </a:cxn>
                  <a:cxn ang="0">
                    <a:pos x="59" y="24"/>
                  </a:cxn>
                  <a:cxn ang="0">
                    <a:pos x="60" y="26"/>
                  </a:cxn>
                  <a:cxn ang="0">
                    <a:pos x="60" y="27"/>
                  </a:cxn>
                  <a:cxn ang="0">
                    <a:pos x="61" y="28"/>
                  </a:cxn>
                  <a:cxn ang="0">
                    <a:pos x="61" y="29"/>
                  </a:cxn>
                  <a:cxn ang="0">
                    <a:pos x="61" y="31"/>
                  </a:cxn>
                  <a:cxn ang="0">
                    <a:pos x="61" y="32"/>
                  </a:cxn>
                  <a:cxn ang="0">
                    <a:pos x="61" y="34"/>
                  </a:cxn>
                  <a:cxn ang="0">
                    <a:pos x="61" y="34"/>
                  </a:cxn>
                  <a:cxn ang="0">
                    <a:pos x="61" y="35"/>
                  </a:cxn>
                  <a:cxn ang="0">
                    <a:pos x="61" y="35"/>
                  </a:cxn>
                  <a:cxn ang="0">
                    <a:pos x="61" y="36"/>
                  </a:cxn>
                  <a:cxn ang="0">
                    <a:pos x="61" y="36"/>
                  </a:cxn>
                  <a:cxn ang="0">
                    <a:pos x="61" y="36"/>
                  </a:cxn>
                </a:cxnLst>
                <a:rect l="0" t="0" r="r" b="b"/>
                <a:pathLst>
                  <a:path w="62" h="37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1" y="8"/>
                    </a:lnTo>
                    <a:lnTo>
                      <a:pt x="1" y="8"/>
                    </a:lnTo>
                    <a:lnTo>
                      <a:pt x="1" y="8"/>
                    </a:lnTo>
                    <a:lnTo>
                      <a:pt x="1" y="9"/>
                    </a:lnTo>
                    <a:lnTo>
                      <a:pt x="1" y="9"/>
                    </a:lnTo>
                    <a:lnTo>
                      <a:pt x="1" y="9"/>
                    </a:lnTo>
                    <a:lnTo>
                      <a:pt x="1" y="9"/>
                    </a:lnTo>
                    <a:lnTo>
                      <a:pt x="1" y="9"/>
                    </a:lnTo>
                    <a:lnTo>
                      <a:pt x="1" y="10"/>
                    </a:lnTo>
                    <a:lnTo>
                      <a:pt x="1" y="10"/>
                    </a:lnTo>
                    <a:lnTo>
                      <a:pt x="1" y="10"/>
                    </a:lnTo>
                    <a:lnTo>
                      <a:pt x="1" y="10"/>
                    </a:lnTo>
                    <a:lnTo>
                      <a:pt x="1" y="11"/>
                    </a:lnTo>
                    <a:lnTo>
                      <a:pt x="2" y="11"/>
                    </a:lnTo>
                    <a:lnTo>
                      <a:pt x="2" y="11"/>
                    </a:lnTo>
                    <a:lnTo>
                      <a:pt x="2" y="11"/>
                    </a:lnTo>
                    <a:lnTo>
                      <a:pt x="2" y="11"/>
                    </a:lnTo>
                    <a:lnTo>
                      <a:pt x="2" y="11"/>
                    </a:lnTo>
                    <a:lnTo>
                      <a:pt x="2" y="11"/>
                    </a:lnTo>
                    <a:lnTo>
                      <a:pt x="3" y="12"/>
                    </a:lnTo>
                    <a:lnTo>
                      <a:pt x="3" y="12"/>
                    </a:lnTo>
                    <a:lnTo>
                      <a:pt x="3" y="12"/>
                    </a:lnTo>
                    <a:lnTo>
                      <a:pt x="3" y="12"/>
                    </a:lnTo>
                    <a:lnTo>
                      <a:pt x="3" y="12"/>
                    </a:lnTo>
                    <a:lnTo>
                      <a:pt x="3" y="12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7" y="15"/>
                    </a:lnTo>
                    <a:lnTo>
                      <a:pt x="8" y="15"/>
                    </a:lnTo>
                    <a:lnTo>
                      <a:pt x="8" y="15"/>
                    </a:lnTo>
                    <a:lnTo>
                      <a:pt x="9" y="15"/>
                    </a:lnTo>
                    <a:lnTo>
                      <a:pt x="9" y="15"/>
                    </a:lnTo>
                    <a:lnTo>
                      <a:pt x="9" y="15"/>
                    </a:lnTo>
                    <a:lnTo>
                      <a:pt x="9" y="15"/>
                    </a:lnTo>
                    <a:lnTo>
                      <a:pt x="10" y="15"/>
                    </a:lnTo>
                    <a:lnTo>
                      <a:pt x="10" y="15"/>
                    </a:lnTo>
                    <a:lnTo>
                      <a:pt x="11" y="15"/>
                    </a:lnTo>
                    <a:lnTo>
                      <a:pt x="11" y="15"/>
                    </a:lnTo>
                    <a:lnTo>
                      <a:pt x="11" y="15"/>
                    </a:lnTo>
                    <a:lnTo>
                      <a:pt x="12" y="15"/>
                    </a:lnTo>
                    <a:lnTo>
                      <a:pt x="12" y="15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4" y="15"/>
                    </a:lnTo>
                    <a:lnTo>
                      <a:pt x="15" y="15"/>
                    </a:lnTo>
                    <a:lnTo>
                      <a:pt x="15" y="15"/>
                    </a:lnTo>
                    <a:lnTo>
                      <a:pt x="16" y="15"/>
                    </a:lnTo>
                    <a:lnTo>
                      <a:pt x="16" y="15"/>
                    </a:lnTo>
                    <a:lnTo>
                      <a:pt x="17" y="15"/>
                    </a:lnTo>
                    <a:lnTo>
                      <a:pt x="17" y="15"/>
                    </a:lnTo>
                    <a:lnTo>
                      <a:pt x="18" y="15"/>
                    </a:lnTo>
                    <a:lnTo>
                      <a:pt x="19" y="15"/>
                    </a:lnTo>
                    <a:lnTo>
                      <a:pt x="20" y="15"/>
                    </a:lnTo>
                    <a:lnTo>
                      <a:pt x="20" y="15"/>
                    </a:lnTo>
                    <a:lnTo>
                      <a:pt x="21" y="15"/>
                    </a:lnTo>
                    <a:lnTo>
                      <a:pt x="21" y="15"/>
                    </a:lnTo>
                    <a:lnTo>
                      <a:pt x="21" y="15"/>
                    </a:lnTo>
                    <a:lnTo>
                      <a:pt x="21" y="15"/>
                    </a:lnTo>
                    <a:lnTo>
                      <a:pt x="22" y="15"/>
                    </a:lnTo>
                    <a:lnTo>
                      <a:pt x="22" y="15"/>
                    </a:lnTo>
                    <a:lnTo>
                      <a:pt x="22" y="15"/>
                    </a:lnTo>
                    <a:lnTo>
                      <a:pt x="23" y="15"/>
                    </a:lnTo>
                    <a:lnTo>
                      <a:pt x="23" y="15"/>
                    </a:lnTo>
                    <a:lnTo>
                      <a:pt x="23" y="15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4" y="16"/>
                    </a:lnTo>
                    <a:lnTo>
                      <a:pt x="24" y="16"/>
                    </a:lnTo>
                    <a:lnTo>
                      <a:pt x="24" y="16"/>
                    </a:lnTo>
                    <a:lnTo>
                      <a:pt x="25" y="16"/>
                    </a:lnTo>
                    <a:lnTo>
                      <a:pt x="25" y="16"/>
                    </a:lnTo>
                    <a:lnTo>
                      <a:pt x="25" y="16"/>
                    </a:lnTo>
                    <a:lnTo>
                      <a:pt x="25" y="16"/>
                    </a:lnTo>
                    <a:lnTo>
                      <a:pt x="26" y="16"/>
                    </a:lnTo>
                    <a:lnTo>
                      <a:pt x="26" y="16"/>
                    </a:lnTo>
                    <a:lnTo>
                      <a:pt x="26" y="16"/>
                    </a:lnTo>
                    <a:lnTo>
                      <a:pt x="27" y="16"/>
                    </a:lnTo>
                    <a:lnTo>
                      <a:pt x="27" y="16"/>
                    </a:lnTo>
                    <a:lnTo>
                      <a:pt x="27" y="16"/>
                    </a:lnTo>
                    <a:lnTo>
                      <a:pt x="28" y="16"/>
                    </a:lnTo>
                    <a:lnTo>
                      <a:pt x="28" y="16"/>
                    </a:lnTo>
                    <a:lnTo>
                      <a:pt x="29" y="16"/>
                    </a:lnTo>
                    <a:lnTo>
                      <a:pt x="29" y="16"/>
                    </a:lnTo>
                    <a:lnTo>
                      <a:pt x="30" y="16"/>
                    </a:lnTo>
                    <a:lnTo>
                      <a:pt x="31" y="16"/>
                    </a:lnTo>
                    <a:lnTo>
                      <a:pt x="31" y="16"/>
                    </a:lnTo>
                    <a:lnTo>
                      <a:pt x="31" y="16"/>
                    </a:lnTo>
                    <a:lnTo>
                      <a:pt x="32" y="17"/>
                    </a:lnTo>
                    <a:lnTo>
                      <a:pt x="32" y="17"/>
                    </a:lnTo>
                    <a:lnTo>
                      <a:pt x="32" y="17"/>
                    </a:lnTo>
                    <a:lnTo>
                      <a:pt x="33" y="17"/>
                    </a:lnTo>
                    <a:lnTo>
                      <a:pt x="33" y="17"/>
                    </a:lnTo>
                    <a:lnTo>
                      <a:pt x="33" y="17"/>
                    </a:lnTo>
                    <a:lnTo>
                      <a:pt x="33" y="17"/>
                    </a:lnTo>
                    <a:lnTo>
                      <a:pt x="34" y="17"/>
                    </a:lnTo>
                    <a:lnTo>
                      <a:pt x="34" y="17"/>
                    </a:lnTo>
                    <a:lnTo>
                      <a:pt x="34" y="17"/>
                    </a:lnTo>
                    <a:lnTo>
                      <a:pt x="35" y="17"/>
                    </a:lnTo>
                    <a:lnTo>
                      <a:pt x="35" y="17"/>
                    </a:lnTo>
                    <a:lnTo>
                      <a:pt x="35" y="17"/>
                    </a:lnTo>
                    <a:lnTo>
                      <a:pt x="35" y="17"/>
                    </a:lnTo>
                    <a:lnTo>
                      <a:pt x="35" y="17"/>
                    </a:lnTo>
                    <a:lnTo>
                      <a:pt x="36" y="18"/>
                    </a:lnTo>
                    <a:lnTo>
                      <a:pt x="36" y="18"/>
                    </a:lnTo>
                    <a:lnTo>
                      <a:pt x="37" y="18"/>
                    </a:lnTo>
                    <a:lnTo>
                      <a:pt x="37" y="18"/>
                    </a:lnTo>
                    <a:lnTo>
                      <a:pt x="37" y="18"/>
                    </a:lnTo>
                    <a:lnTo>
                      <a:pt x="37" y="18"/>
                    </a:lnTo>
                    <a:lnTo>
                      <a:pt x="38" y="18"/>
                    </a:lnTo>
                    <a:lnTo>
                      <a:pt x="38" y="18"/>
                    </a:lnTo>
                    <a:lnTo>
                      <a:pt x="39" y="19"/>
                    </a:lnTo>
                    <a:lnTo>
                      <a:pt x="39" y="19"/>
                    </a:lnTo>
                    <a:lnTo>
                      <a:pt x="40" y="19"/>
                    </a:lnTo>
                    <a:lnTo>
                      <a:pt x="41" y="19"/>
                    </a:lnTo>
                    <a:lnTo>
                      <a:pt x="41" y="19"/>
                    </a:lnTo>
                    <a:lnTo>
                      <a:pt x="42" y="19"/>
                    </a:lnTo>
                    <a:lnTo>
                      <a:pt x="43" y="19"/>
                    </a:lnTo>
                    <a:lnTo>
                      <a:pt x="43" y="19"/>
                    </a:lnTo>
                    <a:lnTo>
                      <a:pt x="43" y="19"/>
                    </a:lnTo>
                    <a:lnTo>
                      <a:pt x="44" y="19"/>
                    </a:lnTo>
                    <a:lnTo>
                      <a:pt x="44" y="19"/>
                    </a:lnTo>
                    <a:lnTo>
                      <a:pt x="45" y="19"/>
                    </a:lnTo>
                    <a:lnTo>
                      <a:pt x="45" y="19"/>
                    </a:lnTo>
                    <a:lnTo>
                      <a:pt x="45" y="20"/>
                    </a:lnTo>
                    <a:lnTo>
                      <a:pt x="46" y="20"/>
                    </a:lnTo>
                    <a:lnTo>
                      <a:pt x="46" y="20"/>
                    </a:lnTo>
                    <a:lnTo>
                      <a:pt x="46" y="20"/>
                    </a:lnTo>
                    <a:lnTo>
                      <a:pt x="47" y="20"/>
                    </a:lnTo>
                    <a:lnTo>
                      <a:pt x="47" y="20"/>
                    </a:lnTo>
                    <a:lnTo>
                      <a:pt x="47" y="20"/>
                    </a:lnTo>
                    <a:lnTo>
                      <a:pt x="47" y="20"/>
                    </a:lnTo>
                    <a:lnTo>
                      <a:pt x="48" y="20"/>
                    </a:lnTo>
                    <a:lnTo>
                      <a:pt x="48" y="20"/>
                    </a:lnTo>
                    <a:lnTo>
                      <a:pt x="49" y="20"/>
                    </a:lnTo>
                    <a:lnTo>
                      <a:pt x="49" y="20"/>
                    </a:lnTo>
                    <a:lnTo>
                      <a:pt x="49" y="20"/>
                    </a:lnTo>
                    <a:lnTo>
                      <a:pt x="49" y="21"/>
                    </a:lnTo>
                    <a:lnTo>
                      <a:pt x="50" y="21"/>
                    </a:lnTo>
                    <a:lnTo>
                      <a:pt x="50" y="21"/>
                    </a:lnTo>
                    <a:lnTo>
                      <a:pt x="51" y="21"/>
                    </a:lnTo>
                    <a:lnTo>
                      <a:pt x="51" y="21"/>
                    </a:lnTo>
                    <a:lnTo>
                      <a:pt x="52" y="21"/>
                    </a:lnTo>
                    <a:lnTo>
                      <a:pt x="52" y="21"/>
                    </a:lnTo>
                    <a:lnTo>
                      <a:pt x="53" y="21"/>
                    </a:lnTo>
                    <a:lnTo>
                      <a:pt x="53" y="22"/>
                    </a:lnTo>
                    <a:lnTo>
                      <a:pt x="54" y="22"/>
                    </a:lnTo>
                    <a:lnTo>
                      <a:pt x="54" y="22"/>
                    </a:lnTo>
                    <a:lnTo>
                      <a:pt x="54" y="22"/>
                    </a:lnTo>
                    <a:lnTo>
                      <a:pt x="54" y="22"/>
                    </a:lnTo>
                    <a:lnTo>
                      <a:pt x="55" y="22"/>
                    </a:lnTo>
                    <a:lnTo>
                      <a:pt x="55" y="22"/>
                    </a:lnTo>
                    <a:lnTo>
                      <a:pt x="55" y="23"/>
                    </a:lnTo>
                    <a:lnTo>
                      <a:pt x="55" y="23"/>
                    </a:lnTo>
                    <a:lnTo>
                      <a:pt x="55" y="23"/>
                    </a:lnTo>
                    <a:lnTo>
                      <a:pt x="55" y="23"/>
                    </a:lnTo>
                    <a:lnTo>
                      <a:pt x="56" y="23"/>
                    </a:lnTo>
                    <a:lnTo>
                      <a:pt x="56" y="23"/>
                    </a:lnTo>
                    <a:lnTo>
                      <a:pt x="56" y="23"/>
                    </a:lnTo>
                    <a:lnTo>
                      <a:pt x="56" y="23"/>
                    </a:lnTo>
                    <a:lnTo>
                      <a:pt x="57" y="23"/>
                    </a:lnTo>
                    <a:lnTo>
                      <a:pt x="57" y="23"/>
                    </a:lnTo>
                    <a:lnTo>
                      <a:pt x="57" y="23"/>
                    </a:lnTo>
                    <a:lnTo>
                      <a:pt x="57" y="23"/>
                    </a:lnTo>
                    <a:lnTo>
                      <a:pt x="57" y="23"/>
                    </a:lnTo>
                    <a:lnTo>
                      <a:pt x="57" y="23"/>
                    </a:lnTo>
                    <a:lnTo>
                      <a:pt x="57" y="23"/>
                    </a:lnTo>
                    <a:lnTo>
                      <a:pt x="57" y="23"/>
                    </a:lnTo>
                    <a:lnTo>
                      <a:pt x="58" y="24"/>
                    </a:lnTo>
                    <a:lnTo>
                      <a:pt x="58" y="24"/>
                    </a:lnTo>
                    <a:lnTo>
                      <a:pt x="58" y="24"/>
                    </a:lnTo>
                    <a:lnTo>
                      <a:pt x="58" y="24"/>
                    </a:lnTo>
                    <a:lnTo>
                      <a:pt x="59" y="24"/>
                    </a:lnTo>
                    <a:lnTo>
                      <a:pt x="59" y="24"/>
                    </a:lnTo>
                    <a:lnTo>
                      <a:pt x="59" y="25"/>
                    </a:lnTo>
                    <a:lnTo>
                      <a:pt x="59" y="25"/>
                    </a:lnTo>
                    <a:lnTo>
                      <a:pt x="59" y="25"/>
                    </a:lnTo>
                    <a:lnTo>
                      <a:pt x="59" y="25"/>
                    </a:lnTo>
                    <a:lnTo>
                      <a:pt x="60" y="26"/>
                    </a:lnTo>
                    <a:lnTo>
                      <a:pt x="60" y="26"/>
                    </a:lnTo>
                    <a:lnTo>
                      <a:pt x="60" y="26"/>
                    </a:lnTo>
                    <a:lnTo>
                      <a:pt x="60" y="27"/>
                    </a:lnTo>
                    <a:lnTo>
                      <a:pt x="60" y="27"/>
                    </a:lnTo>
                    <a:lnTo>
                      <a:pt x="60" y="27"/>
                    </a:lnTo>
                    <a:lnTo>
                      <a:pt x="60" y="27"/>
                    </a:lnTo>
                    <a:lnTo>
                      <a:pt x="61" y="27"/>
                    </a:lnTo>
                    <a:lnTo>
                      <a:pt x="61" y="28"/>
                    </a:lnTo>
                    <a:lnTo>
                      <a:pt x="61" y="28"/>
                    </a:lnTo>
                    <a:lnTo>
                      <a:pt x="61" y="28"/>
                    </a:lnTo>
                    <a:lnTo>
                      <a:pt x="61" y="29"/>
                    </a:lnTo>
                    <a:lnTo>
                      <a:pt x="61" y="29"/>
                    </a:lnTo>
                    <a:lnTo>
                      <a:pt x="61" y="29"/>
                    </a:lnTo>
                    <a:lnTo>
                      <a:pt x="61" y="29"/>
                    </a:lnTo>
                    <a:lnTo>
                      <a:pt x="61" y="29"/>
                    </a:lnTo>
                    <a:lnTo>
                      <a:pt x="61" y="30"/>
                    </a:lnTo>
                    <a:lnTo>
                      <a:pt x="61" y="30"/>
                    </a:lnTo>
                    <a:lnTo>
                      <a:pt x="61" y="30"/>
                    </a:lnTo>
                    <a:lnTo>
                      <a:pt x="61" y="31"/>
                    </a:lnTo>
                    <a:lnTo>
                      <a:pt x="61" y="31"/>
                    </a:lnTo>
                    <a:lnTo>
                      <a:pt x="61" y="31"/>
                    </a:lnTo>
                    <a:lnTo>
                      <a:pt x="61" y="31"/>
                    </a:lnTo>
                    <a:lnTo>
                      <a:pt x="61" y="31"/>
                    </a:lnTo>
                    <a:lnTo>
                      <a:pt x="61" y="32"/>
                    </a:lnTo>
                    <a:lnTo>
                      <a:pt x="61" y="32"/>
                    </a:lnTo>
                    <a:lnTo>
                      <a:pt x="61" y="33"/>
                    </a:lnTo>
                    <a:lnTo>
                      <a:pt x="61" y="33"/>
                    </a:lnTo>
                    <a:lnTo>
                      <a:pt x="61" y="33"/>
                    </a:lnTo>
                    <a:lnTo>
                      <a:pt x="61" y="34"/>
                    </a:lnTo>
                    <a:lnTo>
                      <a:pt x="61" y="34"/>
                    </a:lnTo>
                    <a:lnTo>
                      <a:pt x="61" y="34"/>
                    </a:lnTo>
                    <a:lnTo>
                      <a:pt x="61" y="34"/>
                    </a:lnTo>
                    <a:lnTo>
                      <a:pt x="61" y="34"/>
                    </a:lnTo>
                    <a:lnTo>
                      <a:pt x="61" y="34"/>
                    </a:lnTo>
                    <a:lnTo>
                      <a:pt x="61" y="34"/>
                    </a:lnTo>
                    <a:lnTo>
                      <a:pt x="61" y="35"/>
                    </a:lnTo>
                    <a:lnTo>
                      <a:pt x="61" y="35"/>
                    </a:lnTo>
                    <a:lnTo>
                      <a:pt x="61" y="35"/>
                    </a:lnTo>
                    <a:lnTo>
                      <a:pt x="61" y="35"/>
                    </a:lnTo>
                    <a:lnTo>
                      <a:pt x="61" y="35"/>
                    </a:lnTo>
                    <a:lnTo>
                      <a:pt x="61" y="35"/>
                    </a:lnTo>
                    <a:lnTo>
                      <a:pt x="61" y="35"/>
                    </a:lnTo>
                    <a:lnTo>
                      <a:pt x="61" y="35"/>
                    </a:lnTo>
                    <a:lnTo>
                      <a:pt x="61" y="35"/>
                    </a:lnTo>
                    <a:lnTo>
                      <a:pt x="61" y="35"/>
                    </a:lnTo>
                    <a:lnTo>
                      <a:pt x="61" y="35"/>
                    </a:lnTo>
                    <a:lnTo>
                      <a:pt x="61" y="35"/>
                    </a:lnTo>
                    <a:lnTo>
                      <a:pt x="61" y="35"/>
                    </a:lnTo>
                    <a:lnTo>
                      <a:pt x="61" y="35"/>
                    </a:lnTo>
                    <a:lnTo>
                      <a:pt x="61" y="36"/>
                    </a:lnTo>
                    <a:lnTo>
                      <a:pt x="61" y="36"/>
                    </a:lnTo>
                    <a:lnTo>
                      <a:pt x="61" y="36"/>
                    </a:lnTo>
                    <a:lnTo>
                      <a:pt x="61" y="36"/>
                    </a:lnTo>
                    <a:lnTo>
                      <a:pt x="61" y="36"/>
                    </a:lnTo>
                    <a:lnTo>
                      <a:pt x="61" y="36"/>
                    </a:lnTo>
                    <a:lnTo>
                      <a:pt x="61" y="36"/>
                    </a:lnTo>
                    <a:lnTo>
                      <a:pt x="61" y="36"/>
                    </a:lnTo>
                    <a:lnTo>
                      <a:pt x="61" y="36"/>
                    </a:lnTo>
                    <a:lnTo>
                      <a:pt x="61" y="36"/>
                    </a:lnTo>
                    <a:lnTo>
                      <a:pt x="61" y="36"/>
                    </a:lnTo>
                  </a:path>
                </a:pathLst>
              </a:custGeom>
              <a:noFill/>
              <a:ln w="22225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7287" name="Freeform 183"/>
              <p:cNvSpPr>
                <a:spLocks noChangeAspect="1"/>
              </p:cNvSpPr>
              <p:nvPr/>
            </p:nvSpPr>
            <p:spPr bwMode="auto">
              <a:xfrm>
                <a:off x="2618" y="1362"/>
                <a:ext cx="43" cy="37"/>
              </a:xfrm>
              <a:custGeom>
                <a:avLst/>
                <a:gdLst/>
                <a:ahLst/>
                <a:cxnLst>
                  <a:cxn ang="0">
                    <a:pos x="42" y="0"/>
                  </a:cxn>
                  <a:cxn ang="0">
                    <a:pos x="42" y="1"/>
                  </a:cxn>
                  <a:cxn ang="0">
                    <a:pos x="42" y="2"/>
                  </a:cxn>
                  <a:cxn ang="0">
                    <a:pos x="42" y="4"/>
                  </a:cxn>
                  <a:cxn ang="0">
                    <a:pos x="42" y="5"/>
                  </a:cxn>
                  <a:cxn ang="0">
                    <a:pos x="42" y="6"/>
                  </a:cxn>
                  <a:cxn ang="0">
                    <a:pos x="41" y="8"/>
                  </a:cxn>
                  <a:cxn ang="0">
                    <a:pos x="41" y="10"/>
                  </a:cxn>
                  <a:cxn ang="0">
                    <a:pos x="40" y="10"/>
                  </a:cxn>
                  <a:cxn ang="0">
                    <a:pos x="40" y="11"/>
                  </a:cxn>
                  <a:cxn ang="0">
                    <a:pos x="40" y="12"/>
                  </a:cxn>
                  <a:cxn ang="0">
                    <a:pos x="39" y="13"/>
                  </a:cxn>
                  <a:cxn ang="0">
                    <a:pos x="38" y="14"/>
                  </a:cxn>
                  <a:cxn ang="0">
                    <a:pos x="36" y="15"/>
                  </a:cxn>
                  <a:cxn ang="0">
                    <a:pos x="35" y="15"/>
                  </a:cxn>
                  <a:cxn ang="0">
                    <a:pos x="34" y="15"/>
                  </a:cxn>
                  <a:cxn ang="0">
                    <a:pos x="32" y="15"/>
                  </a:cxn>
                  <a:cxn ang="0">
                    <a:pos x="30" y="15"/>
                  </a:cxn>
                  <a:cxn ang="0">
                    <a:pos x="28" y="16"/>
                  </a:cxn>
                  <a:cxn ang="0">
                    <a:pos x="27" y="16"/>
                  </a:cxn>
                  <a:cxn ang="0">
                    <a:pos x="26" y="16"/>
                  </a:cxn>
                  <a:cxn ang="0">
                    <a:pos x="25" y="16"/>
                  </a:cxn>
                  <a:cxn ang="0">
                    <a:pos x="24" y="16"/>
                  </a:cxn>
                  <a:cxn ang="0">
                    <a:pos x="23" y="16"/>
                  </a:cxn>
                  <a:cxn ang="0">
                    <a:pos x="22" y="17"/>
                  </a:cxn>
                  <a:cxn ang="0">
                    <a:pos x="20" y="17"/>
                  </a:cxn>
                  <a:cxn ang="0">
                    <a:pos x="19" y="17"/>
                  </a:cxn>
                  <a:cxn ang="0">
                    <a:pos x="18" y="18"/>
                  </a:cxn>
                  <a:cxn ang="0">
                    <a:pos x="17" y="18"/>
                  </a:cxn>
                  <a:cxn ang="0">
                    <a:pos x="16" y="18"/>
                  </a:cxn>
                  <a:cxn ang="0">
                    <a:pos x="14" y="19"/>
                  </a:cxn>
                  <a:cxn ang="0">
                    <a:pos x="12" y="20"/>
                  </a:cxn>
                  <a:cxn ang="0">
                    <a:pos x="11" y="20"/>
                  </a:cxn>
                  <a:cxn ang="0">
                    <a:pos x="10" y="20"/>
                  </a:cxn>
                  <a:cxn ang="0">
                    <a:pos x="9" y="20"/>
                  </a:cxn>
                  <a:cxn ang="0">
                    <a:pos x="8" y="21"/>
                  </a:cxn>
                  <a:cxn ang="0">
                    <a:pos x="6" y="22"/>
                  </a:cxn>
                  <a:cxn ang="0">
                    <a:pos x="5" y="23"/>
                  </a:cxn>
                  <a:cxn ang="0">
                    <a:pos x="4" y="23"/>
                  </a:cxn>
                  <a:cxn ang="0">
                    <a:pos x="4" y="23"/>
                  </a:cxn>
                  <a:cxn ang="0">
                    <a:pos x="3" y="24"/>
                  </a:cxn>
                  <a:cxn ang="0">
                    <a:pos x="2" y="24"/>
                  </a:cxn>
                  <a:cxn ang="0">
                    <a:pos x="2" y="25"/>
                  </a:cxn>
                  <a:cxn ang="0">
                    <a:pos x="1" y="26"/>
                  </a:cxn>
                  <a:cxn ang="0">
                    <a:pos x="0" y="28"/>
                  </a:cxn>
                  <a:cxn ang="0">
                    <a:pos x="0" y="29"/>
                  </a:cxn>
                  <a:cxn ang="0">
                    <a:pos x="0" y="30"/>
                  </a:cxn>
                  <a:cxn ang="0">
                    <a:pos x="0" y="31"/>
                  </a:cxn>
                  <a:cxn ang="0">
                    <a:pos x="0" y="33"/>
                  </a:cxn>
                  <a:cxn ang="0">
                    <a:pos x="0" y="34"/>
                  </a:cxn>
                  <a:cxn ang="0">
                    <a:pos x="0" y="35"/>
                  </a:cxn>
                  <a:cxn ang="0">
                    <a:pos x="0" y="35"/>
                  </a:cxn>
                  <a:cxn ang="0">
                    <a:pos x="0" y="36"/>
                  </a:cxn>
                  <a:cxn ang="0">
                    <a:pos x="0" y="36"/>
                  </a:cxn>
                  <a:cxn ang="0">
                    <a:pos x="0" y="36"/>
                  </a:cxn>
                  <a:cxn ang="0">
                    <a:pos x="0" y="36"/>
                  </a:cxn>
                </a:cxnLst>
                <a:rect l="0" t="0" r="r" b="b"/>
                <a:pathLst>
                  <a:path w="43" h="37">
                    <a:moveTo>
                      <a:pt x="42" y="0"/>
                    </a:moveTo>
                    <a:lnTo>
                      <a:pt x="42" y="0"/>
                    </a:lnTo>
                    <a:lnTo>
                      <a:pt x="42" y="0"/>
                    </a:lnTo>
                    <a:lnTo>
                      <a:pt x="42" y="0"/>
                    </a:lnTo>
                    <a:lnTo>
                      <a:pt x="42" y="0"/>
                    </a:lnTo>
                    <a:lnTo>
                      <a:pt x="42" y="0"/>
                    </a:lnTo>
                    <a:lnTo>
                      <a:pt x="42" y="1"/>
                    </a:lnTo>
                    <a:lnTo>
                      <a:pt x="42" y="1"/>
                    </a:lnTo>
                    <a:lnTo>
                      <a:pt x="42" y="1"/>
                    </a:lnTo>
                    <a:lnTo>
                      <a:pt x="42" y="1"/>
                    </a:lnTo>
                    <a:lnTo>
                      <a:pt x="42" y="1"/>
                    </a:lnTo>
                    <a:lnTo>
                      <a:pt x="42" y="2"/>
                    </a:lnTo>
                    <a:lnTo>
                      <a:pt x="42" y="2"/>
                    </a:lnTo>
                    <a:lnTo>
                      <a:pt x="42" y="2"/>
                    </a:lnTo>
                    <a:lnTo>
                      <a:pt x="42" y="2"/>
                    </a:lnTo>
                    <a:lnTo>
                      <a:pt x="42" y="2"/>
                    </a:lnTo>
                    <a:lnTo>
                      <a:pt x="42" y="3"/>
                    </a:lnTo>
                    <a:lnTo>
                      <a:pt x="42" y="3"/>
                    </a:lnTo>
                    <a:lnTo>
                      <a:pt x="42" y="3"/>
                    </a:lnTo>
                    <a:lnTo>
                      <a:pt x="42" y="4"/>
                    </a:lnTo>
                    <a:lnTo>
                      <a:pt x="42" y="4"/>
                    </a:lnTo>
                    <a:lnTo>
                      <a:pt x="42" y="4"/>
                    </a:lnTo>
                    <a:lnTo>
                      <a:pt x="42" y="4"/>
                    </a:lnTo>
                    <a:lnTo>
                      <a:pt x="42" y="5"/>
                    </a:lnTo>
                    <a:lnTo>
                      <a:pt x="42" y="5"/>
                    </a:lnTo>
                    <a:lnTo>
                      <a:pt x="42" y="5"/>
                    </a:lnTo>
                    <a:lnTo>
                      <a:pt x="42" y="6"/>
                    </a:lnTo>
                    <a:lnTo>
                      <a:pt x="42" y="6"/>
                    </a:lnTo>
                    <a:lnTo>
                      <a:pt x="42" y="6"/>
                    </a:lnTo>
                    <a:lnTo>
                      <a:pt x="42" y="6"/>
                    </a:lnTo>
                    <a:lnTo>
                      <a:pt x="42" y="7"/>
                    </a:lnTo>
                    <a:lnTo>
                      <a:pt x="42" y="7"/>
                    </a:lnTo>
                    <a:lnTo>
                      <a:pt x="41" y="8"/>
                    </a:lnTo>
                    <a:lnTo>
                      <a:pt x="41" y="8"/>
                    </a:lnTo>
                    <a:lnTo>
                      <a:pt x="41" y="8"/>
                    </a:lnTo>
                    <a:lnTo>
                      <a:pt x="41" y="8"/>
                    </a:lnTo>
                    <a:lnTo>
                      <a:pt x="41" y="9"/>
                    </a:lnTo>
                    <a:lnTo>
                      <a:pt x="41" y="9"/>
                    </a:lnTo>
                    <a:lnTo>
                      <a:pt x="41" y="9"/>
                    </a:lnTo>
                    <a:lnTo>
                      <a:pt x="41" y="10"/>
                    </a:lnTo>
                    <a:lnTo>
                      <a:pt x="41" y="10"/>
                    </a:lnTo>
                    <a:lnTo>
                      <a:pt x="41" y="10"/>
                    </a:lnTo>
                    <a:lnTo>
                      <a:pt x="41" y="10"/>
                    </a:lnTo>
                    <a:lnTo>
                      <a:pt x="41" y="10"/>
                    </a:lnTo>
                    <a:lnTo>
                      <a:pt x="40" y="10"/>
                    </a:lnTo>
                    <a:lnTo>
                      <a:pt x="40" y="10"/>
                    </a:lnTo>
                    <a:lnTo>
                      <a:pt x="40" y="11"/>
                    </a:lnTo>
                    <a:lnTo>
                      <a:pt x="40" y="11"/>
                    </a:lnTo>
                    <a:lnTo>
                      <a:pt x="40" y="11"/>
                    </a:lnTo>
                    <a:lnTo>
                      <a:pt x="40" y="11"/>
                    </a:lnTo>
                    <a:lnTo>
                      <a:pt x="40" y="12"/>
                    </a:lnTo>
                    <a:lnTo>
                      <a:pt x="40" y="12"/>
                    </a:lnTo>
                    <a:lnTo>
                      <a:pt x="40" y="12"/>
                    </a:lnTo>
                    <a:lnTo>
                      <a:pt x="40" y="12"/>
                    </a:lnTo>
                    <a:lnTo>
                      <a:pt x="40" y="12"/>
                    </a:lnTo>
                    <a:lnTo>
                      <a:pt x="40" y="12"/>
                    </a:lnTo>
                    <a:lnTo>
                      <a:pt x="40" y="12"/>
                    </a:lnTo>
                    <a:lnTo>
                      <a:pt x="39" y="12"/>
                    </a:lnTo>
                    <a:lnTo>
                      <a:pt x="39" y="13"/>
                    </a:lnTo>
                    <a:lnTo>
                      <a:pt x="39" y="13"/>
                    </a:lnTo>
                    <a:lnTo>
                      <a:pt x="39" y="13"/>
                    </a:lnTo>
                    <a:lnTo>
                      <a:pt x="39" y="13"/>
                    </a:lnTo>
                    <a:lnTo>
                      <a:pt x="39" y="14"/>
                    </a:lnTo>
                    <a:lnTo>
                      <a:pt x="38" y="14"/>
                    </a:lnTo>
                    <a:lnTo>
                      <a:pt x="38" y="14"/>
                    </a:lnTo>
                    <a:lnTo>
                      <a:pt x="37" y="14"/>
                    </a:lnTo>
                    <a:lnTo>
                      <a:pt x="37" y="15"/>
                    </a:lnTo>
                    <a:lnTo>
                      <a:pt x="37" y="15"/>
                    </a:lnTo>
                    <a:lnTo>
                      <a:pt x="36" y="15"/>
                    </a:lnTo>
                    <a:lnTo>
                      <a:pt x="36" y="15"/>
                    </a:lnTo>
                    <a:lnTo>
                      <a:pt x="36" y="15"/>
                    </a:lnTo>
                    <a:lnTo>
                      <a:pt x="36" y="15"/>
                    </a:lnTo>
                    <a:lnTo>
                      <a:pt x="36" y="15"/>
                    </a:lnTo>
                    <a:lnTo>
                      <a:pt x="35" y="15"/>
                    </a:lnTo>
                    <a:lnTo>
                      <a:pt x="35" y="15"/>
                    </a:lnTo>
                    <a:lnTo>
                      <a:pt x="35" y="16"/>
                    </a:lnTo>
                    <a:lnTo>
                      <a:pt x="34" y="16"/>
                    </a:lnTo>
                    <a:lnTo>
                      <a:pt x="34" y="16"/>
                    </a:lnTo>
                    <a:lnTo>
                      <a:pt x="34" y="15"/>
                    </a:lnTo>
                    <a:lnTo>
                      <a:pt x="34" y="15"/>
                    </a:lnTo>
                    <a:lnTo>
                      <a:pt x="33" y="15"/>
                    </a:lnTo>
                    <a:lnTo>
                      <a:pt x="33" y="15"/>
                    </a:lnTo>
                    <a:lnTo>
                      <a:pt x="33" y="15"/>
                    </a:lnTo>
                    <a:lnTo>
                      <a:pt x="32" y="15"/>
                    </a:lnTo>
                    <a:lnTo>
                      <a:pt x="32" y="15"/>
                    </a:lnTo>
                    <a:lnTo>
                      <a:pt x="32" y="15"/>
                    </a:lnTo>
                    <a:lnTo>
                      <a:pt x="32" y="15"/>
                    </a:lnTo>
                    <a:lnTo>
                      <a:pt x="31" y="15"/>
                    </a:lnTo>
                    <a:lnTo>
                      <a:pt x="31" y="15"/>
                    </a:lnTo>
                    <a:lnTo>
                      <a:pt x="30" y="15"/>
                    </a:lnTo>
                    <a:lnTo>
                      <a:pt x="30" y="15"/>
                    </a:lnTo>
                    <a:lnTo>
                      <a:pt x="30" y="15"/>
                    </a:lnTo>
                    <a:lnTo>
                      <a:pt x="29" y="15"/>
                    </a:lnTo>
                    <a:lnTo>
                      <a:pt x="29" y="16"/>
                    </a:lnTo>
                    <a:lnTo>
                      <a:pt x="28" y="16"/>
                    </a:lnTo>
                    <a:lnTo>
                      <a:pt x="28" y="16"/>
                    </a:lnTo>
                    <a:lnTo>
                      <a:pt x="28" y="16"/>
                    </a:lnTo>
                    <a:lnTo>
                      <a:pt x="27" y="16"/>
                    </a:lnTo>
                    <a:lnTo>
                      <a:pt x="27" y="16"/>
                    </a:lnTo>
                    <a:lnTo>
                      <a:pt x="27" y="16"/>
                    </a:lnTo>
                    <a:lnTo>
                      <a:pt x="27" y="16"/>
                    </a:lnTo>
                    <a:lnTo>
                      <a:pt x="26" y="16"/>
                    </a:lnTo>
                    <a:lnTo>
                      <a:pt x="26" y="16"/>
                    </a:lnTo>
                    <a:lnTo>
                      <a:pt x="26" y="16"/>
                    </a:lnTo>
                    <a:lnTo>
                      <a:pt x="26" y="16"/>
                    </a:lnTo>
                    <a:lnTo>
                      <a:pt x="26" y="16"/>
                    </a:lnTo>
                    <a:lnTo>
                      <a:pt x="26" y="16"/>
                    </a:lnTo>
                    <a:lnTo>
                      <a:pt x="25" y="16"/>
                    </a:lnTo>
                    <a:lnTo>
                      <a:pt x="25" y="16"/>
                    </a:lnTo>
                    <a:lnTo>
                      <a:pt x="25" y="16"/>
                    </a:lnTo>
                    <a:lnTo>
                      <a:pt x="25" y="16"/>
                    </a:lnTo>
                    <a:lnTo>
                      <a:pt x="24" y="16"/>
                    </a:lnTo>
                    <a:lnTo>
                      <a:pt x="24" y="16"/>
                    </a:lnTo>
                    <a:lnTo>
                      <a:pt x="24" y="16"/>
                    </a:lnTo>
                    <a:lnTo>
                      <a:pt x="24" y="16"/>
                    </a:lnTo>
                    <a:lnTo>
                      <a:pt x="24" y="16"/>
                    </a:lnTo>
                    <a:lnTo>
                      <a:pt x="24" y="16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2" y="16"/>
                    </a:lnTo>
                    <a:lnTo>
                      <a:pt x="22" y="16"/>
                    </a:lnTo>
                    <a:lnTo>
                      <a:pt x="22" y="16"/>
                    </a:lnTo>
                    <a:lnTo>
                      <a:pt x="22" y="17"/>
                    </a:lnTo>
                    <a:lnTo>
                      <a:pt x="21" y="17"/>
                    </a:lnTo>
                    <a:lnTo>
                      <a:pt x="20" y="17"/>
                    </a:lnTo>
                    <a:lnTo>
                      <a:pt x="20" y="17"/>
                    </a:lnTo>
                    <a:lnTo>
                      <a:pt x="20" y="17"/>
                    </a:lnTo>
                    <a:lnTo>
                      <a:pt x="20" y="17"/>
                    </a:lnTo>
                    <a:lnTo>
                      <a:pt x="20" y="17"/>
                    </a:lnTo>
                    <a:lnTo>
                      <a:pt x="20" y="17"/>
                    </a:lnTo>
                    <a:lnTo>
                      <a:pt x="19" y="17"/>
                    </a:lnTo>
                    <a:lnTo>
                      <a:pt x="19" y="17"/>
                    </a:lnTo>
                    <a:lnTo>
                      <a:pt x="19" y="17"/>
                    </a:lnTo>
                    <a:lnTo>
                      <a:pt x="19" y="17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7" y="18"/>
                    </a:lnTo>
                    <a:lnTo>
                      <a:pt x="17" y="18"/>
                    </a:lnTo>
                    <a:lnTo>
                      <a:pt x="17" y="18"/>
                    </a:lnTo>
                    <a:lnTo>
                      <a:pt x="17" y="18"/>
                    </a:lnTo>
                    <a:lnTo>
                      <a:pt x="16" y="18"/>
                    </a:lnTo>
                    <a:lnTo>
                      <a:pt x="16" y="18"/>
                    </a:lnTo>
                    <a:lnTo>
                      <a:pt x="16" y="18"/>
                    </a:lnTo>
                    <a:lnTo>
                      <a:pt x="16" y="18"/>
                    </a:lnTo>
                    <a:lnTo>
                      <a:pt x="16" y="18"/>
                    </a:lnTo>
                    <a:lnTo>
                      <a:pt x="15" y="19"/>
                    </a:lnTo>
                    <a:lnTo>
                      <a:pt x="15" y="19"/>
                    </a:lnTo>
                    <a:lnTo>
                      <a:pt x="14" y="19"/>
                    </a:lnTo>
                    <a:lnTo>
                      <a:pt x="14" y="19"/>
                    </a:lnTo>
                    <a:lnTo>
                      <a:pt x="14" y="19"/>
                    </a:lnTo>
                    <a:lnTo>
                      <a:pt x="13" y="19"/>
                    </a:lnTo>
                    <a:lnTo>
                      <a:pt x="13" y="20"/>
                    </a:lnTo>
                    <a:lnTo>
                      <a:pt x="12" y="20"/>
                    </a:lnTo>
                    <a:lnTo>
                      <a:pt x="12" y="20"/>
                    </a:lnTo>
                    <a:lnTo>
                      <a:pt x="12" y="20"/>
                    </a:lnTo>
                    <a:lnTo>
                      <a:pt x="12" y="20"/>
                    </a:lnTo>
                    <a:lnTo>
                      <a:pt x="12" y="20"/>
                    </a:lnTo>
                    <a:lnTo>
                      <a:pt x="11" y="20"/>
                    </a:lnTo>
                    <a:lnTo>
                      <a:pt x="11" y="20"/>
                    </a:lnTo>
                    <a:lnTo>
                      <a:pt x="11" y="20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9" y="20"/>
                    </a:lnTo>
                    <a:lnTo>
                      <a:pt x="9" y="20"/>
                    </a:lnTo>
                    <a:lnTo>
                      <a:pt x="9" y="21"/>
                    </a:lnTo>
                    <a:lnTo>
                      <a:pt x="8" y="21"/>
                    </a:lnTo>
                    <a:lnTo>
                      <a:pt x="8" y="21"/>
                    </a:lnTo>
                    <a:lnTo>
                      <a:pt x="8" y="21"/>
                    </a:lnTo>
                    <a:lnTo>
                      <a:pt x="8" y="21"/>
                    </a:lnTo>
                    <a:lnTo>
                      <a:pt x="8" y="21"/>
                    </a:lnTo>
                    <a:lnTo>
                      <a:pt x="7" y="21"/>
                    </a:lnTo>
                    <a:lnTo>
                      <a:pt x="7" y="22"/>
                    </a:lnTo>
                    <a:lnTo>
                      <a:pt x="6" y="22"/>
                    </a:lnTo>
                    <a:lnTo>
                      <a:pt x="6" y="22"/>
                    </a:lnTo>
                    <a:lnTo>
                      <a:pt x="6" y="22"/>
                    </a:lnTo>
                    <a:lnTo>
                      <a:pt x="6" y="22"/>
                    </a:lnTo>
                    <a:lnTo>
                      <a:pt x="5" y="22"/>
                    </a:lnTo>
                    <a:lnTo>
                      <a:pt x="5" y="22"/>
                    </a:lnTo>
                    <a:lnTo>
                      <a:pt x="5" y="23"/>
                    </a:lnTo>
                    <a:lnTo>
                      <a:pt x="4" y="23"/>
                    </a:lnTo>
                    <a:lnTo>
                      <a:pt x="4" y="23"/>
                    </a:lnTo>
                    <a:lnTo>
                      <a:pt x="4" y="23"/>
                    </a:lnTo>
                    <a:lnTo>
                      <a:pt x="4" y="23"/>
                    </a:lnTo>
                    <a:lnTo>
                      <a:pt x="4" y="23"/>
                    </a:lnTo>
                    <a:lnTo>
                      <a:pt x="4" y="23"/>
                    </a:lnTo>
                    <a:lnTo>
                      <a:pt x="4" y="23"/>
                    </a:lnTo>
                    <a:lnTo>
                      <a:pt x="4" y="23"/>
                    </a:lnTo>
                    <a:lnTo>
                      <a:pt x="4" y="23"/>
                    </a:lnTo>
                    <a:lnTo>
                      <a:pt x="4" y="23"/>
                    </a:lnTo>
                    <a:lnTo>
                      <a:pt x="3" y="24"/>
                    </a:lnTo>
                    <a:lnTo>
                      <a:pt x="3" y="24"/>
                    </a:lnTo>
                    <a:lnTo>
                      <a:pt x="3" y="24"/>
                    </a:lnTo>
                    <a:lnTo>
                      <a:pt x="3" y="24"/>
                    </a:lnTo>
                    <a:lnTo>
                      <a:pt x="3" y="24"/>
                    </a:lnTo>
                    <a:lnTo>
                      <a:pt x="3" y="24"/>
                    </a:lnTo>
                    <a:lnTo>
                      <a:pt x="3" y="24"/>
                    </a:lnTo>
                    <a:lnTo>
                      <a:pt x="2" y="24"/>
                    </a:lnTo>
                    <a:lnTo>
                      <a:pt x="2" y="24"/>
                    </a:lnTo>
                    <a:lnTo>
                      <a:pt x="2" y="24"/>
                    </a:lnTo>
                    <a:lnTo>
                      <a:pt x="2" y="24"/>
                    </a:lnTo>
                    <a:lnTo>
                      <a:pt x="2" y="24"/>
                    </a:lnTo>
                    <a:lnTo>
                      <a:pt x="2" y="24"/>
                    </a:lnTo>
                    <a:lnTo>
                      <a:pt x="2" y="25"/>
                    </a:lnTo>
                    <a:lnTo>
                      <a:pt x="2" y="25"/>
                    </a:lnTo>
                    <a:lnTo>
                      <a:pt x="2" y="25"/>
                    </a:lnTo>
                    <a:lnTo>
                      <a:pt x="2" y="25"/>
                    </a:lnTo>
                    <a:lnTo>
                      <a:pt x="2" y="26"/>
                    </a:lnTo>
                    <a:lnTo>
                      <a:pt x="1" y="26"/>
                    </a:lnTo>
                    <a:lnTo>
                      <a:pt x="1" y="26"/>
                    </a:lnTo>
                    <a:lnTo>
                      <a:pt x="1" y="27"/>
                    </a:lnTo>
                    <a:lnTo>
                      <a:pt x="1" y="27"/>
                    </a:lnTo>
                    <a:lnTo>
                      <a:pt x="1" y="27"/>
                    </a:lnTo>
                    <a:lnTo>
                      <a:pt x="1" y="28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0" y="29"/>
                    </a:lnTo>
                    <a:lnTo>
                      <a:pt x="0" y="29"/>
                    </a:lnTo>
                    <a:lnTo>
                      <a:pt x="0" y="29"/>
                    </a:lnTo>
                    <a:lnTo>
                      <a:pt x="0" y="29"/>
                    </a:lnTo>
                    <a:lnTo>
                      <a:pt x="0" y="30"/>
                    </a:lnTo>
                    <a:lnTo>
                      <a:pt x="0" y="30"/>
                    </a:lnTo>
                    <a:lnTo>
                      <a:pt x="0" y="30"/>
                    </a:lnTo>
                    <a:lnTo>
                      <a:pt x="0" y="30"/>
                    </a:lnTo>
                    <a:lnTo>
                      <a:pt x="0" y="30"/>
                    </a:lnTo>
                    <a:lnTo>
                      <a:pt x="0" y="31"/>
                    </a:lnTo>
                    <a:lnTo>
                      <a:pt x="0" y="31"/>
                    </a:lnTo>
                    <a:lnTo>
                      <a:pt x="0" y="31"/>
                    </a:lnTo>
                    <a:lnTo>
                      <a:pt x="0" y="32"/>
                    </a:lnTo>
                    <a:lnTo>
                      <a:pt x="0" y="32"/>
                    </a:lnTo>
                    <a:lnTo>
                      <a:pt x="0" y="32"/>
                    </a:lnTo>
                    <a:lnTo>
                      <a:pt x="0" y="32"/>
                    </a:lnTo>
                    <a:lnTo>
                      <a:pt x="0" y="33"/>
                    </a:lnTo>
                    <a:lnTo>
                      <a:pt x="0" y="33"/>
                    </a:lnTo>
                    <a:lnTo>
                      <a:pt x="0" y="34"/>
                    </a:lnTo>
                    <a:lnTo>
                      <a:pt x="0" y="34"/>
                    </a:lnTo>
                    <a:lnTo>
                      <a:pt x="0" y="34"/>
                    </a:lnTo>
                    <a:lnTo>
                      <a:pt x="0" y="34"/>
                    </a:lnTo>
                    <a:lnTo>
                      <a:pt x="0" y="34"/>
                    </a:lnTo>
                    <a:lnTo>
                      <a:pt x="0" y="35"/>
                    </a:lnTo>
                    <a:lnTo>
                      <a:pt x="0" y="35"/>
                    </a:lnTo>
                    <a:lnTo>
                      <a:pt x="0" y="35"/>
                    </a:lnTo>
                    <a:lnTo>
                      <a:pt x="0" y="35"/>
                    </a:lnTo>
                    <a:lnTo>
                      <a:pt x="0" y="35"/>
                    </a:lnTo>
                    <a:lnTo>
                      <a:pt x="0" y="35"/>
                    </a:lnTo>
                    <a:lnTo>
                      <a:pt x="0" y="35"/>
                    </a:lnTo>
                    <a:lnTo>
                      <a:pt x="0" y="35"/>
                    </a:lnTo>
                    <a:lnTo>
                      <a:pt x="0" y="35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6"/>
                    </a:lnTo>
                  </a:path>
                </a:pathLst>
              </a:custGeom>
              <a:noFill/>
              <a:ln w="22225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47423" name="Group 319"/>
            <p:cNvGrpSpPr>
              <a:grpSpLocks/>
            </p:cNvGrpSpPr>
            <p:nvPr/>
          </p:nvGrpSpPr>
          <p:grpSpPr bwMode="auto">
            <a:xfrm>
              <a:off x="3613" y="120"/>
              <a:ext cx="1763" cy="1545"/>
              <a:chOff x="3613" y="120"/>
              <a:chExt cx="1763" cy="1545"/>
            </a:xfrm>
          </p:grpSpPr>
          <p:sp>
            <p:nvSpPr>
              <p:cNvPr id="47351" name="Rectangle 247"/>
              <p:cNvSpPr>
                <a:spLocks noChangeAspect="1" noChangeArrowheads="1"/>
              </p:cNvSpPr>
              <p:nvPr/>
            </p:nvSpPr>
            <p:spPr bwMode="auto">
              <a:xfrm>
                <a:off x="3613" y="122"/>
                <a:ext cx="1763" cy="1543"/>
              </a:xfrm>
              <a:prstGeom prst="rect">
                <a:avLst/>
              </a:prstGeom>
              <a:solidFill>
                <a:srgbClr val="FFFF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352" name="Rectangle 248" descr="Široký šikmo nahoru"/>
              <p:cNvSpPr>
                <a:spLocks noChangeAspect="1" noChangeArrowheads="1"/>
              </p:cNvSpPr>
              <p:nvPr/>
            </p:nvSpPr>
            <p:spPr bwMode="auto">
              <a:xfrm flipV="1">
                <a:off x="3812" y="1256"/>
                <a:ext cx="1198" cy="127"/>
              </a:xfrm>
              <a:prstGeom prst="rect">
                <a:avLst/>
              </a:prstGeom>
              <a:pattFill prst="wdUpDiag">
                <a:fgClr>
                  <a:schemeClr val="accent1"/>
                </a:fgClr>
                <a:bgClr>
                  <a:schemeClr val="tx1"/>
                </a:bgClr>
              </a:pattFill>
              <a:ln w="1333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353" name="Rectangle 249" descr="Diagonales larges vers le bas"/>
              <p:cNvSpPr>
                <a:spLocks noChangeAspect="1" noChangeArrowheads="1"/>
              </p:cNvSpPr>
              <p:nvPr/>
            </p:nvSpPr>
            <p:spPr bwMode="auto">
              <a:xfrm flipV="1">
                <a:off x="3812" y="596"/>
                <a:ext cx="1198" cy="44"/>
              </a:xfrm>
              <a:prstGeom prst="rect">
                <a:avLst/>
              </a:prstGeom>
              <a:pattFill prst="wdDnDiag">
                <a:fgClr>
                  <a:srgbClr val="FF0000"/>
                </a:fgClr>
                <a:bgClr>
                  <a:srgbClr val="000000"/>
                </a:bgClr>
              </a:pattFill>
              <a:ln w="13334">
                <a:solidFill>
                  <a:srgbClr val="00FF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354" name="Freeform 250"/>
              <p:cNvSpPr>
                <a:spLocks noChangeAspect="1"/>
              </p:cNvSpPr>
              <p:nvPr/>
            </p:nvSpPr>
            <p:spPr bwMode="auto">
              <a:xfrm>
                <a:off x="3922" y="325"/>
                <a:ext cx="0" cy="171"/>
              </a:xfrm>
              <a:custGeom>
                <a:avLst/>
                <a:gdLst/>
                <a:ahLst/>
                <a:cxnLst>
                  <a:cxn ang="0">
                    <a:pos x="0" y="435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 h="436">
                    <a:moveTo>
                      <a:pt x="0" y="435"/>
                    </a:move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 w="32385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7355" name="Line 251"/>
              <p:cNvSpPr>
                <a:spLocks noChangeAspect="1" noChangeShapeType="1"/>
              </p:cNvSpPr>
              <p:nvPr/>
            </p:nvSpPr>
            <p:spPr bwMode="auto">
              <a:xfrm flipV="1">
                <a:off x="4254" y="317"/>
                <a:ext cx="1" cy="180"/>
              </a:xfrm>
              <a:prstGeom prst="line">
                <a:avLst/>
              </a:prstGeom>
              <a:noFill/>
              <a:ln w="3238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356" name="Freeform 252"/>
              <p:cNvSpPr>
                <a:spLocks noChangeAspect="1"/>
              </p:cNvSpPr>
              <p:nvPr/>
            </p:nvSpPr>
            <p:spPr bwMode="auto">
              <a:xfrm>
                <a:off x="4595" y="310"/>
                <a:ext cx="520" cy="566"/>
              </a:xfrm>
              <a:custGeom>
                <a:avLst/>
                <a:gdLst/>
                <a:ahLst/>
                <a:cxnLst>
                  <a:cxn ang="0">
                    <a:pos x="1422" y="12"/>
                  </a:cxn>
                  <a:cxn ang="0">
                    <a:pos x="1430" y="43"/>
                  </a:cxn>
                  <a:cxn ang="0">
                    <a:pos x="1439" y="86"/>
                  </a:cxn>
                  <a:cxn ang="0">
                    <a:pos x="1444" y="134"/>
                  </a:cxn>
                  <a:cxn ang="0">
                    <a:pos x="1442" y="180"/>
                  </a:cxn>
                  <a:cxn ang="0">
                    <a:pos x="1428" y="218"/>
                  </a:cxn>
                  <a:cxn ang="0">
                    <a:pos x="1387" y="246"/>
                  </a:cxn>
                  <a:cxn ang="0">
                    <a:pos x="1340" y="243"/>
                  </a:cxn>
                  <a:cxn ang="0">
                    <a:pos x="1288" y="225"/>
                  </a:cxn>
                  <a:cxn ang="0">
                    <a:pos x="1235" y="203"/>
                  </a:cxn>
                  <a:cxn ang="0">
                    <a:pos x="1183" y="187"/>
                  </a:cxn>
                  <a:cxn ang="0">
                    <a:pos x="1136" y="189"/>
                  </a:cxn>
                  <a:cxn ang="0">
                    <a:pos x="1092" y="226"/>
                  </a:cxn>
                  <a:cxn ang="0">
                    <a:pos x="1082" y="274"/>
                  </a:cxn>
                  <a:cxn ang="0">
                    <a:pos x="1089" y="328"/>
                  </a:cxn>
                  <a:cxn ang="0">
                    <a:pos x="1103" y="386"/>
                  </a:cxn>
                  <a:cxn ang="0">
                    <a:pos x="1112" y="442"/>
                  </a:cxn>
                  <a:cxn ang="0">
                    <a:pos x="1107" y="494"/>
                  </a:cxn>
                  <a:cxn ang="0">
                    <a:pos x="1068" y="540"/>
                  </a:cxn>
                  <a:cxn ang="0">
                    <a:pos x="1026" y="552"/>
                  </a:cxn>
                  <a:cxn ang="0">
                    <a:pos x="980" y="545"/>
                  </a:cxn>
                  <a:cxn ang="0">
                    <a:pos x="931" y="531"/>
                  </a:cxn>
                  <a:cxn ang="0">
                    <a:pos x="882" y="518"/>
                  </a:cxn>
                  <a:cxn ang="0">
                    <a:pos x="835" y="517"/>
                  </a:cxn>
                  <a:cxn ang="0">
                    <a:pos x="793" y="538"/>
                  </a:cxn>
                  <a:cxn ang="0">
                    <a:pos x="760" y="594"/>
                  </a:cxn>
                  <a:cxn ang="0">
                    <a:pos x="758" y="648"/>
                  </a:cxn>
                  <a:cxn ang="0">
                    <a:pos x="767" y="706"/>
                  </a:cxn>
                  <a:cxn ang="0">
                    <a:pos x="775" y="763"/>
                  </a:cxn>
                  <a:cxn ang="0">
                    <a:pos x="773" y="817"/>
                  </a:cxn>
                  <a:cxn ang="0">
                    <a:pos x="748" y="864"/>
                  </a:cxn>
                  <a:cxn ang="0">
                    <a:pos x="700" y="892"/>
                  </a:cxn>
                  <a:cxn ang="0">
                    <a:pos x="658" y="892"/>
                  </a:cxn>
                  <a:cxn ang="0">
                    <a:pos x="613" y="880"/>
                  </a:cxn>
                  <a:cxn ang="0">
                    <a:pos x="568" y="867"/>
                  </a:cxn>
                  <a:cxn ang="0">
                    <a:pos x="524" y="861"/>
                  </a:cxn>
                  <a:cxn ang="0">
                    <a:pos x="482" y="871"/>
                  </a:cxn>
                  <a:cxn ang="0">
                    <a:pos x="440" y="916"/>
                  </a:cxn>
                  <a:cxn ang="0">
                    <a:pos x="429" y="965"/>
                  </a:cxn>
                  <a:cxn ang="0">
                    <a:pos x="432" y="1018"/>
                  </a:cxn>
                  <a:cxn ang="0">
                    <a:pos x="440" y="1073"/>
                  </a:cxn>
                  <a:cxn ang="0">
                    <a:pos x="442" y="1127"/>
                  </a:cxn>
                  <a:cxn ang="0">
                    <a:pos x="426" y="1179"/>
                  </a:cxn>
                  <a:cxn ang="0">
                    <a:pos x="387" y="1223"/>
                  </a:cxn>
                  <a:cxn ang="0">
                    <a:pos x="356" y="1236"/>
                  </a:cxn>
                  <a:cxn ang="0">
                    <a:pos x="325" y="1237"/>
                  </a:cxn>
                  <a:cxn ang="0">
                    <a:pos x="292" y="1234"/>
                  </a:cxn>
                  <a:cxn ang="0">
                    <a:pos x="257" y="1233"/>
                  </a:cxn>
                  <a:cxn ang="0">
                    <a:pos x="218" y="1238"/>
                  </a:cxn>
                  <a:cxn ang="0">
                    <a:pos x="164" y="1264"/>
                  </a:cxn>
                  <a:cxn ang="0">
                    <a:pos x="118" y="1298"/>
                  </a:cxn>
                  <a:cxn ang="0">
                    <a:pos x="78" y="1337"/>
                  </a:cxn>
                  <a:cxn ang="0">
                    <a:pos x="45" y="1374"/>
                  </a:cxn>
                  <a:cxn ang="0">
                    <a:pos x="20" y="1406"/>
                  </a:cxn>
                  <a:cxn ang="0">
                    <a:pos x="5" y="1429"/>
                  </a:cxn>
                  <a:cxn ang="0">
                    <a:pos x="0" y="1438"/>
                  </a:cxn>
                </a:cxnLst>
                <a:rect l="0" t="0" r="r" b="b"/>
                <a:pathLst>
                  <a:path w="1445" h="1439">
                    <a:moveTo>
                      <a:pt x="1419" y="0"/>
                    </a:moveTo>
                    <a:lnTo>
                      <a:pt x="1420" y="2"/>
                    </a:lnTo>
                    <a:lnTo>
                      <a:pt x="1420" y="4"/>
                    </a:lnTo>
                    <a:lnTo>
                      <a:pt x="1421" y="8"/>
                    </a:lnTo>
                    <a:lnTo>
                      <a:pt x="1422" y="12"/>
                    </a:lnTo>
                    <a:lnTo>
                      <a:pt x="1424" y="17"/>
                    </a:lnTo>
                    <a:lnTo>
                      <a:pt x="1425" y="22"/>
                    </a:lnTo>
                    <a:lnTo>
                      <a:pt x="1427" y="29"/>
                    </a:lnTo>
                    <a:lnTo>
                      <a:pt x="1429" y="36"/>
                    </a:lnTo>
                    <a:lnTo>
                      <a:pt x="1430" y="43"/>
                    </a:lnTo>
                    <a:lnTo>
                      <a:pt x="1432" y="50"/>
                    </a:lnTo>
                    <a:lnTo>
                      <a:pt x="1434" y="59"/>
                    </a:lnTo>
                    <a:lnTo>
                      <a:pt x="1436" y="68"/>
                    </a:lnTo>
                    <a:lnTo>
                      <a:pt x="1438" y="76"/>
                    </a:lnTo>
                    <a:lnTo>
                      <a:pt x="1439" y="86"/>
                    </a:lnTo>
                    <a:lnTo>
                      <a:pt x="1440" y="95"/>
                    </a:lnTo>
                    <a:lnTo>
                      <a:pt x="1442" y="105"/>
                    </a:lnTo>
                    <a:lnTo>
                      <a:pt x="1443" y="114"/>
                    </a:lnTo>
                    <a:lnTo>
                      <a:pt x="1444" y="124"/>
                    </a:lnTo>
                    <a:lnTo>
                      <a:pt x="1444" y="134"/>
                    </a:lnTo>
                    <a:lnTo>
                      <a:pt x="1444" y="144"/>
                    </a:lnTo>
                    <a:lnTo>
                      <a:pt x="1444" y="153"/>
                    </a:lnTo>
                    <a:lnTo>
                      <a:pt x="1444" y="162"/>
                    </a:lnTo>
                    <a:lnTo>
                      <a:pt x="1443" y="172"/>
                    </a:lnTo>
                    <a:lnTo>
                      <a:pt x="1442" y="180"/>
                    </a:lnTo>
                    <a:lnTo>
                      <a:pt x="1440" y="189"/>
                    </a:lnTo>
                    <a:lnTo>
                      <a:pt x="1438" y="197"/>
                    </a:lnTo>
                    <a:lnTo>
                      <a:pt x="1436" y="204"/>
                    </a:lnTo>
                    <a:lnTo>
                      <a:pt x="1432" y="212"/>
                    </a:lnTo>
                    <a:lnTo>
                      <a:pt x="1428" y="218"/>
                    </a:lnTo>
                    <a:lnTo>
                      <a:pt x="1424" y="224"/>
                    </a:lnTo>
                    <a:lnTo>
                      <a:pt x="1419" y="230"/>
                    </a:lnTo>
                    <a:lnTo>
                      <a:pt x="1404" y="240"/>
                    </a:lnTo>
                    <a:lnTo>
                      <a:pt x="1396" y="243"/>
                    </a:lnTo>
                    <a:lnTo>
                      <a:pt x="1387" y="246"/>
                    </a:lnTo>
                    <a:lnTo>
                      <a:pt x="1378" y="247"/>
                    </a:lnTo>
                    <a:lnTo>
                      <a:pt x="1369" y="247"/>
                    </a:lnTo>
                    <a:lnTo>
                      <a:pt x="1360" y="246"/>
                    </a:lnTo>
                    <a:lnTo>
                      <a:pt x="1350" y="245"/>
                    </a:lnTo>
                    <a:lnTo>
                      <a:pt x="1340" y="243"/>
                    </a:lnTo>
                    <a:lnTo>
                      <a:pt x="1330" y="240"/>
                    </a:lnTo>
                    <a:lnTo>
                      <a:pt x="1320" y="237"/>
                    </a:lnTo>
                    <a:lnTo>
                      <a:pt x="1310" y="234"/>
                    </a:lnTo>
                    <a:lnTo>
                      <a:pt x="1299" y="230"/>
                    </a:lnTo>
                    <a:lnTo>
                      <a:pt x="1288" y="225"/>
                    </a:lnTo>
                    <a:lnTo>
                      <a:pt x="1278" y="221"/>
                    </a:lnTo>
                    <a:lnTo>
                      <a:pt x="1267" y="216"/>
                    </a:lnTo>
                    <a:lnTo>
                      <a:pt x="1256" y="212"/>
                    </a:lnTo>
                    <a:lnTo>
                      <a:pt x="1246" y="207"/>
                    </a:lnTo>
                    <a:lnTo>
                      <a:pt x="1235" y="203"/>
                    </a:lnTo>
                    <a:lnTo>
                      <a:pt x="1224" y="199"/>
                    </a:lnTo>
                    <a:lnTo>
                      <a:pt x="1214" y="195"/>
                    </a:lnTo>
                    <a:lnTo>
                      <a:pt x="1204" y="192"/>
                    </a:lnTo>
                    <a:lnTo>
                      <a:pt x="1193" y="190"/>
                    </a:lnTo>
                    <a:lnTo>
                      <a:pt x="1183" y="187"/>
                    </a:lnTo>
                    <a:lnTo>
                      <a:pt x="1173" y="186"/>
                    </a:lnTo>
                    <a:lnTo>
                      <a:pt x="1164" y="185"/>
                    </a:lnTo>
                    <a:lnTo>
                      <a:pt x="1154" y="186"/>
                    </a:lnTo>
                    <a:lnTo>
                      <a:pt x="1145" y="187"/>
                    </a:lnTo>
                    <a:lnTo>
                      <a:pt x="1136" y="189"/>
                    </a:lnTo>
                    <a:lnTo>
                      <a:pt x="1127" y="192"/>
                    </a:lnTo>
                    <a:lnTo>
                      <a:pt x="1119" y="197"/>
                    </a:lnTo>
                    <a:lnTo>
                      <a:pt x="1111" y="203"/>
                    </a:lnTo>
                    <a:lnTo>
                      <a:pt x="1097" y="218"/>
                    </a:lnTo>
                    <a:lnTo>
                      <a:pt x="1092" y="226"/>
                    </a:lnTo>
                    <a:lnTo>
                      <a:pt x="1088" y="235"/>
                    </a:lnTo>
                    <a:lnTo>
                      <a:pt x="1085" y="244"/>
                    </a:lnTo>
                    <a:lnTo>
                      <a:pt x="1083" y="254"/>
                    </a:lnTo>
                    <a:lnTo>
                      <a:pt x="1082" y="264"/>
                    </a:lnTo>
                    <a:lnTo>
                      <a:pt x="1082" y="274"/>
                    </a:lnTo>
                    <a:lnTo>
                      <a:pt x="1082" y="284"/>
                    </a:lnTo>
                    <a:lnTo>
                      <a:pt x="1083" y="295"/>
                    </a:lnTo>
                    <a:lnTo>
                      <a:pt x="1085" y="306"/>
                    </a:lnTo>
                    <a:lnTo>
                      <a:pt x="1087" y="317"/>
                    </a:lnTo>
                    <a:lnTo>
                      <a:pt x="1089" y="328"/>
                    </a:lnTo>
                    <a:lnTo>
                      <a:pt x="1092" y="340"/>
                    </a:lnTo>
                    <a:lnTo>
                      <a:pt x="1094" y="351"/>
                    </a:lnTo>
                    <a:lnTo>
                      <a:pt x="1097" y="362"/>
                    </a:lnTo>
                    <a:lnTo>
                      <a:pt x="1100" y="374"/>
                    </a:lnTo>
                    <a:lnTo>
                      <a:pt x="1103" y="386"/>
                    </a:lnTo>
                    <a:lnTo>
                      <a:pt x="1106" y="397"/>
                    </a:lnTo>
                    <a:lnTo>
                      <a:pt x="1108" y="409"/>
                    </a:lnTo>
                    <a:lnTo>
                      <a:pt x="1110" y="420"/>
                    </a:lnTo>
                    <a:lnTo>
                      <a:pt x="1112" y="431"/>
                    </a:lnTo>
                    <a:lnTo>
                      <a:pt x="1112" y="442"/>
                    </a:lnTo>
                    <a:lnTo>
                      <a:pt x="1113" y="453"/>
                    </a:lnTo>
                    <a:lnTo>
                      <a:pt x="1113" y="464"/>
                    </a:lnTo>
                    <a:lnTo>
                      <a:pt x="1112" y="474"/>
                    </a:lnTo>
                    <a:lnTo>
                      <a:pt x="1110" y="484"/>
                    </a:lnTo>
                    <a:lnTo>
                      <a:pt x="1107" y="494"/>
                    </a:lnTo>
                    <a:lnTo>
                      <a:pt x="1103" y="503"/>
                    </a:lnTo>
                    <a:lnTo>
                      <a:pt x="1098" y="512"/>
                    </a:lnTo>
                    <a:lnTo>
                      <a:pt x="1091" y="521"/>
                    </a:lnTo>
                    <a:lnTo>
                      <a:pt x="1084" y="529"/>
                    </a:lnTo>
                    <a:lnTo>
                      <a:pt x="1068" y="540"/>
                    </a:lnTo>
                    <a:lnTo>
                      <a:pt x="1060" y="545"/>
                    </a:lnTo>
                    <a:lnTo>
                      <a:pt x="1052" y="548"/>
                    </a:lnTo>
                    <a:lnTo>
                      <a:pt x="1044" y="550"/>
                    </a:lnTo>
                    <a:lnTo>
                      <a:pt x="1035" y="551"/>
                    </a:lnTo>
                    <a:lnTo>
                      <a:pt x="1026" y="552"/>
                    </a:lnTo>
                    <a:lnTo>
                      <a:pt x="1017" y="552"/>
                    </a:lnTo>
                    <a:lnTo>
                      <a:pt x="1008" y="551"/>
                    </a:lnTo>
                    <a:lnTo>
                      <a:pt x="998" y="549"/>
                    </a:lnTo>
                    <a:lnTo>
                      <a:pt x="989" y="548"/>
                    </a:lnTo>
                    <a:lnTo>
                      <a:pt x="980" y="545"/>
                    </a:lnTo>
                    <a:lnTo>
                      <a:pt x="970" y="542"/>
                    </a:lnTo>
                    <a:lnTo>
                      <a:pt x="960" y="540"/>
                    </a:lnTo>
                    <a:lnTo>
                      <a:pt x="950" y="537"/>
                    </a:lnTo>
                    <a:lnTo>
                      <a:pt x="940" y="534"/>
                    </a:lnTo>
                    <a:lnTo>
                      <a:pt x="931" y="531"/>
                    </a:lnTo>
                    <a:lnTo>
                      <a:pt x="921" y="528"/>
                    </a:lnTo>
                    <a:lnTo>
                      <a:pt x="911" y="525"/>
                    </a:lnTo>
                    <a:lnTo>
                      <a:pt x="901" y="522"/>
                    </a:lnTo>
                    <a:lnTo>
                      <a:pt x="892" y="520"/>
                    </a:lnTo>
                    <a:lnTo>
                      <a:pt x="882" y="518"/>
                    </a:lnTo>
                    <a:lnTo>
                      <a:pt x="872" y="517"/>
                    </a:lnTo>
                    <a:lnTo>
                      <a:pt x="863" y="516"/>
                    </a:lnTo>
                    <a:lnTo>
                      <a:pt x="854" y="516"/>
                    </a:lnTo>
                    <a:lnTo>
                      <a:pt x="844" y="516"/>
                    </a:lnTo>
                    <a:lnTo>
                      <a:pt x="835" y="517"/>
                    </a:lnTo>
                    <a:lnTo>
                      <a:pt x="826" y="520"/>
                    </a:lnTo>
                    <a:lnTo>
                      <a:pt x="818" y="522"/>
                    </a:lnTo>
                    <a:lnTo>
                      <a:pt x="809" y="527"/>
                    </a:lnTo>
                    <a:lnTo>
                      <a:pt x="801" y="532"/>
                    </a:lnTo>
                    <a:lnTo>
                      <a:pt x="793" y="538"/>
                    </a:lnTo>
                    <a:lnTo>
                      <a:pt x="777" y="555"/>
                    </a:lnTo>
                    <a:lnTo>
                      <a:pt x="772" y="564"/>
                    </a:lnTo>
                    <a:lnTo>
                      <a:pt x="767" y="574"/>
                    </a:lnTo>
                    <a:lnTo>
                      <a:pt x="763" y="584"/>
                    </a:lnTo>
                    <a:lnTo>
                      <a:pt x="760" y="594"/>
                    </a:lnTo>
                    <a:lnTo>
                      <a:pt x="758" y="604"/>
                    </a:lnTo>
                    <a:lnTo>
                      <a:pt x="757" y="615"/>
                    </a:lnTo>
                    <a:lnTo>
                      <a:pt x="757" y="626"/>
                    </a:lnTo>
                    <a:lnTo>
                      <a:pt x="757" y="636"/>
                    </a:lnTo>
                    <a:lnTo>
                      <a:pt x="758" y="648"/>
                    </a:lnTo>
                    <a:lnTo>
                      <a:pt x="759" y="659"/>
                    </a:lnTo>
                    <a:lnTo>
                      <a:pt x="761" y="670"/>
                    </a:lnTo>
                    <a:lnTo>
                      <a:pt x="762" y="682"/>
                    </a:lnTo>
                    <a:lnTo>
                      <a:pt x="764" y="694"/>
                    </a:lnTo>
                    <a:lnTo>
                      <a:pt x="767" y="706"/>
                    </a:lnTo>
                    <a:lnTo>
                      <a:pt x="769" y="717"/>
                    </a:lnTo>
                    <a:lnTo>
                      <a:pt x="771" y="729"/>
                    </a:lnTo>
                    <a:lnTo>
                      <a:pt x="772" y="740"/>
                    </a:lnTo>
                    <a:lnTo>
                      <a:pt x="774" y="752"/>
                    </a:lnTo>
                    <a:lnTo>
                      <a:pt x="775" y="763"/>
                    </a:lnTo>
                    <a:lnTo>
                      <a:pt x="776" y="774"/>
                    </a:lnTo>
                    <a:lnTo>
                      <a:pt x="776" y="785"/>
                    </a:lnTo>
                    <a:lnTo>
                      <a:pt x="776" y="796"/>
                    </a:lnTo>
                    <a:lnTo>
                      <a:pt x="775" y="807"/>
                    </a:lnTo>
                    <a:lnTo>
                      <a:pt x="773" y="817"/>
                    </a:lnTo>
                    <a:lnTo>
                      <a:pt x="770" y="827"/>
                    </a:lnTo>
                    <a:lnTo>
                      <a:pt x="766" y="837"/>
                    </a:lnTo>
                    <a:lnTo>
                      <a:pt x="762" y="846"/>
                    </a:lnTo>
                    <a:lnTo>
                      <a:pt x="756" y="856"/>
                    </a:lnTo>
                    <a:lnTo>
                      <a:pt x="748" y="864"/>
                    </a:lnTo>
                    <a:lnTo>
                      <a:pt x="740" y="873"/>
                    </a:lnTo>
                    <a:lnTo>
                      <a:pt x="725" y="884"/>
                    </a:lnTo>
                    <a:lnTo>
                      <a:pt x="717" y="887"/>
                    </a:lnTo>
                    <a:lnTo>
                      <a:pt x="709" y="890"/>
                    </a:lnTo>
                    <a:lnTo>
                      <a:pt x="700" y="892"/>
                    </a:lnTo>
                    <a:lnTo>
                      <a:pt x="692" y="894"/>
                    </a:lnTo>
                    <a:lnTo>
                      <a:pt x="684" y="894"/>
                    </a:lnTo>
                    <a:lnTo>
                      <a:pt x="675" y="894"/>
                    </a:lnTo>
                    <a:lnTo>
                      <a:pt x="667" y="893"/>
                    </a:lnTo>
                    <a:lnTo>
                      <a:pt x="658" y="892"/>
                    </a:lnTo>
                    <a:lnTo>
                      <a:pt x="649" y="890"/>
                    </a:lnTo>
                    <a:lnTo>
                      <a:pt x="640" y="888"/>
                    </a:lnTo>
                    <a:lnTo>
                      <a:pt x="631" y="886"/>
                    </a:lnTo>
                    <a:lnTo>
                      <a:pt x="622" y="883"/>
                    </a:lnTo>
                    <a:lnTo>
                      <a:pt x="613" y="880"/>
                    </a:lnTo>
                    <a:lnTo>
                      <a:pt x="604" y="878"/>
                    </a:lnTo>
                    <a:lnTo>
                      <a:pt x="595" y="875"/>
                    </a:lnTo>
                    <a:lnTo>
                      <a:pt x="586" y="872"/>
                    </a:lnTo>
                    <a:lnTo>
                      <a:pt x="577" y="869"/>
                    </a:lnTo>
                    <a:lnTo>
                      <a:pt x="568" y="867"/>
                    </a:lnTo>
                    <a:lnTo>
                      <a:pt x="559" y="865"/>
                    </a:lnTo>
                    <a:lnTo>
                      <a:pt x="550" y="863"/>
                    </a:lnTo>
                    <a:lnTo>
                      <a:pt x="542" y="862"/>
                    </a:lnTo>
                    <a:lnTo>
                      <a:pt x="533" y="861"/>
                    </a:lnTo>
                    <a:lnTo>
                      <a:pt x="524" y="861"/>
                    </a:lnTo>
                    <a:lnTo>
                      <a:pt x="516" y="861"/>
                    </a:lnTo>
                    <a:lnTo>
                      <a:pt x="507" y="862"/>
                    </a:lnTo>
                    <a:lnTo>
                      <a:pt x="499" y="864"/>
                    </a:lnTo>
                    <a:lnTo>
                      <a:pt x="490" y="867"/>
                    </a:lnTo>
                    <a:lnTo>
                      <a:pt x="482" y="871"/>
                    </a:lnTo>
                    <a:lnTo>
                      <a:pt x="475" y="876"/>
                    </a:lnTo>
                    <a:lnTo>
                      <a:pt x="467" y="882"/>
                    </a:lnTo>
                    <a:lnTo>
                      <a:pt x="451" y="898"/>
                    </a:lnTo>
                    <a:lnTo>
                      <a:pt x="445" y="907"/>
                    </a:lnTo>
                    <a:lnTo>
                      <a:pt x="440" y="916"/>
                    </a:lnTo>
                    <a:lnTo>
                      <a:pt x="436" y="925"/>
                    </a:lnTo>
                    <a:lnTo>
                      <a:pt x="433" y="935"/>
                    </a:lnTo>
                    <a:lnTo>
                      <a:pt x="431" y="944"/>
                    </a:lnTo>
                    <a:lnTo>
                      <a:pt x="430" y="954"/>
                    </a:lnTo>
                    <a:lnTo>
                      <a:pt x="429" y="965"/>
                    </a:lnTo>
                    <a:lnTo>
                      <a:pt x="428" y="975"/>
                    </a:lnTo>
                    <a:lnTo>
                      <a:pt x="429" y="986"/>
                    </a:lnTo>
                    <a:lnTo>
                      <a:pt x="430" y="996"/>
                    </a:lnTo>
                    <a:lnTo>
                      <a:pt x="431" y="1007"/>
                    </a:lnTo>
                    <a:lnTo>
                      <a:pt x="432" y="1018"/>
                    </a:lnTo>
                    <a:lnTo>
                      <a:pt x="434" y="1029"/>
                    </a:lnTo>
                    <a:lnTo>
                      <a:pt x="436" y="1040"/>
                    </a:lnTo>
                    <a:lnTo>
                      <a:pt x="437" y="1051"/>
                    </a:lnTo>
                    <a:lnTo>
                      <a:pt x="439" y="1062"/>
                    </a:lnTo>
                    <a:lnTo>
                      <a:pt x="440" y="1073"/>
                    </a:lnTo>
                    <a:lnTo>
                      <a:pt x="441" y="1084"/>
                    </a:lnTo>
                    <a:lnTo>
                      <a:pt x="442" y="1095"/>
                    </a:lnTo>
                    <a:lnTo>
                      <a:pt x="442" y="1106"/>
                    </a:lnTo>
                    <a:lnTo>
                      <a:pt x="442" y="1116"/>
                    </a:lnTo>
                    <a:lnTo>
                      <a:pt x="442" y="1127"/>
                    </a:lnTo>
                    <a:lnTo>
                      <a:pt x="440" y="1138"/>
                    </a:lnTo>
                    <a:lnTo>
                      <a:pt x="438" y="1148"/>
                    </a:lnTo>
                    <a:lnTo>
                      <a:pt x="435" y="1159"/>
                    </a:lnTo>
                    <a:lnTo>
                      <a:pt x="432" y="1169"/>
                    </a:lnTo>
                    <a:lnTo>
                      <a:pt x="426" y="1179"/>
                    </a:lnTo>
                    <a:lnTo>
                      <a:pt x="420" y="1189"/>
                    </a:lnTo>
                    <a:lnTo>
                      <a:pt x="414" y="1198"/>
                    </a:lnTo>
                    <a:lnTo>
                      <a:pt x="405" y="1208"/>
                    </a:lnTo>
                    <a:lnTo>
                      <a:pt x="393" y="1219"/>
                    </a:lnTo>
                    <a:lnTo>
                      <a:pt x="387" y="1223"/>
                    </a:lnTo>
                    <a:lnTo>
                      <a:pt x="380" y="1227"/>
                    </a:lnTo>
                    <a:lnTo>
                      <a:pt x="374" y="1230"/>
                    </a:lnTo>
                    <a:lnTo>
                      <a:pt x="368" y="1232"/>
                    </a:lnTo>
                    <a:lnTo>
                      <a:pt x="362" y="1234"/>
                    </a:lnTo>
                    <a:lnTo>
                      <a:pt x="356" y="1236"/>
                    </a:lnTo>
                    <a:lnTo>
                      <a:pt x="350" y="1237"/>
                    </a:lnTo>
                    <a:lnTo>
                      <a:pt x="344" y="1237"/>
                    </a:lnTo>
                    <a:lnTo>
                      <a:pt x="338" y="1238"/>
                    </a:lnTo>
                    <a:lnTo>
                      <a:pt x="332" y="1238"/>
                    </a:lnTo>
                    <a:lnTo>
                      <a:pt x="325" y="1237"/>
                    </a:lnTo>
                    <a:lnTo>
                      <a:pt x="319" y="1237"/>
                    </a:lnTo>
                    <a:lnTo>
                      <a:pt x="312" y="1236"/>
                    </a:lnTo>
                    <a:lnTo>
                      <a:pt x="306" y="1236"/>
                    </a:lnTo>
                    <a:lnTo>
                      <a:pt x="299" y="1235"/>
                    </a:lnTo>
                    <a:lnTo>
                      <a:pt x="292" y="1234"/>
                    </a:lnTo>
                    <a:lnTo>
                      <a:pt x="286" y="1234"/>
                    </a:lnTo>
                    <a:lnTo>
                      <a:pt x="279" y="1233"/>
                    </a:lnTo>
                    <a:lnTo>
                      <a:pt x="272" y="1233"/>
                    </a:lnTo>
                    <a:lnTo>
                      <a:pt x="264" y="1233"/>
                    </a:lnTo>
                    <a:lnTo>
                      <a:pt x="257" y="1233"/>
                    </a:lnTo>
                    <a:lnTo>
                      <a:pt x="250" y="1233"/>
                    </a:lnTo>
                    <a:lnTo>
                      <a:pt x="242" y="1234"/>
                    </a:lnTo>
                    <a:lnTo>
                      <a:pt x="234" y="1235"/>
                    </a:lnTo>
                    <a:lnTo>
                      <a:pt x="227" y="1236"/>
                    </a:lnTo>
                    <a:lnTo>
                      <a:pt x="218" y="1238"/>
                    </a:lnTo>
                    <a:lnTo>
                      <a:pt x="210" y="1241"/>
                    </a:lnTo>
                    <a:lnTo>
                      <a:pt x="202" y="1244"/>
                    </a:lnTo>
                    <a:lnTo>
                      <a:pt x="193" y="1248"/>
                    </a:lnTo>
                    <a:lnTo>
                      <a:pt x="185" y="1252"/>
                    </a:lnTo>
                    <a:lnTo>
                      <a:pt x="164" y="1264"/>
                    </a:lnTo>
                    <a:lnTo>
                      <a:pt x="154" y="1270"/>
                    </a:lnTo>
                    <a:lnTo>
                      <a:pt x="145" y="1277"/>
                    </a:lnTo>
                    <a:lnTo>
                      <a:pt x="136" y="1284"/>
                    </a:lnTo>
                    <a:lnTo>
                      <a:pt x="126" y="1291"/>
                    </a:lnTo>
                    <a:lnTo>
                      <a:pt x="118" y="1298"/>
                    </a:lnTo>
                    <a:lnTo>
                      <a:pt x="109" y="1306"/>
                    </a:lnTo>
                    <a:lnTo>
                      <a:pt x="101" y="1314"/>
                    </a:lnTo>
                    <a:lnTo>
                      <a:pt x="93" y="1321"/>
                    </a:lnTo>
                    <a:lnTo>
                      <a:pt x="85" y="1329"/>
                    </a:lnTo>
                    <a:lnTo>
                      <a:pt x="78" y="1337"/>
                    </a:lnTo>
                    <a:lnTo>
                      <a:pt x="70" y="1344"/>
                    </a:lnTo>
                    <a:lnTo>
                      <a:pt x="64" y="1352"/>
                    </a:lnTo>
                    <a:lnTo>
                      <a:pt x="57" y="1360"/>
                    </a:lnTo>
                    <a:lnTo>
                      <a:pt x="51" y="1367"/>
                    </a:lnTo>
                    <a:lnTo>
                      <a:pt x="45" y="1374"/>
                    </a:lnTo>
                    <a:lnTo>
                      <a:pt x="39" y="1381"/>
                    </a:lnTo>
                    <a:lnTo>
                      <a:pt x="34" y="1388"/>
                    </a:lnTo>
                    <a:lnTo>
                      <a:pt x="29" y="1394"/>
                    </a:lnTo>
                    <a:lnTo>
                      <a:pt x="24" y="1400"/>
                    </a:lnTo>
                    <a:lnTo>
                      <a:pt x="20" y="1406"/>
                    </a:lnTo>
                    <a:lnTo>
                      <a:pt x="16" y="1412"/>
                    </a:lnTo>
                    <a:lnTo>
                      <a:pt x="13" y="1417"/>
                    </a:lnTo>
                    <a:lnTo>
                      <a:pt x="10" y="1421"/>
                    </a:lnTo>
                    <a:lnTo>
                      <a:pt x="7" y="1425"/>
                    </a:lnTo>
                    <a:lnTo>
                      <a:pt x="5" y="1429"/>
                    </a:lnTo>
                    <a:lnTo>
                      <a:pt x="3" y="1432"/>
                    </a:lnTo>
                    <a:lnTo>
                      <a:pt x="1" y="1434"/>
                    </a:lnTo>
                    <a:lnTo>
                      <a:pt x="0" y="1436"/>
                    </a:lnTo>
                    <a:lnTo>
                      <a:pt x="0" y="1437"/>
                    </a:lnTo>
                    <a:lnTo>
                      <a:pt x="0" y="1438"/>
                    </a:lnTo>
                  </a:path>
                </a:pathLst>
              </a:custGeom>
              <a:noFill/>
              <a:ln w="2603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 useBgFill="1">
            <p:nvSpPr>
              <p:cNvPr id="47357" name="Oval 253"/>
              <p:cNvSpPr>
                <a:spLocks noChangeAspect="1" noChangeArrowheads="1"/>
              </p:cNvSpPr>
              <p:nvPr/>
            </p:nvSpPr>
            <p:spPr bwMode="auto">
              <a:xfrm flipV="1">
                <a:off x="4459" y="843"/>
                <a:ext cx="68" cy="66"/>
              </a:xfrm>
              <a:prstGeom prst="ellipse">
                <a:avLst/>
              </a:prstGeom>
              <a:ln w="2603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 useBgFill="1">
            <p:nvSpPr>
              <p:cNvPr id="47358" name="Oval 254"/>
              <p:cNvSpPr>
                <a:spLocks noChangeAspect="1" noChangeArrowheads="1"/>
              </p:cNvSpPr>
              <p:nvPr/>
            </p:nvSpPr>
            <p:spPr bwMode="auto">
              <a:xfrm flipV="1">
                <a:off x="4221" y="669"/>
                <a:ext cx="68" cy="65"/>
              </a:xfrm>
              <a:prstGeom prst="ellipse">
                <a:avLst/>
              </a:prstGeom>
              <a:ln w="2603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 useBgFill="1">
            <p:nvSpPr>
              <p:cNvPr id="47359" name="Oval 255"/>
              <p:cNvSpPr>
                <a:spLocks noChangeAspect="1" noChangeArrowheads="1"/>
              </p:cNvSpPr>
              <p:nvPr/>
            </p:nvSpPr>
            <p:spPr bwMode="auto">
              <a:xfrm flipV="1">
                <a:off x="3884" y="670"/>
                <a:ext cx="67" cy="66"/>
              </a:xfrm>
              <a:prstGeom prst="ellipse">
                <a:avLst/>
              </a:prstGeom>
              <a:ln w="2603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 useBgFill="1">
            <p:nvSpPr>
              <p:cNvPr id="47360" name="Oval 256"/>
              <p:cNvSpPr>
                <a:spLocks noChangeAspect="1" noChangeArrowheads="1"/>
              </p:cNvSpPr>
              <p:nvPr/>
            </p:nvSpPr>
            <p:spPr bwMode="auto">
              <a:xfrm flipV="1">
                <a:off x="4582" y="950"/>
                <a:ext cx="68" cy="65"/>
              </a:xfrm>
              <a:prstGeom prst="ellipse">
                <a:avLst/>
              </a:prstGeom>
              <a:ln w="2603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grpSp>
            <p:nvGrpSpPr>
              <p:cNvPr id="47361" name="Group 257"/>
              <p:cNvGrpSpPr>
                <a:grpSpLocks noChangeAspect="1"/>
              </p:cNvGrpSpPr>
              <p:nvPr/>
            </p:nvGrpSpPr>
            <p:grpSpPr bwMode="auto">
              <a:xfrm>
                <a:off x="3906" y="689"/>
                <a:ext cx="23" cy="26"/>
                <a:chOff x="1839" y="2593"/>
                <a:chExt cx="39" cy="39"/>
              </a:xfrm>
            </p:grpSpPr>
            <p:sp>
              <p:nvSpPr>
                <p:cNvPr id="47362" name="Line 258"/>
                <p:cNvSpPr>
                  <a:spLocks noChangeAspect="1" noChangeShapeType="1"/>
                </p:cNvSpPr>
                <p:nvPr/>
              </p:nvSpPr>
              <p:spPr bwMode="auto">
                <a:xfrm>
                  <a:off x="1857" y="2593"/>
                  <a:ext cx="1" cy="39"/>
                </a:xfrm>
                <a:prstGeom prst="line">
                  <a:avLst/>
                </a:prstGeom>
                <a:noFill/>
                <a:ln w="1651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47363" name="Line 259"/>
                <p:cNvSpPr>
                  <a:spLocks noChangeAspect="1" noChangeShapeType="1"/>
                </p:cNvSpPr>
                <p:nvPr/>
              </p:nvSpPr>
              <p:spPr bwMode="auto">
                <a:xfrm>
                  <a:off x="1839" y="2611"/>
                  <a:ext cx="39" cy="1"/>
                </a:xfrm>
                <a:prstGeom prst="line">
                  <a:avLst/>
                </a:prstGeom>
                <a:noFill/>
                <a:ln w="1651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grpSp>
            <p:nvGrpSpPr>
              <p:cNvPr id="47364" name="Group 260"/>
              <p:cNvGrpSpPr>
                <a:grpSpLocks noChangeAspect="1"/>
              </p:cNvGrpSpPr>
              <p:nvPr/>
            </p:nvGrpSpPr>
            <p:grpSpPr bwMode="auto">
              <a:xfrm>
                <a:off x="4243" y="688"/>
                <a:ext cx="23" cy="25"/>
                <a:chOff x="2407" y="2591"/>
                <a:chExt cx="39" cy="39"/>
              </a:xfrm>
            </p:grpSpPr>
            <p:sp>
              <p:nvSpPr>
                <p:cNvPr id="47365" name="Line 261"/>
                <p:cNvSpPr>
                  <a:spLocks noChangeAspect="1" noChangeShapeType="1"/>
                </p:cNvSpPr>
                <p:nvPr/>
              </p:nvSpPr>
              <p:spPr bwMode="auto">
                <a:xfrm>
                  <a:off x="2425" y="2591"/>
                  <a:ext cx="1" cy="39"/>
                </a:xfrm>
                <a:prstGeom prst="line">
                  <a:avLst/>
                </a:prstGeom>
                <a:noFill/>
                <a:ln w="1651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47366" name="Line 262"/>
                <p:cNvSpPr>
                  <a:spLocks noChangeAspect="1" noChangeShapeType="1"/>
                </p:cNvSpPr>
                <p:nvPr/>
              </p:nvSpPr>
              <p:spPr bwMode="auto">
                <a:xfrm>
                  <a:off x="2407" y="2609"/>
                  <a:ext cx="39" cy="1"/>
                </a:xfrm>
                <a:prstGeom prst="line">
                  <a:avLst/>
                </a:prstGeom>
                <a:noFill/>
                <a:ln w="1651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grpSp>
            <p:nvGrpSpPr>
              <p:cNvPr id="47367" name="Group 263"/>
              <p:cNvGrpSpPr>
                <a:grpSpLocks noChangeAspect="1"/>
              </p:cNvGrpSpPr>
              <p:nvPr/>
            </p:nvGrpSpPr>
            <p:grpSpPr bwMode="auto">
              <a:xfrm>
                <a:off x="4482" y="860"/>
                <a:ext cx="23" cy="25"/>
                <a:chOff x="2811" y="2858"/>
                <a:chExt cx="38" cy="38"/>
              </a:xfrm>
            </p:grpSpPr>
            <p:sp>
              <p:nvSpPr>
                <p:cNvPr id="47368" name="Line 264"/>
                <p:cNvSpPr>
                  <a:spLocks noChangeAspect="1" noChangeShapeType="1"/>
                </p:cNvSpPr>
                <p:nvPr/>
              </p:nvSpPr>
              <p:spPr bwMode="auto">
                <a:xfrm>
                  <a:off x="2828" y="2858"/>
                  <a:ext cx="1" cy="38"/>
                </a:xfrm>
                <a:prstGeom prst="line">
                  <a:avLst/>
                </a:prstGeom>
                <a:noFill/>
                <a:ln w="1651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47369" name="Line 265"/>
                <p:cNvSpPr>
                  <a:spLocks noChangeAspect="1" noChangeShapeType="1"/>
                </p:cNvSpPr>
                <p:nvPr/>
              </p:nvSpPr>
              <p:spPr bwMode="auto">
                <a:xfrm>
                  <a:off x="2811" y="2876"/>
                  <a:ext cx="38" cy="1"/>
                </a:xfrm>
                <a:prstGeom prst="line">
                  <a:avLst/>
                </a:prstGeom>
                <a:noFill/>
                <a:ln w="1651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47370" name="Line 266"/>
              <p:cNvSpPr>
                <a:spLocks noChangeAspect="1" noChangeShapeType="1"/>
              </p:cNvSpPr>
              <p:nvPr/>
            </p:nvSpPr>
            <p:spPr bwMode="auto">
              <a:xfrm>
                <a:off x="4604" y="983"/>
                <a:ext cx="29" cy="1"/>
              </a:xfrm>
              <a:prstGeom prst="line">
                <a:avLst/>
              </a:prstGeom>
              <a:noFill/>
              <a:ln w="1651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371" name="Line 267"/>
              <p:cNvSpPr>
                <a:spLocks noChangeAspect="1" noChangeShapeType="1"/>
              </p:cNvSpPr>
              <p:nvPr/>
            </p:nvSpPr>
            <p:spPr bwMode="auto">
              <a:xfrm>
                <a:off x="4231" y="276"/>
                <a:ext cx="43" cy="1"/>
              </a:xfrm>
              <a:prstGeom prst="line">
                <a:avLst/>
              </a:prstGeom>
              <a:noFill/>
              <a:ln w="3238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372" name="Line 268"/>
              <p:cNvSpPr>
                <a:spLocks noChangeAspect="1" noChangeShapeType="1"/>
              </p:cNvSpPr>
              <p:nvPr/>
            </p:nvSpPr>
            <p:spPr bwMode="auto">
              <a:xfrm>
                <a:off x="4523" y="1382"/>
                <a:ext cx="1" cy="178"/>
              </a:xfrm>
              <a:prstGeom prst="line">
                <a:avLst/>
              </a:prstGeom>
              <a:noFill/>
              <a:ln w="3238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grpSp>
            <p:nvGrpSpPr>
              <p:cNvPr id="47373" name="Group 269"/>
              <p:cNvGrpSpPr>
                <a:grpSpLocks noChangeAspect="1"/>
              </p:cNvGrpSpPr>
              <p:nvPr/>
            </p:nvGrpSpPr>
            <p:grpSpPr bwMode="auto">
              <a:xfrm>
                <a:off x="4495" y="1571"/>
                <a:ext cx="56" cy="63"/>
                <a:chOff x="2832" y="3936"/>
                <a:chExt cx="96" cy="96"/>
              </a:xfrm>
            </p:grpSpPr>
            <p:sp>
              <p:nvSpPr>
                <p:cNvPr id="47374" name="Line 270"/>
                <p:cNvSpPr>
                  <a:spLocks noChangeAspect="1" noChangeShapeType="1"/>
                </p:cNvSpPr>
                <p:nvPr/>
              </p:nvSpPr>
              <p:spPr bwMode="auto">
                <a:xfrm>
                  <a:off x="2880" y="3936"/>
                  <a:ext cx="2" cy="96"/>
                </a:xfrm>
                <a:prstGeom prst="line">
                  <a:avLst/>
                </a:prstGeom>
                <a:noFill/>
                <a:ln w="3238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47375" name="Line 271"/>
                <p:cNvSpPr>
                  <a:spLocks noChangeAspect="1" noChangeShapeType="1"/>
                </p:cNvSpPr>
                <p:nvPr/>
              </p:nvSpPr>
              <p:spPr bwMode="auto">
                <a:xfrm>
                  <a:off x="2832" y="3982"/>
                  <a:ext cx="96" cy="1"/>
                </a:xfrm>
                <a:prstGeom prst="line">
                  <a:avLst/>
                </a:prstGeom>
                <a:noFill/>
                <a:ln w="3238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47376" name="Text Box 272"/>
              <p:cNvSpPr txBox="1">
                <a:spLocks noChangeAspect="1" noChangeArrowheads="1"/>
              </p:cNvSpPr>
              <p:nvPr/>
            </p:nvSpPr>
            <p:spPr bwMode="auto">
              <a:xfrm>
                <a:off x="5010" y="411"/>
                <a:ext cx="346" cy="2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eaLnBrk="0" hangingPunct="0">
                  <a:lnSpc>
                    <a:spcPct val="85000"/>
                  </a:lnSpc>
                  <a:spcBef>
                    <a:spcPct val="30000"/>
                  </a:spcBef>
                  <a:buFontTx/>
                  <a:buNone/>
                </a:pPr>
                <a:r>
                  <a:rPr lang="fr-FR" sz="1000" b="1">
                    <a:solidFill>
                      <a:srgbClr val="804000"/>
                    </a:solidFill>
                    <a:effectLst/>
                    <a:latin typeface="Arial" charset="0"/>
                  </a:rPr>
                  <a:t/>
                </a:r>
                <a:br>
                  <a:rPr lang="fr-FR" sz="1000" b="1">
                    <a:solidFill>
                      <a:srgbClr val="804000"/>
                    </a:solidFill>
                    <a:effectLst/>
                    <a:latin typeface="Arial" charset="0"/>
                  </a:rPr>
                </a:br>
                <a:r>
                  <a:rPr lang="fr-FR" sz="1000" b="1">
                    <a:solidFill>
                      <a:srgbClr val="FF3300"/>
                    </a:solidFill>
                    <a:effectLst/>
                    <a:latin typeface="Arial" charset="0"/>
                  </a:rPr>
                  <a:t>SiO</a:t>
                </a:r>
                <a:r>
                  <a:rPr lang="fr-FR" sz="1000" b="1" baseline="-25000">
                    <a:solidFill>
                      <a:srgbClr val="FF3300"/>
                    </a:solidFill>
                    <a:effectLst/>
                    <a:latin typeface="Arial" charset="0"/>
                  </a:rPr>
                  <a:t>2</a:t>
                </a:r>
                <a:endParaRPr lang="fr-FR" sz="10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7377" name="Text Box 273"/>
              <p:cNvSpPr txBox="1">
                <a:spLocks noChangeAspect="1" noChangeArrowheads="1"/>
              </p:cNvSpPr>
              <p:nvPr/>
            </p:nvSpPr>
            <p:spPr bwMode="auto">
              <a:xfrm>
                <a:off x="5092" y="172"/>
                <a:ext cx="207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lnSpc>
                    <a:spcPct val="85000"/>
                  </a:lnSpc>
                  <a:spcBef>
                    <a:spcPct val="30000"/>
                  </a:spcBef>
                  <a:buFontTx/>
                  <a:buNone/>
                </a:pPr>
                <a:r>
                  <a:rPr lang="fr-FR" sz="1000" b="1">
                    <a:solidFill>
                      <a:schemeClr val="tx1"/>
                    </a:solidFill>
                    <a:effectLst/>
                    <a:latin typeface="Arial" charset="0"/>
                  </a:rPr>
                  <a:t>h</a:t>
                </a:r>
                <a:r>
                  <a:rPr lang="fr-FR" sz="1000" b="1">
                    <a:solidFill>
                      <a:schemeClr val="tx1"/>
                    </a:solidFill>
                    <a:effectLst/>
                    <a:latin typeface="Arial" charset="0"/>
                    <a:sym typeface="Symbol" pitchFamily="18" charset="2"/>
                  </a:rPr>
                  <a:t></a:t>
                </a:r>
                <a:endParaRPr lang="fr-FR" sz="10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7378" name="Text Box 274"/>
              <p:cNvSpPr txBox="1">
                <a:spLocks noChangeAspect="1" noChangeArrowheads="1"/>
              </p:cNvSpPr>
              <p:nvPr/>
            </p:nvSpPr>
            <p:spPr bwMode="auto">
              <a:xfrm>
                <a:off x="3698" y="1061"/>
                <a:ext cx="590" cy="1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lnSpc>
                    <a:spcPct val="85000"/>
                  </a:lnSpc>
                  <a:spcBef>
                    <a:spcPct val="30000"/>
                  </a:spcBef>
                  <a:buFontTx/>
                  <a:buNone/>
                </a:pPr>
                <a:r>
                  <a:rPr lang="cs-CZ" sz="1000" b="1">
                    <a:solidFill>
                      <a:schemeClr val="tx1"/>
                    </a:solidFill>
                    <a:effectLst/>
                    <a:latin typeface="Arial" charset="0"/>
                  </a:rPr>
                  <a:t>dopovaný</a:t>
                </a:r>
                <a:r>
                  <a:rPr lang="fr-FR" sz="1000" b="1">
                    <a:solidFill>
                      <a:schemeClr val="tx1"/>
                    </a:solidFill>
                    <a:effectLst/>
                    <a:latin typeface="Arial" charset="0"/>
                  </a:rPr>
                  <a:t> Si</a:t>
                </a:r>
              </a:p>
            </p:txBody>
          </p:sp>
          <p:sp>
            <p:nvSpPr>
              <p:cNvPr id="47379" name="Text Box 275"/>
              <p:cNvSpPr txBox="1">
                <a:spLocks noChangeAspect="1" noChangeArrowheads="1"/>
              </p:cNvSpPr>
              <p:nvPr/>
            </p:nvSpPr>
            <p:spPr bwMode="auto">
              <a:xfrm>
                <a:off x="3919" y="120"/>
                <a:ext cx="470" cy="1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lnSpc>
                    <a:spcPct val="85000"/>
                  </a:lnSpc>
                  <a:spcBef>
                    <a:spcPct val="30000"/>
                  </a:spcBef>
                  <a:buFontTx/>
                  <a:buNone/>
                </a:pPr>
                <a:r>
                  <a:rPr lang="cs-CZ" sz="1000" b="1">
                    <a:solidFill>
                      <a:srgbClr val="0080FF"/>
                    </a:solidFill>
                    <a:effectLst/>
                    <a:latin typeface="Arial" charset="0"/>
                  </a:rPr>
                  <a:t>elektrody</a:t>
                </a:r>
                <a:endParaRPr lang="fr-FR" sz="10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7380" name="Text Box 276"/>
              <p:cNvSpPr txBox="1">
                <a:spLocks noChangeAspect="1" noChangeArrowheads="1"/>
              </p:cNvSpPr>
              <p:nvPr/>
            </p:nvSpPr>
            <p:spPr bwMode="auto">
              <a:xfrm>
                <a:off x="4577" y="1371"/>
                <a:ext cx="470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lnSpc>
                    <a:spcPct val="85000"/>
                  </a:lnSpc>
                  <a:spcBef>
                    <a:spcPct val="30000"/>
                  </a:spcBef>
                  <a:buFontTx/>
                  <a:buNone/>
                </a:pPr>
                <a:r>
                  <a:rPr lang="cs-CZ" sz="1000" b="1">
                    <a:solidFill>
                      <a:srgbClr val="0080FF"/>
                    </a:solidFill>
                    <a:effectLst/>
                    <a:latin typeface="Arial" charset="0"/>
                  </a:rPr>
                  <a:t>elektroda</a:t>
                </a:r>
                <a:endParaRPr lang="fr-FR" sz="10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7381" name="Text Box 277"/>
              <p:cNvSpPr txBox="1">
                <a:spLocks noChangeAspect="1" noChangeArrowheads="1"/>
              </p:cNvSpPr>
              <p:nvPr/>
            </p:nvSpPr>
            <p:spPr bwMode="auto">
              <a:xfrm>
                <a:off x="4585" y="868"/>
                <a:ext cx="599" cy="1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lnSpc>
                    <a:spcPct val="85000"/>
                  </a:lnSpc>
                  <a:spcBef>
                    <a:spcPct val="30000"/>
                  </a:spcBef>
                  <a:buFontTx/>
                  <a:buNone/>
                </a:pPr>
                <a:r>
                  <a:rPr lang="cs-CZ" sz="1000" b="1">
                    <a:solidFill>
                      <a:schemeClr val="tx1"/>
                    </a:solidFill>
                    <a:effectLst/>
                    <a:latin typeface="Arial" charset="0"/>
                  </a:rPr>
                  <a:t>díra</a:t>
                </a:r>
                <a:r>
                  <a:rPr lang="fr-FR" sz="1000" b="1">
                    <a:solidFill>
                      <a:schemeClr val="tx1"/>
                    </a:solidFill>
                    <a:effectLst/>
                    <a:latin typeface="Arial" charset="0"/>
                  </a:rPr>
                  <a:t>-</a:t>
                </a:r>
                <a:r>
                  <a:rPr lang="cs-CZ" sz="1000" b="1">
                    <a:solidFill>
                      <a:schemeClr val="tx1"/>
                    </a:solidFill>
                    <a:effectLst/>
                    <a:latin typeface="Arial" charset="0"/>
                  </a:rPr>
                  <a:t>elektron</a:t>
                </a:r>
                <a:endParaRPr lang="fr-FR" sz="1000" b="1"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7382" name="Text Box 278"/>
              <p:cNvSpPr txBox="1">
                <a:spLocks noChangeAspect="1" noChangeArrowheads="1"/>
              </p:cNvSpPr>
              <p:nvPr/>
            </p:nvSpPr>
            <p:spPr bwMode="auto">
              <a:xfrm>
                <a:off x="4009" y="871"/>
                <a:ext cx="439" cy="1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lnSpc>
                    <a:spcPct val="85000"/>
                  </a:lnSpc>
                  <a:spcBef>
                    <a:spcPct val="30000"/>
                  </a:spcBef>
                  <a:buFontTx/>
                  <a:buNone/>
                </a:pPr>
                <a:r>
                  <a:rPr lang="cs-CZ" sz="1000" b="1">
                    <a:solidFill>
                      <a:schemeClr val="tx1"/>
                    </a:solidFill>
                    <a:effectLst/>
                    <a:latin typeface="Arial" charset="0"/>
                  </a:rPr>
                  <a:t>ukládání</a:t>
                </a:r>
                <a:endParaRPr lang="fr-FR" sz="10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7383" name="Text Box 279"/>
              <p:cNvSpPr txBox="1">
                <a:spLocks noChangeAspect="1" noChangeArrowheads="1"/>
              </p:cNvSpPr>
              <p:nvPr/>
            </p:nvSpPr>
            <p:spPr bwMode="auto">
              <a:xfrm>
                <a:off x="4381" y="620"/>
                <a:ext cx="455" cy="2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eaLnBrk="0" hangingPunct="0">
                  <a:lnSpc>
                    <a:spcPct val="85000"/>
                  </a:lnSpc>
                  <a:spcBef>
                    <a:spcPct val="30000"/>
                  </a:spcBef>
                  <a:buFontTx/>
                  <a:buNone/>
                </a:pPr>
                <a:r>
                  <a:rPr lang="cs-CZ" sz="1000" b="1">
                    <a:solidFill>
                      <a:schemeClr val="tx1"/>
                    </a:solidFill>
                    <a:effectLst/>
                    <a:latin typeface="Arial" charset="0"/>
                  </a:rPr>
                  <a:t>Inverzní zóna</a:t>
                </a:r>
                <a:endParaRPr lang="fr-FR" sz="1000" b="1"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7384" name="Text Box 280"/>
              <p:cNvSpPr txBox="1">
                <a:spLocks noChangeAspect="1" noChangeArrowheads="1"/>
              </p:cNvSpPr>
              <p:nvPr/>
            </p:nvSpPr>
            <p:spPr bwMode="auto">
              <a:xfrm>
                <a:off x="4009" y="977"/>
                <a:ext cx="524" cy="1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lnSpc>
                    <a:spcPct val="85000"/>
                  </a:lnSpc>
                  <a:spcBef>
                    <a:spcPct val="30000"/>
                  </a:spcBef>
                  <a:buFontTx/>
                  <a:buNone/>
                </a:pPr>
                <a:r>
                  <a:rPr lang="fr-FR" sz="1000" b="1">
                    <a:solidFill>
                      <a:schemeClr val="tx1"/>
                    </a:solidFill>
                    <a:effectLst/>
                    <a:latin typeface="Arial" charset="0"/>
                  </a:rPr>
                  <a:t>(</a:t>
                </a:r>
                <a:r>
                  <a:rPr lang="cs-CZ" sz="1000" b="1">
                    <a:solidFill>
                      <a:schemeClr val="tx1"/>
                    </a:solidFill>
                    <a:effectLst/>
                    <a:latin typeface="Arial" charset="0"/>
                  </a:rPr>
                  <a:t>integrace</a:t>
                </a:r>
                <a:r>
                  <a:rPr lang="fr-FR" sz="1000" b="1">
                    <a:solidFill>
                      <a:schemeClr val="tx1"/>
                    </a:solidFill>
                    <a:effectLst/>
                    <a:latin typeface="Arial" charset="0"/>
                  </a:rPr>
                  <a:t>)</a:t>
                </a:r>
                <a:endParaRPr lang="fr-FR" sz="10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7385" name="Text Box 281"/>
              <p:cNvSpPr txBox="1">
                <a:spLocks noChangeAspect="1" noChangeArrowheads="1"/>
              </p:cNvSpPr>
              <p:nvPr/>
            </p:nvSpPr>
            <p:spPr bwMode="auto">
              <a:xfrm rot="5400000">
                <a:off x="4891" y="906"/>
                <a:ext cx="677" cy="1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lnSpc>
                    <a:spcPct val="85000"/>
                  </a:lnSpc>
                  <a:spcBef>
                    <a:spcPct val="30000"/>
                  </a:spcBef>
                  <a:buFontTx/>
                  <a:buNone/>
                </a:pPr>
                <a:r>
                  <a:rPr lang="cs-CZ" sz="1000" b="1">
                    <a:solidFill>
                      <a:schemeClr val="tx1"/>
                    </a:solidFill>
                    <a:effectLst/>
                    <a:latin typeface="Arial" charset="0"/>
                  </a:rPr>
                  <a:t>Elektrické pole</a:t>
                </a:r>
                <a:endParaRPr lang="fr-FR" sz="10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7386" name="Line 282"/>
              <p:cNvSpPr>
                <a:spLocks noChangeAspect="1" noChangeShapeType="1"/>
              </p:cNvSpPr>
              <p:nvPr/>
            </p:nvSpPr>
            <p:spPr bwMode="auto">
              <a:xfrm flipV="1">
                <a:off x="5148" y="784"/>
                <a:ext cx="1" cy="397"/>
              </a:xfrm>
              <a:prstGeom prst="line">
                <a:avLst/>
              </a:prstGeom>
              <a:noFill/>
              <a:ln w="26035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387" name="Rectangle 283"/>
              <p:cNvSpPr>
                <a:spLocks noChangeAspect="1" noChangeArrowheads="1"/>
              </p:cNvSpPr>
              <p:nvPr/>
            </p:nvSpPr>
            <p:spPr bwMode="auto">
              <a:xfrm flipV="1">
                <a:off x="4144" y="513"/>
                <a:ext cx="220" cy="78"/>
              </a:xfrm>
              <a:prstGeom prst="rect">
                <a:avLst/>
              </a:prstGeom>
              <a:solidFill>
                <a:srgbClr val="00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388" name="Rectangle 284"/>
              <p:cNvSpPr>
                <a:spLocks noChangeAspect="1" noChangeArrowheads="1"/>
              </p:cNvSpPr>
              <p:nvPr/>
            </p:nvSpPr>
            <p:spPr bwMode="auto">
              <a:xfrm flipV="1">
                <a:off x="3819" y="515"/>
                <a:ext cx="219" cy="78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389" name="Rectangle 285"/>
              <p:cNvSpPr>
                <a:spLocks noChangeAspect="1" noChangeArrowheads="1"/>
              </p:cNvSpPr>
              <p:nvPr/>
            </p:nvSpPr>
            <p:spPr bwMode="auto">
              <a:xfrm flipV="1">
                <a:off x="4143" y="500"/>
                <a:ext cx="222" cy="11"/>
              </a:xfrm>
              <a:prstGeom prst="rect">
                <a:avLst/>
              </a:prstGeom>
              <a:solidFill>
                <a:srgbClr val="0080FF"/>
              </a:solidFill>
              <a:ln w="6350">
                <a:solidFill>
                  <a:srgbClr val="008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390" name="Rectangle 286"/>
              <p:cNvSpPr>
                <a:spLocks noChangeAspect="1" noChangeArrowheads="1"/>
              </p:cNvSpPr>
              <p:nvPr/>
            </p:nvSpPr>
            <p:spPr bwMode="auto">
              <a:xfrm flipV="1">
                <a:off x="3812" y="500"/>
                <a:ext cx="222" cy="11"/>
              </a:xfrm>
              <a:prstGeom prst="rect">
                <a:avLst/>
              </a:prstGeom>
              <a:solidFill>
                <a:srgbClr val="0080FF"/>
              </a:solidFill>
              <a:ln w="0">
                <a:solidFill>
                  <a:srgbClr val="008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391" name="Rectangle 287"/>
              <p:cNvSpPr>
                <a:spLocks noChangeAspect="1" noChangeArrowheads="1"/>
              </p:cNvSpPr>
              <p:nvPr/>
            </p:nvSpPr>
            <p:spPr bwMode="auto">
              <a:xfrm flipV="1">
                <a:off x="4144" y="642"/>
                <a:ext cx="220" cy="214"/>
              </a:xfrm>
              <a:prstGeom prst="rect">
                <a:avLst/>
              </a:prstGeom>
              <a:noFill/>
              <a:ln w="25400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392" name="Rectangle 288"/>
              <p:cNvSpPr>
                <a:spLocks noChangeAspect="1" noChangeArrowheads="1"/>
              </p:cNvSpPr>
              <p:nvPr/>
            </p:nvSpPr>
            <p:spPr bwMode="auto">
              <a:xfrm flipV="1">
                <a:off x="3819" y="642"/>
                <a:ext cx="220" cy="214"/>
              </a:xfrm>
              <a:prstGeom prst="rect">
                <a:avLst/>
              </a:prstGeom>
              <a:noFill/>
              <a:ln w="25400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393" name="Text Box 289"/>
              <p:cNvSpPr txBox="1">
                <a:spLocks noChangeAspect="1" noChangeArrowheads="1"/>
              </p:cNvSpPr>
              <p:nvPr/>
            </p:nvSpPr>
            <p:spPr bwMode="auto">
              <a:xfrm>
                <a:off x="3755" y="1436"/>
                <a:ext cx="431" cy="1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lnSpc>
                    <a:spcPct val="85000"/>
                  </a:lnSpc>
                  <a:spcBef>
                    <a:spcPct val="30000"/>
                  </a:spcBef>
                  <a:buFontTx/>
                  <a:buNone/>
                </a:pPr>
                <a:r>
                  <a:rPr lang="cs-CZ" sz="1000" b="1">
                    <a:solidFill>
                      <a:srgbClr val="004080"/>
                    </a:solidFill>
                    <a:effectLst/>
                    <a:latin typeface="Arial" charset="0"/>
                  </a:rPr>
                  <a:t>substrát</a:t>
                </a:r>
                <a:endParaRPr lang="fr-FR" sz="10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7394" name="Text Box 290"/>
              <p:cNvSpPr txBox="1">
                <a:spLocks noChangeAspect="1" noChangeArrowheads="1"/>
              </p:cNvSpPr>
              <p:nvPr/>
            </p:nvSpPr>
            <p:spPr bwMode="auto">
              <a:xfrm>
                <a:off x="3954" y="349"/>
                <a:ext cx="355" cy="1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lnSpc>
                    <a:spcPct val="85000"/>
                  </a:lnSpc>
                  <a:spcBef>
                    <a:spcPct val="30000"/>
                  </a:spcBef>
                  <a:buFontTx/>
                  <a:buNone/>
                </a:pPr>
                <a:r>
                  <a:rPr lang="cs-CZ" sz="1000" b="1">
                    <a:solidFill>
                      <a:schemeClr val="tx1"/>
                    </a:solidFill>
                    <a:effectLst/>
                    <a:latin typeface="Arial" charset="0"/>
                  </a:rPr>
                  <a:t>hradla</a:t>
                </a:r>
                <a:endParaRPr lang="fr-FR" sz="10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47395" name="Rectangle 291"/>
              <p:cNvSpPr>
                <a:spLocks noChangeAspect="1" noChangeArrowheads="1"/>
              </p:cNvSpPr>
              <p:nvPr/>
            </p:nvSpPr>
            <p:spPr bwMode="auto">
              <a:xfrm>
                <a:off x="4143" y="752"/>
                <a:ext cx="221" cy="113"/>
              </a:xfrm>
              <a:prstGeom prst="rect">
                <a:avLst/>
              </a:prstGeom>
              <a:solidFill>
                <a:srgbClr val="FF00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7396" name="Text Box 292"/>
              <p:cNvSpPr txBox="1">
                <a:spLocks noChangeAspect="1" noChangeArrowheads="1"/>
              </p:cNvSpPr>
              <p:nvPr/>
            </p:nvSpPr>
            <p:spPr bwMode="auto">
              <a:xfrm>
                <a:off x="3806" y="193"/>
                <a:ext cx="235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buFontTx/>
                  <a:buNone/>
                </a:pPr>
                <a:r>
                  <a:rPr lang="fr-FR" sz="1000" b="1">
                    <a:solidFill>
                      <a:schemeClr val="accent2"/>
                    </a:solidFill>
                    <a:effectLst/>
                    <a:latin typeface="Arial" charset="0"/>
                  </a:rPr>
                  <a:t>0 V</a:t>
                </a:r>
                <a:endParaRPr lang="fr-FR" sz="1000">
                  <a:solidFill>
                    <a:schemeClr val="tx1"/>
                  </a:solidFill>
                  <a:effectLst/>
                </a:endParaRPr>
              </a:p>
            </p:txBody>
          </p:sp>
        </p:grpSp>
        <p:sp>
          <p:nvSpPr>
            <p:cNvPr id="47398" name="AutoShape 294"/>
            <p:cNvSpPr>
              <a:spLocks noChangeArrowheads="1"/>
            </p:cNvSpPr>
            <p:nvPr/>
          </p:nvSpPr>
          <p:spPr bwMode="auto">
            <a:xfrm>
              <a:off x="4364" y="1680"/>
              <a:ext cx="286" cy="403"/>
            </a:xfrm>
            <a:prstGeom prst="downArrow">
              <a:avLst>
                <a:gd name="adj1" fmla="val 50000"/>
                <a:gd name="adj2" fmla="val 35227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399" name="AutoShape 295"/>
            <p:cNvSpPr>
              <a:spLocks noChangeArrowheads="1"/>
            </p:cNvSpPr>
            <p:nvPr/>
          </p:nvSpPr>
          <p:spPr bwMode="auto">
            <a:xfrm>
              <a:off x="3216" y="912"/>
              <a:ext cx="341" cy="228"/>
            </a:xfrm>
            <a:prstGeom prst="rightArrow">
              <a:avLst>
                <a:gd name="adj1" fmla="val 50000"/>
                <a:gd name="adj2" fmla="val 37390"/>
              </a:avLst>
            </a:prstGeom>
            <a:gradFill rotWithShape="0"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01" name="AutoShape 297"/>
            <p:cNvSpPr>
              <a:spLocks noChangeArrowheads="1"/>
            </p:cNvSpPr>
            <p:nvPr/>
          </p:nvSpPr>
          <p:spPr bwMode="auto">
            <a:xfrm>
              <a:off x="1444" y="3504"/>
              <a:ext cx="194" cy="512"/>
            </a:xfrm>
            <a:prstGeom prst="upArrow">
              <a:avLst>
                <a:gd name="adj1" fmla="val 50000"/>
                <a:gd name="adj2" fmla="val 65979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02" name="AutoShape 298"/>
            <p:cNvSpPr>
              <a:spLocks noChangeArrowheads="1"/>
            </p:cNvSpPr>
            <p:nvPr/>
          </p:nvSpPr>
          <p:spPr bwMode="auto">
            <a:xfrm flipV="1">
              <a:off x="144" y="1576"/>
              <a:ext cx="319" cy="991"/>
            </a:xfrm>
            <a:prstGeom prst="curvedRightArrow">
              <a:avLst>
                <a:gd name="adj1" fmla="val 62132"/>
                <a:gd name="adj2" fmla="val 124263"/>
                <a:gd name="adj3" fmla="val 33333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05" name="Text Box 301"/>
            <p:cNvSpPr txBox="1">
              <a:spLocks noChangeArrowheads="1"/>
            </p:cNvSpPr>
            <p:nvPr/>
          </p:nvSpPr>
          <p:spPr bwMode="auto">
            <a:xfrm>
              <a:off x="65" y="3628"/>
              <a:ext cx="1403" cy="5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70000"/>
                </a:lnSpc>
                <a:buClr>
                  <a:srgbClr val="FFFF00"/>
                </a:buClr>
                <a:buSzPct val="90000"/>
                <a:buFont typeface="Monotype Sorts" pitchFamily="2" charset="2"/>
                <a:buNone/>
              </a:pPr>
              <a:r>
                <a:rPr lang="cs-CZ">
                  <a:effectLst/>
                </a:rPr>
                <a:t>roztok</a:t>
              </a:r>
            </a:p>
            <a:p>
              <a:pPr>
                <a:lnSpc>
                  <a:spcPct val="70000"/>
                </a:lnSpc>
                <a:buClr>
                  <a:srgbClr val="FFFF00"/>
                </a:buClr>
                <a:buSzPct val="90000"/>
                <a:buFont typeface="Monotype Sorts" pitchFamily="2" charset="2"/>
                <a:buNone/>
              </a:pPr>
              <a:r>
                <a:rPr lang="cs-CZ">
                  <a:effectLst/>
                </a:rPr>
                <a:t>vzorku</a:t>
              </a:r>
            </a:p>
          </p:txBody>
        </p:sp>
        <p:sp>
          <p:nvSpPr>
            <p:cNvPr id="47406" name="Text Box 302"/>
            <p:cNvSpPr txBox="1">
              <a:spLocks noChangeArrowheads="1"/>
            </p:cNvSpPr>
            <p:nvPr/>
          </p:nvSpPr>
          <p:spPr bwMode="auto">
            <a:xfrm>
              <a:off x="1810" y="2082"/>
              <a:ext cx="1062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70000"/>
                </a:lnSpc>
                <a:buClr>
                  <a:srgbClr val="FFFF00"/>
                </a:buClr>
                <a:buSzPct val="90000"/>
                <a:buFont typeface="Monotype Sorts" pitchFamily="2" charset="2"/>
                <a:buNone/>
              </a:pPr>
              <a:r>
                <a:rPr lang="cs-CZ">
                  <a:effectLst/>
                </a:rPr>
                <a:t>nosný Ar</a:t>
              </a:r>
            </a:p>
          </p:txBody>
        </p:sp>
        <p:sp>
          <p:nvSpPr>
            <p:cNvPr id="47407" name="AutoShape 303"/>
            <p:cNvSpPr>
              <a:spLocks noChangeArrowheads="1"/>
            </p:cNvSpPr>
            <p:nvPr/>
          </p:nvSpPr>
          <p:spPr bwMode="auto">
            <a:xfrm rot="18518749" flipH="1">
              <a:off x="2260" y="2383"/>
              <a:ext cx="194" cy="512"/>
            </a:xfrm>
            <a:prstGeom prst="upArrow">
              <a:avLst>
                <a:gd name="adj1" fmla="val 50000"/>
                <a:gd name="adj2" fmla="val 65979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08" name="Text Box 304"/>
            <p:cNvSpPr txBox="1">
              <a:spLocks noChangeArrowheads="1"/>
            </p:cNvSpPr>
            <p:nvPr/>
          </p:nvSpPr>
          <p:spPr bwMode="auto">
            <a:xfrm>
              <a:off x="1585" y="3039"/>
              <a:ext cx="1674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457200" indent="-457200">
                <a:lnSpc>
                  <a:spcPct val="70000"/>
                </a:lnSpc>
                <a:buClr>
                  <a:srgbClr val="FFFF00"/>
                </a:buClr>
                <a:buSzPct val="90000"/>
                <a:buFont typeface="Monotype Sorts" pitchFamily="2" charset="2"/>
                <a:buNone/>
              </a:pPr>
              <a:r>
                <a:rPr lang="cs-CZ">
                  <a:effectLst/>
                </a:rPr>
                <a:t>zmlžovač</a:t>
              </a:r>
            </a:p>
          </p:txBody>
        </p:sp>
        <p:sp>
          <p:nvSpPr>
            <p:cNvPr id="47409" name="Text Box 305"/>
            <p:cNvSpPr txBox="1">
              <a:spLocks noChangeArrowheads="1"/>
            </p:cNvSpPr>
            <p:nvPr/>
          </p:nvSpPr>
          <p:spPr bwMode="auto">
            <a:xfrm>
              <a:off x="224" y="188"/>
              <a:ext cx="1090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70000"/>
                </a:lnSpc>
                <a:buClr>
                  <a:srgbClr val="FFFF00"/>
                </a:buClr>
                <a:buSzPct val="90000"/>
                <a:buFont typeface="Monotype Sorts" pitchFamily="2" charset="2"/>
                <a:buNone/>
              </a:pPr>
              <a:r>
                <a:rPr lang="cs-CZ">
                  <a:effectLst/>
                </a:rPr>
                <a:t>ICP</a:t>
              </a:r>
            </a:p>
          </p:txBody>
        </p:sp>
        <p:sp>
          <p:nvSpPr>
            <p:cNvPr id="47410" name="Text Box 306"/>
            <p:cNvSpPr txBox="1">
              <a:spLocks noChangeArrowheads="1"/>
            </p:cNvSpPr>
            <p:nvPr/>
          </p:nvSpPr>
          <p:spPr bwMode="auto">
            <a:xfrm>
              <a:off x="871" y="1698"/>
              <a:ext cx="2199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70000"/>
                </a:lnSpc>
                <a:buClr>
                  <a:srgbClr val="FFFF00"/>
                </a:buClr>
                <a:buSzPct val="90000"/>
                <a:buFont typeface="Monotype Sorts" pitchFamily="2" charset="2"/>
                <a:buNone/>
              </a:pPr>
              <a:r>
                <a:rPr lang="cs-CZ">
                  <a:effectLst/>
                </a:rPr>
                <a:t>polychromátor</a:t>
              </a:r>
            </a:p>
          </p:txBody>
        </p:sp>
        <p:sp>
          <p:nvSpPr>
            <p:cNvPr id="47411" name="Text Box 307"/>
            <p:cNvSpPr txBox="1">
              <a:spLocks noChangeArrowheads="1"/>
            </p:cNvSpPr>
            <p:nvPr/>
          </p:nvSpPr>
          <p:spPr bwMode="auto">
            <a:xfrm>
              <a:off x="3146" y="1698"/>
              <a:ext cx="1219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70000"/>
                </a:lnSpc>
                <a:buClr>
                  <a:srgbClr val="FFFF00"/>
                </a:buClr>
                <a:buSzPct val="90000"/>
                <a:buFont typeface="Monotype Sorts" pitchFamily="2" charset="2"/>
                <a:buNone/>
              </a:pPr>
              <a:r>
                <a:rPr lang="cs-CZ">
                  <a:effectLst/>
                </a:rPr>
                <a:t>CCD</a:t>
              </a:r>
            </a:p>
          </p:txBody>
        </p:sp>
        <p:sp>
          <p:nvSpPr>
            <p:cNvPr id="47412" name="Text Box 308"/>
            <p:cNvSpPr txBox="1">
              <a:spLocks noChangeArrowheads="1"/>
            </p:cNvSpPr>
            <p:nvPr/>
          </p:nvSpPr>
          <p:spPr bwMode="auto">
            <a:xfrm>
              <a:off x="2607" y="576"/>
              <a:ext cx="956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buClr>
                  <a:srgbClr val="FFFF00"/>
                </a:buClr>
                <a:buSzPct val="90000"/>
                <a:buFont typeface="Monotype Sorts" pitchFamily="2" charset="2"/>
                <a:buNone/>
              </a:pPr>
              <a:r>
                <a:rPr lang="cs-CZ">
                  <a:effectLst/>
                </a:rPr>
                <a:t>h</a:t>
              </a:r>
              <a:r>
                <a:rPr lang="cs-CZ">
                  <a:effectLst/>
                  <a:cs typeface="Times New Roman" charset="0"/>
                </a:rPr>
                <a:t>ν</a:t>
              </a:r>
              <a:endParaRPr lang="cs-CZ">
                <a:effectLst/>
              </a:endParaRPr>
            </a:p>
          </p:txBody>
        </p:sp>
        <p:sp>
          <p:nvSpPr>
            <p:cNvPr id="47413" name="Text Box 309"/>
            <p:cNvSpPr txBox="1">
              <a:spLocks noChangeArrowheads="1"/>
            </p:cNvSpPr>
            <p:nvPr/>
          </p:nvSpPr>
          <p:spPr bwMode="auto">
            <a:xfrm>
              <a:off x="1621" y="3879"/>
              <a:ext cx="4056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buClr>
                  <a:srgbClr val="FFFF00"/>
                </a:buClr>
                <a:buSzPct val="90000"/>
                <a:buFont typeface="Monotype Sorts" pitchFamily="2" charset="2"/>
                <a:buNone/>
              </a:pPr>
              <a:r>
                <a:rPr lang="cs-CZ">
                  <a:effectLst/>
                </a:rPr>
                <a:t>čárové atomové spektrum prvku</a:t>
              </a:r>
            </a:p>
          </p:txBody>
        </p:sp>
        <p:sp>
          <p:nvSpPr>
            <p:cNvPr id="47417" name="AutoShape 313"/>
            <p:cNvSpPr>
              <a:spLocks noChangeArrowheads="1"/>
            </p:cNvSpPr>
            <p:nvPr/>
          </p:nvSpPr>
          <p:spPr bwMode="auto">
            <a:xfrm rot="8335425" flipH="1">
              <a:off x="1248" y="784"/>
              <a:ext cx="219" cy="512"/>
            </a:xfrm>
            <a:prstGeom prst="upArrow">
              <a:avLst>
                <a:gd name="adj1" fmla="val 50000"/>
                <a:gd name="adj2" fmla="val 58447"/>
              </a:avLst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418" name="Text Box 314"/>
            <p:cNvSpPr txBox="1">
              <a:spLocks noChangeArrowheads="1"/>
            </p:cNvSpPr>
            <p:nvPr/>
          </p:nvSpPr>
          <p:spPr bwMode="auto">
            <a:xfrm>
              <a:off x="281" y="1945"/>
              <a:ext cx="856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70000"/>
                </a:lnSpc>
                <a:buClr>
                  <a:srgbClr val="FFFF00"/>
                </a:buClr>
                <a:buSzPct val="90000"/>
                <a:buFont typeface="Monotype Sorts" pitchFamily="2" charset="2"/>
                <a:buNone/>
              </a:pPr>
              <a:r>
                <a:rPr lang="cs-CZ">
                  <a:effectLst/>
                </a:rPr>
                <a:t>aerosol</a:t>
              </a:r>
            </a:p>
          </p:txBody>
        </p:sp>
        <p:sp>
          <p:nvSpPr>
            <p:cNvPr id="47420" name="Line 316"/>
            <p:cNvSpPr>
              <a:spLocks noChangeShapeType="1"/>
            </p:cNvSpPr>
            <p:nvPr/>
          </p:nvSpPr>
          <p:spPr bwMode="auto">
            <a:xfrm>
              <a:off x="4604" y="1046"/>
              <a:ext cx="0" cy="188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421" name="Line 317"/>
            <p:cNvSpPr>
              <a:spLocks noChangeShapeType="1"/>
            </p:cNvSpPr>
            <p:nvPr/>
          </p:nvSpPr>
          <p:spPr bwMode="auto">
            <a:xfrm flipH="1">
              <a:off x="4551" y="816"/>
              <a:ext cx="77" cy="10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422" name="Line 318"/>
            <p:cNvSpPr>
              <a:spLocks noChangeShapeType="1"/>
            </p:cNvSpPr>
            <p:nvPr/>
          </p:nvSpPr>
          <p:spPr bwMode="auto">
            <a:xfrm rot="-14860643">
              <a:off x="4348" y="723"/>
              <a:ext cx="1" cy="188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cs-CZ" sz="3800" b="1" dirty="0" smtClean="0">
                <a:solidFill>
                  <a:srgbClr val="FF0000"/>
                </a:solidFill>
              </a:rPr>
              <a:t> </a:t>
            </a:r>
            <a:r>
              <a:rPr lang="cs-CZ" sz="3800" b="1" dirty="0">
                <a:solidFill>
                  <a:srgbClr val="FF0000"/>
                </a:solidFill>
              </a:rPr>
              <a:t>Použití laseru pro analýzu pevných vzorků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58200" cy="5105400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FF0000"/>
              </a:buClr>
              <a:buSzPct val="90000"/>
              <a:buFont typeface="Monotype Sorts" pitchFamily="2" charset="2"/>
              <a:buChar char="l"/>
            </a:pPr>
            <a:r>
              <a:rPr lang="cs-CZ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Důvody</a:t>
            </a:r>
          </a:p>
          <a:p>
            <a:pPr lvl="1">
              <a:lnSpc>
                <a:spcPct val="90000"/>
              </a:lnSpc>
              <a:buSzPct val="90000"/>
              <a:buFont typeface="Monotype Sorts" pitchFamily="2" charset="2"/>
              <a:buChar char="4"/>
            </a:pPr>
            <a:r>
              <a:rPr lang="cs-CZ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Eliminace rozkladu pevných vzorků pro ICP</a:t>
            </a:r>
          </a:p>
          <a:p>
            <a:pPr lvl="1">
              <a:lnSpc>
                <a:spcPct val="90000"/>
              </a:lnSpc>
              <a:buSzPct val="90000"/>
              <a:buFont typeface="Monotype Sorts" pitchFamily="2" charset="2"/>
              <a:buChar char="4"/>
            </a:pPr>
            <a:r>
              <a:rPr lang="cs-CZ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Eliminace vody a kyselin (zdroj spektrálních interferencí v ICP-MS</a:t>
            </a:r>
          </a:p>
          <a:p>
            <a:pPr lvl="1">
              <a:lnSpc>
                <a:spcPct val="90000"/>
              </a:lnSpc>
              <a:buSzPct val="90000"/>
              <a:buFont typeface="Monotype Sorts" pitchFamily="2" charset="2"/>
              <a:buChar char="4"/>
            </a:pPr>
            <a:r>
              <a:rPr lang="cs-CZ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Lokální analýza, mikroanalýza</a:t>
            </a:r>
          </a:p>
          <a:p>
            <a:pPr>
              <a:lnSpc>
                <a:spcPct val="90000"/>
              </a:lnSpc>
              <a:buClr>
                <a:srgbClr val="FF0000"/>
              </a:buClr>
              <a:buSzPct val="90000"/>
              <a:buFont typeface="Monotype Sorts" pitchFamily="2" charset="2"/>
              <a:buChar char="l"/>
            </a:pPr>
            <a:r>
              <a:rPr lang="cs-CZ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Parametry používaných laserů</a:t>
            </a:r>
          </a:p>
          <a:p>
            <a:pPr lvl="1">
              <a:lnSpc>
                <a:spcPct val="90000"/>
              </a:lnSpc>
              <a:buClr>
                <a:srgbClr val="FFFF00"/>
              </a:buClr>
              <a:buSzPct val="90000"/>
              <a:buFont typeface="Monotype Sorts" pitchFamily="2" charset="2"/>
              <a:buChar char="4"/>
            </a:pPr>
            <a:r>
              <a:rPr lang="cs-CZ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Pulsní</a:t>
            </a:r>
            <a:r>
              <a:rPr lang="cs-CZ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(4-7 </a:t>
            </a:r>
            <a:r>
              <a:rPr lang="cs-CZ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ns</a:t>
            </a:r>
            <a:r>
              <a:rPr lang="cs-CZ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), 10 mJ-1 J, 10-100Hz, d = 5</a:t>
            </a:r>
            <a:r>
              <a:rPr lang="cs-CZ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charset="0"/>
              </a:rPr>
              <a:t>μ</a:t>
            </a:r>
            <a:r>
              <a:rPr lang="cs-CZ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 až 1 mm, 10</a:t>
            </a:r>
            <a:r>
              <a:rPr lang="cs-CZ" baseline="30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9</a:t>
            </a:r>
            <a:r>
              <a:rPr lang="cs-CZ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W/cm</a:t>
            </a:r>
            <a:r>
              <a:rPr lang="cs-CZ" baseline="30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  <a:p>
            <a:pPr lvl="1">
              <a:lnSpc>
                <a:spcPct val="90000"/>
              </a:lnSpc>
              <a:buClr>
                <a:srgbClr val="FFFF00"/>
              </a:buClr>
              <a:buSzPct val="90000"/>
              <a:buFont typeface="Monotype Sorts" pitchFamily="2" charset="2"/>
              <a:buChar char="4"/>
            </a:pPr>
            <a:r>
              <a:rPr lang="cs-CZ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Pevnolátkové</a:t>
            </a:r>
            <a:r>
              <a:rPr lang="cs-CZ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(</a:t>
            </a:r>
            <a:r>
              <a:rPr lang="cs-CZ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Nd</a:t>
            </a:r>
            <a:r>
              <a:rPr lang="cs-CZ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:YAG, 1064 </a:t>
            </a:r>
            <a:r>
              <a:rPr lang="cs-CZ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nm</a:t>
            </a:r>
            <a:r>
              <a:rPr lang="cs-CZ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266 </a:t>
            </a:r>
            <a:r>
              <a:rPr lang="cs-CZ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nm</a:t>
            </a:r>
            <a:r>
              <a:rPr lang="cs-CZ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213 </a:t>
            </a:r>
            <a:r>
              <a:rPr lang="cs-CZ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nm</a:t>
            </a:r>
            <a:r>
              <a:rPr lang="cs-CZ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; </a:t>
            </a:r>
            <a:r>
              <a:rPr lang="cs-CZ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exciplexové</a:t>
            </a:r>
            <a:r>
              <a:rPr lang="cs-CZ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XeF</a:t>
            </a:r>
            <a:r>
              <a:rPr lang="cs-CZ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 351 </a:t>
            </a:r>
            <a:r>
              <a:rPr lang="cs-CZ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nm</a:t>
            </a:r>
            <a:r>
              <a:rPr lang="cs-CZ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cs-CZ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KrF</a:t>
            </a:r>
            <a:r>
              <a:rPr lang="cs-CZ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 248 </a:t>
            </a:r>
            <a:r>
              <a:rPr lang="cs-CZ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nm</a:t>
            </a:r>
            <a:r>
              <a:rPr lang="cs-CZ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cs-CZ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ArF</a:t>
            </a:r>
            <a:r>
              <a:rPr lang="cs-CZ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*193 </a:t>
            </a:r>
            <a:r>
              <a:rPr lang="cs-CZ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nm</a:t>
            </a:r>
            <a:r>
              <a:rPr lang="cs-CZ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endParaRPr lang="cs-CZ" sz="24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450" name="Group 138"/>
          <p:cNvGrpSpPr>
            <a:grpSpLocks/>
          </p:cNvGrpSpPr>
          <p:nvPr/>
        </p:nvGrpSpPr>
        <p:grpSpPr bwMode="auto">
          <a:xfrm>
            <a:off x="3352800" y="762000"/>
            <a:ext cx="4778375" cy="5913438"/>
            <a:chOff x="2112" y="480"/>
            <a:chExt cx="3010" cy="3725"/>
          </a:xfrm>
        </p:grpSpPr>
        <p:grpSp>
          <p:nvGrpSpPr>
            <p:cNvPr id="13433" name="Group 121"/>
            <p:cNvGrpSpPr>
              <a:grpSpLocks/>
            </p:cNvGrpSpPr>
            <p:nvPr/>
          </p:nvGrpSpPr>
          <p:grpSpPr bwMode="auto">
            <a:xfrm>
              <a:off x="2256" y="480"/>
              <a:ext cx="2866" cy="3216"/>
              <a:chOff x="2256" y="480"/>
              <a:chExt cx="2866" cy="3216"/>
            </a:xfrm>
          </p:grpSpPr>
          <p:sp>
            <p:nvSpPr>
              <p:cNvPr id="13329" name="AutoShape 17"/>
              <p:cNvSpPr>
                <a:spLocks noChangeArrowheads="1"/>
              </p:cNvSpPr>
              <p:nvPr/>
            </p:nvSpPr>
            <p:spPr bwMode="auto">
              <a:xfrm>
                <a:off x="2256" y="528"/>
                <a:ext cx="1200" cy="3168"/>
              </a:xfrm>
              <a:prstGeom prst="downArrow">
                <a:avLst>
                  <a:gd name="adj1" fmla="val 50000"/>
                  <a:gd name="adj2" fmla="val 66000"/>
                </a:avLst>
              </a:prstGeom>
              <a:solidFill>
                <a:srgbClr val="CCFFCC">
                  <a:alpha val="50000"/>
                </a:srgb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330" name="Text Box 18"/>
              <p:cNvSpPr txBox="1">
                <a:spLocks noChangeArrowheads="1"/>
              </p:cNvSpPr>
              <p:nvPr/>
            </p:nvSpPr>
            <p:spPr bwMode="auto">
              <a:xfrm>
                <a:off x="3168" y="480"/>
                <a:ext cx="1954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cs-CZ" sz="2200" b="1">
                    <a:effectLst/>
                  </a:rPr>
                  <a:t>Laserový paprsek</a:t>
                </a:r>
              </a:p>
            </p:txBody>
          </p:sp>
        </p:grpSp>
        <p:sp>
          <p:nvSpPr>
            <p:cNvPr id="13316" name="Freeform 4"/>
            <p:cNvSpPr>
              <a:spLocks/>
            </p:cNvSpPr>
            <p:nvPr/>
          </p:nvSpPr>
          <p:spPr bwMode="auto">
            <a:xfrm>
              <a:off x="2112" y="1440"/>
              <a:ext cx="236" cy="27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81"/>
                </a:cxn>
                <a:cxn ang="0">
                  <a:pos x="44" y="121"/>
                </a:cxn>
                <a:cxn ang="0">
                  <a:pos x="58" y="163"/>
                </a:cxn>
                <a:cxn ang="0">
                  <a:pos x="71" y="204"/>
                </a:cxn>
                <a:cxn ang="0">
                  <a:pos x="84" y="245"/>
                </a:cxn>
                <a:cxn ang="0">
                  <a:pos x="97" y="287"/>
                </a:cxn>
                <a:cxn ang="0">
                  <a:pos x="109" y="328"/>
                </a:cxn>
                <a:cxn ang="0">
                  <a:pos x="120" y="370"/>
                </a:cxn>
                <a:cxn ang="0">
                  <a:pos x="132" y="413"/>
                </a:cxn>
                <a:cxn ang="0">
                  <a:pos x="142" y="455"/>
                </a:cxn>
                <a:cxn ang="0">
                  <a:pos x="153" y="497"/>
                </a:cxn>
                <a:cxn ang="0">
                  <a:pos x="162" y="540"/>
                </a:cxn>
                <a:cxn ang="0">
                  <a:pos x="172" y="583"/>
                </a:cxn>
                <a:cxn ang="0">
                  <a:pos x="180" y="626"/>
                </a:cxn>
                <a:cxn ang="0">
                  <a:pos x="189" y="669"/>
                </a:cxn>
                <a:cxn ang="0">
                  <a:pos x="197" y="713"/>
                </a:cxn>
                <a:cxn ang="0">
                  <a:pos x="204" y="756"/>
                </a:cxn>
                <a:cxn ang="0">
                  <a:pos x="211" y="800"/>
                </a:cxn>
                <a:cxn ang="0">
                  <a:pos x="218" y="844"/>
                </a:cxn>
                <a:cxn ang="0">
                  <a:pos x="223" y="888"/>
                </a:cxn>
                <a:cxn ang="0">
                  <a:pos x="229" y="932"/>
                </a:cxn>
                <a:cxn ang="0">
                  <a:pos x="234" y="976"/>
                </a:cxn>
                <a:cxn ang="0">
                  <a:pos x="238" y="1021"/>
                </a:cxn>
                <a:cxn ang="0">
                  <a:pos x="242" y="1065"/>
                </a:cxn>
                <a:cxn ang="0">
                  <a:pos x="245" y="1110"/>
                </a:cxn>
                <a:cxn ang="0">
                  <a:pos x="248" y="1155"/>
                </a:cxn>
                <a:cxn ang="0">
                  <a:pos x="250" y="1200"/>
                </a:cxn>
                <a:cxn ang="0">
                  <a:pos x="252" y="1245"/>
                </a:cxn>
                <a:cxn ang="0">
                  <a:pos x="254" y="1291"/>
                </a:cxn>
                <a:cxn ang="0">
                  <a:pos x="254" y="1336"/>
                </a:cxn>
                <a:cxn ang="0">
                  <a:pos x="255" y="1382"/>
                </a:cxn>
                <a:cxn ang="0">
                  <a:pos x="254" y="1473"/>
                </a:cxn>
                <a:cxn ang="0">
                  <a:pos x="252" y="1518"/>
                </a:cxn>
                <a:cxn ang="0">
                  <a:pos x="250" y="1563"/>
                </a:cxn>
                <a:cxn ang="0">
                  <a:pos x="248" y="1609"/>
                </a:cxn>
                <a:cxn ang="0">
                  <a:pos x="245" y="1653"/>
                </a:cxn>
                <a:cxn ang="0">
                  <a:pos x="242" y="1698"/>
                </a:cxn>
                <a:cxn ang="0">
                  <a:pos x="238" y="1743"/>
                </a:cxn>
                <a:cxn ang="0">
                  <a:pos x="234" y="1787"/>
                </a:cxn>
                <a:cxn ang="0">
                  <a:pos x="229" y="1832"/>
                </a:cxn>
                <a:cxn ang="0">
                  <a:pos x="223" y="1876"/>
                </a:cxn>
                <a:cxn ang="0">
                  <a:pos x="218" y="1920"/>
                </a:cxn>
                <a:cxn ang="0">
                  <a:pos x="211" y="1964"/>
                </a:cxn>
                <a:cxn ang="0">
                  <a:pos x="204" y="2008"/>
                </a:cxn>
                <a:cxn ang="0">
                  <a:pos x="197" y="2051"/>
                </a:cxn>
                <a:cxn ang="0">
                  <a:pos x="189" y="2095"/>
                </a:cxn>
                <a:cxn ang="0">
                  <a:pos x="180" y="2138"/>
                </a:cxn>
                <a:cxn ang="0">
                  <a:pos x="172" y="2181"/>
                </a:cxn>
                <a:cxn ang="0">
                  <a:pos x="162" y="2224"/>
                </a:cxn>
                <a:cxn ang="0">
                  <a:pos x="153" y="2267"/>
                </a:cxn>
                <a:cxn ang="0">
                  <a:pos x="142" y="2309"/>
                </a:cxn>
                <a:cxn ang="0">
                  <a:pos x="132" y="2351"/>
                </a:cxn>
                <a:cxn ang="0">
                  <a:pos x="120" y="2393"/>
                </a:cxn>
                <a:cxn ang="0">
                  <a:pos x="109" y="2435"/>
                </a:cxn>
                <a:cxn ang="0">
                  <a:pos x="97" y="2477"/>
                </a:cxn>
                <a:cxn ang="0">
                  <a:pos x="84" y="2519"/>
                </a:cxn>
                <a:cxn ang="0">
                  <a:pos x="71" y="2560"/>
                </a:cxn>
                <a:cxn ang="0">
                  <a:pos x="58" y="2601"/>
                </a:cxn>
                <a:cxn ang="0">
                  <a:pos x="44" y="2642"/>
                </a:cxn>
                <a:cxn ang="0">
                  <a:pos x="30" y="2683"/>
                </a:cxn>
                <a:cxn ang="0">
                  <a:pos x="15" y="2724"/>
                </a:cxn>
                <a:cxn ang="0">
                  <a:pos x="0" y="2764"/>
                </a:cxn>
              </a:cxnLst>
              <a:rect l="0" t="0" r="r" b="b"/>
              <a:pathLst>
                <a:path w="256" h="2765">
                  <a:moveTo>
                    <a:pt x="0" y="0"/>
                  </a:moveTo>
                  <a:lnTo>
                    <a:pt x="30" y="81"/>
                  </a:lnTo>
                  <a:lnTo>
                    <a:pt x="44" y="121"/>
                  </a:lnTo>
                  <a:lnTo>
                    <a:pt x="58" y="163"/>
                  </a:lnTo>
                  <a:lnTo>
                    <a:pt x="71" y="204"/>
                  </a:lnTo>
                  <a:lnTo>
                    <a:pt x="84" y="245"/>
                  </a:lnTo>
                  <a:lnTo>
                    <a:pt x="97" y="287"/>
                  </a:lnTo>
                  <a:lnTo>
                    <a:pt x="109" y="328"/>
                  </a:lnTo>
                  <a:lnTo>
                    <a:pt x="120" y="370"/>
                  </a:lnTo>
                  <a:lnTo>
                    <a:pt x="132" y="413"/>
                  </a:lnTo>
                  <a:lnTo>
                    <a:pt x="142" y="455"/>
                  </a:lnTo>
                  <a:lnTo>
                    <a:pt x="153" y="497"/>
                  </a:lnTo>
                  <a:lnTo>
                    <a:pt x="162" y="540"/>
                  </a:lnTo>
                  <a:lnTo>
                    <a:pt x="172" y="583"/>
                  </a:lnTo>
                  <a:lnTo>
                    <a:pt x="180" y="626"/>
                  </a:lnTo>
                  <a:lnTo>
                    <a:pt x="189" y="669"/>
                  </a:lnTo>
                  <a:lnTo>
                    <a:pt x="197" y="713"/>
                  </a:lnTo>
                  <a:lnTo>
                    <a:pt x="204" y="756"/>
                  </a:lnTo>
                  <a:lnTo>
                    <a:pt x="211" y="800"/>
                  </a:lnTo>
                  <a:lnTo>
                    <a:pt x="218" y="844"/>
                  </a:lnTo>
                  <a:lnTo>
                    <a:pt x="223" y="888"/>
                  </a:lnTo>
                  <a:lnTo>
                    <a:pt x="229" y="932"/>
                  </a:lnTo>
                  <a:lnTo>
                    <a:pt x="234" y="976"/>
                  </a:lnTo>
                  <a:lnTo>
                    <a:pt x="238" y="1021"/>
                  </a:lnTo>
                  <a:lnTo>
                    <a:pt x="242" y="1065"/>
                  </a:lnTo>
                  <a:lnTo>
                    <a:pt x="245" y="1110"/>
                  </a:lnTo>
                  <a:lnTo>
                    <a:pt x="248" y="1155"/>
                  </a:lnTo>
                  <a:lnTo>
                    <a:pt x="250" y="1200"/>
                  </a:lnTo>
                  <a:lnTo>
                    <a:pt x="252" y="1245"/>
                  </a:lnTo>
                  <a:lnTo>
                    <a:pt x="254" y="1291"/>
                  </a:lnTo>
                  <a:lnTo>
                    <a:pt x="254" y="1336"/>
                  </a:lnTo>
                  <a:lnTo>
                    <a:pt x="255" y="1382"/>
                  </a:lnTo>
                  <a:lnTo>
                    <a:pt x="254" y="1473"/>
                  </a:lnTo>
                  <a:lnTo>
                    <a:pt x="252" y="1518"/>
                  </a:lnTo>
                  <a:lnTo>
                    <a:pt x="250" y="1563"/>
                  </a:lnTo>
                  <a:lnTo>
                    <a:pt x="248" y="1609"/>
                  </a:lnTo>
                  <a:lnTo>
                    <a:pt x="245" y="1653"/>
                  </a:lnTo>
                  <a:lnTo>
                    <a:pt x="242" y="1698"/>
                  </a:lnTo>
                  <a:lnTo>
                    <a:pt x="238" y="1743"/>
                  </a:lnTo>
                  <a:lnTo>
                    <a:pt x="234" y="1787"/>
                  </a:lnTo>
                  <a:lnTo>
                    <a:pt x="229" y="1832"/>
                  </a:lnTo>
                  <a:lnTo>
                    <a:pt x="223" y="1876"/>
                  </a:lnTo>
                  <a:lnTo>
                    <a:pt x="218" y="1920"/>
                  </a:lnTo>
                  <a:lnTo>
                    <a:pt x="211" y="1964"/>
                  </a:lnTo>
                  <a:lnTo>
                    <a:pt x="204" y="2008"/>
                  </a:lnTo>
                  <a:lnTo>
                    <a:pt x="197" y="2051"/>
                  </a:lnTo>
                  <a:lnTo>
                    <a:pt x="189" y="2095"/>
                  </a:lnTo>
                  <a:lnTo>
                    <a:pt x="180" y="2138"/>
                  </a:lnTo>
                  <a:lnTo>
                    <a:pt x="172" y="2181"/>
                  </a:lnTo>
                  <a:lnTo>
                    <a:pt x="162" y="2224"/>
                  </a:lnTo>
                  <a:lnTo>
                    <a:pt x="153" y="2267"/>
                  </a:lnTo>
                  <a:lnTo>
                    <a:pt x="142" y="2309"/>
                  </a:lnTo>
                  <a:lnTo>
                    <a:pt x="132" y="2351"/>
                  </a:lnTo>
                  <a:lnTo>
                    <a:pt x="120" y="2393"/>
                  </a:lnTo>
                  <a:lnTo>
                    <a:pt x="109" y="2435"/>
                  </a:lnTo>
                  <a:lnTo>
                    <a:pt x="97" y="2477"/>
                  </a:lnTo>
                  <a:lnTo>
                    <a:pt x="84" y="2519"/>
                  </a:lnTo>
                  <a:lnTo>
                    <a:pt x="71" y="2560"/>
                  </a:lnTo>
                  <a:lnTo>
                    <a:pt x="58" y="2601"/>
                  </a:lnTo>
                  <a:lnTo>
                    <a:pt x="44" y="2642"/>
                  </a:lnTo>
                  <a:lnTo>
                    <a:pt x="30" y="2683"/>
                  </a:lnTo>
                  <a:lnTo>
                    <a:pt x="15" y="2724"/>
                  </a:lnTo>
                  <a:lnTo>
                    <a:pt x="0" y="2764"/>
                  </a:lnTo>
                </a:path>
              </a:pathLst>
            </a:custGeom>
            <a:noFill/>
            <a:ln w="20320" cap="flat" cmpd="sng">
              <a:solidFill>
                <a:srgbClr val="6633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3317" name="Freeform 5"/>
            <p:cNvSpPr>
              <a:spLocks/>
            </p:cNvSpPr>
            <p:nvPr/>
          </p:nvSpPr>
          <p:spPr bwMode="auto">
            <a:xfrm>
              <a:off x="3399" y="1392"/>
              <a:ext cx="236" cy="2765"/>
            </a:xfrm>
            <a:custGeom>
              <a:avLst/>
              <a:gdLst/>
              <a:ahLst/>
              <a:cxnLst>
                <a:cxn ang="0">
                  <a:pos x="255" y="0"/>
                </a:cxn>
                <a:cxn ang="0">
                  <a:pos x="225" y="81"/>
                </a:cxn>
                <a:cxn ang="0">
                  <a:pos x="210" y="121"/>
                </a:cxn>
                <a:cxn ang="0">
                  <a:pos x="197" y="163"/>
                </a:cxn>
                <a:cxn ang="0">
                  <a:pos x="183" y="204"/>
                </a:cxn>
                <a:cxn ang="0">
                  <a:pos x="170" y="245"/>
                </a:cxn>
                <a:cxn ang="0">
                  <a:pos x="158" y="287"/>
                </a:cxn>
                <a:cxn ang="0">
                  <a:pos x="146" y="328"/>
                </a:cxn>
                <a:cxn ang="0">
                  <a:pos x="134" y="370"/>
                </a:cxn>
                <a:cxn ang="0">
                  <a:pos x="122" y="413"/>
                </a:cxn>
                <a:cxn ang="0">
                  <a:pos x="112" y="455"/>
                </a:cxn>
                <a:cxn ang="0">
                  <a:pos x="102" y="497"/>
                </a:cxn>
                <a:cxn ang="0">
                  <a:pos x="92" y="540"/>
                </a:cxn>
                <a:cxn ang="0">
                  <a:pos x="82" y="583"/>
                </a:cxn>
                <a:cxn ang="0">
                  <a:pos x="74" y="626"/>
                </a:cxn>
                <a:cxn ang="0">
                  <a:pos x="66" y="669"/>
                </a:cxn>
                <a:cxn ang="0">
                  <a:pos x="58" y="713"/>
                </a:cxn>
                <a:cxn ang="0">
                  <a:pos x="50" y="756"/>
                </a:cxn>
                <a:cxn ang="0">
                  <a:pos x="43" y="800"/>
                </a:cxn>
                <a:cxn ang="0">
                  <a:pos x="37" y="844"/>
                </a:cxn>
                <a:cxn ang="0">
                  <a:pos x="31" y="888"/>
                </a:cxn>
                <a:cxn ang="0">
                  <a:pos x="26" y="932"/>
                </a:cxn>
                <a:cxn ang="0">
                  <a:pos x="21" y="976"/>
                </a:cxn>
                <a:cxn ang="0">
                  <a:pos x="16" y="1021"/>
                </a:cxn>
                <a:cxn ang="0">
                  <a:pos x="12" y="1065"/>
                </a:cxn>
                <a:cxn ang="0">
                  <a:pos x="9" y="1110"/>
                </a:cxn>
                <a:cxn ang="0">
                  <a:pos x="6" y="1155"/>
                </a:cxn>
                <a:cxn ang="0">
                  <a:pos x="4" y="1200"/>
                </a:cxn>
                <a:cxn ang="0">
                  <a:pos x="2" y="1245"/>
                </a:cxn>
                <a:cxn ang="0">
                  <a:pos x="1" y="1291"/>
                </a:cxn>
                <a:cxn ang="0">
                  <a:pos x="0" y="1336"/>
                </a:cxn>
                <a:cxn ang="0">
                  <a:pos x="0" y="1382"/>
                </a:cxn>
                <a:cxn ang="0">
                  <a:pos x="1" y="1473"/>
                </a:cxn>
                <a:cxn ang="0">
                  <a:pos x="2" y="1518"/>
                </a:cxn>
                <a:cxn ang="0">
                  <a:pos x="4" y="1563"/>
                </a:cxn>
                <a:cxn ang="0">
                  <a:pos x="6" y="1609"/>
                </a:cxn>
                <a:cxn ang="0">
                  <a:pos x="9" y="1653"/>
                </a:cxn>
                <a:cxn ang="0">
                  <a:pos x="12" y="1698"/>
                </a:cxn>
                <a:cxn ang="0">
                  <a:pos x="16" y="1743"/>
                </a:cxn>
                <a:cxn ang="0">
                  <a:pos x="21" y="1787"/>
                </a:cxn>
                <a:cxn ang="0">
                  <a:pos x="26" y="1832"/>
                </a:cxn>
                <a:cxn ang="0">
                  <a:pos x="31" y="1876"/>
                </a:cxn>
                <a:cxn ang="0">
                  <a:pos x="37" y="1920"/>
                </a:cxn>
                <a:cxn ang="0">
                  <a:pos x="43" y="1964"/>
                </a:cxn>
                <a:cxn ang="0">
                  <a:pos x="50" y="2007"/>
                </a:cxn>
                <a:cxn ang="0">
                  <a:pos x="58" y="2051"/>
                </a:cxn>
                <a:cxn ang="0">
                  <a:pos x="66" y="2095"/>
                </a:cxn>
                <a:cxn ang="0">
                  <a:pos x="74" y="2138"/>
                </a:cxn>
                <a:cxn ang="0">
                  <a:pos x="82" y="2181"/>
                </a:cxn>
                <a:cxn ang="0">
                  <a:pos x="92" y="2224"/>
                </a:cxn>
                <a:cxn ang="0">
                  <a:pos x="102" y="2266"/>
                </a:cxn>
                <a:cxn ang="0">
                  <a:pos x="112" y="2309"/>
                </a:cxn>
                <a:cxn ang="0">
                  <a:pos x="122" y="2351"/>
                </a:cxn>
                <a:cxn ang="0">
                  <a:pos x="134" y="2393"/>
                </a:cxn>
                <a:cxn ang="0">
                  <a:pos x="146" y="2435"/>
                </a:cxn>
                <a:cxn ang="0">
                  <a:pos x="158" y="2477"/>
                </a:cxn>
                <a:cxn ang="0">
                  <a:pos x="170" y="2519"/>
                </a:cxn>
                <a:cxn ang="0">
                  <a:pos x="183" y="2560"/>
                </a:cxn>
                <a:cxn ang="0">
                  <a:pos x="197" y="2601"/>
                </a:cxn>
                <a:cxn ang="0">
                  <a:pos x="210" y="2642"/>
                </a:cxn>
                <a:cxn ang="0">
                  <a:pos x="225" y="2683"/>
                </a:cxn>
                <a:cxn ang="0">
                  <a:pos x="240" y="2723"/>
                </a:cxn>
                <a:cxn ang="0">
                  <a:pos x="255" y="2764"/>
                </a:cxn>
              </a:cxnLst>
              <a:rect l="0" t="0" r="r" b="b"/>
              <a:pathLst>
                <a:path w="256" h="2765">
                  <a:moveTo>
                    <a:pt x="255" y="0"/>
                  </a:moveTo>
                  <a:lnTo>
                    <a:pt x="225" y="81"/>
                  </a:lnTo>
                  <a:lnTo>
                    <a:pt x="210" y="121"/>
                  </a:lnTo>
                  <a:lnTo>
                    <a:pt x="197" y="163"/>
                  </a:lnTo>
                  <a:lnTo>
                    <a:pt x="183" y="204"/>
                  </a:lnTo>
                  <a:lnTo>
                    <a:pt x="170" y="245"/>
                  </a:lnTo>
                  <a:lnTo>
                    <a:pt x="158" y="287"/>
                  </a:lnTo>
                  <a:lnTo>
                    <a:pt x="146" y="328"/>
                  </a:lnTo>
                  <a:lnTo>
                    <a:pt x="134" y="370"/>
                  </a:lnTo>
                  <a:lnTo>
                    <a:pt x="122" y="413"/>
                  </a:lnTo>
                  <a:lnTo>
                    <a:pt x="112" y="455"/>
                  </a:lnTo>
                  <a:lnTo>
                    <a:pt x="102" y="497"/>
                  </a:lnTo>
                  <a:lnTo>
                    <a:pt x="92" y="540"/>
                  </a:lnTo>
                  <a:lnTo>
                    <a:pt x="82" y="583"/>
                  </a:lnTo>
                  <a:lnTo>
                    <a:pt x="74" y="626"/>
                  </a:lnTo>
                  <a:lnTo>
                    <a:pt x="66" y="669"/>
                  </a:lnTo>
                  <a:lnTo>
                    <a:pt x="58" y="713"/>
                  </a:lnTo>
                  <a:lnTo>
                    <a:pt x="50" y="756"/>
                  </a:lnTo>
                  <a:lnTo>
                    <a:pt x="43" y="800"/>
                  </a:lnTo>
                  <a:lnTo>
                    <a:pt x="37" y="844"/>
                  </a:lnTo>
                  <a:lnTo>
                    <a:pt x="31" y="888"/>
                  </a:lnTo>
                  <a:lnTo>
                    <a:pt x="26" y="932"/>
                  </a:lnTo>
                  <a:lnTo>
                    <a:pt x="21" y="976"/>
                  </a:lnTo>
                  <a:lnTo>
                    <a:pt x="16" y="1021"/>
                  </a:lnTo>
                  <a:lnTo>
                    <a:pt x="12" y="1065"/>
                  </a:lnTo>
                  <a:lnTo>
                    <a:pt x="9" y="1110"/>
                  </a:lnTo>
                  <a:lnTo>
                    <a:pt x="6" y="1155"/>
                  </a:lnTo>
                  <a:lnTo>
                    <a:pt x="4" y="1200"/>
                  </a:lnTo>
                  <a:lnTo>
                    <a:pt x="2" y="1245"/>
                  </a:lnTo>
                  <a:lnTo>
                    <a:pt x="1" y="1291"/>
                  </a:lnTo>
                  <a:lnTo>
                    <a:pt x="0" y="1336"/>
                  </a:lnTo>
                  <a:lnTo>
                    <a:pt x="0" y="1382"/>
                  </a:lnTo>
                  <a:lnTo>
                    <a:pt x="1" y="1473"/>
                  </a:lnTo>
                  <a:lnTo>
                    <a:pt x="2" y="1518"/>
                  </a:lnTo>
                  <a:lnTo>
                    <a:pt x="4" y="1563"/>
                  </a:lnTo>
                  <a:lnTo>
                    <a:pt x="6" y="1609"/>
                  </a:lnTo>
                  <a:lnTo>
                    <a:pt x="9" y="1653"/>
                  </a:lnTo>
                  <a:lnTo>
                    <a:pt x="12" y="1698"/>
                  </a:lnTo>
                  <a:lnTo>
                    <a:pt x="16" y="1743"/>
                  </a:lnTo>
                  <a:lnTo>
                    <a:pt x="21" y="1787"/>
                  </a:lnTo>
                  <a:lnTo>
                    <a:pt x="26" y="1832"/>
                  </a:lnTo>
                  <a:lnTo>
                    <a:pt x="31" y="1876"/>
                  </a:lnTo>
                  <a:lnTo>
                    <a:pt x="37" y="1920"/>
                  </a:lnTo>
                  <a:lnTo>
                    <a:pt x="43" y="1964"/>
                  </a:lnTo>
                  <a:lnTo>
                    <a:pt x="50" y="2007"/>
                  </a:lnTo>
                  <a:lnTo>
                    <a:pt x="58" y="2051"/>
                  </a:lnTo>
                  <a:lnTo>
                    <a:pt x="66" y="2095"/>
                  </a:lnTo>
                  <a:lnTo>
                    <a:pt x="74" y="2138"/>
                  </a:lnTo>
                  <a:lnTo>
                    <a:pt x="82" y="2181"/>
                  </a:lnTo>
                  <a:lnTo>
                    <a:pt x="92" y="2224"/>
                  </a:lnTo>
                  <a:lnTo>
                    <a:pt x="102" y="2266"/>
                  </a:lnTo>
                  <a:lnTo>
                    <a:pt x="112" y="2309"/>
                  </a:lnTo>
                  <a:lnTo>
                    <a:pt x="122" y="2351"/>
                  </a:lnTo>
                  <a:lnTo>
                    <a:pt x="134" y="2393"/>
                  </a:lnTo>
                  <a:lnTo>
                    <a:pt x="146" y="2435"/>
                  </a:lnTo>
                  <a:lnTo>
                    <a:pt x="158" y="2477"/>
                  </a:lnTo>
                  <a:lnTo>
                    <a:pt x="170" y="2519"/>
                  </a:lnTo>
                  <a:lnTo>
                    <a:pt x="183" y="2560"/>
                  </a:lnTo>
                  <a:lnTo>
                    <a:pt x="197" y="2601"/>
                  </a:lnTo>
                  <a:lnTo>
                    <a:pt x="210" y="2642"/>
                  </a:lnTo>
                  <a:lnTo>
                    <a:pt x="225" y="2683"/>
                  </a:lnTo>
                  <a:lnTo>
                    <a:pt x="240" y="2723"/>
                  </a:lnTo>
                  <a:lnTo>
                    <a:pt x="255" y="2764"/>
                  </a:lnTo>
                </a:path>
              </a:pathLst>
            </a:custGeom>
            <a:noFill/>
            <a:ln w="20320" cap="flat" cmpd="sng">
              <a:solidFill>
                <a:srgbClr val="6633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3320" name="Oval 8"/>
          <p:cNvSpPr>
            <a:spLocks noChangeArrowheads="1"/>
          </p:cNvSpPr>
          <p:nvPr/>
        </p:nvSpPr>
        <p:spPr bwMode="auto">
          <a:xfrm>
            <a:off x="4100513" y="4267200"/>
            <a:ext cx="914400" cy="1600200"/>
          </a:xfrm>
          <a:prstGeom prst="ellipse">
            <a:avLst/>
          </a:prstGeom>
          <a:solidFill>
            <a:srgbClr val="C0C0C0">
              <a:alpha val="50000"/>
            </a:srgbClr>
          </a:solidFill>
          <a:ln w="317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441" name="Oval 129"/>
          <p:cNvSpPr>
            <a:spLocks noChangeArrowheads="1"/>
          </p:cNvSpPr>
          <p:nvPr/>
        </p:nvSpPr>
        <p:spPr bwMode="auto">
          <a:xfrm>
            <a:off x="4267200" y="4572000"/>
            <a:ext cx="609600" cy="1295400"/>
          </a:xfrm>
          <a:prstGeom prst="ellipse">
            <a:avLst/>
          </a:prstGeom>
          <a:solidFill>
            <a:srgbClr val="969696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434" name="Oval 122"/>
          <p:cNvSpPr>
            <a:spLocks noChangeArrowheads="1"/>
          </p:cNvSpPr>
          <p:nvPr/>
        </p:nvSpPr>
        <p:spPr bwMode="auto">
          <a:xfrm>
            <a:off x="4419600" y="5105400"/>
            <a:ext cx="381000" cy="762000"/>
          </a:xfrm>
          <a:prstGeom prst="ellipse">
            <a:avLst/>
          </a:prstGeom>
          <a:solidFill>
            <a:srgbClr val="333399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991600" cy="457200"/>
          </a:xfrm>
        </p:spPr>
        <p:txBody>
          <a:bodyPr/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Interakce </a:t>
            </a:r>
            <a:r>
              <a:rPr lang="cs-CZ" sz="3600" b="1" dirty="0">
                <a:solidFill>
                  <a:srgbClr val="FF0000"/>
                </a:solidFill>
              </a:rPr>
              <a:t>laserového záření se vzorkem</a:t>
            </a:r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 flipV="1">
            <a:off x="6386513" y="4572000"/>
            <a:ext cx="171450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319" name="Freeform 7"/>
          <p:cNvSpPr>
            <a:spLocks/>
          </p:cNvSpPr>
          <p:nvPr/>
        </p:nvSpPr>
        <p:spPr bwMode="auto">
          <a:xfrm>
            <a:off x="1666875" y="4191000"/>
            <a:ext cx="6161088" cy="1697038"/>
          </a:xfrm>
          <a:custGeom>
            <a:avLst/>
            <a:gdLst/>
            <a:ahLst/>
            <a:cxnLst>
              <a:cxn ang="0">
                <a:pos x="27" y="217"/>
              </a:cxn>
              <a:cxn ang="0">
                <a:pos x="90" y="218"/>
              </a:cxn>
              <a:cxn ang="0">
                <a:pos x="163" y="208"/>
              </a:cxn>
              <a:cxn ang="0">
                <a:pos x="203" y="196"/>
              </a:cxn>
              <a:cxn ang="0">
                <a:pos x="271" y="169"/>
              </a:cxn>
              <a:cxn ang="0">
                <a:pos x="332" y="144"/>
              </a:cxn>
              <a:cxn ang="0">
                <a:pos x="391" y="113"/>
              </a:cxn>
              <a:cxn ang="0">
                <a:pos x="468" y="66"/>
              </a:cxn>
              <a:cxn ang="0">
                <a:pos x="514" y="33"/>
              </a:cxn>
              <a:cxn ang="0">
                <a:pos x="595" y="6"/>
              </a:cxn>
              <a:cxn ang="0">
                <a:pos x="648" y="0"/>
              </a:cxn>
              <a:cxn ang="0">
                <a:pos x="711" y="16"/>
              </a:cxn>
              <a:cxn ang="0">
                <a:pos x="767" y="44"/>
              </a:cxn>
              <a:cxn ang="0">
                <a:pos x="803" y="82"/>
              </a:cxn>
              <a:cxn ang="0">
                <a:pos x="860" y="140"/>
              </a:cxn>
              <a:cxn ang="0">
                <a:pos x="893" y="180"/>
              </a:cxn>
              <a:cxn ang="0">
                <a:pos x="945" y="264"/>
              </a:cxn>
              <a:cxn ang="0">
                <a:pos x="982" y="351"/>
              </a:cxn>
              <a:cxn ang="0">
                <a:pos x="1023" y="444"/>
              </a:cxn>
              <a:cxn ang="0">
                <a:pos x="1087" y="541"/>
              </a:cxn>
              <a:cxn ang="0">
                <a:pos x="1137" y="600"/>
              </a:cxn>
              <a:cxn ang="0">
                <a:pos x="1208" y="715"/>
              </a:cxn>
              <a:cxn ang="0">
                <a:pos x="1243" y="803"/>
              </a:cxn>
              <a:cxn ang="0">
                <a:pos x="1324" y="900"/>
              </a:cxn>
              <a:cxn ang="0">
                <a:pos x="1399" y="948"/>
              </a:cxn>
              <a:cxn ang="0">
                <a:pos x="1484" y="974"/>
              </a:cxn>
              <a:cxn ang="0">
                <a:pos x="1629" y="1024"/>
              </a:cxn>
              <a:cxn ang="0">
                <a:pos x="1729" y="1048"/>
              </a:cxn>
              <a:cxn ang="0">
                <a:pos x="1873" y="1066"/>
              </a:cxn>
              <a:cxn ang="0">
                <a:pos x="1942" y="1068"/>
              </a:cxn>
              <a:cxn ang="0">
                <a:pos x="2023" y="1062"/>
              </a:cxn>
              <a:cxn ang="0">
                <a:pos x="2156" y="1050"/>
              </a:cxn>
              <a:cxn ang="0">
                <a:pos x="2252" y="1034"/>
              </a:cxn>
              <a:cxn ang="0">
                <a:pos x="2364" y="1018"/>
              </a:cxn>
              <a:cxn ang="0">
                <a:pos x="2413" y="1013"/>
              </a:cxn>
              <a:cxn ang="0">
                <a:pos x="2501" y="989"/>
              </a:cxn>
              <a:cxn ang="0">
                <a:pos x="2594" y="956"/>
              </a:cxn>
              <a:cxn ang="0">
                <a:pos x="2678" y="906"/>
              </a:cxn>
              <a:cxn ang="0">
                <a:pos x="2795" y="823"/>
              </a:cxn>
              <a:cxn ang="0">
                <a:pos x="2863" y="755"/>
              </a:cxn>
              <a:cxn ang="0">
                <a:pos x="2961" y="631"/>
              </a:cxn>
              <a:cxn ang="0">
                <a:pos x="3012" y="540"/>
              </a:cxn>
              <a:cxn ang="0">
                <a:pos x="3080" y="426"/>
              </a:cxn>
              <a:cxn ang="0">
                <a:pos x="3137" y="343"/>
              </a:cxn>
              <a:cxn ang="0">
                <a:pos x="3186" y="284"/>
              </a:cxn>
              <a:cxn ang="0">
                <a:pos x="3282" y="182"/>
              </a:cxn>
              <a:cxn ang="0">
                <a:pos x="3353" y="116"/>
              </a:cxn>
              <a:cxn ang="0">
                <a:pos x="3483" y="66"/>
              </a:cxn>
              <a:cxn ang="0">
                <a:pos x="3582" y="59"/>
              </a:cxn>
              <a:cxn ang="0">
                <a:pos x="3693" y="85"/>
              </a:cxn>
              <a:cxn ang="0">
                <a:pos x="3777" y="111"/>
              </a:cxn>
              <a:cxn ang="0">
                <a:pos x="3825" y="137"/>
              </a:cxn>
              <a:cxn ang="0">
                <a:pos x="3917" y="170"/>
              </a:cxn>
              <a:cxn ang="0">
                <a:pos x="3983" y="190"/>
              </a:cxn>
              <a:cxn ang="0">
                <a:pos x="4077" y="204"/>
              </a:cxn>
              <a:cxn ang="0">
                <a:pos x="4142" y="206"/>
              </a:cxn>
              <a:cxn ang="0">
                <a:pos x="4189" y="202"/>
              </a:cxn>
              <a:cxn ang="0">
                <a:pos x="4202" y="202"/>
              </a:cxn>
              <a:cxn ang="0">
                <a:pos x="4202" y="202"/>
              </a:cxn>
            </a:cxnLst>
            <a:rect l="0" t="0" r="r" b="b"/>
            <a:pathLst>
              <a:path w="4203" h="1069">
                <a:moveTo>
                  <a:pt x="0" y="215"/>
                </a:moveTo>
                <a:lnTo>
                  <a:pt x="1" y="215"/>
                </a:lnTo>
                <a:lnTo>
                  <a:pt x="1" y="215"/>
                </a:lnTo>
                <a:lnTo>
                  <a:pt x="3" y="215"/>
                </a:lnTo>
                <a:lnTo>
                  <a:pt x="4" y="215"/>
                </a:lnTo>
                <a:lnTo>
                  <a:pt x="6" y="215"/>
                </a:lnTo>
                <a:lnTo>
                  <a:pt x="9" y="216"/>
                </a:lnTo>
                <a:lnTo>
                  <a:pt x="11" y="216"/>
                </a:lnTo>
                <a:lnTo>
                  <a:pt x="13" y="216"/>
                </a:lnTo>
                <a:lnTo>
                  <a:pt x="17" y="216"/>
                </a:lnTo>
                <a:lnTo>
                  <a:pt x="20" y="217"/>
                </a:lnTo>
                <a:lnTo>
                  <a:pt x="23" y="217"/>
                </a:lnTo>
                <a:lnTo>
                  <a:pt x="27" y="217"/>
                </a:lnTo>
                <a:lnTo>
                  <a:pt x="31" y="218"/>
                </a:lnTo>
                <a:lnTo>
                  <a:pt x="35" y="218"/>
                </a:lnTo>
                <a:lnTo>
                  <a:pt x="39" y="218"/>
                </a:lnTo>
                <a:lnTo>
                  <a:pt x="44" y="218"/>
                </a:lnTo>
                <a:lnTo>
                  <a:pt x="49" y="218"/>
                </a:lnTo>
                <a:lnTo>
                  <a:pt x="53" y="218"/>
                </a:lnTo>
                <a:lnTo>
                  <a:pt x="58" y="219"/>
                </a:lnTo>
                <a:lnTo>
                  <a:pt x="63" y="219"/>
                </a:lnTo>
                <a:lnTo>
                  <a:pt x="69" y="219"/>
                </a:lnTo>
                <a:lnTo>
                  <a:pt x="74" y="218"/>
                </a:lnTo>
                <a:lnTo>
                  <a:pt x="79" y="218"/>
                </a:lnTo>
                <a:lnTo>
                  <a:pt x="85" y="218"/>
                </a:lnTo>
                <a:lnTo>
                  <a:pt x="90" y="218"/>
                </a:lnTo>
                <a:lnTo>
                  <a:pt x="96" y="218"/>
                </a:lnTo>
                <a:lnTo>
                  <a:pt x="101" y="217"/>
                </a:lnTo>
                <a:lnTo>
                  <a:pt x="107" y="217"/>
                </a:lnTo>
                <a:lnTo>
                  <a:pt x="113" y="216"/>
                </a:lnTo>
                <a:lnTo>
                  <a:pt x="119" y="216"/>
                </a:lnTo>
                <a:lnTo>
                  <a:pt x="125" y="215"/>
                </a:lnTo>
                <a:lnTo>
                  <a:pt x="136" y="213"/>
                </a:lnTo>
                <a:lnTo>
                  <a:pt x="141" y="212"/>
                </a:lnTo>
                <a:lnTo>
                  <a:pt x="146" y="211"/>
                </a:lnTo>
                <a:lnTo>
                  <a:pt x="150" y="210"/>
                </a:lnTo>
                <a:lnTo>
                  <a:pt x="155" y="210"/>
                </a:lnTo>
                <a:lnTo>
                  <a:pt x="159" y="209"/>
                </a:lnTo>
                <a:lnTo>
                  <a:pt x="163" y="208"/>
                </a:lnTo>
                <a:lnTo>
                  <a:pt x="166" y="207"/>
                </a:lnTo>
                <a:lnTo>
                  <a:pt x="169" y="206"/>
                </a:lnTo>
                <a:lnTo>
                  <a:pt x="173" y="206"/>
                </a:lnTo>
                <a:lnTo>
                  <a:pt x="176" y="205"/>
                </a:lnTo>
                <a:lnTo>
                  <a:pt x="179" y="204"/>
                </a:lnTo>
                <a:lnTo>
                  <a:pt x="182" y="203"/>
                </a:lnTo>
                <a:lnTo>
                  <a:pt x="185" y="202"/>
                </a:lnTo>
                <a:lnTo>
                  <a:pt x="188" y="201"/>
                </a:lnTo>
                <a:lnTo>
                  <a:pt x="191" y="200"/>
                </a:lnTo>
                <a:lnTo>
                  <a:pt x="194" y="199"/>
                </a:lnTo>
                <a:lnTo>
                  <a:pt x="197" y="198"/>
                </a:lnTo>
                <a:lnTo>
                  <a:pt x="200" y="197"/>
                </a:lnTo>
                <a:lnTo>
                  <a:pt x="203" y="196"/>
                </a:lnTo>
                <a:lnTo>
                  <a:pt x="206" y="194"/>
                </a:lnTo>
                <a:lnTo>
                  <a:pt x="210" y="193"/>
                </a:lnTo>
                <a:lnTo>
                  <a:pt x="213" y="192"/>
                </a:lnTo>
                <a:lnTo>
                  <a:pt x="217" y="190"/>
                </a:lnTo>
                <a:lnTo>
                  <a:pt x="221" y="189"/>
                </a:lnTo>
                <a:lnTo>
                  <a:pt x="225" y="187"/>
                </a:lnTo>
                <a:lnTo>
                  <a:pt x="229" y="185"/>
                </a:lnTo>
                <a:lnTo>
                  <a:pt x="234" y="184"/>
                </a:lnTo>
                <a:lnTo>
                  <a:pt x="239" y="182"/>
                </a:lnTo>
                <a:lnTo>
                  <a:pt x="244" y="180"/>
                </a:lnTo>
                <a:lnTo>
                  <a:pt x="249" y="178"/>
                </a:lnTo>
                <a:lnTo>
                  <a:pt x="264" y="172"/>
                </a:lnTo>
                <a:lnTo>
                  <a:pt x="271" y="169"/>
                </a:lnTo>
                <a:lnTo>
                  <a:pt x="277" y="167"/>
                </a:lnTo>
                <a:lnTo>
                  <a:pt x="283" y="164"/>
                </a:lnTo>
                <a:lnTo>
                  <a:pt x="289" y="162"/>
                </a:lnTo>
                <a:lnTo>
                  <a:pt x="294" y="160"/>
                </a:lnTo>
                <a:lnTo>
                  <a:pt x="299" y="158"/>
                </a:lnTo>
                <a:lnTo>
                  <a:pt x="303" y="156"/>
                </a:lnTo>
                <a:lnTo>
                  <a:pt x="308" y="154"/>
                </a:lnTo>
                <a:lnTo>
                  <a:pt x="312" y="153"/>
                </a:lnTo>
                <a:lnTo>
                  <a:pt x="317" y="151"/>
                </a:lnTo>
                <a:lnTo>
                  <a:pt x="321" y="149"/>
                </a:lnTo>
                <a:lnTo>
                  <a:pt x="324" y="147"/>
                </a:lnTo>
                <a:lnTo>
                  <a:pt x="328" y="146"/>
                </a:lnTo>
                <a:lnTo>
                  <a:pt x="332" y="144"/>
                </a:lnTo>
                <a:lnTo>
                  <a:pt x="336" y="142"/>
                </a:lnTo>
                <a:lnTo>
                  <a:pt x="339" y="140"/>
                </a:lnTo>
                <a:lnTo>
                  <a:pt x="343" y="138"/>
                </a:lnTo>
                <a:lnTo>
                  <a:pt x="347" y="136"/>
                </a:lnTo>
                <a:lnTo>
                  <a:pt x="351" y="134"/>
                </a:lnTo>
                <a:lnTo>
                  <a:pt x="355" y="132"/>
                </a:lnTo>
                <a:lnTo>
                  <a:pt x="360" y="130"/>
                </a:lnTo>
                <a:lnTo>
                  <a:pt x="365" y="127"/>
                </a:lnTo>
                <a:lnTo>
                  <a:pt x="369" y="125"/>
                </a:lnTo>
                <a:lnTo>
                  <a:pt x="374" y="122"/>
                </a:lnTo>
                <a:lnTo>
                  <a:pt x="379" y="119"/>
                </a:lnTo>
                <a:lnTo>
                  <a:pt x="385" y="116"/>
                </a:lnTo>
                <a:lnTo>
                  <a:pt x="391" y="113"/>
                </a:lnTo>
                <a:lnTo>
                  <a:pt x="397" y="110"/>
                </a:lnTo>
                <a:lnTo>
                  <a:pt x="404" y="106"/>
                </a:lnTo>
                <a:lnTo>
                  <a:pt x="411" y="103"/>
                </a:lnTo>
                <a:lnTo>
                  <a:pt x="425" y="95"/>
                </a:lnTo>
                <a:lnTo>
                  <a:pt x="431" y="92"/>
                </a:lnTo>
                <a:lnTo>
                  <a:pt x="437" y="88"/>
                </a:lnTo>
                <a:lnTo>
                  <a:pt x="442" y="85"/>
                </a:lnTo>
                <a:lnTo>
                  <a:pt x="447" y="82"/>
                </a:lnTo>
                <a:lnTo>
                  <a:pt x="451" y="78"/>
                </a:lnTo>
                <a:lnTo>
                  <a:pt x="456" y="75"/>
                </a:lnTo>
                <a:lnTo>
                  <a:pt x="460" y="72"/>
                </a:lnTo>
                <a:lnTo>
                  <a:pt x="464" y="69"/>
                </a:lnTo>
                <a:lnTo>
                  <a:pt x="468" y="66"/>
                </a:lnTo>
                <a:lnTo>
                  <a:pt x="471" y="64"/>
                </a:lnTo>
                <a:lnTo>
                  <a:pt x="475" y="60"/>
                </a:lnTo>
                <a:lnTo>
                  <a:pt x="478" y="58"/>
                </a:lnTo>
                <a:lnTo>
                  <a:pt x="481" y="55"/>
                </a:lnTo>
                <a:lnTo>
                  <a:pt x="485" y="52"/>
                </a:lnTo>
                <a:lnTo>
                  <a:pt x="488" y="50"/>
                </a:lnTo>
                <a:lnTo>
                  <a:pt x="491" y="47"/>
                </a:lnTo>
                <a:lnTo>
                  <a:pt x="495" y="45"/>
                </a:lnTo>
                <a:lnTo>
                  <a:pt x="499" y="42"/>
                </a:lnTo>
                <a:lnTo>
                  <a:pt x="502" y="40"/>
                </a:lnTo>
                <a:lnTo>
                  <a:pt x="506" y="37"/>
                </a:lnTo>
                <a:lnTo>
                  <a:pt x="510" y="35"/>
                </a:lnTo>
                <a:lnTo>
                  <a:pt x="514" y="33"/>
                </a:lnTo>
                <a:lnTo>
                  <a:pt x="519" y="30"/>
                </a:lnTo>
                <a:lnTo>
                  <a:pt x="524" y="28"/>
                </a:lnTo>
                <a:lnTo>
                  <a:pt x="529" y="26"/>
                </a:lnTo>
                <a:lnTo>
                  <a:pt x="535" y="24"/>
                </a:lnTo>
                <a:lnTo>
                  <a:pt x="540" y="22"/>
                </a:lnTo>
                <a:lnTo>
                  <a:pt x="547" y="20"/>
                </a:lnTo>
                <a:lnTo>
                  <a:pt x="553" y="18"/>
                </a:lnTo>
                <a:lnTo>
                  <a:pt x="561" y="16"/>
                </a:lnTo>
                <a:lnTo>
                  <a:pt x="573" y="12"/>
                </a:lnTo>
                <a:lnTo>
                  <a:pt x="579" y="10"/>
                </a:lnTo>
                <a:lnTo>
                  <a:pt x="585" y="9"/>
                </a:lnTo>
                <a:lnTo>
                  <a:pt x="590" y="8"/>
                </a:lnTo>
                <a:lnTo>
                  <a:pt x="595" y="6"/>
                </a:lnTo>
                <a:lnTo>
                  <a:pt x="600" y="5"/>
                </a:lnTo>
                <a:lnTo>
                  <a:pt x="604" y="4"/>
                </a:lnTo>
                <a:lnTo>
                  <a:pt x="609" y="3"/>
                </a:lnTo>
                <a:lnTo>
                  <a:pt x="613" y="2"/>
                </a:lnTo>
                <a:lnTo>
                  <a:pt x="617" y="2"/>
                </a:lnTo>
                <a:lnTo>
                  <a:pt x="621" y="1"/>
                </a:lnTo>
                <a:lnTo>
                  <a:pt x="625" y="1"/>
                </a:lnTo>
                <a:lnTo>
                  <a:pt x="629" y="0"/>
                </a:lnTo>
                <a:lnTo>
                  <a:pt x="633" y="0"/>
                </a:lnTo>
                <a:lnTo>
                  <a:pt x="637" y="0"/>
                </a:lnTo>
                <a:lnTo>
                  <a:pt x="641" y="0"/>
                </a:lnTo>
                <a:lnTo>
                  <a:pt x="645" y="0"/>
                </a:lnTo>
                <a:lnTo>
                  <a:pt x="648" y="0"/>
                </a:lnTo>
                <a:lnTo>
                  <a:pt x="652" y="0"/>
                </a:lnTo>
                <a:lnTo>
                  <a:pt x="656" y="1"/>
                </a:lnTo>
                <a:lnTo>
                  <a:pt x="660" y="2"/>
                </a:lnTo>
                <a:lnTo>
                  <a:pt x="665" y="2"/>
                </a:lnTo>
                <a:lnTo>
                  <a:pt x="669" y="3"/>
                </a:lnTo>
                <a:lnTo>
                  <a:pt x="673" y="4"/>
                </a:lnTo>
                <a:lnTo>
                  <a:pt x="678" y="5"/>
                </a:lnTo>
                <a:lnTo>
                  <a:pt x="683" y="6"/>
                </a:lnTo>
                <a:lnTo>
                  <a:pt x="688" y="8"/>
                </a:lnTo>
                <a:lnTo>
                  <a:pt x="693" y="10"/>
                </a:lnTo>
                <a:lnTo>
                  <a:pt x="699" y="12"/>
                </a:lnTo>
                <a:lnTo>
                  <a:pt x="705" y="13"/>
                </a:lnTo>
                <a:lnTo>
                  <a:pt x="711" y="16"/>
                </a:lnTo>
                <a:lnTo>
                  <a:pt x="722" y="20"/>
                </a:lnTo>
                <a:lnTo>
                  <a:pt x="727" y="22"/>
                </a:lnTo>
                <a:lnTo>
                  <a:pt x="732" y="24"/>
                </a:lnTo>
                <a:lnTo>
                  <a:pt x="736" y="25"/>
                </a:lnTo>
                <a:lnTo>
                  <a:pt x="741" y="27"/>
                </a:lnTo>
                <a:lnTo>
                  <a:pt x="744" y="29"/>
                </a:lnTo>
                <a:lnTo>
                  <a:pt x="748" y="31"/>
                </a:lnTo>
                <a:lnTo>
                  <a:pt x="751" y="33"/>
                </a:lnTo>
                <a:lnTo>
                  <a:pt x="755" y="36"/>
                </a:lnTo>
                <a:lnTo>
                  <a:pt x="758" y="38"/>
                </a:lnTo>
                <a:lnTo>
                  <a:pt x="761" y="40"/>
                </a:lnTo>
                <a:lnTo>
                  <a:pt x="764" y="42"/>
                </a:lnTo>
                <a:lnTo>
                  <a:pt x="767" y="44"/>
                </a:lnTo>
                <a:lnTo>
                  <a:pt x="769" y="46"/>
                </a:lnTo>
                <a:lnTo>
                  <a:pt x="772" y="49"/>
                </a:lnTo>
                <a:lnTo>
                  <a:pt x="775" y="51"/>
                </a:lnTo>
                <a:lnTo>
                  <a:pt x="777" y="54"/>
                </a:lnTo>
                <a:lnTo>
                  <a:pt x="779" y="56"/>
                </a:lnTo>
                <a:lnTo>
                  <a:pt x="782" y="59"/>
                </a:lnTo>
                <a:lnTo>
                  <a:pt x="785" y="62"/>
                </a:lnTo>
                <a:lnTo>
                  <a:pt x="787" y="65"/>
                </a:lnTo>
                <a:lnTo>
                  <a:pt x="790" y="68"/>
                </a:lnTo>
                <a:lnTo>
                  <a:pt x="793" y="71"/>
                </a:lnTo>
                <a:lnTo>
                  <a:pt x="796" y="75"/>
                </a:lnTo>
                <a:lnTo>
                  <a:pt x="799" y="78"/>
                </a:lnTo>
                <a:lnTo>
                  <a:pt x="803" y="82"/>
                </a:lnTo>
                <a:lnTo>
                  <a:pt x="806" y="86"/>
                </a:lnTo>
                <a:lnTo>
                  <a:pt x="810" y="90"/>
                </a:lnTo>
                <a:lnTo>
                  <a:pt x="814" y="94"/>
                </a:lnTo>
                <a:lnTo>
                  <a:pt x="818" y="98"/>
                </a:lnTo>
                <a:lnTo>
                  <a:pt x="823" y="103"/>
                </a:lnTo>
                <a:lnTo>
                  <a:pt x="833" y="112"/>
                </a:lnTo>
                <a:lnTo>
                  <a:pt x="837" y="117"/>
                </a:lnTo>
                <a:lnTo>
                  <a:pt x="842" y="121"/>
                </a:lnTo>
                <a:lnTo>
                  <a:pt x="846" y="125"/>
                </a:lnTo>
                <a:lnTo>
                  <a:pt x="849" y="129"/>
                </a:lnTo>
                <a:lnTo>
                  <a:pt x="853" y="133"/>
                </a:lnTo>
                <a:lnTo>
                  <a:pt x="857" y="136"/>
                </a:lnTo>
                <a:lnTo>
                  <a:pt x="860" y="140"/>
                </a:lnTo>
                <a:lnTo>
                  <a:pt x="863" y="143"/>
                </a:lnTo>
                <a:lnTo>
                  <a:pt x="865" y="146"/>
                </a:lnTo>
                <a:lnTo>
                  <a:pt x="868" y="149"/>
                </a:lnTo>
                <a:lnTo>
                  <a:pt x="871" y="152"/>
                </a:lnTo>
                <a:lnTo>
                  <a:pt x="873" y="155"/>
                </a:lnTo>
                <a:lnTo>
                  <a:pt x="876" y="158"/>
                </a:lnTo>
                <a:lnTo>
                  <a:pt x="878" y="161"/>
                </a:lnTo>
                <a:lnTo>
                  <a:pt x="881" y="164"/>
                </a:lnTo>
                <a:lnTo>
                  <a:pt x="883" y="167"/>
                </a:lnTo>
                <a:lnTo>
                  <a:pt x="885" y="170"/>
                </a:lnTo>
                <a:lnTo>
                  <a:pt x="888" y="173"/>
                </a:lnTo>
                <a:lnTo>
                  <a:pt x="890" y="176"/>
                </a:lnTo>
                <a:lnTo>
                  <a:pt x="893" y="180"/>
                </a:lnTo>
                <a:lnTo>
                  <a:pt x="895" y="183"/>
                </a:lnTo>
                <a:lnTo>
                  <a:pt x="897" y="187"/>
                </a:lnTo>
                <a:lnTo>
                  <a:pt x="900" y="191"/>
                </a:lnTo>
                <a:lnTo>
                  <a:pt x="903" y="196"/>
                </a:lnTo>
                <a:lnTo>
                  <a:pt x="906" y="200"/>
                </a:lnTo>
                <a:lnTo>
                  <a:pt x="909" y="205"/>
                </a:lnTo>
                <a:lnTo>
                  <a:pt x="912" y="210"/>
                </a:lnTo>
                <a:lnTo>
                  <a:pt x="915" y="215"/>
                </a:lnTo>
                <a:lnTo>
                  <a:pt x="919" y="221"/>
                </a:lnTo>
                <a:lnTo>
                  <a:pt x="923" y="227"/>
                </a:lnTo>
                <a:lnTo>
                  <a:pt x="935" y="247"/>
                </a:lnTo>
                <a:lnTo>
                  <a:pt x="940" y="256"/>
                </a:lnTo>
                <a:lnTo>
                  <a:pt x="945" y="264"/>
                </a:lnTo>
                <a:lnTo>
                  <a:pt x="949" y="272"/>
                </a:lnTo>
                <a:lnTo>
                  <a:pt x="953" y="280"/>
                </a:lnTo>
                <a:lnTo>
                  <a:pt x="957" y="288"/>
                </a:lnTo>
                <a:lnTo>
                  <a:pt x="960" y="295"/>
                </a:lnTo>
                <a:lnTo>
                  <a:pt x="963" y="302"/>
                </a:lnTo>
                <a:lnTo>
                  <a:pt x="966" y="308"/>
                </a:lnTo>
                <a:lnTo>
                  <a:pt x="968" y="315"/>
                </a:lnTo>
                <a:lnTo>
                  <a:pt x="971" y="321"/>
                </a:lnTo>
                <a:lnTo>
                  <a:pt x="973" y="327"/>
                </a:lnTo>
                <a:lnTo>
                  <a:pt x="975" y="333"/>
                </a:lnTo>
                <a:lnTo>
                  <a:pt x="977" y="339"/>
                </a:lnTo>
                <a:lnTo>
                  <a:pt x="979" y="345"/>
                </a:lnTo>
                <a:lnTo>
                  <a:pt x="982" y="351"/>
                </a:lnTo>
                <a:lnTo>
                  <a:pt x="984" y="357"/>
                </a:lnTo>
                <a:lnTo>
                  <a:pt x="986" y="363"/>
                </a:lnTo>
                <a:lnTo>
                  <a:pt x="988" y="369"/>
                </a:lnTo>
                <a:lnTo>
                  <a:pt x="991" y="375"/>
                </a:lnTo>
                <a:lnTo>
                  <a:pt x="993" y="382"/>
                </a:lnTo>
                <a:lnTo>
                  <a:pt x="996" y="388"/>
                </a:lnTo>
                <a:lnTo>
                  <a:pt x="999" y="395"/>
                </a:lnTo>
                <a:lnTo>
                  <a:pt x="1002" y="402"/>
                </a:lnTo>
                <a:lnTo>
                  <a:pt x="1005" y="410"/>
                </a:lnTo>
                <a:lnTo>
                  <a:pt x="1009" y="418"/>
                </a:lnTo>
                <a:lnTo>
                  <a:pt x="1014" y="426"/>
                </a:lnTo>
                <a:lnTo>
                  <a:pt x="1018" y="435"/>
                </a:lnTo>
                <a:lnTo>
                  <a:pt x="1023" y="444"/>
                </a:lnTo>
                <a:lnTo>
                  <a:pt x="1029" y="454"/>
                </a:lnTo>
                <a:lnTo>
                  <a:pt x="1035" y="464"/>
                </a:lnTo>
                <a:lnTo>
                  <a:pt x="1045" y="481"/>
                </a:lnTo>
                <a:lnTo>
                  <a:pt x="1050" y="489"/>
                </a:lnTo>
                <a:lnTo>
                  <a:pt x="1055" y="496"/>
                </a:lnTo>
                <a:lnTo>
                  <a:pt x="1060" y="503"/>
                </a:lnTo>
                <a:lnTo>
                  <a:pt x="1064" y="509"/>
                </a:lnTo>
                <a:lnTo>
                  <a:pt x="1068" y="515"/>
                </a:lnTo>
                <a:lnTo>
                  <a:pt x="1072" y="521"/>
                </a:lnTo>
                <a:lnTo>
                  <a:pt x="1076" y="526"/>
                </a:lnTo>
                <a:lnTo>
                  <a:pt x="1080" y="531"/>
                </a:lnTo>
                <a:lnTo>
                  <a:pt x="1084" y="536"/>
                </a:lnTo>
                <a:lnTo>
                  <a:pt x="1087" y="541"/>
                </a:lnTo>
                <a:lnTo>
                  <a:pt x="1091" y="545"/>
                </a:lnTo>
                <a:lnTo>
                  <a:pt x="1095" y="549"/>
                </a:lnTo>
                <a:lnTo>
                  <a:pt x="1098" y="554"/>
                </a:lnTo>
                <a:lnTo>
                  <a:pt x="1102" y="558"/>
                </a:lnTo>
                <a:lnTo>
                  <a:pt x="1105" y="562"/>
                </a:lnTo>
                <a:lnTo>
                  <a:pt x="1109" y="566"/>
                </a:lnTo>
                <a:lnTo>
                  <a:pt x="1113" y="570"/>
                </a:lnTo>
                <a:lnTo>
                  <a:pt x="1117" y="575"/>
                </a:lnTo>
                <a:lnTo>
                  <a:pt x="1120" y="579"/>
                </a:lnTo>
                <a:lnTo>
                  <a:pt x="1124" y="584"/>
                </a:lnTo>
                <a:lnTo>
                  <a:pt x="1128" y="589"/>
                </a:lnTo>
                <a:lnTo>
                  <a:pt x="1132" y="594"/>
                </a:lnTo>
                <a:lnTo>
                  <a:pt x="1137" y="600"/>
                </a:lnTo>
                <a:lnTo>
                  <a:pt x="1141" y="606"/>
                </a:lnTo>
                <a:lnTo>
                  <a:pt x="1145" y="612"/>
                </a:lnTo>
                <a:lnTo>
                  <a:pt x="1150" y="618"/>
                </a:lnTo>
                <a:lnTo>
                  <a:pt x="1155" y="626"/>
                </a:lnTo>
                <a:lnTo>
                  <a:pt x="1161" y="633"/>
                </a:lnTo>
                <a:lnTo>
                  <a:pt x="1166" y="642"/>
                </a:lnTo>
                <a:lnTo>
                  <a:pt x="1172" y="650"/>
                </a:lnTo>
                <a:lnTo>
                  <a:pt x="1185" y="671"/>
                </a:lnTo>
                <a:lnTo>
                  <a:pt x="1191" y="680"/>
                </a:lnTo>
                <a:lnTo>
                  <a:pt x="1195" y="690"/>
                </a:lnTo>
                <a:lnTo>
                  <a:pt x="1200" y="698"/>
                </a:lnTo>
                <a:lnTo>
                  <a:pt x="1204" y="707"/>
                </a:lnTo>
                <a:lnTo>
                  <a:pt x="1208" y="715"/>
                </a:lnTo>
                <a:lnTo>
                  <a:pt x="1212" y="723"/>
                </a:lnTo>
                <a:lnTo>
                  <a:pt x="1215" y="731"/>
                </a:lnTo>
                <a:lnTo>
                  <a:pt x="1218" y="738"/>
                </a:lnTo>
                <a:lnTo>
                  <a:pt x="1221" y="745"/>
                </a:lnTo>
                <a:lnTo>
                  <a:pt x="1223" y="752"/>
                </a:lnTo>
                <a:lnTo>
                  <a:pt x="1225" y="759"/>
                </a:lnTo>
                <a:lnTo>
                  <a:pt x="1228" y="766"/>
                </a:lnTo>
                <a:lnTo>
                  <a:pt x="1230" y="772"/>
                </a:lnTo>
                <a:lnTo>
                  <a:pt x="1233" y="778"/>
                </a:lnTo>
                <a:lnTo>
                  <a:pt x="1235" y="785"/>
                </a:lnTo>
                <a:lnTo>
                  <a:pt x="1238" y="791"/>
                </a:lnTo>
                <a:lnTo>
                  <a:pt x="1241" y="797"/>
                </a:lnTo>
                <a:lnTo>
                  <a:pt x="1243" y="803"/>
                </a:lnTo>
                <a:lnTo>
                  <a:pt x="1247" y="810"/>
                </a:lnTo>
                <a:lnTo>
                  <a:pt x="1250" y="816"/>
                </a:lnTo>
                <a:lnTo>
                  <a:pt x="1254" y="822"/>
                </a:lnTo>
                <a:lnTo>
                  <a:pt x="1258" y="829"/>
                </a:lnTo>
                <a:lnTo>
                  <a:pt x="1262" y="835"/>
                </a:lnTo>
                <a:lnTo>
                  <a:pt x="1267" y="842"/>
                </a:lnTo>
                <a:lnTo>
                  <a:pt x="1273" y="849"/>
                </a:lnTo>
                <a:lnTo>
                  <a:pt x="1279" y="856"/>
                </a:lnTo>
                <a:lnTo>
                  <a:pt x="1285" y="864"/>
                </a:lnTo>
                <a:lnTo>
                  <a:pt x="1293" y="871"/>
                </a:lnTo>
                <a:lnTo>
                  <a:pt x="1301" y="879"/>
                </a:lnTo>
                <a:lnTo>
                  <a:pt x="1309" y="887"/>
                </a:lnTo>
                <a:lnTo>
                  <a:pt x="1324" y="900"/>
                </a:lnTo>
                <a:lnTo>
                  <a:pt x="1331" y="906"/>
                </a:lnTo>
                <a:lnTo>
                  <a:pt x="1337" y="911"/>
                </a:lnTo>
                <a:lnTo>
                  <a:pt x="1344" y="916"/>
                </a:lnTo>
                <a:lnTo>
                  <a:pt x="1350" y="921"/>
                </a:lnTo>
                <a:lnTo>
                  <a:pt x="1356" y="925"/>
                </a:lnTo>
                <a:lnTo>
                  <a:pt x="1362" y="929"/>
                </a:lnTo>
                <a:lnTo>
                  <a:pt x="1367" y="932"/>
                </a:lnTo>
                <a:lnTo>
                  <a:pt x="1373" y="936"/>
                </a:lnTo>
                <a:lnTo>
                  <a:pt x="1378" y="938"/>
                </a:lnTo>
                <a:lnTo>
                  <a:pt x="1383" y="941"/>
                </a:lnTo>
                <a:lnTo>
                  <a:pt x="1389" y="944"/>
                </a:lnTo>
                <a:lnTo>
                  <a:pt x="1394" y="946"/>
                </a:lnTo>
                <a:lnTo>
                  <a:pt x="1399" y="948"/>
                </a:lnTo>
                <a:lnTo>
                  <a:pt x="1405" y="950"/>
                </a:lnTo>
                <a:lnTo>
                  <a:pt x="1410" y="952"/>
                </a:lnTo>
                <a:lnTo>
                  <a:pt x="1416" y="954"/>
                </a:lnTo>
                <a:lnTo>
                  <a:pt x="1421" y="956"/>
                </a:lnTo>
                <a:lnTo>
                  <a:pt x="1427" y="958"/>
                </a:lnTo>
                <a:lnTo>
                  <a:pt x="1433" y="960"/>
                </a:lnTo>
                <a:lnTo>
                  <a:pt x="1440" y="962"/>
                </a:lnTo>
                <a:lnTo>
                  <a:pt x="1447" y="963"/>
                </a:lnTo>
                <a:lnTo>
                  <a:pt x="1453" y="965"/>
                </a:lnTo>
                <a:lnTo>
                  <a:pt x="1460" y="967"/>
                </a:lnTo>
                <a:lnTo>
                  <a:pt x="1468" y="970"/>
                </a:lnTo>
                <a:lnTo>
                  <a:pt x="1476" y="972"/>
                </a:lnTo>
                <a:lnTo>
                  <a:pt x="1484" y="974"/>
                </a:lnTo>
                <a:lnTo>
                  <a:pt x="1493" y="977"/>
                </a:lnTo>
                <a:lnTo>
                  <a:pt x="1501" y="980"/>
                </a:lnTo>
                <a:lnTo>
                  <a:pt x="1511" y="983"/>
                </a:lnTo>
                <a:lnTo>
                  <a:pt x="1521" y="987"/>
                </a:lnTo>
                <a:lnTo>
                  <a:pt x="1548" y="996"/>
                </a:lnTo>
                <a:lnTo>
                  <a:pt x="1560" y="1000"/>
                </a:lnTo>
                <a:lnTo>
                  <a:pt x="1571" y="1004"/>
                </a:lnTo>
                <a:lnTo>
                  <a:pt x="1582" y="1008"/>
                </a:lnTo>
                <a:lnTo>
                  <a:pt x="1592" y="1012"/>
                </a:lnTo>
                <a:lnTo>
                  <a:pt x="1602" y="1015"/>
                </a:lnTo>
                <a:lnTo>
                  <a:pt x="1611" y="1018"/>
                </a:lnTo>
                <a:lnTo>
                  <a:pt x="1620" y="1021"/>
                </a:lnTo>
                <a:lnTo>
                  <a:pt x="1629" y="1024"/>
                </a:lnTo>
                <a:lnTo>
                  <a:pt x="1637" y="1026"/>
                </a:lnTo>
                <a:lnTo>
                  <a:pt x="1644" y="1028"/>
                </a:lnTo>
                <a:lnTo>
                  <a:pt x="1652" y="1031"/>
                </a:lnTo>
                <a:lnTo>
                  <a:pt x="1659" y="1033"/>
                </a:lnTo>
                <a:lnTo>
                  <a:pt x="1667" y="1035"/>
                </a:lnTo>
                <a:lnTo>
                  <a:pt x="1674" y="1037"/>
                </a:lnTo>
                <a:lnTo>
                  <a:pt x="1682" y="1038"/>
                </a:lnTo>
                <a:lnTo>
                  <a:pt x="1689" y="1040"/>
                </a:lnTo>
                <a:lnTo>
                  <a:pt x="1697" y="1042"/>
                </a:lnTo>
                <a:lnTo>
                  <a:pt x="1705" y="1043"/>
                </a:lnTo>
                <a:lnTo>
                  <a:pt x="1713" y="1045"/>
                </a:lnTo>
                <a:lnTo>
                  <a:pt x="1721" y="1046"/>
                </a:lnTo>
                <a:lnTo>
                  <a:pt x="1729" y="1048"/>
                </a:lnTo>
                <a:lnTo>
                  <a:pt x="1739" y="1049"/>
                </a:lnTo>
                <a:lnTo>
                  <a:pt x="1748" y="1050"/>
                </a:lnTo>
                <a:lnTo>
                  <a:pt x="1758" y="1052"/>
                </a:lnTo>
                <a:lnTo>
                  <a:pt x="1769" y="1054"/>
                </a:lnTo>
                <a:lnTo>
                  <a:pt x="1780" y="1055"/>
                </a:lnTo>
                <a:lnTo>
                  <a:pt x="1792" y="1056"/>
                </a:lnTo>
                <a:lnTo>
                  <a:pt x="1805" y="1058"/>
                </a:lnTo>
                <a:lnTo>
                  <a:pt x="1819" y="1060"/>
                </a:lnTo>
                <a:lnTo>
                  <a:pt x="1833" y="1062"/>
                </a:lnTo>
                <a:lnTo>
                  <a:pt x="1850" y="1063"/>
                </a:lnTo>
                <a:lnTo>
                  <a:pt x="1858" y="1064"/>
                </a:lnTo>
                <a:lnTo>
                  <a:pt x="1865" y="1065"/>
                </a:lnTo>
                <a:lnTo>
                  <a:pt x="1873" y="1066"/>
                </a:lnTo>
                <a:lnTo>
                  <a:pt x="1879" y="1066"/>
                </a:lnTo>
                <a:lnTo>
                  <a:pt x="1885" y="1067"/>
                </a:lnTo>
                <a:lnTo>
                  <a:pt x="1891" y="1067"/>
                </a:lnTo>
                <a:lnTo>
                  <a:pt x="1897" y="1068"/>
                </a:lnTo>
                <a:lnTo>
                  <a:pt x="1903" y="1068"/>
                </a:lnTo>
                <a:lnTo>
                  <a:pt x="1908" y="1068"/>
                </a:lnTo>
                <a:lnTo>
                  <a:pt x="1913" y="1068"/>
                </a:lnTo>
                <a:lnTo>
                  <a:pt x="1918" y="1068"/>
                </a:lnTo>
                <a:lnTo>
                  <a:pt x="1923" y="1068"/>
                </a:lnTo>
                <a:lnTo>
                  <a:pt x="1927" y="1068"/>
                </a:lnTo>
                <a:lnTo>
                  <a:pt x="1932" y="1068"/>
                </a:lnTo>
                <a:lnTo>
                  <a:pt x="1937" y="1068"/>
                </a:lnTo>
                <a:lnTo>
                  <a:pt x="1942" y="1068"/>
                </a:lnTo>
                <a:lnTo>
                  <a:pt x="1947" y="1068"/>
                </a:lnTo>
                <a:lnTo>
                  <a:pt x="1951" y="1067"/>
                </a:lnTo>
                <a:lnTo>
                  <a:pt x="1957" y="1067"/>
                </a:lnTo>
                <a:lnTo>
                  <a:pt x="1962" y="1066"/>
                </a:lnTo>
                <a:lnTo>
                  <a:pt x="1967" y="1066"/>
                </a:lnTo>
                <a:lnTo>
                  <a:pt x="1973" y="1066"/>
                </a:lnTo>
                <a:lnTo>
                  <a:pt x="1979" y="1065"/>
                </a:lnTo>
                <a:lnTo>
                  <a:pt x="1985" y="1065"/>
                </a:lnTo>
                <a:lnTo>
                  <a:pt x="1992" y="1064"/>
                </a:lnTo>
                <a:lnTo>
                  <a:pt x="1999" y="1064"/>
                </a:lnTo>
                <a:lnTo>
                  <a:pt x="2007" y="1063"/>
                </a:lnTo>
                <a:lnTo>
                  <a:pt x="2015" y="1062"/>
                </a:lnTo>
                <a:lnTo>
                  <a:pt x="2023" y="1062"/>
                </a:lnTo>
                <a:lnTo>
                  <a:pt x="2033" y="1062"/>
                </a:lnTo>
                <a:lnTo>
                  <a:pt x="2058" y="1060"/>
                </a:lnTo>
                <a:lnTo>
                  <a:pt x="2069" y="1059"/>
                </a:lnTo>
                <a:lnTo>
                  <a:pt x="2080" y="1058"/>
                </a:lnTo>
                <a:lnTo>
                  <a:pt x="2090" y="1057"/>
                </a:lnTo>
                <a:lnTo>
                  <a:pt x="2100" y="1056"/>
                </a:lnTo>
                <a:lnTo>
                  <a:pt x="2109" y="1055"/>
                </a:lnTo>
                <a:lnTo>
                  <a:pt x="2118" y="1054"/>
                </a:lnTo>
                <a:lnTo>
                  <a:pt x="2126" y="1054"/>
                </a:lnTo>
                <a:lnTo>
                  <a:pt x="2134" y="1053"/>
                </a:lnTo>
                <a:lnTo>
                  <a:pt x="2141" y="1052"/>
                </a:lnTo>
                <a:lnTo>
                  <a:pt x="2149" y="1051"/>
                </a:lnTo>
                <a:lnTo>
                  <a:pt x="2156" y="1050"/>
                </a:lnTo>
                <a:lnTo>
                  <a:pt x="2163" y="1049"/>
                </a:lnTo>
                <a:lnTo>
                  <a:pt x="2169" y="1048"/>
                </a:lnTo>
                <a:lnTo>
                  <a:pt x="2176" y="1047"/>
                </a:lnTo>
                <a:lnTo>
                  <a:pt x="2183" y="1046"/>
                </a:lnTo>
                <a:lnTo>
                  <a:pt x="2189" y="1045"/>
                </a:lnTo>
                <a:lnTo>
                  <a:pt x="2197" y="1044"/>
                </a:lnTo>
                <a:lnTo>
                  <a:pt x="2203" y="1042"/>
                </a:lnTo>
                <a:lnTo>
                  <a:pt x="2211" y="1041"/>
                </a:lnTo>
                <a:lnTo>
                  <a:pt x="2218" y="1040"/>
                </a:lnTo>
                <a:lnTo>
                  <a:pt x="2226" y="1039"/>
                </a:lnTo>
                <a:lnTo>
                  <a:pt x="2234" y="1037"/>
                </a:lnTo>
                <a:lnTo>
                  <a:pt x="2243" y="1036"/>
                </a:lnTo>
                <a:lnTo>
                  <a:pt x="2252" y="1034"/>
                </a:lnTo>
                <a:lnTo>
                  <a:pt x="2261" y="1033"/>
                </a:lnTo>
                <a:lnTo>
                  <a:pt x="2272" y="1031"/>
                </a:lnTo>
                <a:lnTo>
                  <a:pt x="2283" y="1029"/>
                </a:lnTo>
                <a:lnTo>
                  <a:pt x="2294" y="1028"/>
                </a:lnTo>
                <a:lnTo>
                  <a:pt x="2306" y="1026"/>
                </a:lnTo>
                <a:lnTo>
                  <a:pt x="2319" y="1024"/>
                </a:lnTo>
                <a:lnTo>
                  <a:pt x="2333" y="1022"/>
                </a:lnTo>
                <a:lnTo>
                  <a:pt x="2339" y="1021"/>
                </a:lnTo>
                <a:lnTo>
                  <a:pt x="2344" y="1020"/>
                </a:lnTo>
                <a:lnTo>
                  <a:pt x="2350" y="1020"/>
                </a:lnTo>
                <a:lnTo>
                  <a:pt x="2355" y="1019"/>
                </a:lnTo>
                <a:lnTo>
                  <a:pt x="2360" y="1019"/>
                </a:lnTo>
                <a:lnTo>
                  <a:pt x="2364" y="1018"/>
                </a:lnTo>
                <a:lnTo>
                  <a:pt x="2369" y="1018"/>
                </a:lnTo>
                <a:lnTo>
                  <a:pt x="2373" y="1018"/>
                </a:lnTo>
                <a:lnTo>
                  <a:pt x="2377" y="1017"/>
                </a:lnTo>
                <a:lnTo>
                  <a:pt x="2381" y="1017"/>
                </a:lnTo>
                <a:lnTo>
                  <a:pt x="2385" y="1016"/>
                </a:lnTo>
                <a:lnTo>
                  <a:pt x="2388" y="1016"/>
                </a:lnTo>
                <a:lnTo>
                  <a:pt x="2392" y="1016"/>
                </a:lnTo>
                <a:lnTo>
                  <a:pt x="2395" y="1016"/>
                </a:lnTo>
                <a:lnTo>
                  <a:pt x="2399" y="1015"/>
                </a:lnTo>
                <a:lnTo>
                  <a:pt x="2403" y="1015"/>
                </a:lnTo>
                <a:lnTo>
                  <a:pt x="2406" y="1014"/>
                </a:lnTo>
                <a:lnTo>
                  <a:pt x="2410" y="1014"/>
                </a:lnTo>
                <a:lnTo>
                  <a:pt x="2413" y="1013"/>
                </a:lnTo>
                <a:lnTo>
                  <a:pt x="2417" y="1012"/>
                </a:lnTo>
                <a:lnTo>
                  <a:pt x="2421" y="1012"/>
                </a:lnTo>
                <a:lnTo>
                  <a:pt x="2426" y="1011"/>
                </a:lnTo>
                <a:lnTo>
                  <a:pt x="2430" y="1010"/>
                </a:lnTo>
                <a:lnTo>
                  <a:pt x="2435" y="1009"/>
                </a:lnTo>
                <a:lnTo>
                  <a:pt x="2440" y="1007"/>
                </a:lnTo>
                <a:lnTo>
                  <a:pt x="2445" y="1006"/>
                </a:lnTo>
                <a:lnTo>
                  <a:pt x="2450" y="1004"/>
                </a:lnTo>
                <a:lnTo>
                  <a:pt x="2456" y="1003"/>
                </a:lnTo>
                <a:lnTo>
                  <a:pt x="2462" y="1001"/>
                </a:lnTo>
                <a:lnTo>
                  <a:pt x="2469" y="999"/>
                </a:lnTo>
                <a:lnTo>
                  <a:pt x="2491" y="992"/>
                </a:lnTo>
                <a:lnTo>
                  <a:pt x="2501" y="989"/>
                </a:lnTo>
                <a:lnTo>
                  <a:pt x="2510" y="986"/>
                </a:lnTo>
                <a:lnTo>
                  <a:pt x="2519" y="983"/>
                </a:lnTo>
                <a:lnTo>
                  <a:pt x="2527" y="980"/>
                </a:lnTo>
                <a:lnTo>
                  <a:pt x="2535" y="978"/>
                </a:lnTo>
                <a:lnTo>
                  <a:pt x="2543" y="975"/>
                </a:lnTo>
                <a:lnTo>
                  <a:pt x="2550" y="973"/>
                </a:lnTo>
                <a:lnTo>
                  <a:pt x="2557" y="970"/>
                </a:lnTo>
                <a:lnTo>
                  <a:pt x="2564" y="968"/>
                </a:lnTo>
                <a:lnTo>
                  <a:pt x="2570" y="966"/>
                </a:lnTo>
                <a:lnTo>
                  <a:pt x="2576" y="963"/>
                </a:lnTo>
                <a:lnTo>
                  <a:pt x="2582" y="961"/>
                </a:lnTo>
                <a:lnTo>
                  <a:pt x="2588" y="958"/>
                </a:lnTo>
                <a:lnTo>
                  <a:pt x="2594" y="956"/>
                </a:lnTo>
                <a:lnTo>
                  <a:pt x="2599" y="953"/>
                </a:lnTo>
                <a:lnTo>
                  <a:pt x="2605" y="950"/>
                </a:lnTo>
                <a:lnTo>
                  <a:pt x="2611" y="947"/>
                </a:lnTo>
                <a:lnTo>
                  <a:pt x="2617" y="944"/>
                </a:lnTo>
                <a:lnTo>
                  <a:pt x="2622" y="941"/>
                </a:lnTo>
                <a:lnTo>
                  <a:pt x="2629" y="938"/>
                </a:lnTo>
                <a:lnTo>
                  <a:pt x="2635" y="934"/>
                </a:lnTo>
                <a:lnTo>
                  <a:pt x="2641" y="930"/>
                </a:lnTo>
                <a:lnTo>
                  <a:pt x="2648" y="926"/>
                </a:lnTo>
                <a:lnTo>
                  <a:pt x="2655" y="921"/>
                </a:lnTo>
                <a:lnTo>
                  <a:pt x="2662" y="916"/>
                </a:lnTo>
                <a:lnTo>
                  <a:pt x="2670" y="911"/>
                </a:lnTo>
                <a:lnTo>
                  <a:pt x="2678" y="906"/>
                </a:lnTo>
                <a:lnTo>
                  <a:pt x="2687" y="900"/>
                </a:lnTo>
                <a:lnTo>
                  <a:pt x="2696" y="894"/>
                </a:lnTo>
                <a:lnTo>
                  <a:pt x="2706" y="887"/>
                </a:lnTo>
                <a:lnTo>
                  <a:pt x="2727" y="873"/>
                </a:lnTo>
                <a:lnTo>
                  <a:pt x="2736" y="866"/>
                </a:lnTo>
                <a:lnTo>
                  <a:pt x="2745" y="860"/>
                </a:lnTo>
                <a:lnTo>
                  <a:pt x="2754" y="854"/>
                </a:lnTo>
                <a:lnTo>
                  <a:pt x="2762" y="848"/>
                </a:lnTo>
                <a:lnTo>
                  <a:pt x="2769" y="843"/>
                </a:lnTo>
                <a:lnTo>
                  <a:pt x="2776" y="838"/>
                </a:lnTo>
                <a:lnTo>
                  <a:pt x="2783" y="832"/>
                </a:lnTo>
                <a:lnTo>
                  <a:pt x="2789" y="828"/>
                </a:lnTo>
                <a:lnTo>
                  <a:pt x="2795" y="823"/>
                </a:lnTo>
                <a:lnTo>
                  <a:pt x="2801" y="818"/>
                </a:lnTo>
                <a:lnTo>
                  <a:pt x="2807" y="813"/>
                </a:lnTo>
                <a:lnTo>
                  <a:pt x="2812" y="808"/>
                </a:lnTo>
                <a:lnTo>
                  <a:pt x="2817" y="804"/>
                </a:lnTo>
                <a:lnTo>
                  <a:pt x="2822" y="799"/>
                </a:lnTo>
                <a:lnTo>
                  <a:pt x="2827" y="794"/>
                </a:lnTo>
                <a:lnTo>
                  <a:pt x="2832" y="789"/>
                </a:lnTo>
                <a:lnTo>
                  <a:pt x="2837" y="784"/>
                </a:lnTo>
                <a:lnTo>
                  <a:pt x="2842" y="778"/>
                </a:lnTo>
                <a:lnTo>
                  <a:pt x="2847" y="773"/>
                </a:lnTo>
                <a:lnTo>
                  <a:pt x="2852" y="767"/>
                </a:lnTo>
                <a:lnTo>
                  <a:pt x="2857" y="761"/>
                </a:lnTo>
                <a:lnTo>
                  <a:pt x="2863" y="755"/>
                </a:lnTo>
                <a:lnTo>
                  <a:pt x="2869" y="748"/>
                </a:lnTo>
                <a:lnTo>
                  <a:pt x="2875" y="741"/>
                </a:lnTo>
                <a:lnTo>
                  <a:pt x="2881" y="733"/>
                </a:lnTo>
                <a:lnTo>
                  <a:pt x="2887" y="725"/>
                </a:lnTo>
                <a:lnTo>
                  <a:pt x="2894" y="716"/>
                </a:lnTo>
                <a:lnTo>
                  <a:pt x="2902" y="708"/>
                </a:lnTo>
                <a:lnTo>
                  <a:pt x="2910" y="698"/>
                </a:lnTo>
                <a:lnTo>
                  <a:pt x="2918" y="688"/>
                </a:lnTo>
                <a:lnTo>
                  <a:pt x="2935" y="667"/>
                </a:lnTo>
                <a:lnTo>
                  <a:pt x="2942" y="657"/>
                </a:lnTo>
                <a:lnTo>
                  <a:pt x="2949" y="648"/>
                </a:lnTo>
                <a:lnTo>
                  <a:pt x="2955" y="639"/>
                </a:lnTo>
                <a:lnTo>
                  <a:pt x="2961" y="631"/>
                </a:lnTo>
                <a:lnTo>
                  <a:pt x="2967" y="622"/>
                </a:lnTo>
                <a:lnTo>
                  <a:pt x="2971" y="615"/>
                </a:lnTo>
                <a:lnTo>
                  <a:pt x="2976" y="607"/>
                </a:lnTo>
                <a:lnTo>
                  <a:pt x="2981" y="600"/>
                </a:lnTo>
                <a:lnTo>
                  <a:pt x="2985" y="593"/>
                </a:lnTo>
                <a:lnTo>
                  <a:pt x="2988" y="586"/>
                </a:lnTo>
                <a:lnTo>
                  <a:pt x="2992" y="580"/>
                </a:lnTo>
                <a:lnTo>
                  <a:pt x="2995" y="573"/>
                </a:lnTo>
                <a:lnTo>
                  <a:pt x="2999" y="566"/>
                </a:lnTo>
                <a:lnTo>
                  <a:pt x="3002" y="560"/>
                </a:lnTo>
                <a:lnTo>
                  <a:pt x="3005" y="554"/>
                </a:lnTo>
                <a:lnTo>
                  <a:pt x="3009" y="547"/>
                </a:lnTo>
                <a:lnTo>
                  <a:pt x="3012" y="540"/>
                </a:lnTo>
                <a:lnTo>
                  <a:pt x="3015" y="533"/>
                </a:lnTo>
                <a:lnTo>
                  <a:pt x="3019" y="526"/>
                </a:lnTo>
                <a:lnTo>
                  <a:pt x="3023" y="519"/>
                </a:lnTo>
                <a:lnTo>
                  <a:pt x="3027" y="512"/>
                </a:lnTo>
                <a:lnTo>
                  <a:pt x="3031" y="504"/>
                </a:lnTo>
                <a:lnTo>
                  <a:pt x="3035" y="496"/>
                </a:lnTo>
                <a:lnTo>
                  <a:pt x="3041" y="487"/>
                </a:lnTo>
                <a:lnTo>
                  <a:pt x="3046" y="478"/>
                </a:lnTo>
                <a:lnTo>
                  <a:pt x="3052" y="469"/>
                </a:lnTo>
                <a:lnTo>
                  <a:pt x="3058" y="459"/>
                </a:lnTo>
                <a:lnTo>
                  <a:pt x="3065" y="449"/>
                </a:lnTo>
                <a:lnTo>
                  <a:pt x="3072" y="438"/>
                </a:lnTo>
                <a:lnTo>
                  <a:pt x="3080" y="426"/>
                </a:lnTo>
                <a:lnTo>
                  <a:pt x="3091" y="410"/>
                </a:lnTo>
                <a:lnTo>
                  <a:pt x="3096" y="403"/>
                </a:lnTo>
                <a:lnTo>
                  <a:pt x="3101" y="396"/>
                </a:lnTo>
                <a:lnTo>
                  <a:pt x="3105" y="389"/>
                </a:lnTo>
                <a:lnTo>
                  <a:pt x="3109" y="383"/>
                </a:lnTo>
                <a:lnTo>
                  <a:pt x="3113" y="377"/>
                </a:lnTo>
                <a:lnTo>
                  <a:pt x="3117" y="372"/>
                </a:lnTo>
                <a:lnTo>
                  <a:pt x="3121" y="366"/>
                </a:lnTo>
                <a:lnTo>
                  <a:pt x="3124" y="361"/>
                </a:lnTo>
                <a:lnTo>
                  <a:pt x="3127" y="356"/>
                </a:lnTo>
                <a:lnTo>
                  <a:pt x="3131" y="352"/>
                </a:lnTo>
                <a:lnTo>
                  <a:pt x="3134" y="347"/>
                </a:lnTo>
                <a:lnTo>
                  <a:pt x="3137" y="343"/>
                </a:lnTo>
                <a:lnTo>
                  <a:pt x="3140" y="339"/>
                </a:lnTo>
                <a:lnTo>
                  <a:pt x="3143" y="334"/>
                </a:lnTo>
                <a:lnTo>
                  <a:pt x="3146" y="330"/>
                </a:lnTo>
                <a:lnTo>
                  <a:pt x="3149" y="326"/>
                </a:lnTo>
                <a:lnTo>
                  <a:pt x="3153" y="322"/>
                </a:lnTo>
                <a:lnTo>
                  <a:pt x="3156" y="318"/>
                </a:lnTo>
                <a:lnTo>
                  <a:pt x="3160" y="313"/>
                </a:lnTo>
                <a:lnTo>
                  <a:pt x="3163" y="309"/>
                </a:lnTo>
                <a:lnTo>
                  <a:pt x="3167" y="304"/>
                </a:lnTo>
                <a:lnTo>
                  <a:pt x="3172" y="300"/>
                </a:lnTo>
                <a:lnTo>
                  <a:pt x="3176" y="294"/>
                </a:lnTo>
                <a:lnTo>
                  <a:pt x="3181" y="289"/>
                </a:lnTo>
                <a:lnTo>
                  <a:pt x="3186" y="284"/>
                </a:lnTo>
                <a:lnTo>
                  <a:pt x="3191" y="278"/>
                </a:lnTo>
                <a:lnTo>
                  <a:pt x="3197" y="272"/>
                </a:lnTo>
                <a:lnTo>
                  <a:pt x="3203" y="266"/>
                </a:lnTo>
                <a:lnTo>
                  <a:pt x="3210" y="259"/>
                </a:lnTo>
                <a:lnTo>
                  <a:pt x="3217" y="252"/>
                </a:lnTo>
                <a:lnTo>
                  <a:pt x="3235" y="234"/>
                </a:lnTo>
                <a:lnTo>
                  <a:pt x="3243" y="226"/>
                </a:lnTo>
                <a:lnTo>
                  <a:pt x="3250" y="218"/>
                </a:lnTo>
                <a:lnTo>
                  <a:pt x="3257" y="210"/>
                </a:lnTo>
                <a:lnTo>
                  <a:pt x="3264" y="202"/>
                </a:lnTo>
                <a:lnTo>
                  <a:pt x="3271" y="196"/>
                </a:lnTo>
                <a:lnTo>
                  <a:pt x="3277" y="189"/>
                </a:lnTo>
                <a:lnTo>
                  <a:pt x="3282" y="182"/>
                </a:lnTo>
                <a:lnTo>
                  <a:pt x="3288" y="176"/>
                </a:lnTo>
                <a:lnTo>
                  <a:pt x="3293" y="170"/>
                </a:lnTo>
                <a:lnTo>
                  <a:pt x="3299" y="164"/>
                </a:lnTo>
                <a:lnTo>
                  <a:pt x="3304" y="158"/>
                </a:lnTo>
                <a:lnTo>
                  <a:pt x="3309" y="153"/>
                </a:lnTo>
                <a:lnTo>
                  <a:pt x="3314" y="148"/>
                </a:lnTo>
                <a:lnTo>
                  <a:pt x="3319" y="143"/>
                </a:lnTo>
                <a:lnTo>
                  <a:pt x="3325" y="138"/>
                </a:lnTo>
                <a:lnTo>
                  <a:pt x="3330" y="133"/>
                </a:lnTo>
                <a:lnTo>
                  <a:pt x="3335" y="129"/>
                </a:lnTo>
                <a:lnTo>
                  <a:pt x="3341" y="124"/>
                </a:lnTo>
                <a:lnTo>
                  <a:pt x="3347" y="120"/>
                </a:lnTo>
                <a:lnTo>
                  <a:pt x="3353" y="116"/>
                </a:lnTo>
                <a:lnTo>
                  <a:pt x="3360" y="112"/>
                </a:lnTo>
                <a:lnTo>
                  <a:pt x="3367" y="108"/>
                </a:lnTo>
                <a:lnTo>
                  <a:pt x="3374" y="104"/>
                </a:lnTo>
                <a:lnTo>
                  <a:pt x="3382" y="100"/>
                </a:lnTo>
                <a:lnTo>
                  <a:pt x="3391" y="96"/>
                </a:lnTo>
                <a:lnTo>
                  <a:pt x="3399" y="93"/>
                </a:lnTo>
                <a:lnTo>
                  <a:pt x="3409" y="89"/>
                </a:lnTo>
                <a:lnTo>
                  <a:pt x="3419" y="85"/>
                </a:lnTo>
                <a:lnTo>
                  <a:pt x="3430" y="82"/>
                </a:lnTo>
                <a:lnTo>
                  <a:pt x="3442" y="78"/>
                </a:lnTo>
                <a:lnTo>
                  <a:pt x="3463" y="71"/>
                </a:lnTo>
                <a:lnTo>
                  <a:pt x="3473" y="68"/>
                </a:lnTo>
                <a:lnTo>
                  <a:pt x="3483" y="66"/>
                </a:lnTo>
                <a:lnTo>
                  <a:pt x="3492" y="64"/>
                </a:lnTo>
                <a:lnTo>
                  <a:pt x="3501" y="62"/>
                </a:lnTo>
                <a:lnTo>
                  <a:pt x="3509" y="60"/>
                </a:lnTo>
                <a:lnTo>
                  <a:pt x="3518" y="59"/>
                </a:lnTo>
                <a:lnTo>
                  <a:pt x="3525" y="58"/>
                </a:lnTo>
                <a:lnTo>
                  <a:pt x="3533" y="57"/>
                </a:lnTo>
                <a:lnTo>
                  <a:pt x="3540" y="57"/>
                </a:lnTo>
                <a:lnTo>
                  <a:pt x="3547" y="57"/>
                </a:lnTo>
                <a:lnTo>
                  <a:pt x="3555" y="57"/>
                </a:lnTo>
                <a:lnTo>
                  <a:pt x="3561" y="57"/>
                </a:lnTo>
                <a:lnTo>
                  <a:pt x="3568" y="58"/>
                </a:lnTo>
                <a:lnTo>
                  <a:pt x="3575" y="58"/>
                </a:lnTo>
                <a:lnTo>
                  <a:pt x="3582" y="59"/>
                </a:lnTo>
                <a:lnTo>
                  <a:pt x="3589" y="60"/>
                </a:lnTo>
                <a:lnTo>
                  <a:pt x="3596" y="62"/>
                </a:lnTo>
                <a:lnTo>
                  <a:pt x="3603" y="63"/>
                </a:lnTo>
                <a:lnTo>
                  <a:pt x="3611" y="64"/>
                </a:lnTo>
                <a:lnTo>
                  <a:pt x="3619" y="66"/>
                </a:lnTo>
                <a:lnTo>
                  <a:pt x="3626" y="68"/>
                </a:lnTo>
                <a:lnTo>
                  <a:pt x="3635" y="70"/>
                </a:lnTo>
                <a:lnTo>
                  <a:pt x="3643" y="72"/>
                </a:lnTo>
                <a:lnTo>
                  <a:pt x="3652" y="75"/>
                </a:lnTo>
                <a:lnTo>
                  <a:pt x="3661" y="77"/>
                </a:lnTo>
                <a:lnTo>
                  <a:pt x="3671" y="80"/>
                </a:lnTo>
                <a:lnTo>
                  <a:pt x="3681" y="82"/>
                </a:lnTo>
                <a:lnTo>
                  <a:pt x="3693" y="85"/>
                </a:lnTo>
                <a:lnTo>
                  <a:pt x="3704" y="88"/>
                </a:lnTo>
                <a:lnTo>
                  <a:pt x="3716" y="90"/>
                </a:lnTo>
                <a:lnTo>
                  <a:pt x="3730" y="94"/>
                </a:lnTo>
                <a:lnTo>
                  <a:pt x="3736" y="95"/>
                </a:lnTo>
                <a:lnTo>
                  <a:pt x="3741" y="97"/>
                </a:lnTo>
                <a:lnTo>
                  <a:pt x="3747" y="98"/>
                </a:lnTo>
                <a:lnTo>
                  <a:pt x="3752" y="100"/>
                </a:lnTo>
                <a:lnTo>
                  <a:pt x="3757" y="102"/>
                </a:lnTo>
                <a:lnTo>
                  <a:pt x="3761" y="104"/>
                </a:lnTo>
                <a:lnTo>
                  <a:pt x="3765" y="106"/>
                </a:lnTo>
                <a:lnTo>
                  <a:pt x="3769" y="107"/>
                </a:lnTo>
                <a:lnTo>
                  <a:pt x="3773" y="109"/>
                </a:lnTo>
                <a:lnTo>
                  <a:pt x="3777" y="111"/>
                </a:lnTo>
                <a:lnTo>
                  <a:pt x="3781" y="113"/>
                </a:lnTo>
                <a:lnTo>
                  <a:pt x="3784" y="115"/>
                </a:lnTo>
                <a:lnTo>
                  <a:pt x="3788" y="116"/>
                </a:lnTo>
                <a:lnTo>
                  <a:pt x="3791" y="118"/>
                </a:lnTo>
                <a:lnTo>
                  <a:pt x="3795" y="120"/>
                </a:lnTo>
                <a:lnTo>
                  <a:pt x="3798" y="122"/>
                </a:lnTo>
                <a:lnTo>
                  <a:pt x="3801" y="124"/>
                </a:lnTo>
                <a:lnTo>
                  <a:pt x="3805" y="126"/>
                </a:lnTo>
                <a:lnTo>
                  <a:pt x="3809" y="128"/>
                </a:lnTo>
                <a:lnTo>
                  <a:pt x="3813" y="130"/>
                </a:lnTo>
                <a:lnTo>
                  <a:pt x="3817" y="132"/>
                </a:lnTo>
                <a:lnTo>
                  <a:pt x="3821" y="134"/>
                </a:lnTo>
                <a:lnTo>
                  <a:pt x="3825" y="137"/>
                </a:lnTo>
                <a:lnTo>
                  <a:pt x="3830" y="139"/>
                </a:lnTo>
                <a:lnTo>
                  <a:pt x="3835" y="141"/>
                </a:lnTo>
                <a:lnTo>
                  <a:pt x="3840" y="143"/>
                </a:lnTo>
                <a:lnTo>
                  <a:pt x="3846" y="146"/>
                </a:lnTo>
                <a:lnTo>
                  <a:pt x="3852" y="148"/>
                </a:lnTo>
                <a:lnTo>
                  <a:pt x="3859" y="150"/>
                </a:lnTo>
                <a:lnTo>
                  <a:pt x="3866" y="153"/>
                </a:lnTo>
                <a:lnTo>
                  <a:pt x="3883" y="158"/>
                </a:lnTo>
                <a:lnTo>
                  <a:pt x="3891" y="161"/>
                </a:lnTo>
                <a:lnTo>
                  <a:pt x="3898" y="164"/>
                </a:lnTo>
                <a:lnTo>
                  <a:pt x="3905" y="166"/>
                </a:lnTo>
                <a:lnTo>
                  <a:pt x="3911" y="168"/>
                </a:lnTo>
                <a:lnTo>
                  <a:pt x="3917" y="170"/>
                </a:lnTo>
                <a:lnTo>
                  <a:pt x="3923" y="172"/>
                </a:lnTo>
                <a:lnTo>
                  <a:pt x="3929" y="174"/>
                </a:lnTo>
                <a:lnTo>
                  <a:pt x="3935" y="176"/>
                </a:lnTo>
                <a:lnTo>
                  <a:pt x="3940" y="178"/>
                </a:lnTo>
                <a:lnTo>
                  <a:pt x="3945" y="179"/>
                </a:lnTo>
                <a:lnTo>
                  <a:pt x="3949" y="180"/>
                </a:lnTo>
                <a:lnTo>
                  <a:pt x="3954" y="182"/>
                </a:lnTo>
                <a:lnTo>
                  <a:pt x="3959" y="184"/>
                </a:lnTo>
                <a:lnTo>
                  <a:pt x="3964" y="185"/>
                </a:lnTo>
                <a:lnTo>
                  <a:pt x="3969" y="186"/>
                </a:lnTo>
                <a:lnTo>
                  <a:pt x="3973" y="187"/>
                </a:lnTo>
                <a:lnTo>
                  <a:pt x="3978" y="188"/>
                </a:lnTo>
                <a:lnTo>
                  <a:pt x="3983" y="190"/>
                </a:lnTo>
                <a:lnTo>
                  <a:pt x="3988" y="190"/>
                </a:lnTo>
                <a:lnTo>
                  <a:pt x="3993" y="192"/>
                </a:lnTo>
                <a:lnTo>
                  <a:pt x="3999" y="193"/>
                </a:lnTo>
                <a:lnTo>
                  <a:pt x="4005" y="194"/>
                </a:lnTo>
                <a:lnTo>
                  <a:pt x="4011" y="195"/>
                </a:lnTo>
                <a:lnTo>
                  <a:pt x="4017" y="196"/>
                </a:lnTo>
                <a:lnTo>
                  <a:pt x="4024" y="197"/>
                </a:lnTo>
                <a:lnTo>
                  <a:pt x="4031" y="198"/>
                </a:lnTo>
                <a:lnTo>
                  <a:pt x="4039" y="199"/>
                </a:lnTo>
                <a:lnTo>
                  <a:pt x="4047" y="200"/>
                </a:lnTo>
                <a:lnTo>
                  <a:pt x="4056" y="201"/>
                </a:lnTo>
                <a:lnTo>
                  <a:pt x="4065" y="202"/>
                </a:lnTo>
                <a:lnTo>
                  <a:pt x="4077" y="204"/>
                </a:lnTo>
                <a:lnTo>
                  <a:pt x="4083" y="204"/>
                </a:lnTo>
                <a:lnTo>
                  <a:pt x="4089" y="205"/>
                </a:lnTo>
                <a:lnTo>
                  <a:pt x="4095" y="205"/>
                </a:lnTo>
                <a:lnTo>
                  <a:pt x="4100" y="205"/>
                </a:lnTo>
                <a:lnTo>
                  <a:pt x="4105" y="206"/>
                </a:lnTo>
                <a:lnTo>
                  <a:pt x="4110" y="206"/>
                </a:lnTo>
                <a:lnTo>
                  <a:pt x="4115" y="206"/>
                </a:lnTo>
                <a:lnTo>
                  <a:pt x="4120" y="206"/>
                </a:lnTo>
                <a:lnTo>
                  <a:pt x="4125" y="206"/>
                </a:lnTo>
                <a:lnTo>
                  <a:pt x="4129" y="206"/>
                </a:lnTo>
                <a:lnTo>
                  <a:pt x="4134" y="206"/>
                </a:lnTo>
                <a:lnTo>
                  <a:pt x="4138" y="206"/>
                </a:lnTo>
                <a:lnTo>
                  <a:pt x="4142" y="206"/>
                </a:lnTo>
                <a:lnTo>
                  <a:pt x="4146" y="205"/>
                </a:lnTo>
                <a:lnTo>
                  <a:pt x="4150" y="205"/>
                </a:lnTo>
                <a:lnTo>
                  <a:pt x="4154" y="205"/>
                </a:lnTo>
                <a:lnTo>
                  <a:pt x="4158" y="205"/>
                </a:lnTo>
                <a:lnTo>
                  <a:pt x="4161" y="204"/>
                </a:lnTo>
                <a:lnTo>
                  <a:pt x="4165" y="204"/>
                </a:lnTo>
                <a:lnTo>
                  <a:pt x="4169" y="204"/>
                </a:lnTo>
                <a:lnTo>
                  <a:pt x="4172" y="204"/>
                </a:lnTo>
                <a:lnTo>
                  <a:pt x="4176" y="203"/>
                </a:lnTo>
                <a:lnTo>
                  <a:pt x="4179" y="203"/>
                </a:lnTo>
                <a:lnTo>
                  <a:pt x="4183" y="203"/>
                </a:lnTo>
                <a:lnTo>
                  <a:pt x="4186" y="203"/>
                </a:lnTo>
                <a:lnTo>
                  <a:pt x="4189" y="202"/>
                </a:lnTo>
                <a:lnTo>
                  <a:pt x="4192" y="202"/>
                </a:lnTo>
                <a:lnTo>
                  <a:pt x="4195" y="202"/>
                </a:lnTo>
                <a:lnTo>
                  <a:pt x="4199" y="202"/>
                </a:lnTo>
                <a:lnTo>
                  <a:pt x="4202" y="202"/>
                </a:lnTo>
                <a:lnTo>
                  <a:pt x="4202" y="202"/>
                </a:lnTo>
                <a:lnTo>
                  <a:pt x="4202" y="202"/>
                </a:lnTo>
                <a:lnTo>
                  <a:pt x="4202" y="202"/>
                </a:lnTo>
                <a:lnTo>
                  <a:pt x="4202" y="202"/>
                </a:lnTo>
                <a:lnTo>
                  <a:pt x="4202" y="202"/>
                </a:lnTo>
                <a:lnTo>
                  <a:pt x="4202" y="202"/>
                </a:lnTo>
                <a:lnTo>
                  <a:pt x="4202" y="202"/>
                </a:lnTo>
                <a:lnTo>
                  <a:pt x="4202" y="202"/>
                </a:lnTo>
                <a:lnTo>
                  <a:pt x="4202" y="202"/>
                </a:lnTo>
                <a:lnTo>
                  <a:pt x="4202" y="202"/>
                </a:lnTo>
                <a:lnTo>
                  <a:pt x="4202" y="202"/>
                </a:lnTo>
                <a:lnTo>
                  <a:pt x="4202" y="202"/>
                </a:lnTo>
                <a:lnTo>
                  <a:pt x="4202" y="202"/>
                </a:lnTo>
                <a:lnTo>
                  <a:pt x="4202" y="202"/>
                </a:lnTo>
                <a:lnTo>
                  <a:pt x="4202" y="202"/>
                </a:lnTo>
                <a:lnTo>
                  <a:pt x="4202" y="202"/>
                </a:lnTo>
                <a:lnTo>
                  <a:pt x="4202" y="202"/>
                </a:lnTo>
                <a:lnTo>
                  <a:pt x="4202" y="202"/>
                </a:lnTo>
                <a:lnTo>
                  <a:pt x="4202" y="202"/>
                </a:lnTo>
                <a:lnTo>
                  <a:pt x="4202" y="202"/>
                </a:lnTo>
                <a:lnTo>
                  <a:pt x="4202" y="202"/>
                </a:lnTo>
                <a:lnTo>
                  <a:pt x="4202" y="202"/>
                </a:lnTo>
                <a:lnTo>
                  <a:pt x="4202" y="202"/>
                </a:lnTo>
                <a:lnTo>
                  <a:pt x="4202" y="202"/>
                </a:lnTo>
                <a:lnTo>
                  <a:pt x="4202" y="202"/>
                </a:lnTo>
                <a:lnTo>
                  <a:pt x="4202" y="202"/>
                </a:lnTo>
                <a:lnTo>
                  <a:pt x="4202" y="202"/>
                </a:lnTo>
                <a:lnTo>
                  <a:pt x="4202" y="202"/>
                </a:lnTo>
                <a:lnTo>
                  <a:pt x="4202" y="202"/>
                </a:lnTo>
                <a:lnTo>
                  <a:pt x="4202" y="202"/>
                </a:lnTo>
                <a:lnTo>
                  <a:pt x="4202" y="202"/>
                </a:lnTo>
              </a:path>
            </a:pathLst>
          </a:custGeom>
          <a:noFill/>
          <a:ln w="2730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 flipV="1">
            <a:off x="1281113" y="4572000"/>
            <a:ext cx="171450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333" name="Text Box 21"/>
          <p:cNvSpPr txBox="1">
            <a:spLocks noChangeArrowheads="1"/>
          </p:cNvSpPr>
          <p:nvPr/>
        </p:nvSpPr>
        <p:spPr bwMode="auto">
          <a:xfrm>
            <a:off x="6610350" y="3224213"/>
            <a:ext cx="17446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cs-CZ" sz="2200" b="1">
                <a:effectLst/>
              </a:rPr>
              <a:t>Deponovaný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cs-CZ" sz="2200" b="1">
                <a:effectLst/>
              </a:rPr>
              <a:t>materiál</a:t>
            </a:r>
          </a:p>
        </p:txBody>
      </p:sp>
      <p:sp>
        <p:nvSpPr>
          <p:cNvPr id="13334" name="Line 22"/>
          <p:cNvSpPr>
            <a:spLocks noChangeShapeType="1"/>
          </p:cNvSpPr>
          <p:nvPr/>
        </p:nvSpPr>
        <p:spPr bwMode="auto">
          <a:xfrm flipH="1">
            <a:off x="7300913" y="3962400"/>
            <a:ext cx="1524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3335" name="Text Box 23"/>
          <p:cNvSpPr txBox="1">
            <a:spLocks noChangeArrowheads="1"/>
          </p:cNvSpPr>
          <p:nvPr/>
        </p:nvSpPr>
        <p:spPr bwMode="auto">
          <a:xfrm>
            <a:off x="5165725" y="4824413"/>
            <a:ext cx="100647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cs-CZ" sz="2200" b="1">
                <a:effectLst/>
              </a:rPr>
              <a:t>Kráter</a:t>
            </a:r>
          </a:p>
        </p:txBody>
      </p:sp>
      <p:grpSp>
        <p:nvGrpSpPr>
          <p:cNvPr id="13431" name="Group 119"/>
          <p:cNvGrpSpPr>
            <a:grpSpLocks/>
          </p:cNvGrpSpPr>
          <p:nvPr/>
        </p:nvGrpSpPr>
        <p:grpSpPr bwMode="auto">
          <a:xfrm>
            <a:off x="2957513" y="5105400"/>
            <a:ext cx="3276600" cy="990600"/>
            <a:chOff x="1863" y="3216"/>
            <a:chExt cx="2064" cy="624"/>
          </a:xfrm>
        </p:grpSpPr>
        <p:sp>
          <p:nvSpPr>
            <p:cNvPr id="13336" name="Line 24"/>
            <p:cNvSpPr>
              <a:spLocks noChangeShapeType="1"/>
            </p:cNvSpPr>
            <p:nvPr/>
          </p:nvSpPr>
          <p:spPr bwMode="auto">
            <a:xfrm flipH="1">
              <a:off x="1863" y="3216"/>
              <a:ext cx="192" cy="144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3337" name="Line 25"/>
            <p:cNvSpPr>
              <a:spLocks noChangeShapeType="1"/>
            </p:cNvSpPr>
            <p:nvPr/>
          </p:nvSpPr>
          <p:spPr bwMode="auto">
            <a:xfrm flipH="1">
              <a:off x="2016" y="3408"/>
              <a:ext cx="144" cy="192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3338" name="Line 26"/>
            <p:cNvSpPr>
              <a:spLocks noChangeShapeType="1"/>
            </p:cNvSpPr>
            <p:nvPr/>
          </p:nvSpPr>
          <p:spPr bwMode="auto">
            <a:xfrm flipH="1">
              <a:off x="2391" y="3648"/>
              <a:ext cx="48" cy="192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3339" name="Line 27"/>
            <p:cNvSpPr>
              <a:spLocks noChangeShapeType="1"/>
            </p:cNvSpPr>
            <p:nvPr/>
          </p:nvSpPr>
          <p:spPr bwMode="auto">
            <a:xfrm>
              <a:off x="3687" y="3408"/>
              <a:ext cx="240" cy="144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3340" name="Line 28"/>
            <p:cNvSpPr>
              <a:spLocks noChangeShapeType="1"/>
            </p:cNvSpPr>
            <p:nvPr/>
          </p:nvSpPr>
          <p:spPr bwMode="auto">
            <a:xfrm>
              <a:off x="3591" y="3504"/>
              <a:ext cx="144" cy="24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3341" name="Line 29"/>
            <p:cNvSpPr>
              <a:spLocks noChangeShapeType="1"/>
            </p:cNvSpPr>
            <p:nvPr/>
          </p:nvSpPr>
          <p:spPr bwMode="auto">
            <a:xfrm flipH="1">
              <a:off x="1959" y="3264"/>
              <a:ext cx="144" cy="192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3342" name="Line 30"/>
            <p:cNvSpPr>
              <a:spLocks noChangeShapeType="1"/>
            </p:cNvSpPr>
            <p:nvPr/>
          </p:nvSpPr>
          <p:spPr bwMode="auto">
            <a:xfrm flipH="1" flipV="1">
              <a:off x="2487" y="3648"/>
              <a:ext cx="48" cy="192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3343" name="Line 31"/>
            <p:cNvSpPr>
              <a:spLocks noChangeShapeType="1"/>
            </p:cNvSpPr>
            <p:nvPr/>
          </p:nvSpPr>
          <p:spPr bwMode="auto">
            <a:xfrm flipV="1">
              <a:off x="3303" y="3648"/>
              <a:ext cx="48" cy="192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3344" name="Text Box 32"/>
          <p:cNvSpPr txBox="1">
            <a:spLocks noChangeArrowheads="1"/>
          </p:cNvSpPr>
          <p:nvPr/>
        </p:nvSpPr>
        <p:spPr bwMode="auto">
          <a:xfrm>
            <a:off x="6523038" y="4713288"/>
            <a:ext cx="159067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cs-CZ" sz="2200" b="1">
                <a:effectLst/>
              </a:rPr>
              <a:t>Pevná látka</a:t>
            </a:r>
          </a:p>
        </p:txBody>
      </p:sp>
      <p:sp>
        <p:nvSpPr>
          <p:cNvPr id="13345" name="Text Box 33"/>
          <p:cNvSpPr txBox="1">
            <a:spLocks noChangeArrowheads="1"/>
          </p:cNvSpPr>
          <p:nvPr/>
        </p:nvSpPr>
        <p:spPr bwMode="auto">
          <a:xfrm>
            <a:off x="671513" y="5662613"/>
            <a:ext cx="2490787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cs-CZ" sz="2200" b="1">
                <a:effectLst/>
              </a:rPr>
              <a:t>Praskání materiálu</a:t>
            </a:r>
          </a:p>
        </p:txBody>
      </p:sp>
      <p:sp>
        <p:nvSpPr>
          <p:cNvPr id="13346" name="Text Box 34"/>
          <p:cNvSpPr txBox="1">
            <a:spLocks noChangeArrowheads="1"/>
          </p:cNvSpPr>
          <p:nvPr/>
        </p:nvSpPr>
        <p:spPr bwMode="auto">
          <a:xfrm>
            <a:off x="4064000" y="5891213"/>
            <a:ext cx="106838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cs-CZ" sz="2200" b="1">
                <a:effectLst/>
              </a:rPr>
              <a:t>Rázová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cs-CZ" sz="2200" b="1">
                <a:effectLst/>
              </a:rPr>
              <a:t>vlna</a:t>
            </a:r>
          </a:p>
        </p:txBody>
      </p:sp>
      <p:sp>
        <p:nvSpPr>
          <p:cNvPr id="13349" name="Text Box 37"/>
          <p:cNvSpPr txBox="1">
            <a:spLocks noChangeArrowheads="1"/>
          </p:cNvSpPr>
          <p:nvPr/>
        </p:nvSpPr>
        <p:spPr bwMode="auto">
          <a:xfrm>
            <a:off x="5989638" y="5780088"/>
            <a:ext cx="25590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cs-CZ" sz="2200" b="1">
                <a:effectLst/>
              </a:rPr>
              <a:t>Ohřev, tavení,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sz="2200" b="1">
                <a:effectLst/>
              </a:rPr>
              <a:t>vypařování, exploze</a:t>
            </a:r>
          </a:p>
        </p:txBody>
      </p:sp>
      <p:sp>
        <p:nvSpPr>
          <p:cNvPr id="13350" name="Text Box 38"/>
          <p:cNvSpPr txBox="1">
            <a:spLocks noChangeArrowheads="1"/>
          </p:cNvSpPr>
          <p:nvPr/>
        </p:nvSpPr>
        <p:spPr bwMode="auto">
          <a:xfrm>
            <a:off x="6019800" y="1600200"/>
            <a:ext cx="2130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cs-CZ" sz="2200" b="1">
                <a:effectLst/>
              </a:rPr>
              <a:t>Absorpce záření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sz="2200" b="1">
                <a:effectLst/>
              </a:rPr>
              <a:t>v plazmatu</a:t>
            </a:r>
          </a:p>
        </p:txBody>
      </p:sp>
      <p:sp>
        <p:nvSpPr>
          <p:cNvPr id="13352" name="Text Box 40"/>
          <p:cNvSpPr txBox="1">
            <a:spLocks noChangeArrowheads="1"/>
          </p:cNvSpPr>
          <p:nvPr/>
        </p:nvSpPr>
        <p:spPr bwMode="auto">
          <a:xfrm>
            <a:off x="1600200" y="2667000"/>
            <a:ext cx="1606550" cy="1441450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cs-CZ" sz="2200" b="1">
                <a:effectLst/>
              </a:rPr>
              <a:t>Vypařování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sz="2200" b="1">
                <a:effectLst/>
              </a:rPr>
              <a:t>Atomizace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sz="2200" b="1">
                <a:effectLst/>
              </a:rPr>
              <a:t>Excitace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sz="2200" b="1">
                <a:effectLst/>
              </a:rPr>
              <a:t>Ionizace</a:t>
            </a:r>
          </a:p>
        </p:txBody>
      </p:sp>
      <p:sp>
        <p:nvSpPr>
          <p:cNvPr id="13353" name="Text Box 41"/>
          <p:cNvSpPr txBox="1">
            <a:spLocks noChangeArrowheads="1"/>
          </p:cNvSpPr>
          <p:nvPr/>
        </p:nvSpPr>
        <p:spPr bwMode="auto">
          <a:xfrm>
            <a:off x="1219200" y="1676400"/>
            <a:ext cx="1978025" cy="771525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cs-CZ" sz="2200" b="1">
                <a:effectLst/>
              </a:rPr>
              <a:t>Atomy, ionty,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sz="2200" b="1">
                <a:effectLst/>
              </a:rPr>
              <a:t>shluky, aerosol</a:t>
            </a:r>
          </a:p>
        </p:txBody>
      </p:sp>
      <p:sp>
        <p:nvSpPr>
          <p:cNvPr id="13420" name="Text Box 108"/>
          <p:cNvSpPr txBox="1">
            <a:spLocks noChangeArrowheads="1"/>
          </p:cNvSpPr>
          <p:nvPr/>
        </p:nvSpPr>
        <p:spPr bwMode="auto">
          <a:xfrm>
            <a:off x="6248400" y="2681288"/>
            <a:ext cx="25733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cs-CZ" sz="2800" b="1">
                <a:solidFill>
                  <a:srgbClr val="FFFF99"/>
                </a:solidFill>
                <a:effectLst/>
              </a:rPr>
              <a:t>LM-OES, LIBS</a:t>
            </a:r>
          </a:p>
        </p:txBody>
      </p:sp>
      <p:grpSp>
        <p:nvGrpSpPr>
          <p:cNvPr id="13446" name="Group 134"/>
          <p:cNvGrpSpPr>
            <a:grpSpLocks/>
          </p:cNvGrpSpPr>
          <p:nvPr/>
        </p:nvGrpSpPr>
        <p:grpSpPr bwMode="auto">
          <a:xfrm>
            <a:off x="2133600" y="762000"/>
            <a:ext cx="1828800" cy="1219200"/>
            <a:chOff x="-240" y="1152"/>
            <a:chExt cx="1152" cy="768"/>
          </a:xfrm>
        </p:grpSpPr>
        <p:sp>
          <p:nvSpPr>
            <p:cNvPr id="13421" name="AutoShape 109"/>
            <p:cNvSpPr>
              <a:spLocks noChangeArrowheads="1"/>
            </p:cNvSpPr>
            <p:nvPr/>
          </p:nvSpPr>
          <p:spPr bwMode="auto">
            <a:xfrm flipH="1">
              <a:off x="-240" y="1152"/>
              <a:ext cx="1152" cy="768"/>
            </a:xfrm>
            <a:custGeom>
              <a:avLst/>
              <a:gdLst>
                <a:gd name="G0" fmla="+- 15126 0 0"/>
                <a:gd name="G1" fmla="+- 2912 0 0"/>
                <a:gd name="G2" fmla="+- 12158 0 2912"/>
                <a:gd name="G3" fmla="+- G2 0 2912"/>
                <a:gd name="G4" fmla="*/ G3 32768 32059"/>
                <a:gd name="G5" fmla="*/ G4 1 2"/>
                <a:gd name="G6" fmla="+- 21600 0 15126"/>
                <a:gd name="G7" fmla="*/ G6 2912 6079"/>
                <a:gd name="G8" fmla="+- G7 15126 0"/>
                <a:gd name="T0" fmla="*/ 15126 w 21600"/>
                <a:gd name="T1" fmla="*/ 0 h 21600"/>
                <a:gd name="T2" fmla="*/ 15126 w 21600"/>
                <a:gd name="T3" fmla="*/ 12158 h 21600"/>
                <a:gd name="T4" fmla="*/ 3237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endParaRPr lang="cs-CZ" sz="24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3424" name="Text Box 112"/>
            <p:cNvSpPr txBox="1">
              <a:spLocks noChangeArrowheads="1"/>
            </p:cNvSpPr>
            <p:nvPr/>
          </p:nvSpPr>
          <p:spPr bwMode="auto">
            <a:xfrm>
              <a:off x="0" y="1248"/>
              <a:ext cx="72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lang="cs-CZ" sz="2400">
                  <a:solidFill>
                    <a:schemeClr val="tx1"/>
                  </a:solidFill>
                  <a:effectLst/>
                </a:rPr>
                <a:t>Aerosol</a:t>
              </a:r>
            </a:p>
          </p:txBody>
        </p:sp>
      </p:grpSp>
      <p:sp>
        <p:nvSpPr>
          <p:cNvPr id="13425" name="Text Box 113"/>
          <p:cNvSpPr txBox="1">
            <a:spLocks noChangeArrowheads="1"/>
          </p:cNvSpPr>
          <p:nvPr/>
        </p:nvSpPr>
        <p:spPr bwMode="auto">
          <a:xfrm>
            <a:off x="525463" y="685800"/>
            <a:ext cx="16081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cs-CZ" sz="2800" b="1">
                <a:solidFill>
                  <a:srgbClr val="FFFF99"/>
                </a:solidFill>
                <a:effectLst/>
              </a:rPr>
              <a:t>ICP-AES</a:t>
            </a:r>
          </a:p>
        </p:txBody>
      </p:sp>
      <p:sp>
        <p:nvSpPr>
          <p:cNvPr id="13426" name="Text Box 114"/>
          <p:cNvSpPr txBox="1">
            <a:spLocks noChangeArrowheads="1"/>
          </p:cNvSpPr>
          <p:nvPr/>
        </p:nvSpPr>
        <p:spPr bwMode="auto">
          <a:xfrm>
            <a:off x="517525" y="1057275"/>
            <a:ext cx="14493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cs-CZ" sz="2800" b="1">
                <a:solidFill>
                  <a:srgbClr val="FFFF99"/>
                </a:solidFill>
                <a:effectLst/>
              </a:rPr>
              <a:t>ICP-MS</a:t>
            </a:r>
          </a:p>
        </p:txBody>
      </p:sp>
      <p:grpSp>
        <p:nvGrpSpPr>
          <p:cNvPr id="13447" name="Group 135"/>
          <p:cNvGrpSpPr>
            <a:grpSpLocks/>
          </p:cNvGrpSpPr>
          <p:nvPr/>
        </p:nvGrpSpPr>
        <p:grpSpPr bwMode="auto">
          <a:xfrm>
            <a:off x="3505200" y="1143000"/>
            <a:ext cx="4237038" cy="4648200"/>
            <a:chOff x="2208" y="720"/>
            <a:chExt cx="2669" cy="2928"/>
          </a:xfrm>
        </p:grpSpPr>
        <p:grpSp>
          <p:nvGrpSpPr>
            <p:cNvPr id="13440" name="Group 128"/>
            <p:cNvGrpSpPr>
              <a:grpSpLocks/>
            </p:cNvGrpSpPr>
            <p:nvPr/>
          </p:nvGrpSpPr>
          <p:grpSpPr bwMode="auto">
            <a:xfrm>
              <a:off x="2592" y="720"/>
              <a:ext cx="2285" cy="1968"/>
              <a:chOff x="2592" y="720"/>
              <a:chExt cx="2285" cy="1968"/>
            </a:xfrm>
          </p:grpSpPr>
          <p:sp>
            <p:nvSpPr>
              <p:cNvPr id="13437" name="Oval 125"/>
              <p:cNvSpPr>
                <a:spLocks noChangeArrowheads="1"/>
              </p:cNvSpPr>
              <p:nvPr/>
            </p:nvSpPr>
            <p:spPr bwMode="auto">
              <a:xfrm>
                <a:off x="2592" y="816"/>
                <a:ext cx="528" cy="1872"/>
              </a:xfrm>
              <a:prstGeom prst="ellipse">
                <a:avLst/>
              </a:prstGeom>
              <a:solidFill>
                <a:srgbClr val="FF6600">
                  <a:alpha val="50000"/>
                </a:srgb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grpSp>
            <p:nvGrpSpPr>
              <p:cNvPr id="13439" name="Group 127"/>
              <p:cNvGrpSpPr>
                <a:grpSpLocks/>
              </p:cNvGrpSpPr>
              <p:nvPr/>
            </p:nvGrpSpPr>
            <p:grpSpPr bwMode="auto">
              <a:xfrm>
                <a:off x="2928" y="720"/>
                <a:ext cx="1949" cy="781"/>
                <a:chOff x="2928" y="720"/>
                <a:chExt cx="1949" cy="781"/>
              </a:xfrm>
            </p:grpSpPr>
            <p:sp>
              <p:nvSpPr>
                <p:cNvPr id="13331" name="Line 19"/>
                <p:cNvSpPr>
                  <a:spLocks noChangeShapeType="1"/>
                </p:cNvSpPr>
                <p:nvPr/>
              </p:nvSpPr>
              <p:spPr bwMode="auto">
                <a:xfrm rot="620389" flipH="1">
                  <a:off x="2928" y="768"/>
                  <a:ext cx="773" cy="733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3332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3744" y="720"/>
                  <a:ext cx="1133" cy="26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cs-CZ" sz="2200" b="1">
                      <a:effectLst/>
                    </a:rPr>
                    <a:t>Mikroplasma</a:t>
                  </a:r>
                </a:p>
              </p:txBody>
            </p:sp>
          </p:grpSp>
        </p:grpSp>
        <p:grpSp>
          <p:nvGrpSpPr>
            <p:cNvPr id="13442" name="Group 130"/>
            <p:cNvGrpSpPr>
              <a:grpSpLocks/>
            </p:cNvGrpSpPr>
            <p:nvPr/>
          </p:nvGrpSpPr>
          <p:grpSpPr bwMode="auto">
            <a:xfrm>
              <a:off x="2208" y="1248"/>
              <a:ext cx="1488" cy="2400"/>
              <a:chOff x="2208" y="1248"/>
              <a:chExt cx="1488" cy="2400"/>
            </a:xfrm>
          </p:grpSpPr>
          <p:sp>
            <p:nvSpPr>
              <p:cNvPr id="13367" name="Oval 55"/>
              <p:cNvSpPr>
                <a:spLocks noChangeArrowheads="1"/>
              </p:cNvSpPr>
              <p:nvPr/>
            </p:nvSpPr>
            <p:spPr bwMode="auto">
              <a:xfrm>
                <a:off x="2448" y="2736"/>
                <a:ext cx="96" cy="96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368" name="Oval 56"/>
              <p:cNvSpPr>
                <a:spLocks noChangeArrowheads="1"/>
              </p:cNvSpPr>
              <p:nvPr/>
            </p:nvSpPr>
            <p:spPr bwMode="auto">
              <a:xfrm>
                <a:off x="2208" y="1968"/>
                <a:ext cx="96" cy="96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369" name="Oval 57"/>
              <p:cNvSpPr>
                <a:spLocks noChangeArrowheads="1"/>
              </p:cNvSpPr>
              <p:nvPr/>
            </p:nvSpPr>
            <p:spPr bwMode="auto">
              <a:xfrm>
                <a:off x="2496" y="2544"/>
                <a:ext cx="96" cy="96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370" name="Oval 58"/>
              <p:cNvSpPr>
                <a:spLocks noChangeArrowheads="1"/>
              </p:cNvSpPr>
              <p:nvPr/>
            </p:nvSpPr>
            <p:spPr bwMode="auto">
              <a:xfrm>
                <a:off x="2400" y="1584"/>
                <a:ext cx="96" cy="96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371" name="Oval 59"/>
              <p:cNvSpPr>
                <a:spLocks noChangeArrowheads="1"/>
              </p:cNvSpPr>
              <p:nvPr/>
            </p:nvSpPr>
            <p:spPr bwMode="auto">
              <a:xfrm>
                <a:off x="2256" y="1728"/>
                <a:ext cx="96" cy="96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372" name="Oval 60"/>
              <p:cNvSpPr>
                <a:spLocks noChangeArrowheads="1"/>
              </p:cNvSpPr>
              <p:nvPr/>
            </p:nvSpPr>
            <p:spPr bwMode="auto">
              <a:xfrm>
                <a:off x="2448" y="2256"/>
                <a:ext cx="96" cy="96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373" name="Oval 61"/>
              <p:cNvSpPr>
                <a:spLocks noChangeArrowheads="1"/>
              </p:cNvSpPr>
              <p:nvPr/>
            </p:nvSpPr>
            <p:spPr bwMode="auto">
              <a:xfrm>
                <a:off x="2400" y="2112"/>
                <a:ext cx="96" cy="96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374" name="Oval 62"/>
              <p:cNvSpPr>
                <a:spLocks noChangeArrowheads="1"/>
              </p:cNvSpPr>
              <p:nvPr/>
            </p:nvSpPr>
            <p:spPr bwMode="auto">
              <a:xfrm>
                <a:off x="2400" y="1920"/>
                <a:ext cx="96" cy="96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376" name="Oval 64"/>
              <p:cNvSpPr>
                <a:spLocks noChangeArrowheads="1"/>
              </p:cNvSpPr>
              <p:nvPr/>
            </p:nvSpPr>
            <p:spPr bwMode="auto">
              <a:xfrm>
                <a:off x="2400" y="2496"/>
                <a:ext cx="96" cy="96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377" name="Oval 65"/>
              <p:cNvSpPr>
                <a:spLocks noChangeArrowheads="1"/>
              </p:cNvSpPr>
              <p:nvPr/>
            </p:nvSpPr>
            <p:spPr bwMode="auto">
              <a:xfrm>
                <a:off x="2976" y="3120"/>
                <a:ext cx="96" cy="96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378" name="Oval 66"/>
              <p:cNvSpPr>
                <a:spLocks noChangeArrowheads="1"/>
              </p:cNvSpPr>
              <p:nvPr/>
            </p:nvSpPr>
            <p:spPr bwMode="auto">
              <a:xfrm>
                <a:off x="2976" y="2880"/>
                <a:ext cx="96" cy="96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379" name="Oval 67"/>
              <p:cNvSpPr>
                <a:spLocks noChangeArrowheads="1"/>
              </p:cNvSpPr>
              <p:nvPr/>
            </p:nvSpPr>
            <p:spPr bwMode="auto">
              <a:xfrm>
                <a:off x="3120" y="2640"/>
                <a:ext cx="96" cy="96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380" name="Oval 68"/>
              <p:cNvSpPr>
                <a:spLocks noChangeArrowheads="1"/>
              </p:cNvSpPr>
              <p:nvPr/>
            </p:nvSpPr>
            <p:spPr bwMode="auto">
              <a:xfrm>
                <a:off x="3168" y="2976"/>
                <a:ext cx="96" cy="96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381" name="Oval 69"/>
              <p:cNvSpPr>
                <a:spLocks noChangeArrowheads="1"/>
              </p:cNvSpPr>
              <p:nvPr/>
            </p:nvSpPr>
            <p:spPr bwMode="auto">
              <a:xfrm>
                <a:off x="3024" y="3312"/>
                <a:ext cx="96" cy="96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FontTx/>
                  <a:buNone/>
                </a:pPr>
                <a:endParaRPr lang="cs-CZ" sz="24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13382" name="Oval 70"/>
              <p:cNvSpPr>
                <a:spLocks noChangeArrowheads="1"/>
              </p:cNvSpPr>
              <p:nvPr/>
            </p:nvSpPr>
            <p:spPr bwMode="auto">
              <a:xfrm>
                <a:off x="2880" y="3456"/>
                <a:ext cx="96" cy="96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383" name="Oval 71"/>
              <p:cNvSpPr>
                <a:spLocks noChangeArrowheads="1"/>
              </p:cNvSpPr>
              <p:nvPr/>
            </p:nvSpPr>
            <p:spPr bwMode="auto">
              <a:xfrm>
                <a:off x="3312" y="2736"/>
                <a:ext cx="96" cy="96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384" name="Oval 72"/>
              <p:cNvSpPr>
                <a:spLocks noChangeArrowheads="1"/>
              </p:cNvSpPr>
              <p:nvPr/>
            </p:nvSpPr>
            <p:spPr bwMode="auto">
              <a:xfrm>
                <a:off x="3264" y="2400"/>
                <a:ext cx="96" cy="96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FontTx/>
                  <a:buNone/>
                </a:pPr>
                <a:endParaRPr lang="cs-CZ" sz="24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13385" name="Oval 73"/>
              <p:cNvSpPr>
                <a:spLocks noChangeArrowheads="1"/>
              </p:cNvSpPr>
              <p:nvPr/>
            </p:nvSpPr>
            <p:spPr bwMode="auto">
              <a:xfrm>
                <a:off x="2640" y="2496"/>
                <a:ext cx="96" cy="96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386" name="Oval 74"/>
              <p:cNvSpPr>
                <a:spLocks noChangeArrowheads="1"/>
              </p:cNvSpPr>
              <p:nvPr/>
            </p:nvSpPr>
            <p:spPr bwMode="auto">
              <a:xfrm>
                <a:off x="2496" y="2928"/>
                <a:ext cx="96" cy="96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387" name="Oval 75"/>
              <p:cNvSpPr>
                <a:spLocks noChangeArrowheads="1"/>
              </p:cNvSpPr>
              <p:nvPr/>
            </p:nvSpPr>
            <p:spPr bwMode="auto">
              <a:xfrm>
                <a:off x="2592" y="3120"/>
                <a:ext cx="96" cy="96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388" name="Oval 76"/>
              <p:cNvSpPr>
                <a:spLocks noChangeArrowheads="1"/>
              </p:cNvSpPr>
              <p:nvPr/>
            </p:nvSpPr>
            <p:spPr bwMode="auto">
              <a:xfrm>
                <a:off x="2640" y="2880"/>
                <a:ext cx="96" cy="96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389" name="Oval 77"/>
              <p:cNvSpPr>
                <a:spLocks noChangeArrowheads="1"/>
              </p:cNvSpPr>
              <p:nvPr/>
            </p:nvSpPr>
            <p:spPr bwMode="auto">
              <a:xfrm>
                <a:off x="2784" y="3264"/>
                <a:ext cx="96" cy="96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390" name="Oval 78"/>
              <p:cNvSpPr>
                <a:spLocks noChangeArrowheads="1"/>
              </p:cNvSpPr>
              <p:nvPr/>
            </p:nvSpPr>
            <p:spPr bwMode="auto">
              <a:xfrm>
                <a:off x="2736" y="3120"/>
                <a:ext cx="96" cy="96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391" name="Oval 79"/>
              <p:cNvSpPr>
                <a:spLocks noChangeArrowheads="1"/>
              </p:cNvSpPr>
              <p:nvPr/>
            </p:nvSpPr>
            <p:spPr bwMode="auto">
              <a:xfrm>
                <a:off x="3312" y="2208"/>
                <a:ext cx="96" cy="96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392" name="Oval 80"/>
              <p:cNvSpPr>
                <a:spLocks noChangeArrowheads="1"/>
              </p:cNvSpPr>
              <p:nvPr/>
            </p:nvSpPr>
            <p:spPr bwMode="auto">
              <a:xfrm>
                <a:off x="2736" y="2304"/>
                <a:ext cx="96" cy="96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393" name="Oval 81"/>
              <p:cNvSpPr>
                <a:spLocks noChangeArrowheads="1"/>
              </p:cNvSpPr>
              <p:nvPr/>
            </p:nvSpPr>
            <p:spPr bwMode="auto">
              <a:xfrm>
                <a:off x="3120" y="2496"/>
                <a:ext cx="96" cy="96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FontTx/>
                  <a:buNone/>
                </a:pPr>
                <a:endParaRPr lang="cs-CZ" sz="24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13394" name="Oval 82"/>
              <p:cNvSpPr>
                <a:spLocks noChangeArrowheads="1"/>
              </p:cNvSpPr>
              <p:nvPr/>
            </p:nvSpPr>
            <p:spPr bwMode="auto">
              <a:xfrm>
                <a:off x="3120" y="2208"/>
                <a:ext cx="96" cy="96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395" name="Oval 83"/>
              <p:cNvSpPr>
                <a:spLocks noChangeArrowheads="1"/>
              </p:cNvSpPr>
              <p:nvPr/>
            </p:nvSpPr>
            <p:spPr bwMode="auto">
              <a:xfrm>
                <a:off x="3216" y="2112"/>
                <a:ext cx="96" cy="96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396" name="Oval 84"/>
              <p:cNvSpPr>
                <a:spLocks noChangeArrowheads="1"/>
              </p:cNvSpPr>
              <p:nvPr/>
            </p:nvSpPr>
            <p:spPr bwMode="auto">
              <a:xfrm>
                <a:off x="2736" y="2688"/>
                <a:ext cx="96" cy="96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397" name="Oval 85"/>
              <p:cNvSpPr>
                <a:spLocks noChangeArrowheads="1"/>
              </p:cNvSpPr>
              <p:nvPr/>
            </p:nvSpPr>
            <p:spPr bwMode="auto">
              <a:xfrm>
                <a:off x="2928" y="2592"/>
                <a:ext cx="96" cy="96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FontTx/>
                  <a:buNone/>
                </a:pPr>
                <a:endParaRPr lang="cs-CZ" sz="24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13398" name="Oval 86"/>
              <p:cNvSpPr>
                <a:spLocks noChangeArrowheads="1"/>
              </p:cNvSpPr>
              <p:nvPr/>
            </p:nvSpPr>
            <p:spPr bwMode="auto">
              <a:xfrm>
                <a:off x="2880" y="2400"/>
                <a:ext cx="96" cy="96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399" name="Oval 87"/>
              <p:cNvSpPr>
                <a:spLocks noChangeArrowheads="1"/>
              </p:cNvSpPr>
              <p:nvPr/>
            </p:nvSpPr>
            <p:spPr bwMode="auto">
              <a:xfrm>
                <a:off x="2592" y="2016"/>
                <a:ext cx="96" cy="96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400" name="Oval 88"/>
              <p:cNvSpPr>
                <a:spLocks noChangeArrowheads="1"/>
              </p:cNvSpPr>
              <p:nvPr/>
            </p:nvSpPr>
            <p:spPr bwMode="auto">
              <a:xfrm>
                <a:off x="2832" y="1920"/>
                <a:ext cx="96" cy="96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FontTx/>
                  <a:buNone/>
                </a:pPr>
                <a:endParaRPr lang="cs-CZ" sz="24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13401" name="Oval 89"/>
              <p:cNvSpPr>
                <a:spLocks noChangeArrowheads="1"/>
              </p:cNvSpPr>
              <p:nvPr/>
            </p:nvSpPr>
            <p:spPr bwMode="auto">
              <a:xfrm>
                <a:off x="2928" y="2112"/>
                <a:ext cx="96" cy="96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402" name="Oval 90"/>
              <p:cNvSpPr>
                <a:spLocks noChangeArrowheads="1"/>
              </p:cNvSpPr>
              <p:nvPr/>
            </p:nvSpPr>
            <p:spPr bwMode="auto">
              <a:xfrm>
                <a:off x="2736" y="2112"/>
                <a:ext cx="96" cy="96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403" name="Oval 91"/>
              <p:cNvSpPr>
                <a:spLocks noChangeArrowheads="1"/>
              </p:cNvSpPr>
              <p:nvPr/>
            </p:nvSpPr>
            <p:spPr bwMode="auto">
              <a:xfrm>
                <a:off x="2832" y="1680"/>
                <a:ext cx="96" cy="96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404" name="Oval 92"/>
              <p:cNvSpPr>
                <a:spLocks noChangeArrowheads="1"/>
              </p:cNvSpPr>
              <p:nvPr/>
            </p:nvSpPr>
            <p:spPr bwMode="auto">
              <a:xfrm>
                <a:off x="3456" y="2016"/>
                <a:ext cx="96" cy="96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405" name="Oval 93"/>
              <p:cNvSpPr>
                <a:spLocks noChangeArrowheads="1"/>
              </p:cNvSpPr>
              <p:nvPr/>
            </p:nvSpPr>
            <p:spPr bwMode="auto">
              <a:xfrm>
                <a:off x="3408" y="2304"/>
                <a:ext cx="96" cy="96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406" name="Oval 94"/>
              <p:cNvSpPr>
                <a:spLocks noChangeArrowheads="1"/>
              </p:cNvSpPr>
              <p:nvPr/>
            </p:nvSpPr>
            <p:spPr bwMode="auto">
              <a:xfrm>
                <a:off x="3408" y="2544"/>
                <a:ext cx="96" cy="96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407" name="Oval 95"/>
              <p:cNvSpPr>
                <a:spLocks noChangeArrowheads="1"/>
              </p:cNvSpPr>
              <p:nvPr/>
            </p:nvSpPr>
            <p:spPr bwMode="auto">
              <a:xfrm>
                <a:off x="3600" y="1296"/>
                <a:ext cx="96" cy="96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408" name="Oval 96"/>
              <p:cNvSpPr>
                <a:spLocks noChangeArrowheads="1"/>
              </p:cNvSpPr>
              <p:nvPr/>
            </p:nvSpPr>
            <p:spPr bwMode="auto">
              <a:xfrm>
                <a:off x="3216" y="1440"/>
                <a:ext cx="96" cy="96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409" name="Oval 97"/>
              <p:cNvSpPr>
                <a:spLocks noChangeArrowheads="1"/>
              </p:cNvSpPr>
              <p:nvPr/>
            </p:nvSpPr>
            <p:spPr bwMode="auto">
              <a:xfrm>
                <a:off x="2640" y="1248"/>
                <a:ext cx="96" cy="96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412" name="Oval 100"/>
              <p:cNvSpPr>
                <a:spLocks noChangeArrowheads="1"/>
              </p:cNvSpPr>
              <p:nvPr/>
            </p:nvSpPr>
            <p:spPr bwMode="auto">
              <a:xfrm>
                <a:off x="2688" y="1632"/>
                <a:ext cx="96" cy="96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413" name="Oval 101"/>
              <p:cNvSpPr>
                <a:spLocks noChangeArrowheads="1"/>
              </p:cNvSpPr>
              <p:nvPr/>
            </p:nvSpPr>
            <p:spPr bwMode="auto">
              <a:xfrm>
                <a:off x="2688" y="1872"/>
                <a:ext cx="96" cy="96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414" name="Oval 102"/>
              <p:cNvSpPr>
                <a:spLocks noChangeArrowheads="1"/>
              </p:cNvSpPr>
              <p:nvPr/>
            </p:nvSpPr>
            <p:spPr bwMode="auto">
              <a:xfrm>
                <a:off x="2976" y="1536"/>
                <a:ext cx="96" cy="96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415" name="Oval 103"/>
              <p:cNvSpPr>
                <a:spLocks noChangeArrowheads="1"/>
              </p:cNvSpPr>
              <p:nvPr/>
            </p:nvSpPr>
            <p:spPr bwMode="auto">
              <a:xfrm>
                <a:off x="2496" y="1728"/>
                <a:ext cx="96" cy="96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417" name="Oval 105"/>
              <p:cNvSpPr>
                <a:spLocks noChangeArrowheads="1"/>
              </p:cNvSpPr>
              <p:nvPr/>
            </p:nvSpPr>
            <p:spPr bwMode="auto">
              <a:xfrm>
                <a:off x="2688" y="3360"/>
                <a:ext cx="96" cy="96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FontTx/>
                  <a:buNone/>
                </a:pPr>
                <a:endParaRPr lang="cs-CZ" sz="2400"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13418" name="Oval 106"/>
              <p:cNvSpPr>
                <a:spLocks noChangeArrowheads="1"/>
              </p:cNvSpPr>
              <p:nvPr/>
            </p:nvSpPr>
            <p:spPr bwMode="auto">
              <a:xfrm>
                <a:off x="2688" y="3552"/>
                <a:ext cx="96" cy="96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FontTx/>
                  <a:buNone/>
                </a:pPr>
                <a:endParaRPr lang="cs-CZ" sz="2400">
                  <a:solidFill>
                    <a:schemeClr val="tx1"/>
                  </a:solidFill>
                  <a:effectLst/>
                </a:endParaRPr>
              </a:p>
            </p:txBody>
          </p:sp>
        </p:grpSp>
      </p:grpSp>
      <p:grpSp>
        <p:nvGrpSpPr>
          <p:cNvPr id="13429" name="Group 117"/>
          <p:cNvGrpSpPr>
            <a:grpSpLocks/>
          </p:cNvGrpSpPr>
          <p:nvPr/>
        </p:nvGrpSpPr>
        <p:grpSpPr bwMode="auto">
          <a:xfrm>
            <a:off x="4710113" y="2514600"/>
            <a:ext cx="1447800" cy="838200"/>
            <a:chOff x="2967" y="1584"/>
            <a:chExt cx="912" cy="528"/>
          </a:xfrm>
        </p:grpSpPr>
        <p:sp>
          <p:nvSpPr>
            <p:cNvPr id="13356" name="AutoShape 44"/>
            <p:cNvSpPr>
              <a:spLocks noChangeArrowheads="1"/>
            </p:cNvSpPr>
            <p:nvPr/>
          </p:nvSpPr>
          <p:spPr bwMode="auto">
            <a:xfrm>
              <a:off x="2967" y="1584"/>
              <a:ext cx="912" cy="528"/>
            </a:xfrm>
            <a:prstGeom prst="rightArrow">
              <a:avLst>
                <a:gd name="adj1" fmla="val 50000"/>
                <a:gd name="adj2" fmla="val 43182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358" name="Text Box 46"/>
            <p:cNvSpPr txBox="1">
              <a:spLocks noChangeArrowheads="1"/>
            </p:cNvSpPr>
            <p:nvPr/>
          </p:nvSpPr>
          <p:spPr bwMode="auto">
            <a:xfrm>
              <a:off x="2981" y="1680"/>
              <a:ext cx="89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Tx/>
                <a:buNone/>
              </a:pPr>
              <a:r>
                <a:rPr lang="cs-CZ" sz="2400">
                  <a:solidFill>
                    <a:schemeClr val="tx1"/>
                  </a:solidFill>
                  <a:effectLst/>
                </a:rPr>
                <a:t>Emise h</a:t>
              </a:r>
              <a:r>
                <a:rPr lang="cs-CZ" sz="2400">
                  <a:solidFill>
                    <a:schemeClr val="tx1"/>
                  </a:solidFill>
                  <a:effectLst/>
                  <a:cs typeface="Times New Roman" charset="0"/>
                </a:rPr>
                <a:t>ν</a:t>
              </a:r>
              <a:endParaRPr lang="cs-CZ" sz="2400"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13451" name="Line 139"/>
          <p:cNvSpPr>
            <a:spLocks noChangeShapeType="1"/>
          </p:cNvSpPr>
          <p:nvPr/>
        </p:nvSpPr>
        <p:spPr bwMode="auto">
          <a:xfrm>
            <a:off x="1295400" y="4572000"/>
            <a:ext cx="678180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3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5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3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3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35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60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3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75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3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90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5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3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3000"/>
                            </p:stCondLst>
                            <p:childTnLst>
                              <p:par>
                                <p:cTn id="65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3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500"/>
                            </p:stCondLst>
                            <p:childTnLst>
                              <p:par>
                                <p:cTn id="6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3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7000"/>
                            </p:stCondLst>
                            <p:childTnLst>
                              <p:par>
                                <p:cTn id="73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3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9500"/>
                            </p:stCondLst>
                            <p:childTnLst>
                              <p:par>
                                <p:cTn id="77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3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1000"/>
                            </p:stCondLst>
                            <p:childTnLst>
                              <p:par>
                                <p:cTn id="81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13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2500"/>
                            </p:stCondLst>
                            <p:childTnLst>
                              <p:par>
                                <p:cTn id="8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13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4000"/>
                            </p:stCondLst>
                            <p:childTnLst>
                              <p:par>
                                <p:cTn id="89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13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5500"/>
                            </p:stCondLst>
                            <p:childTnLst>
                              <p:par>
                                <p:cTn id="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13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6000"/>
                            </p:stCondLst>
                            <p:childTnLst>
                              <p:par>
                                <p:cTn id="97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13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7500"/>
                            </p:stCondLst>
                            <p:childTnLst>
                              <p:par>
                                <p:cTn id="101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13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9000"/>
                            </p:stCondLst>
                            <p:childTnLst>
                              <p:par>
                                <p:cTn id="1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0" grpId="0" animBg="1"/>
      <p:bldP spid="13441" grpId="0" animBg="1"/>
      <p:bldP spid="13434" grpId="0" animBg="1"/>
      <p:bldP spid="13314" grpId="0" autoUpdateAnimBg="0"/>
      <p:bldP spid="13318" grpId="0" animBg="1"/>
      <p:bldP spid="13319" grpId="0" animBg="1"/>
      <p:bldP spid="13326" grpId="0" animBg="1"/>
      <p:bldP spid="13333" grpId="0" autoUpdateAnimBg="0"/>
      <p:bldP spid="13334" grpId="0" animBg="1"/>
      <p:bldP spid="13335" grpId="0" autoUpdateAnimBg="0"/>
      <p:bldP spid="13344" grpId="0" autoUpdateAnimBg="0"/>
      <p:bldP spid="13345" grpId="0" autoUpdateAnimBg="0"/>
      <p:bldP spid="13346" grpId="0" autoUpdateAnimBg="0"/>
      <p:bldP spid="13349" grpId="0" autoUpdateAnimBg="0"/>
      <p:bldP spid="13350" grpId="0" autoUpdateAnimBg="0"/>
      <p:bldP spid="13352" grpId="0" animBg="1" autoUpdateAnimBg="0"/>
      <p:bldP spid="13353" grpId="0" animBg="1" autoUpdateAnimBg="0"/>
      <p:bldP spid="13420" grpId="0" autoUpdateAnimBg="0"/>
      <p:bldP spid="13425" grpId="0" autoUpdateAnimBg="0"/>
      <p:bldP spid="13426" grpId="0" autoUpdateAnimBg="0"/>
      <p:bldP spid="1345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371600"/>
          </a:xfrm>
        </p:spPr>
        <p:txBody>
          <a:bodyPr/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Spojení </a:t>
            </a:r>
            <a:r>
              <a:rPr lang="cs-CZ" sz="3600" b="1" dirty="0">
                <a:solidFill>
                  <a:srgbClr val="FF0000"/>
                </a:solidFill>
              </a:rPr>
              <a:t>laserové ablace (LA)</a:t>
            </a:r>
            <a:br>
              <a:rPr lang="cs-CZ" sz="3600" b="1" dirty="0">
                <a:solidFill>
                  <a:srgbClr val="FF0000"/>
                </a:solidFill>
              </a:rPr>
            </a:br>
            <a:r>
              <a:rPr lang="cs-CZ" sz="3600" b="1" dirty="0">
                <a:solidFill>
                  <a:srgbClr val="FF0000"/>
                </a:solidFill>
              </a:rPr>
              <a:t> s technikami AES a MS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8001000" cy="4114800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FF0000"/>
              </a:buClr>
              <a:buSzPct val="90000"/>
              <a:buFont typeface="Monotype Sorts" pitchFamily="2" charset="2"/>
              <a:buChar char="l"/>
            </a:pPr>
            <a:r>
              <a:rPr lang="cs-CZ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 –ICP- AES, atomová emisní spektrometrie s indukčně vázaným plazmatem a laserovou ablací</a:t>
            </a:r>
          </a:p>
          <a:p>
            <a:pPr>
              <a:lnSpc>
                <a:spcPct val="90000"/>
              </a:lnSpc>
              <a:buClr>
                <a:srgbClr val="FF0000"/>
              </a:buClr>
              <a:buSzPct val="90000"/>
              <a:buFont typeface="Monotype Sorts" pitchFamily="2" charset="2"/>
              <a:buChar char="l"/>
            </a:pPr>
            <a:r>
              <a:rPr lang="cs-CZ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LA-ICP-MS, hmotnostní spektrometrie s indukčně vázaným plazmatem a laserovou ablací</a:t>
            </a:r>
          </a:p>
          <a:p>
            <a:pPr>
              <a:lnSpc>
                <a:spcPct val="90000"/>
              </a:lnSpc>
              <a:buClr>
                <a:srgbClr val="FF0000"/>
              </a:buClr>
              <a:buSzPct val="90000"/>
              <a:buFont typeface="Monotype Sorts" pitchFamily="2" charset="2"/>
              <a:buChar char="l"/>
            </a:pPr>
            <a:r>
              <a:rPr lang="cs-CZ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Atomová emisní spektrometrie v laserem indukovaném plazmatu LIP-AES, LIPS, LIBS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cs-CZ" sz="3200" b="0" i="0" u="none" strike="noStrike" cap="none" normalizeH="0" baseline="0" smtClean="0">
            <a:ln>
              <a:noFill/>
            </a:ln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cs-CZ" sz="3200" b="0" i="0" u="none" strike="noStrike" cap="none" normalizeH="0" baseline="0" smtClean="0">
            <a:ln>
              <a:noFill/>
            </a:ln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3399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ADCA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6793</TotalTime>
  <Words>712</Words>
  <Application>Microsoft Office PowerPoint</Application>
  <PresentationFormat>Předvádění na obrazovce (4:3)</PresentationFormat>
  <Paragraphs>174</Paragraphs>
  <Slides>16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8" baseType="lpstr">
      <vt:lpstr>Default Design</vt:lpstr>
      <vt:lpstr>Graf</vt:lpstr>
      <vt:lpstr>LA - ICP - OES/MS</vt:lpstr>
      <vt:lpstr>Indukčně vázané plazma ICP</vt:lpstr>
      <vt:lpstr>Snímek 3</vt:lpstr>
      <vt:lpstr>Snímek 4</vt:lpstr>
      <vt:lpstr>Snímek 5</vt:lpstr>
      <vt:lpstr>Snímek 6</vt:lpstr>
      <vt:lpstr> Použití laseru pro analýzu pevných vzorků</vt:lpstr>
      <vt:lpstr>Interakce laserového záření se vzorkem</vt:lpstr>
      <vt:lpstr>Spojení laserové ablace (LA)  s technikami AES a MS</vt:lpstr>
      <vt:lpstr>Instrumentace LA-ICP spektrometrie</vt:lpstr>
      <vt:lpstr>Snímek 11</vt:lpstr>
      <vt:lpstr>Využití laserové ablace ve spojení s ICP spektrometrií</vt:lpstr>
      <vt:lpstr>Snímek 13</vt:lpstr>
      <vt:lpstr>Trendy výzkumu LA</vt:lpstr>
      <vt:lpstr>LA-ICP-AES pevných vzorků </vt:lpstr>
      <vt:lpstr>Perspektivní výzkumné směry</vt:lpstr>
    </vt:vector>
  </TitlesOfParts>
  <Company>LAS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POKROKY V ATOMOVÉ SPEKTROMETRII</dc:title>
  <dc:creator>Viktor Kanický</dc:creator>
  <cp:lastModifiedBy>Karel Novotný</cp:lastModifiedBy>
  <cp:revision>67</cp:revision>
  <dcterms:created xsi:type="dcterms:W3CDTF">2002-12-04T19:03:29Z</dcterms:created>
  <dcterms:modified xsi:type="dcterms:W3CDTF">2011-12-15T08:53:05Z</dcterms:modified>
</cp:coreProperties>
</file>