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79" r:id="rId2"/>
    <p:sldId id="378" r:id="rId3"/>
    <p:sldId id="318" r:id="rId4"/>
    <p:sldId id="369" r:id="rId5"/>
    <p:sldId id="322" r:id="rId6"/>
    <p:sldId id="366" r:id="rId7"/>
    <p:sldId id="367" r:id="rId8"/>
    <p:sldId id="274" r:id="rId9"/>
    <p:sldId id="259" r:id="rId10"/>
    <p:sldId id="261" r:id="rId11"/>
    <p:sldId id="272" r:id="rId12"/>
    <p:sldId id="262" r:id="rId13"/>
    <p:sldId id="368" r:id="rId14"/>
    <p:sldId id="263" r:id="rId15"/>
    <p:sldId id="376" r:id="rId16"/>
    <p:sldId id="363" r:id="rId17"/>
    <p:sldId id="365" r:id="rId18"/>
    <p:sldId id="285" r:id="rId19"/>
    <p:sldId id="286" r:id="rId20"/>
    <p:sldId id="287" r:id="rId21"/>
    <p:sldId id="290" r:id="rId22"/>
    <p:sldId id="296" r:id="rId23"/>
    <p:sldId id="325" r:id="rId24"/>
    <p:sldId id="333"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6" r:id="rId38"/>
    <p:sldId id="355" r:id="rId3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100" d="100"/>
          <a:sy n="100" d="100"/>
        </p:scale>
        <p:origin x="-1212" y="-3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0C4853-D74E-4CF2-9010-848AB36EABF5}" type="datetimeFigureOut">
              <a:rPr lang="cs-CZ" smtClean="0"/>
              <a:t>14.11.2011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B0EDA8-BD87-46A8-81CF-389C20652CB5}" type="slidenum">
              <a:rPr lang="cs-CZ" smtClean="0"/>
              <a:t>‹#›</a:t>
            </a:fld>
            <a:endParaRPr lang="cs-CZ"/>
          </a:p>
        </p:txBody>
      </p:sp>
    </p:spTree>
    <p:extLst>
      <p:ext uri="{BB962C8B-B14F-4D97-AF65-F5344CB8AC3E}">
        <p14:creationId xmlns:p14="http://schemas.microsoft.com/office/powerpoint/2010/main" val="143079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8C64B97-AB24-49CC-BF19-A59B3D2C4D6C}" type="slidenum">
              <a:rPr lang="en-US"/>
              <a:pPr/>
              <a:t>3</a:t>
            </a:fld>
            <a:endParaRPr lang="en-US"/>
          </a:p>
        </p:txBody>
      </p:sp>
      <p:sp>
        <p:nvSpPr>
          <p:cNvPr id="132098" name="Rectangle 10"/>
          <p:cNvSpPr txBox="1">
            <a:spLocks noGrp="1" noChangeArrowheads="1"/>
          </p:cNvSpPr>
          <p:nvPr/>
        </p:nvSpPr>
        <p:spPr bwMode="auto">
          <a:xfrm>
            <a:off x="3884613" y="8685213"/>
            <a:ext cx="296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6112" tIns="44779" rIns="86112" bIns="44779" anchor="b"/>
          <a:lstStyle>
            <a:lvl1pPr defTabSz="428625">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1pPr>
            <a:lvl2pPr marL="685800" indent="-263525" defTabSz="428625">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2pPr>
            <a:lvl3pPr marL="1055688" indent="-211138" defTabSz="428625">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3pPr>
            <a:lvl4pPr marL="1476375" indent="-209550" defTabSz="428625">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4pPr>
            <a:lvl5pPr marL="1898650" indent="-211138" defTabSz="428625">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5pPr>
            <a:lvl6pPr marL="2355850" indent="-211138" defTabSz="428625" eaLnBrk="0" fontAlgn="base" hangingPunct="0">
              <a:spcBef>
                <a:spcPct val="0"/>
              </a:spcBef>
              <a:spcAft>
                <a:spcPct val="0"/>
              </a:spcAft>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6pPr>
            <a:lvl7pPr marL="2813050" indent="-211138" defTabSz="428625" eaLnBrk="0" fontAlgn="base" hangingPunct="0">
              <a:spcBef>
                <a:spcPct val="0"/>
              </a:spcBef>
              <a:spcAft>
                <a:spcPct val="0"/>
              </a:spcAft>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7pPr>
            <a:lvl8pPr marL="3270250" indent="-211138" defTabSz="428625" eaLnBrk="0" fontAlgn="base" hangingPunct="0">
              <a:spcBef>
                <a:spcPct val="0"/>
              </a:spcBef>
              <a:spcAft>
                <a:spcPct val="0"/>
              </a:spcAft>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8pPr>
            <a:lvl9pPr marL="3727450" indent="-211138" defTabSz="428625" eaLnBrk="0" fontAlgn="base" hangingPunct="0">
              <a:spcBef>
                <a:spcPct val="0"/>
              </a:spcBef>
              <a:spcAft>
                <a:spcPct val="0"/>
              </a:spcAft>
              <a:tabLst>
                <a:tab pos="0" algn="l"/>
                <a:tab pos="428625" algn="l"/>
                <a:tab pos="858838" algn="l"/>
                <a:tab pos="1287463" algn="l"/>
                <a:tab pos="1717675" algn="l"/>
                <a:tab pos="2146300" algn="l"/>
                <a:tab pos="2578100" algn="l"/>
                <a:tab pos="3006725" algn="l"/>
                <a:tab pos="3436938" algn="l"/>
                <a:tab pos="3867150" algn="l"/>
                <a:tab pos="4297363" algn="l"/>
                <a:tab pos="4725988" algn="l"/>
                <a:tab pos="5156200" algn="l"/>
                <a:tab pos="5588000" algn="l"/>
                <a:tab pos="6015038" algn="l"/>
                <a:tab pos="6445250" algn="l"/>
                <a:tab pos="6877050" algn="l"/>
                <a:tab pos="7305675" algn="l"/>
                <a:tab pos="7734300" algn="l"/>
                <a:tab pos="8166100" algn="l"/>
                <a:tab pos="8596313" algn="l"/>
              </a:tabLst>
              <a:defRPr>
                <a:solidFill>
                  <a:schemeClr val="tx1"/>
                </a:solidFill>
                <a:latin typeface="Arial" pitchFamily="34" charset="0"/>
              </a:defRPr>
            </a:lvl9pPr>
          </a:lstStyle>
          <a:p>
            <a:pPr algn="r" eaLnBrk="1" hangingPunct="1">
              <a:lnSpc>
                <a:spcPct val="93000"/>
              </a:lnSpc>
              <a:buClr>
                <a:srgbClr val="000000"/>
              </a:buClr>
              <a:buSzPct val="100000"/>
              <a:buFont typeface="Arial" pitchFamily="34" charset="0"/>
              <a:buNone/>
            </a:pPr>
            <a:fld id="{F14B0445-D379-4F10-AC80-6B47E5DBFC5E}" type="slidenum">
              <a:rPr lang="en-GB" sz="1100" b="0">
                <a:solidFill>
                  <a:srgbClr val="000000"/>
                </a:solidFill>
                <a:cs typeface="Lucida Sans Unicode" pitchFamily="34" charset="0"/>
              </a:rPr>
              <a:pPr algn="r" eaLnBrk="1" hangingPunct="1">
                <a:lnSpc>
                  <a:spcPct val="93000"/>
                </a:lnSpc>
                <a:buClr>
                  <a:srgbClr val="000000"/>
                </a:buClr>
                <a:buSzPct val="100000"/>
                <a:buFont typeface="Arial" pitchFamily="34" charset="0"/>
                <a:buNone/>
              </a:pPr>
              <a:t>3</a:t>
            </a:fld>
            <a:endParaRPr lang="en-GB" sz="1100" b="0">
              <a:solidFill>
                <a:srgbClr val="000000"/>
              </a:solidFill>
              <a:cs typeface="Lucida Sans Unicode" pitchFamily="34" charset="0"/>
            </a:endParaRPr>
          </a:p>
        </p:txBody>
      </p:sp>
      <p:sp>
        <p:nvSpPr>
          <p:cNvPr id="132099" name="Rectangle 2"/>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32100" name="Rectangle 3"/>
          <p:cNvSpPr>
            <a:spLocks noGrp="1" noChangeArrowheads="1"/>
          </p:cNvSpPr>
          <p:nvPr>
            <p:ph type="body" idx="1"/>
          </p:nvPr>
        </p:nvSpPr>
        <p:spPr>
          <a:xfrm>
            <a:off x="685800" y="4343400"/>
            <a:ext cx="5486400" cy="4116388"/>
          </a:xfrm>
        </p:spPr>
        <p:txBody>
          <a:bodyPr wrap="none" lIns="0" tIns="0" rIns="0" bIns="0" anchor="ct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1034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a:ln/>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The aim of the NASA’s Genesis sample-return mission was to collect solar wind, material ejected from the outer portion of the sun, and return it to Earth.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This was done by allowing the species to implant  in the surfaces of ultra-pure collectors. These collectors included single crystal, sapphire, silicon carbide; those materials coated with aluminum, silicon, diamond like carbon, and gold; and isotopically enriched polycrystalline diamond and amorphous carbon. The majority of these materials were distributed on five collector arrays. Three of the materials were housed in an electrostatic concentrator designed to increase the flux of low-mass ions. There was also a two-inch diameter bulk metallic glass collector and a gold foil, polished aluminum, and molybdenum coated platinum foil collector</a:t>
            </a:r>
          </a:p>
          <a:p>
            <a:endParaRPr lang="en-US" smtClean="0">
              <a:latin typeface="Arial" pitchFamily="34" charset="0"/>
              <a:cs typeface="Arial" pitchFamily="34" charset="0"/>
            </a:endParaRPr>
          </a:p>
          <a:p>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The Genesis mission was launched in August 2001. The spacecraft was sent to a special orbit 1 million km from Earth where it was well away from any contamination and exposed ultra-pure collectors to the solar wind. The Genesis mission returned to Earth on September 8, 2004 after a three-year mission. </a:t>
            </a:r>
            <a:endParaRPr lang="cs-CZ"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The intent was to deploy a drogue chute high over the Utah desert and to catch the capsule in mid-air by helicopter. The capsule would then be opened in a cleanroom constructed for that purpose. </a:t>
            </a:r>
            <a:endParaRPr lang="cs-CZ" smtClean="0">
              <a:latin typeface="Arial" pitchFamily="34" charset="0"/>
              <a:cs typeface="Arial" pitchFamily="34" charset="0"/>
            </a:endParaRPr>
          </a:p>
          <a:p>
            <a:endParaRPr lang="cs-CZ"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Unfortunately, both chutes failed to deploy, causing the capsule to fall to the desert floor at a speed of 311 km/h. </a:t>
            </a:r>
            <a:endParaRPr lang="cs-CZ"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After studying the problem for a month, the board announced the capsule had crashed because four tiny gravity switches that were supposed to release the parachutes were installed backward.</a:t>
            </a:r>
            <a:endParaRPr lang="cs-CZ"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A minute’s of silence shall be observed…..</a:t>
            </a:r>
            <a:endParaRPr lang="cs-CZ"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mtClean="0">
                <a:latin typeface="Arial" pitchFamily="34" charset="0"/>
                <a:cs typeface="Arial" pitchFamily="34" charset="0"/>
              </a:rPr>
              <a:t>The large samples to be examined are foils (sheets) of Pt with a Mo coating. These foils were used in the Genesis spacecraft to collect solar wind particles; the particles are embedded in the Mo</a:t>
            </a:r>
            <a:r>
              <a:rPr lang="en-US" smtClean="0">
                <a:latin typeface="Arial" pitchFamily="34" charset="0"/>
                <a:cs typeface="Arial" pitchFamily="34" charset="0"/>
              </a:rPr>
              <a:t> and Au</a:t>
            </a:r>
            <a:r>
              <a:rPr lang="cs-CZ" smtClean="0">
                <a:latin typeface="Arial" pitchFamily="34" charset="0"/>
                <a:cs typeface="Arial" pitchFamily="34" charset="0"/>
              </a:rPr>
              <a:t> layer. The foils were of course damaged during the crash of the Genesis capsule</a:t>
            </a:r>
            <a:r>
              <a:rPr lang="en-US" smtClean="0">
                <a:latin typeface="Arial" pitchFamily="34" charset="0"/>
                <a:cs typeface="Arial" pitchFamily="34" charset="0"/>
              </a:rPr>
              <a:t>.</a:t>
            </a:r>
          </a:p>
          <a:p>
            <a:endParaRPr lang="en-US" smtClean="0">
              <a:latin typeface="Arial" pitchFamily="34" charset="0"/>
              <a:cs typeface="Arial" pitchFamily="34" charset="0"/>
            </a:endParaRPr>
          </a:p>
          <a:p>
            <a:r>
              <a:rPr lang="en-US" smtClean="0">
                <a:latin typeface="Arial" pitchFamily="34" charset="0"/>
                <a:cs typeface="Arial" pitchFamily="34" charset="0"/>
              </a:rPr>
              <a:t>(i) radioactive nuclides in the solar wind collected by the NASA Genesis mission; </a:t>
            </a:r>
          </a:p>
          <a:p>
            <a:endParaRPr lang="en-US" smtClean="0">
              <a:latin typeface="Arial" pitchFamily="34" charset="0"/>
              <a:cs typeface="Arial" pitchFamily="34" charset="0"/>
            </a:endParaRPr>
          </a:p>
          <a:p>
            <a:r>
              <a:rPr lang="en-US" smtClean="0">
                <a:latin typeface="Arial" pitchFamily="34" charset="0"/>
                <a:cs typeface="Arial" pitchFamily="34" charset="0"/>
              </a:rPr>
              <a:t>(ii) the study of cometary dust collected by the NASA Stardust mission, and </a:t>
            </a:r>
          </a:p>
          <a:p>
            <a:endParaRPr lang="en-US" smtClean="0">
              <a:latin typeface="Arial" pitchFamily="34" charset="0"/>
              <a:cs typeface="Arial" pitchFamily="34" charset="0"/>
            </a:endParaRPr>
          </a:p>
          <a:p>
            <a:r>
              <a:rPr lang="en-US" smtClean="0">
                <a:latin typeface="Arial" pitchFamily="34" charset="0"/>
                <a:cs typeface="Arial" pitchFamily="34" charset="0"/>
              </a:rPr>
              <a:t>(iii) the study of interstellar dust impacts in foils, also collected by the NASA Stardust mission.</a:t>
            </a:r>
          </a:p>
          <a:p>
            <a:endParaRPr lang="cs-CZ"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Design of the VEGA 3 XMU – X8M5 for the Genesis project</a:t>
            </a:r>
            <a:endParaRPr lang="cs-CZ"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mtClean="0">
                <a:latin typeface="Arial" pitchFamily="34" charset="0"/>
                <a:cs typeface="Arial" pitchFamily="34" charset="0"/>
              </a:rPr>
              <a:t>The large samples to be examined are foils of Pt with a Mo coating.</a:t>
            </a:r>
            <a:r>
              <a:rPr lang="en-US" smtClean="0">
                <a:latin typeface="Arial" pitchFamily="34" charset="0"/>
                <a:cs typeface="Arial" pitchFamily="34" charset="0"/>
              </a:rPr>
              <a:t> P</a:t>
            </a:r>
            <a:r>
              <a:rPr lang="cs-CZ" smtClean="0">
                <a:latin typeface="Arial" pitchFamily="34" charset="0"/>
                <a:cs typeface="Arial" pitchFamily="34" charset="0"/>
              </a:rPr>
              <a:t>articles are embedded in the Mo layer. The foils were of course damaged during the crash of the Genesis capsule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36C224B1-1678-4977-9655-FADB6D0CA718}" type="slidenum">
              <a:rPr lang="en-US" b="0"/>
              <a:pPr/>
              <a:t>8</a:t>
            </a:fld>
            <a:endParaRPr lang="en-US" b="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fld id="{0461CD54-A4BC-419A-85E2-81724E9DC309}" type="slidenum">
              <a:rPr lang="en-US" b="0"/>
              <a:pPr/>
              <a:t>11</a:t>
            </a:fld>
            <a:endParaRPr lang="en-US" b="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463" y="8685877"/>
            <a:ext cx="2970470" cy="45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87" tIns="45860" rIns="91387" bIns="4586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Arial" charset="0"/>
                <a:ea typeface="MS Gothic" pitchFamily="49" charset="-128"/>
              </a:defRPr>
            </a:lvl9pPr>
          </a:lstStyle>
          <a:p>
            <a:pPr algn="r" eaLnBrk="1" hangingPunct="1"/>
            <a:fld id="{96ABBCC8-EBE0-425E-91C7-67195C4A4EFC}" type="slidenum">
              <a:rPr lang="en-US">
                <a:solidFill>
                  <a:srgbClr val="000000"/>
                </a:solidFill>
              </a:rPr>
              <a:pPr algn="r" eaLnBrk="1" hangingPunct="1"/>
              <a:t>15</a:t>
            </a:fld>
            <a:endParaRPr lang="en-US">
              <a:solidFill>
                <a:srgbClr val="000000"/>
              </a:solidFill>
            </a:endParaRPr>
          </a:p>
        </p:txBody>
      </p:sp>
      <p:sp>
        <p:nvSpPr>
          <p:cNvPr id="72707" name="Text Box 1"/>
          <p:cNvSpPr txBox="1">
            <a:spLocks noChangeArrowheads="1"/>
          </p:cNvSpPr>
          <p:nvPr/>
        </p:nvSpPr>
        <p:spPr bwMode="auto">
          <a:xfrm>
            <a:off x="464664" y="686474"/>
            <a:ext cx="5930207" cy="3428114"/>
          </a:xfrm>
          <a:prstGeom prst="rect">
            <a:avLst/>
          </a:prstGeom>
          <a:solidFill>
            <a:srgbClr val="FFFFFF"/>
          </a:solidFill>
          <a:ln w="9525">
            <a:solidFill>
              <a:srgbClr val="000000"/>
            </a:solidFill>
            <a:miter lim="800000"/>
            <a:headEnd/>
            <a:tailEnd/>
          </a:ln>
        </p:spPr>
        <p:txBody>
          <a:bodyPr wrap="none" lIns="84408" tIns="42204" rIns="84408" bIns="42204" anchor="ctr"/>
          <a:lstStyle>
            <a:lvl1pPr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defTabSz="844083" eaLnBrk="1" hangingPunct="1"/>
            <a:endParaRPr lang="cs-CZ"/>
          </a:p>
        </p:txBody>
      </p:sp>
      <p:sp>
        <p:nvSpPr>
          <p:cNvPr id="72708" name="Rectangle 2"/>
          <p:cNvSpPr>
            <a:spLocks noGrp="1" noChangeArrowheads="1"/>
          </p:cNvSpPr>
          <p:nvPr>
            <p:ph type="body"/>
          </p:nvPr>
        </p:nvSpPr>
        <p:spPr>
          <a:xfrm>
            <a:off x="685494" y="4342939"/>
            <a:ext cx="5487013" cy="42039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ln/>
        </p:spPr>
      </p:sp>
      <p:sp>
        <p:nvSpPr>
          <p:cNvPr id="993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a:ln/>
        </p:spPr>
      </p:sp>
      <p:sp>
        <p:nvSpPr>
          <p:cNvPr id="10035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E6D3913-5D5A-4F4A-B3E6-7CA9AC72F313}" type="datetimeFigureOut">
              <a:rPr lang="cs-CZ" smtClean="0"/>
              <a:t>14.11.2011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330287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E6D3913-5D5A-4F4A-B3E6-7CA9AC72F313}" type="datetimeFigureOut">
              <a:rPr lang="cs-CZ" smtClean="0"/>
              <a:t>14.11.2011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230641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E6D3913-5D5A-4F4A-B3E6-7CA9AC72F313}" type="datetimeFigureOut">
              <a:rPr lang="cs-CZ" smtClean="0"/>
              <a:t>14.11.2011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356064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E6D3913-5D5A-4F4A-B3E6-7CA9AC72F313}" type="datetimeFigureOut">
              <a:rPr lang="cs-CZ" smtClean="0"/>
              <a:t>14.11.2011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373965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E6D3913-5D5A-4F4A-B3E6-7CA9AC72F313}" type="datetimeFigureOut">
              <a:rPr lang="cs-CZ" smtClean="0"/>
              <a:t>14.11.2011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404379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E6D3913-5D5A-4F4A-B3E6-7CA9AC72F313}" type="datetimeFigureOut">
              <a:rPr lang="cs-CZ" smtClean="0"/>
              <a:t>14.11.2011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16436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E6D3913-5D5A-4F4A-B3E6-7CA9AC72F313}" type="datetimeFigureOut">
              <a:rPr lang="cs-CZ" smtClean="0"/>
              <a:t>14.11.2011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112660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E6D3913-5D5A-4F4A-B3E6-7CA9AC72F313}" type="datetimeFigureOut">
              <a:rPr lang="cs-CZ" smtClean="0"/>
              <a:t>14.11.2011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69977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E6D3913-5D5A-4F4A-B3E6-7CA9AC72F313}" type="datetimeFigureOut">
              <a:rPr lang="cs-CZ" smtClean="0"/>
              <a:t>14.11.2011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3727652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E6D3913-5D5A-4F4A-B3E6-7CA9AC72F313}" type="datetimeFigureOut">
              <a:rPr lang="cs-CZ" smtClean="0"/>
              <a:t>14.11.2011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386475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E6D3913-5D5A-4F4A-B3E6-7CA9AC72F313}" type="datetimeFigureOut">
              <a:rPr lang="cs-CZ" smtClean="0"/>
              <a:t>14.11.2011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9C9CFE1-12FA-4006-B7C2-0A03FA4BD189}" type="slidenum">
              <a:rPr lang="cs-CZ" smtClean="0"/>
              <a:t>‹#›</a:t>
            </a:fld>
            <a:endParaRPr lang="cs-CZ"/>
          </a:p>
        </p:txBody>
      </p:sp>
    </p:spTree>
    <p:extLst>
      <p:ext uri="{BB962C8B-B14F-4D97-AF65-F5344CB8AC3E}">
        <p14:creationId xmlns:p14="http://schemas.microsoft.com/office/powerpoint/2010/main" val="3283918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D3913-5D5A-4F4A-B3E6-7CA9AC72F313}" type="datetimeFigureOut">
              <a:rPr lang="cs-CZ" smtClean="0"/>
              <a:t>14.11.2011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9CFE1-12FA-4006-B7C2-0A03FA4BD189}" type="slidenum">
              <a:rPr lang="cs-CZ" smtClean="0"/>
              <a:t>‹#›</a:t>
            </a:fld>
            <a:endParaRPr lang="cs-CZ"/>
          </a:p>
        </p:txBody>
      </p:sp>
    </p:spTree>
    <p:extLst>
      <p:ext uri="{BB962C8B-B14F-4D97-AF65-F5344CB8AC3E}">
        <p14:creationId xmlns:p14="http://schemas.microsoft.com/office/powerpoint/2010/main" val="351591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tif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8.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8.png"/><Relationship Id="rId5" Type="http://schemas.openxmlformats.org/officeDocument/2006/relationships/image" Target="../media/image79.jpe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emf"/><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7"/>
          <p:cNvSpPr>
            <a:spLocks noChangeArrowheads="1"/>
          </p:cNvSpPr>
          <p:nvPr/>
        </p:nvSpPr>
        <p:spPr bwMode="auto">
          <a:xfrm>
            <a:off x="0" y="4099831"/>
            <a:ext cx="9144000" cy="482600"/>
          </a:xfrm>
          <a:prstGeom prst="rect">
            <a:avLst/>
          </a:prstGeom>
          <a:solidFill>
            <a:srgbClr val="104F7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dirty="0"/>
          </a:p>
        </p:txBody>
      </p:sp>
      <p:sp>
        <p:nvSpPr>
          <p:cNvPr id="6" name="Rectangle 74"/>
          <p:cNvSpPr>
            <a:spLocks noChangeArrowheads="1"/>
          </p:cNvSpPr>
          <p:nvPr/>
        </p:nvSpPr>
        <p:spPr bwMode="auto">
          <a:xfrm>
            <a:off x="0" y="2447244"/>
            <a:ext cx="9144000" cy="1652587"/>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dirty="0"/>
          </a:p>
        </p:txBody>
      </p:sp>
      <p:grpSp>
        <p:nvGrpSpPr>
          <p:cNvPr id="7" name="Group 5"/>
          <p:cNvGrpSpPr>
            <a:grpSpLocks noChangeAspect="1"/>
          </p:cNvGrpSpPr>
          <p:nvPr/>
        </p:nvGrpSpPr>
        <p:grpSpPr bwMode="auto">
          <a:xfrm>
            <a:off x="441354" y="2824133"/>
            <a:ext cx="2515889" cy="866886"/>
            <a:chOff x="0" y="0"/>
            <a:chExt cx="2194" cy="644"/>
          </a:xfrm>
        </p:grpSpPr>
        <p:sp>
          <p:nvSpPr>
            <p:cNvPr id="8" name="AutoShape 6"/>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9" name="AutoShape 7"/>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0" name="AutoShape 8"/>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1" name="AutoShape 9"/>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2" name="AutoShape 10"/>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3" name="AutoShape 11"/>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4" name="AutoShape 12"/>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5" name="AutoShape 13"/>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6" name="AutoShape 14"/>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7" name="AutoShape 15"/>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8" name="AutoShape 16"/>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19" name="AutoShape 17"/>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0" name="AutoShape 18"/>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1" name="AutoShape 19"/>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2" name="AutoShape 20"/>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3" name="AutoShape 21"/>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4" name="AutoShape 22"/>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5" name="AutoShape 23"/>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6" name="AutoShape 24"/>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7" name="Rectangle 25"/>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8" name="AutoShape 26"/>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29" name="AutoShape 27"/>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0" name="AutoShape 28"/>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1" name="AutoShape 29"/>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2" name="AutoShape 30"/>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3" name="AutoShape 31"/>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4" name="AutoShape 32"/>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5" name="AutoShape 33"/>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6" name="AutoShape 34"/>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sp>
          <p:nvSpPr>
            <p:cNvPr id="37" name="AutoShape 35"/>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dirty="0"/>
            </a:p>
          </p:txBody>
        </p:sp>
      </p:grpSp>
      <p:pic>
        <p:nvPicPr>
          <p:cNvPr id="4" name="Picture 188" descr="BlankMap-World-noborders"/>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r="6192"/>
          <a:stretch>
            <a:fillRect/>
          </a:stretch>
        </p:blipFill>
        <p:spPr bwMode="auto">
          <a:xfrm>
            <a:off x="2927428" y="211015"/>
            <a:ext cx="621657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Nadpis 1"/>
          <p:cNvSpPr txBox="1">
            <a:spLocks/>
          </p:cNvSpPr>
          <p:nvPr/>
        </p:nvSpPr>
        <p:spPr>
          <a:xfrm>
            <a:off x="4355976" y="5090369"/>
            <a:ext cx="4320480" cy="58558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dirty="0">
              <a:effectLst>
                <a:outerShdw blurRad="50800" dist="38100" dir="2700000" algn="tl" rotWithShape="0">
                  <a:prstClr val="black">
                    <a:alpha val="40000"/>
                  </a:prstClr>
                </a:outerShdw>
              </a:effectLst>
              <a:latin typeface="Myriad Pro Light" pitchFamily="34" charset="0"/>
            </a:endParaRPr>
          </a:p>
        </p:txBody>
      </p:sp>
      <p:sp>
        <p:nvSpPr>
          <p:cNvPr id="2" name="Nadpis 1"/>
          <p:cNvSpPr>
            <a:spLocks noGrp="1"/>
          </p:cNvSpPr>
          <p:nvPr>
            <p:ph type="ctrTitle"/>
          </p:nvPr>
        </p:nvSpPr>
        <p:spPr>
          <a:xfrm>
            <a:off x="761287" y="4509120"/>
            <a:ext cx="7772400" cy="1470025"/>
          </a:xfrm>
        </p:spPr>
        <p:txBody>
          <a:bodyPr/>
          <a:lstStyle/>
          <a:p>
            <a:r>
              <a:rPr lang="en-US" dirty="0" smtClean="0"/>
              <a:t>FYZIKA VE FIRM</a:t>
            </a:r>
            <a:r>
              <a:rPr lang="cs-CZ" dirty="0" smtClean="0"/>
              <a:t>Ě</a:t>
            </a:r>
            <a:br>
              <a:rPr lang="cs-CZ" dirty="0" smtClean="0"/>
            </a:br>
            <a:r>
              <a:rPr lang="cs-CZ" sz="1800" dirty="0" smtClean="0"/>
              <a:t>Martin Zadražil, 9.11.2011</a:t>
            </a:r>
            <a:endParaRPr lang="cs-CZ" sz="1800" dirty="0"/>
          </a:p>
        </p:txBody>
      </p:sp>
    </p:spTree>
    <p:extLst>
      <p:ext uri="{BB962C8B-B14F-4D97-AF65-F5344CB8AC3E}">
        <p14:creationId xmlns:p14="http://schemas.microsoft.com/office/powerpoint/2010/main" val="3640674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p:cNvSpPr>
          <p:nvPr/>
        </p:nvSpPr>
        <p:spPr bwMode="auto">
          <a:xfrm>
            <a:off x="2534840" y="698500"/>
            <a:ext cx="61674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lstStyle/>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dirty="0">
                <a:solidFill>
                  <a:srgbClr val="FFFFFF"/>
                </a:solidFill>
                <a:latin typeface="Arial" pitchFamily="34" charset="0"/>
                <a:cs typeface="Arial" pitchFamily="34" charset="0"/>
                <a:sym typeface="Arial" pitchFamily="34" charset="0"/>
              </a:rPr>
              <a:t>Fast imaging rates, </a:t>
            </a:r>
          </a:p>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dirty="0">
                <a:solidFill>
                  <a:srgbClr val="FFFFFF"/>
                </a:solidFill>
                <a:latin typeface="Arial" pitchFamily="34" charset="0"/>
                <a:cs typeface="Arial" pitchFamily="34" charset="0"/>
                <a:sym typeface="Arial" pitchFamily="34" charset="0"/>
              </a:rPr>
              <a:t>but no </a:t>
            </a:r>
            <a:r>
              <a:rPr lang="cs-CZ" sz="1900" b="1" dirty="0">
                <a:solidFill>
                  <a:srgbClr val="FFFFFF"/>
                </a:solidFill>
                <a:latin typeface="Arial" pitchFamily="34" charset="0"/>
                <a:cs typeface="Arial" pitchFamily="34" charset="0"/>
                <a:sym typeface="Arial" pitchFamily="34" charset="0"/>
              </a:rPr>
              <a:t>c</a:t>
            </a:r>
            <a:r>
              <a:rPr lang="en-US" sz="1900" b="1" dirty="0" err="1">
                <a:solidFill>
                  <a:srgbClr val="FFFFFF"/>
                </a:solidFill>
                <a:latin typeface="Arial" pitchFamily="34" charset="0"/>
                <a:cs typeface="Arial" pitchFamily="34" charset="0"/>
                <a:sym typeface="Arial" pitchFamily="34" charset="0"/>
              </a:rPr>
              <a:t>ompromises</a:t>
            </a:r>
            <a:r>
              <a:rPr lang="en-US" sz="1900" b="1" dirty="0">
                <a:solidFill>
                  <a:srgbClr val="FFFFFF"/>
                </a:solidFill>
                <a:latin typeface="Arial" pitchFamily="34" charset="0"/>
                <a:cs typeface="Arial" pitchFamily="34" charset="0"/>
                <a:sym typeface="Arial" pitchFamily="34" charset="0"/>
              </a:rPr>
              <a:t> on Image Quality</a:t>
            </a:r>
          </a:p>
        </p:txBody>
      </p:sp>
      <p:pic>
        <p:nvPicPr>
          <p:cNvPr id="31748" name="Picture 3"/>
          <p:cNvPicPr>
            <a:picLocks noChangeAspect="1" noChangeArrowheads="1"/>
          </p:cNvPicPr>
          <p:nvPr/>
        </p:nvPicPr>
        <p:blipFill>
          <a:blip r:embed="rId2">
            <a:extLst>
              <a:ext uri="{28A0092B-C50C-407E-A947-70E740481C1C}">
                <a14:useLocalDpi xmlns:a14="http://schemas.microsoft.com/office/drawing/2010/main" val="0"/>
              </a:ext>
            </a:extLst>
          </a:blip>
          <a:srcRect t="13560" r="5299" b="9328"/>
          <a:stretch>
            <a:fillRect/>
          </a:stretch>
        </p:blipFill>
        <p:spPr bwMode="auto">
          <a:xfrm>
            <a:off x="1" y="2501107"/>
            <a:ext cx="353892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49" name="Picture 4"/>
          <p:cNvPicPr>
            <a:picLocks noChangeAspect="1" noChangeArrowheads="1"/>
          </p:cNvPicPr>
          <p:nvPr/>
        </p:nvPicPr>
        <p:blipFill>
          <a:blip r:embed="rId3">
            <a:extLst>
              <a:ext uri="{28A0092B-C50C-407E-A947-70E740481C1C}">
                <a14:useLocalDpi xmlns:a14="http://schemas.microsoft.com/office/drawing/2010/main" val="0"/>
              </a:ext>
            </a:extLst>
          </a:blip>
          <a:srcRect l="259" t="9285" b="9523"/>
          <a:stretch>
            <a:fillRect/>
          </a:stretch>
        </p:blipFill>
        <p:spPr bwMode="auto">
          <a:xfrm>
            <a:off x="2957064" y="2499519"/>
            <a:ext cx="3501012" cy="332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0" name="Picture 5"/>
          <p:cNvPicPr>
            <a:picLocks noChangeAspect="1" noChangeArrowheads="1"/>
          </p:cNvPicPr>
          <p:nvPr/>
        </p:nvPicPr>
        <p:blipFill>
          <a:blip r:embed="rId4">
            <a:extLst>
              <a:ext uri="{28A0092B-C50C-407E-A947-70E740481C1C}">
                <a14:useLocalDpi xmlns:a14="http://schemas.microsoft.com/office/drawing/2010/main" val="0"/>
              </a:ext>
            </a:extLst>
          </a:blip>
          <a:srcRect l="9895" t="6789" r="19922" b="12654"/>
          <a:stretch>
            <a:fillRect/>
          </a:stretch>
        </p:blipFill>
        <p:spPr bwMode="auto">
          <a:xfrm>
            <a:off x="5938826" y="2501900"/>
            <a:ext cx="3205174"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2" name="Rectangle 7"/>
          <p:cNvSpPr>
            <a:spLocks/>
          </p:cNvSpPr>
          <p:nvPr/>
        </p:nvSpPr>
        <p:spPr bwMode="auto">
          <a:xfrm>
            <a:off x="332780" y="5959475"/>
            <a:ext cx="26860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500" i="1">
                <a:latin typeface="Arial" pitchFamily="34" charset="0"/>
                <a:cs typeface="Arial" pitchFamily="34" charset="0"/>
                <a:sym typeface="Arial" pitchFamily="34" charset="0"/>
              </a:rPr>
              <a:t>Low-end solid-state BSE detector</a:t>
            </a:r>
          </a:p>
          <a:p>
            <a:r>
              <a:rPr lang="en-US" sz="1500" i="1">
                <a:latin typeface="Arial" pitchFamily="34" charset="0"/>
                <a:cs typeface="Arial" pitchFamily="34" charset="0"/>
                <a:sym typeface="Arial" pitchFamily="34" charset="0"/>
              </a:rPr>
              <a:t>1us/ pixel</a:t>
            </a:r>
          </a:p>
        </p:txBody>
      </p:sp>
      <p:sp>
        <p:nvSpPr>
          <p:cNvPr id="31753" name="Rectangle 8"/>
          <p:cNvSpPr>
            <a:spLocks/>
          </p:cNvSpPr>
          <p:nvPr/>
        </p:nvSpPr>
        <p:spPr bwMode="auto">
          <a:xfrm>
            <a:off x="3228380" y="5826125"/>
            <a:ext cx="26860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500" i="1">
                <a:latin typeface="Arial" pitchFamily="34" charset="0"/>
                <a:cs typeface="Arial" pitchFamily="34" charset="0"/>
                <a:sym typeface="Arial" pitchFamily="34" charset="0"/>
              </a:rPr>
              <a:t>Middle-class scintillation BSE detector</a:t>
            </a:r>
          </a:p>
          <a:p>
            <a:r>
              <a:rPr lang="en-US" sz="1500" i="1">
                <a:latin typeface="Arial" pitchFamily="34" charset="0"/>
                <a:cs typeface="Arial" pitchFamily="34" charset="0"/>
                <a:sym typeface="Arial" pitchFamily="34" charset="0"/>
              </a:rPr>
              <a:t>500ns /pxl</a:t>
            </a:r>
          </a:p>
        </p:txBody>
      </p:sp>
      <p:sp>
        <p:nvSpPr>
          <p:cNvPr id="31754" name="Rectangle 9"/>
          <p:cNvSpPr>
            <a:spLocks/>
          </p:cNvSpPr>
          <p:nvPr/>
        </p:nvSpPr>
        <p:spPr bwMode="auto">
          <a:xfrm>
            <a:off x="6123980" y="5826125"/>
            <a:ext cx="26860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500" i="1">
                <a:latin typeface="Arial" pitchFamily="34" charset="0"/>
                <a:cs typeface="Arial" pitchFamily="34" charset="0"/>
                <a:sym typeface="Arial" pitchFamily="34" charset="0"/>
              </a:rPr>
              <a:t>Latest generation </a:t>
            </a:r>
          </a:p>
          <a:p>
            <a:r>
              <a:rPr lang="en-US" sz="1500" i="1">
                <a:latin typeface="Arial" pitchFamily="34" charset="0"/>
                <a:cs typeface="Arial" pitchFamily="34" charset="0"/>
                <a:sym typeface="Arial" pitchFamily="34" charset="0"/>
              </a:rPr>
              <a:t>Tescan  YAG scintillation BSE </a:t>
            </a:r>
          </a:p>
          <a:p>
            <a:r>
              <a:rPr lang="en-US" sz="1500" i="1">
                <a:latin typeface="Arial" pitchFamily="34" charset="0"/>
                <a:cs typeface="Arial" pitchFamily="34" charset="0"/>
                <a:sym typeface="Arial" pitchFamily="34" charset="0"/>
              </a:rPr>
              <a:t>100ns /pxl</a:t>
            </a:r>
          </a:p>
        </p:txBody>
      </p:sp>
      <p:sp>
        <p:nvSpPr>
          <p:cNvPr id="31755" name="Rectangle 10"/>
          <p:cNvSpPr>
            <a:spLocks/>
          </p:cNvSpPr>
          <p:nvPr/>
        </p:nvSpPr>
        <p:spPr bwMode="auto">
          <a:xfrm>
            <a:off x="1132880" y="1952625"/>
            <a:ext cx="6372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cs-CZ" sz="1500" i="1">
                <a:latin typeface="Arial" pitchFamily="34" charset="0"/>
                <a:cs typeface="Arial" pitchFamily="34" charset="0"/>
                <a:sym typeface="Arial" pitchFamily="34" charset="0"/>
              </a:rPr>
              <a:t>Testing</a:t>
            </a:r>
            <a:r>
              <a:rPr lang="en-US" sz="1500" i="1">
                <a:latin typeface="Arial" pitchFamily="34" charset="0"/>
                <a:cs typeface="Arial" pitchFamily="34" charset="0"/>
                <a:sym typeface="Arial" pitchFamily="34" charset="0"/>
              </a:rPr>
              <a:t> sample: Gold on Si imaging standard</a:t>
            </a:r>
          </a:p>
        </p:txBody>
      </p:sp>
      <p:grpSp>
        <p:nvGrpSpPr>
          <p:cNvPr id="11" name="Group 42"/>
          <p:cNvGrpSpPr>
            <a:grpSpLocks/>
          </p:cNvGrpSpPr>
          <p:nvPr/>
        </p:nvGrpSpPr>
        <p:grpSpPr bwMode="auto">
          <a:xfrm>
            <a:off x="-56233" y="0"/>
            <a:ext cx="9229949" cy="1240111"/>
            <a:chOff x="-77" y="350"/>
            <a:chExt cx="8269" cy="1111"/>
          </a:xfrm>
        </p:grpSpPr>
        <p:pic>
          <p:nvPicPr>
            <p:cNvPr id="12" name="Picture 43" descr="lista vega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44"/>
            <p:cNvGrpSpPr>
              <a:grpSpLocks/>
            </p:cNvGrpSpPr>
            <p:nvPr/>
          </p:nvGrpSpPr>
          <p:grpSpPr bwMode="auto">
            <a:xfrm>
              <a:off x="467" y="487"/>
              <a:ext cx="2178" cy="590"/>
              <a:chOff x="0" y="0"/>
              <a:chExt cx="2194" cy="644"/>
            </a:xfrm>
          </p:grpSpPr>
          <p:sp>
            <p:nvSpPr>
              <p:cNvPr id="14"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5"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6"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7"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8"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9"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0"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21"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4"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7"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8"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9"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0"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1"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2"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3"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208718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5"/>
          <p:cNvSpPr>
            <a:spLocks/>
          </p:cNvSpPr>
          <p:nvPr/>
        </p:nvSpPr>
        <p:spPr bwMode="auto">
          <a:xfrm>
            <a:off x="0" y="1268016"/>
            <a:ext cx="3132088" cy="5589984"/>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87" name="Rectangle 36"/>
          <p:cNvSpPr>
            <a:spLocks/>
          </p:cNvSpPr>
          <p:nvPr/>
        </p:nvSpPr>
        <p:spPr bwMode="auto">
          <a:xfrm>
            <a:off x="251148" y="6144742"/>
            <a:ext cx="7493124" cy="5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9189" bIns="0"/>
          <a:lstStyle/>
          <a:p>
            <a:pPr marL="37950" defTabSz="914145">
              <a:lnSpc>
                <a:spcPct val="102000"/>
              </a:lnSpc>
              <a:tabLst>
                <a:tab pos="37950" algn="l"/>
                <a:tab pos="482186" algn="l"/>
                <a:tab pos="939816" algn="l"/>
                <a:tab pos="1384052" algn="l"/>
                <a:tab pos="1828289" algn="l"/>
                <a:tab pos="2285919" algn="l"/>
                <a:tab pos="2730155" algn="l"/>
                <a:tab pos="3187785" algn="l"/>
                <a:tab pos="3632021" algn="l"/>
                <a:tab pos="4075142" algn="l"/>
                <a:tab pos="4533888" algn="l"/>
                <a:tab pos="4977008" algn="l"/>
                <a:tab pos="5421244" algn="l"/>
                <a:tab pos="5878874" algn="l"/>
                <a:tab pos="6323110" algn="l"/>
                <a:tab pos="6779624" algn="l"/>
                <a:tab pos="7223860" algn="l"/>
                <a:tab pos="7668096" algn="l"/>
                <a:tab pos="8125727" algn="l"/>
                <a:tab pos="8569963" algn="l"/>
                <a:tab pos="9014199" algn="l"/>
                <a:tab pos="9027593" algn="l"/>
              </a:tabLst>
            </a:pPr>
            <a:r>
              <a:rPr lang="en-US" sz="1600">
                <a:latin typeface="Lucida Grande" pitchFamily="34" charset="0"/>
                <a:sym typeface="Lucida Grande" pitchFamily="34" charset="0"/>
              </a:rPr>
              <a:t>Other accessories</a:t>
            </a:r>
          </a:p>
          <a:p>
            <a:pPr marL="37950" defTabSz="914145">
              <a:lnSpc>
                <a:spcPct val="102000"/>
              </a:lnSpc>
              <a:tabLst>
                <a:tab pos="37950" algn="l"/>
                <a:tab pos="482186" algn="l"/>
                <a:tab pos="939816" algn="l"/>
                <a:tab pos="1384052" algn="l"/>
                <a:tab pos="1828289" algn="l"/>
                <a:tab pos="2285919" algn="l"/>
                <a:tab pos="2730155" algn="l"/>
                <a:tab pos="3187785" algn="l"/>
                <a:tab pos="3632021" algn="l"/>
                <a:tab pos="4075142" algn="l"/>
                <a:tab pos="4533888" algn="l"/>
                <a:tab pos="4977008" algn="l"/>
                <a:tab pos="5421244" algn="l"/>
                <a:tab pos="5878874" algn="l"/>
                <a:tab pos="6323110" algn="l"/>
                <a:tab pos="6779624" algn="l"/>
                <a:tab pos="7223860" algn="l"/>
                <a:tab pos="7668096" algn="l"/>
                <a:tab pos="8125727" algn="l"/>
                <a:tab pos="8569963" algn="l"/>
                <a:tab pos="9014199" algn="l"/>
                <a:tab pos="9027593" algn="l"/>
              </a:tabLst>
            </a:pPr>
            <a:r>
              <a:rPr lang="en-US" sz="1200">
                <a:latin typeface="Lucida Grande" pitchFamily="34" charset="0"/>
                <a:sym typeface="Lucida Grande" pitchFamily="34" charset="0"/>
              </a:rPr>
              <a:t>EBIC, Absorbed current measurement, IR chamber view camera and many other</a:t>
            </a:r>
          </a:p>
        </p:txBody>
      </p:sp>
      <p:sp>
        <p:nvSpPr>
          <p:cNvPr id="16388" name="AutoShape 37"/>
          <p:cNvSpPr>
            <a:spLocks/>
          </p:cNvSpPr>
          <p:nvPr/>
        </p:nvSpPr>
        <p:spPr bwMode="auto">
          <a:xfrm>
            <a:off x="2743647" y="2476873"/>
            <a:ext cx="1409775" cy="1831702"/>
          </a:xfrm>
          <a:custGeom>
            <a:avLst/>
            <a:gdLst>
              <a:gd name="T0" fmla="*/ 14804 w 21600"/>
              <a:gd name="T1" fmla="*/ 0 h 21600"/>
              <a:gd name="T2" fmla="*/ 21600 w 21600"/>
              <a:gd name="T3" fmla="*/ 21600 h 21600"/>
              <a:gd name="T4" fmla="*/ 0 w 21600"/>
              <a:gd name="T5" fmla="*/ 7594 h 21600"/>
              <a:gd name="T6" fmla="*/ 14804 w 21600"/>
              <a:gd name="T7" fmla="*/ 0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14804" y="0"/>
                </a:moveTo>
                <a:lnTo>
                  <a:pt x="21600" y="21600"/>
                </a:lnTo>
                <a:lnTo>
                  <a:pt x="0" y="7594"/>
                </a:lnTo>
                <a:lnTo>
                  <a:pt x="14804" y="0"/>
                </a:lnTo>
              </a:path>
            </a:pathLst>
          </a:custGeom>
          <a:solidFill>
            <a:srgbClr val="800000">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89" name="AutoShape 38"/>
          <p:cNvSpPr>
            <a:spLocks/>
          </p:cNvSpPr>
          <p:nvPr/>
        </p:nvSpPr>
        <p:spPr bwMode="auto">
          <a:xfrm>
            <a:off x="4176861" y="2706812"/>
            <a:ext cx="4438055" cy="1595065"/>
          </a:xfrm>
          <a:custGeom>
            <a:avLst/>
            <a:gdLst>
              <a:gd name="T0" fmla="*/ 21600 w 21600"/>
              <a:gd name="T1" fmla="*/ 7868 h 21600"/>
              <a:gd name="T2" fmla="*/ 0 w 21600"/>
              <a:gd name="T3" fmla="*/ 21600 h 21600"/>
              <a:gd name="T4" fmla="*/ 17126 w 21600"/>
              <a:gd name="T5" fmla="*/ 0 h 21600"/>
              <a:gd name="T6" fmla="*/ 21600 w 21600"/>
              <a:gd name="T7" fmla="*/ 7868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21600" y="7868"/>
                </a:moveTo>
                <a:lnTo>
                  <a:pt x="0" y="21600"/>
                </a:lnTo>
                <a:lnTo>
                  <a:pt x="17126" y="0"/>
                </a:lnTo>
                <a:lnTo>
                  <a:pt x="21600" y="7868"/>
                </a:lnTo>
              </a:path>
            </a:pathLst>
          </a:custGeom>
          <a:solidFill>
            <a:srgbClr val="006983">
              <a:alpha val="2980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0" name="AutoShape 39"/>
          <p:cNvSpPr>
            <a:spLocks/>
          </p:cNvSpPr>
          <p:nvPr/>
        </p:nvSpPr>
        <p:spPr bwMode="auto">
          <a:xfrm>
            <a:off x="4157887" y="4308575"/>
            <a:ext cx="4181326" cy="717724"/>
          </a:xfrm>
          <a:custGeom>
            <a:avLst/>
            <a:gdLst>
              <a:gd name="T0" fmla="*/ 21600 w 21600"/>
              <a:gd name="T1" fmla="*/ 21600 h 21600"/>
              <a:gd name="T2" fmla="*/ 0 w 21600"/>
              <a:gd name="T3" fmla="*/ 0 h 21600"/>
              <a:gd name="T4" fmla="*/ 19880 w 21600"/>
              <a:gd name="T5" fmla="*/ 159 h 21600"/>
              <a:gd name="T6" fmla="*/ 21600 w 21600"/>
              <a:gd name="T7" fmla="*/ 21600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21600" y="21600"/>
                </a:moveTo>
                <a:lnTo>
                  <a:pt x="0" y="0"/>
                </a:lnTo>
                <a:lnTo>
                  <a:pt x="19880" y="159"/>
                </a:lnTo>
                <a:lnTo>
                  <a:pt x="21600" y="21600"/>
                </a:lnTo>
              </a:path>
            </a:pathLst>
          </a:custGeom>
          <a:solidFill>
            <a:srgbClr val="5E1014">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1" name="AutoShape 40"/>
          <p:cNvSpPr>
            <a:spLocks/>
          </p:cNvSpPr>
          <p:nvPr/>
        </p:nvSpPr>
        <p:spPr bwMode="auto">
          <a:xfrm>
            <a:off x="1595066" y="2924473"/>
            <a:ext cx="2558355" cy="1376288"/>
          </a:xfrm>
          <a:custGeom>
            <a:avLst/>
            <a:gdLst>
              <a:gd name="T0" fmla="*/ 0 w 21600"/>
              <a:gd name="T1" fmla="*/ 21600 h 21600"/>
              <a:gd name="T2" fmla="*/ 0 w 21600"/>
              <a:gd name="T3" fmla="*/ 0 h 21600"/>
              <a:gd name="T4" fmla="*/ 21600 w 21600"/>
              <a:gd name="T5" fmla="*/ 21600 h 21600"/>
              <a:gd name="T6" fmla="*/ 0 w 21600"/>
              <a:gd name="T7" fmla="*/ 21600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21600"/>
                </a:moveTo>
                <a:lnTo>
                  <a:pt x="0" y="0"/>
                </a:lnTo>
                <a:lnTo>
                  <a:pt x="21600" y="21600"/>
                </a:lnTo>
                <a:lnTo>
                  <a:pt x="0" y="21600"/>
                </a:lnTo>
              </a:path>
            </a:pathLst>
          </a:custGeom>
          <a:solidFill>
            <a:schemeClr val="folHlink">
              <a:alpha val="29803"/>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2" name="AutoShape 41"/>
          <p:cNvSpPr>
            <a:spLocks/>
          </p:cNvSpPr>
          <p:nvPr/>
        </p:nvSpPr>
        <p:spPr bwMode="auto">
          <a:xfrm>
            <a:off x="996776" y="4308574"/>
            <a:ext cx="3156645" cy="1406426"/>
          </a:xfrm>
          <a:custGeom>
            <a:avLst/>
            <a:gdLst>
              <a:gd name="T0" fmla="*/ 1339 w 21600"/>
              <a:gd name="T1" fmla="*/ 21600 h 21600"/>
              <a:gd name="T2" fmla="*/ 9298 w 21600"/>
              <a:gd name="T3" fmla="*/ 21600 h 21600"/>
              <a:gd name="T4" fmla="*/ 21600 w 21600"/>
              <a:gd name="T5" fmla="*/ 0 h 21600"/>
              <a:gd name="T6" fmla="*/ 0 w 21600"/>
              <a:gd name="T7" fmla="*/ 16322 h 21600"/>
              <a:gd name="T8" fmla="*/ 1339 w 21600"/>
              <a:gd name="T9" fmla="*/ 2160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1339" y="21600"/>
                </a:moveTo>
                <a:lnTo>
                  <a:pt x="9298" y="21600"/>
                </a:lnTo>
                <a:lnTo>
                  <a:pt x="21600" y="0"/>
                </a:lnTo>
                <a:lnTo>
                  <a:pt x="0" y="16322"/>
                </a:lnTo>
                <a:lnTo>
                  <a:pt x="1339" y="21600"/>
                </a:lnTo>
              </a:path>
            </a:pathLst>
          </a:custGeom>
          <a:solidFill>
            <a:schemeClr val="folHlink">
              <a:alpha val="29803"/>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3" name="AutoShape 42"/>
          <p:cNvSpPr>
            <a:spLocks/>
          </p:cNvSpPr>
          <p:nvPr/>
        </p:nvSpPr>
        <p:spPr bwMode="auto">
          <a:xfrm>
            <a:off x="4157887" y="2211214"/>
            <a:ext cx="3632150" cy="2097360"/>
          </a:xfrm>
          <a:custGeom>
            <a:avLst/>
            <a:gdLst>
              <a:gd name="T0" fmla="*/ 0 w 21600"/>
              <a:gd name="T1" fmla="*/ 21600 h 21600"/>
              <a:gd name="T2" fmla="*/ 15500 w 21600"/>
              <a:gd name="T3" fmla="*/ 0 h 21600"/>
              <a:gd name="T4" fmla="*/ 21600 w 21600"/>
              <a:gd name="T5" fmla="*/ 3428 h 21600"/>
              <a:gd name="T6" fmla="*/ 0 w 21600"/>
              <a:gd name="T7" fmla="*/ 21600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21600"/>
                </a:moveTo>
                <a:lnTo>
                  <a:pt x="15500" y="0"/>
                </a:lnTo>
                <a:lnTo>
                  <a:pt x="21600" y="3428"/>
                </a:lnTo>
                <a:lnTo>
                  <a:pt x="0" y="21600"/>
                </a:lnTo>
              </a:path>
            </a:pathLst>
          </a:custGeom>
          <a:solidFill>
            <a:srgbClr val="800000">
              <a:alpha val="2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4" name="Rectangle 43"/>
          <p:cNvSpPr>
            <a:spLocks/>
          </p:cNvSpPr>
          <p:nvPr/>
        </p:nvSpPr>
        <p:spPr bwMode="auto">
          <a:xfrm>
            <a:off x="5507385" y="2685603"/>
            <a:ext cx="1019101" cy="101910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395" name="Picture 4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805" y="2681139"/>
            <a:ext cx="1041424" cy="103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96" name="Line 45"/>
          <p:cNvSpPr>
            <a:spLocks noChangeShapeType="1"/>
          </p:cNvSpPr>
          <p:nvPr/>
        </p:nvSpPr>
        <p:spPr bwMode="auto">
          <a:xfrm>
            <a:off x="7603629" y="2279303"/>
            <a:ext cx="1021333" cy="558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397" name="Line 46"/>
          <p:cNvSpPr>
            <a:spLocks noChangeShapeType="1"/>
          </p:cNvSpPr>
          <p:nvPr/>
        </p:nvSpPr>
        <p:spPr bwMode="auto">
          <a:xfrm>
            <a:off x="8618265" y="2284884"/>
            <a:ext cx="6697" cy="10135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398" name="Rectangle 47"/>
          <p:cNvSpPr>
            <a:spLocks/>
          </p:cNvSpPr>
          <p:nvPr/>
        </p:nvSpPr>
        <p:spPr bwMode="auto">
          <a:xfrm>
            <a:off x="7121426" y="3668986"/>
            <a:ext cx="1025798" cy="102356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399" name="Picture 4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613" y="3668986"/>
            <a:ext cx="1042541" cy="103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00" name="Rectangle 49"/>
          <p:cNvSpPr>
            <a:spLocks/>
          </p:cNvSpPr>
          <p:nvPr/>
        </p:nvSpPr>
        <p:spPr bwMode="auto">
          <a:xfrm>
            <a:off x="7628186" y="4473774"/>
            <a:ext cx="1007939" cy="1003474"/>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401" name="Picture 5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4791" y="4460379"/>
            <a:ext cx="1030263" cy="10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02" name="Line 51"/>
          <p:cNvSpPr>
            <a:spLocks noChangeShapeType="1"/>
          </p:cNvSpPr>
          <p:nvPr/>
        </p:nvSpPr>
        <p:spPr bwMode="auto">
          <a:xfrm>
            <a:off x="7620373" y="4465960"/>
            <a:ext cx="1020217" cy="78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03" name="Line 52"/>
          <p:cNvSpPr>
            <a:spLocks noChangeShapeType="1"/>
          </p:cNvSpPr>
          <p:nvPr/>
        </p:nvSpPr>
        <p:spPr bwMode="auto">
          <a:xfrm>
            <a:off x="8636124" y="4465961"/>
            <a:ext cx="4465" cy="1019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04" name="Line 53"/>
          <p:cNvSpPr>
            <a:spLocks noChangeShapeType="1"/>
          </p:cNvSpPr>
          <p:nvPr/>
        </p:nvSpPr>
        <p:spPr bwMode="auto">
          <a:xfrm>
            <a:off x="7620373" y="5475015"/>
            <a:ext cx="1015752" cy="100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05" name="Line 54"/>
          <p:cNvSpPr>
            <a:spLocks noChangeShapeType="1"/>
          </p:cNvSpPr>
          <p:nvPr/>
        </p:nvSpPr>
        <p:spPr bwMode="auto">
          <a:xfrm>
            <a:off x="7620372" y="4465961"/>
            <a:ext cx="7813" cy="101575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06" name="Rectangle 55"/>
          <p:cNvSpPr>
            <a:spLocks/>
          </p:cNvSpPr>
          <p:nvPr/>
        </p:nvSpPr>
        <p:spPr bwMode="auto">
          <a:xfrm>
            <a:off x="1278062" y="2611934"/>
            <a:ext cx="1019100" cy="1020217"/>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407" name="Picture 5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713" y="2606353"/>
            <a:ext cx="1041425" cy="104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08" name="Rectangle 57"/>
          <p:cNvSpPr>
            <a:spLocks/>
          </p:cNvSpPr>
          <p:nvPr/>
        </p:nvSpPr>
        <p:spPr bwMode="auto">
          <a:xfrm>
            <a:off x="1278062" y="3779491"/>
            <a:ext cx="1019100" cy="102133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409" name="Picture 5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4713" y="3775026"/>
            <a:ext cx="1045890" cy="104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10" name="Rectangle 59"/>
          <p:cNvSpPr>
            <a:spLocks/>
          </p:cNvSpPr>
          <p:nvPr/>
        </p:nvSpPr>
        <p:spPr bwMode="auto">
          <a:xfrm>
            <a:off x="996777" y="5368975"/>
            <a:ext cx="1021333" cy="54471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411" name="Picture 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498" y="5354465"/>
            <a:ext cx="1057052" cy="5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12" name="AutoShape 61"/>
          <p:cNvSpPr>
            <a:spLocks/>
          </p:cNvSpPr>
          <p:nvPr/>
        </p:nvSpPr>
        <p:spPr bwMode="auto">
          <a:xfrm>
            <a:off x="1278062" y="4835426"/>
            <a:ext cx="27905" cy="21208"/>
          </a:xfrm>
          <a:custGeom>
            <a:avLst/>
            <a:gdLst>
              <a:gd name="T0" fmla="*/ 12960 w 21600"/>
              <a:gd name="T1" fmla="*/ 21600 h 21600"/>
              <a:gd name="T2" fmla="*/ 21600 w 21600"/>
              <a:gd name="T3" fmla="*/ 10800 h 21600"/>
              <a:gd name="T4" fmla="*/ 12960 w 21600"/>
              <a:gd name="T5" fmla="*/ 0 h 21600"/>
              <a:gd name="T6" fmla="*/ 0 w 21600"/>
              <a:gd name="T7" fmla="*/ 10800 h 21600"/>
              <a:gd name="T8" fmla="*/ 12960 w 21600"/>
              <a:gd name="T9" fmla="*/ 21600 h 21600"/>
              <a:gd name="T10" fmla="*/ 4320 w 21600"/>
              <a:gd name="T11" fmla="*/ 10800 h 21600"/>
              <a:gd name="T12" fmla="*/ 12960 w 21600"/>
              <a:gd name="T13" fmla="*/ 0 h 21600"/>
              <a:gd name="T14" fmla="*/ 17280 w 21600"/>
              <a:gd name="T15" fmla="*/ 10800 h 21600"/>
              <a:gd name="T16" fmla="*/ 12960 w 21600"/>
              <a:gd name="T17" fmla="*/ 21600 h 21600"/>
              <a:gd name="T18" fmla="*/ 4320 w 21600"/>
              <a:gd name="T19" fmla="*/ 10800 h 21600"/>
              <a:gd name="T20" fmla="*/ 12960 w 21600"/>
              <a:gd name="T21" fmla="*/ 16200 h 21600"/>
              <a:gd name="T22" fmla="*/ 12960 w 21600"/>
              <a:gd name="T23" fmla="*/ 16200 h 21600"/>
              <a:gd name="T24" fmla="*/ 8640 w 21600"/>
              <a:gd name="T25" fmla="*/ 10800 h 21600"/>
              <a:gd name="T26" fmla="*/ 12960 w 21600"/>
              <a:gd name="T27" fmla="*/ 5400 h 21600"/>
              <a:gd name="T28" fmla="*/ 12960 w 21600"/>
              <a:gd name="T29" fmla="*/ 10800 h 21600"/>
              <a:gd name="T30" fmla="*/ 17280 w 21600"/>
              <a:gd name="T31" fmla="*/ 5400 h 21600"/>
              <a:gd name="T32" fmla="*/ 12960 w 21600"/>
              <a:gd name="T33" fmla="*/ 5400 h 21600"/>
              <a:gd name="T34" fmla="*/ 4320 w 21600"/>
              <a:gd name="T35" fmla="*/ 10800 h 21600"/>
              <a:gd name="T36" fmla="*/ 12960 w 21600"/>
              <a:gd name="T37" fmla="*/ 16200 h 21600"/>
              <a:gd name="T38" fmla="*/ 17280 w 21600"/>
              <a:gd name="T39" fmla="*/ 16200 h 21600"/>
              <a:gd name="T40" fmla="*/ 12960 w 21600"/>
              <a:gd name="T41" fmla="*/ 16200 h 21600"/>
              <a:gd name="T42" fmla="*/ 0 w 21600"/>
              <a:gd name="T43" fmla="*/ 0 h 21600"/>
              <a:gd name="T44" fmla="*/ 21600 w 21600"/>
              <a:gd name="T4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1600" h="21600">
                <a:moveTo>
                  <a:pt x="12960" y="21600"/>
                </a:moveTo>
                <a:cubicBezTo>
                  <a:pt x="17280" y="21600"/>
                  <a:pt x="21600" y="16200"/>
                  <a:pt x="21600" y="10800"/>
                </a:cubicBezTo>
                <a:cubicBezTo>
                  <a:pt x="21600" y="5400"/>
                  <a:pt x="17280" y="0"/>
                  <a:pt x="12960" y="0"/>
                </a:cubicBezTo>
                <a:cubicBezTo>
                  <a:pt x="4320" y="0"/>
                  <a:pt x="0" y="5400"/>
                  <a:pt x="0" y="10800"/>
                </a:cubicBezTo>
                <a:cubicBezTo>
                  <a:pt x="0" y="16200"/>
                  <a:pt x="4320" y="21600"/>
                  <a:pt x="12960" y="21600"/>
                </a:cubicBezTo>
                <a:moveTo>
                  <a:pt x="4320" y="10800"/>
                </a:moveTo>
                <a:cubicBezTo>
                  <a:pt x="4320" y="5400"/>
                  <a:pt x="4320" y="0"/>
                  <a:pt x="12960" y="0"/>
                </a:cubicBezTo>
                <a:cubicBezTo>
                  <a:pt x="17280" y="0"/>
                  <a:pt x="17280" y="5400"/>
                  <a:pt x="17280" y="10800"/>
                </a:cubicBezTo>
                <a:cubicBezTo>
                  <a:pt x="17280" y="16200"/>
                  <a:pt x="17280" y="21600"/>
                  <a:pt x="12960" y="21600"/>
                </a:cubicBezTo>
                <a:cubicBezTo>
                  <a:pt x="4320" y="21600"/>
                  <a:pt x="4320" y="16200"/>
                  <a:pt x="4320" y="10800"/>
                </a:cubicBezTo>
                <a:moveTo>
                  <a:pt x="12960" y="16200"/>
                </a:moveTo>
                <a:cubicBezTo>
                  <a:pt x="12960" y="16200"/>
                  <a:pt x="12960" y="16200"/>
                  <a:pt x="12960" y="16200"/>
                </a:cubicBezTo>
                <a:cubicBezTo>
                  <a:pt x="8640" y="16200"/>
                  <a:pt x="8640" y="16200"/>
                  <a:pt x="8640" y="10800"/>
                </a:cubicBezTo>
                <a:cubicBezTo>
                  <a:pt x="8640" y="10800"/>
                  <a:pt x="8640" y="5400"/>
                  <a:pt x="12960" y="5400"/>
                </a:cubicBezTo>
                <a:cubicBezTo>
                  <a:pt x="12960" y="5400"/>
                  <a:pt x="12960" y="5400"/>
                  <a:pt x="12960" y="10800"/>
                </a:cubicBezTo>
                <a:lnTo>
                  <a:pt x="17280" y="5400"/>
                </a:lnTo>
                <a:cubicBezTo>
                  <a:pt x="12960" y="5400"/>
                  <a:pt x="12960" y="5400"/>
                  <a:pt x="12960" y="5400"/>
                </a:cubicBezTo>
                <a:cubicBezTo>
                  <a:pt x="8640" y="5400"/>
                  <a:pt x="4320" y="5400"/>
                  <a:pt x="4320" y="10800"/>
                </a:cubicBezTo>
                <a:cubicBezTo>
                  <a:pt x="4320" y="16200"/>
                  <a:pt x="8640" y="16200"/>
                  <a:pt x="12960" y="16200"/>
                </a:cubicBezTo>
                <a:cubicBezTo>
                  <a:pt x="12960" y="16200"/>
                  <a:pt x="12960" y="16200"/>
                  <a:pt x="17280" y="16200"/>
                </a:cubicBezTo>
                <a:lnTo>
                  <a:pt x="12960" y="162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3" name="AutoShape 62"/>
          <p:cNvSpPr>
            <a:spLocks/>
          </p:cNvSpPr>
          <p:nvPr/>
        </p:nvSpPr>
        <p:spPr bwMode="auto">
          <a:xfrm>
            <a:off x="1319362" y="4835426"/>
            <a:ext cx="17859" cy="36835"/>
          </a:xfrm>
          <a:custGeom>
            <a:avLst/>
            <a:gdLst>
              <a:gd name="T0" fmla="*/ 0 w 21600"/>
              <a:gd name="T1" fmla="*/ 21600 h 21600"/>
              <a:gd name="T2" fmla="*/ 21600 w 21600"/>
              <a:gd name="T3" fmla="*/ 21600 h 21600"/>
              <a:gd name="T4" fmla="*/ 21600 w 21600"/>
              <a:gd name="T5" fmla="*/ 18514 h 21600"/>
              <a:gd name="T6" fmla="*/ 7200 w 21600"/>
              <a:gd name="T7" fmla="*/ 18514 h 21600"/>
              <a:gd name="T8" fmla="*/ 7200 w 21600"/>
              <a:gd name="T9" fmla="*/ 9257 h 21600"/>
              <a:gd name="T10" fmla="*/ 21600 w 21600"/>
              <a:gd name="T11" fmla="*/ 9257 h 21600"/>
              <a:gd name="T12" fmla="*/ 7200 w 21600"/>
              <a:gd name="T13" fmla="*/ 9257 h 21600"/>
              <a:gd name="T14" fmla="*/ 7200 w 21600"/>
              <a:gd name="T15" fmla="*/ 0 h 21600"/>
              <a:gd name="T16" fmla="*/ 21600 w 21600"/>
              <a:gd name="T17" fmla="*/ 0 h 21600"/>
              <a:gd name="T18" fmla="*/ 0 w 21600"/>
              <a:gd name="T19" fmla="*/ 0 h 21600"/>
              <a:gd name="T20" fmla="*/ 0 w 21600"/>
              <a:gd name="T21" fmla="*/ 21600 h 21600"/>
              <a:gd name="T22" fmla="*/ 0 w 21600"/>
              <a:gd name="T23" fmla="*/ 0 h 21600"/>
              <a:gd name="T24" fmla="*/ 21600 w 21600"/>
              <a:gd name="T2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1600" h="21600">
                <a:moveTo>
                  <a:pt x="0" y="21600"/>
                </a:moveTo>
                <a:lnTo>
                  <a:pt x="21600" y="21600"/>
                </a:lnTo>
                <a:lnTo>
                  <a:pt x="21600" y="18514"/>
                </a:lnTo>
                <a:lnTo>
                  <a:pt x="7200" y="18514"/>
                </a:lnTo>
                <a:lnTo>
                  <a:pt x="7200" y="9257"/>
                </a:lnTo>
                <a:lnTo>
                  <a:pt x="21600" y="9257"/>
                </a:lnTo>
                <a:lnTo>
                  <a:pt x="7200" y="9257"/>
                </a:lnTo>
                <a:lnTo>
                  <a:pt x="7200" y="0"/>
                </a:lnTo>
                <a:lnTo>
                  <a:pt x="21600" y="0"/>
                </a:lnTo>
                <a:lnTo>
                  <a:pt x="0" y="0"/>
                </a:lnTo>
                <a:lnTo>
                  <a:pt x="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4" name="AutoShape 63"/>
          <p:cNvSpPr>
            <a:spLocks/>
          </p:cNvSpPr>
          <p:nvPr/>
        </p:nvSpPr>
        <p:spPr bwMode="auto">
          <a:xfrm>
            <a:off x="1341685" y="4835426"/>
            <a:ext cx="27906" cy="36835"/>
          </a:xfrm>
          <a:custGeom>
            <a:avLst/>
            <a:gdLst>
              <a:gd name="T0" fmla="*/ 0 w 21600"/>
              <a:gd name="T1" fmla="*/ 21600 h 21600"/>
              <a:gd name="T2" fmla="*/ 8640 w 21600"/>
              <a:gd name="T3" fmla="*/ 21600 h 21600"/>
              <a:gd name="T4" fmla="*/ 21600 w 21600"/>
              <a:gd name="T5" fmla="*/ 9257 h 21600"/>
              <a:gd name="T6" fmla="*/ 8640 w 21600"/>
              <a:gd name="T7" fmla="*/ 0 h 21600"/>
              <a:gd name="T8" fmla="*/ 0 w 21600"/>
              <a:gd name="T9" fmla="*/ 0 h 21600"/>
              <a:gd name="T10" fmla="*/ 0 w 21600"/>
              <a:gd name="T11" fmla="*/ 21600 h 21600"/>
              <a:gd name="T12" fmla="*/ 4320 w 21600"/>
              <a:gd name="T13" fmla="*/ 0 h 21600"/>
              <a:gd name="T14" fmla="*/ 4320 w 21600"/>
              <a:gd name="T15" fmla="*/ 0 h 21600"/>
              <a:gd name="T16" fmla="*/ 17280 w 21600"/>
              <a:gd name="T17" fmla="*/ 9257 h 21600"/>
              <a:gd name="T18" fmla="*/ 8640 w 21600"/>
              <a:gd name="T19" fmla="*/ 18514 h 21600"/>
              <a:gd name="T20" fmla="*/ 4320 w 21600"/>
              <a:gd name="T21" fmla="*/ 18514 h 21600"/>
              <a:gd name="T22" fmla="*/ 4320 w 21600"/>
              <a:gd name="T23" fmla="*/ 0 h 21600"/>
              <a:gd name="T24" fmla="*/ 0 w 21600"/>
              <a:gd name="T25" fmla="*/ 0 h 21600"/>
              <a:gd name="T26" fmla="*/ 21600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a:moveTo>
                  <a:pt x="0" y="21600"/>
                </a:moveTo>
                <a:lnTo>
                  <a:pt x="8640" y="21600"/>
                </a:lnTo>
                <a:cubicBezTo>
                  <a:pt x="12960" y="21600"/>
                  <a:pt x="21600" y="18514"/>
                  <a:pt x="21600" y="9257"/>
                </a:cubicBezTo>
                <a:cubicBezTo>
                  <a:pt x="21600" y="3086"/>
                  <a:pt x="12960" y="0"/>
                  <a:pt x="8640" y="0"/>
                </a:cubicBezTo>
                <a:lnTo>
                  <a:pt x="0" y="0"/>
                </a:lnTo>
                <a:lnTo>
                  <a:pt x="0" y="21600"/>
                </a:lnTo>
                <a:moveTo>
                  <a:pt x="4320" y="0"/>
                </a:moveTo>
                <a:lnTo>
                  <a:pt x="4320" y="0"/>
                </a:lnTo>
                <a:cubicBezTo>
                  <a:pt x="12960" y="0"/>
                  <a:pt x="17280" y="3086"/>
                  <a:pt x="17280" y="9257"/>
                </a:cubicBezTo>
                <a:cubicBezTo>
                  <a:pt x="17280" y="18514"/>
                  <a:pt x="12960" y="18514"/>
                  <a:pt x="8640" y="18514"/>
                </a:cubicBezTo>
                <a:lnTo>
                  <a:pt x="4320" y="18514"/>
                </a:lnTo>
                <a:lnTo>
                  <a:pt x="4320" y="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5" name="AutoShape 64"/>
          <p:cNvSpPr>
            <a:spLocks/>
          </p:cNvSpPr>
          <p:nvPr/>
        </p:nvSpPr>
        <p:spPr bwMode="auto">
          <a:xfrm>
            <a:off x="1369591" y="4835426"/>
            <a:ext cx="25673" cy="36835"/>
          </a:xfrm>
          <a:custGeom>
            <a:avLst/>
            <a:gdLst>
              <a:gd name="T0" fmla="*/ 0 w 21600"/>
              <a:gd name="T1" fmla="*/ 21600 h 21600"/>
              <a:gd name="T2" fmla="*/ 4320 w 21600"/>
              <a:gd name="T3" fmla="*/ 21600 h 21600"/>
              <a:gd name="T4" fmla="*/ 4320 w 21600"/>
              <a:gd name="T5" fmla="*/ 12343 h 21600"/>
              <a:gd name="T6" fmla="*/ 17280 w 21600"/>
              <a:gd name="T7" fmla="*/ 12343 h 21600"/>
              <a:gd name="T8" fmla="*/ 17280 w 21600"/>
              <a:gd name="T9" fmla="*/ 21600 h 21600"/>
              <a:gd name="T10" fmla="*/ 21600 w 21600"/>
              <a:gd name="T11" fmla="*/ 21600 h 21600"/>
              <a:gd name="T12" fmla="*/ 12960 w 21600"/>
              <a:gd name="T13" fmla="*/ 0 h 21600"/>
              <a:gd name="T14" fmla="*/ 8640 w 21600"/>
              <a:gd name="T15" fmla="*/ 0 h 21600"/>
              <a:gd name="T16" fmla="*/ 0 w 21600"/>
              <a:gd name="T17" fmla="*/ 21600 h 21600"/>
              <a:gd name="T18" fmla="*/ 8640 w 21600"/>
              <a:gd name="T19" fmla="*/ 0 h 21600"/>
              <a:gd name="T20" fmla="*/ 8640 w 21600"/>
              <a:gd name="T21" fmla="*/ 0 h 21600"/>
              <a:gd name="T22" fmla="*/ 17280 w 21600"/>
              <a:gd name="T23" fmla="*/ 12343 h 21600"/>
              <a:gd name="T24" fmla="*/ 8640 w 21600"/>
              <a:gd name="T25" fmla="*/ 12343 h 21600"/>
              <a:gd name="T26" fmla="*/ 8640 w 21600"/>
              <a:gd name="T27" fmla="*/ 0 h 21600"/>
              <a:gd name="T28" fmla="*/ 0 w 21600"/>
              <a:gd name="T29" fmla="*/ 0 h 21600"/>
              <a:gd name="T30" fmla="*/ 21600 w 21600"/>
              <a:gd name="T3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a:moveTo>
                  <a:pt x="0" y="21600"/>
                </a:moveTo>
                <a:lnTo>
                  <a:pt x="4320" y="21600"/>
                </a:lnTo>
                <a:lnTo>
                  <a:pt x="4320" y="12343"/>
                </a:lnTo>
                <a:lnTo>
                  <a:pt x="17280" y="12343"/>
                </a:lnTo>
                <a:lnTo>
                  <a:pt x="17280" y="21600"/>
                </a:lnTo>
                <a:lnTo>
                  <a:pt x="21600" y="21600"/>
                </a:lnTo>
                <a:lnTo>
                  <a:pt x="12960" y="0"/>
                </a:lnTo>
                <a:lnTo>
                  <a:pt x="8640" y="0"/>
                </a:lnTo>
                <a:lnTo>
                  <a:pt x="0" y="21600"/>
                </a:lnTo>
                <a:moveTo>
                  <a:pt x="8640" y="0"/>
                </a:moveTo>
                <a:lnTo>
                  <a:pt x="8640" y="0"/>
                </a:lnTo>
                <a:lnTo>
                  <a:pt x="17280" y="12343"/>
                </a:lnTo>
                <a:lnTo>
                  <a:pt x="8640" y="12343"/>
                </a:lnTo>
                <a:lnTo>
                  <a:pt x="8640" y="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6" name="AutoShape 65"/>
          <p:cNvSpPr>
            <a:spLocks/>
          </p:cNvSpPr>
          <p:nvPr/>
        </p:nvSpPr>
        <p:spPr bwMode="auto">
          <a:xfrm>
            <a:off x="1394148" y="4835426"/>
            <a:ext cx="26789" cy="36835"/>
          </a:xfrm>
          <a:custGeom>
            <a:avLst/>
            <a:gdLst>
              <a:gd name="T0" fmla="*/ 0 w 21600"/>
              <a:gd name="T1" fmla="*/ 21600 h 21600"/>
              <a:gd name="T2" fmla="*/ 4320 w 21600"/>
              <a:gd name="T3" fmla="*/ 21600 h 21600"/>
              <a:gd name="T4" fmla="*/ 8640 w 21600"/>
              <a:gd name="T5" fmla="*/ 12343 h 21600"/>
              <a:gd name="T6" fmla="*/ 17280 w 21600"/>
              <a:gd name="T7" fmla="*/ 21600 h 21600"/>
              <a:gd name="T8" fmla="*/ 21600 w 21600"/>
              <a:gd name="T9" fmla="*/ 21600 h 21600"/>
              <a:gd name="T10" fmla="*/ 12960 w 21600"/>
              <a:gd name="T11" fmla="*/ 9257 h 21600"/>
              <a:gd name="T12" fmla="*/ 21600 w 21600"/>
              <a:gd name="T13" fmla="*/ 0 h 21600"/>
              <a:gd name="T14" fmla="*/ 17280 w 21600"/>
              <a:gd name="T15" fmla="*/ 0 h 21600"/>
              <a:gd name="T16" fmla="*/ 8640 w 21600"/>
              <a:gd name="T17" fmla="*/ 9257 h 21600"/>
              <a:gd name="T18" fmla="*/ 4320 w 21600"/>
              <a:gd name="T19" fmla="*/ 0 h 21600"/>
              <a:gd name="T20" fmla="*/ 0 w 21600"/>
              <a:gd name="T21" fmla="*/ 0 h 21600"/>
              <a:gd name="T22" fmla="*/ 8640 w 21600"/>
              <a:gd name="T23" fmla="*/ 9257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0" y="21600"/>
                </a:moveTo>
                <a:lnTo>
                  <a:pt x="4320" y="21600"/>
                </a:lnTo>
                <a:lnTo>
                  <a:pt x="8640" y="12343"/>
                </a:lnTo>
                <a:lnTo>
                  <a:pt x="17280" y="21600"/>
                </a:lnTo>
                <a:lnTo>
                  <a:pt x="21600" y="21600"/>
                </a:lnTo>
                <a:lnTo>
                  <a:pt x="12960" y="9257"/>
                </a:lnTo>
                <a:lnTo>
                  <a:pt x="21600" y="0"/>
                </a:lnTo>
                <a:lnTo>
                  <a:pt x="17280" y="0"/>
                </a:lnTo>
                <a:lnTo>
                  <a:pt x="8640" y="9257"/>
                </a:lnTo>
                <a:lnTo>
                  <a:pt x="4320" y="0"/>
                </a:lnTo>
                <a:lnTo>
                  <a:pt x="0" y="0"/>
                </a:lnTo>
                <a:lnTo>
                  <a:pt x="8640" y="9257"/>
                </a:lnTo>
                <a:lnTo>
                  <a:pt x="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7" name="Rectangle 66"/>
          <p:cNvSpPr>
            <a:spLocks/>
          </p:cNvSpPr>
          <p:nvPr/>
        </p:nvSpPr>
        <p:spPr bwMode="auto">
          <a:xfrm>
            <a:off x="1420937" y="4856634"/>
            <a:ext cx="15627" cy="1116"/>
          </a:xfrm>
          <a:prstGeom prst="rect">
            <a:avLst/>
          </a:pr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8" name="AutoShape 67"/>
          <p:cNvSpPr>
            <a:spLocks/>
          </p:cNvSpPr>
          <p:nvPr/>
        </p:nvSpPr>
        <p:spPr bwMode="auto">
          <a:xfrm>
            <a:off x="1443262" y="4835426"/>
            <a:ext cx="14510" cy="36835"/>
          </a:xfrm>
          <a:custGeom>
            <a:avLst/>
            <a:gdLst>
              <a:gd name="T0" fmla="*/ 7200 w 21600"/>
              <a:gd name="T1" fmla="*/ 21600 h 21600"/>
              <a:gd name="T2" fmla="*/ 14400 w 21600"/>
              <a:gd name="T3" fmla="*/ 21600 h 21600"/>
              <a:gd name="T4" fmla="*/ 14400 w 21600"/>
              <a:gd name="T5" fmla="*/ 0 h 21600"/>
              <a:gd name="T6" fmla="*/ 21600 w 21600"/>
              <a:gd name="T7" fmla="*/ 0 h 21600"/>
              <a:gd name="T8" fmla="*/ 0 w 21600"/>
              <a:gd name="T9" fmla="*/ 0 h 21600"/>
              <a:gd name="T10" fmla="*/ 7200 w 21600"/>
              <a:gd name="T11" fmla="*/ 0 h 21600"/>
              <a:gd name="T12" fmla="*/ 7200 w 21600"/>
              <a:gd name="T13" fmla="*/ 21600 h 21600"/>
              <a:gd name="T14" fmla="*/ 0 w 21600"/>
              <a:gd name="T15" fmla="*/ 0 h 21600"/>
              <a:gd name="T16" fmla="*/ 21600 w 21600"/>
              <a:gd name="T17" fmla="*/ 21600 h 21600"/>
            </a:gdLst>
            <a:ahLst/>
            <a:cxnLst>
              <a:cxn ang="0">
                <a:pos x="T0" y="T1"/>
              </a:cxn>
              <a:cxn ang="0">
                <a:pos x="T2" y="T3"/>
              </a:cxn>
              <a:cxn ang="0">
                <a:pos x="T4" y="T5"/>
              </a:cxn>
              <a:cxn ang="0">
                <a:pos x="T6" y="T7"/>
              </a:cxn>
              <a:cxn ang="0">
                <a:pos x="T8" y="T9"/>
              </a:cxn>
              <a:cxn ang="0">
                <a:pos x="T10" y="T11"/>
              </a:cxn>
              <a:cxn ang="0">
                <a:pos x="T12" y="T13"/>
              </a:cxn>
            </a:cxnLst>
            <a:rect l="T14" t="T15" r="T16" b="T17"/>
            <a:pathLst>
              <a:path w="21600" h="21600">
                <a:moveTo>
                  <a:pt x="7200" y="21600"/>
                </a:moveTo>
                <a:lnTo>
                  <a:pt x="14400" y="21600"/>
                </a:lnTo>
                <a:lnTo>
                  <a:pt x="14400" y="0"/>
                </a:lnTo>
                <a:lnTo>
                  <a:pt x="21600" y="0"/>
                </a:lnTo>
                <a:lnTo>
                  <a:pt x="0" y="0"/>
                </a:lnTo>
                <a:lnTo>
                  <a:pt x="7200" y="0"/>
                </a:lnTo>
                <a:lnTo>
                  <a:pt x="720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9" name="AutoShape 68"/>
          <p:cNvSpPr>
            <a:spLocks/>
          </p:cNvSpPr>
          <p:nvPr/>
        </p:nvSpPr>
        <p:spPr bwMode="auto">
          <a:xfrm>
            <a:off x="1463353" y="4835426"/>
            <a:ext cx="16743" cy="36835"/>
          </a:xfrm>
          <a:custGeom>
            <a:avLst/>
            <a:gdLst>
              <a:gd name="T0" fmla="*/ 7200 w 21600"/>
              <a:gd name="T1" fmla="*/ 9257 h 21600"/>
              <a:gd name="T2" fmla="*/ 0 w 21600"/>
              <a:gd name="T3" fmla="*/ 6171 h 21600"/>
              <a:gd name="T4" fmla="*/ 14400 w 21600"/>
              <a:gd name="T5" fmla="*/ 0 h 21600"/>
              <a:gd name="T6" fmla="*/ 21600 w 21600"/>
              <a:gd name="T7" fmla="*/ 3086 h 21600"/>
              <a:gd name="T8" fmla="*/ 21600 w 21600"/>
              <a:gd name="T9" fmla="*/ 0 h 21600"/>
              <a:gd name="T10" fmla="*/ 14400 w 21600"/>
              <a:gd name="T11" fmla="*/ 0 h 21600"/>
              <a:gd name="T12" fmla="*/ 0 w 21600"/>
              <a:gd name="T13" fmla="*/ 6171 h 21600"/>
              <a:gd name="T14" fmla="*/ 7200 w 21600"/>
              <a:gd name="T15" fmla="*/ 9257 h 21600"/>
              <a:gd name="T16" fmla="*/ 14400 w 21600"/>
              <a:gd name="T17" fmla="*/ 12343 h 21600"/>
              <a:gd name="T18" fmla="*/ 21600 w 21600"/>
              <a:gd name="T19" fmla="*/ 15429 h 21600"/>
              <a:gd name="T20" fmla="*/ 7200 w 21600"/>
              <a:gd name="T21" fmla="*/ 18514 h 21600"/>
              <a:gd name="T22" fmla="*/ 0 w 21600"/>
              <a:gd name="T23" fmla="*/ 18514 h 21600"/>
              <a:gd name="T24" fmla="*/ 7200 w 21600"/>
              <a:gd name="T25" fmla="*/ 21600 h 21600"/>
              <a:gd name="T26" fmla="*/ 21600 w 21600"/>
              <a:gd name="T27" fmla="*/ 15429 h 21600"/>
              <a:gd name="T28" fmla="*/ 14400 w 21600"/>
              <a:gd name="T29" fmla="*/ 9257 h 21600"/>
              <a:gd name="T30" fmla="*/ 7200 w 21600"/>
              <a:gd name="T31" fmla="*/ 9257 h 21600"/>
              <a:gd name="T32" fmla="*/ 0 w 21600"/>
              <a:gd name="T33" fmla="*/ 0 h 21600"/>
              <a:gd name="T34" fmla="*/ 21600 w 21600"/>
              <a:gd name="T3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21600" h="21600">
                <a:moveTo>
                  <a:pt x="7200" y="9257"/>
                </a:moveTo>
                <a:cubicBezTo>
                  <a:pt x="7200" y="6171"/>
                  <a:pt x="0" y="6171"/>
                  <a:pt x="0" y="6171"/>
                </a:cubicBezTo>
                <a:cubicBezTo>
                  <a:pt x="0" y="3086"/>
                  <a:pt x="7200" y="0"/>
                  <a:pt x="14400" y="0"/>
                </a:cubicBezTo>
                <a:cubicBezTo>
                  <a:pt x="14400" y="0"/>
                  <a:pt x="21600" y="0"/>
                  <a:pt x="21600" y="3086"/>
                </a:cubicBezTo>
                <a:lnTo>
                  <a:pt x="21600" y="0"/>
                </a:lnTo>
                <a:lnTo>
                  <a:pt x="14400" y="0"/>
                </a:lnTo>
                <a:cubicBezTo>
                  <a:pt x="0" y="0"/>
                  <a:pt x="0" y="3086"/>
                  <a:pt x="0" y="6171"/>
                </a:cubicBezTo>
                <a:cubicBezTo>
                  <a:pt x="0" y="6171"/>
                  <a:pt x="0" y="9257"/>
                  <a:pt x="7200" y="9257"/>
                </a:cubicBezTo>
                <a:lnTo>
                  <a:pt x="14400" y="12343"/>
                </a:lnTo>
                <a:cubicBezTo>
                  <a:pt x="14400" y="12343"/>
                  <a:pt x="21600" y="12343"/>
                  <a:pt x="21600" y="15429"/>
                </a:cubicBezTo>
                <a:cubicBezTo>
                  <a:pt x="21600" y="18514"/>
                  <a:pt x="14400" y="18514"/>
                  <a:pt x="7200" y="18514"/>
                </a:cubicBezTo>
                <a:cubicBezTo>
                  <a:pt x="0" y="18514"/>
                  <a:pt x="0" y="18514"/>
                  <a:pt x="0" y="18514"/>
                </a:cubicBezTo>
                <a:cubicBezTo>
                  <a:pt x="0" y="21600"/>
                  <a:pt x="0" y="21600"/>
                  <a:pt x="7200" y="21600"/>
                </a:cubicBezTo>
                <a:cubicBezTo>
                  <a:pt x="14400" y="21600"/>
                  <a:pt x="21600" y="18514"/>
                  <a:pt x="21600" y="15429"/>
                </a:cubicBezTo>
                <a:cubicBezTo>
                  <a:pt x="21600" y="12343"/>
                  <a:pt x="21600" y="9257"/>
                  <a:pt x="14400" y="9257"/>
                </a:cubicBezTo>
                <a:lnTo>
                  <a:pt x="7200" y="9257"/>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0" name="Line 69"/>
          <p:cNvSpPr>
            <a:spLocks noChangeShapeType="1"/>
          </p:cNvSpPr>
          <p:nvPr/>
        </p:nvSpPr>
        <p:spPr bwMode="auto">
          <a:xfrm>
            <a:off x="1489026" y="4835426"/>
            <a:ext cx="10046" cy="3683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21" name="AutoShape 70"/>
          <p:cNvSpPr>
            <a:spLocks/>
          </p:cNvSpPr>
          <p:nvPr/>
        </p:nvSpPr>
        <p:spPr bwMode="auto">
          <a:xfrm>
            <a:off x="2119685" y="5949404"/>
            <a:ext cx="22324" cy="22324"/>
          </a:xfrm>
          <a:custGeom>
            <a:avLst/>
            <a:gdLst>
              <a:gd name="T0" fmla="*/ 10800 w 21600"/>
              <a:gd name="T1" fmla="*/ 21600 h 21600"/>
              <a:gd name="T2" fmla="*/ 21600 w 21600"/>
              <a:gd name="T3" fmla="*/ 10800 h 21600"/>
              <a:gd name="T4" fmla="*/ 10800 w 21600"/>
              <a:gd name="T5" fmla="*/ 0 h 21600"/>
              <a:gd name="T6" fmla="*/ 0 w 21600"/>
              <a:gd name="T7" fmla="*/ 10800 h 21600"/>
              <a:gd name="T8" fmla="*/ 10800 w 21600"/>
              <a:gd name="T9" fmla="*/ 21600 h 21600"/>
              <a:gd name="T10" fmla="*/ 0 w 21600"/>
              <a:gd name="T11" fmla="*/ 10800 h 21600"/>
              <a:gd name="T12" fmla="*/ 10800 w 21600"/>
              <a:gd name="T13" fmla="*/ 0 h 21600"/>
              <a:gd name="T14" fmla="*/ 21600 w 21600"/>
              <a:gd name="T15" fmla="*/ 10800 h 21600"/>
              <a:gd name="T16" fmla="*/ 10800 w 21600"/>
              <a:gd name="T17" fmla="*/ 21600 h 21600"/>
              <a:gd name="T18" fmla="*/ 0 w 21600"/>
              <a:gd name="T19" fmla="*/ 10800 h 21600"/>
              <a:gd name="T20" fmla="*/ 16200 w 21600"/>
              <a:gd name="T21" fmla="*/ 10800 h 21600"/>
              <a:gd name="T22" fmla="*/ 10800 w 21600"/>
              <a:gd name="T23" fmla="*/ 16200 h 21600"/>
              <a:gd name="T24" fmla="*/ 5400 w 21600"/>
              <a:gd name="T25" fmla="*/ 10800 h 21600"/>
              <a:gd name="T26" fmla="*/ 10800 w 21600"/>
              <a:gd name="T27" fmla="*/ 5400 h 21600"/>
              <a:gd name="T28" fmla="*/ 16200 w 21600"/>
              <a:gd name="T29" fmla="*/ 5400 h 21600"/>
              <a:gd name="T30" fmla="*/ 10800 w 21600"/>
              <a:gd name="T31" fmla="*/ 0 h 21600"/>
              <a:gd name="T32" fmla="*/ 5400 w 21600"/>
              <a:gd name="T33" fmla="*/ 10800 h 21600"/>
              <a:gd name="T34" fmla="*/ 10800 w 21600"/>
              <a:gd name="T35" fmla="*/ 16200 h 21600"/>
              <a:gd name="T36" fmla="*/ 16200 w 21600"/>
              <a:gd name="T37" fmla="*/ 16200 h 21600"/>
              <a:gd name="T38" fmla="*/ 16200 w 21600"/>
              <a:gd name="T39" fmla="*/ 10800 h 21600"/>
              <a:gd name="T40" fmla="*/ 0 w 21600"/>
              <a:gd name="T41" fmla="*/ 0 h 21600"/>
              <a:gd name="T42" fmla="*/ 21600 w 21600"/>
              <a:gd name="T4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21600" h="21600">
                <a:moveTo>
                  <a:pt x="10800" y="21600"/>
                </a:moveTo>
                <a:cubicBezTo>
                  <a:pt x="16200" y="21600"/>
                  <a:pt x="21600" y="16200"/>
                  <a:pt x="21600" y="10800"/>
                </a:cubicBezTo>
                <a:cubicBezTo>
                  <a:pt x="21600" y="0"/>
                  <a:pt x="16200" y="0"/>
                  <a:pt x="10800" y="0"/>
                </a:cubicBezTo>
                <a:cubicBezTo>
                  <a:pt x="5400" y="0"/>
                  <a:pt x="0" y="0"/>
                  <a:pt x="0" y="10800"/>
                </a:cubicBezTo>
                <a:cubicBezTo>
                  <a:pt x="0" y="16200"/>
                  <a:pt x="5400" y="21600"/>
                  <a:pt x="10800" y="21600"/>
                </a:cubicBezTo>
                <a:moveTo>
                  <a:pt x="0" y="10800"/>
                </a:moveTo>
                <a:cubicBezTo>
                  <a:pt x="0" y="5400"/>
                  <a:pt x="5400" y="0"/>
                  <a:pt x="10800" y="0"/>
                </a:cubicBezTo>
                <a:cubicBezTo>
                  <a:pt x="16200" y="0"/>
                  <a:pt x="21600" y="5400"/>
                  <a:pt x="21600" y="10800"/>
                </a:cubicBezTo>
                <a:cubicBezTo>
                  <a:pt x="21600" y="16200"/>
                  <a:pt x="16200" y="21600"/>
                  <a:pt x="10800" y="21600"/>
                </a:cubicBezTo>
                <a:cubicBezTo>
                  <a:pt x="5400" y="21600"/>
                  <a:pt x="0" y="16200"/>
                  <a:pt x="0" y="10800"/>
                </a:cubicBezTo>
                <a:moveTo>
                  <a:pt x="16200" y="10800"/>
                </a:moveTo>
                <a:cubicBezTo>
                  <a:pt x="16200" y="10800"/>
                  <a:pt x="10800" y="16200"/>
                  <a:pt x="10800" y="16200"/>
                </a:cubicBezTo>
                <a:cubicBezTo>
                  <a:pt x="10800" y="16200"/>
                  <a:pt x="5400" y="10800"/>
                  <a:pt x="5400" y="10800"/>
                </a:cubicBezTo>
                <a:cubicBezTo>
                  <a:pt x="5400" y="5400"/>
                  <a:pt x="10800" y="5400"/>
                  <a:pt x="10800" y="5400"/>
                </a:cubicBezTo>
                <a:cubicBezTo>
                  <a:pt x="10800" y="5400"/>
                  <a:pt x="16200" y="5400"/>
                  <a:pt x="16200" y="5400"/>
                </a:cubicBezTo>
                <a:cubicBezTo>
                  <a:pt x="16200" y="5400"/>
                  <a:pt x="16200" y="0"/>
                  <a:pt x="10800" y="0"/>
                </a:cubicBezTo>
                <a:cubicBezTo>
                  <a:pt x="5400" y="0"/>
                  <a:pt x="5400" y="5400"/>
                  <a:pt x="5400" y="10800"/>
                </a:cubicBezTo>
                <a:cubicBezTo>
                  <a:pt x="5400" y="10800"/>
                  <a:pt x="5400" y="16200"/>
                  <a:pt x="10800" y="16200"/>
                </a:cubicBezTo>
                <a:cubicBezTo>
                  <a:pt x="16200" y="16200"/>
                  <a:pt x="16200" y="16200"/>
                  <a:pt x="16200" y="16200"/>
                </a:cubicBezTo>
                <a:lnTo>
                  <a:pt x="16200" y="108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2" name="AutoShape 71"/>
          <p:cNvSpPr>
            <a:spLocks/>
          </p:cNvSpPr>
          <p:nvPr/>
        </p:nvSpPr>
        <p:spPr bwMode="auto">
          <a:xfrm>
            <a:off x="2155404" y="5949405"/>
            <a:ext cx="27905" cy="33486"/>
          </a:xfrm>
          <a:custGeom>
            <a:avLst/>
            <a:gdLst>
              <a:gd name="T0" fmla="*/ 12960 w 21600"/>
              <a:gd name="T1" fmla="*/ 21600 h 21600"/>
              <a:gd name="T2" fmla="*/ 21600 w 21600"/>
              <a:gd name="T3" fmla="*/ 10800 h 21600"/>
              <a:gd name="T4" fmla="*/ 12960 w 21600"/>
              <a:gd name="T5" fmla="*/ 0 h 21600"/>
              <a:gd name="T6" fmla="*/ 0 w 21600"/>
              <a:gd name="T7" fmla="*/ 10800 h 21600"/>
              <a:gd name="T8" fmla="*/ 12960 w 21600"/>
              <a:gd name="T9" fmla="*/ 21600 h 21600"/>
              <a:gd name="T10" fmla="*/ 4320 w 21600"/>
              <a:gd name="T11" fmla="*/ 10800 h 21600"/>
              <a:gd name="T12" fmla="*/ 12960 w 21600"/>
              <a:gd name="T13" fmla="*/ 0 h 21600"/>
              <a:gd name="T14" fmla="*/ 17280 w 21600"/>
              <a:gd name="T15" fmla="*/ 10800 h 21600"/>
              <a:gd name="T16" fmla="*/ 12960 w 21600"/>
              <a:gd name="T17" fmla="*/ 21600 h 21600"/>
              <a:gd name="T18" fmla="*/ 4320 w 21600"/>
              <a:gd name="T19" fmla="*/ 1080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12960" y="21600"/>
                </a:moveTo>
                <a:cubicBezTo>
                  <a:pt x="17280" y="21600"/>
                  <a:pt x="21600" y="14400"/>
                  <a:pt x="21600" y="10800"/>
                </a:cubicBezTo>
                <a:cubicBezTo>
                  <a:pt x="21600" y="3600"/>
                  <a:pt x="17280" y="0"/>
                  <a:pt x="12960" y="0"/>
                </a:cubicBezTo>
                <a:cubicBezTo>
                  <a:pt x="4320" y="0"/>
                  <a:pt x="0" y="3600"/>
                  <a:pt x="0" y="10800"/>
                </a:cubicBezTo>
                <a:cubicBezTo>
                  <a:pt x="0" y="14400"/>
                  <a:pt x="4320" y="21600"/>
                  <a:pt x="12960" y="21600"/>
                </a:cubicBezTo>
                <a:moveTo>
                  <a:pt x="4320" y="10800"/>
                </a:moveTo>
                <a:cubicBezTo>
                  <a:pt x="4320" y="7200"/>
                  <a:pt x="4320" y="0"/>
                  <a:pt x="12960" y="0"/>
                </a:cubicBezTo>
                <a:cubicBezTo>
                  <a:pt x="17280" y="0"/>
                  <a:pt x="17280" y="7200"/>
                  <a:pt x="17280" y="10800"/>
                </a:cubicBezTo>
                <a:cubicBezTo>
                  <a:pt x="17280" y="14400"/>
                  <a:pt x="17280" y="21600"/>
                  <a:pt x="12960" y="21600"/>
                </a:cubicBezTo>
                <a:cubicBezTo>
                  <a:pt x="4320" y="21600"/>
                  <a:pt x="4320" y="14400"/>
                  <a:pt x="4320" y="10800"/>
                </a:cubicBez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3" name="AutoShape 72"/>
          <p:cNvSpPr>
            <a:spLocks/>
          </p:cNvSpPr>
          <p:nvPr/>
        </p:nvSpPr>
        <p:spPr bwMode="auto">
          <a:xfrm>
            <a:off x="2183309" y="5962799"/>
            <a:ext cx="20092" cy="20092"/>
          </a:xfrm>
          <a:custGeom>
            <a:avLst/>
            <a:gdLst>
              <a:gd name="T0" fmla="*/ 0 w 21600"/>
              <a:gd name="T1" fmla="*/ 21600 h 21600"/>
              <a:gd name="T2" fmla="*/ 5400 w 21600"/>
              <a:gd name="T3" fmla="*/ 21600 h 21600"/>
              <a:gd name="T4" fmla="*/ 10800 w 21600"/>
              <a:gd name="T5" fmla="*/ 10800 h 21600"/>
              <a:gd name="T6" fmla="*/ 16200 w 21600"/>
              <a:gd name="T7" fmla="*/ 21600 h 21600"/>
              <a:gd name="T8" fmla="*/ 21600 w 21600"/>
              <a:gd name="T9" fmla="*/ 21600 h 21600"/>
              <a:gd name="T10" fmla="*/ 10800 w 21600"/>
              <a:gd name="T11" fmla="*/ 10800 h 21600"/>
              <a:gd name="T12" fmla="*/ 21600 w 21600"/>
              <a:gd name="T13" fmla="*/ 0 h 21600"/>
              <a:gd name="T14" fmla="*/ 16200 w 21600"/>
              <a:gd name="T15" fmla="*/ 0 h 21600"/>
              <a:gd name="T16" fmla="*/ 10800 w 21600"/>
              <a:gd name="T17" fmla="*/ 5400 h 21600"/>
              <a:gd name="T18" fmla="*/ 5400 w 21600"/>
              <a:gd name="T19" fmla="*/ 0 h 21600"/>
              <a:gd name="T20" fmla="*/ 0 w 21600"/>
              <a:gd name="T21" fmla="*/ 0 h 21600"/>
              <a:gd name="T22" fmla="*/ 10800 w 21600"/>
              <a:gd name="T23" fmla="*/ 108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0" y="21600"/>
                </a:moveTo>
                <a:lnTo>
                  <a:pt x="5400" y="21600"/>
                </a:lnTo>
                <a:lnTo>
                  <a:pt x="10800" y="10800"/>
                </a:lnTo>
                <a:lnTo>
                  <a:pt x="16200" y="21600"/>
                </a:lnTo>
                <a:lnTo>
                  <a:pt x="21600" y="21600"/>
                </a:lnTo>
                <a:lnTo>
                  <a:pt x="10800" y="10800"/>
                </a:lnTo>
                <a:lnTo>
                  <a:pt x="21600" y="0"/>
                </a:lnTo>
                <a:lnTo>
                  <a:pt x="16200" y="0"/>
                </a:lnTo>
                <a:lnTo>
                  <a:pt x="10800" y="5400"/>
                </a:lnTo>
                <a:lnTo>
                  <a:pt x="5400" y="0"/>
                </a:lnTo>
                <a:lnTo>
                  <a:pt x="0" y="0"/>
                </a:lnTo>
                <a:lnTo>
                  <a:pt x="10800" y="10800"/>
                </a:lnTo>
                <a:lnTo>
                  <a:pt x="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4" name="AutoShape 73"/>
          <p:cNvSpPr>
            <a:spLocks/>
          </p:cNvSpPr>
          <p:nvPr/>
        </p:nvSpPr>
        <p:spPr bwMode="auto">
          <a:xfrm>
            <a:off x="2203401" y="5949405"/>
            <a:ext cx="17859" cy="33486"/>
          </a:xfrm>
          <a:custGeom>
            <a:avLst/>
            <a:gdLst>
              <a:gd name="T0" fmla="*/ 7200 w 21600"/>
              <a:gd name="T1" fmla="*/ 21600 h 21600"/>
              <a:gd name="T2" fmla="*/ 14400 w 21600"/>
              <a:gd name="T3" fmla="*/ 21600 h 21600"/>
              <a:gd name="T4" fmla="*/ 14400 w 21600"/>
              <a:gd name="T5" fmla="*/ 7200 h 21600"/>
              <a:gd name="T6" fmla="*/ 21600 w 21600"/>
              <a:gd name="T7" fmla="*/ 7200 h 21600"/>
              <a:gd name="T8" fmla="*/ 14400 w 21600"/>
              <a:gd name="T9" fmla="*/ 7200 h 21600"/>
              <a:gd name="T10" fmla="*/ 14400 w 21600"/>
              <a:gd name="T11" fmla="*/ 3600 h 21600"/>
              <a:gd name="T12" fmla="*/ 21600 w 21600"/>
              <a:gd name="T13" fmla="*/ 0 h 21600"/>
              <a:gd name="T14" fmla="*/ 7200 w 21600"/>
              <a:gd name="T15" fmla="*/ 3600 h 21600"/>
              <a:gd name="T16" fmla="*/ 7200 w 21600"/>
              <a:gd name="T17" fmla="*/ 7200 h 21600"/>
              <a:gd name="T18" fmla="*/ 0 w 21600"/>
              <a:gd name="T19" fmla="*/ 7200 h 21600"/>
              <a:gd name="T20" fmla="*/ 7200 w 21600"/>
              <a:gd name="T21" fmla="*/ 7200 h 21600"/>
              <a:gd name="T22" fmla="*/ 7200 w 21600"/>
              <a:gd name="T23" fmla="*/ 21600 h 21600"/>
              <a:gd name="T24" fmla="*/ 0 w 21600"/>
              <a:gd name="T25" fmla="*/ 0 h 21600"/>
              <a:gd name="T26" fmla="*/ 21600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a:moveTo>
                  <a:pt x="7200" y="21600"/>
                </a:moveTo>
                <a:lnTo>
                  <a:pt x="14400" y="21600"/>
                </a:lnTo>
                <a:lnTo>
                  <a:pt x="14400" y="7200"/>
                </a:lnTo>
                <a:lnTo>
                  <a:pt x="21600" y="7200"/>
                </a:lnTo>
                <a:lnTo>
                  <a:pt x="14400" y="7200"/>
                </a:lnTo>
                <a:lnTo>
                  <a:pt x="14400" y="3600"/>
                </a:lnTo>
                <a:cubicBezTo>
                  <a:pt x="14400" y="0"/>
                  <a:pt x="14400" y="0"/>
                  <a:pt x="21600" y="0"/>
                </a:cubicBezTo>
                <a:cubicBezTo>
                  <a:pt x="14400" y="0"/>
                  <a:pt x="7200" y="0"/>
                  <a:pt x="7200" y="3600"/>
                </a:cubicBezTo>
                <a:lnTo>
                  <a:pt x="7200" y="7200"/>
                </a:lnTo>
                <a:lnTo>
                  <a:pt x="0" y="7200"/>
                </a:lnTo>
                <a:lnTo>
                  <a:pt x="7200" y="7200"/>
                </a:lnTo>
                <a:lnTo>
                  <a:pt x="720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5" name="AutoShape 74"/>
          <p:cNvSpPr>
            <a:spLocks/>
          </p:cNvSpPr>
          <p:nvPr/>
        </p:nvSpPr>
        <p:spPr bwMode="auto">
          <a:xfrm>
            <a:off x="2224609" y="5962799"/>
            <a:ext cx="15627" cy="20092"/>
          </a:xfrm>
          <a:custGeom>
            <a:avLst/>
            <a:gdLst>
              <a:gd name="T0" fmla="*/ 7200 w 21600"/>
              <a:gd name="T1" fmla="*/ 21600 h 21600"/>
              <a:gd name="T2" fmla="*/ 21600 w 21600"/>
              <a:gd name="T3" fmla="*/ 10800 h 21600"/>
              <a:gd name="T4" fmla="*/ 7200 w 21600"/>
              <a:gd name="T5" fmla="*/ 0 h 21600"/>
              <a:gd name="T6" fmla="*/ 0 w 21600"/>
              <a:gd name="T7" fmla="*/ 10800 h 21600"/>
              <a:gd name="T8" fmla="*/ 7200 w 21600"/>
              <a:gd name="T9" fmla="*/ 21600 h 21600"/>
              <a:gd name="T10" fmla="*/ 0 w 21600"/>
              <a:gd name="T11" fmla="*/ 10800 h 21600"/>
              <a:gd name="T12" fmla="*/ 7200 w 21600"/>
              <a:gd name="T13" fmla="*/ 0 h 21600"/>
              <a:gd name="T14" fmla="*/ 21600 w 21600"/>
              <a:gd name="T15" fmla="*/ 10800 h 21600"/>
              <a:gd name="T16" fmla="*/ 7200 w 21600"/>
              <a:gd name="T17" fmla="*/ 21600 h 21600"/>
              <a:gd name="T18" fmla="*/ 0 w 21600"/>
              <a:gd name="T19" fmla="*/ 1080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7200" y="21600"/>
                </a:moveTo>
                <a:cubicBezTo>
                  <a:pt x="21600" y="21600"/>
                  <a:pt x="21600" y="16200"/>
                  <a:pt x="21600" y="10800"/>
                </a:cubicBezTo>
                <a:cubicBezTo>
                  <a:pt x="21600" y="5400"/>
                  <a:pt x="21600" y="0"/>
                  <a:pt x="7200" y="0"/>
                </a:cubicBezTo>
                <a:cubicBezTo>
                  <a:pt x="0" y="0"/>
                  <a:pt x="0" y="5400"/>
                  <a:pt x="0" y="10800"/>
                </a:cubicBezTo>
                <a:cubicBezTo>
                  <a:pt x="0" y="16200"/>
                  <a:pt x="0" y="21600"/>
                  <a:pt x="7200" y="21600"/>
                </a:cubicBezTo>
                <a:moveTo>
                  <a:pt x="0" y="10800"/>
                </a:moveTo>
                <a:cubicBezTo>
                  <a:pt x="0" y="5400"/>
                  <a:pt x="0" y="0"/>
                  <a:pt x="7200" y="0"/>
                </a:cubicBezTo>
                <a:cubicBezTo>
                  <a:pt x="14400" y="0"/>
                  <a:pt x="21600" y="5400"/>
                  <a:pt x="21600" y="10800"/>
                </a:cubicBezTo>
                <a:cubicBezTo>
                  <a:pt x="21600" y="16200"/>
                  <a:pt x="14400" y="21600"/>
                  <a:pt x="7200" y="21600"/>
                </a:cubicBezTo>
                <a:cubicBezTo>
                  <a:pt x="0" y="21600"/>
                  <a:pt x="0" y="16200"/>
                  <a:pt x="0" y="10800"/>
                </a:cubicBez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6" name="Line 75"/>
          <p:cNvSpPr>
            <a:spLocks noChangeShapeType="1"/>
          </p:cNvSpPr>
          <p:nvPr/>
        </p:nvSpPr>
        <p:spPr bwMode="auto">
          <a:xfrm>
            <a:off x="2244701" y="5962799"/>
            <a:ext cx="11162" cy="2009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27" name="AutoShape 76"/>
          <p:cNvSpPr>
            <a:spLocks/>
          </p:cNvSpPr>
          <p:nvPr/>
        </p:nvSpPr>
        <p:spPr bwMode="auto">
          <a:xfrm>
            <a:off x="2262560" y="5949405"/>
            <a:ext cx="15627" cy="33486"/>
          </a:xfrm>
          <a:custGeom>
            <a:avLst/>
            <a:gdLst>
              <a:gd name="T0" fmla="*/ 21600 w 21600"/>
              <a:gd name="T1" fmla="*/ 21600 h 21600"/>
              <a:gd name="T2" fmla="*/ 21600 w 21600"/>
              <a:gd name="T3" fmla="*/ 21600 h 21600"/>
              <a:gd name="T4" fmla="*/ 21600 w 21600"/>
              <a:gd name="T5" fmla="*/ 0 h 21600"/>
              <a:gd name="T6" fmla="*/ 21600 w 21600"/>
              <a:gd name="T7" fmla="*/ 7200 h 21600"/>
              <a:gd name="T8" fmla="*/ 14400 w 21600"/>
              <a:gd name="T9" fmla="*/ 7200 h 21600"/>
              <a:gd name="T10" fmla="*/ 0 w 21600"/>
              <a:gd name="T11" fmla="*/ 14400 h 21600"/>
              <a:gd name="T12" fmla="*/ 14400 w 21600"/>
              <a:gd name="T13" fmla="*/ 21600 h 21600"/>
              <a:gd name="T14" fmla="*/ 21600 w 21600"/>
              <a:gd name="T15" fmla="*/ 18000 h 21600"/>
              <a:gd name="T16" fmla="*/ 21600 w 21600"/>
              <a:gd name="T17" fmla="*/ 21600 h 21600"/>
              <a:gd name="T18" fmla="*/ 7200 w 21600"/>
              <a:gd name="T19" fmla="*/ 14400 h 21600"/>
              <a:gd name="T20" fmla="*/ 14400 w 21600"/>
              <a:gd name="T21" fmla="*/ 7200 h 21600"/>
              <a:gd name="T22" fmla="*/ 21600 w 21600"/>
              <a:gd name="T23" fmla="*/ 14400 h 21600"/>
              <a:gd name="T24" fmla="*/ 14400 w 21600"/>
              <a:gd name="T25" fmla="*/ 21600 h 21600"/>
              <a:gd name="T26" fmla="*/ 7200 w 21600"/>
              <a:gd name="T27" fmla="*/ 14400 h 21600"/>
              <a:gd name="T28" fmla="*/ 0 w 21600"/>
              <a:gd name="T29" fmla="*/ 0 h 21600"/>
              <a:gd name="T30" fmla="*/ 21600 w 21600"/>
              <a:gd name="T3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a:moveTo>
                  <a:pt x="21600" y="21600"/>
                </a:moveTo>
                <a:lnTo>
                  <a:pt x="21600" y="21600"/>
                </a:lnTo>
                <a:lnTo>
                  <a:pt x="21600" y="0"/>
                </a:lnTo>
                <a:lnTo>
                  <a:pt x="21600" y="7200"/>
                </a:lnTo>
                <a:cubicBezTo>
                  <a:pt x="21600" y="7200"/>
                  <a:pt x="14400" y="7200"/>
                  <a:pt x="14400" y="7200"/>
                </a:cubicBezTo>
                <a:cubicBezTo>
                  <a:pt x="7200" y="7200"/>
                  <a:pt x="0" y="10800"/>
                  <a:pt x="0" y="14400"/>
                </a:cubicBezTo>
                <a:cubicBezTo>
                  <a:pt x="0" y="18000"/>
                  <a:pt x="7200" y="21600"/>
                  <a:pt x="14400" y="21600"/>
                </a:cubicBezTo>
                <a:cubicBezTo>
                  <a:pt x="14400" y="21600"/>
                  <a:pt x="21600" y="21600"/>
                  <a:pt x="21600" y="18000"/>
                </a:cubicBezTo>
                <a:lnTo>
                  <a:pt x="21600" y="21600"/>
                </a:lnTo>
                <a:moveTo>
                  <a:pt x="7200" y="14400"/>
                </a:moveTo>
                <a:cubicBezTo>
                  <a:pt x="7200" y="10800"/>
                  <a:pt x="7200" y="7200"/>
                  <a:pt x="14400" y="7200"/>
                </a:cubicBezTo>
                <a:cubicBezTo>
                  <a:pt x="21600" y="7200"/>
                  <a:pt x="21600" y="10800"/>
                  <a:pt x="21600" y="14400"/>
                </a:cubicBezTo>
                <a:cubicBezTo>
                  <a:pt x="21600" y="18000"/>
                  <a:pt x="14400" y="21600"/>
                  <a:pt x="14400" y="21600"/>
                </a:cubicBezTo>
                <a:cubicBezTo>
                  <a:pt x="7200" y="21600"/>
                  <a:pt x="7200" y="18000"/>
                  <a:pt x="7200" y="14400"/>
                </a:cubicBez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8" name="Rectangle 77"/>
          <p:cNvSpPr>
            <a:spLocks/>
          </p:cNvSpPr>
          <p:nvPr/>
        </p:nvSpPr>
        <p:spPr bwMode="auto">
          <a:xfrm>
            <a:off x="2298279" y="5949405"/>
            <a:ext cx="6697" cy="33486"/>
          </a:xfrm>
          <a:prstGeom prst="rect">
            <a:avLst/>
          </a:pr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9" name="AutoShape 78"/>
          <p:cNvSpPr>
            <a:spLocks/>
          </p:cNvSpPr>
          <p:nvPr/>
        </p:nvSpPr>
        <p:spPr bwMode="auto">
          <a:xfrm>
            <a:off x="2315022" y="5962799"/>
            <a:ext cx="16744" cy="20092"/>
          </a:xfrm>
          <a:custGeom>
            <a:avLst/>
            <a:gdLst>
              <a:gd name="T0" fmla="*/ 0 w 21600"/>
              <a:gd name="T1" fmla="*/ 21600 h 21600"/>
              <a:gd name="T2" fmla="*/ 0 w 21600"/>
              <a:gd name="T3" fmla="*/ 21600 h 21600"/>
              <a:gd name="T4" fmla="*/ 0 w 21600"/>
              <a:gd name="T5" fmla="*/ 10800 h 21600"/>
              <a:gd name="T6" fmla="*/ 7200 w 21600"/>
              <a:gd name="T7" fmla="*/ 0 h 21600"/>
              <a:gd name="T8" fmla="*/ 14400 w 21600"/>
              <a:gd name="T9" fmla="*/ 5400 h 21600"/>
              <a:gd name="T10" fmla="*/ 14400 w 21600"/>
              <a:gd name="T11" fmla="*/ 21600 h 21600"/>
              <a:gd name="T12" fmla="*/ 21600 w 21600"/>
              <a:gd name="T13" fmla="*/ 21600 h 21600"/>
              <a:gd name="T14" fmla="*/ 21600 w 21600"/>
              <a:gd name="T15" fmla="*/ 5400 h 21600"/>
              <a:gd name="T16" fmla="*/ 14400 w 21600"/>
              <a:gd name="T17" fmla="*/ 0 h 21600"/>
              <a:gd name="T18" fmla="*/ 0 w 21600"/>
              <a:gd name="T19" fmla="*/ 5400 h 21600"/>
              <a:gd name="T20" fmla="*/ 0 w 21600"/>
              <a:gd name="T21" fmla="*/ 0 h 21600"/>
              <a:gd name="T22" fmla="*/ 0 w 21600"/>
              <a:gd name="T23" fmla="*/ 21600 h 21600"/>
              <a:gd name="T24" fmla="*/ 0 w 21600"/>
              <a:gd name="T25" fmla="*/ 0 h 21600"/>
              <a:gd name="T26" fmla="*/ 21600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a:moveTo>
                  <a:pt x="0" y="21600"/>
                </a:moveTo>
                <a:lnTo>
                  <a:pt x="0" y="21600"/>
                </a:lnTo>
                <a:lnTo>
                  <a:pt x="0" y="10800"/>
                </a:lnTo>
                <a:cubicBezTo>
                  <a:pt x="0" y="5400"/>
                  <a:pt x="7200" y="0"/>
                  <a:pt x="7200" y="0"/>
                </a:cubicBezTo>
                <a:cubicBezTo>
                  <a:pt x="14400" y="0"/>
                  <a:pt x="14400" y="5400"/>
                  <a:pt x="14400" y="5400"/>
                </a:cubicBezTo>
                <a:lnTo>
                  <a:pt x="14400" y="21600"/>
                </a:lnTo>
                <a:lnTo>
                  <a:pt x="21600" y="21600"/>
                </a:lnTo>
                <a:lnTo>
                  <a:pt x="21600" y="5400"/>
                </a:lnTo>
                <a:cubicBezTo>
                  <a:pt x="21600" y="0"/>
                  <a:pt x="14400" y="0"/>
                  <a:pt x="14400" y="0"/>
                </a:cubicBezTo>
                <a:cubicBezTo>
                  <a:pt x="7200" y="0"/>
                  <a:pt x="0" y="0"/>
                  <a:pt x="0" y="5400"/>
                </a:cubicBezTo>
                <a:lnTo>
                  <a:pt x="0" y="0"/>
                </a:lnTo>
                <a:lnTo>
                  <a:pt x="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0" name="AutoShape 79"/>
          <p:cNvSpPr>
            <a:spLocks/>
          </p:cNvSpPr>
          <p:nvPr/>
        </p:nvSpPr>
        <p:spPr bwMode="auto">
          <a:xfrm>
            <a:off x="2335113" y="5962799"/>
            <a:ext cx="17859" cy="20092"/>
          </a:xfrm>
          <a:custGeom>
            <a:avLst/>
            <a:gdLst>
              <a:gd name="T0" fmla="*/ 7200 w 21600"/>
              <a:gd name="T1" fmla="*/ 10800 h 21600"/>
              <a:gd name="T2" fmla="*/ 7200 w 21600"/>
              <a:gd name="T3" fmla="*/ 5400 h 21600"/>
              <a:gd name="T4" fmla="*/ 7200 w 21600"/>
              <a:gd name="T5" fmla="*/ 0 h 21600"/>
              <a:gd name="T6" fmla="*/ 21600 w 21600"/>
              <a:gd name="T7" fmla="*/ 0 h 21600"/>
              <a:gd name="T8" fmla="*/ 7200 w 21600"/>
              <a:gd name="T9" fmla="*/ 0 h 21600"/>
              <a:gd name="T10" fmla="*/ 0 w 21600"/>
              <a:gd name="T11" fmla="*/ 5400 h 21600"/>
              <a:gd name="T12" fmla="*/ 7200 w 21600"/>
              <a:gd name="T13" fmla="*/ 10800 h 21600"/>
              <a:gd name="T14" fmla="*/ 14400 w 21600"/>
              <a:gd name="T15" fmla="*/ 16200 h 21600"/>
              <a:gd name="T16" fmla="*/ 7200 w 21600"/>
              <a:gd name="T17" fmla="*/ 21600 h 21600"/>
              <a:gd name="T18" fmla="*/ 0 w 21600"/>
              <a:gd name="T19" fmla="*/ 16200 h 21600"/>
              <a:gd name="T20" fmla="*/ 0 w 21600"/>
              <a:gd name="T21" fmla="*/ 21600 h 21600"/>
              <a:gd name="T22" fmla="*/ 7200 w 21600"/>
              <a:gd name="T23" fmla="*/ 21600 h 21600"/>
              <a:gd name="T24" fmla="*/ 21600 w 21600"/>
              <a:gd name="T25" fmla="*/ 16200 h 21600"/>
              <a:gd name="T26" fmla="*/ 14400 w 21600"/>
              <a:gd name="T27" fmla="*/ 10800 h 21600"/>
              <a:gd name="T28" fmla="*/ 7200 w 21600"/>
              <a:gd name="T29" fmla="*/ 10800 h 21600"/>
              <a:gd name="T30" fmla="*/ 0 w 21600"/>
              <a:gd name="T31" fmla="*/ 0 h 21600"/>
              <a:gd name="T32" fmla="*/ 21600 w 21600"/>
              <a:gd name="T3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21600" h="21600">
                <a:moveTo>
                  <a:pt x="7200" y="10800"/>
                </a:moveTo>
                <a:cubicBezTo>
                  <a:pt x="7200" y="5400"/>
                  <a:pt x="7200" y="5400"/>
                  <a:pt x="7200" y="5400"/>
                </a:cubicBezTo>
                <a:cubicBezTo>
                  <a:pt x="7200" y="0"/>
                  <a:pt x="7200" y="0"/>
                  <a:pt x="7200" y="0"/>
                </a:cubicBezTo>
                <a:cubicBezTo>
                  <a:pt x="14400" y="0"/>
                  <a:pt x="21600" y="0"/>
                  <a:pt x="21600" y="0"/>
                </a:cubicBezTo>
                <a:cubicBezTo>
                  <a:pt x="14400" y="0"/>
                  <a:pt x="14400" y="0"/>
                  <a:pt x="7200" y="0"/>
                </a:cubicBezTo>
                <a:cubicBezTo>
                  <a:pt x="0" y="0"/>
                  <a:pt x="0" y="0"/>
                  <a:pt x="0" y="5400"/>
                </a:cubicBezTo>
                <a:cubicBezTo>
                  <a:pt x="0" y="10800"/>
                  <a:pt x="7200" y="10800"/>
                  <a:pt x="7200" y="10800"/>
                </a:cubicBezTo>
                <a:cubicBezTo>
                  <a:pt x="14400" y="10800"/>
                  <a:pt x="14400" y="10800"/>
                  <a:pt x="14400" y="16200"/>
                </a:cubicBezTo>
                <a:cubicBezTo>
                  <a:pt x="14400" y="16200"/>
                  <a:pt x="14400" y="21600"/>
                  <a:pt x="7200" y="21600"/>
                </a:cubicBezTo>
                <a:cubicBezTo>
                  <a:pt x="7200" y="21600"/>
                  <a:pt x="0" y="21600"/>
                  <a:pt x="0" y="16200"/>
                </a:cubicBezTo>
                <a:lnTo>
                  <a:pt x="0" y="21600"/>
                </a:lnTo>
                <a:lnTo>
                  <a:pt x="7200" y="21600"/>
                </a:lnTo>
                <a:cubicBezTo>
                  <a:pt x="21600" y="21600"/>
                  <a:pt x="21600" y="16200"/>
                  <a:pt x="21600" y="16200"/>
                </a:cubicBezTo>
                <a:cubicBezTo>
                  <a:pt x="21600" y="10800"/>
                  <a:pt x="14400" y="10800"/>
                  <a:pt x="14400" y="10800"/>
                </a:cubicBezTo>
                <a:lnTo>
                  <a:pt x="7200" y="108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1" name="AutoShape 80"/>
          <p:cNvSpPr>
            <a:spLocks/>
          </p:cNvSpPr>
          <p:nvPr/>
        </p:nvSpPr>
        <p:spPr bwMode="auto">
          <a:xfrm>
            <a:off x="2352973" y="5949405"/>
            <a:ext cx="14511" cy="33486"/>
          </a:xfrm>
          <a:custGeom>
            <a:avLst/>
            <a:gdLst>
              <a:gd name="T0" fmla="*/ 21600 w 21600"/>
              <a:gd name="T1" fmla="*/ 21600 h 21600"/>
              <a:gd name="T2" fmla="*/ 14400 w 21600"/>
              <a:gd name="T3" fmla="*/ 21600 h 21600"/>
              <a:gd name="T4" fmla="*/ 14400 w 21600"/>
              <a:gd name="T5" fmla="*/ 18000 h 21600"/>
              <a:gd name="T6" fmla="*/ 14400 w 21600"/>
              <a:gd name="T7" fmla="*/ 7200 h 21600"/>
              <a:gd name="T8" fmla="*/ 21600 w 21600"/>
              <a:gd name="T9" fmla="*/ 7200 h 21600"/>
              <a:gd name="T10" fmla="*/ 14400 w 21600"/>
              <a:gd name="T11" fmla="*/ 7200 h 21600"/>
              <a:gd name="T12" fmla="*/ 14400 w 21600"/>
              <a:gd name="T13" fmla="*/ 0 h 21600"/>
              <a:gd name="T14" fmla="*/ 7200 w 21600"/>
              <a:gd name="T15" fmla="*/ 3600 h 21600"/>
              <a:gd name="T16" fmla="*/ 7200 w 21600"/>
              <a:gd name="T17" fmla="*/ 7200 h 21600"/>
              <a:gd name="T18" fmla="*/ 0 w 21600"/>
              <a:gd name="T19" fmla="*/ 7200 h 21600"/>
              <a:gd name="T20" fmla="*/ 7200 w 21600"/>
              <a:gd name="T21" fmla="*/ 7200 h 21600"/>
              <a:gd name="T22" fmla="*/ 7200 w 21600"/>
              <a:gd name="T23" fmla="*/ 18000 h 21600"/>
              <a:gd name="T24" fmla="*/ 14400 w 21600"/>
              <a:gd name="T25" fmla="*/ 21600 h 21600"/>
              <a:gd name="T26" fmla="*/ 21600 w 21600"/>
              <a:gd name="T27" fmla="*/ 21600 h 21600"/>
              <a:gd name="T28" fmla="*/ 0 w 21600"/>
              <a:gd name="T29" fmla="*/ 0 h 21600"/>
              <a:gd name="T30" fmla="*/ 21600 w 21600"/>
              <a:gd name="T3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a:moveTo>
                  <a:pt x="21600" y="21600"/>
                </a:moveTo>
                <a:cubicBezTo>
                  <a:pt x="21600" y="21600"/>
                  <a:pt x="21600" y="21600"/>
                  <a:pt x="14400" y="21600"/>
                </a:cubicBezTo>
                <a:lnTo>
                  <a:pt x="14400" y="18000"/>
                </a:lnTo>
                <a:lnTo>
                  <a:pt x="14400" y="7200"/>
                </a:lnTo>
                <a:lnTo>
                  <a:pt x="21600" y="7200"/>
                </a:lnTo>
                <a:lnTo>
                  <a:pt x="14400" y="7200"/>
                </a:lnTo>
                <a:lnTo>
                  <a:pt x="14400" y="0"/>
                </a:lnTo>
                <a:lnTo>
                  <a:pt x="7200" y="3600"/>
                </a:lnTo>
                <a:lnTo>
                  <a:pt x="7200" y="7200"/>
                </a:lnTo>
                <a:lnTo>
                  <a:pt x="0" y="7200"/>
                </a:lnTo>
                <a:lnTo>
                  <a:pt x="7200" y="7200"/>
                </a:lnTo>
                <a:lnTo>
                  <a:pt x="7200" y="18000"/>
                </a:lnTo>
                <a:cubicBezTo>
                  <a:pt x="7200" y="18000"/>
                  <a:pt x="7200" y="21600"/>
                  <a:pt x="14400" y="21600"/>
                </a:cubicBezTo>
                <a:cubicBezTo>
                  <a:pt x="21600" y="21600"/>
                  <a:pt x="21600" y="21600"/>
                  <a:pt x="21600" y="21600"/>
                </a:cubicBez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2" name="Line 81"/>
          <p:cNvSpPr>
            <a:spLocks noChangeShapeType="1"/>
          </p:cNvSpPr>
          <p:nvPr/>
        </p:nvSpPr>
        <p:spPr bwMode="auto">
          <a:xfrm>
            <a:off x="2375297" y="5962799"/>
            <a:ext cx="8930" cy="2009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33" name="AutoShape 82"/>
          <p:cNvSpPr>
            <a:spLocks/>
          </p:cNvSpPr>
          <p:nvPr/>
        </p:nvSpPr>
        <p:spPr bwMode="auto">
          <a:xfrm>
            <a:off x="2387576" y="5962799"/>
            <a:ext cx="15627" cy="20092"/>
          </a:xfrm>
          <a:custGeom>
            <a:avLst/>
            <a:gdLst>
              <a:gd name="T0" fmla="*/ 21600 w 21600"/>
              <a:gd name="T1" fmla="*/ 21600 h 21600"/>
              <a:gd name="T2" fmla="*/ 21600 w 21600"/>
              <a:gd name="T3" fmla="*/ 21600 h 21600"/>
              <a:gd name="T4" fmla="*/ 21600 w 21600"/>
              <a:gd name="T5" fmla="*/ 0 h 21600"/>
              <a:gd name="T6" fmla="*/ 21600 w 21600"/>
              <a:gd name="T7" fmla="*/ 5400 h 21600"/>
              <a:gd name="T8" fmla="*/ 7200 w 21600"/>
              <a:gd name="T9" fmla="*/ 21600 h 21600"/>
              <a:gd name="T10" fmla="*/ 0 w 21600"/>
              <a:gd name="T11" fmla="*/ 10800 h 21600"/>
              <a:gd name="T12" fmla="*/ 0 w 21600"/>
              <a:gd name="T13" fmla="*/ 0 h 21600"/>
              <a:gd name="T14" fmla="*/ 0 w 21600"/>
              <a:gd name="T15" fmla="*/ 16200 h 21600"/>
              <a:gd name="T16" fmla="*/ 7200 w 21600"/>
              <a:gd name="T17" fmla="*/ 21600 h 21600"/>
              <a:gd name="T18" fmla="*/ 21600 w 21600"/>
              <a:gd name="T19" fmla="*/ 16200 h 21600"/>
              <a:gd name="T20" fmla="*/ 21600 w 21600"/>
              <a:gd name="T21" fmla="*/ 21600 h 21600"/>
              <a:gd name="T22" fmla="*/ 0 w 21600"/>
              <a:gd name="T23" fmla="*/ 0 h 21600"/>
              <a:gd name="T24" fmla="*/ 21600 w 21600"/>
              <a:gd name="T2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1600" h="21600">
                <a:moveTo>
                  <a:pt x="21600" y="21600"/>
                </a:moveTo>
                <a:lnTo>
                  <a:pt x="21600" y="21600"/>
                </a:lnTo>
                <a:lnTo>
                  <a:pt x="21600" y="0"/>
                </a:lnTo>
                <a:lnTo>
                  <a:pt x="21600" y="5400"/>
                </a:lnTo>
                <a:cubicBezTo>
                  <a:pt x="21600" y="16200"/>
                  <a:pt x="14400" y="21600"/>
                  <a:pt x="7200" y="21600"/>
                </a:cubicBezTo>
                <a:cubicBezTo>
                  <a:pt x="0" y="21600"/>
                  <a:pt x="0" y="16200"/>
                  <a:pt x="0" y="10800"/>
                </a:cubicBezTo>
                <a:lnTo>
                  <a:pt x="0" y="0"/>
                </a:lnTo>
                <a:lnTo>
                  <a:pt x="0" y="16200"/>
                </a:lnTo>
                <a:cubicBezTo>
                  <a:pt x="0" y="21600"/>
                  <a:pt x="7200" y="21600"/>
                  <a:pt x="7200" y="21600"/>
                </a:cubicBezTo>
                <a:cubicBezTo>
                  <a:pt x="14400" y="21600"/>
                  <a:pt x="14400" y="16200"/>
                  <a:pt x="21600" y="16200"/>
                </a:cubicBezTo>
                <a:lnTo>
                  <a:pt x="2160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4" name="AutoShape 83"/>
          <p:cNvSpPr>
            <a:spLocks/>
          </p:cNvSpPr>
          <p:nvPr/>
        </p:nvSpPr>
        <p:spPr bwMode="auto">
          <a:xfrm>
            <a:off x="2416597" y="5962799"/>
            <a:ext cx="24557" cy="20092"/>
          </a:xfrm>
          <a:custGeom>
            <a:avLst/>
            <a:gdLst>
              <a:gd name="T0" fmla="*/ 0 w 21600"/>
              <a:gd name="T1" fmla="*/ 21600 h 21600"/>
              <a:gd name="T2" fmla="*/ 0 w 21600"/>
              <a:gd name="T3" fmla="*/ 21600 h 21600"/>
              <a:gd name="T4" fmla="*/ 0 w 21600"/>
              <a:gd name="T5" fmla="*/ 10800 h 21600"/>
              <a:gd name="T6" fmla="*/ 8640 w 21600"/>
              <a:gd name="T7" fmla="*/ 0 h 21600"/>
              <a:gd name="T8" fmla="*/ 8640 w 21600"/>
              <a:gd name="T9" fmla="*/ 5400 h 21600"/>
              <a:gd name="T10" fmla="*/ 8640 w 21600"/>
              <a:gd name="T11" fmla="*/ 21600 h 21600"/>
              <a:gd name="T12" fmla="*/ 12960 w 21600"/>
              <a:gd name="T13" fmla="*/ 21600 h 21600"/>
              <a:gd name="T14" fmla="*/ 12960 w 21600"/>
              <a:gd name="T15" fmla="*/ 10800 h 21600"/>
              <a:gd name="T16" fmla="*/ 17280 w 21600"/>
              <a:gd name="T17" fmla="*/ 0 h 21600"/>
              <a:gd name="T18" fmla="*/ 21600 w 21600"/>
              <a:gd name="T19" fmla="*/ 5400 h 21600"/>
              <a:gd name="T20" fmla="*/ 21600 w 21600"/>
              <a:gd name="T21" fmla="*/ 21600 h 21600"/>
              <a:gd name="T22" fmla="*/ 21600 w 21600"/>
              <a:gd name="T23" fmla="*/ 5400 h 21600"/>
              <a:gd name="T24" fmla="*/ 17280 w 21600"/>
              <a:gd name="T25" fmla="*/ 0 h 21600"/>
              <a:gd name="T26" fmla="*/ 12960 w 21600"/>
              <a:gd name="T27" fmla="*/ 5400 h 21600"/>
              <a:gd name="T28" fmla="*/ 8640 w 21600"/>
              <a:gd name="T29" fmla="*/ 0 h 21600"/>
              <a:gd name="T30" fmla="*/ 0 w 21600"/>
              <a:gd name="T31" fmla="*/ 5400 h 21600"/>
              <a:gd name="T32" fmla="*/ 0 w 21600"/>
              <a:gd name="T33" fmla="*/ 0 h 21600"/>
              <a:gd name="T34" fmla="*/ 0 w 21600"/>
              <a:gd name="T35" fmla="*/ 21600 h 21600"/>
              <a:gd name="T36" fmla="*/ 0 w 21600"/>
              <a:gd name="T37" fmla="*/ 0 h 21600"/>
              <a:gd name="T38" fmla="*/ 21600 w 21600"/>
              <a:gd name="T3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21600" h="21600">
                <a:moveTo>
                  <a:pt x="0" y="21600"/>
                </a:moveTo>
                <a:lnTo>
                  <a:pt x="0" y="21600"/>
                </a:lnTo>
                <a:lnTo>
                  <a:pt x="0" y="10800"/>
                </a:lnTo>
                <a:cubicBezTo>
                  <a:pt x="0" y="5400"/>
                  <a:pt x="4320" y="0"/>
                  <a:pt x="8640" y="0"/>
                </a:cubicBezTo>
                <a:lnTo>
                  <a:pt x="8640" y="5400"/>
                </a:lnTo>
                <a:lnTo>
                  <a:pt x="8640" y="21600"/>
                </a:lnTo>
                <a:lnTo>
                  <a:pt x="12960" y="21600"/>
                </a:lnTo>
                <a:lnTo>
                  <a:pt x="12960" y="10800"/>
                </a:lnTo>
                <a:cubicBezTo>
                  <a:pt x="12960" y="5400"/>
                  <a:pt x="12960" y="0"/>
                  <a:pt x="17280" y="0"/>
                </a:cubicBezTo>
                <a:cubicBezTo>
                  <a:pt x="21600" y="0"/>
                  <a:pt x="21600" y="5400"/>
                  <a:pt x="21600" y="5400"/>
                </a:cubicBezTo>
                <a:lnTo>
                  <a:pt x="21600" y="21600"/>
                </a:lnTo>
                <a:lnTo>
                  <a:pt x="21600" y="5400"/>
                </a:lnTo>
                <a:cubicBezTo>
                  <a:pt x="21600" y="0"/>
                  <a:pt x="17280" y="0"/>
                  <a:pt x="17280" y="0"/>
                </a:cubicBezTo>
                <a:cubicBezTo>
                  <a:pt x="12960" y="0"/>
                  <a:pt x="12960" y="0"/>
                  <a:pt x="12960" y="5400"/>
                </a:cubicBezTo>
                <a:cubicBezTo>
                  <a:pt x="12960" y="0"/>
                  <a:pt x="8640" y="0"/>
                  <a:pt x="8640" y="0"/>
                </a:cubicBezTo>
                <a:cubicBezTo>
                  <a:pt x="4320" y="0"/>
                  <a:pt x="0" y="0"/>
                  <a:pt x="0" y="5400"/>
                </a:cubicBezTo>
                <a:lnTo>
                  <a:pt x="0" y="0"/>
                </a:lnTo>
                <a:lnTo>
                  <a:pt x="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5" name="AutoShape 84"/>
          <p:cNvSpPr>
            <a:spLocks/>
          </p:cNvSpPr>
          <p:nvPr/>
        </p:nvSpPr>
        <p:spPr bwMode="auto">
          <a:xfrm>
            <a:off x="2446734" y="5962799"/>
            <a:ext cx="22324" cy="20092"/>
          </a:xfrm>
          <a:custGeom>
            <a:avLst/>
            <a:gdLst>
              <a:gd name="T0" fmla="*/ 16200 w 21600"/>
              <a:gd name="T1" fmla="*/ 21600 h 21600"/>
              <a:gd name="T2" fmla="*/ 16200 w 21600"/>
              <a:gd name="T3" fmla="*/ 21600 h 21600"/>
              <a:gd name="T4" fmla="*/ 5400 w 21600"/>
              <a:gd name="T5" fmla="*/ 10800 h 21600"/>
              <a:gd name="T6" fmla="*/ 5400 w 21600"/>
              <a:gd name="T7" fmla="*/ 5400 h 21600"/>
              <a:gd name="T8" fmla="*/ 21600 w 21600"/>
              <a:gd name="T9" fmla="*/ 5400 h 21600"/>
              <a:gd name="T10" fmla="*/ 10800 w 21600"/>
              <a:gd name="T11" fmla="*/ 0 h 21600"/>
              <a:gd name="T12" fmla="*/ 0 w 21600"/>
              <a:gd name="T13" fmla="*/ 10800 h 21600"/>
              <a:gd name="T14" fmla="*/ 16200 w 21600"/>
              <a:gd name="T15" fmla="*/ 21600 h 21600"/>
              <a:gd name="T16" fmla="*/ 16200 w 21600"/>
              <a:gd name="T17" fmla="*/ 21600 h 21600"/>
              <a:gd name="T18" fmla="*/ 5400 w 21600"/>
              <a:gd name="T19" fmla="*/ 5400 h 21600"/>
              <a:gd name="T20" fmla="*/ 10800 w 21600"/>
              <a:gd name="T21" fmla="*/ 0 h 21600"/>
              <a:gd name="T22" fmla="*/ 16200 w 21600"/>
              <a:gd name="T23" fmla="*/ 5400 h 21600"/>
              <a:gd name="T24" fmla="*/ 5400 w 21600"/>
              <a:gd name="T25" fmla="*/ 54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6200" y="21600"/>
                </a:moveTo>
                <a:cubicBezTo>
                  <a:pt x="16200" y="21600"/>
                  <a:pt x="16200" y="21600"/>
                  <a:pt x="16200" y="21600"/>
                </a:cubicBezTo>
                <a:cubicBezTo>
                  <a:pt x="5400" y="21600"/>
                  <a:pt x="5400" y="10800"/>
                  <a:pt x="5400" y="10800"/>
                </a:cubicBezTo>
                <a:cubicBezTo>
                  <a:pt x="5400" y="10800"/>
                  <a:pt x="5400" y="10800"/>
                  <a:pt x="5400" y="5400"/>
                </a:cubicBezTo>
                <a:lnTo>
                  <a:pt x="21600" y="5400"/>
                </a:lnTo>
                <a:cubicBezTo>
                  <a:pt x="21600" y="0"/>
                  <a:pt x="16200" y="0"/>
                  <a:pt x="10800" y="0"/>
                </a:cubicBezTo>
                <a:cubicBezTo>
                  <a:pt x="5400" y="0"/>
                  <a:pt x="0" y="0"/>
                  <a:pt x="0" y="10800"/>
                </a:cubicBezTo>
                <a:cubicBezTo>
                  <a:pt x="0" y="16200"/>
                  <a:pt x="5400" y="21600"/>
                  <a:pt x="16200" y="21600"/>
                </a:cubicBezTo>
                <a:cubicBezTo>
                  <a:pt x="16200" y="21600"/>
                  <a:pt x="16200" y="21600"/>
                  <a:pt x="16200" y="21600"/>
                </a:cubicBezTo>
                <a:moveTo>
                  <a:pt x="5400" y="5400"/>
                </a:moveTo>
                <a:cubicBezTo>
                  <a:pt x="5400" y="5400"/>
                  <a:pt x="5400" y="0"/>
                  <a:pt x="10800" y="0"/>
                </a:cubicBezTo>
                <a:cubicBezTo>
                  <a:pt x="16200" y="0"/>
                  <a:pt x="16200" y="5400"/>
                  <a:pt x="16200" y="5400"/>
                </a:cubicBezTo>
                <a:lnTo>
                  <a:pt x="5400" y="54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6" name="AutoShape 85"/>
          <p:cNvSpPr>
            <a:spLocks/>
          </p:cNvSpPr>
          <p:nvPr/>
        </p:nvSpPr>
        <p:spPr bwMode="auto">
          <a:xfrm>
            <a:off x="2473524" y="5962799"/>
            <a:ext cx="15627" cy="20092"/>
          </a:xfrm>
          <a:custGeom>
            <a:avLst/>
            <a:gdLst>
              <a:gd name="T0" fmla="*/ 0 w 21600"/>
              <a:gd name="T1" fmla="*/ 21600 h 21600"/>
              <a:gd name="T2" fmla="*/ 0 w 21600"/>
              <a:gd name="T3" fmla="*/ 21600 h 21600"/>
              <a:gd name="T4" fmla="*/ 0 w 21600"/>
              <a:gd name="T5" fmla="*/ 10800 h 21600"/>
              <a:gd name="T6" fmla="*/ 14400 w 21600"/>
              <a:gd name="T7" fmla="*/ 0 h 21600"/>
              <a:gd name="T8" fmla="*/ 21600 w 21600"/>
              <a:gd name="T9" fmla="*/ 5400 h 21600"/>
              <a:gd name="T10" fmla="*/ 21600 w 21600"/>
              <a:gd name="T11" fmla="*/ 21600 h 21600"/>
              <a:gd name="T12" fmla="*/ 21600 w 21600"/>
              <a:gd name="T13" fmla="*/ 5400 h 21600"/>
              <a:gd name="T14" fmla="*/ 14400 w 21600"/>
              <a:gd name="T15" fmla="*/ 0 h 21600"/>
              <a:gd name="T16" fmla="*/ 0 w 21600"/>
              <a:gd name="T17" fmla="*/ 5400 h 21600"/>
              <a:gd name="T18" fmla="*/ 0 w 21600"/>
              <a:gd name="T19" fmla="*/ 0 h 21600"/>
              <a:gd name="T20" fmla="*/ 0 w 21600"/>
              <a:gd name="T21" fmla="*/ 21600 h 21600"/>
              <a:gd name="T22" fmla="*/ 0 w 21600"/>
              <a:gd name="T23" fmla="*/ 0 h 21600"/>
              <a:gd name="T24" fmla="*/ 21600 w 21600"/>
              <a:gd name="T2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1600" h="21600">
                <a:moveTo>
                  <a:pt x="0" y="21600"/>
                </a:moveTo>
                <a:lnTo>
                  <a:pt x="0" y="21600"/>
                </a:lnTo>
                <a:lnTo>
                  <a:pt x="0" y="10800"/>
                </a:lnTo>
                <a:cubicBezTo>
                  <a:pt x="0" y="5400"/>
                  <a:pt x="7200" y="0"/>
                  <a:pt x="14400" y="0"/>
                </a:cubicBezTo>
                <a:cubicBezTo>
                  <a:pt x="21600" y="0"/>
                  <a:pt x="21600" y="5400"/>
                  <a:pt x="21600" y="5400"/>
                </a:cubicBezTo>
                <a:lnTo>
                  <a:pt x="21600" y="21600"/>
                </a:lnTo>
                <a:lnTo>
                  <a:pt x="21600" y="5400"/>
                </a:lnTo>
                <a:cubicBezTo>
                  <a:pt x="21600" y="0"/>
                  <a:pt x="14400" y="0"/>
                  <a:pt x="14400" y="0"/>
                </a:cubicBezTo>
                <a:cubicBezTo>
                  <a:pt x="7200" y="0"/>
                  <a:pt x="0" y="0"/>
                  <a:pt x="0" y="5400"/>
                </a:cubicBezTo>
                <a:lnTo>
                  <a:pt x="0" y="0"/>
                </a:lnTo>
                <a:lnTo>
                  <a:pt x="0" y="21600"/>
                </a:ln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7" name="AutoShape 86"/>
          <p:cNvSpPr>
            <a:spLocks/>
          </p:cNvSpPr>
          <p:nvPr/>
        </p:nvSpPr>
        <p:spPr bwMode="auto">
          <a:xfrm>
            <a:off x="2493615" y="5949405"/>
            <a:ext cx="16744" cy="33486"/>
          </a:xfrm>
          <a:custGeom>
            <a:avLst/>
            <a:gdLst>
              <a:gd name="T0" fmla="*/ 21600 w 21600"/>
              <a:gd name="T1" fmla="*/ 21600 h 21600"/>
              <a:gd name="T2" fmla="*/ 14400 w 21600"/>
              <a:gd name="T3" fmla="*/ 21600 h 21600"/>
              <a:gd name="T4" fmla="*/ 14400 w 21600"/>
              <a:gd name="T5" fmla="*/ 18000 h 21600"/>
              <a:gd name="T6" fmla="*/ 14400 w 21600"/>
              <a:gd name="T7" fmla="*/ 7200 h 21600"/>
              <a:gd name="T8" fmla="*/ 21600 w 21600"/>
              <a:gd name="T9" fmla="*/ 7200 h 21600"/>
              <a:gd name="T10" fmla="*/ 14400 w 21600"/>
              <a:gd name="T11" fmla="*/ 7200 h 21600"/>
              <a:gd name="T12" fmla="*/ 14400 w 21600"/>
              <a:gd name="T13" fmla="*/ 0 h 21600"/>
              <a:gd name="T14" fmla="*/ 7200 w 21600"/>
              <a:gd name="T15" fmla="*/ 3600 h 21600"/>
              <a:gd name="T16" fmla="*/ 7200 w 21600"/>
              <a:gd name="T17" fmla="*/ 7200 h 21600"/>
              <a:gd name="T18" fmla="*/ 0 w 21600"/>
              <a:gd name="T19" fmla="*/ 7200 h 21600"/>
              <a:gd name="T20" fmla="*/ 7200 w 21600"/>
              <a:gd name="T21" fmla="*/ 7200 h 21600"/>
              <a:gd name="T22" fmla="*/ 7200 w 21600"/>
              <a:gd name="T23" fmla="*/ 18000 h 21600"/>
              <a:gd name="T24" fmla="*/ 14400 w 21600"/>
              <a:gd name="T25" fmla="*/ 21600 h 21600"/>
              <a:gd name="T26" fmla="*/ 21600 w 21600"/>
              <a:gd name="T27" fmla="*/ 21600 h 21600"/>
              <a:gd name="T28" fmla="*/ 0 w 21600"/>
              <a:gd name="T29" fmla="*/ 0 h 21600"/>
              <a:gd name="T30" fmla="*/ 21600 w 21600"/>
              <a:gd name="T3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a:moveTo>
                  <a:pt x="21600" y="21600"/>
                </a:moveTo>
                <a:cubicBezTo>
                  <a:pt x="14400" y="21600"/>
                  <a:pt x="14400" y="21600"/>
                  <a:pt x="14400" y="21600"/>
                </a:cubicBezTo>
                <a:lnTo>
                  <a:pt x="14400" y="18000"/>
                </a:lnTo>
                <a:lnTo>
                  <a:pt x="14400" y="7200"/>
                </a:lnTo>
                <a:lnTo>
                  <a:pt x="21600" y="7200"/>
                </a:lnTo>
                <a:lnTo>
                  <a:pt x="14400" y="7200"/>
                </a:lnTo>
                <a:lnTo>
                  <a:pt x="14400" y="0"/>
                </a:lnTo>
                <a:lnTo>
                  <a:pt x="7200" y="3600"/>
                </a:lnTo>
                <a:lnTo>
                  <a:pt x="7200" y="7200"/>
                </a:lnTo>
                <a:lnTo>
                  <a:pt x="0" y="7200"/>
                </a:lnTo>
                <a:lnTo>
                  <a:pt x="7200" y="7200"/>
                </a:lnTo>
                <a:lnTo>
                  <a:pt x="7200" y="18000"/>
                </a:lnTo>
                <a:cubicBezTo>
                  <a:pt x="7200" y="18000"/>
                  <a:pt x="7200" y="21600"/>
                  <a:pt x="14400" y="21600"/>
                </a:cubicBezTo>
                <a:cubicBezTo>
                  <a:pt x="14400" y="21600"/>
                  <a:pt x="14400" y="21600"/>
                  <a:pt x="21600" y="21600"/>
                </a:cubicBez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8" name="AutoShape 87"/>
          <p:cNvSpPr>
            <a:spLocks/>
          </p:cNvSpPr>
          <p:nvPr/>
        </p:nvSpPr>
        <p:spPr bwMode="auto">
          <a:xfrm>
            <a:off x="2510359" y="5962799"/>
            <a:ext cx="13395" cy="20092"/>
          </a:xfrm>
          <a:custGeom>
            <a:avLst/>
            <a:gdLst>
              <a:gd name="T0" fmla="*/ 14400 w 21600"/>
              <a:gd name="T1" fmla="*/ 10800 h 21600"/>
              <a:gd name="T2" fmla="*/ 7200 w 21600"/>
              <a:gd name="T3" fmla="*/ 5400 h 21600"/>
              <a:gd name="T4" fmla="*/ 14400 w 21600"/>
              <a:gd name="T5" fmla="*/ 0 h 21600"/>
              <a:gd name="T6" fmla="*/ 21600 w 21600"/>
              <a:gd name="T7" fmla="*/ 0 h 21600"/>
              <a:gd name="T8" fmla="*/ 14400 w 21600"/>
              <a:gd name="T9" fmla="*/ 0 h 21600"/>
              <a:gd name="T10" fmla="*/ 0 w 21600"/>
              <a:gd name="T11" fmla="*/ 5400 h 21600"/>
              <a:gd name="T12" fmla="*/ 7200 w 21600"/>
              <a:gd name="T13" fmla="*/ 10800 h 21600"/>
              <a:gd name="T14" fmla="*/ 14400 w 21600"/>
              <a:gd name="T15" fmla="*/ 10800 h 21600"/>
              <a:gd name="T16" fmla="*/ 14400 w 21600"/>
              <a:gd name="T17" fmla="*/ 16200 h 21600"/>
              <a:gd name="T18" fmla="*/ 7200 w 21600"/>
              <a:gd name="T19" fmla="*/ 21600 h 21600"/>
              <a:gd name="T20" fmla="*/ 0 w 21600"/>
              <a:gd name="T21" fmla="*/ 16200 h 21600"/>
              <a:gd name="T22" fmla="*/ 0 w 21600"/>
              <a:gd name="T23" fmla="*/ 21600 h 21600"/>
              <a:gd name="T24" fmla="*/ 7200 w 21600"/>
              <a:gd name="T25" fmla="*/ 21600 h 21600"/>
              <a:gd name="T26" fmla="*/ 21600 w 21600"/>
              <a:gd name="T27" fmla="*/ 16200 h 21600"/>
              <a:gd name="T28" fmla="*/ 14400 w 21600"/>
              <a:gd name="T29" fmla="*/ 10800 h 21600"/>
              <a:gd name="T30" fmla="*/ 0 w 21600"/>
              <a:gd name="T31" fmla="*/ 0 h 21600"/>
              <a:gd name="T32" fmla="*/ 21600 w 21600"/>
              <a:gd name="T3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T30" t="T31" r="T32" b="T33"/>
            <a:pathLst>
              <a:path w="21600" h="21600">
                <a:moveTo>
                  <a:pt x="14400" y="10800"/>
                </a:moveTo>
                <a:cubicBezTo>
                  <a:pt x="7200" y="5400"/>
                  <a:pt x="7200" y="5400"/>
                  <a:pt x="7200" y="5400"/>
                </a:cubicBezTo>
                <a:cubicBezTo>
                  <a:pt x="7200" y="0"/>
                  <a:pt x="7200" y="0"/>
                  <a:pt x="14400" y="0"/>
                </a:cubicBezTo>
                <a:lnTo>
                  <a:pt x="21600" y="0"/>
                </a:lnTo>
                <a:lnTo>
                  <a:pt x="14400" y="0"/>
                </a:lnTo>
                <a:cubicBezTo>
                  <a:pt x="7200" y="0"/>
                  <a:pt x="0" y="0"/>
                  <a:pt x="0" y="5400"/>
                </a:cubicBezTo>
                <a:cubicBezTo>
                  <a:pt x="0" y="10800"/>
                  <a:pt x="7200" y="10800"/>
                  <a:pt x="7200" y="10800"/>
                </a:cubicBezTo>
                <a:lnTo>
                  <a:pt x="14400" y="10800"/>
                </a:lnTo>
                <a:cubicBezTo>
                  <a:pt x="14400" y="10800"/>
                  <a:pt x="14400" y="10800"/>
                  <a:pt x="14400" y="16200"/>
                </a:cubicBezTo>
                <a:cubicBezTo>
                  <a:pt x="14400" y="16200"/>
                  <a:pt x="14400" y="21600"/>
                  <a:pt x="7200" y="21600"/>
                </a:cubicBezTo>
                <a:cubicBezTo>
                  <a:pt x="7200" y="21600"/>
                  <a:pt x="0" y="21600"/>
                  <a:pt x="0" y="16200"/>
                </a:cubicBezTo>
                <a:lnTo>
                  <a:pt x="0" y="21600"/>
                </a:lnTo>
                <a:lnTo>
                  <a:pt x="7200" y="21600"/>
                </a:lnTo>
                <a:cubicBezTo>
                  <a:pt x="21600" y="21600"/>
                  <a:pt x="21600" y="16200"/>
                  <a:pt x="21600" y="16200"/>
                </a:cubicBezTo>
                <a:cubicBezTo>
                  <a:pt x="21600" y="10800"/>
                  <a:pt x="14400" y="10800"/>
                  <a:pt x="14400" y="10800"/>
                </a:cubicBezTo>
              </a:path>
            </a:pathLst>
          </a:custGeom>
          <a:solidFill>
            <a:srgbClr val="25221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39" name="Line 88"/>
          <p:cNvSpPr>
            <a:spLocks noChangeShapeType="1"/>
          </p:cNvSpPr>
          <p:nvPr/>
        </p:nvSpPr>
        <p:spPr bwMode="auto">
          <a:xfrm>
            <a:off x="3444627" y="2025923"/>
            <a:ext cx="1022449" cy="44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40" name="Line 89"/>
          <p:cNvSpPr>
            <a:spLocks noChangeShapeType="1"/>
          </p:cNvSpPr>
          <p:nvPr/>
        </p:nvSpPr>
        <p:spPr bwMode="auto">
          <a:xfrm>
            <a:off x="4459263" y="2025923"/>
            <a:ext cx="7813" cy="102021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lIns="64291" tIns="32146" rIns="64291" bIns="32146"/>
          <a:lstStyle/>
          <a:p>
            <a:endParaRPr lang="cs-CZ"/>
          </a:p>
        </p:txBody>
      </p:sp>
      <p:sp>
        <p:nvSpPr>
          <p:cNvPr id="16441" name="Rectangle 90"/>
          <p:cNvSpPr>
            <a:spLocks/>
          </p:cNvSpPr>
          <p:nvPr/>
        </p:nvSpPr>
        <p:spPr bwMode="auto">
          <a:xfrm>
            <a:off x="984498" y="2029272"/>
            <a:ext cx="1007939" cy="1011287"/>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6442" name="Picture 9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103" y="2020342"/>
            <a:ext cx="1035844" cy="10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43" name="AutoShape 92"/>
          <p:cNvSpPr>
            <a:spLocks/>
          </p:cNvSpPr>
          <p:nvPr/>
        </p:nvSpPr>
        <p:spPr bwMode="auto">
          <a:xfrm>
            <a:off x="4176861" y="2011412"/>
            <a:ext cx="1568277" cy="2290465"/>
          </a:xfrm>
          <a:custGeom>
            <a:avLst/>
            <a:gdLst>
              <a:gd name="T0" fmla="*/ 21600 w 21600"/>
              <a:gd name="T1" fmla="*/ 1486 h 21600"/>
              <a:gd name="T2" fmla="*/ 0 w 21600"/>
              <a:gd name="T3" fmla="*/ 21600 h 21600"/>
              <a:gd name="T4" fmla="*/ 11491 w 21600"/>
              <a:gd name="T5" fmla="*/ 0 h 21600"/>
              <a:gd name="T6" fmla="*/ 21600 w 21600"/>
              <a:gd name="T7" fmla="*/ 1486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21600" y="1486"/>
                </a:moveTo>
                <a:lnTo>
                  <a:pt x="0" y="21600"/>
                </a:lnTo>
                <a:lnTo>
                  <a:pt x="11491" y="0"/>
                </a:lnTo>
                <a:lnTo>
                  <a:pt x="21600" y="1486"/>
                </a:lnTo>
              </a:path>
            </a:pathLst>
          </a:custGeom>
          <a:solidFill>
            <a:srgbClr val="006983">
              <a:alpha val="2980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44" name="Rectangle 93"/>
          <p:cNvSpPr>
            <a:spLocks/>
          </p:cNvSpPr>
          <p:nvPr/>
        </p:nvSpPr>
        <p:spPr bwMode="auto">
          <a:xfrm>
            <a:off x="2567285" y="3981525"/>
            <a:ext cx="571939" cy="1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28" bIns="0">
            <a:spAutoFit/>
          </a:bodyPr>
          <a:lstStyle/>
          <a:p>
            <a:pPr marL="40182" defTabSz="914145">
              <a:lnSpc>
                <a:spcPct val="81000"/>
              </a:lnSpc>
            </a:pPr>
            <a:r>
              <a:rPr lang="en-US" sz="1400">
                <a:latin typeface="Lucida Grande" pitchFamily="34" charset="0"/>
                <a:sym typeface="Lucida Grande" pitchFamily="34" charset="0"/>
              </a:rPr>
              <a:t>EBSD</a:t>
            </a:r>
          </a:p>
        </p:txBody>
      </p:sp>
      <p:sp>
        <p:nvSpPr>
          <p:cNvPr id="16445" name="Rectangle 94"/>
          <p:cNvSpPr>
            <a:spLocks/>
          </p:cNvSpPr>
          <p:nvPr/>
        </p:nvSpPr>
        <p:spPr bwMode="auto">
          <a:xfrm>
            <a:off x="3520530" y="3435697"/>
            <a:ext cx="321871" cy="1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28" bIns="0">
            <a:spAutoFit/>
          </a:bodyPr>
          <a:lstStyle/>
          <a:p>
            <a:pPr marL="40182" defTabSz="914145">
              <a:lnSpc>
                <a:spcPct val="81000"/>
              </a:lnSpc>
            </a:pPr>
            <a:r>
              <a:rPr lang="en-US" sz="1200">
                <a:latin typeface="Lucida Grande" pitchFamily="34" charset="0"/>
                <a:sym typeface="Lucida Grande" pitchFamily="34" charset="0"/>
              </a:rPr>
              <a:t>TEI</a:t>
            </a:r>
          </a:p>
        </p:txBody>
      </p:sp>
      <p:sp>
        <p:nvSpPr>
          <p:cNvPr id="16446" name="Rectangle 95"/>
          <p:cNvSpPr>
            <a:spLocks/>
          </p:cNvSpPr>
          <p:nvPr/>
        </p:nvSpPr>
        <p:spPr bwMode="auto">
          <a:xfrm>
            <a:off x="2364135" y="4692551"/>
            <a:ext cx="921394" cy="1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28" bIns="0">
            <a:spAutoFit/>
          </a:bodyPr>
          <a:lstStyle/>
          <a:p>
            <a:pPr marL="40182" defTabSz="914145">
              <a:lnSpc>
                <a:spcPct val="81000"/>
              </a:lnSpc>
            </a:pPr>
            <a:r>
              <a:rPr lang="en-US" sz="1400">
                <a:latin typeface="Lucida Grande" pitchFamily="34" charset="0"/>
                <a:sym typeface="Lucida Grande" pitchFamily="34" charset="0"/>
              </a:rPr>
              <a:t>EDX/WDX</a:t>
            </a:r>
          </a:p>
        </p:txBody>
      </p:sp>
      <p:sp>
        <p:nvSpPr>
          <p:cNvPr id="16447" name="Rectangle 96"/>
          <p:cNvSpPr>
            <a:spLocks/>
          </p:cNvSpPr>
          <p:nvPr/>
        </p:nvSpPr>
        <p:spPr bwMode="auto">
          <a:xfrm>
            <a:off x="4723805" y="2922240"/>
            <a:ext cx="309191" cy="17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28" bIns="0">
            <a:spAutoFit/>
          </a:bodyPr>
          <a:lstStyle/>
          <a:p>
            <a:pPr marL="40182" defTabSz="914145">
              <a:lnSpc>
                <a:spcPct val="81000"/>
              </a:lnSpc>
            </a:pPr>
            <a:r>
              <a:rPr lang="en-US" sz="1400">
                <a:latin typeface="Lucida Grande" pitchFamily="34" charset="0"/>
                <a:sym typeface="Lucida Grande" pitchFamily="34" charset="0"/>
              </a:rPr>
              <a:t>CL</a:t>
            </a:r>
          </a:p>
        </p:txBody>
      </p:sp>
      <p:pic>
        <p:nvPicPr>
          <p:cNvPr id="16448" name="Picture 9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4035" y="1707803"/>
            <a:ext cx="1041424" cy="104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449" name="Picture 9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2363" y="1706687"/>
            <a:ext cx="1041425" cy="104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450" name="Picture 9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9197" y="2123033"/>
            <a:ext cx="1041424" cy="103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51" name="Rectangle 100"/>
          <p:cNvSpPr>
            <a:spLocks/>
          </p:cNvSpPr>
          <p:nvPr/>
        </p:nvSpPr>
        <p:spPr bwMode="auto">
          <a:xfrm>
            <a:off x="4858867" y="3719215"/>
            <a:ext cx="711401" cy="1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28" bIns="0">
            <a:spAutoFit/>
          </a:bodyPr>
          <a:lstStyle/>
          <a:p>
            <a:pPr marL="40182" defTabSz="914145">
              <a:lnSpc>
                <a:spcPct val="81000"/>
              </a:lnSpc>
            </a:pPr>
            <a:r>
              <a:rPr lang="en-US" sz="1400">
                <a:latin typeface="Lucida Grande" pitchFamily="34" charset="0"/>
                <a:sym typeface="Lucida Grande" pitchFamily="34" charset="0"/>
              </a:rPr>
              <a:t>SEI/BEI</a:t>
            </a:r>
          </a:p>
        </p:txBody>
      </p:sp>
      <p:pic>
        <p:nvPicPr>
          <p:cNvPr id="16452" name="Picture 10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984" y="1706687"/>
            <a:ext cx="1041425" cy="104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453" name="Picture 10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36000" y="2262561"/>
            <a:ext cx="1041424" cy="104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454" name="Picture 10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3171" y="5108898"/>
            <a:ext cx="1039192" cy="104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455" name="Rectangle 104"/>
          <p:cNvSpPr>
            <a:spLocks/>
          </p:cNvSpPr>
          <p:nvPr/>
        </p:nvSpPr>
        <p:spPr bwMode="auto">
          <a:xfrm>
            <a:off x="6040934" y="4345410"/>
            <a:ext cx="646768" cy="1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28" bIns="0">
            <a:spAutoFit/>
          </a:bodyPr>
          <a:lstStyle/>
          <a:p>
            <a:pPr marL="40182" defTabSz="914145">
              <a:lnSpc>
                <a:spcPct val="81000"/>
              </a:lnSpc>
            </a:pPr>
            <a:r>
              <a:rPr lang="en-US" sz="1400">
                <a:latin typeface="Lucida Grande" pitchFamily="34" charset="0"/>
                <a:sym typeface="Lucida Grande" pitchFamily="34" charset="0"/>
              </a:rPr>
              <a:t>LVSTD</a:t>
            </a:r>
          </a:p>
        </p:txBody>
      </p:sp>
      <p:sp>
        <p:nvSpPr>
          <p:cNvPr id="16456" name="Rectangle 105"/>
          <p:cNvSpPr>
            <a:spLocks/>
          </p:cNvSpPr>
          <p:nvPr/>
        </p:nvSpPr>
        <p:spPr bwMode="auto">
          <a:xfrm>
            <a:off x="4521771" y="-722189"/>
            <a:ext cx="4248299" cy="46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9189" bIns="0"/>
          <a:lstStyle/>
          <a:p>
            <a:pPr marL="37950" algn="ctr" defTabSz="914145">
              <a:lnSpc>
                <a:spcPct val="101000"/>
              </a:lnSpc>
              <a:tabLst>
                <a:tab pos="37950" algn="l"/>
                <a:tab pos="482186" algn="l"/>
                <a:tab pos="939816" algn="l"/>
                <a:tab pos="1384052" algn="l"/>
                <a:tab pos="1828289" algn="l"/>
                <a:tab pos="2285919" algn="l"/>
                <a:tab pos="2730155" algn="l"/>
                <a:tab pos="3187785" algn="l"/>
                <a:tab pos="3632021" algn="l"/>
                <a:tab pos="4075142" algn="l"/>
                <a:tab pos="4533888" algn="l"/>
                <a:tab pos="4977008" algn="l"/>
                <a:tab pos="5421244" algn="l"/>
                <a:tab pos="5878874" algn="l"/>
                <a:tab pos="6323110" algn="l"/>
                <a:tab pos="6779624" algn="l"/>
                <a:tab pos="7223860" algn="l"/>
                <a:tab pos="7668096" algn="l"/>
                <a:tab pos="8125727" algn="l"/>
                <a:tab pos="8569963" algn="l"/>
                <a:tab pos="9014199" algn="l"/>
                <a:tab pos="9027593" algn="l"/>
              </a:tabLst>
            </a:pPr>
            <a:r>
              <a:rPr lang="en-US" sz="2400">
                <a:solidFill>
                  <a:schemeClr val="bg1"/>
                </a:solidFill>
                <a:latin typeface="Lucida Grande" pitchFamily="34" charset="0"/>
                <a:sym typeface="Lucida Grande" pitchFamily="34" charset="0"/>
              </a:rPr>
              <a:t>Great Analytical Potential</a:t>
            </a:r>
          </a:p>
        </p:txBody>
      </p:sp>
      <p:pic>
        <p:nvPicPr>
          <p:cNvPr id="37994" name="Picture 106"/>
          <p:cNvPicPr>
            <a:picLocks noChangeArrowheads="1"/>
          </p:cNvPicPr>
          <p:nvPr/>
        </p:nvPicPr>
        <p:blipFill>
          <a:blip r:embed="rId16"/>
          <a:srcRect/>
          <a:stretch>
            <a:fillRect/>
          </a:stretch>
        </p:blipFill>
        <p:spPr bwMode="auto">
          <a:xfrm>
            <a:off x="3233664" y="3631035"/>
            <a:ext cx="3667869" cy="2672209"/>
          </a:xfrm>
          <a:prstGeom prst="rect">
            <a:avLst/>
          </a:prstGeom>
          <a:noFill/>
          <a:ln w="12700">
            <a:noFill/>
            <a:miter lim="800000"/>
            <a:headEnd/>
            <a:tailEnd/>
          </a:ln>
          <a:effectLst>
            <a:outerShdw dist="38100" dir="3779989" algn="ctr" rotWithShape="0">
              <a:srgbClr val="000000">
                <a:alpha val="48999"/>
              </a:srgbClr>
            </a:outerShdw>
          </a:effectLst>
        </p:spPr>
      </p:pic>
      <p:sp>
        <p:nvSpPr>
          <p:cNvPr id="16459" name="Rectangle 207"/>
          <p:cNvSpPr>
            <a:spLocks/>
          </p:cNvSpPr>
          <p:nvPr/>
        </p:nvSpPr>
        <p:spPr bwMode="auto">
          <a:xfrm>
            <a:off x="5214938" y="745629"/>
            <a:ext cx="3451324"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9" bIns="0" anchor="ctr"/>
          <a:lstStyle/>
          <a:p>
            <a:pPr marL="40182" algn="r">
              <a:lnSpc>
                <a:spcPct val="80000"/>
              </a:lnSpc>
            </a:pPr>
            <a:r>
              <a:rPr lang="cs-CZ" sz="2000">
                <a:solidFill>
                  <a:srgbClr val="FFFFFF"/>
                </a:solidFill>
                <a:cs typeface="Arial" pitchFamily="34" charset="0"/>
                <a:sym typeface="Arial" pitchFamily="34" charset="0"/>
              </a:rPr>
              <a:t>Great Analytical Potential </a:t>
            </a:r>
            <a:endParaRPr lang="en-US" sz="2000">
              <a:solidFill>
                <a:srgbClr val="FFFFFF"/>
              </a:solidFill>
              <a:cs typeface="Arial" pitchFamily="34" charset="0"/>
              <a:sym typeface="Arial" pitchFamily="34" charset="0"/>
            </a:endParaRPr>
          </a:p>
        </p:txBody>
      </p:sp>
      <p:grpSp>
        <p:nvGrpSpPr>
          <p:cNvPr id="108" name="Group 42"/>
          <p:cNvGrpSpPr>
            <a:grpSpLocks/>
          </p:cNvGrpSpPr>
          <p:nvPr/>
        </p:nvGrpSpPr>
        <p:grpSpPr bwMode="auto">
          <a:xfrm>
            <a:off x="-56233" y="0"/>
            <a:ext cx="9229949" cy="1240111"/>
            <a:chOff x="-77" y="350"/>
            <a:chExt cx="8269" cy="1111"/>
          </a:xfrm>
        </p:grpSpPr>
        <p:pic>
          <p:nvPicPr>
            <p:cNvPr id="109" name="Picture 43" descr="lista vega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Group 44"/>
            <p:cNvGrpSpPr>
              <a:grpSpLocks/>
            </p:cNvGrpSpPr>
            <p:nvPr/>
          </p:nvGrpSpPr>
          <p:grpSpPr bwMode="auto">
            <a:xfrm>
              <a:off x="467" y="487"/>
              <a:ext cx="2178" cy="590"/>
              <a:chOff x="0" y="0"/>
              <a:chExt cx="2194" cy="644"/>
            </a:xfrm>
          </p:grpSpPr>
          <p:sp>
            <p:nvSpPr>
              <p:cNvPr id="111"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12"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3"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4"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5"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6"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7"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18"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9"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0"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1"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2"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3"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4"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5"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6"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7"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8"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9"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0"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2"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3"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4"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5"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6"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7"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8"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9"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40"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292330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p:cNvSpPr>
          <p:nvPr/>
        </p:nvSpPr>
        <p:spPr bwMode="auto">
          <a:xfrm>
            <a:off x="4449365" y="876300"/>
            <a:ext cx="4243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lstStyle/>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a:solidFill>
                  <a:srgbClr val="FFFFFF"/>
                </a:solidFill>
                <a:latin typeface="Arial" pitchFamily="34" charset="0"/>
                <a:cs typeface="Arial" pitchFamily="34" charset="0"/>
                <a:sym typeface="Arial" pitchFamily="34" charset="0"/>
              </a:rPr>
              <a:t>Positioning Accuracy</a:t>
            </a:r>
          </a:p>
        </p:txBody>
      </p:sp>
      <p:sp>
        <p:nvSpPr>
          <p:cNvPr id="32772" name="Rectangle 3"/>
          <p:cNvSpPr>
            <a:spLocks/>
          </p:cNvSpPr>
          <p:nvPr/>
        </p:nvSpPr>
        <p:spPr bwMode="auto">
          <a:xfrm>
            <a:off x="3607594" y="2821781"/>
            <a:ext cx="3143250"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500" dirty="0">
                <a:latin typeface="Arial" pitchFamily="34" charset="0"/>
                <a:cs typeface="Arial" pitchFamily="34" charset="0"/>
                <a:sym typeface="Arial" pitchFamily="34" charset="0"/>
              </a:rPr>
              <a:t>During GSR analysis the sample is divided into individual fields. Location and analysis of the particles is done filed-by-field using stage movements</a:t>
            </a:r>
            <a:r>
              <a:rPr lang="cs-CZ" sz="1500" dirty="0">
                <a:latin typeface="Arial" pitchFamily="34" charset="0"/>
                <a:cs typeface="Arial" pitchFamily="34" charset="0"/>
                <a:sym typeface="Arial" pitchFamily="34" charset="0"/>
              </a:rPr>
              <a:t>.</a:t>
            </a:r>
          </a:p>
          <a:p>
            <a:r>
              <a:rPr lang="cs-CZ" sz="1500" b="1" dirty="0" err="1">
                <a:latin typeface="Arial" pitchFamily="34" charset="0"/>
                <a:cs typeface="Arial" pitchFamily="34" charset="0"/>
                <a:sym typeface="Arial" pitchFamily="34" charset="0"/>
              </a:rPr>
              <a:t>Positioning</a:t>
            </a:r>
            <a:r>
              <a:rPr lang="cs-CZ" sz="1500" b="1" dirty="0">
                <a:latin typeface="Arial" pitchFamily="34" charset="0"/>
                <a:cs typeface="Arial" pitchFamily="34" charset="0"/>
                <a:sym typeface="Arial" pitchFamily="34" charset="0"/>
              </a:rPr>
              <a:t> </a:t>
            </a:r>
            <a:r>
              <a:rPr lang="cs-CZ" sz="1500" b="1" dirty="0" err="1">
                <a:latin typeface="Arial" pitchFamily="34" charset="0"/>
                <a:cs typeface="Arial" pitchFamily="34" charset="0"/>
                <a:sym typeface="Arial" pitchFamily="34" charset="0"/>
              </a:rPr>
              <a:t>accuracy</a:t>
            </a:r>
            <a:r>
              <a:rPr lang="cs-CZ" sz="1500" b="1" dirty="0">
                <a:latin typeface="Arial" pitchFamily="34" charset="0"/>
                <a:cs typeface="Arial" pitchFamily="34" charset="0"/>
                <a:sym typeface="Arial" pitchFamily="34" charset="0"/>
              </a:rPr>
              <a:t> </a:t>
            </a:r>
            <a:r>
              <a:rPr lang="cs-CZ" sz="1500" b="1" dirty="0" err="1">
                <a:latin typeface="Arial" pitchFamily="34" charset="0"/>
                <a:cs typeface="Arial" pitchFamily="34" charset="0"/>
                <a:sym typeface="Arial" pitchFamily="34" charset="0"/>
              </a:rPr>
              <a:t>is</a:t>
            </a:r>
            <a:r>
              <a:rPr lang="cs-CZ" sz="1500" b="1" dirty="0">
                <a:latin typeface="Arial" pitchFamily="34" charset="0"/>
                <a:cs typeface="Arial" pitchFamily="34" charset="0"/>
                <a:sym typeface="Arial" pitchFamily="34" charset="0"/>
              </a:rPr>
              <a:t> </a:t>
            </a:r>
            <a:r>
              <a:rPr lang="cs-CZ" sz="1500" b="1" dirty="0" err="1">
                <a:latin typeface="Arial" pitchFamily="34" charset="0"/>
                <a:cs typeface="Arial" pitchFamily="34" charset="0"/>
                <a:sym typeface="Arial" pitchFamily="34" charset="0"/>
              </a:rPr>
              <a:t>critical</a:t>
            </a:r>
            <a:r>
              <a:rPr lang="cs-CZ" sz="1500" b="1" dirty="0">
                <a:latin typeface="Arial" pitchFamily="34" charset="0"/>
                <a:cs typeface="Arial" pitchFamily="34" charset="0"/>
                <a:sym typeface="Arial" pitchFamily="34" charset="0"/>
              </a:rPr>
              <a:t> </a:t>
            </a:r>
            <a:r>
              <a:rPr lang="cs-CZ" sz="1500" b="1" dirty="0" err="1">
                <a:latin typeface="Arial" pitchFamily="34" charset="0"/>
                <a:cs typeface="Arial" pitchFamily="34" charset="0"/>
                <a:sym typeface="Arial" pitchFamily="34" charset="0"/>
              </a:rPr>
              <a:t>parameter</a:t>
            </a:r>
            <a:r>
              <a:rPr lang="cs-CZ" sz="1500" b="1" dirty="0">
                <a:latin typeface="Arial" pitchFamily="34" charset="0"/>
                <a:cs typeface="Arial" pitchFamily="34" charset="0"/>
                <a:sym typeface="Arial" pitchFamily="34" charset="0"/>
              </a:rPr>
              <a:t> </a:t>
            </a:r>
            <a:r>
              <a:rPr lang="cs-CZ" sz="1500" b="1" dirty="0" err="1">
                <a:latin typeface="Arial" pitchFamily="34" charset="0"/>
                <a:cs typeface="Arial" pitchFamily="34" charset="0"/>
                <a:sym typeface="Arial" pitchFamily="34" charset="0"/>
              </a:rPr>
              <a:t>for</a:t>
            </a:r>
            <a:r>
              <a:rPr lang="cs-CZ" sz="1500" b="1" dirty="0">
                <a:latin typeface="Arial" pitchFamily="34" charset="0"/>
                <a:cs typeface="Arial" pitchFamily="34" charset="0"/>
                <a:sym typeface="Arial" pitchFamily="34" charset="0"/>
              </a:rPr>
              <a:t> GSR </a:t>
            </a:r>
            <a:r>
              <a:rPr lang="cs-CZ" sz="1500" b="1" dirty="0" err="1">
                <a:latin typeface="Arial" pitchFamily="34" charset="0"/>
                <a:cs typeface="Arial" pitchFamily="34" charset="0"/>
                <a:sym typeface="Arial" pitchFamily="34" charset="0"/>
              </a:rPr>
              <a:t>analysis</a:t>
            </a:r>
            <a:r>
              <a:rPr lang="cs-CZ" sz="1500" b="1" dirty="0">
                <a:latin typeface="Arial" pitchFamily="34" charset="0"/>
                <a:cs typeface="Arial" pitchFamily="34" charset="0"/>
                <a:sym typeface="Arial" pitchFamily="34" charset="0"/>
              </a:rPr>
              <a:t>.</a:t>
            </a:r>
            <a:endParaRPr lang="en-US" sz="1500" b="1" dirty="0">
              <a:latin typeface="Arial" pitchFamily="34" charset="0"/>
              <a:cs typeface="Arial" pitchFamily="34" charset="0"/>
              <a:sym typeface="Arial" pitchFamily="34" charset="0"/>
            </a:endParaRPr>
          </a:p>
          <a:p>
            <a:pPr algn="l"/>
            <a:endParaRPr lang="en-US" sz="1500" dirty="0">
              <a:latin typeface="Arial" pitchFamily="34" charset="0"/>
              <a:cs typeface="Arial" pitchFamily="34" charset="0"/>
              <a:sym typeface="Arial" pitchFamily="34" charset="0"/>
            </a:endParaRPr>
          </a:p>
        </p:txBody>
      </p:sp>
      <p:pic>
        <p:nvPicPr>
          <p:cNvPr id="3277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1801813"/>
            <a:ext cx="3352800" cy="508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4" name="Rectangle 5"/>
          <p:cNvSpPr>
            <a:spLocks/>
          </p:cNvSpPr>
          <p:nvPr/>
        </p:nvSpPr>
        <p:spPr bwMode="auto">
          <a:xfrm>
            <a:off x="3627657" y="5013176"/>
            <a:ext cx="312318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500" b="1" dirty="0" err="1">
                <a:solidFill>
                  <a:srgbClr val="006983"/>
                </a:solidFill>
                <a:latin typeface="Arial" pitchFamily="34" charset="0"/>
                <a:cs typeface="Arial" pitchFamily="34" charset="0"/>
                <a:sym typeface="Arial" pitchFamily="34" charset="0"/>
              </a:rPr>
              <a:t>Tescan</a:t>
            </a:r>
            <a:r>
              <a:rPr lang="en-US" sz="1500" b="1" dirty="0">
                <a:solidFill>
                  <a:srgbClr val="006983"/>
                </a:solidFill>
                <a:latin typeface="Arial" pitchFamily="34" charset="0"/>
                <a:cs typeface="Arial" pitchFamily="34" charset="0"/>
                <a:sym typeface="Arial" pitchFamily="34" charset="0"/>
              </a:rPr>
              <a:t> XM Stage:</a:t>
            </a:r>
          </a:p>
          <a:p>
            <a:pPr algn="l"/>
            <a:r>
              <a:rPr lang="en-US" sz="1500" dirty="0">
                <a:latin typeface="Arial" pitchFamily="34" charset="0"/>
                <a:cs typeface="Arial" pitchFamily="34" charset="0"/>
                <a:sym typeface="Arial" pitchFamily="34" charset="0"/>
              </a:rPr>
              <a:t>XY Range : 130 x 130 mm</a:t>
            </a:r>
          </a:p>
          <a:p>
            <a:pPr algn="l"/>
            <a:r>
              <a:rPr lang="en-US" sz="1500" dirty="0">
                <a:latin typeface="Arial" pitchFamily="34" charset="0"/>
                <a:cs typeface="Arial" pitchFamily="34" charset="0"/>
                <a:sym typeface="Arial" pitchFamily="34" charset="0"/>
              </a:rPr>
              <a:t>Min. Step : 300 nm</a:t>
            </a:r>
          </a:p>
          <a:p>
            <a:pPr algn="l"/>
            <a:r>
              <a:rPr lang="en-US" sz="1500" dirty="0">
                <a:latin typeface="Arial" pitchFamily="34" charset="0"/>
                <a:cs typeface="Arial" pitchFamily="34" charset="0"/>
                <a:sym typeface="Arial" pitchFamily="34" charset="0"/>
              </a:rPr>
              <a:t>Relocation accuracy: &lt; 2um guaranteed</a:t>
            </a:r>
          </a:p>
          <a:p>
            <a:pPr algn="l"/>
            <a:r>
              <a:rPr lang="en-US" sz="1500" dirty="0">
                <a:latin typeface="Arial" pitchFamily="34" charset="0"/>
                <a:cs typeface="Arial" pitchFamily="34" charset="0"/>
                <a:sym typeface="Arial" pitchFamily="34" charset="0"/>
              </a:rPr>
              <a:t>Speed: 5 mm/s</a:t>
            </a:r>
          </a:p>
          <a:p>
            <a:pPr algn="l"/>
            <a:endParaRPr lang="en-US" sz="1500" b="1" dirty="0">
              <a:latin typeface="Arial" pitchFamily="34" charset="0"/>
              <a:cs typeface="Arial" pitchFamily="34" charset="0"/>
              <a:sym typeface="Arial" pitchFamily="34" charset="0"/>
            </a:endParaRPr>
          </a:p>
        </p:txBody>
      </p:sp>
      <p:pic>
        <p:nvPicPr>
          <p:cNvPr id="327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852" y="1790700"/>
            <a:ext cx="214014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3962400"/>
            <a:ext cx="21717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8" name="Rectangle 9"/>
          <p:cNvSpPr>
            <a:spLocks/>
          </p:cNvSpPr>
          <p:nvPr/>
        </p:nvSpPr>
        <p:spPr bwMode="auto">
          <a:xfrm>
            <a:off x="3623072" y="2058600"/>
            <a:ext cx="18594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Arial" pitchFamily="34" charset="0"/>
                <a:cs typeface="Arial" pitchFamily="34" charset="0"/>
                <a:sym typeface="Arial" pitchFamily="34" charset="0"/>
              </a:rPr>
              <a:t>Stage movements</a:t>
            </a:r>
          </a:p>
        </p:txBody>
      </p:sp>
      <p:grpSp>
        <p:nvGrpSpPr>
          <p:cNvPr id="10" name="Group 42"/>
          <p:cNvGrpSpPr>
            <a:grpSpLocks/>
          </p:cNvGrpSpPr>
          <p:nvPr/>
        </p:nvGrpSpPr>
        <p:grpSpPr bwMode="auto">
          <a:xfrm>
            <a:off x="-56233" y="0"/>
            <a:ext cx="9229949" cy="1240111"/>
            <a:chOff x="-77" y="350"/>
            <a:chExt cx="8269" cy="1111"/>
          </a:xfrm>
        </p:grpSpPr>
        <p:pic>
          <p:nvPicPr>
            <p:cNvPr id="11" name="Picture 43" descr="lista vega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4"/>
            <p:cNvGrpSpPr>
              <a:grpSpLocks/>
            </p:cNvGrpSpPr>
            <p:nvPr/>
          </p:nvGrpSpPr>
          <p:grpSpPr bwMode="auto">
            <a:xfrm>
              <a:off x="467" y="487"/>
              <a:ext cx="2178" cy="590"/>
              <a:chOff x="0" y="0"/>
              <a:chExt cx="2194" cy="644"/>
            </a:xfrm>
          </p:grpSpPr>
          <p:sp>
            <p:nvSpPr>
              <p:cNvPr id="13"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4"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5"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6"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7"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8"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9"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20"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1"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4"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7"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8"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9"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0"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1"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2"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292174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p:cNvSpPr>
          <p:nvPr/>
        </p:nvSpPr>
        <p:spPr bwMode="auto">
          <a:xfrm>
            <a:off x="-257175" y="1240111"/>
            <a:ext cx="2209800" cy="561788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11266" name="Picture 2" descr="C:\Users\tescan\Documents\TESCAN\prezentace\fyzika ve firmě\source\TRACE\20position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089" y="1814857"/>
            <a:ext cx="5095403" cy="50431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2"/>
          <p:cNvGrpSpPr>
            <a:grpSpLocks/>
          </p:cNvGrpSpPr>
          <p:nvPr/>
        </p:nvGrpSpPr>
        <p:grpSpPr bwMode="auto">
          <a:xfrm>
            <a:off x="-56233" y="0"/>
            <a:ext cx="9229949" cy="1240111"/>
            <a:chOff x="-77" y="350"/>
            <a:chExt cx="8269" cy="1111"/>
          </a:xfrm>
        </p:grpSpPr>
        <p:pic>
          <p:nvPicPr>
            <p:cNvPr id="6" name="Picture 43" descr="lista vega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44"/>
            <p:cNvGrpSpPr>
              <a:grpSpLocks/>
            </p:cNvGrpSpPr>
            <p:nvPr/>
          </p:nvGrpSpPr>
          <p:grpSpPr bwMode="auto">
            <a:xfrm>
              <a:off x="467" y="487"/>
              <a:ext cx="2178" cy="590"/>
              <a:chOff x="0" y="0"/>
              <a:chExt cx="2194" cy="644"/>
            </a:xfrm>
          </p:grpSpPr>
          <p:sp>
            <p:nvSpPr>
              <p:cNvPr id="8"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9"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0"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4"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5"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6"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7"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8"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9"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0"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1"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4"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7"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10263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p:cNvSpPr>
          <p:nvPr/>
        </p:nvSpPr>
        <p:spPr bwMode="auto">
          <a:xfrm>
            <a:off x="4449365" y="876300"/>
            <a:ext cx="4243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lstStyle/>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a:solidFill>
                  <a:srgbClr val="FFFFFF"/>
                </a:solidFill>
                <a:latin typeface="Arial" pitchFamily="34" charset="0"/>
                <a:cs typeface="Arial" pitchFamily="34" charset="0"/>
                <a:sym typeface="Arial" pitchFamily="34" charset="0"/>
              </a:rPr>
              <a:t>Stage Positioning Accuracy</a:t>
            </a: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95" y="1575594"/>
            <a:ext cx="3799879"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7" name="Rectangle 4"/>
          <p:cNvSpPr>
            <a:spLocks/>
          </p:cNvSpPr>
          <p:nvPr/>
        </p:nvSpPr>
        <p:spPr bwMode="auto">
          <a:xfrm>
            <a:off x="276225" y="5616575"/>
            <a:ext cx="37528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500" i="1">
                <a:latin typeface="Arial" pitchFamily="34" charset="0"/>
                <a:cs typeface="Arial" pitchFamily="34" charset="0"/>
                <a:sym typeface="Arial" pitchFamily="34" charset="0"/>
              </a:rPr>
              <a:t>Image montage from 1048 BSE image fields with two submicron GSR particles found from totaly 48 detected particles</a:t>
            </a:r>
            <a:r>
              <a:rPr lang="cs-CZ" sz="1500" i="1">
                <a:latin typeface="Arial" pitchFamily="34" charset="0"/>
                <a:cs typeface="Arial" pitchFamily="34" charset="0"/>
                <a:sym typeface="Arial" pitchFamily="34" charset="0"/>
              </a:rPr>
              <a:t>.</a:t>
            </a:r>
            <a:endParaRPr lang="en-US" sz="1500" i="1">
              <a:latin typeface="Arial" pitchFamily="34" charset="0"/>
              <a:cs typeface="Arial" pitchFamily="34" charset="0"/>
              <a:sym typeface="Arial" pitchFamily="34" charset="0"/>
            </a:endParaRPr>
          </a:p>
          <a:p>
            <a:pPr algn="l"/>
            <a:endParaRPr lang="en-US" sz="1500" i="1">
              <a:latin typeface="Arial" pitchFamily="34" charset="0"/>
              <a:cs typeface="Arial" pitchFamily="34" charset="0"/>
              <a:sym typeface="Arial" pitchFamily="34" charset="0"/>
            </a:endParaRPr>
          </a:p>
        </p:txBody>
      </p:sp>
      <p:pic>
        <p:nvPicPr>
          <p:cNvPr id="337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2038350"/>
            <a:ext cx="3173016"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1989138"/>
            <a:ext cx="5524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80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650" y="4248150"/>
            <a:ext cx="3228975" cy="192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80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3788" y="4254500"/>
            <a:ext cx="619125" cy="8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0" name="Group 42"/>
          <p:cNvGrpSpPr>
            <a:grpSpLocks/>
          </p:cNvGrpSpPr>
          <p:nvPr/>
        </p:nvGrpSpPr>
        <p:grpSpPr bwMode="auto">
          <a:xfrm>
            <a:off x="-56233" y="0"/>
            <a:ext cx="9229949" cy="1240111"/>
            <a:chOff x="-77" y="350"/>
            <a:chExt cx="8269" cy="1111"/>
          </a:xfrm>
        </p:grpSpPr>
        <p:pic>
          <p:nvPicPr>
            <p:cNvPr id="11" name="Picture 43" descr="lista vega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4"/>
            <p:cNvGrpSpPr>
              <a:grpSpLocks/>
            </p:cNvGrpSpPr>
            <p:nvPr/>
          </p:nvGrpSpPr>
          <p:grpSpPr bwMode="auto">
            <a:xfrm>
              <a:off x="467" y="487"/>
              <a:ext cx="2178" cy="590"/>
              <a:chOff x="0" y="0"/>
              <a:chExt cx="2194" cy="644"/>
            </a:xfrm>
          </p:grpSpPr>
          <p:sp>
            <p:nvSpPr>
              <p:cNvPr id="13"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4"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5"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6"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7"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8"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9"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20"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1"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4"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7"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8"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9"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0"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1"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2"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296475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délník 38"/>
          <p:cNvSpPr/>
          <p:nvPr/>
        </p:nvSpPr>
        <p:spPr bwMode="auto">
          <a:xfrm>
            <a:off x="500907" y="1525072"/>
            <a:ext cx="8143080" cy="4629873"/>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5385" tIns="27693" rIns="55385" bIns="27693"/>
          <a:lstStyle/>
          <a:p>
            <a:pPr defTabSz="553852">
              <a:defRPr/>
            </a:pPr>
            <a:endParaRPr lang="cs-CZ"/>
          </a:p>
        </p:txBody>
      </p:sp>
      <p:sp>
        <p:nvSpPr>
          <p:cNvPr id="31748" name="Rectangle 2"/>
          <p:cNvSpPr>
            <a:spLocks noGrp="1" noChangeArrowheads="1"/>
          </p:cNvSpPr>
          <p:nvPr>
            <p:ph type="title" idx="4294967295"/>
          </p:nvPr>
        </p:nvSpPr>
        <p:spPr>
          <a:xfrm>
            <a:off x="4229580" y="350456"/>
            <a:ext cx="4685842" cy="1020287"/>
          </a:xfrm>
        </p:spPr>
        <p:txBody>
          <a:bodyPr lIns="30745" tIns="30745" rIns="100740" bIns="30745"/>
          <a:lstStyle/>
          <a:p>
            <a:pPr algn="r">
              <a:lnSpc>
                <a:spcPct val="80000"/>
              </a:lnSpc>
              <a:tabLst>
                <a:tab pos="34616" algn="l"/>
                <a:tab pos="583660" algn="l"/>
                <a:tab pos="1137512" algn="l"/>
                <a:tab pos="1691365" algn="l"/>
                <a:tab pos="2245217" algn="l"/>
                <a:tab pos="2799069" algn="l"/>
                <a:tab pos="3352921" algn="l"/>
                <a:tab pos="3906773" algn="l"/>
                <a:tab pos="4460625" algn="l"/>
                <a:tab pos="5014477" algn="l"/>
                <a:tab pos="5568329" algn="l"/>
                <a:tab pos="6122181" algn="l"/>
              </a:tabLst>
            </a:pPr>
            <a:r>
              <a:rPr lang="cs-CZ" sz="1900">
                <a:solidFill>
                  <a:schemeClr val="bg1"/>
                </a:solidFill>
                <a:latin typeface="Verdana" pitchFamily="34" charset="0"/>
              </a:rPr>
              <a:t>Morphological Analysis</a:t>
            </a:r>
            <a:endParaRPr lang="en-GB" sz="1900">
              <a:solidFill>
                <a:schemeClr val="bg1"/>
              </a:solidFill>
              <a:latin typeface="Verdana" pitchFamily="34" charset="0"/>
            </a:endParaRPr>
          </a:p>
        </p:txBody>
      </p:sp>
      <p:grpSp>
        <p:nvGrpSpPr>
          <p:cNvPr id="31749" name="Group 3"/>
          <p:cNvGrpSpPr>
            <a:grpSpLocks/>
          </p:cNvGrpSpPr>
          <p:nvPr/>
        </p:nvGrpSpPr>
        <p:grpSpPr bwMode="auto">
          <a:xfrm>
            <a:off x="243757" y="290439"/>
            <a:ext cx="2039341" cy="718059"/>
            <a:chOff x="265" y="398"/>
            <a:chExt cx="2285" cy="670"/>
          </a:xfrm>
        </p:grpSpPr>
        <p:sp>
          <p:nvSpPr>
            <p:cNvPr id="31764" name="AutoShape 4"/>
            <p:cNvSpPr>
              <a:spLocks noChangeArrowheads="1"/>
            </p:cNvSpPr>
            <p:nvPr/>
          </p:nvSpPr>
          <p:spPr bwMode="auto">
            <a:xfrm>
              <a:off x="743" y="547"/>
              <a:ext cx="263" cy="3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03 w 21600"/>
                <a:gd name="T19" fmla="*/ 3193 h 21600"/>
                <a:gd name="T20" fmla="*/ 18397 w 21600"/>
                <a:gd name="T21" fmla="*/ 1840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65" name="AutoShape 5"/>
            <p:cNvSpPr>
              <a:spLocks noChangeArrowheads="1"/>
            </p:cNvSpPr>
            <p:nvPr/>
          </p:nvSpPr>
          <p:spPr bwMode="auto">
            <a:xfrm>
              <a:off x="1031" y="547"/>
              <a:ext cx="231" cy="3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9 w 21600"/>
                <a:gd name="T19" fmla="*/ 3193 h 21600"/>
                <a:gd name="T20" fmla="*/ 18421 w 21600"/>
                <a:gd name="T21" fmla="*/ 1840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66" name="AutoShape 6"/>
            <p:cNvSpPr>
              <a:spLocks noChangeArrowheads="1"/>
            </p:cNvSpPr>
            <p:nvPr/>
          </p:nvSpPr>
          <p:spPr bwMode="auto">
            <a:xfrm>
              <a:off x="1297" y="547"/>
              <a:ext cx="271" cy="349"/>
            </a:xfrm>
            <a:custGeom>
              <a:avLst/>
              <a:gdLst>
                <a:gd name="T0" fmla="*/ 0 w 21600"/>
                <a:gd name="T1" fmla="*/ 0 h 21424"/>
                <a:gd name="T2" fmla="*/ 0 w 21600"/>
                <a:gd name="T3" fmla="*/ 0 h 21424"/>
                <a:gd name="T4" fmla="*/ 0 w 21600"/>
                <a:gd name="T5" fmla="*/ 0 h 21424"/>
                <a:gd name="T6" fmla="*/ 0 w 21600"/>
                <a:gd name="T7" fmla="*/ 0 h 21424"/>
                <a:gd name="T8" fmla="*/ 0 w 21600"/>
                <a:gd name="T9" fmla="*/ 0 h 21424"/>
                <a:gd name="T10" fmla="*/ 0 w 21600"/>
                <a:gd name="T11" fmla="*/ 0 h 21424"/>
                <a:gd name="T12" fmla="*/ 0 60000 65536"/>
                <a:gd name="T13" fmla="*/ 0 60000 65536"/>
                <a:gd name="T14" fmla="*/ 0 60000 65536"/>
                <a:gd name="T15" fmla="*/ 0 60000 65536"/>
                <a:gd name="T16" fmla="*/ 0 60000 65536"/>
                <a:gd name="T17" fmla="*/ 0 60000 65536"/>
                <a:gd name="T18" fmla="*/ 3188 w 21600"/>
                <a:gd name="T19" fmla="*/ 3192 h 21424"/>
                <a:gd name="T20" fmla="*/ 18412 w 21600"/>
                <a:gd name="T21" fmla="*/ 18416 h 21424"/>
              </a:gdLst>
              <a:ahLst/>
              <a:cxnLst>
                <a:cxn ang="T12">
                  <a:pos x="T0" y="T1"/>
                </a:cxn>
                <a:cxn ang="T13">
                  <a:pos x="T2" y="T3"/>
                </a:cxn>
                <a:cxn ang="T14">
                  <a:pos x="T4" y="T5"/>
                </a:cxn>
                <a:cxn ang="T15">
                  <a:pos x="T6" y="T7"/>
                </a:cxn>
                <a:cxn ang="T16">
                  <a:pos x="T8" y="T9"/>
                </a:cxn>
                <a:cxn ang="T17">
                  <a:pos x="T10" y="T11"/>
                </a:cxn>
              </a:cxnLst>
              <a:rect l="T18" t="T19" r="T20" b="T21"/>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67" name="AutoShape 7"/>
            <p:cNvSpPr>
              <a:spLocks noChangeArrowheads="1"/>
            </p:cNvSpPr>
            <p:nvPr/>
          </p:nvSpPr>
          <p:spPr bwMode="auto">
            <a:xfrm>
              <a:off x="1600" y="547"/>
              <a:ext cx="280" cy="350"/>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60000 65536"/>
                <a:gd name="T13" fmla="*/ 0 60000 65536"/>
                <a:gd name="T14" fmla="*/ 0 60000 65536"/>
                <a:gd name="T15" fmla="*/ 0 60000 65536"/>
                <a:gd name="T16" fmla="*/ 0 60000 65536"/>
                <a:gd name="T17" fmla="*/ 0 60000 65536"/>
                <a:gd name="T18" fmla="*/ 3132 w 21387"/>
                <a:gd name="T19" fmla="*/ 3162 h 21281"/>
                <a:gd name="T20" fmla="*/ 18408 w 21387"/>
                <a:gd name="T21" fmla="*/ 18423 h 21281"/>
              </a:gdLst>
              <a:ahLst/>
              <a:cxnLst>
                <a:cxn ang="T12">
                  <a:pos x="T0" y="T1"/>
                </a:cxn>
                <a:cxn ang="T13">
                  <a:pos x="T2" y="T3"/>
                </a:cxn>
                <a:cxn ang="T14">
                  <a:pos x="T4" y="T5"/>
                </a:cxn>
                <a:cxn ang="T15">
                  <a:pos x="T6" y="T7"/>
                </a:cxn>
                <a:cxn ang="T16">
                  <a:pos x="T8" y="T9"/>
                </a:cxn>
                <a:cxn ang="T17">
                  <a:pos x="T10" y="T11"/>
                </a:cxn>
              </a:cxnLst>
              <a:rect l="T18" t="T19" r="T20" b="T21"/>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68" name="AutoShape 8"/>
            <p:cNvSpPr>
              <a:spLocks noChangeArrowheads="1"/>
            </p:cNvSpPr>
            <p:nvPr/>
          </p:nvSpPr>
          <p:spPr bwMode="auto">
            <a:xfrm>
              <a:off x="1894" y="547"/>
              <a:ext cx="320" cy="3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3 w 21600"/>
                <a:gd name="T19" fmla="*/ 3193 h 21600"/>
                <a:gd name="T20" fmla="*/ 18428 w 21600"/>
                <a:gd name="T21" fmla="*/ 1840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69" name="AutoShape 9"/>
            <p:cNvSpPr>
              <a:spLocks noChangeArrowheads="1"/>
            </p:cNvSpPr>
            <p:nvPr/>
          </p:nvSpPr>
          <p:spPr bwMode="auto">
            <a:xfrm>
              <a:off x="2243" y="547"/>
              <a:ext cx="308" cy="3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6 w 21600"/>
                <a:gd name="T19" fmla="*/ 3193 h 21600"/>
                <a:gd name="T20" fmla="*/ 18444 w 21600"/>
                <a:gd name="T21" fmla="*/ 1840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0" name="AutoShape 10"/>
            <p:cNvSpPr>
              <a:spLocks noChangeArrowheads="1"/>
            </p:cNvSpPr>
            <p:nvPr/>
          </p:nvSpPr>
          <p:spPr bwMode="auto">
            <a:xfrm>
              <a:off x="265" y="551"/>
              <a:ext cx="357" cy="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6 w 21600"/>
                <a:gd name="T19" fmla="*/ 3152 h 21600"/>
                <a:gd name="T20" fmla="*/ 18454 w 21600"/>
                <a:gd name="T21" fmla="*/ 1844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1" name="AutoShape 11"/>
            <p:cNvSpPr>
              <a:spLocks noChangeArrowheads="1"/>
            </p:cNvSpPr>
            <p:nvPr/>
          </p:nvSpPr>
          <p:spPr bwMode="auto">
            <a:xfrm>
              <a:off x="555" y="398"/>
              <a:ext cx="157" cy="1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4 w 21600"/>
                <a:gd name="T19" fmla="*/ 3146 h 21600"/>
                <a:gd name="T20" fmla="*/ 18436 w 21600"/>
                <a:gd name="T21" fmla="*/ 1845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0"/>
                  </a:moveTo>
                  <a:lnTo>
                    <a:pt x="12800" y="21600"/>
                  </a:lnTo>
                  <a:lnTo>
                    <a:pt x="0" y="21600"/>
                  </a:lnTo>
                  <a:lnTo>
                    <a:pt x="6000" y="0"/>
                  </a:lnTo>
                  <a:lnTo>
                    <a:pt x="21600" y="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2" name="AutoShape 12"/>
            <p:cNvSpPr>
              <a:spLocks noChangeArrowheads="1"/>
            </p:cNvSpPr>
            <p:nvPr/>
          </p:nvSpPr>
          <p:spPr bwMode="auto">
            <a:xfrm>
              <a:off x="844" y="996"/>
              <a:ext cx="52"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323 w 21600"/>
                <a:gd name="T19" fmla="*/ 3255 h 21600"/>
                <a:gd name="T20" fmla="*/ 18277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3" name="AutoShape 13"/>
            <p:cNvSpPr>
              <a:spLocks noChangeArrowheads="1"/>
            </p:cNvSpPr>
            <p:nvPr/>
          </p:nvSpPr>
          <p:spPr bwMode="auto">
            <a:xfrm>
              <a:off x="916" y="996"/>
              <a:ext cx="52"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323 w 21600"/>
                <a:gd name="T19" fmla="*/ 3255 h 21600"/>
                <a:gd name="T20" fmla="*/ 18277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4" name="AutoShape 14"/>
            <p:cNvSpPr>
              <a:spLocks noChangeArrowheads="1"/>
            </p:cNvSpPr>
            <p:nvPr/>
          </p:nvSpPr>
          <p:spPr bwMode="auto">
            <a:xfrm>
              <a:off x="988" y="996"/>
              <a:ext cx="58"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2979 w 21600"/>
                <a:gd name="T19" fmla="*/ 3255 h 21600"/>
                <a:gd name="T20" fmla="*/ 18621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5" name="AutoShape 15"/>
            <p:cNvSpPr>
              <a:spLocks noChangeArrowheads="1"/>
            </p:cNvSpPr>
            <p:nvPr/>
          </p:nvSpPr>
          <p:spPr bwMode="auto">
            <a:xfrm>
              <a:off x="1066" y="996"/>
              <a:ext cx="46"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87 w 21600"/>
                <a:gd name="T19" fmla="*/ 3255 h 21600"/>
                <a:gd name="T20" fmla="*/ 18313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6" name="AutoShape 16"/>
            <p:cNvSpPr>
              <a:spLocks noChangeArrowheads="1"/>
            </p:cNvSpPr>
            <p:nvPr/>
          </p:nvSpPr>
          <p:spPr bwMode="auto">
            <a:xfrm>
              <a:off x="1130" y="996"/>
              <a:ext cx="60"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40 w 21600"/>
                <a:gd name="T19" fmla="*/ 3255 h 21600"/>
                <a:gd name="T20" fmla="*/ 18360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7" name="AutoShape 17"/>
            <p:cNvSpPr>
              <a:spLocks noChangeArrowheads="1"/>
            </p:cNvSpPr>
            <p:nvPr/>
          </p:nvSpPr>
          <p:spPr bwMode="auto">
            <a:xfrm>
              <a:off x="1215" y="996"/>
              <a:ext cx="58"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2979 w 21600"/>
                <a:gd name="T19" fmla="*/ 3255 h 21600"/>
                <a:gd name="T20" fmla="*/ 18621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8" name="AutoShape 18"/>
            <p:cNvSpPr>
              <a:spLocks noChangeArrowheads="1"/>
            </p:cNvSpPr>
            <p:nvPr/>
          </p:nvSpPr>
          <p:spPr bwMode="auto">
            <a:xfrm>
              <a:off x="1290" y="996"/>
              <a:ext cx="64"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038 w 21600"/>
                <a:gd name="T19" fmla="*/ 3255 h 21600"/>
                <a:gd name="T20" fmla="*/ 18563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79" name="AutoShape 19"/>
            <p:cNvSpPr>
              <a:spLocks noChangeArrowheads="1"/>
            </p:cNvSpPr>
            <p:nvPr/>
          </p:nvSpPr>
          <p:spPr bwMode="auto">
            <a:xfrm>
              <a:off x="1374" y="996"/>
              <a:ext cx="67"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24 w 21600"/>
                <a:gd name="T19" fmla="*/ 3255 h 21600"/>
                <a:gd name="T20" fmla="*/ 18376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0" name="AutoShape 20"/>
            <p:cNvSpPr>
              <a:spLocks noChangeArrowheads="1"/>
            </p:cNvSpPr>
            <p:nvPr/>
          </p:nvSpPr>
          <p:spPr bwMode="auto">
            <a:xfrm>
              <a:off x="1456" y="996"/>
              <a:ext cx="55"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255 h 21600"/>
                <a:gd name="T20" fmla="*/ 18458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1" name="AutoShape 21"/>
            <p:cNvSpPr>
              <a:spLocks noChangeArrowheads="1"/>
            </p:cNvSpPr>
            <p:nvPr/>
          </p:nvSpPr>
          <p:spPr bwMode="auto">
            <a:xfrm>
              <a:off x="1539" y="996"/>
              <a:ext cx="53"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60 w 21600"/>
                <a:gd name="T19" fmla="*/ 3255 h 21600"/>
                <a:gd name="T20" fmla="*/ 18340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2" name="AutoShape 22"/>
            <p:cNvSpPr>
              <a:spLocks noChangeArrowheads="1"/>
            </p:cNvSpPr>
            <p:nvPr/>
          </p:nvSpPr>
          <p:spPr bwMode="auto">
            <a:xfrm>
              <a:off x="1615" y="996"/>
              <a:ext cx="51"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2965 w 21600"/>
                <a:gd name="T19" fmla="*/ 3255 h 21600"/>
                <a:gd name="T20" fmla="*/ 18635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3" name="Rectangle 23"/>
            <p:cNvSpPr>
              <a:spLocks noChangeArrowheads="1"/>
            </p:cNvSpPr>
            <p:nvPr/>
          </p:nvSpPr>
          <p:spPr bwMode="auto">
            <a:xfrm>
              <a:off x="1723" y="996"/>
              <a:ext cx="8" cy="73"/>
            </a:xfrm>
            <a:prstGeom prst="rect">
              <a:avLst/>
            </a:pr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4" name="AutoShape 24"/>
            <p:cNvSpPr>
              <a:spLocks noChangeArrowheads="1"/>
            </p:cNvSpPr>
            <p:nvPr/>
          </p:nvSpPr>
          <p:spPr bwMode="auto">
            <a:xfrm>
              <a:off x="1759" y="996"/>
              <a:ext cx="57"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032 w 21600"/>
                <a:gd name="T19" fmla="*/ 3255 h 21600"/>
                <a:gd name="T20" fmla="*/ 18568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5" name="AutoShape 25"/>
            <p:cNvSpPr>
              <a:spLocks noChangeArrowheads="1"/>
            </p:cNvSpPr>
            <p:nvPr/>
          </p:nvSpPr>
          <p:spPr bwMode="auto">
            <a:xfrm>
              <a:off x="1879" y="996"/>
              <a:ext cx="58"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2979 w 21600"/>
                <a:gd name="T19" fmla="*/ 3255 h 21600"/>
                <a:gd name="T20" fmla="*/ 18621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6" name="AutoShape 26"/>
            <p:cNvSpPr>
              <a:spLocks noChangeArrowheads="1"/>
            </p:cNvSpPr>
            <p:nvPr/>
          </p:nvSpPr>
          <p:spPr bwMode="auto">
            <a:xfrm>
              <a:off x="1957" y="996"/>
              <a:ext cx="67"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24 w 21600"/>
                <a:gd name="T19" fmla="*/ 3255 h 21600"/>
                <a:gd name="T20" fmla="*/ 18376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7" name="AutoShape 27"/>
            <p:cNvSpPr>
              <a:spLocks noChangeArrowheads="1"/>
            </p:cNvSpPr>
            <p:nvPr/>
          </p:nvSpPr>
          <p:spPr bwMode="auto">
            <a:xfrm>
              <a:off x="2038" y="996"/>
              <a:ext cx="56"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086 w 21600"/>
                <a:gd name="T19" fmla="*/ 3255 h 21600"/>
                <a:gd name="T20" fmla="*/ 18514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8" name="AutoShape 28"/>
            <p:cNvSpPr>
              <a:spLocks noChangeArrowheads="1"/>
            </p:cNvSpPr>
            <p:nvPr/>
          </p:nvSpPr>
          <p:spPr bwMode="auto">
            <a:xfrm>
              <a:off x="2120" y="996"/>
              <a:ext cx="61"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87 w 21600"/>
                <a:gd name="T19" fmla="*/ 3255 h 21600"/>
                <a:gd name="T20" fmla="*/ 18413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89" name="AutoShape 29"/>
            <p:cNvSpPr>
              <a:spLocks noChangeArrowheads="1"/>
            </p:cNvSpPr>
            <p:nvPr/>
          </p:nvSpPr>
          <p:spPr bwMode="auto">
            <a:xfrm>
              <a:off x="2206" y="996"/>
              <a:ext cx="55"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255 h 21600"/>
                <a:gd name="T20" fmla="*/ 18458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90" name="AutoShape 30"/>
            <p:cNvSpPr>
              <a:spLocks noChangeArrowheads="1"/>
            </p:cNvSpPr>
            <p:nvPr/>
          </p:nvSpPr>
          <p:spPr bwMode="auto">
            <a:xfrm>
              <a:off x="2286" y="996"/>
              <a:ext cx="52"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323 w 21600"/>
                <a:gd name="T19" fmla="*/ 3255 h 21600"/>
                <a:gd name="T20" fmla="*/ 18277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91" name="AutoShape 31"/>
            <p:cNvSpPr>
              <a:spLocks noChangeArrowheads="1"/>
            </p:cNvSpPr>
            <p:nvPr/>
          </p:nvSpPr>
          <p:spPr bwMode="auto">
            <a:xfrm>
              <a:off x="2344" y="996"/>
              <a:ext cx="66"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73 w 21600"/>
                <a:gd name="T19" fmla="*/ 3255 h 21600"/>
                <a:gd name="T20" fmla="*/ 18327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92" name="AutoShape 32"/>
            <p:cNvSpPr>
              <a:spLocks noChangeArrowheads="1"/>
            </p:cNvSpPr>
            <p:nvPr/>
          </p:nvSpPr>
          <p:spPr bwMode="auto">
            <a:xfrm>
              <a:off x="2424" y="996"/>
              <a:ext cx="53"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60 w 21600"/>
                <a:gd name="T19" fmla="*/ 3255 h 21600"/>
                <a:gd name="T20" fmla="*/ 18340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sp>
          <p:nvSpPr>
            <p:cNvPr id="31793" name="AutoShape 33"/>
            <p:cNvSpPr>
              <a:spLocks noChangeArrowheads="1"/>
            </p:cNvSpPr>
            <p:nvPr/>
          </p:nvSpPr>
          <p:spPr bwMode="auto">
            <a:xfrm>
              <a:off x="2500" y="996"/>
              <a:ext cx="48" cy="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55 h 21600"/>
                <a:gd name="T20" fmla="*/ 18450 w 21600"/>
                <a:gd name="T21" fmla="*/ 1834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alpha val="50195"/>
              </a:srgbClr>
            </a:solidFill>
            <a:ln>
              <a:noFill/>
            </a:ln>
            <a:extLst>
              <a:ext uri="{91240B29-F687-4F45-9708-019B960494DF}">
                <a14:hiddenLine xmlns:a14="http://schemas.microsoft.com/office/drawing/2010/main" w="36000">
                  <a:solidFill>
                    <a:srgbClr val="000000"/>
                  </a:solidFill>
                  <a:round/>
                  <a:headEnd/>
                  <a:tailEnd/>
                </a14:hiddenLine>
              </a:ext>
            </a:extLst>
          </p:spPr>
          <p:txBody>
            <a:bodyPr wrap="none" anchor="ctr"/>
            <a:lstStyle/>
            <a:p>
              <a:pPr defTabSz="553852"/>
              <a:endParaRPr lang="cs-CZ"/>
            </a:p>
          </p:txBody>
        </p:sp>
      </p:grpSp>
      <p:sp>
        <p:nvSpPr>
          <p:cNvPr id="41" name="Rectangle 2"/>
          <p:cNvSpPr>
            <a:spLocks noChangeArrowheads="1"/>
          </p:cNvSpPr>
          <p:nvPr/>
        </p:nvSpPr>
        <p:spPr bwMode="auto">
          <a:xfrm>
            <a:off x="0" y="6412160"/>
            <a:ext cx="9144000" cy="51443"/>
          </a:xfrm>
          <a:prstGeom prst="rect">
            <a:avLst/>
          </a:prstGeom>
          <a:gradFill flip="none" rotWithShape="1">
            <a:gsLst>
              <a:gs pos="0">
                <a:schemeClr val="bg1">
                  <a:lumMod val="85000"/>
                </a:schemeClr>
              </a:gs>
              <a:gs pos="100000">
                <a:schemeClr val="bg1">
                  <a:alpha val="0"/>
                </a:schemeClr>
              </a:gs>
              <a:gs pos="100000">
                <a:schemeClr val="accent1">
                  <a:tint val="23500"/>
                  <a:satMod val="160000"/>
                </a:schemeClr>
              </a:gs>
            </a:gsLst>
            <a:lin ang="10800000" scaled="1"/>
            <a:tileRect/>
          </a:gradFill>
          <a:ln w="9525">
            <a:noFill/>
            <a:round/>
            <a:headEnd/>
            <a:tailEnd/>
          </a:ln>
        </p:spPr>
        <p:txBody>
          <a:bodyPr wrap="none" lIns="55385" tIns="27693" rIns="55385" bIns="27693" anchor="ctr"/>
          <a:lstStyle/>
          <a:p>
            <a:pPr defTabSz="553852">
              <a:defRPr/>
            </a:pPr>
            <a:endParaRPr lang="cs-CZ"/>
          </a:p>
        </p:txBody>
      </p:sp>
      <p:sp>
        <p:nvSpPr>
          <p:cNvPr id="31752" name="TextovéPole 67"/>
          <p:cNvSpPr txBox="1">
            <a:spLocks noChangeArrowheads="1"/>
          </p:cNvSpPr>
          <p:nvPr/>
        </p:nvSpPr>
        <p:spPr bwMode="auto">
          <a:xfrm>
            <a:off x="4799239" y="6497899"/>
            <a:ext cx="4929599" cy="20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385" tIns="27693" rIns="55385" bIns="27693">
            <a:spAutoFit/>
          </a:bodyPr>
          <a:lstStyle>
            <a:lvl1pPr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algn="ctr" defTabSz="553852" eaLnBrk="1" hangingPunct="1"/>
            <a:r>
              <a:rPr lang="cs-CZ" sz="1000" i="1">
                <a:solidFill>
                  <a:schemeClr val="tx1"/>
                </a:solidFill>
              </a:rPr>
              <a:t>T</a:t>
            </a:r>
            <a:r>
              <a:rPr lang="en-US" sz="1000" i="1">
                <a:solidFill>
                  <a:schemeClr val="tx1"/>
                </a:solidFill>
              </a:rPr>
              <a:t>ESCAN  KOREA  Users  Meeting  2009, Hanyang University</a:t>
            </a:r>
          </a:p>
        </p:txBody>
      </p:sp>
      <p:pic>
        <p:nvPicPr>
          <p:cNvPr id="31753" name="Picture 45" descr="shapes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65" y="1629030"/>
            <a:ext cx="1761655" cy="211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6" descr="shapes01-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672" y="1731915"/>
            <a:ext cx="2142916" cy="257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531" y="4509840"/>
            <a:ext cx="2044699" cy="13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48" descr="shapes01-roundn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305" y="1731915"/>
            <a:ext cx="2146487" cy="25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49"/>
          <p:cNvSpPr txBox="1">
            <a:spLocks noChangeArrowheads="1"/>
          </p:cNvSpPr>
          <p:nvPr/>
        </p:nvSpPr>
        <p:spPr bwMode="auto">
          <a:xfrm>
            <a:off x="5172463" y="4406954"/>
            <a:ext cx="1742012" cy="153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385" tIns="27693" rIns="55385" bIns="27693">
            <a:spAutoFit/>
          </a:bodyPr>
          <a:lstStyle>
            <a:lvl1pPr marL="269875" indent="-269875"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defTabSz="553852" eaLnBrk="1" hangingPunct="1">
              <a:spcBef>
                <a:spcPct val="50000"/>
              </a:spcBef>
              <a:buClr>
                <a:schemeClr val="bg2"/>
              </a:buClr>
            </a:pPr>
            <a:r>
              <a:rPr lang="en-US" b="1">
                <a:solidFill>
                  <a:schemeClr val="tx1"/>
                </a:solidFill>
                <a:latin typeface="Lucida Grande" charset="0"/>
                <a:cs typeface="Arial" charset="0"/>
              </a:rPr>
              <a:t>Roundness: R</a:t>
            </a:r>
            <a:r>
              <a:rPr lang="en-US" b="1" baseline="30000">
                <a:solidFill>
                  <a:schemeClr val="tx1"/>
                </a:solidFill>
                <a:latin typeface="Lucida Grande" charset="0"/>
                <a:cs typeface="Arial" charset="0"/>
              </a:rPr>
              <a:t>2</a:t>
            </a:r>
            <a:r>
              <a:rPr lang="en-US" b="1">
                <a:solidFill>
                  <a:schemeClr val="tx1"/>
                </a:solidFill>
                <a:latin typeface="Lucida Grande" charset="0"/>
                <a:cs typeface="Arial" charset="0"/>
              </a:rPr>
              <a:t>/(4*đ*Area)</a:t>
            </a:r>
            <a:r>
              <a:rPr lang="en-US">
                <a:solidFill>
                  <a:schemeClr val="tx1"/>
                </a:solidFill>
                <a:latin typeface="Lucida Grande" charset="0"/>
                <a:cs typeface="Arial" charset="0"/>
              </a:rPr>
              <a:t> </a:t>
            </a:r>
            <a:endParaRPr lang="en-US" b="1">
              <a:solidFill>
                <a:schemeClr val="tx1"/>
              </a:solidFill>
              <a:latin typeface="Lucida Grande" charset="0"/>
              <a:cs typeface="Arial" charset="0"/>
            </a:endParaRPr>
          </a:p>
          <a:p>
            <a:pPr defTabSz="553852" eaLnBrk="1" hangingPunct="1">
              <a:buClr>
                <a:schemeClr val="bg2"/>
              </a:buClr>
              <a:buFont typeface="Arial" charset="0"/>
              <a:buChar char="■"/>
            </a:pPr>
            <a:r>
              <a:rPr lang="en-US">
                <a:solidFill>
                  <a:schemeClr val="tx1"/>
                </a:solidFill>
                <a:latin typeface="Lucida Grande" charset="0"/>
                <a:cs typeface="Arial" charset="0"/>
              </a:rPr>
              <a:t>Circle = 1</a:t>
            </a:r>
          </a:p>
          <a:p>
            <a:pPr defTabSz="553852" eaLnBrk="1" hangingPunct="1">
              <a:buClr>
                <a:schemeClr val="bg2"/>
              </a:buClr>
              <a:buFont typeface="Arial" charset="0"/>
              <a:buChar char="■"/>
            </a:pPr>
            <a:r>
              <a:rPr lang="en-US">
                <a:solidFill>
                  <a:schemeClr val="tx1"/>
                </a:solidFill>
                <a:latin typeface="Lucida Grande" charset="0"/>
                <a:cs typeface="Arial" charset="0"/>
              </a:rPr>
              <a:t>Square = 1.3</a:t>
            </a:r>
          </a:p>
          <a:p>
            <a:pPr defTabSz="553852" eaLnBrk="1" hangingPunct="1">
              <a:buClr>
                <a:schemeClr val="bg2"/>
              </a:buClr>
              <a:buFont typeface="Arial" charset="0"/>
              <a:buChar char="■"/>
            </a:pPr>
            <a:r>
              <a:rPr lang="en-US">
                <a:solidFill>
                  <a:schemeClr val="tx1"/>
                </a:solidFill>
                <a:latin typeface="Lucida Grande" charset="0"/>
                <a:cs typeface="Arial" charset="0"/>
              </a:rPr>
              <a:t>Triangle = 1.5</a:t>
            </a:r>
          </a:p>
          <a:p>
            <a:pPr defTabSz="553852" eaLnBrk="1" hangingPunct="1">
              <a:buClr>
                <a:schemeClr val="bg2"/>
              </a:buClr>
              <a:buFont typeface="Arial" charset="0"/>
              <a:buChar char="■"/>
            </a:pPr>
            <a:r>
              <a:rPr lang="en-US">
                <a:solidFill>
                  <a:schemeClr val="tx1"/>
                </a:solidFill>
                <a:latin typeface="Lucida Grande" charset="0"/>
                <a:cs typeface="Arial" charset="0"/>
              </a:rPr>
              <a:t>Ellipse = 2</a:t>
            </a:r>
          </a:p>
          <a:p>
            <a:pPr defTabSz="553852" eaLnBrk="1" hangingPunct="1">
              <a:buClr>
                <a:schemeClr val="bg2"/>
              </a:buClr>
              <a:buFont typeface="Arial" charset="0"/>
              <a:buChar char="■"/>
            </a:pPr>
            <a:r>
              <a:rPr lang="en-US">
                <a:solidFill>
                  <a:schemeClr val="tx1"/>
                </a:solidFill>
                <a:latin typeface="Lucida Grande" charset="0"/>
                <a:cs typeface="Arial" charset="0"/>
              </a:rPr>
              <a:t>Dendrite ~ 15</a:t>
            </a:r>
          </a:p>
          <a:p>
            <a:pPr defTabSz="553852" eaLnBrk="1" hangingPunct="1">
              <a:buClr>
                <a:schemeClr val="bg2"/>
              </a:buClr>
              <a:buFont typeface="Arial" charset="0"/>
              <a:buChar char="■"/>
            </a:pPr>
            <a:r>
              <a:rPr lang="en-US">
                <a:solidFill>
                  <a:schemeClr val="tx1"/>
                </a:solidFill>
                <a:latin typeface="Lucida Grande" charset="0"/>
                <a:cs typeface="Arial" charset="0"/>
              </a:rPr>
              <a:t>Thread ~ 25</a:t>
            </a:r>
          </a:p>
        </p:txBody>
      </p:sp>
      <p:pic>
        <p:nvPicPr>
          <p:cNvPr id="31758" name="Picture 50" descr="shapes01-compactn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3937" y="1731915"/>
            <a:ext cx="2147380" cy="25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51"/>
          <p:cNvSpPr txBox="1">
            <a:spLocks noChangeArrowheads="1"/>
          </p:cNvSpPr>
          <p:nvPr/>
        </p:nvSpPr>
        <p:spPr bwMode="auto">
          <a:xfrm>
            <a:off x="7101087" y="4458397"/>
            <a:ext cx="1742012" cy="134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385" tIns="27693" rIns="55385" bIns="27693">
            <a:spAutoFit/>
          </a:bodyPr>
          <a:lstStyle>
            <a:lvl1pPr marL="269875" indent="-269875"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defTabSz="553852" eaLnBrk="1" hangingPunct="1">
              <a:spcBef>
                <a:spcPct val="50000"/>
              </a:spcBef>
              <a:buClr>
                <a:schemeClr val="bg2"/>
              </a:buClr>
            </a:pPr>
            <a:r>
              <a:rPr lang="en-US" b="1">
                <a:solidFill>
                  <a:schemeClr val="tx1"/>
                </a:solidFill>
                <a:latin typeface="Lucida Grande" charset="0"/>
                <a:cs typeface="Arial" charset="0"/>
              </a:rPr>
              <a:t>Extension:</a:t>
            </a:r>
          </a:p>
          <a:p>
            <a:pPr defTabSz="553852" eaLnBrk="1" hangingPunct="1">
              <a:buClr>
                <a:schemeClr val="bg2"/>
              </a:buClr>
              <a:buFont typeface="Arial" charset="0"/>
              <a:buChar char="■"/>
            </a:pPr>
            <a:r>
              <a:rPr lang="en-US">
                <a:solidFill>
                  <a:schemeClr val="tx1"/>
                </a:solidFill>
                <a:latin typeface="Lucida Grande" charset="0"/>
                <a:cs typeface="Arial" charset="0"/>
              </a:rPr>
              <a:t>Circle = 0</a:t>
            </a:r>
          </a:p>
          <a:p>
            <a:pPr defTabSz="553852" eaLnBrk="1" hangingPunct="1">
              <a:buClr>
                <a:schemeClr val="bg2"/>
              </a:buClr>
              <a:buFont typeface="Arial" charset="0"/>
              <a:buChar char="■"/>
            </a:pPr>
            <a:r>
              <a:rPr lang="en-US">
                <a:solidFill>
                  <a:schemeClr val="tx1"/>
                </a:solidFill>
                <a:latin typeface="Lucida Grande" charset="0"/>
                <a:cs typeface="Arial" charset="0"/>
              </a:rPr>
              <a:t>Square = 0.3</a:t>
            </a:r>
          </a:p>
          <a:p>
            <a:pPr defTabSz="553852" eaLnBrk="1" hangingPunct="1">
              <a:buClr>
                <a:schemeClr val="bg2"/>
              </a:buClr>
              <a:buFont typeface="Arial" charset="0"/>
              <a:buChar char="■"/>
            </a:pPr>
            <a:r>
              <a:rPr lang="en-US">
                <a:solidFill>
                  <a:schemeClr val="tx1"/>
                </a:solidFill>
                <a:latin typeface="Lucida Grande" charset="0"/>
                <a:cs typeface="Arial" charset="0"/>
              </a:rPr>
              <a:t>Triangle = 0.5</a:t>
            </a:r>
          </a:p>
          <a:p>
            <a:pPr defTabSz="553852" eaLnBrk="1" hangingPunct="1">
              <a:buClr>
                <a:schemeClr val="bg2"/>
              </a:buClr>
              <a:buFont typeface="Arial" charset="0"/>
              <a:buChar char="■"/>
            </a:pPr>
            <a:r>
              <a:rPr lang="en-US">
                <a:solidFill>
                  <a:schemeClr val="tx1"/>
                </a:solidFill>
                <a:latin typeface="Lucida Grande" charset="0"/>
                <a:cs typeface="Arial" charset="0"/>
              </a:rPr>
              <a:t>Ellipse = 2.5</a:t>
            </a:r>
          </a:p>
          <a:p>
            <a:pPr defTabSz="553852" eaLnBrk="1" hangingPunct="1">
              <a:buClr>
                <a:schemeClr val="bg2"/>
              </a:buClr>
              <a:buFont typeface="Arial" charset="0"/>
              <a:buChar char="■"/>
            </a:pPr>
            <a:r>
              <a:rPr lang="en-US">
                <a:solidFill>
                  <a:schemeClr val="tx1"/>
                </a:solidFill>
                <a:latin typeface="Lucida Grande" charset="0"/>
                <a:cs typeface="Arial" charset="0"/>
              </a:rPr>
              <a:t>Dendrite ~ 4</a:t>
            </a:r>
          </a:p>
          <a:p>
            <a:pPr defTabSz="553852" eaLnBrk="1" hangingPunct="1">
              <a:buClr>
                <a:schemeClr val="bg2"/>
              </a:buClr>
              <a:buFont typeface="Arial" charset="0"/>
              <a:buChar char="■"/>
            </a:pPr>
            <a:r>
              <a:rPr lang="en-US">
                <a:solidFill>
                  <a:schemeClr val="tx1"/>
                </a:solidFill>
                <a:latin typeface="Lucida Grande" charset="0"/>
                <a:cs typeface="Arial" charset="0"/>
              </a:rPr>
              <a:t>Thread ~ 14</a:t>
            </a:r>
          </a:p>
        </p:txBody>
      </p:sp>
      <p:sp>
        <p:nvSpPr>
          <p:cNvPr id="31760" name="Text Box 52"/>
          <p:cNvSpPr txBox="1">
            <a:spLocks noChangeArrowheads="1"/>
          </p:cNvSpPr>
          <p:nvPr/>
        </p:nvSpPr>
        <p:spPr bwMode="auto">
          <a:xfrm>
            <a:off x="2729539" y="1217485"/>
            <a:ext cx="1583408" cy="2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385" tIns="27693" rIns="55385" bIns="27693">
            <a:spAutoFit/>
          </a:bodyPr>
          <a:lstStyle>
            <a:lvl1pPr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defTabSz="553852" eaLnBrk="1" hangingPunct="1"/>
            <a:r>
              <a:rPr lang="cs-CZ" sz="1100" b="1">
                <a:solidFill>
                  <a:schemeClr val="tx1"/>
                </a:solidFill>
                <a:latin typeface="Lucida Grande" charset="0"/>
                <a:cs typeface="Arial" charset="0"/>
              </a:rPr>
              <a:t>Classification by Area</a:t>
            </a:r>
            <a:endParaRPr lang="en-US" sz="1100" b="1">
              <a:solidFill>
                <a:schemeClr val="tx1"/>
              </a:solidFill>
              <a:latin typeface="Lucida Grande" charset="0"/>
              <a:cs typeface="Arial" charset="0"/>
            </a:endParaRPr>
          </a:p>
        </p:txBody>
      </p:sp>
      <p:sp>
        <p:nvSpPr>
          <p:cNvPr id="31761" name="Text Box 53"/>
          <p:cNvSpPr txBox="1">
            <a:spLocks noChangeArrowheads="1"/>
          </p:cNvSpPr>
          <p:nvPr/>
        </p:nvSpPr>
        <p:spPr bwMode="auto">
          <a:xfrm>
            <a:off x="4615305" y="1217486"/>
            <a:ext cx="2216595" cy="24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385" tIns="27693" rIns="55385" bIns="27693">
            <a:spAutoFit/>
          </a:bodyPr>
          <a:lstStyle>
            <a:lvl1pPr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defTabSz="553852" eaLnBrk="1" hangingPunct="1"/>
            <a:r>
              <a:rPr lang="cs-CZ" b="1">
                <a:solidFill>
                  <a:schemeClr val="tx1"/>
                </a:solidFill>
                <a:latin typeface="Lucida Grande" charset="0"/>
                <a:cs typeface="Arial" charset="0"/>
              </a:rPr>
              <a:t>Classification by Roundness</a:t>
            </a:r>
            <a:endParaRPr lang="en-US" b="1">
              <a:solidFill>
                <a:schemeClr val="tx1"/>
              </a:solidFill>
              <a:latin typeface="Lucida Grande" charset="0"/>
              <a:cs typeface="Arial" charset="0"/>
            </a:endParaRPr>
          </a:p>
        </p:txBody>
      </p:sp>
      <p:sp>
        <p:nvSpPr>
          <p:cNvPr id="31762" name="Text Box 54"/>
          <p:cNvSpPr txBox="1">
            <a:spLocks noChangeArrowheads="1"/>
          </p:cNvSpPr>
          <p:nvPr/>
        </p:nvSpPr>
        <p:spPr bwMode="auto">
          <a:xfrm>
            <a:off x="6852590" y="1166042"/>
            <a:ext cx="2114003" cy="42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385" tIns="27693" rIns="55385" bIns="27693">
            <a:spAutoFit/>
          </a:bodyPr>
          <a:lstStyle>
            <a:lvl1pPr eaLnBrk="0" hangingPunct="0">
              <a:defRPr sz="1200">
                <a:solidFill>
                  <a:schemeClr val="bg1"/>
                </a:solidFill>
                <a:latin typeface="Arial" charset="0"/>
                <a:ea typeface="MS Gothic" pitchFamily="49" charset="-128"/>
              </a:defRPr>
            </a:lvl1pPr>
            <a:lvl2pPr eaLnBrk="0" hangingPunct="0">
              <a:defRPr sz="1200">
                <a:solidFill>
                  <a:schemeClr val="bg1"/>
                </a:solidFill>
                <a:latin typeface="Arial" charset="0"/>
                <a:ea typeface="MS Gothic" pitchFamily="49" charset="-128"/>
              </a:defRPr>
            </a:lvl2pPr>
            <a:lvl3pPr eaLnBrk="0" hangingPunct="0">
              <a:defRPr sz="1200">
                <a:solidFill>
                  <a:schemeClr val="bg1"/>
                </a:solidFill>
                <a:latin typeface="Arial" charset="0"/>
                <a:ea typeface="MS Gothic" pitchFamily="49" charset="-128"/>
              </a:defRPr>
            </a:lvl3pPr>
            <a:lvl4pPr eaLnBrk="0" hangingPunct="0">
              <a:defRPr sz="1200">
                <a:solidFill>
                  <a:schemeClr val="bg1"/>
                </a:solidFill>
                <a:latin typeface="Arial" charset="0"/>
                <a:ea typeface="MS Gothic" pitchFamily="49" charset="-128"/>
              </a:defRPr>
            </a:lvl4pPr>
            <a:lvl5pPr eaLnBrk="0" hangingPunct="0">
              <a:defRPr sz="1200">
                <a:solidFill>
                  <a:schemeClr val="bg1"/>
                </a:solidFill>
                <a:latin typeface="Arial" charset="0"/>
                <a:ea typeface="MS Gothic" pitchFamily="49" charset="-128"/>
              </a:defRPr>
            </a:lvl5pPr>
            <a:lvl6pPr marL="25146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6pPr>
            <a:lvl7pPr marL="29718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7pPr>
            <a:lvl8pPr marL="34290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8pPr>
            <a:lvl9pPr marL="3886200" indent="-228600" eaLnBrk="0" fontAlgn="base" hangingPunct="0">
              <a:spcBef>
                <a:spcPct val="0"/>
              </a:spcBef>
              <a:spcAft>
                <a:spcPct val="0"/>
              </a:spcAft>
              <a:buClr>
                <a:srgbClr val="000000"/>
              </a:buClr>
              <a:buSzPct val="100000"/>
              <a:buFont typeface="Times New Roman" pitchFamily="18" charset="0"/>
              <a:defRPr sz="1200">
                <a:solidFill>
                  <a:schemeClr val="bg1"/>
                </a:solidFill>
                <a:latin typeface="Arial" charset="0"/>
                <a:ea typeface="MS Gothic" pitchFamily="49" charset="-128"/>
              </a:defRPr>
            </a:lvl9pPr>
          </a:lstStyle>
          <a:p>
            <a:pPr algn="ctr" defTabSz="553852" eaLnBrk="1" hangingPunct="1"/>
            <a:r>
              <a:rPr lang="cs-CZ" b="1">
                <a:solidFill>
                  <a:schemeClr val="tx1"/>
                </a:solidFill>
                <a:latin typeface="Lucida Grande" charset="0"/>
                <a:cs typeface="Arial" charset="0"/>
              </a:rPr>
              <a:t>Classification by </a:t>
            </a:r>
            <a:r>
              <a:rPr lang="en-US" b="1">
                <a:solidFill>
                  <a:schemeClr val="tx1"/>
                </a:solidFill>
                <a:latin typeface="Lucida Grande" charset="0"/>
                <a:cs typeface="Arial" charset="0"/>
              </a:rPr>
              <a:t>Extension</a:t>
            </a:r>
            <a:endParaRPr lang="cs-CZ" b="1">
              <a:solidFill>
                <a:schemeClr val="tx1"/>
              </a:solidFill>
              <a:latin typeface="Lucida Grande" charset="0"/>
              <a:cs typeface="Arial" charset="0"/>
            </a:endParaRPr>
          </a:p>
          <a:p>
            <a:pPr algn="ctr" defTabSz="553852" eaLnBrk="1" hangingPunct="1"/>
            <a:r>
              <a:rPr lang="en-US" b="1">
                <a:solidFill>
                  <a:schemeClr val="tx1"/>
                </a:solidFill>
                <a:latin typeface="Lucida Grande" charset="0"/>
                <a:cs typeface="Arial" charset="0"/>
              </a:rPr>
              <a:t> (Compactness)</a:t>
            </a:r>
          </a:p>
        </p:txBody>
      </p:sp>
      <p:sp>
        <p:nvSpPr>
          <p:cNvPr id="31763" name="Rectangle 5"/>
          <p:cNvSpPr>
            <a:spLocks/>
          </p:cNvSpPr>
          <p:nvPr/>
        </p:nvSpPr>
        <p:spPr bwMode="auto">
          <a:xfrm>
            <a:off x="543765" y="3892523"/>
            <a:ext cx="1928624" cy="20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3743" bIns="0"/>
          <a:lstStyle/>
          <a:p>
            <a:pPr marL="329812" indent="-306734">
              <a:lnSpc>
                <a:spcPct val="110000"/>
              </a:lnSpc>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endParaRPr lang="en-US" sz="1200" b="1">
              <a:solidFill>
                <a:srgbClr val="006983"/>
              </a:solidFill>
              <a:latin typeface="Lucida Grande" charset="0"/>
              <a:sym typeface="Lucida Grande" charset="0"/>
            </a:endParaRPr>
          </a:p>
          <a:p>
            <a:pPr marL="329812" indent="-306734">
              <a:lnSpc>
                <a:spcPct val="110000"/>
              </a:lnSpc>
              <a:buClr>
                <a:srgbClr val="808080"/>
              </a:buClr>
              <a:buFont typeface="Wingdings" pitchFamily="2" charset="2"/>
              <a:buChar char="n"/>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r>
              <a:rPr lang="en-US" sz="1200" b="1">
                <a:solidFill>
                  <a:srgbClr val="006983"/>
                </a:solidFill>
                <a:latin typeface="Lucida Grande" charset="0"/>
                <a:sym typeface="Lucida Grande" charset="0"/>
              </a:rPr>
              <a:t>O</a:t>
            </a:r>
            <a:r>
              <a:rPr lang="cs-CZ" sz="1200" b="1">
                <a:solidFill>
                  <a:srgbClr val="006983"/>
                </a:solidFill>
                <a:latin typeface="Lucida Grande" charset="0"/>
                <a:sym typeface="Lucida Grande" charset="0"/>
              </a:rPr>
              <a:t>bject size and</a:t>
            </a:r>
          </a:p>
          <a:p>
            <a:pPr marL="329812" indent="-306734">
              <a:lnSpc>
                <a:spcPct val="110000"/>
              </a:lnSpc>
              <a:buClr>
                <a:srgbClr val="808080"/>
              </a:buClr>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r>
              <a:rPr lang="cs-CZ" sz="1200" b="1">
                <a:solidFill>
                  <a:srgbClr val="006983"/>
                </a:solidFill>
                <a:latin typeface="Lucida Grande" charset="0"/>
                <a:sym typeface="Lucida Grande" charset="0"/>
              </a:rPr>
              <a:t>	 shape classification</a:t>
            </a:r>
            <a:endParaRPr lang="cs-CZ" sz="1200" b="1">
              <a:solidFill>
                <a:srgbClr val="006983"/>
              </a:solidFill>
              <a:sym typeface="Lucida Grande" charset="0"/>
            </a:endParaRPr>
          </a:p>
          <a:p>
            <a:pPr marL="329812" indent="-306734">
              <a:lnSpc>
                <a:spcPct val="110000"/>
              </a:lnSpc>
              <a:buClr>
                <a:srgbClr val="808080"/>
              </a:buClr>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endParaRPr lang="en-US" sz="1200" b="1">
              <a:solidFill>
                <a:srgbClr val="006983"/>
              </a:solidFill>
              <a:sym typeface="Lucida Grande" charset="0"/>
            </a:endParaRPr>
          </a:p>
          <a:p>
            <a:pPr marL="329812" indent="-306734">
              <a:lnSpc>
                <a:spcPct val="110000"/>
              </a:lnSpc>
              <a:buClr>
                <a:srgbClr val="808080"/>
              </a:buClr>
              <a:buFont typeface="Wingdings" pitchFamily="2" charset="2"/>
              <a:buChar char="n"/>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r>
              <a:rPr lang="cs-CZ" sz="1200" b="1">
                <a:solidFill>
                  <a:srgbClr val="006983"/>
                </a:solidFill>
                <a:latin typeface="Lucida Grande" charset="0"/>
                <a:sym typeface="Lucida Grande" charset="0"/>
              </a:rPr>
              <a:t>Over 40 parameters</a:t>
            </a:r>
            <a:endParaRPr lang="cs-CZ" sz="1200" b="1">
              <a:solidFill>
                <a:srgbClr val="006983"/>
              </a:solidFill>
              <a:sym typeface="Lucida Grande" charset="0"/>
            </a:endParaRPr>
          </a:p>
          <a:p>
            <a:pPr marL="329812" indent="-306734">
              <a:lnSpc>
                <a:spcPct val="110000"/>
              </a:lnSpc>
              <a:buClr>
                <a:srgbClr val="808080"/>
              </a:buClr>
              <a:buFont typeface="Wingdings" pitchFamily="2" charset="2"/>
              <a:buChar char="n"/>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endParaRPr lang="en-US" sz="1200" b="1">
              <a:solidFill>
                <a:srgbClr val="006983"/>
              </a:solidFill>
              <a:sym typeface="Lucida Grande" charset="0"/>
            </a:endParaRPr>
          </a:p>
          <a:p>
            <a:pPr marL="329812" indent="-306734">
              <a:lnSpc>
                <a:spcPct val="110000"/>
              </a:lnSpc>
              <a:buClr>
                <a:srgbClr val="808080"/>
              </a:buClr>
              <a:buFont typeface="Wingdings" pitchFamily="2" charset="2"/>
              <a:buChar char="n"/>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r>
              <a:rPr lang="cs-CZ" sz="1200" b="1">
                <a:solidFill>
                  <a:srgbClr val="006983"/>
                </a:solidFill>
                <a:latin typeface="Lucida Grande" charset="0"/>
                <a:cs typeface="Arial" charset="0"/>
                <a:sym typeface="Lucida Grande" charset="0"/>
              </a:rPr>
              <a:t>Object filtering</a:t>
            </a:r>
            <a:endParaRPr lang="cs-CZ" sz="1200" b="1">
              <a:solidFill>
                <a:srgbClr val="006983"/>
              </a:solidFill>
              <a:cs typeface="Arial" charset="0"/>
              <a:sym typeface="Lucida Grande" charset="0"/>
            </a:endParaRPr>
          </a:p>
          <a:p>
            <a:pPr marL="329812" indent="-306734">
              <a:lnSpc>
                <a:spcPct val="110000"/>
              </a:lnSpc>
              <a:buClr>
                <a:srgbClr val="808080"/>
              </a:buClr>
              <a:buFont typeface="Wingdings" pitchFamily="2" charset="2"/>
              <a:buChar char="n"/>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endParaRPr lang="en-US" sz="1200" b="1">
              <a:solidFill>
                <a:srgbClr val="006983"/>
              </a:solidFill>
              <a:cs typeface="Arial" charset="0"/>
              <a:sym typeface="Lucida Grande" charset="0"/>
            </a:endParaRPr>
          </a:p>
          <a:p>
            <a:pPr marL="329812" indent="-306734">
              <a:lnSpc>
                <a:spcPct val="110000"/>
              </a:lnSpc>
              <a:buClr>
                <a:srgbClr val="808080"/>
              </a:buClr>
              <a:buFont typeface="Wingdings" pitchFamily="2" charset="2"/>
              <a:buChar char="n"/>
              <a:tabLst>
                <a:tab pos="330773" algn="l"/>
                <a:tab pos="600006" algn="l"/>
                <a:tab pos="876932" algn="l"/>
                <a:tab pos="1146166" algn="l"/>
                <a:tab pos="1415400" algn="l"/>
                <a:tab pos="1692326" algn="l"/>
                <a:tab pos="1961559" algn="l"/>
                <a:tab pos="2230793" algn="l"/>
                <a:tab pos="2507719" algn="l"/>
                <a:tab pos="2776953" algn="l"/>
                <a:tab pos="3053879" algn="l"/>
                <a:tab pos="3323112" algn="l"/>
                <a:tab pos="3592346" algn="l"/>
                <a:tab pos="3869272" algn="l"/>
                <a:tab pos="4138506" algn="l"/>
                <a:tab pos="4407739" algn="l"/>
                <a:tab pos="4684666" algn="l"/>
                <a:tab pos="4953899" algn="l"/>
                <a:tab pos="5230825" algn="l"/>
                <a:tab pos="5500059" algn="l"/>
                <a:tab pos="5769293" algn="l"/>
                <a:tab pos="6007757" algn="l"/>
              </a:tabLst>
            </a:pPr>
            <a:r>
              <a:rPr lang="cs-CZ" sz="1200" b="1">
                <a:solidFill>
                  <a:srgbClr val="006983"/>
                </a:solidFill>
                <a:latin typeface="Lucida Grande" charset="0"/>
                <a:cs typeface="Arial" charset="0"/>
                <a:sym typeface="Lucida Grande" charset="0"/>
              </a:rPr>
              <a:t>Statistical output</a:t>
            </a:r>
            <a:endParaRPr lang="en-US" sz="1200" b="1">
              <a:solidFill>
                <a:srgbClr val="006983"/>
              </a:solidFill>
              <a:latin typeface="Lucida Grande" charset="0"/>
              <a:sym typeface="Lucida Grande" charset="0"/>
            </a:endParaRPr>
          </a:p>
        </p:txBody>
      </p:sp>
      <p:grpSp>
        <p:nvGrpSpPr>
          <p:cNvPr id="50" name="Group 42"/>
          <p:cNvGrpSpPr>
            <a:grpSpLocks/>
          </p:cNvGrpSpPr>
          <p:nvPr/>
        </p:nvGrpSpPr>
        <p:grpSpPr bwMode="auto">
          <a:xfrm>
            <a:off x="-56233" y="0"/>
            <a:ext cx="9229949" cy="1240111"/>
            <a:chOff x="-77" y="350"/>
            <a:chExt cx="8269" cy="1111"/>
          </a:xfrm>
        </p:grpSpPr>
        <p:pic>
          <p:nvPicPr>
            <p:cNvPr id="51" name="Picture 43" descr="lista vega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44"/>
            <p:cNvGrpSpPr>
              <a:grpSpLocks/>
            </p:cNvGrpSpPr>
            <p:nvPr/>
          </p:nvGrpSpPr>
          <p:grpSpPr bwMode="auto">
            <a:xfrm>
              <a:off x="467" y="487"/>
              <a:ext cx="2178" cy="590"/>
              <a:chOff x="0" y="0"/>
              <a:chExt cx="2194" cy="644"/>
            </a:xfrm>
          </p:grpSpPr>
          <p:sp>
            <p:nvSpPr>
              <p:cNvPr id="53"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4"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7"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60"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2"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3"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4"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5"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6"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7"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8"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9"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80"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81"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82"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370780948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36"/>
          <p:cNvSpPr>
            <a:spLocks noChangeAspect="1"/>
          </p:cNvSpPr>
          <p:nvPr/>
        </p:nvSpPr>
        <p:spPr bwMode="auto">
          <a:xfrm rot="21145502">
            <a:off x="-1506538" y="3040380"/>
            <a:ext cx="10896601" cy="3604260"/>
          </a:xfrm>
          <a:custGeom>
            <a:avLst/>
            <a:gdLst>
              <a:gd name="T0" fmla="*/ 330934 w 21600"/>
              <a:gd name="T1" fmla="*/ 3003550 h 21600"/>
              <a:gd name="T2" fmla="*/ 10896600 w 21600"/>
              <a:gd name="T3" fmla="*/ 2044917 h 21600"/>
              <a:gd name="T4" fmla="*/ 10896600 w 21600"/>
              <a:gd name="T5" fmla="*/ 0 h 21600"/>
              <a:gd name="T6" fmla="*/ 0 w 21600"/>
              <a:gd name="T7" fmla="*/ 2437464 h 21600"/>
              <a:gd name="T8" fmla="*/ 330934 w 21600"/>
              <a:gd name="T9" fmla="*/ 3003550 h 21600"/>
              <a:gd name="T10" fmla="*/ 330934 w 21600"/>
              <a:gd name="T11" fmla="*/ 300355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6" y="21600"/>
                </a:moveTo>
                <a:lnTo>
                  <a:pt x="21600" y="14706"/>
                </a:lnTo>
                <a:lnTo>
                  <a:pt x="21600" y="0"/>
                </a:lnTo>
                <a:lnTo>
                  <a:pt x="0" y="17529"/>
                </a:lnTo>
                <a:lnTo>
                  <a:pt x="656" y="21600"/>
                </a:lnTo>
                <a:close/>
                <a:moveTo>
                  <a:pt x="656" y="21600"/>
                </a:moveTo>
              </a:path>
            </a:pathLst>
          </a:custGeom>
          <a:solidFill>
            <a:schemeClr val="accent1">
              <a:lumMod val="20000"/>
              <a:lumOff val="80000"/>
              <a:alpha val="67058"/>
            </a:schemeClr>
          </a:solidFill>
          <a:ln>
            <a:noFill/>
          </a:ln>
        </p:spPr>
        <p:txBody>
          <a:bodyPr lIns="0" tIns="0" rIns="0" bIns="0"/>
          <a:lstStyle/>
          <a:p>
            <a:pPr>
              <a:defRPr/>
            </a:pPr>
            <a:endParaRPr lang="cs-CZ" dirty="0">
              <a:latin typeface="Arial" charset="0"/>
              <a:cs typeface="Arial" charset="0"/>
            </a:endParaRPr>
          </a:p>
        </p:txBody>
      </p:sp>
      <p:grpSp>
        <p:nvGrpSpPr>
          <p:cNvPr id="14340" name="Group 5"/>
          <p:cNvGrpSpPr>
            <a:grpSpLocks noChangeAspect="1"/>
          </p:cNvGrpSpPr>
          <p:nvPr/>
        </p:nvGrpSpPr>
        <p:grpSpPr bwMode="auto">
          <a:xfrm>
            <a:off x="360363" y="215266"/>
            <a:ext cx="1816100" cy="569594"/>
            <a:chOff x="0" y="0"/>
            <a:chExt cx="2194" cy="644"/>
          </a:xfrm>
        </p:grpSpPr>
        <p:sp>
          <p:nvSpPr>
            <p:cNvPr id="14390" name="AutoShape 6"/>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1" name="AutoShape 7"/>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2" name="AutoShape 8"/>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3" name="AutoShape 9"/>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4" name="AutoShape 10"/>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5" name="AutoShape 11"/>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6" name="AutoShape 12"/>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7" name="AutoShape 13"/>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8" name="AutoShape 14"/>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99" name="AutoShape 15"/>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0" name="AutoShape 16"/>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1" name="AutoShape 17"/>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2" name="AutoShape 18"/>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3" name="AutoShape 19"/>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4" name="AutoShape 20"/>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5" name="AutoShape 21"/>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6" name="AutoShape 22"/>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7" name="AutoShape 23"/>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8" name="AutoShape 24"/>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09" name="Rectangle 25"/>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14410" name="AutoShape 26"/>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1" name="AutoShape 27"/>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2" name="AutoShape 28"/>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3" name="AutoShape 29"/>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4" name="AutoShape 30"/>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5" name="AutoShape 31"/>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6" name="AutoShape 32"/>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7" name="AutoShape 33"/>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8" name="AutoShape 34"/>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419" name="AutoShape 35"/>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4341" name="Rectangle 3"/>
          <p:cNvSpPr>
            <a:spLocks noChangeArrowheads="1"/>
          </p:cNvSpPr>
          <p:nvPr/>
        </p:nvSpPr>
        <p:spPr bwMode="auto">
          <a:xfrm flipV="1">
            <a:off x="1" y="6111240"/>
            <a:ext cx="7267575" cy="45720"/>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Nadpis 1"/>
          <p:cNvSpPr>
            <a:spLocks noGrp="1"/>
          </p:cNvSpPr>
          <p:nvPr>
            <p:ph type="title" idx="4294967295"/>
          </p:nvPr>
        </p:nvSpPr>
        <p:spPr>
          <a:xfrm>
            <a:off x="3525839" y="259080"/>
            <a:ext cx="5367337" cy="525780"/>
          </a:xfrm>
        </p:spPr>
        <p:txBody>
          <a:bodyPr>
            <a:noAutofit/>
          </a:bodyPr>
          <a:lstStyle/>
          <a:p>
            <a:pPr algn="r" eaLnBrk="1" hangingPunct="1">
              <a:defRPr/>
            </a:pPr>
            <a:r>
              <a:rPr lang="cs-CZ" sz="2800" b="1" spc="50" dirty="0" smtClean="0">
                <a:solidFill>
                  <a:schemeClr val="bg1"/>
                </a:solidFill>
                <a:effectLst>
                  <a:outerShdw blurRad="38100" dist="38100" dir="2700000" algn="tl">
                    <a:srgbClr val="000000">
                      <a:alpha val="43137"/>
                    </a:srgbClr>
                  </a:outerShdw>
                </a:effectLst>
              </a:rPr>
              <a:t>TESCAN ENFSI </a:t>
            </a:r>
            <a:r>
              <a:rPr lang="cs-CZ" sz="2800" b="1" spc="50" dirty="0" err="1" smtClean="0">
                <a:solidFill>
                  <a:schemeClr val="bg1"/>
                </a:solidFill>
                <a:effectLst>
                  <a:outerShdw blurRad="38100" dist="38100" dir="2700000" algn="tl">
                    <a:srgbClr val="000000">
                      <a:alpha val="43137"/>
                    </a:srgbClr>
                  </a:outerShdw>
                </a:effectLst>
              </a:rPr>
              <a:t>Results</a:t>
            </a:r>
            <a:endParaRPr lang="en-US" sz="2800" b="1" spc="50" dirty="0" smtClean="0">
              <a:solidFill>
                <a:schemeClr val="bg1"/>
              </a:solidFill>
              <a:effectLst>
                <a:outerShdw blurRad="38100" dist="38100" dir="2700000" algn="tl">
                  <a:srgbClr val="000000">
                    <a:alpha val="43137"/>
                  </a:srgbClr>
                </a:outerShdw>
              </a:effectLst>
            </a:endParaRPr>
          </a:p>
        </p:txBody>
      </p:sp>
      <p:sp>
        <p:nvSpPr>
          <p:cNvPr id="14343" name="Text Box 3"/>
          <p:cNvSpPr txBox="1">
            <a:spLocks noChangeArrowheads="1"/>
          </p:cNvSpPr>
          <p:nvPr/>
        </p:nvSpPr>
        <p:spPr bwMode="auto">
          <a:xfrm>
            <a:off x="-460375" y="6280786"/>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cs-CZ" sz="1400">
                <a:solidFill>
                  <a:srgbClr val="006699"/>
                </a:solidFill>
                <a:latin typeface="Lucida Grande"/>
              </a:rPr>
              <a:t>TESCAN TRACE GSR</a:t>
            </a:r>
          </a:p>
        </p:txBody>
      </p:sp>
      <p:sp>
        <p:nvSpPr>
          <p:cNvPr id="14345" name="TextovéPole 51"/>
          <p:cNvSpPr txBox="1">
            <a:spLocks noChangeArrowheads="1"/>
          </p:cNvSpPr>
          <p:nvPr/>
        </p:nvSpPr>
        <p:spPr bwMode="auto">
          <a:xfrm>
            <a:off x="468313" y="1268730"/>
            <a:ext cx="4679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t>TRACE GSR Results</a:t>
            </a:r>
          </a:p>
        </p:txBody>
      </p:sp>
      <p:graphicFrame>
        <p:nvGraphicFramePr>
          <p:cNvPr id="14422" name="Group 86"/>
          <p:cNvGraphicFramePr>
            <a:graphicFrameLocks noGrp="1"/>
          </p:cNvGraphicFramePr>
          <p:nvPr/>
        </p:nvGraphicFramePr>
        <p:xfrm>
          <a:off x="827089" y="2219326"/>
          <a:ext cx="2592387" cy="2861318"/>
        </p:xfrm>
        <a:graphic>
          <a:graphicData uri="http://schemas.openxmlformats.org/drawingml/2006/table">
            <a:tbl>
              <a:tblPr/>
              <a:tblGrid>
                <a:gridCol w="1027112"/>
                <a:gridCol w="782638"/>
                <a:gridCol w="782637"/>
              </a:tblGrid>
              <a:tr h="31813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 </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Plano GmbH</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TESCAN, a.s.</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2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10/15/20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02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0,5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38</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36</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02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0,7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30</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29</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02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1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33</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32</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02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1,5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32</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30</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0289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27</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27</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813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2,5 µm</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27</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27</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8136">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total no.</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190</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300" b="0" i="0" u="none" strike="noStrike" cap="none" normalizeH="0" baseline="0" smtClean="0">
                          <a:ln>
                            <a:noFill/>
                          </a:ln>
                          <a:solidFill>
                            <a:srgbClr val="000000"/>
                          </a:solidFill>
                          <a:effectLst/>
                          <a:latin typeface="Calibri" pitchFamily="34" charset="0"/>
                          <a:cs typeface="Arial" pitchFamily="34" charset="0"/>
                        </a:rPr>
                        <a:t>185</a:t>
                      </a:r>
                    </a:p>
                  </a:txBody>
                  <a:tcPr marL="9525" marR="9525" marT="1143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4421" name="Picture 85" descr="summar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89" y="1613536"/>
            <a:ext cx="5521326" cy="477583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2"/>
          <p:cNvGrpSpPr>
            <a:grpSpLocks/>
          </p:cNvGrpSpPr>
          <p:nvPr/>
        </p:nvGrpSpPr>
        <p:grpSpPr bwMode="auto">
          <a:xfrm>
            <a:off x="-56233" y="0"/>
            <a:ext cx="9229949" cy="1240111"/>
            <a:chOff x="-77" y="350"/>
            <a:chExt cx="8269" cy="1111"/>
          </a:xfrm>
        </p:grpSpPr>
        <p:pic>
          <p:nvPicPr>
            <p:cNvPr id="42" name="Picture 43" descr="lista vega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4"/>
            <p:cNvGrpSpPr>
              <a:grpSpLocks/>
            </p:cNvGrpSpPr>
            <p:nvPr/>
          </p:nvGrpSpPr>
          <p:grpSpPr bwMode="auto">
            <a:xfrm>
              <a:off x="467" y="487"/>
              <a:ext cx="2178" cy="590"/>
              <a:chOff x="0" y="0"/>
              <a:chExt cx="2194" cy="644"/>
            </a:xfrm>
          </p:grpSpPr>
          <p:sp>
            <p:nvSpPr>
              <p:cNvPr id="44"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45"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6"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7"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8"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9"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0"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1"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2"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3"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4"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7"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0"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2"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3"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427666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36"/>
          <p:cNvSpPr>
            <a:spLocks noChangeAspect="1"/>
          </p:cNvSpPr>
          <p:nvPr/>
        </p:nvSpPr>
        <p:spPr bwMode="auto">
          <a:xfrm rot="21145502">
            <a:off x="-1506538" y="3040380"/>
            <a:ext cx="10896601" cy="3604260"/>
          </a:xfrm>
          <a:custGeom>
            <a:avLst/>
            <a:gdLst>
              <a:gd name="T0" fmla="*/ 330934 w 21600"/>
              <a:gd name="T1" fmla="*/ 3003550 h 21600"/>
              <a:gd name="T2" fmla="*/ 10896600 w 21600"/>
              <a:gd name="T3" fmla="*/ 2044917 h 21600"/>
              <a:gd name="T4" fmla="*/ 10896600 w 21600"/>
              <a:gd name="T5" fmla="*/ 0 h 21600"/>
              <a:gd name="T6" fmla="*/ 0 w 21600"/>
              <a:gd name="T7" fmla="*/ 2437464 h 21600"/>
              <a:gd name="T8" fmla="*/ 330934 w 21600"/>
              <a:gd name="T9" fmla="*/ 3003550 h 21600"/>
              <a:gd name="T10" fmla="*/ 330934 w 21600"/>
              <a:gd name="T11" fmla="*/ 300355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6" y="21600"/>
                </a:moveTo>
                <a:lnTo>
                  <a:pt x="21600" y="14706"/>
                </a:lnTo>
                <a:lnTo>
                  <a:pt x="21600" y="0"/>
                </a:lnTo>
                <a:lnTo>
                  <a:pt x="0" y="17529"/>
                </a:lnTo>
                <a:lnTo>
                  <a:pt x="656" y="21600"/>
                </a:lnTo>
                <a:close/>
                <a:moveTo>
                  <a:pt x="656" y="21600"/>
                </a:moveTo>
              </a:path>
            </a:pathLst>
          </a:custGeom>
          <a:solidFill>
            <a:schemeClr val="accent1">
              <a:lumMod val="20000"/>
              <a:lumOff val="80000"/>
              <a:alpha val="67058"/>
            </a:schemeClr>
          </a:solidFill>
          <a:ln>
            <a:noFill/>
          </a:ln>
        </p:spPr>
        <p:txBody>
          <a:bodyPr lIns="0" tIns="0" rIns="0" bIns="0"/>
          <a:lstStyle/>
          <a:p>
            <a:pPr>
              <a:defRPr/>
            </a:pPr>
            <a:endParaRPr lang="cs-CZ" dirty="0">
              <a:latin typeface="Arial" charset="0"/>
              <a:cs typeface="Arial" charset="0"/>
            </a:endParaRPr>
          </a:p>
        </p:txBody>
      </p:sp>
      <p:grpSp>
        <p:nvGrpSpPr>
          <p:cNvPr id="30724" name="Group 5"/>
          <p:cNvGrpSpPr>
            <a:grpSpLocks noChangeAspect="1"/>
          </p:cNvGrpSpPr>
          <p:nvPr/>
        </p:nvGrpSpPr>
        <p:grpSpPr bwMode="auto">
          <a:xfrm>
            <a:off x="360363" y="215266"/>
            <a:ext cx="1816100" cy="569594"/>
            <a:chOff x="0" y="0"/>
            <a:chExt cx="2194" cy="644"/>
          </a:xfrm>
        </p:grpSpPr>
        <p:sp>
          <p:nvSpPr>
            <p:cNvPr id="30725" name="AutoShape 6"/>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26" name="AutoShape 7"/>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27" name="AutoShape 8"/>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28" name="AutoShape 9"/>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29" name="AutoShape 10"/>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0" name="AutoShape 11"/>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1" name="AutoShape 12"/>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2" name="AutoShape 13"/>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3" name="AutoShape 14"/>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4" name="AutoShape 15"/>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5" name="AutoShape 16"/>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6" name="AutoShape 17"/>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7" name="AutoShape 18"/>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8" name="AutoShape 19"/>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39" name="AutoShape 20"/>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0" name="AutoShape 21"/>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1" name="AutoShape 22"/>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2" name="AutoShape 23"/>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3" name="AutoShape 24"/>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4" name="Rectangle 25"/>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30745" name="AutoShape 26"/>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6" name="AutoShape 27"/>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7" name="AutoShape 28"/>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8" name="AutoShape 29"/>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49" name="AutoShape 30"/>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50" name="AutoShape 31"/>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51" name="AutoShape 32"/>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52" name="AutoShape 33"/>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53" name="AutoShape 34"/>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0754" name="AutoShape 35"/>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30755" name="Rectangle 3"/>
          <p:cNvSpPr>
            <a:spLocks noChangeArrowheads="1"/>
          </p:cNvSpPr>
          <p:nvPr/>
        </p:nvSpPr>
        <p:spPr bwMode="auto">
          <a:xfrm flipV="1">
            <a:off x="1" y="6111240"/>
            <a:ext cx="7267575" cy="45720"/>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Nadpis 1"/>
          <p:cNvSpPr>
            <a:spLocks noGrp="1"/>
          </p:cNvSpPr>
          <p:nvPr>
            <p:ph type="title" idx="4294967295"/>
          </p:nvPr>
        </p:nvSpPr>
        <p:spPr>
          <a:xfrm>
            <a:off x="3525839" y="259080"/>
            <a:ext cx="5367337" cy="525780"/>
          </a:xfrm>
        </p:spPr>
        <p:txBody>
          <a:bodyPr>
            <a:noAutofit/>
          </a:bodyPr>
          <a:lstStyle/>
          <a:p>
            <a:pPr algn="r" eaLnBrk="1" hangingPunct="1">
              <a:defRPr/>
            </a:pPr>
            <a:r>
              <a:rPr lang="cs-CZ" sz="2800" b="1" spc="50" dirty="0" smtClean="0">
                <a:solidFill>
                  <a:schemeClr val="bg1"/>
                </a:solidFill>
                <a:effectLst>
                  <a:outerShdw blurRad="38100" dist="38100" dir="2700000" algn="tl">
                    <a:srgbClr val="000000">
                      <a:alpha val="43137"/>
                    </a:srgbClr>
                  </a:outerShdw>
                </a:effectLst>
              </a:rPr>
              <a:t>TESCAN ENFSI </a:t>
            </a:r>
            <a:r>
              <a:rPr lang="cs-CZ" sz="2800" b="1" spc="50" dirty="0" err="1" smtClean="0">
                <a:solidFill>
                  <a:schemeClr val="bg1"/>
                </a:solidFill>
                <a:effectLst>
                  <a:outerShdw blurRad="38100" dist="38100" dir="2700000" algn="tl">
                    <a:srgbClr val="000000">
                      <a:alpha val="43137"/>
                    </a:srgbClr>
                  </a:outerShdw>
                </a:effectLst>
              </a:rPr>
              <a:t>Results</a:t>
            </a:r>
            <a:endParaRPr lang="en-US" sz="2800" b="1" spc="50" dirty="0" smtClean="0">
              <a:solidFill>
                <a:schemeClr val="bg1"/>
              </a:solidFill>
              <a:effectLst>
                <a:outerShdw blurRad="38100" dist="38100" dir="2700000" algn="tl">
                  <a:srgbClr val="000000">
                    <a:alpha val="43137"/>
                  </a:srgbClr>
                </a:outerShdw>
              </a:effectLst>
            </a:endParaRPr>
          </a:p>
        </p:txBody>
      </p:sp>
      <p:sp>
        <p:nvSpPr>
          <p:cNvPr id="30757" name="Text Box 3"/>
          <p:cNvSpPr txBox="1">
            <a:spLocks noChangeArrowheads="1"/>
          </p:cNvSpPr>
          <p:nvPr/>
        </p:nvSpPr>
        <p:spPr bwMode="auto">
          <a:xfrm>
            <a:off x="-460375" y="6280786"/>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cs-CZ" sz="1400">
                <a:solidFill>
                  <a:srgbClr val="006699"/>
                </a:solidFill>
                <a:latin typeface="Lucida Grande"/>
              </a:rPr>
              <a:t>TESCAN TRACE GSR</a:t>
            </a:r>
          </a:p>
        </p:txBody>
      </p:sp>
      <p:pic>
        <p:nvPicPr>
          <p:cNvPr id="10243" name="Picture 3" descr="C:\Users\tescan\Documents\TESCAN\prezentace\fyzika ve firmě\source\TRACE\spec.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449" y="1108477"/>
            <a:ext cx="4272583" cy="569677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2" descr="Particle 4"/>
          <p:cNvPicPr>
            <a:picLocks noChangeAspect="1" noChangeArrowheads="1"/>
          </p:cNvPicPr>
          <p:nvPr/>
        </p:nvPicPr>
        <p:blipFill>
          <a:blip r:embed="rId3" cstate="print">
            <a:extLst/>
          </a:blip>
          <a:srcRect/>
          <a:stretch>
            <a:fillRect/>
          </a:stretch>
        </p:blipFill>
        <p:spPr bwMode="auto">
          <a:xfrm>
            <a:off x="1307042" y="3577053"/>
            <a:ext cx="1645729" cy="1631286"/>
          </a:xfrm>
          <a:prstGeom prst="rect">
            <a:avLst/>
          </a:prstGeom>
          <a:ln>
            <a:noFill/>
          </a:ln>
          <a:effectLst>
            <a:softEdge rad="112500"/>
          </a:effectLst>
          <a:extLst/>
        </p:spPr>
      </p:pic>
      <p:pic>
        <p:nvPicPr>
          <p:cNvPr id="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7307" t="17622" r="24174" b="20186"/>
          <a:stretch>
            <a:fillRect/>
          </a:stretch>
        </p:blipFill>
        <p:spPr bwMode="auto">
          <a:xfrm>
            <a:off x="1514321" y="2132856"/>
            <a:ext cx="130244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1" name="Group 42"/>
          <p:cNvGrpSpPr>
            <a:grpSpLocks/>
          </p:cNvGrpSpPr>
          <p:nvPr/>
        </p:nvGrpSpPr>
        <p:grpSpPr bwMode="auto">
          <a:xfrm>
            <a:off x="-56233" y="0"/>
            <a:ext cx="9229949" cy="1240111"/>
            <a:chOff x="-77" y="350"/>
            <a:chExt cx="8269" cy="1111"/>
          </a:xfrm>
        </p:grpSpPr>
        <p:pic>
          <p:nvPicPr>
            <p:cNvPr id="42" name="Picture 43" descr="lista vega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4"/>
            <p:cNvGrpSpPr>
              <a:grpSpLocks/>
            </p:cNvGrpSpPr>
            <p:nvPr/>
          </p:nvGrpSpPr>
          <p:grpSpPr bwMode="auto">
            <a:xfrm>
              <a:off x="467" y="487"/>
              <a:ext cx="2178" cy="590"/>
              <a:chOff x="0" y="0"/>
              <a:chExt cx="2194" cy="644"/>
            </a:xfrm>
          </p:grpSpPr>
          <p:sp>
            <p:nvSpPr>
              <p:cNvPr id="44"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47"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8"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9"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0"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1"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2"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3"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4"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7"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0"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2"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3"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4"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5"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4178136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
          <p:cNvGrpSpPr>
            <a:grpSpLocks/>
          </p:cNvGrpSpPr>
          <p:nvPr/>
        </p:nvGrpSpPr>
        <p:grpSpPr bwMode="auto">
          <a:xfrm>
            <a:off x="-4465" y="298029"/>
            <a:ext cx="9152930" cy="1499071"/>
            <a:chOff x="0" y="0"/>
            <a:chExt cx="15376" cy="1888"/>
          </a:xfrm>
        </p:grpSpPr>
        <p:pic>
          <p:nvPicPr>
            <p:cNvPr id="33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376"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3827" name="Group 3"/>
            <p:cNvGrpSpPr>
              <a:grpSpLocks/>
            </p:cNvGrpSpPr>
            <p:nvPr/>
          </p:nvGrpSpPr>
          <p:grpSpPr bwMode="auto">
            <a:xfrm>
              <a:off x="544" y="304"/>
              <a:ext cx="3086" cy="906"/>
              <a:chOff x="0" y="0"/>
              <a:chExt cx="3086" cy="906"/>
            </a:xfrm>
          </p:grpSpPr>
          <p:sp>
            <p:nvSpPr>
              <p:cNvPr id="33828" name="AutoShape 4"/>
              <p:cNvSpPr>
                <a:spLocks/>
              </p:cNvSpPr>
              <p:nvPr/>
            </p:nvSpPr>
            <p:spPr bwMode="auto">
              <a:xfrm>
                <a:off x="646" y="202"/>
                <a:ext cx="354" cy="466"/>
              </a:xfrm>
              <a:custGeom>
                <a:avLst/>
                <a:gdLst>
                  <a:gd name="T0" fmla="*/ 4 w 21600"/>
                  <a:gd name="T1" fmla="*/ 10 h 21600"/>
                  <a:gd name="T2" fmla="*/ 2 w 21600"/>
                  <a:gd name="T3" fmla="*/ 10 h 21600"/>
                  <a:gd name="T4" fmla="*/ 2 w 21600"/>
                  <a:gd name="T5" fmla="*/ 2 h 21600"/>
                  <a:gd name="T6" fmla="*/ 0 w 21600"/>
                  <a:gd name="T7" fmla="*/ 2 h 21600"/>
                  <a:gd name="T8" fmla="*/ 0 w 21600"/>
                  <a:gd name="T9" fmla="*/ 0 h 21600"/>
                  <a:gd name="T10" fmla="*/ 6 w 21600"/>
                  <a:gd name="T11" fmla="*/ 0 h 21600"/>
                  <a:gd name="T12" fmla="*/ 6 w 21600"/>
                  <a:gd name="T13" fmla="*/ 2 h 21600"/>
                  <a:gd name="T14" fmla="*/ 4 w 21600"/>
                  <a:gd name="T15" fmla="*/ 2 h 21600"/>
                  <a:gd name="T16" fmla="*/ 4 w 21600"/>
                  <a:gd name="T17" fmla="*/ 1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9" name="AutoShape 5"/>
              <p:cNvSpPr>
                <a:spLocks/>
              </p:cNvSpPr>
              <p:nvPr/>
            </p:nvSpPr>
            <p:spPr bwMode="auto">
              <a:xfrm>
                <a:off x="1034" y="202"/>
                <a:ext cx="312" cy="466"/>
              </a:xfrm>
              <a:custGeom>
                <a:avLst/>
                <a:gdLst>
                  <a:gd name="T0" fmla="*/ 1 w 21600"/>
                  <a:gd name="T1" fmla="*/ 4 h 21600"/>
                  <a:gd name="T2" fmla="*/ 4 w 21600"/>
                  <a:gd name="T3" fmla="*/ 4 h 21600"/>
                  <a:gd name="T4" fmla="*/ 4 w 21600"/>
                  <a:gd name="T5" fmla="*/ 6 h 21600"/>
                  <a:gd name="T6" fmla="*/ 1 w 21600"/>
                  <a:gd name="T7" fmla="*/ 6 h 21600"/>
                  <a:gd name="T8" fmla="*/ 1 w 21600"/>
                  <a:gd name="T9" fmla="*/ 8 h 21600"/>
                  <a:gd name="T10" fmla="*/ 5 w 21600"/>
                  <a:gd name="T11" fmla="*/ 8 h 21600"/>
                  <a:gd name="T12" fmla="*/ 5 w 21600"/>
                  <a:gd name="T13" fmla="*/ 10 h 21600"/>
                  <a:gd name="T14" fmla="*/ 0 w 21600"/>
                  <a:gd name="T15" fmla="*/ 10 h 21600"/>
                  <a:gd name="T16" fmla="*/ 0 w 21600"/>
                  <a:gd name="T17" fmla="*/ 0 h 21600"/>
                  <a:gd name="T18" fmla="*/ 5 w 21600"/>
                  <a:gd name="T19" fmla="*/ 0 h 21600"/>
                  <a:gd name="T20" fmla="*/ 5 w 21600"/>
                  <a:gd name="T21" fmla="*/ 2 h 21600"/>
                  <a:gd name="T22" fmla="*/ 1 w 21600"/>
                  <a:gd name="T23" fmla="*/ 2 h 21600"/>
                  <a:gd name="T24" fmla="*/ 1 w 21600"/>
                  <a:gd name="T25" fmla="*/ 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0" name="AutoShape 6"/>
              <p:cNvSpPr>
                <a:spLocks/>
              </p:cNvSpPr>
              <p:nvPr/>
            </p:nvSpPr>
            <p:spPr bwMode="auto">
              <a:xfrm>
                <a:off x="1393" y="202"/>
                <a:ext cx="366" cy="470"/>
              </a:xfrm>
              <a:custGeom>
                <a:avLst/>
                <a:gdLst>
                  <a:gd name="T0" fmla="*/ 1 w 21600"/>
                  <a:gd name="T1" fmla="*/ 7 h 21424"/>
                  <a:gd name="T2" fmla="*/ 1 w 21600"/>
                  <a:gd name="T3" fmla="*/ 8 h 21424"/>
                  <a:gd name="T4" fmla="*/ 3 w 21600"/>
                  <a:gd name="T5" fmla="*/ 9 h 21424"/>
                  <a:gd name="T6" fmla="*/ 5 w 21600"/>
                  <a:gd name="T7" fmla="*/ 7 h 21424"/>
                  <a:gd name="T8" fmla="*/ 3 w 21600"/>
                  <a:gd name="T9" fmla="*/ 6 h 21424"/>
                  <a:gd name="T10" fmla="*/ 0 w 21600"/>
                  <a:gd name="T11" fmla="*/ 3 h 21424"/>
                  <a:gd name="T12" fmla="*/ 3 w 21600"/>
                  <a:gd name="T13" fmla="*/ 0 h 21424"/>
                  <a:gd name="T14" fmla="*/ 6 w 21600"/>
                  <a:gd name="T15" fmla="*/ 3 h 21424"/>
                  <a:gd name="T16" fmla="*/ 6 w 21600"/>
                  <a:gd name="T17" fmla="*/ 3 h 21424"/>
                  <a:gd name="T18" fmla="*/ 5 w 21600"/>
                  <a:gd name="T19" fmla="*/ 3 h 21424"/>
                  <a:gd name="T20" fmla="*/ 5 w 21600"/>
                  <a:gd name="T21" fmla="*/ 3 h 21424"/>
                  <a:gd name="T22" fmla="*/ 3 w 21600"/>
                  <a:gd name="T23" fmla="*/ 2 h 21424"/>
                  <a:gd name="T24" fmla="*/ 2 w 21600"/>
                  <a:gd name="T25" fmla="*/ 3 h 21424"/>
                  <a:gd name="T26" fmla="*/ 3 w 21600"/>
                  <a:gd name="T27" fmla="*/ 4 h 21424"/>
                  <a:gd name="T28" fmla="*/ 6 w 21600"/>
                  <a:gd name="T29" fmla="*/ 7 h 21424"/>
                  <a:gd name="T30" fmla="*/ 3 w 21600"/>
                  <a:gd name="T31" fmla="*/ 10 h 21424"/>
                  <a:gd name="T32" fmla="*/ 0 w 21600"/>
                  <a:gd name="T33" fmla="*/ 8 h 21424"/>
                  <a:gd name="T34" fmla="*/ 0 w 21600"/>
                  <a:gd name="T35" fmla="*/ 7 h 21424"/>
                  <a:gd name="T36" fmla="*/ 1 w 21600"/>
                  <a:gd name="T37" fmla="*/ 7 h 21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4"/>
                  <a:gd name="T59" fmla="*/ 21600 w 21600"/>
                  <a:gd name="T60" fmla="*/ 21424 h 21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1" name="AutoShape 7"/>
              <p:cNvSpPr>
                <a:spLocks/>
              </p:cNvSpPr>
              <p:nvPr/>
            </p:nvSpPr>
            <p:spPr bwMode="auto">
              <a:xfrm>
                <a:off x="1801" y="202"/>
                <a:ext cx="378" cy="471"/>
              </a:xfrm>
              <a:custGeom>
                <a:avLst/>
                <a:gdLst>
                  <a:gd name="T0" fmla="*/ 5 w 21387"/>
                  <a:gd name="T1" fmla="*/ 3 h 21281"/>
                  <a:gd name="T2" fmla="*/ 5 w 21387"/>
                  <a:gd name="T3" fmla="*/ 3 h 21281"/>
                  <a:gd name="T4" fmla="*/ 3 w 21387"/>
                  <a:gd name="T5" fmla="*/ 2 h 21281"/>
                  <a:gd name="T6" fmla="*/ 2 w 21387"/>
                  <a:gd name="T7" fmla="*/ 4 h 21281"/>
                  <a:gd name="T8" fmla="*/ 2 w 21387"/>
                  <a:gd name="T9" fmla="*/ 6 h 21281"/>
                  <a:gd name="T10" fmla="*/ 3 w 21387"/>
                  <a:gd name="T11" fmla="*/ 9 h 21281"/>
                  <a:gd name="T12" fmla="*/ 5 w 21387"/>
                  <a:gd name="T13" fmla="*/ 7 h 21281"/>
                  <a:gd name="T14" fmla="*/ 5 w 21387"/>
                  <a:gd name="T15" fmla="*/ 7 h 21281"/>
                  <a:gd name="T16" fmla="*/ 7 w 21387"/>
                  <a:gd name="T17" fmla="*/ 7 h 21281"/>
                  <a:gd name="T18" fmla="*/ 7 w 21387"/>
                  <a:gd name="T19" fmla="*/ 7 h 21281"/>
                  <a:gd name="T20" fmla="*/ 3 w 21387"/>
                  <a:gd name="T21" fmla="*/ 10 h 21281"/>
                  <a:gd name="T22" fmla="*/ 0 w 21387"/>
                  <a:gd name="T23" fmla="*/ 6 h 21281"/>
                  <a:gd name="T24" fmla="*/ 0 w 21387"/>
                  <a:gd name="T25" fmla="*/ 4 h 21281"/>
                  <a:gd name="T26" fmla="*/ 3 w 21387"/>
                  <a:gd name="T27" fmla="*/ 0 h 21281"/>
                  <a:gd name="T28" fmla="*/ 7 w 21387"/>
                  <a:gd name="T29" fmla="*/ 3 h 21281"/>
                  <a:gd name="T30" fmla="*/ 7 w 21387"/>
                  <a:gd name="T31" fmla="*/ 3 h 21281"/>
                  <a:gd name="T32" fmla="*/ 5 w 21387"/>
                  <a:gd name="T33" fmla="*/ 3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2" name="AutoShape 8"/>
              <p:cNvSpPr>
                <a:spLocks/>
              </p:cNvSpPr>
              <p:nvPr/>
            </p:nvSpPr>
            <p:spPr bwMode="auto">
              <a:xfrm>
                <a:off x="2198" y="202"/>
                <a:ext cx="432" cy="466"/>
              </a:xfrm>
              <a:custGeom>
                <a:avLst/>
                <a:gdLst>
                  <a:gd name="T0" fmla="*/ 2 w 21600"/>
                  <a:gd name="T1" fmla="*/ 8 h 21600"/>
                  <a:gd name="T2" fmla="*/ 2 w 21600"/>
                  <a:gd name="T3" fmla="*/ 10 h 21600"/>
                  <a:gd name="T4" fmla="*/ 0 w 21600"/>
                  <a:gd name="T5" fmla="*/ 10 h 21600"/>
                  <a:gd name="T6" fmla="*/ 3 w 21600"/>
                  <a:gd name="T7" fmla="*/ 0 h 21600"/>
                  <a:gd name="T8" fmla="*/ 6 w 21600"/>
                  <a:gd name="T9" fmla="*/ 0 h 21600"/>
                  <a:gd name="T10" fmla="*/ 9 w 21600"/>
                  <a:gd name="T11" fmla="*/ 10 h 21600"/>
                  <a:gd name="T12" fmla="*/ 7 w 21600"/>
                  <a:gd name="T13" fmla="*/ 10 h 21600"/>
                  <a:gd name="T14" fmla="*/ 6 w 21600"/>
                  <a:gd name="T15" fmla="*/ 8 h 21600"/>
                  <a:gd name="T16" fmla="*/ 2 w 21600"/>
                  <a:gd name="T17" fmla="*/ 8 h 21600"/>
                  <a:gd name="T18" fmla="*/ 4 w 21600"/>
                  <a:gd name="T19" fmla="*/ 2 h 21600"/>
                  <a:gd name="T20" fmla="*/ 4 w 21600"/>
                  <a:gd name="T21" fmla="*/ 2 h 21600"/>
                  <a:gd name="T22" fmla="*/ 3 w 21600"/>
                  <a:gd name="T23" fmla="*/ 7 h 21600"/>
                  <a:gd name="T24" fmla="*/ 6 w 21600"/>
                  <a:gd name="T25" fmla="*/ 7 h 21600"/>
                  <a:gd name="T26" fmla="*/ 4 w 21600"/>
                  <a:gd name="T27" fmla="*/ 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3" name="AutoShape 9"/>
              <p:cNvSpPr>
                <a:spLocks/>
              </p:cNvSpPr>
              <p:nvPr/>
            </p:nvSpPr>
            <p:spPr bwMode="auto">
              <a:xfrm>
                <a:off x="2669" y="202"/>
                <a:ext cx="417" cy="466"/>
              </a:xfrm>
              <a:custGeom>
                <a:avLst/>
                <a:gdLst>
                  <a:gd name="T0" fmla="*/ 6 w 21600"/>
                  <a:gd name="T1" fmla="*/ 0 h 21600"/>
                  <a:gd name="T2" fmla="*/ 8 w 21600"/>
                  <a:gd name="T3" fmla="*/ 0 h 21600"/>
                  <a:gd name="T4" fmla="*/ 8 w 21600"/>
                  <a:gd name="T5" fmla="*/ 10 h 21600"/>
                  <a:gd name="T6" fmla="*/ 5 w 21600"/>
                  <a:gd name="T7" fmla="*/ 10 h 21600"/>
                  <a:gd name="T8" fmla="*/ 2 w 21600"/>
                  <a:gd name="T9" fmla="*/ 2 h 21600"/>
                  <a:gd name="T10" fmla="*/ 2 w 21600"/>
                  <a:gd name="T11" fmla="*/ 2 h 21600"/>
                  <a:gd name="T12" fmla="*/ 2 w 21600"/>
                  <a:gd name="T13" fmla="*/ 10 h 21600"/>
                  <a:gd name="T14" fmla="*/ 0 w 21600"/>
                  <a:gd name="T15" fmla="*/ 10 h 21600"/>
                  <a:gd name="T16" fmla="*/ 0 w 21600"/>
                  <a:gd name="T17" fmla="*/ 0 h 21600"/>
                  <a:gd name="T18" fmla="*/ 3 w 21600"/>
                  <a:gd name="T19" fmla="*/ 0 h 21600"/>
                  <a:gd name="T20" fmla="*/ 6 w 21600"/>
                  <a:gd name="T21" fmla="*/ 8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4" name="AutoShape 10"/>
              <p:cNvSpPr>
                <a:spLocks/>
              </p:cNvSpPr>
              <p:nvPr/>
            </p:nvSpPr>
            <p:spPr bwMode="auto">
              <a:xfrm>
                <a:off x="0" y="206"/>
                <a:ext cx="481" cy="695"/>
              </a:xfrm>
              <a:custGeom>
                <a:avLst/>
                <a:gdLst>
                  <a:gd name="T0" fmla="*/ 11 w 21600"/>
                  <a:gd name="T1" fmla="*/ 0 h 21600"/>
                  <a:gd name="T2" fmla="*/ 3 w 21600"/>
                  <a:gd name="T3" fmla="*/ 18 h 21600"/>
                  <a:gd name="T4" fmla="*/ 8 w 21600"/>
                  <a:gd name="T5" fmla="*/ 0 h 21600"/>
                  <a:gd name="T6" fmla="*/ 0 w 21600"/>
                  <a:gd name="T7" fmla="*/ 0 h 21600"/>
                  <a:gd name="T8" fmla="*/ 0 w 21600"/>
                  <a:gd name="T9" fmla="*/ 22 h 21600"/>
                  <a:gd name="T10" fmla="*/ 11 w 21600"/>
                  <a:gd name="T11" fmla="*/ 22 h 21600"/>
                  <a:gd name="T12" fmla="*/ 11 w 21600"/>
                  <a:gd name="T13" fmla="*/ 0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5" name="AutoShape 11"/>
              <p:cNvSpPr>
                <a:spLocks/>
              </p:cNvSpPr>
              <p:nvPr/>
            </p:nvSpPr>
            <p:spPr bwMode="auto">
              <a:xfrm>
                <a:off x="392" y="0"/>
                <a:ext cx="211" cy="140"/>
              </a:xfrm>
              <a:custGeom>
                <a:avLst/>
                <a:gdLst>
                  <a:gd name="T0" fmla="*/ 2 w 21600"/>
                  <a:gd name="T1" fmla="*/ 0 h 21600"/>
                  <a:gd name="T2" fmla="*/ 1 w 21600"/>
                  <a:gd name="T3" fmla="*/ 1 h 21600"/>
                  <a:gd name="T4" fmla="*/ 0 w 21600"/>
                  <a:gd name="T5" fmla="*/ 1 h 21600"/>
                  <a:gd name="T6" fmla="*/ 1 w 21600"/>
                  <a:gd name="T7" fmla="*/ 0 h 21600"/>
                  <a:gd name="T8" fmla="*/ 2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6" name="AutoShape 12"/>
              <p:cNvSpPr>
                <a:spLocks/>
              </p:cNvSpPr>
              <p:nvPr/>
            </p:nvSpPr>
            <p:spPr bwMode="auto">
              <a:xfrm>
                <a:off x="782" y="808"/>
                <a:ext cx="6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7" name="AutoShape 13"/>
              <p:cNvSpPr>
                <a:spLocks/>
              </p:cNvSpPr>
              <p:nvPr/>
            </p:nvSpPr>
            <p:spPr bwMode="auto">
              <a:xfrm>
                <a:off x="878"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8" name="AutoShape 14"/>
              <p:cNvSpPr>
                <a:spLocks/>
              </p:cNvSpPr>
              <p:nvPr/>
            </p:nvSpPr>
            <p:spPr bwMode="auto">
              <a:xfrm>
                <a:off x="976"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39" name="AutoShape 15"/>
              <p:cNvSpPr>
                <a:spLocks/>
              </p:cNvSpPr>
              <p:nvPr/>
            </p:nvSpPr>
            <p:spPr bwMode="auto">
              <a:xfrm>
                <a:off x="1081" y="808"/>
                <a:ext cx="6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0" name="AutoShape 16"/>
              <p:cNvSpPr>
                <a:spLocks/>
              </p:cNvSpPr>
              <p:nvPr/>
            </p:nvSpPr>
            <p:spPr bwMode="auto">
              <a:xfrm>
                <a:off x="1168" y="808"/>
                <a:ext cx="8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1" name="AutoShape 17"/>
              <p:cNvSpPr>
                <a:spLocks/>
              </p:cNvSpPr>
              <p:nvPr/>
            </p:nvSpPr>
            <p:spPr bwMode="auto">
              <a:xfrm>
                <a:off x="1280" y="808"/>
                <a:ext cx="7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2" name="AutoShape 18"/>
              <p:cNvSpPr>
                <a:spLocks/>
              </p:cNvSpPr>
              <p:nvPr/>
            </p:nvSpPr>
            <p:spPr bwMode="auto">
              <a:xfrm>
                <a:off x="1384" y="808"/>
                <a:ext cx="8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3" name="AutoShape 19"/>
              <p:cNvSpPr>
                <a:spLocks/>
              </p:cNvSpPr>
              <p:nvPr/>
            </p:nvSpPr>
            <p:spPr bwMode="auto">
              <a:xfrm>
                <a:off x="1498"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4" name="AutoShape 20"/>
              <p:cNvSpPr>
                <a:spLocks/>
              </p:cNvSpPr>
              <p:nvPr/>
            </p:nvSpPr>
            <p:spPr bwMode="auto">
              <a:xfrm>
                <a:off x="1607"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5" name="AutoShape 21"/>
              <p:cNvSpPr>
                <a:spLocks/>
              </p:cNvSpPr>
              <p:nvPr/>
            </p:nvSpPr>
            <p:spPr bwMode="auto">
              <a:xfrm>
                <a:off x="1719"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6" name="AutoShape 22"/>
              <p:cNvSpPr>
                <a:spLocks/>
              </p:cNvSpPr>
              <p:nvPr/>
            </p:nvSpPr>
            <p:spPr bwMode="auto">
              <a:xfrm>
                <a:off x="1821" y="808"/>
                <a:ext cx="7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7" name="Rectangle 23"/>
              <p:cNvSpPr>
                <a:spLocks/>
              </p:cNvSpPr>
              <p:nvPr/>
            </p:nvSpPr>
            <p:spPr bwMode="auto">
              <a:xfrm>
                <a:off x="1968" y="808"/>
                <a:ext cx="8" cy="9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3848" name="AutoShape 24"/>
              <p:cNvSpPr>
                <a:spLocks/>
              </p:cNvSpPr>
              <p:nvPr/>
            </p:nvSpPr>
            <p:spPr bwMode="auto">
              <a:xfrm>
                <a:off x="2015"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49" name="AutoShape 25"/>
              <p:cNvSpPr>
                <a:spLocks/>
              </p:cNvSpPr>
              <p:nvPr/>
            </p:nvSpPr>
            <p:spPr bwMode="auto">
              <a:xfrm>
                <a:off x="2178"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0" name="AutoShape 26"/>
              <p:cNvSpPr>
                <a:spLocks/>
              </p:cNvSpPr>
              <p:nvPr/>
            </p:nvSpPr>
            <p:spPr bwMode="auto">
              <a:xfrm>
                <a:off x="2283" y="808"/>
                <a:ext cx="9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1" name="AutoShape 27"/>
              <p:cNvSpPr>
                <a:spLocks/>
              </p:cNvSpPr>
              <p:nvPr/>
            </p:nvSpPr>
            <p:spPr bwMode="auto">
              <a:xfrm>
                <a:off x="2392" y="808"/>
                <a:ext cx="7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2" name="AutoShape 28"/>
              <p:cNvSpPr>
                <a:spLocks/>
              </p:cNvSpPr>
              <p:nvPr/>
            </p:nvSpPr>
            <p:spPr bwMode="auto">
              <a:xfrm>
                <a:off x="2504" y="808"/>
                <a:ext cx="8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3" name="AutoShape 29"/>
              <p:cNvSpPr>
                <a:spLocks/>
              </p:cNvSpPr>
              <p:nvPr/>
            </p:nvSpPr>
            <p:spPr bwMode="auto">
              <a:xfrm>
                <a:off x="2619"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4" name="AutoShape 30"/>
              <p:cNvSpPr>
                <a:spLocks/>
              </p:cNvSpPr>
              <p:nvPr/>
            </p:nvSpPr>
            <p:spPr bwMode="auto">
              <a:xfrm>
                <a:off x="2727"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5" name="AutoShape 31"/>
              <p:cNvSpPr>
                <a:spLocks/>
              </p:cNvSpPr>
              <p:nvPr/>
            </p:nvSpPr>
            <p:spPr bwMode="auto">
              <a:xfrm>
                <a:off x="2805"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6" name="AutoShape 32"/>
              <p:cNvSpPr>
                <a:spLocks/>
              </p:cNvSpPr>
              <p:nvPr/>
            </p:nvSpPr>
            <p:spPr bwMode="auto">
              <a:xfrm>
                <a:off x="2914"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57" name="AutoShape 33"/>
              <p:cNvSpPr>
                <a:spLocks/>
              </p:cNvSpPr>
              <p:nvPr/>
            </p:nvSpPr>
            <p:spPr bwMode="auto">
              <a:xfrm>
                <a:off x="3016" y="808"/>
                <a:ext cx="6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grpSp>
        <p:nvGrpSpPr>
          <p:cNvPr id="33795" name="Group 34"/>
          <p:cNvGrpSpPr>
            <a:grpSpLocks/>
          </p:cNvGrpSpPr>
          <p:nvPr/>
        </p:nvGrpSpPr>
        <p:grpSpPr bwMode="auto">
          <a:xfrm>
            <a:off x="7255371" y="535782"/>
            <a:ext cx="1500188" cy="793626"/>
            <a:chOff x="0" y="0"/>
            <a:chExt cx="2519" cy="1000"/>
          </a:xfrm>
        </p:grpSpPr>
        <p:sp>
          <p:nvSpPr>
            <p:cNvPr id="33818" name="AutoShape 35"/>
            <p:cNvSpPr>
              <a:spLocks/>
            </p:cNvSpPr>
            <p:nvPr/>
          </p:nvSpPr>
          <p:spPr bwMode="auto">
            <a:xfrm>
              <a:off x="1420" y="0"/>
              <a:ext cx="757" cy="964"/>
            </a:xfrm>
            <a:custGeom>
              <a:avLst/>
              <a:gdLst>
                <a:gd name="T0" fmla="*/ 19 w 21600"/>
                <a:gd name="T1" fmla="*/ 16 h 21600"/>
                <a:gd name="T2" fmla="*/ 25 w 21600"/>
                <a:gd name="T3" fmla="*/ 24 h 21600"/>
                <a:gd name="T4" fmla="*/ 23 w 21600"/>
                <a:gd name="T5" fmla="*/ 33 h 21600"/>
                <a:gd name="T6" fmla="*/ 16 w 21600"/>
                <a:gd name="T7" fmla="*/ 40 h 21600"/>
                <a:gd name="T8" fmla="*/ 7 w 21600"/>
                <a:gd name="T9" fmla="*/ 43 h 21600"/>
                <a:gd name="T10" fmla="*/ 0 w 21600"/>
                <a:gd name="T11" fmla="*/ 40 h 21600"/>
                <a:gd name="T12" fmla="*/ 3 w 21600"/>
                <a:gd name="T13" fmla="*/ 35 h 21600"/>
                <a:gd name="T14" fmla="*/ 11 w 21600"/>
                <a:gd name="T15" fmla="*/ 39 h 21600"/>
                <a:gd name="T16" fmla="*/ 17 w 21600"/>
                <a:gd name="T17" fmla="*/ 36 h 21600"/>
                <a:gd name="T18" fmla="*/ 20 w 21600"/>
                <a:gd name="T19" fmla="*/ 27 h 21600"/>
                <a:gd name="T20" fmla="*/ 19 w 21600"/>
                <a:gd name="T21" fmla="*/ 22 h 21600"/>
                <a:gd name="T22" fmla="*/ 15 w 21600"/>
                <a:gd name="T23" fmla="*/ 20 h 21600"/>
                <a:gd name="T24" fmla="*/ 11 w 21600"/>
                <a:gd name="T25" fmla="*/ 22 h 21600"/>
                <a:gd name="T26" fmla="*/ 9 w 21600"/>
                <a:gd name="T27" fmla="*/ 23 h 21600"/>
                <a:gd name="T28" fmla="*/ 9 w 21600"/>
                <a:gd name="T29" fmla="*/ 20 h 21600"/>
                <a:gd name="T30" fmla="*/ 14 w 21600"/>
                <a:gd name="T31" fmla="*/ 17 h 21600"/>
                <a:gd name="T32" fmla="*/ 20 w 21600"/>
                <a:gd name="T33" fmla="*/ 13 h 21600"/>
                <a:gd name="T34" fmla="*/ 21 w 21600"/>
                <a:gd name="T35" fmla="*/ 8 h 21600"/>
                <a:gd name="T36" fmla="*/ 18 w 21600"/>
                <a:gd name="T37" fmla="*/ 4 h 21600"/>
                <a:gd name="T38" fmla="*/ 12 w 21600"/>
                <a:gd name="T39" fmla="*/ 8 h 21600"/>
                <a:gd name="T40" fmla="*/ 11 w 21600"/>
                <a:gd name="T41" fmla="*/ 4 h 21600"/>
                <a:gd name="T42" fmla="*/ 21 w 21600"/>
                <a:gd name="T43" fmla="*/ 0 h 21600"/>
                <a:gd name="T44" fmla="*/ 25 w 21600"/>
                <a:gd name="T45" fmla="*/ 2 h 21600"/>
                <a:gd name="T46" fmla="*/ 27 w 21600"/>
                <a:gd name="T47" fmla="*/ 6 h 21600"/>
                <a:gd name="T48" fmla="*/ 21 w 21600"/>
                <a:gd name="T49" fmla="*/ 1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600"/>
                <a:gd name="T76" fmla="*/ 0 h 21600"/>
                <a:gd name="T77" fmla="*/ 21600 w 21600"/>
                <a:gd name="T78" fmla="*/ 21600 h 216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600" h="21600">
                  <a:moveTo>
                    <a:pt x="15709" y="7971"/>
                  </a:moveTo>
                  <a:cubicBezTo>
                    <a:pt x="18982" y="8229"/>
                    <a:pt x="20618" y="9771"/>
                    <a:pt x="20618" y="12086"/>
                  </a:cubicBezTo>
                  <a:cubicBezTo>
                    <a:pt x="20618" y="13629"/>
                    <a:pt x="19964" y="15171"/>
                    <a:pt x="18655" y="16714"/>
                  </a:cubicBezTo>
                  <a:cubicBezTo>
                    <a:pt x="17345" y="18000"/>
                    <a:pt x="15382" y="19286"/>
                    <a:pt x="13418" y="20314"/>
                  </a:cubicBezTo>
                  <a:cubicBezTo>
                    <a:pt x="11127" y="21086"/>
                    <a:pt x="8836" y="21600"/>
                    <a:pt x="5891" y="21600"/>
                  </a:cubicBezTo>
                  <a:cubicBezTo>
                    <a:pt x="3273" y="21600"/>
                    <a:pt x="1309" y="21086"/>
                    <a:pt x="0" y="20057"/>
                  </a:cubicBezTo>
                  <a:cubicBezTo>
                    <a:pt x="2618" y="17743"/>
                    <a:pt x="2618" y="17743"/>
                    <a:pt x="2618" y="17743"/>
                  </a:cubicBezTo>
                  <a:cubicBezTo>
                    <a:pt x="4255" y="19029"/>
                    <a:pt x="6218" y="19800"/>
                    <a:pt x="8836" y="19800"/>
                  </a:cubicBezTo>
                  <a:cubicBezTo>
                    <a:pt x="10800" y="19800"/>
                    <a:pt x="12436" y="19286"/>
                    <a:pt x="14073" y="18000"/>
                  </a:cubicBezTo>
                  <a:cubicBezTo>
                    <a:pt x="15709" y="16714"/>
                    <a:pt x="16364" y="15429"/>
                    <a:pt x="16364" y="13371"/>
                  </a:cubicBezTo>
                  <a:cubicBezTo>
                    <a:pt x="16364" y="12343"/>
                    <a:pt x="16036" y="11571"/>
                    <a:pt x="15382" y="11057"/>
                  </a:cubicBezTo>
                  <a:cubicBezTo>
                    <a:pt x="14727" y="10543"/>
                    <a:pt x="13745" y="10029"/>
                    <a:pt x="12436" y="10029"/>
                  </a:cubicBezTo>
                  <a:cubicBezTo>
                    <a:pt x="11782" y="10029"/>
                    <a:pt x="10800" y="10286"/>
                    <a:pt x="9164" y="10800"/>
                  </a:cubicBezTo>
                  <a:cubicBezTo>
                    <a:pt x="7200" y="11314"/>
                    <a:pt x="7200" y="11314"/>
                    <a:pt x="7200" y="11314"/>
                  </a:cubicBezTo>
                  <a:cubicBezTo>
                    <a:pt x="7200" y="10029"/>
                    <a:pt x="7200" y="10029"/>
                    <a:pt x="7200" y="10029"/>
                  </a:cubicBezTo>
                  <a:cubicBezTo>
                    <a:pt x="11127" y="8743"/>
                    <a:pt x="11127" y="8743"/>
                    <a:pt x="11127" y="8743"/>
                  </a:cubicBezTo>
                  <a:cubicBezTo>
                    <a:pt x="13418" y="7714"/>
                    <a:pt x="15055" y="6943"/>
                    <a:pt x="16036" y="6429"/>
                  </a:cubicBezTo>
                  <a:cubicBezTo>
                    <a:pt x="17018" y="5657"/>
                    <a:pt x="17345" y="4886"/>
                    <a:pt x="17345" y="4114"/>
                  </a:cubicBezTo>
                  <a:cubicBezTo>
                    <a:pt x="17345" y="2571"/>
                    <a:pt x="16364" y="1800"/>
                    <a:pt x="14727" y="1800"/>
                  </a:cubicBezTo>
                  <a:cubicBezTo>
                    <a:pt x="12764" y="1800"/>
                    <a:pt x="11127" y="2571"/>
                    <a:pt x="9491" y="4114"/>
                  </a:cubicBezTo>
                  <a:cubicBezTo>
                    <a:pt x="9164" y="1800"/>
                    <a:pt x="9164" y="1800"/>
                    <a:pt x="9164" y="1800"/>
                  </a:cubicBezTo>
                  <a:cubicBezTo>
                    <a:pt x="11127" y="514"/>
                    <a:pt x="13418" y="0"/>
                    <a:pt x="16691" y="0"/>
                  </a:cubicBezTo>
                  <a:cubicBezTo>
                    <a:pt x="18000" y="0"/>
                    <a:pt x="19309" y="257"/>
                    <a:pt x="20291" y="771"/>
                  </a:cubicBezTo>
                  <a:cubicBezTo>
                    <a:pt x="20945" y="1286"/>
                    <a:pt x="21600" y="2057"/>
                    <a:pt x="21600" y="2829"/>
                  </a:cubicBezTo>
                  <a:cubicBezTo>
                    <a:pt x="21600" y="4629"/>
                    <a:pt x="19964" y="6171"/>
                    <a:pt x="17018" y="7457"/>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19" name="AutoShape 36"/>
            <p:cNvSpPr>
              <a:spLocks/>
            </p:cNvSpPr>
            <p:nvPr/>
          </p:nvSpPr>
          <p:spPr bwMode="auto">
            <a:xfrm>
              <a:off x="0" y="390"/>
              <a:ext cx="286" cy="506"/>
            </a:xfrm>
            <a:custGeom>
              <a:avLst/>
              <a:gdLst>
                <a:gd name="T0" fmla="*/ 4 w 21600"/>
                <a:gd name="T1" fmla="*/ 12 h 21600"/>
                <a:gd name="T2" fmla="*/ 4 w 21600"/>
                <a:gd name="T3" fmla="*/ 10 h 21600"/>
                <a:gd name="T4" fmla="*/ 1 w 21600"/>
                <a:gd name="T5" fmla="*/ 10 h 21600"/>
                <a:gd name="T6" fmla="*/ 1 w 21600"/>
                <a:gd name="T7" fmla="*/ 0 h 21600"/>
                <a:gd name="T8" fmla="*/ 0 w 21600"/>
                <a:gd name="T9" fmla="*/ 0 h 21600"/>
                <a:gd name="T10" fmla="*/ 0 w 21600"/>
                <a:gd name="T11" fmla="*/ 12 h 21600"/>
                <a:gd name="T12" fmla="*/ 4 w 21600"/>
                <a:gd name="T13" fmla="*/ 12 h 21600"/>
                <a:gd name="T14" fmla="*/ 4 w 21600"/>
                <a:gd name="T15" fmla="*/ 12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600" y="21600"/>
                  </a:moveTo>
                  <a:lnTo>
                    <a:pt x="21600" y="19108"/>
                  </a:lnTo>
                  <a:lnTo>
                    <a:pt x="8542" y="19108"/>
                  </a:lnTo>
                  <a:lnTo>
                    <a:pt x="8542"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0" name="AutoShape 37"/>
            <p:cNvSpPr>
              <a:spLocks/>
            </p:cNvSpPr>
            <p:nvPr/>
          </p:nvSpPr>
          <p:spPr bwMode="auto">
            <a:xfrm>
              <a:off x="286" y="390"/>
              <a:ext cx="343" cy="506"/>
            </a:xfrm>
            <a:custGeom>
              <a:avLst/>
              <a:gdLst>
                <a:gd name="T0" fmla="*/ 4 w 21600"/>
                <a:gd name="T1" fmla="*/ 12 h 21600"/>
                <a:gd name="T2" fmla="*/ 4 w 21600"/>
                <a:gd name="T3" fmla="*/ 6 h 21600"/>
                <a:gd name="T4" fmla="*/ 5 w 21600"/>
                <a:gd name="T5" fmla="*/ 4 h 21600"/>
                <a:gd name="T6" fmla="*/ 5 w 21600"/>
                <a:gd name="T7" fmla="*/ 0 h 21600"/>
                <a:gd name="T8" fmla="*/ 4 w 21600"/>
                <a:gd name="T9" fmla="*/ 0 h 21600"/>
                <a:gd name="T10" fmla="*/ 4 w 21600"/>
                <a:gd name="T11" fmla="*/ 4 h 21600"/>
                <a:gd name="T12" fmla="*/ 3 w 21600"/>
                <a:gd name="T13" fmla="*/ 5 h 21600"/>
                <a:gd name="T14" fmla="*/ 3 w 21600"/>
                <a:gd name="T15" fmla="*/ 5 h 21600"/>
                <a:gd name="T16" fmla="*/ 2 w 21600"/>
                <a:gd name="T17" fmla="*/ 5 h 21600"/>
                <a:gd name="T18" fmla="*/ 2 w 21600"/>
                <a:gd name="T19" fmla="*/ 4 h 21600"/>
                <a:gd name="T20" fmla="*/ 2 w 21600"/>
                <a:gd name="T21" fmla="*/ 0 h 21600"/>
                <a:gd name="T22" fmla="*/ 0 w 21600"/>
                <a:gd name="T23" fmla="*/ 0 h 21600"/>
                <a:gd name="T24" fmla="*/ 0 w 21600"/>
                <a:gd name="T25" fmla="*/ 4 h 21600"/>
                <a:gd name="T26" fmla="*/ 2 w 21600"/>
                <a:gd name="T27" fmla="*/ 6 h 21600"/>
                <a:gd name="T28" fmla="*/ 2 w 21600"/>
                <a:gd name="T29" fmla="*/ 12 h 21600"/>
                <a:gd name="T30" fmla="*/ 4 w 21600"/>
                <a:gd name="T31" fmla="*/ 12 h 21600"/>
                <a:gd name="T32" fmla="*/ 4 w 21600"/>
                <a:gd name="T33" fmla="*/ 12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4400" y="21600"/>
                  </a:moveTo>
                  <a:cubicBezTo>
                    <a:pt x="14400" y="11782"/>
                    <a:pt x="14400" y="11782"/>
                    <a:pt x="14400" y="11782"/>
                  </a:cubicBezTo>
                  <a:cubicBezTo>
                    <a:pt x="19440" y="11782"/>
                    <a:pt x="21600" y="9818"/>
                    <a:pt x="21600" y="7364"/>
                  </a:cubicBezTo>
                  <a:cubicBezTo>
                    <a:pt x="21600" y="0"/>
                    <a:pt x="21600" y="0"/>
                    <a:pt x="21600" y="0"/>
                  </a:cubicBezTo>
                  <a:cubicBezTo>
                    <a:pt x="14400" y="0"/>
                    <a:pt x="14400" y="0"/>
                    <a:pt x="14400" y="0"/>
                  </a:cubicBezTo>
                  <a:cubicBezTo>
                    <a:pt x="14400" y="7364"/>
                    <a:pt x="14400" y="7364"/>
                    <a:pt x="14400" y="7364"/>
                  </a:cubicBezTo>
                  <a:cubicBezTo>
                    <a:pt x="14400" y="7855"/>
                    <a:pt x="14400" y="8345"/>
                    <a:pt x="13680" y="8836"/>
                  </a:cubicBezTo>
                  <a:cubicBezTo>
                    <a:pt x="12960" y="9327"/>
                    <a:pt x="11520" y="9818"/>
                    <a:pt x="10800" y="9818"/>
                  </a:cubicBezTo>
                  <a:cubicBezTo>
                    <a:pt x="10080" y="9818"/>
                    <a:pt x="9360" y="9327"/>
                    <a:pt x="8640" y="8836"/>
                  </a:cubicBezTo>
                  <a:cubicBezTo>
                    <a:pt x="7920" y="8345"/>
                    <a:pt x="7200" y="7855"/>
                    <a:pt x="7200" y="7364"/>
                  </a:cubicBezTo>
                  <a:cubicBezTo>
                    <a:pt x="7200" y="0"/>
                    <a:pt x="7200" y="0"/>
                    <a:pt x="7200" y="0"/>
                  </a:cubicBezTo>
                  <a:cubicBezTo>
                    <a:pt x="0" y="0"/>
                    <a:pt x="0" y="0"/>
                    <a:pt x="0" y="0"/>
                  </a:cubicBezTo>
                  <a:cubicBezTo>
                    <a:pt x="0" y="7364"/>
                    <a:pt x="0" y="7364"/>
                    <a:pt x="0" y="7364"/>
                  </a:cubicBezTo>
                  <a:cubicBezTo>
                    <a:pt x="0" y="9818"/>
                    <a:pt x="2880" y="11782"/>
                    <a:pt x="7200" y="11782"/>
                  </a:cubicBezTo>
                  <a:cubicBezTo>
                    <a:pt x="7200" y="21600"/>
                    <a:pt x="7200" y="21600"/>
                    <a:pt x="7200" y="21600"/>
                  </a:cubicBezTo>
                  <a:cubicBezTo>
                    <a:pt x="14400" y="21600"/>
                    <a:pt x="14400" y="21600"/>
                    <a:pt x="14400" y="21600"/>
                  </a:cubicBezTo>
                  <a:close/>
                  <a:moveTo>
                    <a:pt x="144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1" name="AutoShape 38"/>
            <p:cNvSpPr>
              <a:spLocks/>
            </p:cNvSpPr>
            <p:nvPr/>
          </p:nvSpPr>
          <p:spPr bwMode="auto">
            <a:xfrm>
              <a:off x="744" y="390"/>
              <a:ext cx="333" cy="506"/>
            </a:xfrm>
            <a:custGeom>
              <a:avLst/>
              <a:gdLst>
                <a:gd name="T0" fmla="*/ 2 w 21600"/>
                <a:gd name="T1" fmla="*/ 12 h 21600"/>
                <a:gd name="T2" fmla="*/ 2 w 21600"/>
                <a:gd name="T3" fmla="*/ 6 h 21600"/>
                <a:gd name="T4" fmla="*/ 3 w 21600"/>
                <a:gd name="T5" fmla="*/ 6 h 21600"/>
                <a:gd name="T6" fmla="*/ 3 w 21600"/>
                <a:gd name="T7" fmla="*/ 7 h 21600"/>
                <a:gd name="T8" fmla="*/ 4 w 21600"/>
                <a:gd name="T9" fmla="*/ 8 h 21600"/>
                <a:gd name="T10" fmla="*/ 4 w 21600"/>
                <a:gd name="T11" fmla="*/ 12 h 21600"/>
                <a:gd name="T12" fmla="*/ 5 w 21600"/>
                <a:gd name="T13" fmla="*/ 12 h 21600"/>
                <a:gd name="T14" fmla="*/ 5 w 21600"/>
                <a:gd name="T15" fmla="*/ 7 h 21600"/>
                <a:gd name="T16" fmla="*/ 5 w 21600"/>
                <a:gd name="T17" fmla="*/ 6 h 21600"/>
                <a:gd name="T18" fmla="*/ 4 w 21600"/>
                <a:gd name="T19" fmla="*/ 6 h 21600"/>
                <a:gd name="T20" fmla="*/ 4 w 21600"/>
                <a:gd name="T21" fmla="*/ 6 h 21600"/>
                <a:gd name="T22" fmla="*/ 5 w 21600"/>
                <a:gd name="T23" fmla="*/ 5 h 21600"/>
                <a:gd name="T24" fmla="*/ 5 w 21600"/>
                <a:gd name="T25" fmla="*/ 3 h 21600"/>
                <a:gd name="T26" fmla="*/ 5 w 21600"/>
                <a:gd name="T27" fmla="*/ 3 h 21600"/>
                <a:gd name="T28" fmla="*/ 5 w 21600"/>
                <a:gd name="T29" fmla="*/ 1 h 21600"/>
                <a:gd name="T30" fmla="*/ 4 w 21600"/>
                <a:gd name="T31" fmla="*/ 0 h 21600"/>
                <a:gd name="T32" fmla="*/ 0 w 21600"/>
                <a:gd name="T33" fmla="*/ 0 h 21600"/>
                <a:gd name="T34" fmla="*/ 0 w 21600"/>
                <a:gd name="T35" fmla="*/ 12 h 21600"/>
                <a:gd name="T36" fmla="*/ 2 w 21600"/>
                <a:gd name="T37" fmla="*/ 12 h 21600"/>
                <a:gd name="T38" fmla="*/ 2 w 21600"/>
                <a:gd name="T39" fmla="*/ 1 h 21600"/>
                <a:gd name="T40" fmla="*/ 3 w 21600"/>
                <a:gd name="T41" fmla="*/ 1 h 21600"/>
                <a:gd name="T42" fmla="*/ 3 w 21600"/>
                <a:gd name="T43" fmla="*/ 2 h 21600"/>
                <a:gd name="T44" fmla="*/ 4 w 21600"/>
                <a:gd name="T45" fmla="*/ 3 h 21600"/>
                <a:gd name="T46" fmla="*/ 4 w 21600"/>
                <a:gd name="T47" fmla="*/ 4 h 21600"/>
                <a:gd name="T48" fmla="*/ 3 w 21600"/>
                <a:gd name="T49" fmla="*/ 5 h 21600"/>
                <a:gd name="T50" fmla="*/ 3 w 21600"/>
                <a:gd name="T51" fmla="*/ 5 h 21600"/>
                <a:gd name="T52" fmla="*/ 2 w 21600"/>
                <a:gd name="T53" fmla="*/ 5 h 21600"/>
                <a:gd name="T54" fmla="*/ 2 w 21600"/>
                <a:gd name="T55" fmla="*/ 1 h 21600"/>
                <a:gd name="T56" fmla="*/ 2 w 21600"/>
                <a:gd name="T57" fmla="*/ 1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7448" y="21600"/>
                  </a:moveTo>
                  <a:cubicBezTo>
                    <a:pt x="7448" y="11782"/>
                    <a:pt x="7448" y="11782"/>
                    <a:pt x="7448" y="11782"/>
                  </a:cubicBezTo>
                  <a:cubicBezTo>
                    <a:pt x="11172" y="11782"/>
                    <a:pt x="11172" y="11782"/>
                    <a:pt x="11172" y="11782"/>
                  </a:cubicBezTo>
                  <a:cubicBezTo>
                    <a:pt x="11917" y="11782"/>
                    <a:pt x="12662" y="12273"/>
                    <a:pt x="13407" y="12764"/>
                  </a:cubicBezTo>
                  <a:cubicBezTo>
                    <a:pt x="14152" y="13255"/>
                    <a:pt x="14897" y="13745"/>
                    <a:pt x="14897" y="14236"/>
                  </a:cubicBezTo>
                  <a:cubicBezTo>
                    <a:pt x="14897" y="21600"/>
                    <a:pt x="14897" y="21600"/>
                    <a:pt x="14897" y="21600"/>
                  </a:cubicBezTo>
                  <a:cubicBezTo>
                    <a:pt x="21600" y="21600"/>
                    <a:pt x="21600" y="21600"/>
                    <a:pt x="21600" y="21600"/>
                  </a:cubicBezTo>
                  <a:cubicBezTo>
                    <a:pt x="21600" y="13255"/>
                    <a:pt x="21600" y="13255"/>
                    <a:pt x="21600" y="13255"/>
                  </a:cubicBezTo>
                  <a:cubicBezTo>
                    <a:pt x="21600" y="12273"/>
                    <a:pt x="21600" y="11782"/>
                    <a:pt x="20855" y="11291"/>
                  </a:cubicBezTo>
                  <a:cubicBezTo>
                    <a:pt x="20110" y="10800"/>
                    <a:pt x="19366" y="10800"/>
                    <a:pt x="17876" y="10800"/>
                  </a:cubicBezTo>
                  <a:cubicBezTo>
                    <a:pt x="14897" y="10800"/>
                    <a:pt x="14897" y="10800"/>
                    <a:pt x="14897" y="10800"/>
                  </a:cubicBezTo>
                  <a:cubicBezTo>
                    <a:pt x="17131" y="10800"/>
                    <a:pt x="19366" y="10309"/>
                    <a:pt x="20110" y="9327"/>
                  </a:cubicBezTo>
                  <a:cubicBezTo>
                    <a:pt x="21600" y="8345"/>
                    <a:pt x="21600" y="7364"/>
                    <a:pt x="21600" y="5891"/>
                  </a:cubicBezTo>
                  <a:cubicBezTo>
                    <a:pt x="21600" y="4909"/>
                    <a:pt x="21600" y="4909"/>
                    <a:pt x="21600" y="4909"/>
                  </a:cubicBezTo>
                  <a:cubicBezTo>
                    <a:pt x="21600" y="3436"/>
                    <a:pt x="20855" y="2455"/>
                    <a:pt x="20110" y="1473"/>
                  </a:cubicBezTo>
                  <a:cubicBezTo>
                    <a:pt x="18621" y="491"/>
                    <a:pt x="16386" y="0"/>
                    <a:pt x="14897" y="0"/>
                  </a:cubicBezTo>
                  <a:cubicBezTo>
                    <a:pt x="0" y="0"/>
                    <a:pt x="0" y="0"/>
                    <a:pt x="0" y="0"/>
                  </a:cubicBezTo>
                  <a:cubicBezTo>
                    <a:pt x="0" y="21600"/>
                    <a:pt x="0" y="21600"/>
                    <a:pt x="0" y="21600"/>
                  </a:cubicBezTo>
                  <a:cubicBezTo>
                    <a:pt x="7448" y="21600"/>
                    <a:pt x="7448" y="21600"/>
                    <a:pt x="7448" y="21600"/>
                  </a:cubicBezTo>
                  <a:close/>
                  <a:moveTo>
                    <a:pt x="7448" y="2455"/>
                  </a:moveTo>
                  <a:cubicBezTo>
                    <a:pt x="11172" y="2455"/>
                    <a:pt x="11172" y="2455"/>
                    <a:pt x="11172" y="2455"/>
                  </a:cubicBezTo>
                  <a:cubicBezTo>
                    <a:pt x="11917" y="2455"/>
                    <a:pt x="12662" y="2455"/>
                    <a:pt x="13407" y="2945"/>
                  </a:cubicBezTo>
                  <a:cubicBezTo>
                    <a:pt x="14152" y="3436"/>
                    <a:pt x="14897" y="3927"/>
                    <a:pt x="14897" y="4909"/>
                  </a:cubicBezTo>
                  <a:cubicBezTo>
                    <a:pt x="14897" y="7364"/>
                    <a:pt x="14897" y="7364"/>
                    <a:pt x="14897" y="7364"/>
                  </a:cubicBezTo>
                  <a:cubicBezTo>
                    <a:pt x="14897" y="7855"/>
                    <a:pt x="14152" y="8345"/>
                    <a:pt x="13407" y="8836"/>
                  </a:cubicBezTo>
                  <a:cubicBezTo>
                    <a:pt x="12662" y="9327"/>
                    <a:pt x="11917" y="9818"/>
                    <a:pt x="11172" y="9818"/>
                  </a:cubicBezTo>
                  <a:cubicBezTo>
                    <a:pt x="7448" y="9818"/>
                    <a:pt x="7448" y="9818"/>
                    <a:pt x="7448" y="9818"/>
                  </a:cubicBezTo>
                  <a:cubicBezTo>
                    <a:pt x="7448" y="2455"/>
                    <a:pt x="7448" y="2455"/>
                    <a:pt x="7448" y="2455"/>
                  </a:cubicBezTo>
                  <a:close/>
                  <a:moveTo>
                    <a:pt x="7448" y="2455"/>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2" name="AutoShape 39"/>
            <p:cNvSpPr>
              <a:spLocks/>
            </p:cNvSpPr>
            <p:nvPr/>
          </p:nvSpPr>
          <p:spPr bwMode="auto">
            <a:xfrm>
              <a:off x="1190" y="390"/>
              <a:ext cx="344" cy="506"/>
            </a:xfrm>
            <a:custGeom>
              <a:avLst/>
              <a:gdLst>
                <a:gd name="T0" fmla="*/ 2 w 21600"/>
                <a:gd name="T1" fmla="*/ 12 h 21600"/>
                <a:gd name="T2" fmla="*/ 2 w 21600"/>
                <a:gd name="T3" fmla="*/ 6 h 21600"/>
                <a:gd name="T4" fmla="*/ 4 w 21600"/>
                <a:gd name="T5" fmla="*/ 6 h 21600"/>
                <a:gd name="T6" fmla="*/ 4 w 21600"/>
                <a:gd name="T7" fmla="*/ 12 h 21600"/>
                <a:gd name="T8" fmla="*/ 5 w 21600"/>
                <a:gd name="T9" fmla="*/ 12 h 21600"/>
                <a:gd name="T10" fmla="*/ 5 w 21600"/>
                <a:gd name="T11" fmla="*/ 3 h 21600"/>
                <a:gd name="T12" fmla="*/ 5 w 21600"/>
                <a:gd name="T13" fmla="*/ 1 h 21600"/>
                <a:gd name="T14" fmla="*/ 4 w 21600"/>
                <a:gd name="T15" fmla="*/ 0 h 21600"/>
                <a:gd name="T16" fmla="*/ 2 w 21600"/>
                <a:gd name="T17" fmla="*/ 0 h 21600"/>
                <a:gd name="T18" fmla="*/ 1 w 21600"/>
                <a:gd name="T19" fmla="*/ 1 h 21600"/>
                <a:gd name="T20" fmla="*/ 0 w 21600"/>
                <a:gd name="T21" fmla="*/ 3 h 21600"/>
                <a:gd name="T22" fmla="*/ 0 w 21600"/>
                <a:gd name="T23" fmla="*/ 12 h 21600"/>
                <a:gd name="T24" fmla="*/ 2 w 21600"/>
                <a:gd name="T25" fmla="*/ 12 h 21600"/>
                <a:gd name="T26" fmla="*/ 2 w 21600"/>
                <a:gd name="T27" fmla="*/ 3 h 21600"/>
                <a:gd name="T28" fmla="*/ 2 w 21600"/>
                <a:gd name="T29" fmla="*/ 2 h 21600"/>
                <a:gd name="T30" fmla="*/ 3 w 21600"/>
                <a:gd name="T31" fmla="*/ 1 h 21600"/>
                <a:gd name="T32" fmla="*/ 3 w 21600"/>
                <a:gd name="T33" fmla="*/ 2 h 21600"/>
                <a:gd name="T34" fmla="*/ 4 w 21600"/>
                <a:gd name="T35" fmla="*/ 3 h 21600"/>
                <a:gd name="T36" fmla="*/ 4 w 21600"/>
                <a:gd name="T37" fmla="*/ 5 h 21600"/>
                <a:gd name="T38" fmla="*/ 2 w 21600"/>
                <a:gd name="T39" fmla="*/ 5 h 21600"/>
                <a:gd name="T40" fmla="*/ 2 w 21600"/>
                <a:gd name="T41" fmla="*/ 3 h 21600"/>
                <a:gd name="T42" fmla="*/ 2 w 21600"/>
                <a:gd name="T43" fmla="*/ 3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7200" y="21600"/>
                  </a:moveTo>
                  <a:cubicBezTo>
                    <a:pt x="7200" y="11782"/>
                    <a:pt x="7200" y="11782"/>
                    <a:pt x="7200" y="11782"/>
                  </a:cubicBezTo>
                  <a:cubicBezTo>
                    <a:pt x="14400" y="11782"/>
                    <a:pt x="14400" y="11782"/>
                    <a:pt x="14400" y="11782"/>
                  </a:cubicBezTo>
                  <a:cubicBezTo>
                    <a:pt x="14400" y="21600"/>
                    <a:pt x="14400" y="21600"/>
                    <a:pt x="14400" y="21600"/>
                  </a:cubicBezTo>
                  <a:cubicBezTo>
                    <a:pt x="21600" y="21600"/>
                    <a:pt x="21600" y="21600"/>
                    <a:pt x="21600" y="21600"/>
                  </a:cubicBezTo>
                  <a:cubicBezTo>
                    <a:pt x="21600" y="4909"/>
                    <a:pt x="21600" y="4909"/>
                    <a:pt x="21600" y="4909"/>
                  </a:cubicBezTo>
                  <a:cubicBezTo>
                    <a:pt x="21600" y="3436"/>
                    <a:pt x="20880" y="2455"/>
                    <a:pt x="19440" y="1473"/>
                  </a:cubicBezTo>
                  <a:cubicBezTo>
                    <a:pt x="18000" y="491"/>
                    <a:pt x="16560" y="0"/>
                    <a:pt x="14400" y="0"/>
                  </a:cubicBezTo>
                  <a:cubicBezTo>
                    <a:pt x="7200" y="0"/>
                    <a:pt x="7200" y="0"/>
                    <a:pt x="7200" y="0"/>
                  </a:cubicBezTo>
                  <a:cubicBezTo>
                    <a:pt x="5040" y="0"/>
                    <a:pt x="3600" y="491"/>
                    <a:pt x="2160" y="1473"/>
                  </a:cubicBezTo>
                  <a:cubicBezTo>
                    <a:pt x="720" y="2455"/>
                    <a:pt x="0" y="3436"/>
                    <a:pt x="0" y="4909"/>
                  </a:cubicBezTo>
                  <a:cubicBezTo>
                    <a:pt x="0" y="21600"/>
                    <a:pt x="0" y="21600"/>
                    <a:pt x="0" y="21600"/>
                  </a:cubicBezTo>
                  <a:cubicBezTo>
                    <a:pt x="7200" y="21600"/>
                    <a:pt x="7200" y="21600"/>
                    <a:pt x="7200" y="21600"/>
                  </a:cubicBezTo>
                  <a:close/>
                  <a:moveTo>
                    <a:pt x="7200" y="4909"/>
                  </a:moveTo>
                  <a:cubicBezTo>
                    <a:pt x="7200" y="3927"/>
                    <a:pt x="7920" y="3436"/>
                    <a:pt x="8640" y="2945"/>
                  </a:cubicBezTo>
                  <a:cubicBezTo>
                    <a:pt x="9360" y="2455"/>
                    <a:pt x="10080" y="2455"/>
                    <a:pt x="10800" y="2455"/>
                  </a:cubicBezTo>
                  <a:cubicBezTo>
                    <a:pt x="11520" y="2455"/>
                    <a:pt x="12960" y="2455"/>
                    <a:pt x="13680" y="2945"/>
                  </a:cubicBezTo>
                  <a:cubicBezTo>
                    <a:pt x="14400" y="3436"/>
                    <a:pt x="14400" y="3927"/>
                    <a:pt x="14400" y="4909"/>
                  </a:cubicBezTo>
                  <a:cubicBezTo>
                    <a:pt x="14400" y="9818"/>
                    <a:pt x="14400" y="9818"/>
                    <a:pt x="14400" y="9818"/>
                  </a:cubicBezTo>
                  <a:cubicBezTo>
                    <a:pt x="7200" y="9818"/>
                    <a:pt x="7200" y="9818"/>
                    <a:pt x="7200" y="9818"/>
                  </a:cubicBezTo>
                  <a:cubicBezTo>
                    <a:pt x="7200" y="4909"/>
                    <a:pt x="7200" y="4909"/>
                    <a:pt x="7200" y="4909"/>
                  </a:cubicBezTo>
                  <a:close/>
                  <a:moveTo>
                    <a:pt x="7200" y="4909"/>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3" name="AutoShape 40"/>
            <p:cNvSpPr>
              <a:spLocks/>
            </p:cNvSpPr>
            <p:nvPr/>
          </p:nvSpPr>
          <p:spPr bwMode="auto">
            <a:xfrm>
              <a:off x="2016" y="747"/>
              <a:ext cx="138" cy="253"/>
            </a:xfrm>
            <a:custGeom>
              <a:avLst/>
              <a:gdLst>
                <a:gd name="T0" fmla="*/ 0 w 21600"/>
                <a:gd name="T1" fmla="*/ 3 h 21600"/>
                <a:gd name="T2" fmla="*/ 0 w 21600"/>
                <a:gd name="T3" fmla="*/ 2 h 21600"/>
                <a:gd name="T4" fmla="*/ 1 w 21600"/>
                <a:gd name="T5" fmla="*/ 2 h 21600"/>
                <a:gd name="T6" fmla="*/ 1 w 21600"/>
                <a:gd name="T7" fmla="*/ 1 h 21600"/>
                <a:gd name="T8" fmla="*/ 0 w 21600"/>
                <a:gd name="T9" fmla="*/ 1 h 21600"/>
                <a:gd name="T10" fmla="*/ 0 w 21600"/>
                <a:gd name="T11" fmla="*/ 0 h 21600"/>
                <a:gd name="T12" fmla="*/ 1 w 21600"/>
                <a:gd name="T13" fmla="*/ 0 h 21600"/>
                <a:gd name="T14" fmla="*/ 1 w 21600"/>
                <a:gd name="T15" fmla="*/ 0 h 21600"/>
                <a:gd name="T16" fmla="*/ 0 w 21600"/>
                <a:gd name="T17" fmla="*/ 0 h 21600"/>
                <a:gd name="T18" fmla="*/ 0 w 21600"/>
                <a:gd name="T19" fmla="*/ 3 h 21600"/>
                <a:gd name="T20" fmla="*/ 0 w 21600"/>
                <a:gd name="T21" fmla="*/ 3 h 21600"/>
                <a:gd name="T22" fmla="*/ 0 w 21600"/>
                <a:gd name="T23" fmla="*/ 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8894" y="21600"/>
                  </a:moveTo>
                  <a:lnTo>
                    <a:pt x="8894" y="11769"/>
                  </a:lnTo>
                  <a:lnTo>
                    <a:pt x="16009" y="11769"/>
                  </a:lnTo>
                  <a:lnTo>
                    <a:pt x="16009" y="9831"/>
                  </a:lnTo>
                  <a:lnTo>
                    <a:pt x="8894" y="9831"/>
                  </a:lnTo>
                  <a:lnTo>
                    <a:pt x="8894" y="2908"/>
                  </a:lnTo>
                  <a:lnTo>
                    <a:pt x="21600" y="2908"/>
                  </a:lnTo>
                  <a:lnTo>
                    <a:pt x="21600" y="0"/>
                  </a:lnTo>
                  <a:lnTo>
                    <a:pt x="0" y="0"/>
                  </a:lnTo>
                  <a:lnTo>
                    <a:pt x="0" y="21600"/>
                  </a:lnTo>
                  <a:lnTo>
                    <a:pt x="8894" y="21600"/>
                  </a:lnTo>
                  <a:close/>
                  <a:moveTo>
                    <a:pt x="8894"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4" name="AutoShape 41"/>
            <p:cNvSpPr>
              <a:spLocks/>
            </p:cNvSpPr>
            <p:nvPr/>
          </p:nvSpPr>
          <p:spPr bwMode="auto">
            <a:xfrm>
              <a:off x="2188" y="747"/>
              <a:ext cx="137" cy="253"/>
            </a:xfrm>
            <a:custGeom>
              <a:avLst/>
              <a:gdLst>
                <a:gd name="T0" fmla="*/ 1 w 21600"/>
                <a:gd name="T1" fmla="*/ 3 h 21600"/>
                <a:gd name="T2" fmla="*/ 1 w 21600"/>
                <a:gd name="T3" fmla="*/ 3 h 21600"/>
                <a:gd name="T4" fmla="*/ 0 w 21600"/>
                <a:gd name="T5" fmla="*/ 3 h 21600"/>
                <a:gd name="T6" fmla="*/ 0 w 21600"/>
                <a:gd name="T7" fmla="*/ 2 h 21600"/>
                <a:gd name="T8" fmla="*/ 1 w 21600"/>
                <a:gd name="T9" fmla="*/ 2 h 21600"/>
                <a:gd name="T10" fmla="*/ 1 w 21600"/>
                <a:gd name="T11" fmla="*/ 1 h 21600"/>
                <a:gd name="T12" fmla="*/ 0 w 21600"/>
                <a:gd name="T13" fmla="*/ 1 h 21600"/>
                <a:gd name="T14" fmla="*/ 0 w 21600"/>
                <a:gd name="T15" fmla="*/ 0 h 21600"/>
                <a:gd name="T16" fmla="*/ 1 w 21600"/>
                <a:gd name="T17" fmla="*/ 0 h 21600"/>
                <a:gd name="T18" fmla="*/ 1 w 21600"/>
                <a:gd name="T19" fmla="*/ 0 h 21600"/>
                <a:gd name="T20" fmla="*/ 0 w 21600"/>
                <a:gd name="T21" fmla="*/ 0 h 21600"/>
                <a:gd name="T22" fmla="*/ 0 w 21600"/>
                <a:gd name="T23" fmla="*/ 3 h 21600"/>
                <a:gd name="T24" fmla="*/ 1 w 21600"/>
                <a:gd name="T25" fmla="*/ 3 h 21600"/>
                <a:gd name="T26" fmla="*/ 1 w 21600"/>
                <a:gd name="T27" fmla="*/ 3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21600"/>
                  </a:moveTo>
                  <a:lnTo>
                    <a:pt x="21600" y="19662"/>
                  </a:lnTo>
                  <a:lnTo>
                    <a:pt x="8894" y="19662"/>
                  </a:lnTo>
                  <a:lnTo>
                    <a:pt x="8894" y="11769"/>
                  </a:lnTo>
                  <a:lnTo>
                    <a:pt x="16264" y="11769"/>
                  </a:lnTo>
                  <a:lnTo>
                    <a:pt x="16264" y="9831"/>
                  </a:lnTo>
                  <a:lnTo>
                    <a:pt x="8894" y="9831"/>
                  </a:lnTo>
                  <a:lnTo>
                    <a:pt x="8894" y="2908"/>
                  </a:lnTo>
                  <a:lnTo>
                    <a:pt x="21600" y="2908"/>
                  </a:lnTo>
                  <a:lnTo>
                    <a:pt x="21600"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3825" name="AutoShape 42"/>
            <p:cNvSpPr>
              <a:spLocks/>
            </p:cNvSpPr>
            <p:nvPr/>
          </p:nvSpPr>
          <p:spPr bwMode="auto">
            <a:xfrm>
              <a:off x="2359" y="747"/>
              <a:ext cx="160" cy="253"/>
            </a:xfrm>
            <a:custGeom>
              <a:avLst/>
              <a:gdLst>
                <a:gd name="T0" fmla="*/ 1 w 21600"/>
                <a:gd name="T1" fmla="*/ 2 h 21600"/>
                <a:gd name="T2" fmla="*/ 1 w 21600"/>
                <a:gd name="T3" fmla="*/ 2 h 21600"/>
                <a:gd name="T4" fmla="*/ 1 w 21600"/>
                <a:gd name="T5" fmla="*/ 2 h 21600"/>
                <a:gd name="T6" fmla="*/ 1 w 21600"/>
                <a:gd name="T7" fmla="*/ 3 h 21600"/>
                <a:gd name="T8" fmla="*/ 1 w 21600"/>
                <a:gd name="T9" fmla="*/ 3 h 21600"/>
                <a:gd name="T10" fmla="*/ 0 w 21600"/>
                <a:gd name="T11" fmla="*/ 2 h 21600"/>
                <a:gd name="T12" fmla="*/ 0 w 21600"/>
                <a:gd name="T13" fmla="*/ 1 h 21600"/>
                <a:gd name="T14" fmla="*/ 1 w 21600"/>
                <a:gd name="T15" fmla="*/ 0 h 21600"/>
                <a:gd name="T16" fmla="*/ 1 w 21600"/>
                <a:gd name="T17" fmla="*/ 0 h 21600"/>
                <a:gd name="T18" fmla="*/ 1 w 21600"/>
                <a:gd name="T19" fmla="*/ 0 h 21600"/>
                <a:gd name="T20" fmla="*/ 1 w 21600"/>
                <a:gd name="T21" fmla="*/ 1 h 21600"/>
                <a:gd name="T22" fmla="*/ 1 w 21600"/>
                <a:gd name="T23" fmla="*/ 1 h 21600"/>
                <a:gd name="T24" fmla="*/ 1 w 21600"/>
                <a:gd name="T25" fmla="*/ 0 h 21600"/>
                <a:gd name="T26" fmla="*/ 0 w 21600"/>
                <a:gd name="T27" fmla="*/ 0 h 21600"/>
                <a:gd name="T28" fmla="*/ 0 w 21600"/>
                <a:gd name="T29" fmla="*/ 0 h 21600"/>
                <a:gd name="T30" fmla="*/ 0 w 21600"/>
                <a:gd name="T31" fmla="*/ 1 h 21600"/>
                <a:gd name="T32" fmla="*/ 0 w 21600"/>
                <a:gd name="T33" fmla="*/ 2 h 21600"/>
                <a:gd name="T34" fmla="*/ 0 w 21600"/>
                <a:gd name="T35" fmla="*/ 3 h 21600"/>
                <a:gd name="T36" fmla="*/ 0 w 21600"/>
                <a:gd name="T37" fmla="*/ 3 h 21600"/>
                <a:gd name="T38" fmla="*/ 1 w 21600"/>
                <a:gd name="T39" fmla="*/ 3 h 21600"/>
                <a:gd name="T40" fmla="*/ 1 w 21600"/>
                <a:gd name="T41" fmla="*/ 3 h 21600"/>
                <a:gd name="T42" fmla="*/ 1 w 21600"/>
                <a:gd name="T43" fmla="*/ 2 h 21600"/>
                <a:gd name="T44" fmla="*/ 1 w 21600"/>
                <a:gd name="T45" fmla="*/ 1 h 21600"/>
                <a:gd name="T46" fmla="*/ 1 w 21600"/>
                <a:gd name="T47" fmla="*/ 1 h 21600"/>
                <a:gd name="T48" fmla="*/ 1 w 21600"/>
                <a:gd name="T49" fmla="*/ 2 h 21600"/>
                <a:gd name="T50" fmla="*/ 1 w 21600"/>
                <a:gd name="T51" fmla="*/ 2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600"/>
                <a:gd name="T79" fmla="*/ 0 h 21600"/>
                <a:gd name="T80" fmla="*/ 21600 w 21600"/>
                <a:gd name="T81" fmla="*/ 21600 h 216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600" h="21600">
                  <a:moveTo>
                    <a:pt x="10800" y="11782"/>
                  </a:moveTo>
                  <a:cubicBezTo>
                    <a:pt x="13886" y="11782"/>
                    <a:pt x="13886" y="11782"/>
                    <a:pt x="13886" y="11782"/>
                  </a:cubicBezTo>
                  <a:cubicBezTo>
                    <a:pt x="13886" y="16691"/>
                    <a:pt x="13886" y="16691"/>
                    <a:pt x="13886" y="16691"/>
                  </a:cubicBezTo>
                  <a:cubicBezTo>
                    <a:pt x="13886" y="18655"/>
                    <a:pt x="13886" y="19636"/>
                    <a:pt x="10800" y="19636"/>
                  </a:cubicBezTo>
                  <a:lnTo>
                    <a:pt x="9257" y="18655"/>
                  </a:lnTo>
                  <a:cubicBezTo>
                    <a:pt x="7714" y="18655"/>
                    <a:pt x="7714" y="17673"/>
                    <a:pt x="7714" y="16691"/>
                  </a:cubicBezTo>
                  <a:cubicBezTo>
                    <a:pt x="7714" y="4909"/>
                    <a:pt x="7714" y="4909"/>
                    <a:pt x="7714" y="4909"/>
                  </a:cubicBezTo>
                  <a:cubicBezTo>
                    <a:pt x="7714" y="3927"/>
                    <a:pt x="7714" y="3927"/>
                    <a:pt x="9257" y="2945"/>
                  </a:cubicBezTo>
                  <a:lnTo>
                    <a:pt x="10800" y="2945"/>
                  </a:lnTo>
                  <a:cubicBezTo>
                    <a:pt x="13886" y="2945"/>
                    <a:pt x="13886" y="2945"/>
                    <a:pt x="13886" y="2945"/>
                  </a:cubicBezTo>
                  <a:cubicBezTo>
                    <a:pt x="16971" y="2945"/>
                    <a:pt x="18514" y="2945"/>
                    <a:pt x="18514" y="4909"/>
                  </a:cubicBezTo>
                  <a:cubicBezTo>
                    <a:pt x="21600" y="4909"/>
                    <a:pt x="21600" y="4909"/>
                    <a:pt x="21600" y="4909"/>
                  </a:cubicBezTo>
                  <a:cubicBezTo>
                    <a:pt x="21600" y="1964"/>
                    <a:pt x="18514" y="0"/>
                    <a:pt x="13886" y="0"/>
                  </a:cubicBezTo>
                  <a:cubicBezTo>
                    <a:pt x="7714" y="0"/>
                    <a:pt x="7714" y="0"/>
                    <a:pt x="7714" y="0"/>
                  </a:cubicBezTo>
                  <a:cubicBezTo>
                    <a:pt x="6171" y="0"/>
                    <a:pt x="3086" y="982"/>
                    <a:pt x="3086" y="1964"/>
                  </a:cubicBezTo>
                  <a:cubicBezTo>
                    <a:pt x="1543" y="2945"/>
                    <a:pt x="0" y="3927"/>
                    <a:pt x="0" y="4909"/>
                  </a:cubicBezTo>
                  <a:cubicBezTo>
                    <a:pt x="0" y="16691"/>
                    <a:pt x="0" y="16691"/>
                    <a:pt x="0" y="16691"/>
                  </a:cubicBezTo>
                  <a:cubicBezTo>
                    <a:pt x="0" y="18655"/>
                    <a:pt x="1543" y="19636"/>
                    <a:pt x="3086" y="20618"/>
                  </a:cubicBezTo>
                  <a:cubicBezTo>
                    <a:pt x="3086" y="21600"/>
                    <a:pt x="6171" y="21600"/>
                    <a:pt x="7714" y="21600"/>
                  </a:cubicBezTo>
                  <a:cubicBezTo>
                    <a:pt x="13886" y="21600"/>
                    <a:pt x="13886" y="21600"/>
                    <a:pt x="13886" y="21600"/>
                  </a:cubicBezTo>
                  <a:cubicBezTo>
                    <a:pt x="16971" y="21600"/>
                    <a:pt x="18514" y="21600"/>
                    <a:pt x="20057" y="20618"/>
                  </a:cubicBezTo>
                  <a:cubicBezTo>
                    <a:pt x="21600" y="19636"/>
                    <a:pt x="21600" y="18655"/>
                    <a:pt x="21600" y="16691"/>
                  </a:cubicBezTo>
                  <a:cubicBezTo>
                    <a:pt x="21600" y="9818"/>
                    <a:pt x="21600" y="9818"/>
                    <a:pt x="21600" y="9818"/>
                  </a:cubicBezTo>
                  <a:cubicBezTo>
                    <a:pt x="10800" y="9818"/>
                    <a:pt x="10800" y="9818"/>
                    <a:pt x="10800" y="9818"/>
                  </a:cubicBezTo>
                  <a:cubicBezTo>
                    <a:pt x="10800" y="11782"/>
                    <a:pt x="10800" y="11782"/>
                    <a:pt x="10800" y="11782"/>
                  </a:cubicBezTo>
                  <a:close/>
                  <a:moveTo>
                    <a:pt x="10800" y="11782"/>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sp>
        <p:nvSpPr>
          <p:cNvPr id="33796" name="Rectangle 43"/>
          <p:cNvSpPr>
            <a:spLocks/>
          </p:cNvSpPr>
          <p:nvPr/>
        </p:nvSpPr>
        <p:spPr bwMode="auto">
          <a:xfrm>
            <a:off x="1347267" y="863947"/>
            <a:ext cx="5267399" cy="3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lstStyle/>
          <a:p>
            <a:pPr marL="31253" algn="r">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2200">
                <a:solidFill>
                  <a:srgbClr val="FFFFFF"/>
                </a:solidFill>
                <a:cs typeface="Arial" pitchFamily="34" charset="0"/>
                <a:sym typeface="Arial" pitchFamily="34" charset="0"/>
              </a:rPr>
              <a:t>Nanotechnology Workbench</a:t>
            </a:r>
          </a:p>
        </p:txBody>
      </p:sp>
      <p:pic>
        <p:nvPicPr>
          <p:cNvPr id="33797"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2376414"/>
            <a:ext cx="2474639" cy="22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8" name="Picture 45"/>
          <p:cNvPicPr>
            <a:picLocks noChangeArrowheads="1"/>
          </p:cNvPicPr>
          <p:nvPr/>
        </p:nvPicPr>
        <p:blipFill>
          <a:blip r:embed="rId5" cstate="print">
            <a:extLst>
              <a:ext uri="{28A0092B-C50C-407E-A947-70E740481C1C}">
                <a14:useLocalDpi xmlns:a14="http://schemas.microsoft.com/office/drawing/2010/main" val="0"/>
              </a:ext>
            </a:extLst>
          </a:blip>
          <a:srcRect l="7289" r="2855"/>
          <a:stretch>
            <a:fillRect/>
          </a:stretch>
        </p:blipFill>
        <p:spPr bwMode="auto">
          <a:xfrm>
            <a:off x="3779912" y="2683371"/>
            <a:ext cx="3964359" cy="42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9" name="Line 46"/>
          <p:cNvSpPr>
            <a:spLocks noChangeShapeType="1"/>
          </p:cNvSpPr>
          <p:nvPr/>
        </p:nvSpPr>
        <p:spPr bwMode="auto">
          <a:xfrm rot="10800000" flipH="1">
            <a:off x="5139035" y="2070572"/>
            <a:ext cx="0" cy="761256"/>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00" name="Line 47"/>
          <p:cNvSpPr>
            <a:spLocks noChangeShapeType="1"/>
          </p:cNvSpPr>
          <p:nvPr/>
        </p:nvSpPr>
        <p:spPr bwMode="auto">
          <a:xfrm rot="10800000" flipH="1">
            <a:off x="6486302" y="2743647"/>
            <a:ext cx="482203" cy="862831"/>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01" name="Rectangle 48"/>
          <p:cNvSpPr>
            <a:spLocks/>
          </p:cNvSpPr>
          <p:nvPr/>
        </p:nvSpPr>
        <p:spPr bwMode="auto">
          <a:xfrm>
            <a:off x="4557490" y="1790402"/>
            <a:ext cx="67086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FEG SEM</a:t>
            </a:r>
          </a:p>
        </p:txBody>
      </p:sp>
      <p:sp>
        <p:nvSpPr>
          <p:cNvPr id="33802" name="Rectangle 49"/>
          <p:cNvSpPr>
            <a:spLocks/>
          </p:cNvSpPr>
          <p:nvPr/>
        </p:nvSpPr>
        <p:spPr bwMode="auto">
          <a:xfrm>
            <a:off x="6782097" y="2356322"/>
            <a:ext cx="2784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FIB</a:t>
            </a:r>
          </a:p>
        </p:txBody>
      </p:sp>
      <p:sp>
        <p:nvSpPr>
          <p:cNvPr id="33803" name="Rectangle 50"/>
          <p:cNvSpPr>
            <a:spLocks/>
          </p:cNvSpPr>
          <p:nvPr/>
        </p:nvSpPr>
        <p:spPr bwMode="auto">
          <a:xfrm>
            <a:off x="7958584" y="4229324"/>
            <a:ext cx="2928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dirty="0">
                <a:solidFill>
                  <a:srgbClr val="006983"/>
                </a:solidFill>
                <a:cs typeface="Arial" pitchFamily="34" charset="0"/>
                <a:sym typeface="Arial" pitchFamily="34" charset="0"/>
              </a:rPr>
              <a:t>GIS</a:t>
            </a:r>
          </a:p>
        </p:txBody>
      </p:sp>
      <p:sp>
        <p:nvSpPr>
          <p:cNvPr id="33804" name="Line 51"/>
          <p:cNvSpPr>
            <a:spLocks noChangeShapeType="1"/>
          </p:cNvSpPr>
          <p:nvPr/>
        </p:nvSpPr>
        <p:spPr bwMode="auto">
          <a:xfrm rot="10800000" flipH="1">
            <a:off x="6572250" y="4444752"/>
            <a:ext cx="1180951" cy="389558"/>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05" name="Line 52"/>
          <p:cNvSpPr>
            <a:spLocks noChangeShapeType="1"/>
          </p:cNvSpPr>
          <p:nvPr/>
        </p:nvSpPr>
        <p:spPr bwMode="auto">
          <a:xfrm rot="10800000" flipH="1">
            <a:off x="6967389" y="3028280"/>
            <a:ext cx="850553" cy="897434"/>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06" name="Rectangle 53"/>
          <p:cNvSpPr>
            <a:spLocks/>
          </p:cNvSpPr>
          <p:nvPr/>
        </p:nvSpPr>
        <p:spPr bwMode="auto">
          <a:xfrm>
            <a:off x="7925098" y="2787179"/>
            <a:ext cx="3297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EDS</a:t>
            </a:r>
          </a:p>
        </p:txBody>
      </p:sp>
      <p:sp>
        <p:nvSpPr>
          <p:cNvPr id="33807" name="Line 54"/>
          <p:cNvSpPr>
            <a:spLocks noChangeShapeType="1"/>
          </p:cNvSpPr>
          <p:nvPr/>
        </p:nvSpPr>
        <p:spPr bwMode="auto">
          <a:xfrm>
            <a:off x="7000875" y="5372324"/>
            <a:ext cx="1041425" cy="50229"/>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08" name="Rectangle 55"/>
          <p:cNvSpPr>
            <a:spLocks/>
          </p:cNvSpPr>
          <p:nvPr/>
        </p:nvSpPr>
        <p:spPr bwMode="auto">
          <a:xfrm>
            <a:off x="8234289" y="5251773"/>
            <a:ext cx="31852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BSE</a:t>
            </a:r>
          </a:p>
        </p:txBody>
      </p:sp>
      <p:sp>
        <p:nvSpPr>
          <p:cNvPr id="33809" name="Line 56"/>
          <p:cNvSpPr>
            <a:spLocks noChangeShapeType="1"/>
          </p:cNvSpPr>
          <p:nvPr/>
        </p:nvSpPr>
        <p:spPr bwMode="auto">
          <a:xfrm rot="10800000" flipH="1">
            <a:off x="7234164" y="6019726"/>
            <a:ext cx="1206624" cy="169664"/>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10" name="Rectangle 57"/>
          <p:cNvSpPr>
            <a:spLocks/>
          </p:cNvSpPr>
          <p:nvPr/>
        </p:nvSpPr>
        <p:spPr bwMode="auto">
          <a:xfrm>
            <a:off x="8643937" y="5816575"/>
            <a:ext cx="4211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EBSD</a:t>
            </a:r>
          </a:p>
        </p:txBody>
      </p:sp>
      <p:sp>
        <p:nvSpPr>
          <p:cNvPr id="33811" name="Line 58"/>
          <p:cNvSpPr>
            <a:spLocks noChangeShapeType="1"/>
          </p:cNvSpPr>
          <p:nvPr/>
        </p:nvSpPr>
        <p:spPr bwMode="auto">
          <a:xfrm rot="10800000">
            <a:off x="3510484" y="3962549"/>
            <a:ext cx="938733" cy="439787"/>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12" name="Rectangle 59"/>
          <p:cNvSpPr>
            <a:spLocks/>
          </p:cNvSpPr>
          <p:nvPr/>
        </p:nvSpPr>
        <p:spPr bwMode="auto">
          <a:xfrm>
            <a:off x="3105299" y="3828604"/>
            <a:ext cx="227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SE</a:t>
            </a:r>
          </a:p>
        </p:txBody>
      </p:sp>
      <p:sp>
        <p:nvSpPr>
          <p:cNvPr id="33813" name="Line 60"/>
          <p:cNvSpPr>
            <a:spLocks noChangeShapeType="1"/>
          </p:cNvSpPr>
          <p:nvPr/>
        </p:nvSpPr>
        <p:spPr bwMode="auto">
          <a:xfrm flipH="1">
            <a:off x="3210223" y="4952628"/>
            <a:ext cx="1535906" cy="677540"/>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14" name="Rectangle 61"/>
          <p:cNvSpPr>
            <a:spLocks/>
          </p:cNvSpPr>
          <p:nvPr/>
        </p:nvSpPr>
        <p:spPr bwMode="auto">
          <a:xfrm>
            <a:off x="1595066" y="5511850"/>
            <a:ext cx="13288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Nanomanipulators</a:t>
            </a:r>
          </a:p>
        </p:txBody>
      </p:sp>
      <p:sp>
        <p:nvSpPr>
          <p:cNvPr id="33815" name="Line 62"/>
          <p:cNvSpPr>
            <a:spLocks noChangeShapeType="1"/>
          </p:cNvSpPr>
          <p:nvPr/>
        </p:nvSpPr>
        <p:spPr bwMode="auto">
          <a:xfrm rot="10800000">
            <a:off x="3905622" y="2704579"/>
            <a:ext cx="1048122" cy="1634133"/>
          </a:xfrm>
          <a:prstGeom prst="line">
            <a:avLst/>
          </a:prstGeom>
          <a:noFill/>
          <a:ln w="12700">
            <a:solidFill>
              <a:schemeClr val="tx1"/>
            </a:solidFill>
            <a:round/>
            <a:headEnd type="stealth" w="med" len="med"/>
            <a:tailEnd/>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3816" name="Rectangle 63"/>
          <p:cNvSpPr>
            <a:spLocks/>
          </p:cNvSpPr>
          <p:nvPr/>
        </p:nvSpPr>
        <p:spPr bwMode="auto">
          <a:xfrm>
            <a:off x="3019351" y="2317254"/>
            <a:ext cx="11370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r>
              <a:rPr lang="en-US" sz="1300">
                <a:solidFill>
                  <a:srgbClr val="006983"/>
                </a:solidFill>
                <a:cs typeface="Arial" pitchFamily="34" charset="0"/>
                <a:sym typeface="Arial" pitchFamily="34" charset="0"/>
              </a:rPr>
              <a:t>E-Beam Blanker</a:t>
            </a:r>
          </a:p>
        </p:txBody>
      </p:sp>
      <p:sp>
        <p:nvSpPr>
          <p:cNvPr id="33817" name="Rectangle 64"/>
          <p:cNvSpPr>
            <a:spLocks/>
          </p:cNvSpPr>
          <p:nvPr/>
        </p:nvSpPr>
        <p:spPr bwMode="auto">
          <a:xfrm>
            <a:off x="386209" y="6470675"/>
            <a:ext cx="4185791" cy="22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5" bIns="0"/>
          <a:lstStyle/>
          <a:p>
            <a:pPr marL="33485"/>
            <a:r>
              <a:rPr lang="en-US" sz="1000" i="1">
                <a:cs typeface="Arial" pitchFamily="34" charset="0"/>
                <a:sym typeface="Arial" pitchFamily="34" charset="0"/>
              </a:rPr>
              <a:t>Fig. Tescan LYRA Demo as installed on EMC Aachen 2009</a:t>
            </a:r>
          </a:p>
        </p:txBody>
      </p:sp>
    </p:spTree>
    <p:extLst>
      <p:ext uri="{BB962C8B-B14F-4D97-AF65-F5344CB8AC3E}">
        <p14:creationId xmlns:p14="http://schemas.microsoft.com/office/powerpoint/2010/main" val="2420384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p:cNvSpPr>
          <p:nvPr/>
        </p:nvSpPr>
        <p:spPr bwMode="auto">
          <a:xfrm>
            <a:off x="0" y="1268016"/>
            <a:ext cx="3132088" cy="5589984"/>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pic>
        <p:nvPicPr>
          <p:cNvPr id="34819" name="Picture 2"/>
          <p:cNvPicPr>
            <a:picLocks noChangeArrowheads="1"/>
          </p:cNvPicPr>
          <p:nvPr/>
        </p:nvPicPr>
        <p:blipFill>
          <a:blip r:embed="rId3">
            <a:extLst>
              <a:ext uri="{28A0092B-C50C-407E-A947-70E740481C1C}">
                <a14:useLocalDpi xmlns:a14="http://schemas.microsoft.com/office/drawing/2010/main" val="0"/>
              </a:ext>
            </a:extLst>
          </a:blip>
          <a:srcRect t="21593" b="22600"/>
          <a:stretch>
            <a:fillRect/>
          </a:stretch>
        </p:blipFill>
        <p:spPr bwMode="auto">
          <a:xfrm>
            <a:off x="3117578" y="3387701"/>
            <a:ext cx="6023074" cy="347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20" name="Line 3"/>
          <p:cNvSpPr>
            <a:spLocks noChangeShapeType="1"/>
          </p:cNvSpPr>
          <p:nvPr/>
        </p:nvSpPr>
        <p:spPr bwMode="auto">
          <a:xfrm>
            <a:off x="2842989" y="2204517"/>
            <a:ext cx="2643188" cy="1030262"/>
          </a:xfrm>
          <a:prstGeom prst="line">
            <a:avLst/>
          </a:prstGeom>
          <a:noFill/>
          <a:ln w="25400">
            <a:solidFill>
              <a:srgbClr val="FF6600"/>
            </a:solidFill>
            <a:round/>
            <a:headEnd/>
            <a:tailEnd type="triangle" w="lg" len="lg"/>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4821" name="Rectangle 4"/>
          <p:cNvSpPr>
            <a:spLocks/>
          </p:cNvSpPr>
          <p:nvPr/>
        </p:nvSpPr>
        <p:spPr bwMode="auto">
          <a:xfrm>
            <a:off x="1106166" y="1979043"/>
            <a:ext cx="1868625"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lnSpc>
                <a:spcPct val="93000"/>
              </a:lnSpc>
            </a:pPr>
            <a:r>
              <a:rPr lang="en-US" sz="1600">
                <a:latin typeface="Helvetica" pitchFamily="34" charset="0"/>
                <a:sym typeface="Helvetica" pitchFamily="34" charset="0"/>
              </a:rPr>
              <a:t>SEM objective lens </a:t>
            </a:r>
          </a:p>
        </p:txBody>
      </p:sp>
      <p:sp>
        <p:nvSpPr>
          <p:cNvPr id="34822" name="Rectangle 5"/>
          <p:cNvSpPr>
            <a:spLocks/>
          </p:cNvSpPr>
          <p:nvPr/>
        </p:nvSpPr>
        <p:spPr bwMode="auto">
          <a:xfrm>
            <a:off x="1244576" y="2757041"/>
            <a:ext cx="1607335"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lnSpc>
                <a:spcPct val="93000"/>
              </a:lnSpc>
            </a:pPr>
            <a:r>
              <a:rPr lang="en-US" sz="1600">
                <a:latin typeface="Helvetica" pitchFamily="34" charset="0"/>
                <a:sym typeface="Helvetica" pitchFamily="34" charset="0"/>
              </a:rPr>
              <a:t>FIB column nose</a:t>
            </a:r>
          </a:p>
        </p:txBody>
      </p:sp>
      <p:sp>
        <p:nvSpPr>
          <p:cNvPr id="34823" name="Rectangle 6"/>
          <p:cNvSpPr>
            <a:spLocks/>
          </p:cNvSpPr>
          <p:nvPr/>
        </p:nvSpPr>
        <p:spPr bwMode="auto">
          <a:xfrm>
            <a:off x="1281410" y="3529459"/>
            <a:ext cx="1823889" cy="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5" bIns="0"/>
          <a:lstStyle/>
          <a:p>
            <a:pPr marL="33485">
              <a:lnSpc>
                <a:spcPct val="93000"/>
              </a:lnSpc>
            </a:pPr>
            <a:r>
              <a:rPr lang="en-US" sz="1600">
                <a:latin typeface="Helvetica" pitchFamily="34" charset="0"/>
                <a:sym typeface="Helvetica" pitchFamily="34" charset="0"/>
              </a:rPr>
              <a:t>GIS stage with nozzles</a:t>
            </a:r>
          </a:p>
        </p:txBody>
      </p:sp>
      <p:sp>
        <p:nvSpPr>
          <p:cNvPr id="34824" name="Line 7"/>
          <p:cNvSpPr>
            <a:spLocks noChangeShapeType="1"/>
          </p:cNvSpPr>
          <p:nvPr/>
        </p:nvSpPr>
        <p:spPr bwMode="auto">
          <a:xfrm>
            <a:off x="2771552" y="3002608"/>
            <a:ext cx="4086448" cy="1380753"/>
          </a:xfrm>
          <a:prstGeom prst="line">
            <a:avLst/>
          </a:prstGeom>
          <a:noFill/>
          <a:ln w="25400">
            <a:solidFill>
              <a:srgbClr val="FF6600"/>
            </a:solidFill>
            <a:round/>
            <a:headEnd/>
            <a:tailEnd type="triangle" w="lg" len="lg"/>
          </a:ln>
          <a:extLst>
            <a:ext uri="{909E8E84-426E-40DD-AFC4-6F175D3DCCD1}">
              <a14:hiddenFill xmlns:a14="http://schemas.microsoft.com/office/drawing/2010/main">
                <a:noFill/>
              </a14:hiddenFill>
            </a:ext>
          </a:extLst>
        </p:spPr>
        <p:txBody>
          <a:bodyPr lIns="38401" tIns="19201" rIns="38401" bIns="19201"/>
          <a:lstStyle/>
          <a:p>
            <a:endParaRPr lang="cs-CZ"/>
          </a:p>
        </p:txBody>
      </p:sp>
      <p:sp>
        <p:nvSpPr>
          <p:cNvPr id="34825" name="Line 8"/>
          <p:cNvSpPr>
            <a:spLocks noChangeShapeType="1"/>
          </p:cNvSpPr>
          <p:nvPr/>
        </p:nvSpPr>
        <p:spPr bwMode="auto">
          <a:xfrm>
            <a:off x="2771553" y="3644429"/>
            <a:ext cx="4315271" cy="1624087"/>
          </a:xfrm>
          <a:prstGeom prst="line">
            <a:avLst/>
          </a:prstGeom>
          <a:noFill/>
          <a:ln w="25400">
            <a:solidFill>
              <a:srgbClr val="FF6600"/>
            </a:solidFill>
            <a:round/>
            <a:headEnd/>
            <a:tailEnd type="triangle" w="lg" len="lg"/>
          </a:ln>
          <a:extLst>
            <a:ext uri="{909E8E84-426E-40DD-AFC4-6F175D3DCCD1}">
              <a14:hiddenFill xmlns:a14="http://schemas.microsoft.com/office/drawing/2010/main">
                <a:noFill/>
              </a14:hiddenFill>
            </a:ext>
          </a:extLst>
        </p:spPr>
        <p:txBody>
          <a:bodyPr lIns="38401" tIns="19201" rIns="38401" bIns="19201"/>
          <a:lstStyle/>
          <a:p>
            <a:endParaRPr lang="cs-CZ"/>
          </a:p>
        </p:txBody>
      </p:sp>
      <p:pic>
        <p:nvPicPr>
          <p:cNvPr id="34826" name="Picture 9"/>
          <p:cNvPicPr>
            <a:picLocks noChangeArrowheads="1"/>
          </p:cNvPicPr>
          <p:nvPr/>
        </p:nvPicPr>
        <p:blipFill>
          <a:blip r:embed="rId4">
            <a:extLst>
              <a:ext uri="{28A0092B-C50C-407E-A947-70E740481C1C}">
                <a14:useLocalDpi xmlns:a14="http://schemas.microsoft.com/office/drawing/2010/main" val="0"/>
              </a:ext>
            </a:extLst>
          </a:blip>
          <a:srcRect t="565" b="8867"/>
          <a:stretch>
            <a:fillRect/>
          </a:stretch>
        </p:blipFill>
        <p:spPr bwMode="auto">
          <a:xfrm>
            <a:off x="0" y="4143375"/>
            <a:ext cx="3125391" cy="301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4827" name="Group 10"/>
          <p:cNvGrpSpPr>
            <a:grpSpLocks/>
          </p:cNvGrpSpPr>
          <p:nvPr/>
        </p:nvGrpSpPr>
        <p:grpSpPr bwMode="auto">
          <a:xfrm>
            <a:off x="-4465" y="298029"/>
            <a:ext cx="9152930" cy="1499071"/>
            <a:chOff x="0" y="0"/>
            <a:chExt cx="15376" cy="1888"/>
          </a:xfrm>
        </p:grpSpPr>
        <p:pic>
          <p:nvPicPr>
            <p:cNvPr id="3484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376"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4841" name="Group 12"/>
            <p:cNvGrpSpPr>
              <a:grpSpLocks/>
            </p:cNvGrpSpPr>
            <p:nvPr/>
          </p:nvGrpSpPr>
          <p:grpSpPr bwMode="auto">
            <a:xfrm>
              <a:off x="544" y="304"/>
              <a:ext cx="3086" cy="906"/>
              <a:chOff x="0" y="0"/>
              <a:chExt cx="3086" cy="906"/>
            </a:xfrm>
          </p:grpSpPr>
          <p:sp>
            <p:nvSpPr>
              <p:cNvPr id="34842" name="AutoShape 13"/>
              <p:cNvSpPr>
                <a:spLocks/>
              </p:cNvSpPr>
              <p:nvPr/>
            </p:nvSpPr>
            <p:spPr bwMode="auto">
              <a:xfrm>
                <a:off x="646" y="202"/>
                <a:ext cx="354" cy="466"/>
              </a:xfrm>
              <a:custGeom>
                <a:avLst/>
                <a:gdLst>
                  <a:gd name="T0" fmla="*/ 4 w 21600"/>
                  <a:gd name="T1" fmla="*/ 10 h 21600"/>
                  <a:gd name="T2" fmla="*/ 2 w 21600"/>
                  <a:gd name="T3" fmla="*/ 10 h 21600"/>
                  <a:gd name="T4" fmla="*/ 2 w 21600"/>
                  <a:gd name="T5" fmla="*/ 2 h 21600"/>
                  <a:gd name="T6" fmla="*/ 0 w 21600"/>
                  <a:gd name="T7" fmla="*/ 2 h 21600"/>
                  <a:gd name="T8" fmla="*/ 0 w 21600"/>
                  <a:gd name="T9" fmla="*/ 0 h 21600"/>
                  <a:gd name="T10" fmla="*/ 6 w 21600"/>
                  <a:gd name="T11" fmla="*/ 0 h 21600"/>
                  <a:gd name="T12" fmla="*/ 6 w 21600"/>
                  <a:gd name="T13" fmla="*/ 2 h 21600"/>
                  <a:gd name="T14" fmla="*/ 4 w 21600"/>
                  <a:gd name="T15" fmla="*/ 2 h 21600"/>
                  <a:gd name="T16" fmla="*/ 4 w 21600"/>
                  <a:gd name="T17" fmla="*/ 1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3" name="AutoShape 14"/>
              <p:cNvSpPr>
                <a:spLocks/>
              </p:cNvSpPr>
              <p:nvPr/>
            </p:nvSpPr>
            <p:spPr bwMode="auto">
              <a:xfrm>
                <a:off x="1034" y="202"/>
                <a:ext cx="312" cy="466"/>
              </a:xfrm>
              <a:custGeom>
                <a:avLst/>
                <a:gdLst>
                  <a:gd name="T0" fmla="*/ 1 w 21600"/>
                  <a:gd name="T1" fmla="*/ 4 h 21600"/>
                  <a:gd name="T2" fmla="*/ 4 w 21600"/>
                  <a:gd name="T3" fmla="*/ 4 h 21600"/>
                  <a:gd name="T4" fmla="*/ 4 w 21600"/>
                  <a:gd name="T5" fmla="*/ 6 h 21600"/>
                  <a:gd name="T6" fmla="*/ 1 w 21600"/>
                  <a:gd name="T7" fmla="*/ 6 h 21600"/>
                  <a:gd name="T8" fmla="*/ 1 w 21600"/>
                  <a:gd name="T9" fmla="*/ 8 h 21600"/>
                  <a:gd name="T10" fmla="*/ 5 w 21600"/>
                  <a:gd name="T11" fmla="*/ 8 h 21600"/>
                  <a:gd name="T12" fmla="*/ 5 w 21600"/>
                  <a:gd name="T13" fmla="*/ 10 h 21600"/>
                  <a:gd name="T14" fmla="*/ 0 w 21600"/>
                  <a:gd name="T15" fmla="*/ 10 h 21600"/>
                  <a:gd name="T16" fmla="*/ 0 w 21600"/>
                  <a:gd name="T17" fmla="*/ 0 h 21600"/>
                  <a:gd name="T18" fmla="*/ 5 w 21600"/>
                  <a:gd name="T19" fmla="*/ 0 h 21600"/>
                  <a:gd name="T20" fmla="*/ 5 w 21600"/>
                  <a:gd name="T21" fmla="*/ 2 h 21600"/>
                  <a:gd name="T22" fmla="*/ 1 w 21600"/>
                  <a:gd name="T23" fmla="*/ 2 h 21600"/>
                  <a:gd name="T24" fmla="*/ 1 w 21600"/>
                  <a:gd name="T25" fmla="*/ 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4" name="AutoShape 15"/>
              <p:cNvSpPr>
                <a:spLocks/>
              </p:cNvSpPr>
              <p:nvPr/>
            </p:nvSpPr>
            <p:spPr bwMode="auto">
              <a:xfrm>
                <a:off x="1393" y="202"/>
                <a:ext cx="366" cy="470"/>
              </a:xfrm>
              <a:custGeom>
                <a:avLst/>
                <a:gdLst>
                  <a:gd name="T0" fmla="*/ 1 w 21600"/>
                  <a:gd name="T1" fmla="*/ 7 h 21424"/>
                  <a:gd name="T2" fmla="*/ 1 w 21600"/>
                  <a:gd name="T3" fmla="*/ 8 h 21424"/>
                  <a:gd name="T4" fmla="*/ 3 w 21600"/>
                  <a:gd name="T5" fmla="*/ 9 h 21424"/>
                  <a:gd name="T6" fmla="*/ 5 w 21600"/>
                  <a:gd name="T7" fmla="*/ 7 h 21424"/>
                  <a:gd name="T8" fmla="*/ 3 w 21600"/>
                  <a:gd name="T9" fmla="*/ 6 h 21424"/>
                  <a:gd name="T10" fmla="*/ 0 w 21600"/>
                  <a:gd name="T11" fmla="*/ 3 h 21424"/>
                  <a:gd name="T12" fmla="*/ 3 w 21600"/>
                  <a:gd name="T13" fmla="*/ 0 h 21424"/>
                  <a:gd name="T14" fmla="*/ 6 w 21600"/>
                  <a:gd name="T15" fmla="*/ 3 h 21424"/>
                  <a:gd name="T16" fmla="*/ 6 w 21600"/>
                  <a:gd name="T17" fmla="*/ 3 h 21424"/>
                  <a:gd name="T18" fmla="*/ 5 w 21600"/>
                  <a:gd name="T19" fmla="*/ 3 h 21424"/>
                  <a:gd name="T20" fmla="*/ 5 w 21600"/>
                  <a:gd name="T21" fmla="*/ 3 h 21424"/>
                  <a:gd name="T22" fmla="*/ 3 w 21600"/>
                  <a:gd name="T23" fmla="*/ 2 h 21424"/>
                  <a:gd name="T24" fmla="*/ 2 w 21600"/>
                  <a:gd name="T25" fmla="*/ 3 h 21424"/>
                  <a:gd name="T26" fmla="*/ 3 w 21600"/>
                  <a:gd name="T27" fmla="*/ 4 h 21424"/>
                  <a:gd name="T28" fmla="*/ 6 w 21600"/>
                  <a:gd name="T29" fmla="*/ 7 h 21424"/>
                  <a:gd name="T30" fmla="*/ 3 w 21600"/>
                  <a:gd name="T31" fmla="*/ 10 h 21424"/>
                  <a:gd name="T32" fmla="*/ 0 w 21600"/>
                  <a:gd name="T33" fmla="*/ 8 h 21424"/>
                  <a:gd name="T34" fmla="*/ 0 w 21600"/>
                  <a:gd name="T35" fmla="*/ 7 h 21424"/>
                  <a:gd name="T36" fmla="*/ 1 w 21600"/>
                  <a:gd name="T37" fmla="*/ 7 h 21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4"/>
                  <a:gd name="T59" fmla="*/ 21600 w 21600"/>
                  <a:gd name="T60" fmla="*/ 21424 h 21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5" name="AutoShape 16"/>
              <p:cNvSpPr>
                <a:spLocks/>
              </p:cNvSpPr>
              <p:nvPr/>
            </p:nvSpPr>
            <p:spPr bwMode="auto">
              <a:xfrm>
                <a:off x="1801" y="202"/>
                <a:ext cx="378" cy="471"/>
              </a:xfrm>
              <a:custGeom>
                <a:avLst/>
                <a:gdLst>
                  <a:gd name="T0" fmla="*/ 5 w 21387"/>
                  <a:gd name="T1" fmla="*/ 3 h 21281"/>
                  <a:gd name="T2" fmla="*/ 5 w 21387"/>
                  <a:gd name="T3" fmla="*/ 3 h 21281"/>
                  <a:gd name="T4" fmla="*/ 3 w 21387"/>
                  <a:gd name="T5" fmla="*/ 2 h 21281"/>
                  <a:gd name="T6" fmla="*/ 2 w 21387"/>
                  <a:gd name="T7" fmla="*/ 4 h 21281"/>
                  <a:gd name="T8" fmla="*/ 2 w 21387"/>
                  <a:gd name="T9" fmla="*/ 6 h 21281"/>
                  <a:gd name="T10" fmla="*/ 3 w 21387"/>
                  <a:gd name="T11" fmla="*/ 9 h 21281"/>
                  <a:gd name="T12" fmla="*/ 5 w 21387"/>
                  <a:gd name="T13" fmla="*/ 7 h 21281"/>
                  <a:gd name="T14" fmla="*/ 5 w 21387"/>
                  <a:gd name="T15" fmla="*/ 7 h 21281"/>
                  <a:gd name="T16" fmla="*/ 7 w 21387"/>
                  <a:gd name="T17" fmla="*/ 7 h 21281"/>
                  <a:gd name="T18" fmla="*/ 7 w 21387"/>
                  <a:gd name="T19" fmla="*/ 7 h 21281"/>
                  <a:gd name="T20" fmla="*/ 3 w 21387"/>
                  <a:gd name="T21" fmla="*/ 10 h 21281"/>
                  <a:gd name="T22" fmla="*/ 0 w 21387"/>
                  <a:gd name="T23" fmla="*/ 6 h 21281"/>
                  <a:gd name="T24" fmla="*/ 0 w 21387"/>
                  <a:gd name="T25" fmla="*/ 4 h 21281"/>
                  <a:gd name="T26" fmla="*/ 3 w 21387"/>
                  <a:gd name="T27" fmla="*/ 0 h 21281"/>
                  <a:gd name="T28" fmla="*/ 7 w 21387"/>
                  <a:gd name="T29" fmla="*/ 3 h 21281"/>
                  <a:gd name="T30" fmla="*/ 7 w 21387"/>
                  <a:gd name="T31" fmla="*/ 3 h 21281"/>
                  <a:gd name="T32" fmla="*/ 5 w 21387"/>
                  <a:gd name="T33" fmla="*/ 3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6" name="AutoShape 17"/>
              <p:cNvSpPr>
                <a:spLocks/>
              </p:cNvSpPr>
              <p:nvPr/>
            </p:nvSpPr>
            <p:spPr bwMode="auto">
              <a:xfrm>
                <a:off x="2198" y="202"/>
                <a:ext cx="432" cy="466"/>
              </a:xfrm>
              <a:custGeom>
                <a:avLst/>
                <a:gdLst>
                  <a:gd name="T0" fmla="*/ 2 w 21600"/>
                  <a:gd name="T1" fmla="*/ 8 h 21600"/>
                  <a:gd name="T2" fmla="*/ 2 w 21600"/>
                  <a:gd name="T3" fmla="*/ 10 h 21600"/>
                  <a:gd name="T4" fmla="*/ 0 w 21600"/>
                  <a:gd name="T5" fmla="*/ 10 h 21600"/>
                  <a:gd name="T6" fmla="*/ 3 w 21600"/>
                  <a:gd name="T7" fmla="*/ 0 h 21600"/>
                  <a:gd name="T8" fmla="*/ 6 w 21600"/>
                  <a:gd name="T9" fmla="*/ 0 h 21600"/>
                  <a:gd name="T10" fmla="*/ 9 w 21600"/>
                  <a:gd name="T11" fmla="*/ 10 h 21600"/>
                  <a:gd name="T12" fmla="*/ 7 w 21600"/>
                  <a:gd name="T13" fmla="*/ 10 h 21600"/>
                  <a:gd name="T14" fmla="*/ 6 w 21600"/>
                  <a:gd name="T15" fmla="*/ 8 h 21600"/>
                  <a:gd name="T16" fmla="*/ 2 w 21600"/>
                  <a:gd name="T17" fmla="*/ 8 h 21600"/>
                  <a:gd name="T18" fmla="*/ 4 w 21600"/>
                  <a:gd name="T19" fmla="*/ 2 h 21600"/>
                  <a:gd name="T20" fmla="*/ 4 w 21600"/>
                  <a:gd name="T21" fmla="*/ 2 h 21600"/>
                  <a:gd name="T22" fmla="*/ 3 w 21600"/>
                  <a:gd name="T23" fmla="*/ 7 h 21600"/>
                  <a:gd name="T24" fmla="*/ 6 w 21600"/>
                  <a:gd name="T25" fmla="*/ 7 h 21600"/>
                  <a:gd name="T26" fmla="*/ 4 w 21600"/>
                  <a:gd name="T27" fmla="*/ 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7" name="AutoShape 18"/>
              <p:cNvSpPr>
                <a:spLocks/>
              </p:cNvSpPr>
              <p:nvPr/>
            </p:nvSpPr>
            <p:spPr bwMode="auto">
              <a:xfrm>
                <a:off x="2669" y="202"/>
                <a:ext cx="417" cy="466"/>
              </a:xfrm>
              <a:custGeom>
                <a:avLst/>
                <a:gdLst>
                  <a:gd name="T0" fmla="*/ 6 w 21600"/>
                  <a:gd name="T1" fmla="*/ 0 h 21600"/>
                  <a:gd name="T2" fmla="*/ 8 w 21600"/>
                  <a:gd name="T3" fmla="*/ 0 h 21600"/>
                  <a:gd name="T4" fmla="*/ 8 w 21600"/>
                  <a:gd name="T5" fmla="*/ 10 h 21600"/>
                  <a:gd name="T6" fmla="*/ 5 w 21600"/>
                  <a:gd name="T7" fmla="*/ 10 h 21600"/>
                  <a:gd name="T8" fmla="*/ 2 w 21600"/>
                  <a:gd name="T9" fmla="*/ 2 h 21600"/>
                  <a:gd name="T10" fmla="*/ 2 w 21600"/>
                  <a:gd name="T11" fmla="*/ 2 h 21600"/>
                  <a:gd name="T12" fmla="*/ 2 w 21600"/>
                  <a:gd name="T13" fmla="*/ 10 h 21600"/>
                  <a:gd name="T14" fmla="*/ 0 w 21600"/>
                  <a:gd name="T15" fmla="*/ 10 h 21600"/>
                  <a:gd name="T16" fmla="*/ 0 w 21600"/>
                  <a:gd name="T17" fmla="*/ 0 h 21600"/>
                  <a:gd name="T18" fmla="*/ 3 w 21600"/>
                  <a:gd name="T19" fmla="*/ 0 h 21600"/>
                  <a:gd name="T20" fmla="*/ 6 w 21600"/>
                  <a:gd name="T21" fmla="*/ 8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8" name="AutoShape 19"/>
              <p:cNvSpPr>
                <a:spLocks/>
              </p:cNvSpPr>
              <p:nvPr/>
            </p:nvSpPr>
            <p:spPr bwMode="auto">
              <a:xfrm>
                <a:off x="0" y="206"/>
                <a:ext cx="481" cy="695"/>
              </a:xfrm>
              <a:custGeom>
                <a:avLst/>
                <a:gdLst>
                  <a:gd name="T0" fmla="*/ 11 w 21600"/>
                  <a:gd name="T1" fmla="*/ 0 h 21600"/>
                  <a:gd name="T2" fmla="*/ 3 w 21600"/>
                  <a:gd name="T3" fmla="*/ 18 h 21600"/>
                  <a:gd name="T4" fmla="*/ 8 w 21600"/>
                  <a:gd name="T5" fmla="*/ 0 h 21600"/>
                  <a:gd name="T6" fmla="*/ 0 w 21600"/>
                  <a:gd name="T7" fmla="*/ 0 h 21600"/>
                  <a:gd name="T8" fmla="*/ 0 w 21600"/>
                  <a:gd name="T9" fmla="*/ 22 h 21600"/>
                  <a:gd name="T10" fmla="*/ 11 w 21600"/>
                  <a:gd name="T11" fmla="*/ 22 h 21600"/>
                  <a:gd name="T12" fmla="*/ 11 w 21600"/>
                  <a:gd name="T13" fmla="*/ 0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49" name="AutoShape 20"/>
              <p:cNvSpPr>
                <a:spLocks/>
              </p:cNvSpPr>
              <p:nvPr/>
            </p:nvSpPr>
            <p:spPr bwMode="auto">
              <a:xfrm>
                <a:off x="392" y="0"/>
                <a:ext cx="211" cy="140"/>
              </a:xfrm>
              <a:custGeom>
                <a:avLst/>
                <a:gdLst>
                  <a:gd name="T0" fmla="*/ 2 w 21600"/>
                  <a:gd name="T1" fmla="*/ 0 h 21600"/>
                  <a:gd name="T2" fmla="*/ 1 w 21600"/>
                  <a:gd name="T3" fmla="*/ 1 h 21600"/>
                  <a:gd name="T4" fmla="*/ 0 w 21600"/>
                  <a:gd name="T5" fmla="*/ 1 h 21600"/>
                  <a:gd name="T6" fmla="*/ 1 w 21600"/>
                  <a:gd name="T7" fmla="*/ 0 h 21600"/>
                  <a:gd name="T8" fmla="*/ 2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0" name="AutoShape 21"/>
              <p:cNvSpPr>
                <a:spLocks/>
              </p:cNvSpPr>
              <p:nvPr/>
            </p:nvSpPr>
            <p:spPr bwMode="auto">
              <a:xfrm>
                <a:off x="782" y="808"/>
                <a:ext cx="6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1" name="AutoShape 22"/>
              <p:cNvSpPr>
                <a:spLocks/>
              </p:cNvSpPr>
              <p:nvPr/>
            </p:nvSpPr>
            <p:spPr bwMode="auto">
              <a:xfrm>
                <a:off x="878"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2" name="AutoShape 23"/>
              <p:cNvSpPr>
                <a:spLocks/>
              </p:cNvSpPr>
              <p:nvPr/>
            </p:nvSpPr>
            <p:spPr bwMode="auto">
              <a:xfrm>
                <a:off x="976"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3" name="AutoShape 24"/>
              <p:cNvSpPr>
                <a:spLocks/>
              </p:cNvSpPr>
              <p:nvPr/>
            </p:nvSpPr>
            <p:spPr bwMode="auto">
              <a:xfrm>
                <a:off x="1081" y="808"/>
                <a:ext cx="6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4" name="AutoShape 25"/>
              <p:cNvSpPr>
                <a:spLocks/>
              </p:cNvSpPr>
              <p:nvPr/>
            </p:nvSpPr>
            <p:spPr bwMode="auto">
              <a:xfrm>
                <a:off x="1168" y="808"/>
                <a:ext cx="8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5" name="AutoShape 26"/>
              <p:cNvSpPr>
                <a:spLocks/>
              </p:cNvSpPr>
              <p:nvPr/>
            </p:nvSpPr>
            <p:spPr bwMode="auto">
              <a:xfrm>
                <a:off x="1280" y="808"/>
                <a:ext cx="7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6" name="AutoShape 27"/>
              <p:cNvSpPr>
                <a:spLocks/>
              </p:cNvSpPr>
              <p:nvPr/>
            </p:nvSpPr>
            <p:spPr bwMode="auto">
              <a:xfrm>
                <a:off x="1384" y="808"/>
                <a:ext cx="8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7" name="AutoShape 28"/>
              <p:cNvSpPr>
                <a:spLocks/>
              </p:cNvSpPr>
              <p:nvPr/>
            </p:nvSpPr>
            <p:spPr bwMode="auto">
              <a:xfrm>
                <a:off x="1498"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8" name="AutoShape 29"/>
              <p:cNvSpPr>
                <a:spLocks/>
              </p:cNvSpPr>
              <p:nvPr/>
            </p:nvSpPr>
            <p:spPr bwMode="auto">
              <a:xfrm>
                <a:off x="1607"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59" name="AutoShape 30"/>
              <p:cNvSpPr>
                <a:spLocks/>
              </p:cNvSpPr>
              <p:nvPr/>
            </p:nvSpPr>
            <p:spPr bwMode="auto">
              <a:xfrm>
                <a:off x="1719"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0" name="AutoShape 31"/>
              <p:cNvSpPr>
                <a:spLocks/>
              </p:cNvSpPr>
              <p:nvPr/>
            </p:nvSpPr>
            <p:spPr bwMode="auto">
              <a:xfrm>
                <a:off x="1821" y="808"/>
                <a:ext cx="7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1" name="Rectangle 32"/>
              <p:cNvSpPr>
                <a:spLocks/>
              </p:cNvSpPr>
              <p:nvPr/>
            </p:nvSpPr>
            <p:spPr bwMode="auto">
              <a:xfrm>
                <a:off x="1968" y="808"/>
                <a:ext cx="8" cy="9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4862" name="AutoShape 33"/>
              <p:cNvSpPr>
                <a:spLocks/>
              </p:cNvSpPr>
              <p:nvPr/>
            </p:nvSpPr>
            <p:spPr bwMode="auto">
              <a:xfrm>
                <a:off x="2015"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3" name="AutoShape 34"/>
              <p:cNvSpPr>
                <a:spLocks/>
              </p:cNvSpPr>
              <p:nvPr/>
            </p:nvSpPr>
            <p:spPr bwMode="auto">
              <a:xfrm>
                <a:off x="2178"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4" name="AutoShape 35"/>
              <p:cNvSpPr>
                <a:spLocks/>
              </p:cNvSpPr>
              <p:nvPr/>
            </p:nvSpPr>
            <p:spPr bwMode="auto">
              <a:xfrm>
                <a:off x="2283" y="808"/>
                <a:ext cx="9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5" name="AutoShape 36"/>
              <p:cNvSpPr>
                <a:spLocks/>
              </p:cNvSpPr>
              <p:nvPr/>
            </p:nvSpPr>
            <p:spPr bwMode="auto">
              <a:xfrm>
                <a:off x="2392" y="808"/>
                <a:ext cx="7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6" name="AutoShape 37"/>
              <p:cNvSpPr>
                <a:spLocks/>
              </p:cNvSpPr>
              <p:nvPr/>
            </p:nvSpPr>
            <p:spPr bwMode="auto">
              <a:xfrm>
                <a:off x="2504" y="808"/>
                <a:ext cx="8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7" name="AutoShape 38"/>
              <p:cNvSpPr>
                <a:spLocks/>
              </p:cNvSpPr>
              <p:nvPr/>
            </p:nvSpPr>
            <p:spPr bwMode="auto">
              <a:xfrm>
                <a:off x="2619"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8" name="AutoShape 39"/>
              <p:cNvSpPr>
                <a:spLocks/>
              </p:cNvSpPr>
              <p:nvPr/>
            </p:nvSpPr>
            <p:spPr bwMode="auto">
              <a:xfrm>
                <a:off x="2727"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69" name="AutoShape 40"/>
              <p:cNvSpPr>
                <a:spLocks/>
              </p:cNvSpPr>
              <p:nvPr/>
            </p:nvSpPr>
            <p:spPr bwMode="auto">
              <a:xfrm>
                <a:off x="2805"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70" name="AutoShape 41"/>
              <p:cNvSpPr>
                <a:spLocks/>
              </p:cNvSpPr>
              <p:nvPr/>
            </p:nvSpPr>
            <p:spPr bwMode="auto">
              <a:xfrm>
                <a:off x="2914"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71" name="AutoShape 42"/>
              <p:cNvSpPr>
                <a:spLocks/>
              </p:cNvSpPr>
              <p:nvPr/>
            </p:nvSpPr>
            <p:spPr bwMode="auto">
              <a:xfrm>
                <a:off x="3016" y="808"/>
                <a:ext cx="6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grpSp>
        <p:nvGrpSpPr>
          <p:cNvPr id="34828" name="Group 43"/>
          <p:cNvGrpSpPr>
            <a:grpSpLocks/>
          </p:cNvGrpSpPr>
          <p:nvPr/>
        </p:nvGrpSpPr>
        <p:grpSpPr bwMode="auto">
          <a:xfrm>
            <a:off x="7255371" y="535782"/>
            <a:ext cx="1500188" cy="793626"/>
            <a:chOff x="0" y="0"/>
            <a:chExt cx="2519" cy="1000"/>
          </a:xfrm>
        </p:grpSpPr>
        <p:sp>
          <p:nvSpPr>
            <p:cNvPr id="34832" name="AutoShape 44"/>
            <p:cNvSpPr>
              <a:spLocks/>
            </p:cNvSpPr>
            <p:nvPr/>
          </p:nvSpPr>
          <p:spPr bwMode="auto">
            <a:xfrm>
              <a:off x="1420" y="0"/>
              <a:ext cx="757" cy="964"/>
            </a:xfrm>
            <a:custGeom>
              <a:avLst/>
              <a:gdLst>
                <a:gd name="T0" fmla="*/ 19 w 21600"/>
                <a:gd name="T1" fmla="*/ 16 h 21600"/>
                <a:gd name="T2" fmla="*/ 25 w 21600"/>
                <a:gd name="T3" fmla="*/ 24 h 21600"/>
                <a:gd name="T4" fmla="*/ 23 w 21600"/>
                <a:gd name="T5" fmla="*/ 33 h 21600"/>
                <a:gd name="T6" fmla="*/ 16 w 21600"/>
                <a:gd name="T7" fmla="*/ 40 h 21600"/>
                <a:gd name="T8" fmla="*/ 7 w 21600"/>
                <a:gd name="T9" fmla="*/ 43 h 21600"/>
                <a:gd name="T10" fmla="*/ 0 w 21600"/>
                <a:gd name="T11" fmla="*/ 40 h 21600"/>
                <a:gd name="T12" fmla="*/ 3 w 21600"/>
                <a:gd name="T13" fmla="*/ 35 h 21600"/>
                <a:gd name="T14" fmla="*/ 11 w 21600"/>
                <a:gd name="T15" fmla="*/ 39 h 21600"/>
                <a:gd name="T16" fmla="*/ 17 w 21600"/>
                <a:gd name="T17" fmla="*/ 36 h 21600"/>
                <a:gd name="T18" fmla="*/ 20 w 21600"/>
                <a:gd name="T19" fmla="*/ 27 h 21600"/>
                <a:gd name="T20" fmla="*/ 19 w 21600"/>
                <a:gd name="T21" fmla="*/ 22 h 21600"/>
                <a:gd name="T22" fmla="*/ 15 w 21600"/>
                <a:gd name="T23" fmla="*/ 20 h 21600"/>
                <a:gd name="T24" fmla="*/ 11 w 21600"/>
                <a:gd name="T25" fmla="*/ 22 h 21600"/>
                <a:gd name="T26" fmla="*/ 9 w 21600"/>
                <a:gd name="T27" fmla="*/ 23 h 21600"/>
                <a:gd name="T28" fmla="*/ 9 w 21600"/>
                <a:gd name="T29" fmla="*/ 20 h 21600"/>
                <a:gd name="T30" fmla="*/ 14 w 21600"/>
                <a:gd name="T31" fmla="*/ 17 h 21600"/>
                <a:gd name="T32" fmla="*/ 20 w 21600"/>
                <a:gd name="T33" fmla="*/ 13 h 21600"/>
                <a:gd name="T34" fmla="*/ 21 w 21600"/>
                <a:gd name="T35" fmla="*/ 8 h 21600"/>
                <a:gd name="T36" fmla="*/ 18 w 21600"/>
                <a:gd name="T37" fmla="*/ 4 h 21600"/>
                <a:gd name="T38" fmla="*/ 12 w 21600"/>
                <a:gd name="T39" fmla="*/ 8 h 21600"/>
                <a:gd name="T40" fmla="*/ 11 w 21600"/>
                <a:gd name="T41" fmla="*/ 4 h 21600"/>
                <a:gd name="T42" fmla="*/ 21 w 21600"/>
                <a:gd name="T43" fmla="*/ 0 h 21600"/>
                <a:gd name="T44" fmla="*/ 25 w 21600"/>
                <a:gd name="T45" fmla="*/ 2 h 21600"/>
                <a:gd name="T46" fmla="*/ 27 w 21600"/>
                <a:gd name="T47" fmla="*/ 6 h 21600"/>
                <a:gd name="T48" fmla="*/ 21 w 21600"/>
                <a:gd name="T49" fmla="*/ 1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600"/>
                <a:gd name="T76" fmla="*/ 0 h 21600"/>
                <a:gd name="T77" fmla="*/ 21600 w 21600"/>
                <a:gd name="T78" fmla="*/ 21600 h 216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600" h="21600">
                  <a:moveTo>
                    <a:pt x="15709" y="7971"/>
                  </a:moveTo>
                  <a:cubicBezTo>
                    <a:pt x="18982" y="8229"/>
                    <a:pt x="20618" y="9771"/>
                    <a:pt x="20618" y="12086"/>
                  </a:cubicBezTo>
                  <a:cubicBezTo>
                    <a:pt x="20618" y="13629"/>
                    <a:pt x="19964" y="15171"/>
                    <a:pt x="18655" y="16714"/>
                  </a:cubicBezTo>
                  <a:cubicBezTo>
                    <a:pt x="17345" y="18000"/>
                    <a:pt x="15382" y="19286"/>
                    <a:pt x="13418" y="20314"/>
                  </a:cubicBezTo>
                  <a:cubicBezTo>
                    <a:pt x="11127" y="21086"/>
                    <a:pt x="8836" y="21600"/>
                    <a:pt x="5891" y="21600"/>
                  </a:cubicBezTo>
                  <a:cubicBezTo>
                    <a:pt x="3273" y="21600"/>
                    <a:pt x="1309" y="21086"/>
                    <a:pt x="0" y="20057"/>
                  </a:cubicBezTo>
                  <a:cubicBezTo>
                    <a:pt x="2618" y="17743"/>
                    <a:pt x="2618" y="17743"/>
                    <a:pt x="2618" y="17743"/>
                  </a:cubicBezTo>
                  <a:cubicBezTo>
                    <a:pt x="4255" y="19029"/>
                    <a:pt x="6218" y="19800"/>
                    <a:pt x="8836" y="19800"/>
                  </a:cubicBezTo>
                  <a:cubicBezTo>
                    <a:pt x="10800" y="19800"/>
                    <a:pt x="12436" y="19286"/>
                    <a:pt x="14073" y="18000"/>
                  </a:cubicBezTo>
                  <a:cubicBezTo>
                    <a:pt x="15709" y="16714"/>
                    <a:pt x="16364" y="15429"/>
                    <a:pt x="16364" y="13371"/>
                  </a:cubicBezTo>
                  <a:cubicBezTo>
                    <a:pt x="16364" y="12343"/>
                    <a:pt x="16036" y="11571"/>
                    <a:pt x="15382" y="11057"/>
                  </a:cubicBezTo>
                  <a:cubicBezTo>
                    <a:pt x="14727" y="10543"/>
                    <a:pt x="13745" y="10029"/>
                    <a:pt x="12436" y="10029"/>
                  </a:cubicBezTo>
                  <a:cubicBezTo>
                    <a:pt x="11782" y="10029"/>
                    <a:pt x="10800" y="10286"/>
                    <a:pt x="9164" y="10800"/>
                  </a:cubicBezTo>
                  <a:cubicBezTo>
                    <a:pt x="7200" y="11314"/>
                    <a:pt x="7200" y="11314"/>
                    <a:pt x="7200" y="11314"/>
                  </a:cubicBezTo>
                  <a:cubicBezTo>
                    <a:pt x="7200" y="10029"/>
                    <a:pt x="7200" y="10029"/>
                    <a:pt x="7200" y="10029"/>
                  </a:cubicBezTo>
                  <a:cubicBezTo>
                    <a:pt x="11127" y="8743"/>
                    <a:pt x="11127" y="8743"/>
                    <a:pt x="11127" y="8743"/>
                  </a:cubicBezTo>
                  <a:cubicBezTo>
                    <a:pt x="13418" y="7714"/>
                    <a:pt x="15055" y="6943"/>
                    <a:pt x="16036" y="6429"/>
                  </a:cubicBezTo>
                  <a:cubicBezTo>
                    <a:pt x="17018" y="5657"/>
                    <a:pt x="17345" y="4886"/>
                    <a:pt x="17345" y="4114"/>
                  </a:cubicBezTo>
                  <a:cubicBezTo>
                    <a:pt x="17345" y="2571"/>
                    <a:pt x="16364" y="1800"/>
                    <a:pt x="14727" y="1800"/>
                  </a:cubicBezTo>
                  <a:cubicBezTo>
                    <a:pt x="12764" y="1800"/>
                    <a:pt x="11127" y="2571"/>
                    <a:pt x="9491" y="4114"/>
                  </a:cubicBezTo>
                  <a:cubicBezTo>
                    <a:pt x="9164" y="1800"/>
                    <a:pt x="9164" y="1800"/>
                    <a:pt x="9164" y="1800"/>
                  </a:cubicBezTo>
                  <a:cubicBezTo>
                    <a:pt x="11127" y="514"/>
                    <a:pt x="13418" y="0"/>
                    <a:pt x="16691" y="0"/>
                  </a:cubicBezTo>
                  <a:cubicBezTo>
                    <a:pt x="18000" y="0"/>
                    <a:pt x="19309" y="257"/>
                    <a:pt x="20291" y="771"/>
                  </a:cubicBezTo>
                  <a:cubicBezTo>
                    <a:pt x="20945" y="1286"/>
                    <a:pt x="21600" y="2057"/>
                    <a:pt x="21600" y="2829"/>
                  </a:cubicBezTo>
                  <a:cubicBezTo>
                    <a:pt x="21600" y="4629"/>
                    <a:pt x="19964" y="6171"/>
                    <a:pt x="17018" y="7457"/>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3" name="AutoShape 45"/>
            <p:cNvSpPr>
              <a:spLocks/>
            </p:cNvSpPr>
            <p:nvPr/>
          </p:nvSpPr>
          <p:spPr bwMode="auto">
            <a:xfrm>
              <a:off x="0" y="390"/>
              <a:ext cx="286" cy="506"/>
            </a:xfrm>
            <a:custGeom>
              <a:avLst/>
              <a:gdLst>
                <a:gd name="T0" fmla="*/ 4 w 21600"/>
                <a:gd name="T1" fmla="*/ 12 h 21600"/>
                <a:gd name="T2" fmla="*/ 4 w 21600"/>
                <a:gd name="T3" fmla="*/ 10 h 21600"/>
                <a:gd name="T4" fmla="*/ 1 w 21600"/>
                <a:gd name="T5" fmla="*/ 10 h 21600"/>
                <a:gd name="T6" fmla="*/ 1 w 21600"/>
                <a:gd name="T7" fmla="*/ 0 h 21600"/>
                <a:gd name="T8" fmla="*/ 0 w 21600"/>
                <a:gd name="T9" fmla="*/ 0 h 21600"/>
                <a:gd name="T10" fmla="*/ 0 w 21600"/>
                <a:gd name="T11" fmla="*/ 12 h 21600"/>
                <a:gd name="T12" fmla="*/ 4 w 21600"/>
                <a:gd name="T13" fmla="*/ 12 h 21600"/>
                <a:gd name="T14" fmla="*/ 4 w 21600"/>
                <a:gd name="T15" fmla="*/ 12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600" y="21600"/>
                  </a:moveTo>
                  <a:lnTo>
                    <a:pt x="21600" y="19108"/>
                  </a:lnTo>
                  <a:lnTo>
                    <a:pt x="8542" y="19108"/>
                  </a:lnTo>
                  <a:lnTo>
                    <a:pt x="8542"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4" name="AutoShape 46"/>
            <p:cNvSpPr>
              <a:spLocks/>
            </p:cNvSpPr>
            <p:nvPr/>
          </p:nvSpPr>
          <p:spPr bwMode="auto">
            <a:xfrm>
              <a:off x="286" y="390"/>
              <a:ext cx="343" cy="506"/>
            </a:xfrm>
            <a:custGeom>
              <a:avLst/>
              <a:gdLst>
                <a:gd name="T0" fmla="*/ 4 w 21600"/>
                <a:gd name="T1" fmla="*/ 12 h 21600"/>
                <a:gd name="T2" fmla="*/ 4 w 21600"/>
                <a:gd name="T3" fmla="*/ 6 h 21600"/>
                <a:gd name="T4" fmla="*/ 5 w 21600"/>
                <a:gd name="T5" fmla="*/ 4 h 21600"/>
                <a:gd name="T6" fmla="*/ 5 w 21600"/>
                <a:gd name="T7" fmla="*/ 0 h 21600"/>
                <a:gd name="T8" fmla="*/ 4 w 21600"/>
                <a:gd name="T9" fmla="*/ 0 h 21600"/>
                <a:gd name="T10" fmla="*/ 4 w 21600"/>
                <a:gd name="T11" fmla="*/ 4 h 21600"/>
                <a:gd name="T12" fmla="*/ 3 w 21600"/>
                <a:gd name="T13" fmla="*/ 5 h 21600"/>
                <a:gd name="T14" fmla="*/ 3 w 21600"/>
                <a:gd name="T15" fmla="*/ 5 h 21600"/>
                <a:gd name="T16" fmla="*/ 2 w 21600"/>
                <a:gd name="T17" fmla="*/ 5 h 21600"/>
                <a:gd name="T18" fmla="*/ 2 w 21600"/>
                <a:gd name="T19" fmla="*/ 4 h 21600"/>
                <a:gd name="T20" fmla="*/ 2 w 21600"/>
                <a:gd name="T21" fmla="*/ 0 h 21600"/>
                <a:gd name="T22" fmla="*/ 0 w 21600"/>
                <a:gd name="T23" fmla="*/ 0 h 21600"/>
                <a:gd name="T24" fmla="*/ 0 w 21600"/>
                <a:gd name="T25" fmla="*/ 4 h 21600"/>
                <a:gd name="T26" fmla="*/ 2 w 21600"/>
                <a:gd name="T27" fmla="*/ 6 h 21600"/>
                <a:gd name="T28" fmla="*/ 2 w 21600"/>
                <a:gd name="T29" fmla="*/ 12 h 21600"/>
                <a:gd name="T30" fmla="*/ 4 w 21600"/>
                <a:gd name="T31" fmla="*/ 12 h 21600"/>
                <a:gd name="T32" fmla="*/ 4 w 21600"/>
                <a:gd name="T33" fmla="*/ 12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4400" y="21600"/>
                  </a:moveTo>
                  <a:cubicBezTo>
                    <a:pt x="14400" y="11782"/>
                    <a:pt x="14400" y="11782"/>
                    <a:pt x="14400" y="11782"/>
                  </a:cubicBezTo>
                  <a:cubicBezTo>
                    <a:pt x="19440" y="11782"/>
                    <a:pt x="21600" y="9818"/>
                    <a:pt x="21600" y="7364"/>
                  </a:cubicBezTo>
                  <a:cubicBezTo>
                    <a:pt x="21600" y="0"/>
                    <a:pt x="21600" y="0"/>
                    <a:pt x="21600" y="0"/>
                  </a:cubicBezTo>
                  <a:cubicBezTo>
                    <a:pt x="14400" y="0"/>
                    <a:pt x="14400" y="0"/>
                    <a:pt x="14400" y="0"/>
                  </a:cubicBezTo>
                  <a:cubicBezTo>
                    <a:pt x="14400" y="7364"/>
                    <a:pt x="14400" y="7364"/>
                    <a:pt x="14400" y="7364"/>
                  </a:cubicBezTo>
                  <a:cubicBezTo>
                    <a:pt x="14400" y="7855"/>
                    <a:pt x="14400" y="8345"/>
                    <a:pt x="13680" y="8836"/>
                  </a:cubicBezTo>
                  <a:cubicBezTo>
                    <a:pt x="12960" y="9327"/>
                    <a:pt x="11520" y="9818"/>
                    <a:pt x="10800" y="9818"/>
                  </a:cubicBezTo>
                  <a:cubicBezTo>
                    <a:pt x="10080" y="9818"/>
                    <a:pt x="9360" y="9327"/>
                    <a:pt x="8640" y="8836"/>
                  </a:cubicBezTo>
                  <a:cubicBezTo>
                    <a:pt x="7920" y="8345"/>
                    <a:pt x="7200" y="7855"/>
                    <a:pt x="7200" y="7364"/>
                  </a:cubicBezTo>
                  <a:cubicBezTo>
                    <a:pt x="7200" y="0"/>
                    <a:pt x="7200" y="0"/>
                    <a:pt x="7200" y="0"/>
                  </a:cubicBezTo>
                  <a:cubicBezTo>
                    <a:pt x="0" y="0"/>
                    <a:pt x="0" y="0"/>
                    <a:pt x="0" y="0"/>
                  </a:cubicBezTo>
                  <a:cubicBezTo>
                    <a:pt x="0" y="7364"/>
                    <a:pt x="0" y="7364"/>
                    <a:pt x="0" y="7364"/>
                  </a:cubicBezTo>
                  <a:cubicBezTo>
                    <a:pt x="0" y="9818"/>
                    <a:pt x="2880" y="11782"/>
                    <a:pt x="7200" y="11782"/>
                  </a:cubicBezTo>
                  <a:cubicBezTo>
                    <a:pt x="7200" y="21600"/>
                    <a:pt x="7200" y="21600"/>
                    <a:pt x="7200" y="21600"/>
                  </a:cubicBezTo>
                  <a:cubicBezTo>
                    <a:pt x="14400" y="21600"/>
                    <a:pt x="14400" y="21600"/>
                    <a:pt x="14400" y="21600"/>
                  </a:cubicBezTo>
                  <a:close/>
                  <a:moveTo>
                    <a:pt x="144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5" name="AutoShape 47"/>
            <p:cNvSpPr>
              <a:spLocks/>
            </p:cNvSpPr>
            <p:nvPr/>
          </p:nvSpPr>
          <p:spPr bwMode="auto">
            <a:xfrm>
              <a:off x="744" y="390"/>
              <a:ext cx="333" cy="506"/>
            </a:xfrm>
            <a:custGeom>
              <a:avLst/>
              <a:gdLst>
                <a:gd name="T0" fmla="*/ 2 w 21600"/>
                <a:gd name="T1" fmla="*/ 12 h 21600"/>
                <a:gd name="T2" fmla="*/ 2 w 21600"/>
                <a:gd name="T3" fmla="*/ 6 h 21600"/>
                <a:gd name="T4" fmla="*/ 3 w 21600"/>
                <a:gd name="T5" fmla="*/ 6 h 21600"/>
                <a:gd name="T6" fmla="*/ 3 w 21600"/>
                <a:gd name="T7" fmla="*/ 7 h 21600"/>
                <a:gd name="T8" fmla="*/ 4 w 21600"/>
                <a:gd name="T9" fmla="*/ 8 h 21600"/>
                <a:gd name="T10" fmla="*/ 4 w 21600"/>
                <a:gd name="T11" fmla="*/ 12 h 21600"/>
                <a:gd name="T12" fmla="*/ 5 w 21600"/>
                <a:gd name="T13" fmla="*/ 12 h 21600"/>
                <a:gd name="T14" fmla="*/ 5 w 21600"/>
                <a:gd name="T15" fmla="*/ 7 h 21600"/>
                <a:gd name="T16" fmla="*/ 5 w 21600"/>
                <a:gd name="T17" fmla="*/ 6 h 21600"/>
                <a:gd name="T18" fmla="*/ 4 w 21600"/>
                <a:gd name="T19" fmla="*/ 6 h 21600"/>
                <a:gd name="T20" fmla="*/ 4 w 21600"/>
                <a:gd name="T21" fmla="*/ 6 h 21600"/>
                <a:gd name="T22" fmla="*/ 5 w 21600"/>
                <a:gd name="T23" fmla="*/ 5 h 21600"/>
                <a:gd name="T24" fmla="*/ 5 w 21600"/>
                <a:gd name="T25" fmla="*/ 3 h 21600"/>
                <a:gd name="T26" fmla="*/ 5 w 21600"/>
                <a:gd name="T27" fmla="*/ 3 h 21600"/>
                <a:gd name="T28" fmla="*/ 5 w 21600"/>
                <a:gd name="T29" fmla="*/ 1 h 21600"/>
                <a:gd name="T30" fmla="*/ 4 w 21600"/>
                <a:gd name="T31" fmla="*/ 0 h 21600"/>
                <a:gd name="T32" fmla="*/ 0 w 21600"/>
                <a:gd name="T33" fmla="*/ 0 h 21600"/>
                <a:gd name="T34" fmla="*/ 0 w 21600"/>
                <a:gd name="T35" fmla="*/ 12 h 21600"/>
                <a:gd name="T36" fmla="*/ 2 w 21600"/>
                <a:gd name="T37" fmla="*/ 12 h 21600"/>
                <a:gd name="T38" fmla="*/ 2 w 21600"/>
                <a:gd name="T39" fmla="*/ 1 h 21600"/>
                <a:gd name="T40" fmla="*/ 3 w 21600"/>
                <a:gd name="T41" fmla="*/ 1 h 21600"/>
                <a:gd name="T42" fmla="*/ 3 w 21600"/>
                <a:gd name="T43" fmla="*/ 2 h 21600"/>
                <a:gd name="T44" fmla="*/ 4 w 21600"/>
                <a:gd name="T45" fmla="*/ 3 h 21600"/>
                <a:gd name="T46" fmla="*/ 4 w 21600"/>
                <a:gd name="T47" fmla="*/ 4 h 21600"/>
                <a:gd name="T48" fmla="*/ 3 w 21600"/>
                <a:gd name="T49" fmla="*/ 5 h 21600"/>
                <a:gd name="T50" fmla="*/ 3 w 21600"/>
                <a:gd name="T51" fmla="*/ 5 h 21600"/>
                <a:gd name="T52" fmla="*/ 2 w 21600"/>
                <a:gd name="T53" fmla="*/ 5 h 21600"/>
                <a:gd name="T54" fmla="*/ 2 w 21600"/>
                <a:gd name="T55" fmla="*/ 1 h 21600"/>
                <a:gd name="T56" fmla="*/ 2 w 21600"/>
                <a:gd name="T57" fmla="*/ 1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7448" y="21600"/>
                  </a:moveTo>
                  <a:cubicBezTo>
                    <a:pt x="7448" y="11782"/>
                    <a:pt x="7448" y="11782"/>
                    <a:pt x="7448" y="11782"/>
                  </a:cubicBezTo>
                  <a:cubicBezTo>
                    <a:pt x="11172" y="11782"/>
                    <a:pt x="11172" y="11782"/>
                    <a:pt x="11172" y="11782"/>
                  </a:cubicBezTo>
                  <a:cubicBezTo>
                    <a:pt x="11917" y="11782"/>
                    <a:pt x="12662" y="12273"/>
                    <a:pt x="13407" y="12764"/>
                  </a:cubicBezTo>
                  <a:cubicBezTo>
                    <a:pt x="14152" y="13255"/>
                    <a:pt x="14897" y="13745"/>
                    <a:pt x="14897" y="14236"/>
                  </a:cubicBezTo>
                  <a:cubicBezTo>
                    <a:pt x="14897" y="21600"/>
                    <a:pt x="14897" y="21600"/>
                    <a:pt x="14897" y="21600"/>
                  </a:cubicBezTo>
                  <a:cubicBezTo>
                    <a:pt x="21600" y="21600"/>
                    <a:pt x="21600" y="21600"/>
                    <a:pt x="21600" y="21600"/>
                  </a:cubicBezTo>
                  <a:cubicBezTo>
                    <a:pt x="21600" y="13255"/>
                    <a:pt x="21600" y="13255"/>
                    <a:pt x="21600" y="13255"/>
                  </a:cubicBezTo>
                  <a:cubicBezTo>
                    <a:pt x="21600" y="12273"/>
                    <a:pt x="21600" y="11782"/>
                    <a:pt x="20855" y="11291"/>
                  </a:cubicBezTo>
                  <a:cubicBezTo>
                    <a:pt x="20110" y="10800"/>
                    <a:pt x="19366" y="10800"/>
                    <a:pt x="17876" y="10800"/>
                  </a:cubicBezTo>
                  <a:cubicBezTo>
                    <a:pt x="14897" y="10800"/>
                    <a:pt x="14897" y="10800"/>
                    <a:pt x="14897" y="10800"/>
                  </a:cubicBezTo>
                  <a:cubicBezTo>
                    <a:pt x="17131" y="10800"/>
                    <a:pt x="19366" y="10309"/>
                    <a:pt x="20110" y="9327"/>
                  </a:cubicBezTo>
                  <a:cubicBezTo>
                    <a:pt x="21600" y="8345"/>
                    <a:pt x="21600" y="7364"/>
                    <a:pt x="21600" y="5891"/>
                  </a:cubicBezTo>
                  <a:cubicBezTo>
                    <a:pt x="21600" y="4909"/>
                    <a:pt x="21600" y="4909"/>
                    <a:pt x="21600" y="4909"/>
                  </a:cubicBezTo>
                  <a:cubicBezTo>
                    <a:pt x="21600" y="3436"/>
                    <a:pt x="20855" y="2455"/>
                    <a:pt x="20110" y="1473"/>
                  </a:cubicBezTo>
                  <a:cubicBezTo>
                    <a:pt x="18621" y="491"/>
                    <a:pt x="16386" y="0"/>
                    <a:pt x="14897" y="0"/>
                  </a:cubicBezTo>
                  <a:cubicBezTo>
                    <a:pt x="0" y="0"/>
                    <a:pt x="0" y="0"/>
                    <a:pt x="0" y="0"/>
                  </a:cubicBezTo>
                  <a:cubicBezTo>
                    <a:pt x="0" y="21600"/>
                    <a:pt x="0" y="21600"/>
                    <a:pt x="0" y="21600"/>
                  </a:cubicBezTo>
                  <a:cubicBezTo>
                    <a:pt x="7448" y="21600"/>
                    <a:pt x="7448" y="21600"/>
                    <a:pt x="7448" y="21600"/>
                  </a:cubicBezTo>
                  <a:close/>
                  <a:moveTo>
                    <a:pt x="7448" y="2455"/>
                  </a:moveTo>
                  <a:cubicBezTo>
                    <a:pt x="11172" y="2455"/>
                    <a:pt x="11172" y="2455"/>
                    <a:pt x="11172" y="2455"/>
                  </a:cubicBezTo>
                  <a:cubicBezTo>
                    <a:pt x="11917" y="2455"/>
                    <a:pt x="12662" y="2455"/>
                    <a:pt x="13407" y="2945"/>
                  </a:cubicBezTo>
                  <a:cubicBezTo>
                    <a:pt x="14152" y="3436"/>
                    <a:pt x="14897" y="3927"/>
                    <a:pt x="14897" y="4909"/>
                  </a:cubicBezTo>
                  <a:cubicBezTo>
                    <a:pt x="14897" y="7364"/>
                    <a:pt x="14897" y="7364"/>
                    <a:pt x="14897" y="7364"/>
                  </a:cubicBezTo>
                  <a:cubicBezTo>
                    <a:pt x="14897" y="7855"/>
                    <a:pt x="14152" y="8345"/>
                    <a:pt x="13407" y="8836"/>
                  </a:cubicBezTo>
                  <a:cubicBezTo>
                    <a:pt x="12662" y="9327"/>
                    <a:pt x="11917" y="9818"/>
                    <a:pt x="11172" y="9818"/>
                  </a:cubicBezTo>
                  <a:cubicBezTo>
                    <a:pt x="7448" y="9818"/>
                    <a:pt x="7448" y="9818"/>
                    <a:pt x="7448" y="9818"/>
                  </a:cubicBezTo>
                  <a:cubicBezTo>
                    <a:pt x="7448" y="2455"/>
                    <a:pt x="7448" y="2455"/>
                    <a:pt x="7448" y="2455"/>
                  </a:cubicBezTo>
                  <a:close/>
                  <a:moveTo>
                    <a:pt x="7448" y="2455"/>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6" name="AutoShape 48"/>
            <p:cNvSpPr>
              <a:spLocks/>
            </p:cNvSpPr>
            <p:nvPr/>
          </p:nvSpPr>
          <p:spPr bwMode="auto">
            <a:xfrm>
              <a:off x="1190" y="390"/>
              <a:ext cx="344" cy="506"/>
            </a:xfrm>
            <a:custGeom>
              <a:avLst/>
              <a:gdLst>
                <a:gd name="T0" fmla="*/ 2 w 21600"/>
                <a:gd name="T1" fmla="*/ 12 h 21600"/>
                <a:gd name="T2" fmla="*/ 2 w 21600"/>
                <a:gd name="T3" fmla="*/ 6 h 21600"/>
                <a:gd name="T4" fmla="*/ 4 w 21600"/>
                <a:gd name="T5" fmla="*/ 6 h 21600"/>
                <a:gd name="T6" fmla="*/ 4 w 21600"/>
                <a:gd name="T7" fmla="*/ 12 h 21600"/>
                <a:gd name="T8" fmla="*/ 5 w 21600"/>
                <a:gd name="T9" fmla="*/ 12 h 21600"/>
                <a:gd name="T10" fmla="*/ 5 w 21600"/>
                <a:gd name="T11" fmla="*/ 3 h 21600"/>
                <a:gd name="T12" fmla="*/ 5 w 21600"/>
                <a:gd name="T13" fmla="*/ 1 h 21600"/>
                <a:gd name="T14" fmla="*/ 4 w 21600"/>
                <a:gd name="T15" fmla="*/ 0 h 21600"/>
                <a:gd name="T16" fmla="*/ 2 w 21600"/>
                <a:gd name="T17" fmla="*/ 0 h 21600"/>
                <a:gd name="T18" fmla="*/ 1 w 21600"/>
                <a:gd name="T19" fmla="*/ 1 h 21600"/>
                <a:gd name="T20" fmla="*/ 0 w 21600"/>
                <a:gd name="T21" fmla="*/ 3 h 21600"/>
                <a:gd name="T22" fmla="*/ 0 w 21600"/>
                <a:gd name="T23" fmla="*/ 12 h 21600"/>
                <a:gd name="T24" fmla="*/ 2 w 21600"/>
                <a:gd name="T25" fmla="*/ 12 h 21600"/>
                <a:gd name="T26" fmla="*/ 2 w 21600"/>
                <a:gd name="T27" fmla="*/ 3 h 21600"/>
                <a:gd name="T28" fmla="*/ 2 w 21600"/>
                <a:gd name="T29" fmla="*/ 2 h 21600"/>
                <a:gd name="T30" fmla="*/ 3 w 21600"/>
                <a:gd name="T31" fmla="*/ 1 h 21600"/>
                <a:gd name="T32" fmla="*/ 3 w 21600"/>
                <a:gd name="T33" fmla="*/ 2 h 21600"/>
                <a:gd name="T34" fmla="*/ 4 w 21600"/>
                <a:gd name="T35" fmla="*/ 3 h 21600"/>
                <a:gd name="T36" fmla="*/ 4 w 21600"/>
                <a:gd name="T37" fmla="*/ 5 h 21600"/>
                <a:gd name="T38" fmla="*/ 2 w 21600"/>
                <a:gd name="T39" fmla="*/ 5 h 21600"/>
                <a:gd name="T40" fmla="*/ 2 w 21600"/>
                <a:gd name="T41" fmla="*/ 3 h 21600"/>
                <a:gd name="T42" fmla="*/ 2 w 21600"/>
                <a:gd name="T43" fmla="*/ 3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7200" y="21600"/>
                  </a:moveTo>
                  <a:cubicBezTo>
                    <a:pt x="7200" y="11782"/>
                    <a:pt x="7200" y="11782"/>
                    <a:pt x="7200" y="11782"/>
                  </a:cubicBezTo>
                  <a:cubicBezTo>
                    <a:pt x="14400" y="11782"/>
                    <a:pt x="14400" y="11782"/>
                    <a:pt x="14400" y="11782"/>
                  </a:cubicBezTo>
                  <a:cubicBezTo>
                    <a:pt x="14400" y="21600"/>
                    <a:pt x="14400" y="21600"/>
                    <a:pt x="14400" y="21600"/>
                  </a:cubicBezTo>
                  <a:cubicBezTo>
                    <a:pt x="21600" y="21600"/>
                    <a:pt x="21600" y="21600"/>
                    <a:pt x="21600" y="21600"/>
                  </a:cubicBezTo>
                  <a:cubicBezTo>
                    <a:pt x="21600" y="4909"/>
                    <a:pt x="21600" y="4909"/>
                    <a:pt x="21600" y="4909"/>
                  </a:cubicBezTo>
                  <a:cubicBezTo>
                    <a:pt x="21600" y="3436"/>
                    <a:pt x="20880" y="2455"/>
                    <a:pt x="19440" y="1473"/>
                  </a:cubicBezTo>
                  <a:cubicBezTo>
                    <a:pt x="18000" y="491"/>
                    <a:pt x="16560" y="0"/>
                    <a:pt x="14400" y="0"/>
                  </a:cubicBezTo>
                  <a:cubicBezTo>
                    <a:pt x="7200" y="0"/>
                    <a:pt x="7200" y="0"/>
                    <a:pt x="7200" y="0"/>
                  </a:cubicBezTo>
                  <a:cubicBezTo>
                    <a:pt x="5040" y="0"/>
                    <a:pt x="3600" y="491"/>
                    <a:pt x="2160" y="1473"/>
                  </a:cubicBezTo>
                  <a:cubicBezTo>
                    <a:pt x="720" y="2455"/>
                    <a:pt x="0" y="3436"/>
                    <a:pt x="0" y="4909"/>
                  </a:cubicBezTo>
                  <a:cubicBezTo>
                    <a:pt x="0" y="21600"/>
                    <a:pt x="0" y="21600"/>
                    <a:pt x="0" y="21600"/>
                  </a:cubicBezTo>
                  <a:cubicBezTo>
                    <a:pt x="7200" y="21600"/>
                    <a:pt x="7200" y="21600"/>
                    <a:pt x="7200" y="21600"/>
                  </a:cubicBezTo>
                  <a:close/>
                  <a:moveTo>
                    <a:pt x="7200" y="4909"/>
                  </a:moveTo>
                  <a:cubicBezTo>
                    <a:pt x="7200" y="3927"/>
                    <a:pt x="7920" y="3436"/>
                    <a:pt x="8640" y="2945"/>
                  </a:cubicBezTo>
                  <a:cubicBezTo>
                    <a:pt x="9360" y="2455"/>
                    <a:pt x="10080" y="2455"/>
                    <a:pt x="10800" y="2455"/>
                  </a:cubicBezTo>
                  <a:cubicBezTo>
                    <a:pt x="11520" y="2455"/>
                    <a:pt x="12960" y="2455"/>
                    <a:pt x="13680" y="2945"/>
                  </a:cubicBezTo>
                  <a:cubicBezTo>
                    <a:pt x="14400" y="3436"/>
                    <a:pt x="14400" y="3927"/>
                    <a:pt x="14400" y="4909"/>
                  </a:cubicBezTo>
                  <a:cubicBezTo>
                    <a:pt x="14400" y="9818"/>
                    <a:pt x="14400" y="9818"/>
                    <a:pt x="14400" y="9818"/>
                  </a:cubicBezTo>
                  <a:cubicBezTo>
                    <a:pt x="7200" y="9818"/>
                    <a:pt x="7200" y="9818"/>
                    <a:pt x="7200" y="9818"/>
                  </a:cubicBezTo>
                  <a:cubicBezTo>
                    <a:pt x="7200" y="4909"/>
                    <a:pt x="7200" y="4909"/>
                    <a:pt x="7200" y="4909"/>
                  </a:cubicBezTo>
                  <a:close/>
                  <a:moveTo>
                    <a:pt x="7200" y="4909"/>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7" name="AutoShape 49"/>
            <p:cNvSpPr>
              <a:spLocks/>
            </p:cNvSpPr>
            <p:nvPr/>
          </p:nvSpPr>
          <p:spPr bwMode="auto">
            <a:xfrm>
              <a:off x="2016" y="747"/>
              <a:ext cx="138" cy="253"/>
            </a:xfrm>
            <a:custGeom>
              <a:avLst/>
              <a:gdLst>
                <a:gd name="T0" fmla="*/ 0 w 21600"/>
                <a:gd name="T1" fmla="*/ 3 h 21600"/>
                <a:gd name="T2" fmla="*/ 0 w 21600"/>
                <a:gd name="T3" fmla="*/ 2 h 21600"/>
                <a:gd name="T4" fmla="*/ 1 w 21600"/>
                <a:gd name="T5" fmla="*/ 2 h 21600"/>
                <a:gd name="T6" fmla="*/ 1 w 21600"/>
                <a:gd name="T7" fmla="*/ 1 h 21600"/>
                <a:gd name="T8" fmla="*/ 0 w 21600"/>
                <a:gd name="T9" fmla="*/ 1 h 21600"/>
                <a:gd name="T10" fmla="*/ 0 w 21600"/>
                <a:gd name="T11" fmla="*/ 0 h 21600"/>
                <a:gd name="T12" fmla="*/ 1 w 21600"/>
                <a:gd name="T13" fmla="*/ 0 h 21600"/>
                <a:gd name="T14" fmla="*/ 1 w 21600"/>
                <a:gd name="T15" fmla="*/ 0 h 21600"/>
                <a:gd name="T16" fmla="*/ 0 w 21600"/>
                <a:gd name="T17" fmla="*/ 0 h 21600"/>
                <a:gd name="T18" fmla="*/ 0 w 21600"/>
                <a:gd name="T19" fmla="*/ 3 h 21600"/>
                <a:gd name="T20" fmla="*/ 0 w 21600"/>
                <a:gd name="T21" fmla="*/ 3 h 21600"/>
                <a:gd name="T22" fmla="*/ 0 w 21600"/>
                <a:gd name="T23" fmla="*/ 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8894" y="21600"/>
                  </a:moveTo>
                  <a:lnTo>
                    <a:pt x="8894" y="11769"/>
                  </a:lnTo>
                  <a:lnTo>
                    <a:pt x="16009" y="11769"/>
                  </a:lnTo>
                  <a:lnTo>
                    <a:pt x="16009" y="9831"/>
                  </a:lnTo>
                  <a:lnTo>
                    <a:pt x="8894" y="9831"/>
                  </a:lnTo>
                  <a:lnTo>
                    <a:pt x="8894" y="2908"/>
                  </a:lnTo>
                  <a:lnTo>
                    <a:pt x="21600" y="2908"/>
                  </a:lnTo>
                  <a:lnTo>
                    <a:pt x="21600" y="0"/>
                  </a:lnTo>
                  <a:lnTo>
                    <a:pt x="0" y="0"/>
                  </a:lnTo>
                  <a:lnTo>
                    <a:pt x="0" y="21600"/>
                  </a:lnTo>
                  <a:lnTo>
                    <a:pt x="8894" y="21600"/>
                  </a:lnTo>
                  <a:close/>
                  <a:moveTo>
                    <a:pt x="8894"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8" name="AutoShape 50"/>
            <p:cNvSpPr>
              <a:spLocks/>
            </p:cNvSpPr>
            <p:nvPr/>
          </p:nvSpPr>
          <p:spPr bwMode="auto">
            <a:xfrm>
              <a:off x="2188" y="747"/>
              <a:ext cx="137" cy="253"/>
            </a:xfrm>
            <a:custGeom>
              <a:avLst/>
              <a:gdLst>
                <a:gd name="T0" fmla="*/ 1 w 21600"/>
                <a:gd name="T1" fmla="*/ 3 h 21600"/>
                <a:gd name="T2" fmla="*/ 1 w 21600"/>
                <a:gd name="T3" fmla="*/ 3 h 21600"/>
                <a:gd name="T4" fmla="*/ 0 w 21600"/>
                <a:gd name="T5" fmla="*/ 3 h 21600"/>
                <a:gd name="T6" fmla="*/ 0 w 21600"/>
                <a:gd name="T7" fmla="*/ 2 h 21600"/>
                <a:gd name="T8" fmla="*/ 1 w 21600"/>
                <a:gd name="T9" fmla="*/ 2 h 21600"/>
                <a:gd name="T10" fmla="*/ 1 w 21600"/>
                <a:gd name="T11" fmla="*/ 1 h 21600"/>
                <a:gd name="T12" fmla="*/ 0 w 21600"/>
                <a:gd name="T13" fmla="*/ 1 h 21600"/>
                <a:gd name="T14" fmla="*/ 0 w 21600"/>
                <a:gd name="T15" fmla="*/ 0 h 21600"/>
                <a:gd name="T16" fmla="*/ 1 w 21600"/>
                <a:gd name="T17" fmla="*/ 0 h 21600"/>
                <a:gd name="T18" fmla="*/ 1 w 21600"/>
                <a:gd name="T19" fmla="*/ 0 h 21600"/>
                <a:gd name="T20" fmla="*/ 0 w 21600"/>
                <a:gd name="T21" fmla="*/ 0 h 21600"/>
                <a:gd name="T22" fmla="*/ 0 w 21600"/>
                <a:gd name="T23" fmla="*/ 3 h 21600"/>
                <a:gd name="T24" fmla="*/ 1 w 21600"/>
                <a:gd name="T25" fmla="*/ 3 h 21600"/>
                <a:gd name="T26" fmla="*/ 1 w 21600"/>
                <a:gd name="T27" fmla="*/ 3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21600"/>
                  </a:moveTo>
                  <a:lnTo>
                    <a:pt x="21600" y="19662"/>
                  </a:lnTo>
                  <a:lnTo>
                    <a:pt x="8894" y="19662"/>
                  </a:lnTo>
                  <a:lnTo>
                    <a:pt x="8894" y="11769"/>
                  </a:lnTo>
                  <a:lnTo>
                    <a:pt x="16264" y="11769"/>
                  </a:lnTo>
                  <a:lnTo>
                    <a:pt x="16264" y="9831"/>
                  </a:lnTo>
                  <a:lnTo>
                    <a:pt x="8894" y="9831"/>
                  </a:lnTo>
                  <a:lnTo>
                    <a:pt x="8894" y="2908"/>
                  </a:lnTo>
                  <a:lnTo>
                    <a:pt x="21600" y="2908"/>
                  </a:lnTo>
                  <a:lnTo>
                    <a:pt x="21600"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4839" name="AutoShape 51"/>
            <p:cNvSpPr>
              <a:spLocks/>
            </p:cNvSpPr>
            <p:nvPr/>
          </p:nvSpPr>
          <p:spPr bwMode="auto">
            <a:xfrm>
              <a:off x="2359" y="747"/>
              <a:ext cx="160" cy="253"/>
            </a:xfrm>
            <a:custGeom>
              <a:avLst/>
              <a:gdLst>
                <a:gd name="T0" fmla="*/ 1 w 21600"/>
                <a:gd name="T1" fmla="*/ 2 h 21600"/>
                <a:gd name="T2" fmla="*/ 1 w 21600"/>
                <a:gd name="T3" fmla="*/ 2 h 21600"/>
                <a:gd name="T4" fmla="*/ 1 w 21600"/>
                <a:gd name="T5" fmla="*/ 2 h 21600"/>
                <a:gd name="T6" fmla="*/ 1 w 21600"/>
                <a:gd name="T7" fmla="*/ 3 h 21600"/>
                <a:gd name="T8" fmla="*/ 1 w 21600"/>
                <a:gd name="T9" fmla="*/ 3 h 21600"/>
                <a:gd name="T10" fmla="*/ 0 w 21600"/>
                <a:gd name="T11" fmla="*/ 2 h 21600"/>
                <a:gd name="T12" fmla="*/ 0 w 21600"/>
                <a:gd name="T13" fmla="*/ 1 h 21600"/>
                <a:gd name="T14" fmla="*/ 1 w 21600"/>
                <a:gd name="T15" fmla="*/ 0 h 21600"/>
                <a:gd name="T16" fmla="*/ 1 w 21600"/>
                <a:gd name="T17" fmla="*/ 0 h 21600"/>
                <a:gd name="T18" fmla="*/ 1 w 21600"/>
                <a:gd name="T19" fmla="*/ 0 h 21600"/>
                <a:gd name="T20" fmla="*/ 1 w 21600"/>
                <a:gd name="T21" fmla="*/ 1 h 21600"/>
                <a:gd name="T22" fmla="*/ 1 w 21600"/>
                <a:gd name="T23" fmla="*/ 1 h 21600"/>
                <a:gd name="T24" fmla="*/ 1 w 21600"/>
                <a:gd name="T25" fmla="*/ 0 h 21600"/>
                <a:gd name="T26" fmla="*/ 0 w 21600"/>
                <a:gd name="T27" fmla="*/ 0 h 21600"/>
                <a:gd name="T28" fmla="*/ 0 w 21600"/>
                <a:gd name="T29" fmla="*/ 0 h 21600"/>
                <a:gd name="T30" fmla="*/ 0 w 21600"/>
                <a:gd name="T31" fmla="*/ 1 h 21600"/>
                <a:gd name="T32" fmla="*/ 0 w 21600"/>
                <a:gd name="T33" fmla="*/ 2 h 21600"/>
                <a:gd name="T34" fmla="*/ 0 w 21600"/>
                <a:gd name="T35" fmla="*/ 3 h 21600"/>
                <a:gd name="T36" fmla="*/ 0 w 21600"/>
                <a:gd name="T37" fmla="*/ 3 h 21600"/>
                <a:gd name="T38" fmla="*/ 1 w 21600"/>
                <a:gd name="T39" fmla="*/ 3 h 21600"/>
                <a:gd name="T40" fmla="*/ 1 w 21600"/>
                <a:gd name="T41" fmla="*/ 3 h 21600"/>
                <a:gd name="T42" fmla="*/ 1 w 21600"/>
                <a:gd name="T43" fmla="*/ 2 h 21600"/>
                <a:gd name="T44" fmla="*/ 1 w 21600"/>
                <a:gd name="T45" fmla="*/ 1 h 21600"/>
                <a:gd name="T46" fmla="*/ 1 w 21600"/>
                <a:gd name="T47" fmla="*/ 1 h 21600"/>
                <a:gd name="T48" fmla="*/ 1 w 21600"/>
                <a:gd name="T49" fmla="*/ 2 h 21600"/>
                <a:gd name="T50" fmla="*/ 1 w 21600"/>
                <a:gd name="T51" fmla="*/ 2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600"/>
                <a:gd name="T79" fmla="*/ 0 h 21600"/>
                <a:gd name="T80" fmla="*/ 21600 w 21600"/>
                <a:gd name="T81" fmla="*/ 21600 h 216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600" h="21600">
                  <a:moveTo>
                    <a:pt x="10800" y="11782"/>
                  </a:moveTo>
                  <a:cubicBezTo>
                    <a:pt x="13886" y="11782"/>
                    <a:pt x="13886" y="11782"/>
                    <a:pt x="13886" y="11782"/>
                  </a:cubicBezTo>
                  <a:cubicBezTo>
                    <a:pt x="13886" y="16691"/>
                    <a:pt x="13886" y="16691"/>
                    <a:pt x="13886" y="16691"/>
                  </a:cubicBezTo>
                  <a:cubicBezTo>
                    <a:pt x="13886" y="18655"/>
                    <a:pt x="13886" y="19636"/>
                    <a:pt x="10800" y="19636"/>
                  </a:cubicBezTo>
                  <a:lnTo>
                    <a:pt x="9257" y="18655"/>
                  </a:lnTo>
                  <a:cubicBezTo>
                    <a:pt x="7714" y="18655"/>
                    <a:pt x="7714" y="17673"/>
                    <a:pt x="7714" y="16691"/>
                  </a:cubicBezTo>
                  <a:cubicBezTo>
                    <a:pt x="7714" y="4909"/>
                    <a:pt x="7714" y="4909"/>
                    <a:pt x="7714" y="4909"/>
                  </a:cubicBezTo>
                  <a:cubicBezTo>
                    <a:pt x="7714" y="3927"/>
                    <a:pt x="7714" y="3927"/>
                    <a:pt x="9257" y="2945"/>
                  </a:cubicBezTo>
                  <a:lnTo>
                    <a:pt x="10800" y="2945"/>
                  </a:lnTo>
                  <a:cubicBezTo>
                    <a:pt x="13886" y="2945"/>
                    <a:pt x="13886" y="2945"/>
                    <a:pt x="13886" y="2945"/>
                  </a:cubicBezTo>
                  <a:cubicBezTo>
                    <a:pt x="16971" y="2945"/>
                    <a:pt x="18514" y="2945"/>
                    <a:pt x="18514" y="4909"/>
                  </a:cubicBezTo>
                  <a:cubicBezTo>
                    <a:pt x="21600" y="4909"/>
                    <a:pt x="21600" y="4909"/>
                    <a:pt x="21600" y="4909"/>
                  </a:cubicBezTo>
                  <a:cubicBezTo>
                    <a:pt x="21600" y="1964"/>
                    <a:pt x="18514" y="0"/>
                    <a:pt x="13886" y="0"/>
                  </a:cubicBezTo>
                  <a:cubicBezTo>
                    <a:pt x="7714" y="0"/>
                    <a:pt x="7714" y="0"/>
                    <a:pt x="7714" y="0"/>
                  </a:cubicBezTo>
                  <a:cubicBezTo>
                    <a:pt x="6171" y="0"/>
                    <a:pt x="3086" y="982"/>
                    <a:pt x="3086" y="1964"/>
                  </a:cubicBezTo>
                  <a:cubicBezTo>
                    <a:pt x="1543" y="2945"/>
                    <a:pt x="0" y="3927"/>
                    <a:pt x="0" y="4909"/>
                  </a:cubicBezTo>
                  <a:cubicBezTo>
                    <a:pt x="0" y="16691"/>
                    <a:pt x="0" y="16691"/>
                    <a:pt x="0" y="16691"/>
                  </a:cubicBezTo>
                  <a:cubicBezTo>
                    <a:pt x="0" y="18655"/>
                    <a:pt x="1543" y="19636"/>
                    <a:pt x="3086" y="20618"/>
                  </a:cubicBezTo>
                  <a:cubicBezTo>
                    <a:pt x="3086" y="21600"/>
                    <a:pt x="6171" y="21600"/>
                    <a:pt x="7714" y="21600"/>
                  </a:cubicBezTo>
                  <a:cubicBezTo>
                    <a:pt x="13886" y="21600"/>
                    <a:pt x="13886" y="21600"/>
                    <a:pt x="13886" y="21600"/>
                  </a:cubicBezTo>
                  <a:cubicBezTo>
                    <a:pt x="16971" y="21600"/>
                    <a:pt x="18514" y="21600"/>
                    <a:pt x="20057" y="20618"/>
                  </a:cubicBezTo>
                  <a:cubicBezTo>
                    <a:pt x="21600" y="19636"/>
                    <a:pt x="21600" y="18655"/>
                    <a:pt x="21600" y="16691"/>
                  </a:cubicBezTo>
                  <a:cubicBezTo>
                    <a:pt x="21600" y="9818"/>
                    <a:pt x="21600" y="9818"/>
                    <a:pt x="21600" y="9818"/>
                  </a:cubicBezTo>
                  <a:cubicBezTo>
                    <a:pt x="10800" y="9818"/>
                    <a:pt x="10800" y="9818"/>
                    <a:pt x="10800" y="9818"/>
                  </a:cubicBezTo>
                  <a:cubicBezTo>
                    <a:pt x="10800" y="11782"/>
                    <a:pt x="10800" y="11782"/>
                    <a:pt x="10800" y="11782"/>
                  </a:cubicBezTo>
                  <a:close/>
                  <a:moveTo>
                    <a:pt x="10800" y="11782"/>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sp>
        <p:nvSpPr>
          <p:cNvPr id="34829" name="Rectangle 52"/>
          <p:cNvSpPr>
            <a:spLocks/>
          </p:cNvSpPr>
          <p:nvPr/>
        </p:nvSpPr>
        <p:spPr bwMode="auto">
          <a:xfrm>
            <a:off x="2780482" y="880691"/>
            <a:ext cx="3580805"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lstStyle/>
          <a:p>
            <a:pPr marL="31253">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1900">
                <a:solidFill>
                  <a:srgbClr val="FFFFFF"/>
                </a:solidFill>
                <a:cs typeface="Arial" pitchFamily="34" charset="0"/>
                <a:sym typeface="Arial" pitchFamily="34" charset="0"/>
              </a:rPr>
              <a:t>What’s Inside?</a:t>
            </a:r>
          </a:p>
        </p:txBody>
      </p:sp>
      <p:sp>
        <p:nvSpPr>
          <p:cNvPr id="34830" name="Rectangle 53"/>
          <p:cNvSpPr>
            <a:spLocks/>
          </p:cNvSpPr>
          <p:nvPr/>
        </p:nvSpPr>
        <p:spPr bwMode="auto">
          <a:xfrm>
            <a:off x="3725912" y="2095128"/>
            <a:ext cx="5072063" cy="73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3" bIns="0"/>
          <a:lstStyle/>
          <a:p>
            <a:pPr marL="256719" indent="-223234">
              <a:spcBef>
                <a:spcPts val="255"/>
              </a:spcBef>
            </a:pPr>
            <a:r>
              <a:rPr lang="en-US" sz="2000">
                <a:cs typeface="Arial" pitchFamily="34" charset="0"/>
                <a:sym typeface="Arial" pitchFamily="34" charset="0"/>
              </a:rPr>
              <a:t>One Coincidence Point for All Parts</a:t>
            </a:r>
          </a:p>
          <a:p>
            <a:pPr marL="256719" indent="-223234"/>
            <a:endParaRPr lang="en-US" sz="2000">
              <a:cs typeface="Arial" pitchFamily="34" charset="0"/>
              <a:sym typeface="Arial" pitchFamily="34" charset="0"/>
            </a:endParaRPr>
          </a:p>
        </p:txBody>
      </p:sp>
      <p:pic>
        <p:nvPicPr>
          <p:cNvPr id="34831" name="Picture 54"/>
          <p:cNvPicPr>
            <a:picLocks noChangeAspect="1" noChangeArrowheads="1"/>
          </p:cNvPicPr>
          <p:nvPr/>
        </p:nvPicPr>
        <p:blipFill>
          <a:blip r:embed="rId6">
            <a:extLst>
              <a:ext uri="{28A0092B-C50C-407E-A947-70E740481C1C}">
                <a14:useLocalDpi xmlns:a14="http://schemas.microsoft.com/office/drawing/2010/main" val="0"/>
              </a:ext>
            </a:extLst>
          </a:blip>
          <a:srcRect l="13638" t="21320" r="12303" b="19650"/>
          <a:stretch>
            <a:fillRect/>
          </a:stretch>
        </p:blipFill>
        <p:spPr bwMode="auto">
          <a:xfrm>
            <a:off x="7716367" y="2451200"/>
            <a:ext cx="1281410" cy="79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3187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755" y="1765300"/>
            <a:ext cx="1622521"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5"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1802607"/>
            <a:ext cx="1628664" cy="12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6" name="Picture 3"/>
          <p:cNvPicPr>
            <a:picLocks noChangeArrowheads="1"/>
          </p:cNvPicPr>
          <p:nvPr/>
        </p:nvPicPr>
        <p:blipFill>
          <a:blip r:embed="rId4" cstate="print">
            <a:extLst>
              <a:ext uri="{28A0092B-C50C-407E-A947-70E740481C1C}">
                <a14:useLocalDpi xmlns:a14="http://schemas.microsoft.com/office/drawing/2010/main" val="0"/>
              </a:ext>
            </a:extLst>
          </a:blip>
          <a:srcRect b="12936"/>
          <a:stretch>
            <a:fillRect/>
          </a:stretch>
        </p:blipFill>
        <p:spPr bwMode="auto">
          <a:xfrm>
            <a:off x="-4762" y="3017838"/>
            <a:ext cx="1639414"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7" name="Picture 4"/>
          <p:cNvPicPr>
            <a:picLocks noChangeArrowheads="1"/>
          </p:cNvPicPr>
          <p:nvPr/>
        </p:nvPicPr>
        <p:blipFill>
          <a:blip r:embed="rId5" cstate="print">
            <a:extLst>
              <a:ext uri="{28A0092B-C50C-407E-A947-70E740481C1C}">
                <a14:useLocalDpi xmlns:a14="http://schemas.microsoft.com/office/drawing/2010/main" val="0"/>
              </a:ext>
            </a:extLst>
          </a:blip>
          <a:srcRect l="208" t="494" b="12871"/>
          <a:stretch>
            <a:fillRect/>
          </a:stretch>
        </p:blipFill>
        <p:spPr bwMode="auto">
          <a:xfrm>
            <a:off x="1272778" y="3034507"/>
            <a:ext cx="1633272" cy="12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8" name="Picture 5"/>
          <p:cNvPicPr>
            <a:picLocks noChangeArrowheads="1"/>
          </p:cNvPicPr>
          <p:nvPr/>
        </p:nvPicPr>
        <p:blipFill>
          <a:blip r:embed="rId6" cstate="print">
            <a:extLst>
              <a:ext uri="{28A0092B-C50C-407E-A947-70E740481C1C}">
                <a14:useLocalDpi xmlns:a14="http://schemas.microsoft.com/office/drawing/2010/main" val="0"/>
              </a:ext>
            </a:extLst>
          </a:blip>
          <a:srcRect b="12314"/>
          <a:stretch>
            <a:fillRect/>
          </a:stretch>
        </p:blipFill>
        <p:spPr bwMode="auto">
          <a:xfrm>
            <a:off x="1245989" y="4282282"/>
            <a:ext cx="1663219"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9" name="Picture 6"/>
          <p:cNvPicPr>
            <a:picLocks noChangeArrowheads="1"/>
          </p:cNvPicPr>
          <p:nvPr/>
        </p:nvPicPr>
        <p:blipFill>
          <a:blip r:embed="rId7" cstate="print">
            <a:extLst>
              <a:ext uri="{28A0092B-C50C-407E-A947-70E740481C1C}">
                <a14:useLocalDpi xmlns:a14="http://schemas.microsoft.com/office/drawing/2010/main" val="0"/>
              </a:ext>
            </a:extLst>
          </a:blip>
          <a:srcRect t="1250" b="15785"/>
          <a:stretch>
            <a:fillRect/>
          </a:stretch>
        </p:blipFill>
        <p:spPr bwMode="auto">
          <a:xfrm>
            <a:off x="-85726" y="4282282"/>
            <a:ext cx="1771489" cy="128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0" name="Picture 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574507"/>
            <a:ext cx="1650165" cy="127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1" name="Picture 8"/>
          <p:cNvPicPr>
            <a:picLocks noChangeArrowheads="1"/>
          </p:cNvPicPr>
          <p:nvPr/>
        </p:nvPicPr>
        <p:blipFill>
          <a:blip r:embed="rId9" cstate="print">
            <a:extLst>
              <a:ext uri="{28A0092B-C50C-407E-A947-70E740481C1C}">
                <a14:useLocalDpi xmlns:a14="http://schemas.microsoft.com/office/drawing/2010/main" val="0"/>
              </a:ext>
            </a:extLst>
          </a:blip>
          <a:srcRect l="351" t="1016" r="3664" b="12379"/>
          <a:stretch>
            <a:fillRect/>
          </a:stretch>
        </p:blipFill>
        <p:spPr bwMode="auto">
          <a:xfrm>
            <a:off x="1274565" y="5566569"/>
            <a:ext cx="1629432" cy="127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563" name="Rectangle 10"/>
          <p:cNvSpPr>
            <a:spLocks/>
          </p:cNvSpPr>
          <p:nvPr/>
        </p:nvSpPr>
        <p:spPr bwMode="auto">
          <a:xfrm>
            <a:off x="4283968" y="2053432"/>
            <a:ext cx="59721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6464" bIns="0"/>
          <a:lstStyle/>
          <a:p>
            <a:pPr marL="160020" indent="-144018">
              <a:lnSpc>
                <a:spcPct val="120000"/>
              </a:lnSpc>
              <a:spcBef>
                <a:spcPts val="231"/>
              </a:spcBef>
            </a:pPr>
            <a:r>
              <a:rPr lang="en-US" sz="2000" b="1" dirty="0">
                <a:solidFill>
                  <a:srgbClr val="006983"/>
                </a:solidFill>
                <a:latin typeface="Arial" pitchFamily="34" charset="0"/>
                <a:cs typeface="Arial" pitchFamily="34" charset="0"/>
                <a:sym typeface="Arial" pitchFamily="34" charset="0"/>
              </a:rPr>
              <a:t>Forensic Applications in SEM :</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Gun shot residue analysis (GSR)</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Bullets and cartridge investigation</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After car crash filament and bulb investigation</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Tool marks investigation</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Analysis of hairs, textiles and papers </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Paints, prints and ink analysis</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Counterfeit signatures, bank notes</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Minerals, soils and metals analysis</a:t>
            </a:r>
          </a:p>
          <a:p>
            <a:pPr marL="160020" indent="-144018">
              <a:lnSpc>
                <a:spcPct val="120000"/>
              </a:lnSpc>
              <a:spcBef>
                <a:spcPts val="231"/>
              </a:spcBef>
              <a:buClr>
                <a:srgbClr val="808080"/>
              </a:buClr>
              <a:buSzPct val="100000"/>
              <a:buFont typeface="Wingdings" pitchFamily="2" charset="2"/>
              <a:buChar char="n"/>
            </a:pPr>
            <a:r>
              <a:rPr lang="en-US" sz="1600" dirty="0">
                <a:latin typeface="Arial" pitchFamily="34" charset="0"/>
                <a:cs typeface="Arial" pitchFamily="34" charset="0"/>
                <a:sym typeface="Arial" pitchFamily="34" charset="0"/>
              </a:rPr>
              <a:t>and many others...</a:t>
            </a:r>
          </a:p>
        </p:txBody>
      </p:sp>
      <p:sp>
        <p:nvSpPr>
          <p:cNvPr id="23564" name="Rectangle 11"/>
          <p:cNvSpPr>
            <a:spLocks/>
          </p:cNvSpPr>
          <p:nvPr/>
        </p:nvSpPr>
        <p:spPr bwMode="auto">
          <a:xfrm>
            <a:off x="4449365" y="876300"/>
            <a:ext cx="4243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lstStyle/>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a:solidFill>
                  <a:srgbClr val="FFFFFF"/>
                </a:solidFill>
                <a:latin typeface="Arial" pitchFamily="34" charset="0"/>
                <a:cs typeface="Arial" pitchFamily="34" charset="0"/>
                <a:sym typeface="Arial" pitchFamily="34" charset="0"/>
              </a:rPr>
              <a:t>SEM in Forensic Lab</a:t>
            </a:r>
          </a:p>
        </p:txBody>
      </p:sp>
      <p:pic>
        <p:nvPicPr>
          <p:cNvPr id="23565" name="Picture 12"/>
          <p:cNvPicPr>
            <a:picLocks noChangeArrowheads="1"/>
          </p:cNvPicPr>
          <p:nvPr/>
        </p:nvPicPr>
        <p:blipFill>
          <a:blip r:embed="rId10" cstate="print">
            <a:extLst>
              <a:ext uri="{28A0092B-C50C-407E-A947-70E740481C1C}">
                <a14:useLocalDpi xmlns:a14="http://schemas.microsoft.com/office/drawing/2010/main" val="0"/>
              </a:ext>
            </a:extLst>
          </a:blip>
          <a:srcRect r="578" b="29509"/>
          <a:stretch>
            <a:fillRect/>
          </a:stretch>
        </p:blipFill>
        <p:spPr bwMode="auto">
          <a:xfrm>
            <a:off x="2545556" y="1792288"/>
            <a:ext cx="1581824"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3566" name="Picture 13"/>
          <p:cNvPicPr>
            <a:picLocks noChangeArrowheads="1"/>
          </p:cNvPicPr>
          <p:nvPr/>
        </p:nvPicPr>
        <p:blipFill>
          <a:blip r:embed="rId11" cstate="print">
            <a:extLst>
              <a:ext uri="{28A0092B-C50C-407E-A947-70E740481C1C}">
                <a14:useLocalDpi xmlns:a14="http://schemas.microsoft.com/office/drawing/2010/main" val="0"/>
              </a:ext>
            </a:extLst>
          </a:blip>
          <a:srcRect l="2016" r="1172" b="12428"/>
          <a:stretch>
            <a:fillRect/>
          </a:stretch>
        </p:blipFill>
        <p:spPr bwMode="auto">
          <a:xfrm>
            <a:off x="2552700" y="3062288"/>
            <a:ext cx="158489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23567" name="Picture 1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7937" y="5708650"/>
            <a:ext cx="1720041"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8" name="Picture 15"/>
          <p:cNvPicPr>
            <a:picLocks noChangeArrowheads="1"/>
          </p:cNvPicPr>
          <p:nvPr/>
        </p:nvPicPr>
        <p:blipFill>
          <a:blip r:embed="rId13">
            <a:extLst>
              <a:ext uri="{28A0092B-C50C-407E-A947-70E740481C1C}">
                <a14:useLocalDpi xmlns:a14="http://schemas.microsoft.com/office/drawing/2010/main" val="0"/>
              </a:ext>
            </a:extLst>
          </a:blip>
          <a:srcRect b="15746"/>
          <a:stretch>
            <a:fillRect/>
          </a:stretch>
        </p:blipFill>
        <p:spPr bwMode="auto">
          <a:xfrm>
            <a:off x="2536627" y="4301332"/>
            <a:ext cx="1603325"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7" name="Group 42"/>
          <p:cNvGrpSpPr>
            <a:grpSpLocks/>
          </p:cNvGrpSpPr>
          <p:nvPr/>
        </p:nvGrpSpPr>
        <p:grpSpPr bwMode="auto">
          <a:xfrm>
            <a:off x="-85949" y="390674"/>
            <a:ext cx="9229949" cy="1240111"/>
            <a:chOff x="-77" y="350"/>
            <a:chExt cx="8269" cy="1111"/>
          </a:xfrm>
        </p:grpSpPr>
        <p:pic>
          <p:nvPicPr>
            <p:cNvPr id="18" name="Picture 43" descr="lista vega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44"/>
            <p:cNvGrpSpPr>
              <a:grpSpLocks/>
            </p:cNvGrpSpPr>
            <p:nvPr/>
          </p:nvGrpSpPr>
          <p:grpSpPr bwMode="auto">
            <a:xfrm>
              <a:off x="467" y="487"/>
              <a:ext cx="2178" cy="590"/>
              <a:chOff x="0" y="0"/>
              <a:chExt cx="2194" cy="644"/>
            </a:xfrm>
          </p:grpSpPr>
          <p:sp>
            <p:nvSpPr>
              <p:cNvPr id="20"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21"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4"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27"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8"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9"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0"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1"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2"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3"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4"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5"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6"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7"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8"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9"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182738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
          <p:cNvGrpSpPr>
            <a:grpSpLocks/>
          </p:cNvGrpSpPr>
          <p:nvPr/>
        </p:nvGrpSpPr>
        <p:grpSpPr bwMode="auto">
          <a:xfrm>
            <a:off x="-4465" y="298029"/>
            <a:ext cx="9152930" cy="1499071"/>
            <a:chOff x="0" y="0"/>
            <a:chExt cx="15376" cy="1888"/>
          </a:xfrm>
        </p:grpSpPr>
        <p:pic>
          <p:nvPicPr>
            <p:cNvPr id="358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376"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5864" name="Group 3"/>
            <p:cNvGrpSpPr>
              <a:grpSpLocks/>
            </p:cNvGrpSpPr>
            <p:nvPr/>
          </p:nvGrpSpPr>
          <p:grpSpPr bwMode="auto">
            <a:xfrm>
              <a:off x="544" y="304"/>
              <a:ext cx="3086" cy="906"/>
              <a:chOff x="0" y="0"/>
              <a:chExt cx="3086" cy="906"/>
            </a:xfrm>
          </p:grpSpPr>
          <p:sp>
            <p:nvSpPr>
              <p:cNvPr id="35865" name="AutoShape 4"/>
              <p:cNvSpPr>
                <a:spLocks/>
              </p:cNvSpPr>
              <p:nvPr/>
            </p:nvSpPr>
            <p:spPr bwMode="auto">
              <a:xfrm>
                <a:off x="646" y="202"/>
                <a:ext cx="354" cy="466"/>
              </a:xfrm>
              <a:custGeom>
                <a:avLst/>
                <a:gdLst>
                  <a:gd name="T0" fmla="*/ 4 w 21600"/>
                  <a:gd name="T1" fmla="*/ 10 h 21600"/>
                  <a:gd name="T2" fmla="*/ 2 w 21600"/>
                  <a:gd name="T3" fmla="*/ 10 h 21600"/>
                  <a:gd name="T4" fmla="*/ 2 w 21600"/>
                  <a:gd name="T5" fmla="*/ 2 h 21600"/>
                  <a:gd name="T6" fmla="*/ 0 w 21600"/>
                  <a:gd name="T7" fmla="*/ 2 h 21600"/>
                  <a:gd name="T8" fmla="*/ 0 w 21600"/>
                  <a:gd name="T9" fmla="*/ 0 h 21600"/>
                  <a:gd name="T10" fmla="*/ 6 w 21600"/>
                  <a:gd name="T11" fmla="*/ 0 h 21600"/>
                  <a:gd name="T12" fmla="*/ 6 w 21600"/>
                  <a:gd name="T13" fmla="*/ 2 h 21600"/>
                  <a:gd name="T14" fmla="*/ 4 w 21600"/>
                  <a:gd name="T15" fmla="*/ 2 h 21600"/>
                  <a:gd name="T16" fmla="*/ 4 w 21600"/>
                  <a:gd name="T17" fmla="*/ 1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6" name="AutoShape 5"/>
              <p:cNvSpPr>
                <a:spLocks/>
              </p:cNvSpPr>
              <p:nvPr/>
            </p:nvSpPr>
            <p:spPr bwMode="auto">
              <a:xfrm>
                <a:off x="1034" y="202"/>
                <a:ext cx="312" cy="466"/>
              </a:xfrm>
              <a:custGeom>
                <a:avLst/>
                <a:gdLst>
                  <a:gd name="T0" fmla="*/ 1 w 21600"/>
                  <a:gd name="T1" fmla="*/ 4 h 21600"/>
                  <a:gd name="T2" fmla="*/ 4 w 21600"/>
                  <a:gd name="T3" fmla="*/ 4 h 21600"/>
                  <a:gd name="T4" fmla="*/ 4 w 21600"/>
                  <a:gd name="T5" fmla="*/ 6 h 21600"/>
                  <a:gd name="T6" fmla="*/ 1 w 21600"/>
                  <a:gd name="T7" fmla="*/ 6 h 21600"/>
                  <a:gd name="T8" fmla="*/ 1 w 21600"/>
                  <a:gd name="T9" fmla="*/ 8 h 21600"/>
                  <a:gd name="T10" fmla="*/ 5 w 21600"/>
                  <a:gd name="T11" fmla="*/ 8 h 21600"/>
                  <a:gd name="T12" fmla="*/ 5 w 21600"/>
                  <a:gd name="T13" fmla="*/ 10 h 21600"/>
                  <a:gd name="T14" fmla="*/ 0 w 21600"/>
                  <a:gd name="T15" fmla="*/ 10 h 21600"/>
                  <a:gd name="T16" fmla="*/ 0 w 21600"/>
                  <a:gd name="T17" fmla="*/ 0 h 21600"/>
                  <a:gd name="T18" fmla="*/ 5 w 21600"/>
                  <a:gd name="T19" fmla="*/ 0 h 21600"/>
                  <a:gd name="T20" fmla="*/ 5 w 21600"/>
                  <a:gd name="T21" fmla="*/ 2 h 21600"/>
                  <a:gd name="T22" fmla="*/ 1 w 21600"/>
                  <a:gd name="T23" fmla="*/ 2 h 21600"/>
                  <a:gd name="T24" fmla="*/ 1 w 21600"/>
                  <a:gd name="T25" fmla="*/ 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7" name="AutoShape 6"/>
              <p:cNvSpPr>
                <a:spLocks/>
              </p:cNvSpPr>
              <p:nvPr/>
            </p:nvSpPr>
            <p:spPr bwMode="auto">
              <a:xfrm>
                <a:off x="1393" y="202"/>
                <a:ext cx="366" cy="470"/>
              </a:xfrm>
              <a:custGeom>
                <a:avLst/>
                <a:gdLst>
                  <a:gd name="T0" fmla="*/ 1 w 21600"/>
                  <a:gd name="T1" fmla="*/ 7 h 21424"/>
                  <a:gd name="T2" fmla="*/ 1 w 21600"/>
                  <a:gd name="T3" fmla="*/ 8 h 21424"/>
                  <a:gd name="T4" fmla="*/ 3 w 21600"/>
                  <a:gd name="T5" fmla="*/ 9 h 21424"/>
                  <a:gd name="T6" fmla="*/ 5 w 21600"/>
                  <a:gd name="T7" fmla="*/ 7 h 21424"/>
                  <a:gd name="T8" fmla="*/ 3 w 21600"/>
                  <a:gd name="T9" fmla="*/ 6 h 21424"/>
                  <a:gd name="T10" fmla="*/ 0 w 21600"/>
                  <a:gd name="T11" fmla="*/ 3 h 21424"/>
                  <a:gd name="T12" fmla="*/ 3 w 21600"/>
                  <a:gd name="T13" fmla="*/ 0 h 21424"/>
                  <a:gd name="T14" fmla="*/ 6 w 21600"/>
                  <a:gd name="T15" fmla="*/ 3 h 21424"/>
                  <a:gd name="T16" fmla="*/ 6 w 21600"/>
                  <a:gd name="T17" fmla="*/ 3 h 21424"/>
                  <a:gd name="T18" fmla="*/ 5 w 21600"/>
                  <a:gd name="T19" fmla="*/ 3 h 21424"/>
                  <a:gd name="T20" fmla="*/ 5 w 21600"/>
                  <a:gd name="T21" fmla="*/ 3 h 21424"/>
                  <a:gd name="T22" fmla="*/ 3 w 21600"/>
                  <a:gd name="T23" fmla="*/ 2 h 21424"/>
                  <a:gd name="T24" fmla="*/ 2 w 21600"/>
                  <a:gd name="T25" fmla="*/ 3 h 21424"/>
                  <a:gd name="T26" fmla="*/ 3 w 21600"/>
                  <a:gd name="T27" fmla="*/ 4 h 21424"/>
                  <a:gd name="T28" fmla="*/ 6 w 21600"/>
                  <a:gd name="T29" fmla="*/ 7 h 21424"/>
                  <a:gd name="T30" fmla="*/ 3 w 21600"/>
                  <a:gd name="T31" fmla="*/ 10 h 21424"/>
                  <a:gd name="T32" fmla="*/ 0 w 21600"/>
                  <a:gd name="T33" fmla="*/ 8 h 21424"/>
                  <a:gd name="T34" fmla="*/ 0 w 21600"/>
                  <a:gd name="T35" fmla="*/ 7 h 21424"/>
                  <a:gd name="T36" fmla="*/ 1 w 21600"/>
                  <a:gd name="T37" fmla="*/ 7 h 21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4"/>
                  <a:gd name="T59" fmla="*/ 21600 w 21600"/>
                  <a:gd name="T60" fmla="*/ 21424 h 21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8" name="AutoShape 7"/>
              <p:cNvSpPr>
                <a:spLocks/>
              </p:cNvSpPr>
              <p:nvPr/>
            </p:nvSpPr>
            <p:spPr bwMode="auto">
              <a:xfrm>
                <a:off x="1801" y="202"/>
                <a:ext cx="378" cy="471"/>
              </a:xfrm>
              <a:custGeom>
                <a:avLst/>
                <a:gdLst>
                  <a:gd name="T0" fmla="*/ 5 w 21387"/>
                  <a:gd name="T1" fmla="*/ 3 h 21281"/>
                  <a:gd name="T2" fmla="*/ 5 w 21387"/>
                  <a:gd name="T3" fmla="*/ 3 h 21281"/>
                  <a:gd name="T4" fmla="*/ 3 w 21387"/>
                  <a:gd name="T5" fmla="*/ 2 h 21281"/>
                  <a:gd name="T6" fmla="*/ 2 w 21387"/>
                  <a:gd name="T7" fmla="*/ 4 h 21281"/>
                  <a:gd name="T8" fmla="*/ 2 w 21387"/>
                  <a:gd name="T9" fmla="*/ 6 h 21281"/>
                  <a:gd name="T10" fmla="*/ 3 w 21387"/>
                  <a:gd name="T11" fmla="*/ 9 h 21281"/>
                  <a:gd name="T12" fmla="*/ 5 w 21387"/>
                  <a:gd name="T13" fmla="*/ 7 h 21281"/>
                  <a:gd name="T14" fmla="*/ 5 w 21387"/>
                  <a:gd name="T15" fmla="*/ 7 h 21281"/>
                  <a:gd name="T16" fmla="*/ 7 w 21387"/>
                  <a:gd name="T17" fmla="*/ 7 h 21281"/>
                  <a:gd name="T18" fmla="*/ 7 w 21387"/>
                  <a:gd name="T19" fmla="*/ 7 h 21281"/>
                  <a:gd name="T20" fmla="*/ 3 w 21387"/>
                  <a:gd name="T21" fmla="*/ 10 h 21281"/>
                  <a:gd name="T22" fmla="*/ 0 w 21387"/>
                  <a:gd name="T23" fmla="*/ 6 h 21281"/>
                  <a:gd name="T24" fmla="*/ 0 w 21387"/>
                  <a:gd name="T25" fmla="*/ 4 h 21281"/>
                  <a:gd name="T26" fmla="*/ 3 w 21387"/>
                  <a:gd name="T27" fmla="*/ 0 h 21281"/>
                  <a:gd name="T28" fmla="*/ 7 w 21387"/>
                  <a:gd name="T29" fmla="*/ 3 h 21281"/>
                  <a:gd name="T30" fmla="*/ 7 w 21387"/>
                  <a:gd name="T31" fmla="*/ 3 h 21281"/>
                  <a:gd name="T32" fmla="*/ 5 w 21387"/>
                  <a:gd name="T33" fmla="*/ 3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9" name="AutoShape 8"/>
              <p:cNvSpPr>
                <a:spLocks/>
              </p:cNvSpPr>
              <p:nvPr/>
            </p:nvSpPr>
            <p:spPr bwMode="auto">
              <a:xfrm>
                <a:off x="2198" y="202"/>
                <a:ext cx="432" cy="466"/>
              </a:xfrm>
              <a:custGeom>
                <a:avLst/>
                <a:gdLst>
                  <a:gd name="T0" fmla="*/ 2 w 21600"/>
                  <a:gd name="T1" fmla="*/ 8 h 21600"/>
                  <a:gd name="T2" fmla="*/ 2 w 21600"/>
                  <a:gd name="T3" fmla="*/ 10 h 21600"/>
                  <a:gd name="T4" fmla="*/ 0 w 21600"/>
                  <a:gd name="T5" fmla="*/ 10 h 21600"/>
                  <a:gd name="T6" fmla="*/ 3 w 21600"/>
                  <a:gd name="T7" fmla="*/ 0 h 21600"/>
                  <a:gd name="T8" fmla="*/ 6 w 21600"/>
                  <a:gd name="T9" fmla="*/ 0 h 21600"/>
                  <a:gd name="T10" fmla="*/ 9 w 21600"/>
                  <a:gd name="T11" fmla="*/ 10 h 21600"/>
                  <a:gd name="T12" fmla="*/ 7 w 21600"/>
                  <a:gd name="T13" fmla="*/ 10 h 21600"/>
                  <a:gd name="T14" fmla="*/ 6 w 21600"/>
                  <a:gd name="T15" fmla="*/ 8 h 21600"/>
                  <a:gd name="T16" fmla="*/ 2 w 21600"/>
                  <a:gd name="T17" fmla="*/ 8 h 21600"/>
                  <a:gd name="T18" fmla="*/ 4 w 21600"/>
                  <a:gd name="T19" fmla="*/ 2 h 21600"/>
                  <a:gd name="T20" fmla="*/ 4 w 21600"/>
                  <a:gd name="T21" fmla="*/ 2 h 21600"/>
                  <a:gd name="T22" fmla="*/ 3 w 21600"/>
                  <a:gd name="T23" fmla="*/ 7 h 21600"/>
                  <a:gd name="T24" fmla="*/ 6 w 21600"/>
                  <a:gd name="T25" fmla="*/ 7 h 21600"/>
                  <a:gd name="T26" fmla="*/ 4 w 21600"/>
                  <a:gd name="T27" fmla="*/ 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0" name="AutoShape 9"/>
              <p:cNvSpPr>
                <a:spLocks/>
              </p:cNvSpPr>
              <p:nvPr/>
            </p:nvSpPr>
            <p:spPr bwMode="auto">
              <a:xfrm>
                <a:off x="2669" y="202"/>
                <a:ext cx="417" cy="466"/>
              </a:xfrm>
              <a:custGeom>
                <a:avLst/>
                <a:gdLst>
                  <a:gd name="T0" fmla="*/ 6 w 21600"/>
                  <a:gd name="T1" fmla="*/ 0 h 21600"/>
                  <a:gd name="T2" fmla="*/ 8 w 21600"/>
                  <a:gd name="T3" fmla="*/ 0 h 21600"/>
                  <a:gd name="T4" fmla="*/ 8 w 21600"/>
                  <a:gd name="T5" fmla="*/ 10 h 21600"/>
                  <a:gd name="T6" fmla="*/ 5 w 21600"/>
                  <a:gd name="T7" fmla="*/ 10 h 21600"/>
                  <a:gd name="T8" fmla="*/ 2 w 21600"/>
                  <a:gd name="T9" fmla="*/ 2 h 21600"/>
                  <a:gd name="T10" fmla="*/ 2 w 21600"/>
                  <a:gd name="T11" fmla="*/ 2 h 21600"/>
                  <a:gd name="T12" fmla="*/ 2 w 21600"/>
                  <a:gd name="T13" fmla="*/ 10 h 21600"/>
                  <a:gd name="T14" fmla="*/ 0 w 21600"/>
                  <a:gd name="T15" fmla="*/ 10 h 21600"/>
                  <a:gd name="T16" fmla="*/ 0 w 21600"/>
                  <a:gd name="T17" fmla="*/ 0 h 21600"/>
                  <a:gd name="T18" fmla="*/ 3 w 21600"/>
                  <a:gd name="T19" fmla="*/ 0 h 21600"/>
                  <a:gd name="T20" fmla="*/ 6 w 21600"/>
                  <a:gd name="T21" fmla="*/ 8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1" name="AutoShape 10"/>
              <p:cNvSpPr>
                <a:spLocks/>
              </p:cNvSpPr>
              <p:nvPr/>
            </p:nvSpPr>
            <p:spPr bwMode="auto">
              <a:xfrm>
                <a:off x="0" y="206"/>
                <a:ext cx="481" cy="695"/>
              </a:xfrm>
              <a:custGeom>
                <a:avLst/>
                <a:gdLst>
                  <a:gd name="T0" fmla="*/ 11 w 21600"/>
                  <a:gd name="T1" fmla="*/ 0 h 21600"/>
                  <a:gd name="T2" fmla="*/ 3 w 21600"/>
                  <a:gd name="T3" fmla="*/ 18 h 21600"/>
                  <a:gd name="T4" fmla="*/ 8 w 21600"/>
                  <a:gd name="T5" fmla="*/ 0 h 21600"/>
                  <a:gd name="T6" fmla="*/ 0 w 21600"/>
                  <a:gd name="T7" fmla="*/ 0 h 21600"/>
                  <a:gd name="T8" fmla="*/ 0 w 21600"/>
                  <a:gd name="T9" fmla="*/ 22 h 21600"/>
                  <a:gd name="T10" fmla="*/ 11 w 21600"/>
                  <a:gd name="T11" fmla="*/ 22 h 21600"/>
                  <a:gd name="T12" fmla="*/ 11 w 21600"/>
                  <a:gd name="T13" fmla="*/ 0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2" name="AutoShape 11"/>
              <p:cNvSpPr>
                <a:spLocks/>
              </p:cNvSpPr>
              <p:nvPr/>
            </p:nvSpPr>
            <p:spPr bwMode="auto">
              <a:xfrm>
                <a:off x="392" y="0"/>
                <a:ext cx="211" cy="140"/>
              </a:xfrm>
              <a:custGeom>
                <a:avLst/>
                <a:gdLst>
                  <a:gd name="T0" fmla="*/ 2 w 21600"/>
                  <a:gd name="T1" fmla="*/ 0 h 21600"/>
                  <a:gd name="T2" fmla="*/ 1 w 21600"/>
                  <a:gd name="T3" fmla="*/ 1 h 21600"/>
                  <a:gd name="T4" fmla="*/ 0 w 21600"/>
                  <a:gd name="T5" fmla="*/ 1 h 21600"/>
                  <a:gd name="T6" fmla="*/ 1 w 21600"/>
                  <a:gd name="T7" fmla="*/ 0 h 21600"/>
                  <a:gd name="T8" fmla="*/ 2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3" name="AutoShape 12"/>
              <p:cNvSpPr>
                <a:spLocks/>
              </p:cNvSpPr>
              <p:nvPr/>
            </p:nvSpPr>
            <p:spPr bwMode="auto">
              <a:xfrm>
                <a:off x="782" y="808"/>
                <a:ext cx="6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4" name="AutoShape 13"/>
              <p:cNvSpPr>
                <a:spLocks/>
              </p:cNvSpPr>
              <p:nvPr/>
            </p:nvSpPr>
            <p:spPr bwMode="auto">
              <a:xfrm>
                <a:off x="878"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5" name="AutoShape 14"/>
              <p:cNvSpPr>
                <a:spLocks/>
              </p:cNvSpPr>
              <p:nvPr/>
            </p:nvSpPr>
            <p:spPr bwMode="auto">
              <a:xfrm>
                <a:off x="976"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6" name="AutoShape 15"/>
              <p:cNvSpPr>
                <a:spLocks/>
              </p:cNvSpPr>
              <p:nvPr/>
            </p:nvSpPr>
            <p:spPr bwMode="auto">
              <a:xfrm>
                <a:off x="1081" y="808"/>
                <a:ext cx="6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7" name="AutoShape 16"/>
              <p:cNvSpPr>
                <a:spLocks/>
              </p:cNvSpPr>
              <p:nvPr/>
            </p:nvSpPr>
            <p:spPr bwMode="auto">
              <a:xfrm>
                <a:off x="1168" y="808"/>
                <a:ext cx="8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8" name="AutoShape 17"/>
              <p:cNvSpPr>
                <a:spLocks/>
              </p:cNvSpPr>
              <p:nvPr/>
            </p:nvSpPr>
            <p:spPr bwMode="auto">
              <a:xfrm>
                <a:off x="1280" y="808"/>
                <a:ext cx="7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79" name="AutoShape 18"/>
              <p:cNvSpPr>
                <a:spLocks/>
              </p:cNvSpPr>
              <p:nvPr/>
            </p:nvSpPr>
            <p:spPr bwMode="auto">
              <a:xfrm>
                <a:off x="1384" y="808"/>
                <a:ext cx="8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0" name="AutoShape 19"/>
              <p:cNvSpPr>
                <a:spLocks/>
              </p:cNvSpPr>
              <p:nvPr/>
            </p:nvSpPr>
            <p:spPr bwMode="auto">
              <a:xfrm>
                <a:off x="1498"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1" name="AutoShape 20"/>
              <p:cNvSpPr>
                <a:spLocks/>
              </p:cNvSpPr>
              <p:nvPr/>
            </p:nvSpPr>
            <p:spPr bwMode="auto">
              <a:xfrm>
                <a:off x="1607"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2" name="AutoShape 21"/>
              <p:cNvSpPr>
                <a:spLocks/>
              </p:cNvSpPr>
              <p:nvPr/>
            </p:nvSpPr>
            <p:spPr bwMode="auto">
              <a:xfrm>
                <a:off x="1719"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3" name="AutoShape 22"/>
              <p:cNvSpPr>
                <a:spLocks/>
              </p:cNvSpPr>
              <p:nvPr/>
            </p:nvSpPr>
            <p:spPr bwMode="auto">
              <a:xfrm>
                <a:off x="1821" y="808"/>
                <a:ext cx="7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4" name="Rectangle 23"/>
              <p:cNvSpPr>
                <a:spLocks/>
              </p:cNvSpPr>
              <p:nvPr/>
            </p:nvSpPr>
            <p:spPr bwMode="auto">
              <a:xfrm>
                <a:off x="1968" y="808"/>
                <a:ext cx="8" cy="9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5885" name="AutoShape 24"/>
              <p:cNvSpPr>
                <a:spLocks/>
              </p:cNvSpPr>
              <p:nvPr/>
            </p:nvSpPr>
            <p:spPr bwMode="auto">
              <a:xfrm>
                <a:off x="2015"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6" name="AutoShape 25"/>
              <p:cNvSpPr>
                <a:spLocks/>
              </p:cNvSpPr>
              <p:nvPr/>
            </p:nvSpPr>
            <p:spPr bwMode="auto">
              <a:xfrm>
                <a:off x="2178"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7" name="AutoShape 26"/>
              <p:cNvSpPr>
                <a:spLocks/>
              </p:cNvSpPr>
              <p:nvPr/>
            </p:nvSpPr>
            <p:spPr bwMode="auto">
              <a:xfrm>
                <a:off x="2283" y="808"/>
                <a:ext cx="9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8" name="AutoShape 27"/>
              <p:cNvSpPr>
                <a:spLocks/>
              </p:cNvSpPr>
              <p:nvPr/>
            </p:nvSpPr>
            <p:spPr bwMode="auto">
              <a:xfrm>
                <a:off x="2392" y="808"/>
                <a:ext cx="7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89" name="AutoShape 28"/>
              <p:cNvSpPr>
                <a:spLocks/>
              </p:cNvSpPr>
              <p:nvPr/>
            </p:nvSpPr>
            <p:spPr bwMode="auto">
              <a:xfrm>
                <a:off x="2504" y="808"/>
                <a:ext cx="8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90" name="AutoShape 29"/>
              <p:cNvSpPr>
                <a:spLocks/>
              </p:cNvSpPr>
              <p:nvPr/>
            </p:nvSpPr>
            <p:spPr bwMode="auto">
              <a:xfrm>
                <a:off x="2619"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91" name="AutoShape 30"/>
              <p:cNvSpPr>
                <a:spLocks/>
              </p:cNvSpPr>
              <p:nvPr/>
            </p:nvSpPr>
            <p:spPr bwMode="auto">
              <a:xfrm>
                <a:off x="2727"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92" name="AutoShape 31"/>
              <p:cNvSpPr>
                <a:spLocks/>
              </p:cNvSpPr>
              <p:nvPr/>
            </p:nvSpPr>
            <p:spPr bwMode="auto">
              <a:xfrm>
                <a:off x="2805"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93" name="AutoShape 32"/>
              <p:cNvSpPr>
                <a:spLocks/>
              </p:cNvSpPr>
              <p:nvPr/>
            </p:nvSpPr>
            <p:spPr bwMode="auto">
              <a:xfrm>
                <a:off x="2914"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94" name="AutoShape 33"/>
              <p:cNvSpPr>
                <a:spLocks/>
              </p:cNvSpPr>
              <p:nvPr/>
            </p:nvSpPr>
            <p:spPr bwMode="auto">
              <a:xfrm>
                <a:off x="3016" y="808"/>
                <a:ext cx="6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grpSp>
        <p:nvGrpSpPr>
          <p:cNvPr id="35843" name="Group 34"/>
          <p:cNvGrpSpPr>
            <a:grpSpLocks/>
          </p:cNvGrpSpPr>
          <p:nvPr/>
        </p:nvGrpSpPr>
        <p:grpSpPr bwMode="auto">
          <a:xfrm>
            <a:off x="7255371" y="535782"/>
            <a:ext cx="1500188" cy="793626"/>
            <a:chOff x="0" y="0"/>
            <a:chExt cx="2519" cy="1000"/>
          </a:xfrm>
        </p:grpSpPr>
        <p:sp>
          <p:nvSpPr>
            <p:cNvPr id="35855" name="AutoShape 35"/>
            <p:cNvSpPr>
              <a:spLocks/>
            </p:cNvSpPr>
            <p:nvPr/>
          </p:nvSpPr>
          <p:spPr bwMode="auto">
            <a:xfrm>
              <a:off x="1420" y="0"/>
              <a:ext cx="757" cy="964"/>
            </a:xfrm>
            <a:custGeom>
              <a:avLst/>
              <a:gdLst>
                <a:gd name="T0" fmla="*/ 19 w 21600"/>
                <a:gd name="T1" fmla="*/ 16 h 21600"/>
                <a:gd name="T2" fmla="*/ 25 w 21600"/>
                <a:gd name="T3" fmla="*/ 24 h 21600"/>
                <a:gd name="T4" fmla="*/ 23 w 21600"/>
                <a:gd name="T5" fmla="*/ 33 h 21600"/>
                <a:gd name="T6" fmla="*/ 16 w 21600"/>
                <a:gd name="T7" fmla="*/ 40 h 21600"/>
                <a:gd name="T8" fmla="*/ 7 w 21600"/>
                <a:gd name="T9" fmla="*/ 43 h 21600"/>
                <a:gd name="T10" fmla="*/ 0 w 21600"/>
                <a:gd name="T11" fmla="*/ 40 h 21600"/>
                <a:gd name="T12" fmla="*/ 3 w 21600"/>
                <a:gd name="T13" fmla="*/ 35 h 21600"/>
                <a:gd name="T14" fmla="*/ 11 w 21600"/>
                <a:gd name="T15" fmla="*/ 39 h 21600"/>
                <a:gd name="T16" fmla="*/ 17 w 21600"/>
                <a:gd name="T17" fmla="*/ 36 h 21600"/>
                <a:gd name="T18" fmla="*/ 20 w 21600"/>
                <a:gd name="T19" fmla="*/ 27 h 21600"/>
                <a:gd name="T20" fmla="*/ 19 w 21600"/>
                <a:gd name="T21" fmla="*/ 22 h 21600"/>
                <a:gd name="T22" fmla="*/ 15 w 21600"/>
                <a:gd name="T23" fmla="*/ 20 h 21600"/>
                <a:gd name="T24" fmla="*/ 11 w 21600"/>
                <a:gd name="T25" fmla="*/ 22 h 21600"/>
                <a:gd name="T26" fmla="*/ 9 w 21600"/>
                <a:gd name="T27" fmla="*/ 23 h 21600"/>
                <a:gd name="T28" fmla="*/ 9 w 21600"/>
                <a:gd name="T29" fmla="*/ 20 h 21600"/>
                <a:gd name="T30" fmla="*/ 14 w 21600"/>
                <a:gd name="T31" fmla="*/ 17 h 21600"/>
                <a:gd name="T32" fmla="*/ 20 w 21600"/>
                <a:gd name="T33" fmla="*/ 13 h 21600"/>
                <a:gd name="T34" fmla="*/ 21 w 21600"/>
                <a:gd name="T35" fmla="*/ 8 h 21600"/>
                <a:gd name="T36" fmla="*/ 18 w 21600"/>
                <a:gd name="T37" fmla="*/ 4 h 21600"/>
                <a:gd name="T38" fmla="*/ 12 w 21600"/>
                <a:gd name="T39" fmla="*/ 8 h 21600"/>
                <a:gd name="T40" fmla="*/ 11 w 21600"/>
                <a:gd name="T41" fmla="*/ 4 h 21600"/>
                <a:gd name="T42" fmla="*/ 21 w 21600"/>
                <a:gd name="T43" fmla="*/ 0 h 21600"/>
                <a:gd name="T44" fmla="*/ 25 w 21600"/>
                <a:gd name="T45" fmla="*/ 2 h 21600"/>
                <a:gd name="T46" fmla="*/ 27 w 21600"/>
                <a:gd name="T47" fmla="*/ 6 h 21600"/>
                <a:gd name="T48" fmla="*/ 21 w 21600"/>
                <a:gd name="T49" fmla="*/ 1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600"/>
                <a:gd name="T76" fmla="*/ 0 h 21600"/>
                <a:gd name="T77" fmla="*/ 21600 w 21600"/>
                <a:gd name="T78" fmla="*/ 21600 h 216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600" h="21600">
                  <a:moveTo>
                    <a:pt x="15709" y="7971"/>
                  </a:moveTo>
                  <a:cubicBezTo>
                    <a:pt x="18982" y="8229"/>
                    <a:pt x="20618" y="9771"/>
                    <a:pt x="20618" y="12086"/>
                  </a:cubicBezTo>
                  <a:cubicBezTo>
                    <a:pt x="20618" y="13629"/>
                    <a:pt x="19964" y="15171"/>
                    <a:pt x="18655" y="16714"/>
                  </a:cubicBezTo>
                  <a:cubicBezTo>
                    <a:pt x="17345" y="18000"/>
                    <a:pt x="15382" y="19286"/>
                    <a:pt x="13418" y="20314"/>
                  </a:cubicBezTo>
                  <a:cubicBezTo>
                    <a:pt x="11127" y="21086"/>
                    <a:pt x="8836" y="21600"/>
                    <a:pt x="5891" y="21600"/>
                  </a:cubicBezTo>
                  <a:cubicBezTo>
                    <a:pt x="3273" y="21600"/>
                    <a:pt x="1309" y="21086"/>
                    <a:pt x="0" y="20057"/>
                  </a:cubicBezTo>
                  <a:cubicBezTo>
                    <a:pt x="2618" y="17743"/>
                    <a:pt x="2618" y="17743"/>
                    <a:pt x="2618" y="17743"/>
                  </a:cubicBezTo>
                  <a:cubicBezTo>
                    <a:pt x="4255" y="19029"/>
                    <a:pt x="6218" y="19800"/>
                    <a:pt x="8836" y="19800"/>
                  </a:cubicBezTo>
                  <a:cubicBezTo>
                    <a:pt x="10800" y="19800"/>
                    <a:pt x="12436" y="19286"/>
                    <a:pt x="14073" y="18000"/>
                  </a:cubicBezTo>
                  <a:cubicBezTo>
                    <a:pt x="15709" y="16714"/>
                    <a:pt x="16364" y="15429"/>
                    <a:pt x="16364" y="13371"/>
                  </a:cubicBezTo>
                  <a:cubicBezTo>
                    <a:pt x="16364" y="12343"/>
                    <a:pt x="16036" y="11571"/>
                    <a:pt x="15382" y="11057"/>
                  </a:cubicBezTo>
                  <a:cubicBezTo>
                    <a:pt x="14727" y="10543"/>
                    <a:pt x="13745" y="10029"/>
                    <a:pt x="12436" y="10029"/>
                  </a:cubicBezTo>
                  <a:cubicBezTo>
                    <a:pt x="11782" y="10029"/>
                    <a:pt x="10800" y="10286"/>
                    <a:pt x="9164" y="10800"/>
                  </a:cubicBezTo>
                  <a:cubicBezTo>
                    <a:pt x="7200" y="11314"/>
                    <a:pt x="7200" y="11314"/>
                    <a:pt x="7200" y="11314"/>
                  </a:cubicBezTo>
                  <a:cubicBezTo>
                    <a:pt x="7200" y="10029"/>
                    <a:pt x="7200" y="10029"/>
                    <a:pt x="7200" y="10029"/>
                  </a:cubicBezTo>
                  <a:cubicBezTo>
                    <a:pt x="11127" y="8743"/>
                    <a:pt x="11127" y="8743"/>
                    <a:pt x="11127" y="8743"/>
                  </a:cubicBezTo>
                  <a:cubicBezTo>
                    <a:pt x="13418" y="7714"/>
                    <a:pt x="15055" y="6943"/>
                    <a:pt x="16036" y="6429"/>
                  </a:cubicBezTo>
                  <a:cubicBezTo>
                    <a:pt x="17018" y="5657"/>
                    <a:pt x="17345" y="4886"/>
                    <a:pt x="17345" y="4114"/>
                  </a:cubicBezTo>
                  <a:cubicBezTo>
                    <a:pt x="17345" y="2571"/>
                    <a:pt x="16364" y="1800"/>
                    <a:pt x="14727" y="1800"/>
                  </a:cubicBezTo>
                  <a:cubicBezTo>
                    <a:pt x="12764" y="1800"/>
                    <a:pt x="11127" y="2571"/>
                    <a:pt x="9491" y="4114"/>
                  </a:cubicBezTo>
                  <a:cubicBezTo>
                    <a:pt x="9164" y="1800"/>
                    <a:pt x="9164" y="1800"/>
                    <a:pt x="9164" y="1800"/>
                  </a:cubicBezTo>
                  <a:cubicBezTo>
                    <a:pt x="11127" y="514"/>
                    <a:pt x="13418" y="0"/>
                    <a:pt x="16691" y="0"/>
                  </a:cubicBezTo>
                  <a:cubicBezTo>
                    <a:pt x="18000" y="0"/>
                    <a:pt x="19309" y="257"/>
                    <a:pt x="20291" y="771"/>
                  </a:cubicBezTo>
                  <a:cubicBezTo>
                    <a:pt x="20945" y="1286"/>
                    <a:pt x="21600" y="2057"/>
                    <a:pt x="21600" y="2829"/>
                  </a:cubicBezTo>
                  <a:cubicBezTo>
                    <a:pt x="21600" y="4629"/>
                    <a:pt x="19964" y="6171"/>
                    <a:pt x="17018" y="7457"/>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56" name="AutoShape 36"/>
            <p:cNvSpPr>
              <a:spLocks/>
            </p:cNvSpPr>
            <p:nvPr/>
          </p:nvSpPr>
          <p:spPr bwMode="auto">
            <a:xfrm>
              <a:off x="0" y="390"/>
              <a:ext cx="286" cy="506"/>
            </a:xfrm>
            <a:custGeom>
              <a:avLst/>
              <a:gdLst>
                <a:gd name="T0" fmla="*/ 4 w 21600"/>
                <a:gd name="T1" fmla="*/ 12 h 21600"/>
                <a:gd name="T2" fmla="*/ 4 w 21600"/>
                <a:gd name="T3" fmla="*/ 10 h 21600"/>
                <a:gd name="T4" fmla="*/ 1 w 21600"/>
                <a:gd name="T5" fmla="*/ 10 h 21600"/>
                <a:gd name="T6" fmla="*/ 1 w 21600"/>
                <a:gd name="T7" fmla="*/ 0 h 21600"/>
                <a:gd name="T8" fmla="*/ 0 w 21600"/>
                <a:gd name="T9" fmla="*/ 0 h 21600"/>
                <a:gd name="T10" fmla="*/ 0 w 21600"/>
                <a:gd name="T11" fmla="*/ 12 h 21600"/>
                <a:gd name="T12" fmla="*/ 4 w 21600"/>
                <a:gd name="T13" fmla="*/ 12 h 21600"/>
                <a:gd name="T14" fmla="*/ 4 w 21600"/>
                <a:gd name="T15" fmla="*/ 12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600" y="21600"/>
                  </a:moveTo>
                  <a:lnTo>
                    <a:pt x="21600" y="19108"/>
                  </a:lnTo>
                  <a:lnTo>
                    <a:pt x="8542" y="19108"/>
                  </a:lnTo>
                  <a:lnTo>
                    <a:pt x="8542"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57" name="AutoShape 37"/>
            <p:cNvSpPr>
              <a:spLocks/>
            </p:cNvSpPr>
            <p:nvPr/>
          </p:nvSpPr>
          <p:spPr bwMode="auto">
            <a:xfrm>
              <a:off x="286" y="390"/>
              <a:ext cx="343" cy="506"/>
            </a:xfrm>
            <a:custGeom>
              <a:avLst/>
              <a:gdLst>
                <a:gd name="T0" fmla="*/ 4 w 21600"/>
                <a:gd name="T1" fmla="*/ 12 h 21600"/>
                <a:gd name="T2" fmla="*/ 4 w 21600"/>
                <a:gd name="T3" fmla="*/ 6 h 21600"/>
                <a:gd name="T4" fmla="*/ 5 w 21600"/>
                <a:gd name="T5" fmla="*/ 4 h 21600"/>
                <a:gd name="T6" fmla="*/ 5 w 21600"/>
                <a:gd name="T7" fmla="*/ 0 h 21600"/>
                <a:gd name="T8" fmla="*/ 4 w 21600"/>
                <a:gd name="T9" fmla="*/ 0 h 21600"/>
                <a:gd name="T10" fmla="*/ 4 w 21600"/>
                <a:gd name="T11" fmla="*/ 4 h 21600"/>
                <a:gd name="T12" fmla="*/ 3 w 21600"/>
                <a:gd name="T13" fmla="*/ 5 h 21600"/>
                <a:gd name="T14" fmla="*/ 3 w 21600"/>
                <a:gd name="T15" fmla="*/ 5 h 21600"/>
                <a:gd name="T16" fmla="*/ 2 w 21600"/>
                <a:gd name="T17" fmla="*/ 5 h 21600"/>
                <a:gd name="T18" fmla="*/ 2 w 21600"/>
                <a:gd name="T19" fmla="*/ 4 h 21600"/>
                <a:gd name="T20" fmla="*/ 2 w 21600"/>
                <a:gd name="T21" fmla="*/ 0 h 21600"/>
                <a:gd name="T22" fmla="*/ 0 w 21600"/>
                <a:gd name="T23" fmla="*/ 0 h 21600"/>
                <a:gd name="T24" fmla="*/ 0 w 21600"/>
                <a:gd name="T25" fmla="*/ 4 h 21600"/>
                <a:gd name="T26" fmla="*/ 2 w 21600"/>
                <a:gd name="T27" fmla="*/ 6 h 21600"/>
                <a:gd name="T28" fmla="*/ 2 w 21600"/>
                <a:gd name="T29" fmla="*/ 12 h 21600"/>
                <a:gd name="T30" fmla="*/ 4 w 21600"/>
                <a:gd name="T31" fmla="*/ 12 h 21600"/>
                <a:gd name="T32" fmla="*/ 4 w 21600"/>
                <a:gd name="T33" fmla="*/ 12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4400" y="21600"/>
                  </a:moveTo>
                  <a:cubicBezTo>
                    <a:pt x="14400" y="11782"/>
                    <a:pt x="14400" y="11782"/>
                    <a:pt x="14400" y="11782"/>
                  </a:cubicBezTo>
                  <a:cubicBezTo>
                    <a:pt x="19440" y="11782"/>
                    <a:pt x="21600" y="9818"/>
                    <a:pt x="21600" y="7364"/>
                  </a:cubicBezTo>
                  <a:cubicBezTo>
                    <a:pt x="21600" y="0"/>
                    <a:pt x="21600" y="0"/>
                    <a:pt x="21600" y="0"/>
                  </a:cubicBezTo>
                  <a:cubicBezTo>
                    <a:pt x="14400" y="0"/>
                    <a:pt x="14400" y="0"/>
                    <a:pt x="14400" y="0"/>
                  </a:cubicBezTo>
                  <a:cubicBezTo>
                    <a:pt x="14400" y="7364"/>
                    <a:pt x="14400" y="7364"/>
                    <a:pt x="14400" y="7364"/>
                  </a:cubicBezTo>
                  <a:cubicBezTo>
                    <a:pt x="14400" y="7855"/>
                    <a:pt x="14400" y="8345"/>
                    <a:pt x="13680" y="8836"/>
                  </a:cubicBezTo>
                  <a:cubicBezTo>
                    <a:pt x="12960" y="9327"/>
                    <a:pt x="11520" y="9818"/>
                    <a:pt x="10800" y="9818"/>
                  </a:cubicBezTo>
                  <a:cubicBezTo>
                    <a:pt x="10080" y="9818"/>
                    <a:pt x="9360" y="9327"/>
                    <a:pt x="8640" y="8836"/>
                  </a:cubicBezTo>
                  <a:cubicBezTo>
                    <a:pt x="7920" y="8345"/>
                    <a:pt x="7200" y="7855"/>
                    <a:pt x="7200" y="7364"/>
                  </a:cubicBezTo>
                  <a:cubicBezTo>
                    <a:pt x="7200" y="0"/>
                    <a:pt x="7200" y="0"/>
                    <a:pt x="7200" y="0"/>
                  </a:cubicBezTo>
                  <a:cubicBezTo>
                    <a:pt x="0" y="0"/>
                    <a:pt x="0" y="0"/>
                    <a:pt x="0" y="0"/>
                  </a:cubicBezTo>
                  <a:cubicBezTo>
                    <a:pt x="0" y="7364"/>
                    <a:pt x="0" y="7364"/>
                    <a:pt x="0" y="7364"/>
                  </a:cubicBezTo>
                  <a:cubicBezTo>
                    <a:pt x="0" y="9818"/>
                    <a:pt x="2880" y="11782"/>
                    <a:pt x="7200" y="11782"/>
                  </a:cubicBezTo>
                  <a:cubicBezTo>
                    <a:pt x="7200" y="21600"/>
                    <a:pt x="7200" y="21600"/>
                    <a:pt x="7200" y="21600"/>
                  </a:cubicBezTo>
                  <a:cubicBezTo>
                    <a:pt x="14400" y="21600"/>
                    <a:pt x="14400" y="21600"/>
                    <a:pt x="14400" y="21600"/>
                  </a:cubicBezTo>
                  <a:close/>
                  <a:moveTo>
                    <a:pt x="144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58" name="AutoShape 38"/>
            <p:cNvSpPr>
              <a:spLocks/>
            </p:cNvSpPr>
            <p:nvPr/>
          </p:nvSpPr>
          <p:spPr bwMode="auto">
            <a:xfrm>
              <a:off x="744" y="390"/>
              <a:ext cx="333" cy="506"/>
            </a:xfrm>
            <a:custGeom>
              <a:avLst/>
              <a:gdLst>
                <a:gd name="T0" fmla="*/ 2 w 21600"/>
                <a:gd name="T1" fmla="*/ 12 h 21600"/>
                <a:gd name="T2" fmla="*/ 2 w 21600"/>
                <a:gd name="T3" fmla="*/ 6 h 21600"/>
                <a:gd name="T4" fmla="*/ 3 w 21600"/>
                <a:gd name="T5" fmla="*/ 6 h 21600"/>
                <a:gd name="T6" fmla="*/ 3 w 21600"/>
                <a:gd name="T7" fmla="*/ 7 h 21600"/>
                <a:gd name="T8" fmla="*/ 4 w 21600"/>
                <a:gd name="T9" fmla="*/ 8 h 21600"/>
                <a:gd name="T10" fmla="*/ 4 w 21600"/>
                <a:gd name="T11" fmla="*/ 12 h 21600"/>
                <a:gd name="T12" fmla="*/ 5 w 21600"/>
                <a:gd name="T13" fmla="*/ 12 h 21600"/>
                <a:gd name="T14" fmla="*/ 5 w 21600"/>
                <a:gd name="T15" fmla="*/ 7 h 21600"/>
                <a:gd name="T16" fmla="*/ 5 w 21600"/>
                <a:gd name="T17" fmla="*/ 6 h 21600"/>
                <a:gd name="T18" fmla="*/ 4 w 21600"/>
                <a:gd name="T19" fmla="*/ 6 h 21600"/>
                <a:gd name="T20" fmla="*/ 4 w 21600"/>
                <a:gd name="T21" fmla="*/ 6 h 21600"/>
                <a:gd name="T22" fmla="*/ 5 w 21600"/>
                <a:gd name="T23" fmla="*/ 5 h 21600"/>
                <a:gd name="T24" fmla="*/ 5 w 21600"/>
                <a:gd name="T25" fmla="*/ 3 h 21600"/>
                <a:gd name="T26" fmla="*/ 5 w 21600"/>
                <a:gd name="T27" fmla="*/ 3 h 21600"/>
                <a:gd name="T28" fmla="*/ 5 w 21600"/>
                <a:gd name="T29" fmla="*/ 1 h 21600"/>
                <a:gd name="T30" fmla="*/ 4 w 21600"/>
                <a:gd name="T31" fmla="*/ 0 h 21600"/>
                <a:gd name="T32" fmla="*/ 0 w 21600"/>
                <a:gd name="T33" fmla="*/ 0 h 21600"/>
                <a:gd name="T34" fmla="*/ 0 w 21600"/>
                <a:gd name="T35" fmla="*/ 12 h 21600"/>
                <a:gd name="T36" fmla="*/ 2 w 21600"/>
                <a:gd name="T37" fmla="*/ 12 h 21600"/>
                <a:gd name="T38" fmla="*/ 2 w 21600"/>
                <a:gd name="T39" fmla="*/ 1 h 21600"/>
                <a:gd name="T40" fmla="*/ 3 w 21600"/>
                <a:gd name="T41" fmla="*/ 1 h 21600"/>
                <a:gd name="T42" fmla="*/ 3 w 21600"/>
                <a:gd name="T43" fmla="*/ 2 h 21600"/>
                <a:gd name="T44" fmla="*/ 4 w 21600"/>
                <a:gd name="T45" fmla="*/ 3 h 21600"/>
                <a:gd name="T46" fmla="*/ 4 w 21600"/>
                <a:gd name="T47" fmla="*/ 4 h 21600"/>
                <a:gd name="T48" fmla="*/ 3 w 21600"/>
                <a:gd name="T49" fmla="*/ 5 h 21600"/>
                <a:gd name="T50" fmla="*/ 3 w 21600"/>
                <a:gd name="T51" fmla="*/ 5 h 21600"/>
                <a:gd name="T52" fmla="*/ 2 w 21600"/>
                <a:gd name="T53" fmla="*/ 5 h 21600"/>
                <a:gd name="T54" fmla="*/ 2 w 21600"/>
                <a:gd name="T55" fmla="*/ 1 h 21600"/>
                <a:gd name="T56" fmla="*/ 2 w 21600"/>
                <a:gd name="T57" fmla="*/ 1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7448" y="21600"/>
                  </a:moveTo>
                  <a:cubicBezTo>
                    <a:pt x="7448" y="11782"/>
                    <a:pt x="7448" y="11782"/>
                    <a:pt x="7448" y="11782"/>
                  </a:cubicBezTo>
                  <a:cubicBezTo>
                    <a:pt x="11172" y="11782"/>
                    <a:pt x="11172" y="11782"/>
                    <a:pt x="11172" y="11782"/>
                  </a:cubicBezTo>
                  <a:cubicBezTo>
                    <a:pt x="11917" y="11782"/>
                    <a:pt x="12662" y="12273"/>
                    <a:pt x="13407" y="12764"/>
                  </a:cubicBezTo>
                  <a:cubicBezTo>
                    <a:pt x="14152" y="13255"/>
                    <a:pt x="14897" y="13745"/>
                    <a:pt x="14897" y="14236"/>
                  </a:cubicBezTo>
                  <a:cubicBezTo>
                    <a:pt x="14897" y="21600"/>
                    <a:pt x="14897" y="21600"/>
                    <a:pt x="14897" y="21600"/>
                  </a:cubicBezTo>
                  <a:cubicBezTo>
                    <a:pt x="21600" y="21600"/>
                    <a:pt x="21600" y="21600"/>
                    <a:pt x="21600" y="21600"/>
                  </a:cubicBezTo>
                  <a:cubicBezTo>
                    <a:pt x="21600" y="13255"/>
                    <a:pt x="21600" y="13255"/>
                    <a:pt x="21600" y="13255"/>
                  </a:cubicBezTo>
                  <a:cubicBezTo>
                    <a:pt x="21600" y="12273"/>
                    <a:pt x="21600" y="11782"/>
                    <a:pt x="20855" y="11291"/>
                  </a:cubicBezTo>
                  <a:cubicBezTo>
                    <a:pt x="20110" y="10800"/>
                    <a:pt x="19366" y="10800"/>
                    <a:pt x="17876" y="10800"/>
                  </a:cubicBezTo>
                  <a:cubicBezTo>
                    <a:pt x="14897" y="10800"/>
                    <a:pt x="14897" y="10800"/>
                    <a:pt x="14897" y="10800"/>
                  </a:cubicBezTo>
                  <a:cubicBezTo>
                    <a:pt x="17131" y="10800"/>
                    <a:pt x="19366" y="10309"/>
                    <a:pt x="20110" y="9327"/>
                  </a:cubicBezTo>
                  <a:cubicBezTo>
                    <a:pt x="21600" y="8345"/>
                    <a:pt x="21600" y="7364"/>
                    <a:pt x="21600" y="5891"/>
                  </a:cubicBezTo>
                  <a:cubicBezTo>
                    <a:pt x="21600" y="4909"/>
                    <a:pt x="21600" y="4909"/>
                    <a:pt x="21600" y="4909"/>
                  </a:cubicBezTo>
                  <a:cubicBezTo>
                    <a:pt x="21600" y="3436"/>
                    <a:pt x="20855" y="2455"/>
                    <a:pt x="20110" y="1473"/>
                  </a:cubicBezTo>
                  <a:cubicBezTo>
                    <a:pt x="18621" y="491"/>
                    <a:pt x="16386" y="0"/>
                    <a:pt x="14897" y="0"/>
                  </a:cubicBezTo>
                  <a:cubicBezTo>
                    <a:pt x="0" y="0"/>
                    <a:pt x="0" y="0"/>
                    <a:pt x="0" y="0"/>
                  </a:cubicBezTo>
                  <a:cubicBezTo>
                    <a:pt x="0" y="21600"/>
                    <a:pt x="0" y="21600"/>
                    <a:pt x="0" y="21600"/>
                  </a:cubicBezTo>
                  <a:cubicBezTo>
                    <a:pt x="7448" y="21600"/>
                    <a:pt x="7448" y="21600"/>
                    <a:pt x="7448" y="21600"/>
                  </a:cubicBezTo>
                  <a:close/>
                  <a:moveTo>
                    <a:pt x="7448" y="2455"/>
                  </a:moveTo>
                  <a:cubicBezTo>
                    <a:pt x="11172" y="2455"/>
                    <a:pt x="11172" y="2455"/>
                    <a:pt x="11172" y="2455"/>
                  </a:cubicBezTo>
                  <a:cubicBezTo>
                    <a:pt x="11917" y="2455"/>
                    <a:pt x="12662" y="2455"/>
                    <a:pt x="13407" y="2945"/>
                  </a:cubicBezTo>
                  <a:cubicBezTo>
                    <a:pt x="14152" y="3436"/>
                    <a:pt x="14897" y="3927"/>
                    <a:pt x="14897" y="4909"/>
                  </a:cubicBezTo>
                  <a:cubicBezTo>
                    <a:pt x="14897" y="7364"/>
                    <a:pt x="14897" y="7364"/>
                    <a:pt x="14897" y="7364"/>
                  </a:cubicBezTo>
                  <a:cubicBezTo>
                    <a:pt x="14897" y="7855"/>
                    <a:pt x="14152" y="8345"/>
                    <a:pt x="13407" y="8836"/>
                  </a:cubicBezTo>
                  <a:cubicBezTo>
                    <a:pt x="12662" y="9327"/>
                    <a:pt x="11917" y="9818"/>
                    <a:pt x="11172" y="9818"/>
                  </a:cubicBezTo>
                  <a:cubicBezTo>
                    <a:pt x="7448" y="9818"/>
                    <a:pt x="7448" y="9818"/>
                    <a:pt x="7448" y="9818"/>
                  </a:cubicBezTo>
                  <a:cubicBezTo>
                    <a:pt x="7448" y="2455"/>
                    <a:pt x="7448" y="2455"/>
                    <a:pt x="7448" y="2455"/>
                  </a:cubicBezTo>
                  <a:close/>
                  <a:moveTo>
                    <a:pt x="7448" y="2455"/>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59" name="AutoShape 39"/>
            <p:cNvSpPr>
              <a:spLocks/>
            </p:cNvSpPr>
            <p:nvPr/>
          </p:nvSpPr>
          <p:spPr bwMode="auto">
            <a:xfrm>
              <a:off x="1190" y="390"/>
              <a:ext cx="344" cy="506"/>
            </a:xfrm>
            <a:custGeom>
              <a:avLst/>
              <a:gdLst>
                <a:gd name="T0" fmla="*/ 2 w 21600"/>
                <a:gd name="T1" fmla="*/ 12 h 21600"/>
                <a:gd name="T2" fmla="*/ 2 w 21600"/>
                <a:gd name="T3" fmla="*/ 6 h 21600"/>
                <a:gd name="T4" fmla="*/ 4 w 21600"/>
                <a:gd name="T5" fmla="*/ 6 h 21600"/>
                <a:gd name="T6" fmla="*/ 4 w 21600"/>
                <a:gd name="T7" fmla="*/ 12 h 21600"/>
                <a:gd name="T8" fmla="*/ 5 w 21600"/>
                <a:gd name="T9" fmla="*/ 12 h 21600"/>
                <a:gd name="T10" fmla="*/ 5 w 21600"/>
                <a:gd name="T11" fmla="*/ 3 h 21600"/>
                <a:gd name="T12" fmla="*/ 5 w 21600"/>
                <a:gd name="T13" fmla="*/ 1 h 21600"/>
                <a:gd name="T14" fmla="*/ 4 w 21600"/>
                <a:gd name="T15" fmla="*/ 0 h 21600"/>
                <a:gd name="T16" fmla="*/ 2 w 21600"/>
                <a:gd name="T17" fmla="*/ 0 h 21600"/>
                <a:gd name="T18" fmla="*/ 1 w 21600"/>
                <a:gd name="T19" fmla="*/ 1 h 21600"/>
                <a:gd name="T20" fmla="*/ 0 w 21600"/>
                <a:gd name="T21" fmla="*/ 3 h 21600"/>
                <a:gd name="T22" fmla="*/ 0 w 21600"/>
                <a:gd name="T23" fmla="*/ 12 h 21600"/>
                <a:gd name="T24" fmla="*/ 2 w 21600"/>
                <a:gd name="T25" fmla="*/ 12 h 21600"/>
                <a:gd name="T26" fmla="*/ 2 w 21600"/>
                <a:gd name="T27" fmla="*/ 3 h 21600"/>
                <a:gd name="T28" fmla="*/ 2 w 21600"/>
                <a:gd name="T29" fmla="*/ 2 h 21600"/>
                <a:gd name="T30" fmla="*/ 3 w 21600"/>
                <a:gd name="T31" fmla="*/ 1 h 21600"/>
                <a:gd name="T32" fmla="*/ 3 w 21600"/>
                <a:gd name="T33" fmla="*/ 2 h 21600"/>
                <a:gd name="T34" fmla="*/ 4 w 21600"/>
                <a:gd name="T35" fmla="*/ 3 h 21600"/>
                <a:gd name="T36" fmla="*/ 4 w 21600"/>
                <a:gd name="T37" fmla="*/ 5 h 21600"/>
                <a:gd name="T38" fmla="*/ 2 w 21600"/>
                <a:gd name="T39" fmla="*/ 5 h 21600"/>
                <a:gd name="T40" fmla="*/ 2 w 21600"/>
                <a:gd name="T41" fmla="*/ 3 h 21600"/>
                <a:gd name="T42" fmla="*/ 2 w 21600"/>
                <a:gd name="T43" fmla="*/ 3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7200" y="21600"/>
                  </a:moveTo>
                  <a:cubicBezTo>
                    <a:pt x="7200" y="11782"/>
                    <a:pt x="7200" y="11782"/>
                    <a:pt x="7200" y="11782"/>
                  </a:cubicBezTo>
                  <a:cubicBezTo>
                    <a:pt x="14400" y="11782"/>
                    <a:pt x="14400" y="11782"/>
                    <a:pt x="14400" y="11782"/>
                  </a:cubicBezTo>
                  <a:cubicBezTo>
                    <a:pt x="14400" y="21600"/>
                    <a:pt x="14400" y="21600"/>
                    <a:pt x="14400" y="21600"/>
                  </a:cubicBezTo>
                  <a:cubicBezTo>
                    <a:pt x="21600" y="21600"/>
                    <a:pt x="21600" y="21600"/>
                    <a:pt x="21600" y="21600"/>
                  </a:cubicBezTo>
                  <a:cubicBezTo>
                    <a:pt x="21600" y="4909"/>
                    <a:pt x="21600" y="4909"/>
                    <a:pt x="21600" y="4909"/>
                  </a:cubicBezTo>
                  <a:cubicBezTo>
                    <a:pt x="21600" y="3436"/>
                    <a:pt x="20880" y="2455"/>
                    <a:pt x="19440" y="1473"/>
                  </a:cubicBezTo>
                  <a:cubicBezTo>
                    <a:pt x="18000" y="491"/>
                    <a:pt x="16560" y="0"/>
                    <a:pt x="14400" y="0"/>
                  </a:cubicBezTo>
                  <a:cubicBezTo>
                    <a:pt x="7200" y="0"/>
                    <a:pt x="7200" y="0"/>
                    <a:pt x="7200" y="0"/>
                  </a:cubicBezTo>
                  <a:cubicBezTo>
                    <a:pt x="5040" y="0"/>
                    <a:pt x="3600" y="491"/>
                    <a:pt x="2160" y="1473"/>
                  </a:cubicBezTo>
                  <a:cubicBezTo>
                    <a:pt x="720" y="2455"/>
                    <a:pt x="0" y="3436"/>
                    <a:pt x="0" y="4909"/>
                  </a:cubicBezTo>
                  <a:cubicBezTo>
                    <a:pt x="0" y="21600"/>
                    <a:pt x="0" y="21600"/>
                    <a:pt x="0" y="21600"/>
                  </a:cubicBezTo>
                  <a:cubicBezTo>
                    <a:pt x="7200" y="21600"/>
                    <a:pt x="7200" y="21600"/>
                    <a:pt x="7200" y="21600"/>
                  </a:cubicBezTo>
                  <a:close/>
                  <a:moveTo>
                    <a:pt x="7200" y="4909"/>
                  </a:moveTo>
                  <a:cubicBezTo>
                    <a:pt x="7200" y="3927"/>
                    <a:pt x="7920" y="3436"/>
                    <a:pt x="8640" y="2945"/>
                  </a:cubicBezTo>
                  <a:cubicBezTo>
                    <a:pt x="9360" y="2455"/>
                    <a:pt x="10080" y="2455"/>
                    <a:pt x="10800" y="2455"/>
                  </a:cubicBezTo>
                  <a:cubicBezTo>
                    <a:pt x="11520" y="2455"/>
                    <a:pt x="12960" y="2455"/>
                    <a:pt x="13680" y="2945"/>
                  </a:cubicBezTo>
                  <a:cubicBezTo>
                    <a:pt x="14400" y="3436"/>
                    <a:pt x="14400" y="3927"/>
                    <a:pt x="14400" y="4909"/>
                  </a:cubicBezTo>
                  <a:cubicBezTo>
                    <a:pt x="14400" y="9818"/>
                    <a:pt x="14400" y="9818"/>
                    <a:pt x="14400" y="9818"/>
                  </a:cubicBezTo>
                  <a:cubicBezTo>
                    <a:pt x="7200" y="9818"/>
                    <a:pt x="7200" y="9818"/>
                    <a:pt x="7200" y="9818"/>
                  </a:cubicBezTo>
                  <a:cubicBezTo>
                    <a:pt x="7200" y="4909"/>
                    <a:pt x="7200" y="4909"/>
                    <a:pt x="7200" y="4909"/>
                  </a:cubicBezTo>
                  <a:close/>
                  <a:moveTo>
                    <a:pt x="7200" y="4909"/>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0" name="AutoShape 40"/>
            <p:cNvSpPr>
              <a:spLocks/>
            </p:cNvSpPr>
            <p:nvPr/>
          </p:nvSpPr>
          <p:spPr bwMode="auto">
            <a:xfrm>
              <a:off x="2016" y="747"/>
              <a:ext cx="138" cy="253"/>
            </a:xfrm>
            <a:custGeom>
              <a:avLst/>
              <a:gdLst>
                <a:gd name="T0" fmla="*/ 0 w 21600"/>
                <a:gd name="T1" fmla="*/ 3 h 21600"/>
                <a:gd name="T2" fmla="*/ 0 w 21600"/>
                <a:gd name="T3" fmla="*/ 2 h 21600"/>
                <a:gd name="T4" fmla="*/ 1 w 21600"/>
                <a:gd name="T5" fmla="*/ 2 h 21600"/>
                <a:gd name="T6" fmla="*/ 1 w 21600"/>
                <a:gd name="T7" fmla="*/ 1 h 21600"/>
                <a:gd name="T8" fmla="*/ 0 w 21600"/>
                <a:gd name="T9" fmla="*/ 1 h 21600"/>
                <a:gd name="T10" fmla="*/ 0 w 21600"/>
                <a:gd name="T11" fmla="*/ 0 h 21600"/>
                <a:gd name="T12" fmla="*/ 1 w 21600"/>
                <a:gd name="T13" fmla="*/ 0 h 21600"/>
                <a:gd name="T14" fmla="*/ 1 w 21600"/>
                <a:gd name="T15" fmla="*/ 0 h 21600"/>
                <a:gd name="T16" fmla="*/ 0 w 21600"/>
                <a:gd name="T17" fmla="*/ 0 h 21600"/>
                <a:gd name="T18" fmla="*/ 0 w 21600"/>
                <a:gd name="T19" fmla="*/ 3 h 21600"/>
                <a:gd name="T20" fmla="*/ 0 w 21600"/>
                <a:gd name="T21" fmla="*/ 3 h 21600"/>
                <a:gd name="T22" fmla="*/ 0 w 21600"/>
                <a:gd name="T23" fmla="*/ 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8894" y="21600"/>
                  </a:moveTo>
                  <a:lnTo>
                    <a:pt x="8894" y="11769"/>
                  </a:lnTo>
                  <a:lnTo>
                    <a:pt x="16009" y="11769"/>
                  </a:lnTo>
                  <a:lnTo>
                    <a:pt x="16009" y="9831"/>
                  </a:lnTo>
                  <a:lnTo>
                    <a:pt x="8894" y="9831"/>
                  </a:lnTo>
                  <a:lnTo>
                    <a:pt x="8894" y="2908"/>
                  </a:lnTo>
                  <a:lnTo>
                    <a:pt x="21600" y="2908"/>
                  </a:lnTo>
                  <a:lnTo>
                    <a:pt x="21600" y="0"/>
                  </a:lnTo>
                  <a:lnTo>
                    <a:pt x="0" y="0"/>
                  </a:lnTo>
                  <a:lnTo>
                    <a:pt x="0" y="21600"/>
                  </a:lnTo>
                  <a:lnTo>
                    <a:pt x="8894" y="21600"/>
                  </a:lnTo>
                  <a:close/>
                  <a:moveTo>
                    <a:pt x="8894"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1" name="AutoShape 41"/>
            <p:cNvSpPr>
              <a:spLocks/>
            </p:cNvSpPr>
            <p:nvPr/>
          </p:nvSpPr>
          <p:spPr bwMode="auto">
            <a:xfrm>
              <a:off x="2188" y="747"/>
              <a:ext cx="137" cy="253"/>
            </a:xfrm>
            <a:custGeom>
              <a:avLst/>
              <a:gdLst>
                <a:gd name="T0" fmla="*/ 1 w 21600"/>
                <a:gd name="T1" fmla="*/ 3 h 21600"/>
                <a:gd name="T2" fmla="*/ 1 w 21600"/>
                <a:gd name="T3" fmla="*/ 3 h 21600"/>
                <a:gd name="T4" fmla="*/ 0 w 21600"/>
                <a:gd name="T5" fmla="*/ 3 h 21600"/>
                <a:gd name="T6" fmla="*/ 0 w 21600"/>
                <a:gd name="T7" fmla="*/ 2 h 21600"/>
                <a:gd name="T8" fmla="*/ 1 w 21600"/>
                <a:gd name="T9" fmla="*/ 2 h 21600"/>
                <a:gd name="T10" fmla="*/ 1 w 21600"/>
                <a:gd name="T11" fmla="*/ 1 h 21600"/>
                <a:gd name="T12" fmla="*/ 0 w 21600"/>
                <a:gd name="T13" fmla="*/ 1 h 21600"/>
                <a:gd name="T14" fmla="*/ 0 w 21600"/>
                <a:gd name="T15" fmla="*/ 0 h 21600"/>
                <a:gd name="T16" fmla="*/ 1 w 21600"/>
                <a:gd name="T17" fmla="*/ 0 h 21600"/>
                <a:gd name="T18" fmla="*/ 1 w 21600"/>
                <a:gd name="T19" fmla="*/ 0 h 21600"/>
                <a:gd name="T20" fmla="*/ 0 w 21600"/>
                <a:gd name="T21" fmla="*/ 0 h 21600"/>
                <a:gd name="T22" fmla="*/ 0 w 21600"/>
                <a:gd name="T23" fmla="*/ 3 h 21600"/>
                <a:gd name="T24" fmla="*/ 1 w 21600"/>
                <a:gd name="T25" fmla="*/ 3 h 21600"/>
                <a:gd name="T26" fmla="*/ 1 w 21600"/>
                <a:gd name="T27" fmla="*/ 3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21600"/>
                  </a:moveTo>
                  <a:lnTo>
                    <a:pt x="21600" y="19662"/>
                  </a:lnTo>
                  <a:lnTo>
                    <a:pt x="8894" y="19662"/>
                  </a:lnTo>
                  <a:lnTo>
                    <a:pt x="8894" y="11769"/>
                  </a:lnTo>
                  <a:lnTo>
                    <a:pt x="16264" y="11769"/>
                  </a:lnTo>
                  <a:lnTo>
                    <a:pt x="16264" y="9831"/>
                  </a:lnTo>
                  <a:lnTo>
                    <a:pt x="8894" y="9831"/>
                  </a:lnTo>
                  <a:lnTo>
                    <a:pt x="8894" y="2908"/>
                  </a:lnTo>
                  <a:lnTo>
                    <a:pt x="21600" y="2908"/>
                  </a:lnTo>
                  <a:lnTo>
                    <a:pt x="21600"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5862" name="AutoShape 42"/>
            <p:cNvSpPr>
              <a:spLocks/>
            </p:cNvSpPr>
            <p:nvPr/>
          </p:nvSpPr>
          <p:spPr bwMode="auto">
            <a:xfrm>
              <a:off x="2359" y="747"/>
              <a:ext cx="160" cy="253"/>
            </a:xfrm>
            <a:custGeom>
              <a:avLst/>
              <a:gdLst>
                <a:gd name="T0" fmla="*/ 1 w 21600"/>
                <a:gd name="T1" fmla="*/ 2 h 21600"/>
                <a:gd name="T2" fmla="*/ 1 w 21600"/>
                <a:gd name="T3" fmla="*/ 2 h 21600"/>
                <a:gd name="T4" fmla="*/ 1 w 21600"/>
                <a:gd name="T5" fmla="*/ 2 h 21600"/>
                <a:gd name="T6" fmla="*/ 1 w 21600"/>
                <a:gd name="T7" fmla="*/ 3 h 21600"/>
                <a:gd name="T8" fmla="*/ 1 w 21600"/>
                <a:gd name="T9" fmla="*/ 3 h 21600"/>
                <a:gd name="T10" fmla="*/ 0 w 21600"/>
                <a:gd name="T11" fmla="*/ 2 h 21600"/>
                <a:gd name="T12" fmla="*/ 0 w 21600"/>
                <a:gd name="T13" fmla="*/ 1 h 21600"/>
                <a:gd name="T14" fmla="*/ 1 w 21600"/>
                <a:gd name="T15" fmla="*/ 0 h 21600"/>
                <a:gd name="T16" fmla="*/ 1 w 21600"/>
                <a:gd name="T17" fmla="*/ 0 h 21600"/>
                <a:gd name="T18" fmla="*/ 1 w 21600"/>
                <a:gd name="T19" fmla="*/ 0 h 21600"/>
                <a:gd name="T20" fmla="*/ 1 w 21600"/>
                <a:gd name="T21" fmla="*/ 1 h 21600"/>
                <a:gd name="T22" fmla="*/ 1 w 21600"/>
                <a:gd name="T23" fmla="*/ 1 h 21600"/>
                <a:gd name="T24" fmla="*/ 1 w 21600"/>
                <a:gd name="T25" fmla="*/ 0 h 21600"/>
                <a:gd name="T26" fmla="*/ 0 w 21600"/>
                <a:gd name="T27" fmla="*/ 0 h 21600"/>
                <a:gd name="T28" fmla="*/ 0 w 21600"/>
                <a:gd name="T29" fmla="*/ 0 h 21600"/>
                <a:gd name="T30" fmla="*/ 0 w 21600"/>
                <a:gd name="T31" fmla="*/ 1 h 21600"/>
                <a:gd name="T32" fmla="*/ 0 w 21600"/>
                <a:gd name="T33" fmla="*/ 2 h 21600"/>
                <a:gd name="T34" fmla="*/ 0 w 21600"/>
                <a:gd name="T35" fmla="*/ 3 h 21600"/>
                <a:gd name="T36" fmla="*/ 0 w 21600"/>
                <a:gd name="T37" fmla="*/ 3 h 21600"/>
                <a:gd name="T38" fmla="*/ 1 w 21600"/>
                <a:gd name="T39" fmla="*/ 3 h 21600"/>
                <a:gd name="T40" fmla="*/ 1 w 21600"/>
                <a:gd name="T41" fmla="*/ 3 h 21600"/>
                <a:gd name="T42" fmla="*/ 1 w 21600"/>
                <a:gd name="T43" fmla="*/ 2 h 21600"/>
                <a:gd name="T44" fmla="*/ 1 w 21600"/>
                <a:gd name="T45" fmla="*/ 1 h 21600"/>
                <a:gd name="T46" fmla="*/ 1 w 21600"/>
                <a:gd name="T47" fmla="*/ 1 h 21600"/>
                <a:gd name="T48" fmla="*/ 1 w 21600"/>
                <a:gd name="T49" fmla="*/ 2 h 21600"/>
                <a:gd name="T50" fmla="*/ 1 w 21600"/>
                <a:gd name="T51" fmla="*/ 2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600"/>
                <a:gd name="T79" fmla="*/ 0 h 21600"/>
                <a:gd name="T80" fmla="*/ 21600 w 21600"/>
                <a:gd name="T81" fmla="*/ 21600 h 216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600" h="21600">
                  <a:moveTo>
                    <a:pt x="10800" y="11782"/>
                  </a:moveTo>
                  <a:cubicBezTo>
                    <a:pt x="13886" y="11782"/>
                    <a:pt x="13886" y="11782"/>
                    <a:pt x="13886" y="11782"/>
                  </a:cubicBezTo>
                  <a:cubicBezTo>
                    <a:pt x="13886" y="16691"/>
                    <a:pt x="13886" y="16691"/>
                    <a:pt x="13886" y="16691"/>
                  </a:cubicBezTo>
                  <a:cubicBezTo>
                    <a:pt x="13886" y="18655"/>
                    <a:pt x="13886" y="19636"/>
                    <a:pt x="10800" y="19636"/>
                  </a:cubicBezTo>
                  <a:lnTo>
                    <a:pt x="9257" y="18655"/>
                  </a:lnTo>
                  <a:cubicBezTo>
                    <a:pt x="7714" y="18655"/>
                    <a:pt x="7714" y="17673"/>
                    <a:pt x="7714" y="16691"/>
                  </a:cubicBezTo>
                  <a:cubicBezTo>
                    <a:pt x="7714" y="4909"/>
                    <a:pt x="7714" y="4909"/>
                    <a:pt x="7714" y="4909"/>
                  </a:cubicBezTo>
                  <a:cubicBezTo>
                    <a:pt x="7714" y="3927"/>
                    <a:pt x="7714" y="3927"/>
                    <a:pt x="9257" y="2945"/>
                  </a:cubicBezTo>
                  <a:lnTo>
                    <a:pt x="10800" y="2945"/>
                  </a:lnTo>
                  <a:cubicBezTo>
                    <a:pt x="13886" y="2945"/>
                    <a:pt x="13886" y="2945"/>
                    <a:pt x="13886" y="2945"/>
                  </a:cubicBezTo>
                  <a:cubicBezTo>
                    <a:pt x="16971" y="2945"/>
                    <a:pt x="18514" y="2945"/>
                    <a:pt x="18514" y="4909"/>
                  </a:cubicBezTo>
                  <a:cubicBezTo>
                    <a:pt x="21600" y="4909"/>
                    <a:pt x="21600" y="4909"/>
                    <a:pt x="21600" y="4909"/>
                  </a:cubicBezTo>
                  <a:cubicBezTo>
                    <a:pt x="21600" y="1964"/>
                    <a:pt x="18514" y="0"/>
                    <a:pt x="13886" y="0"/>
                  </a:cubicBezTo>
                  <a:cubicBezTo>
                    <a:pt x="7714" y="0"/>
                    <a:pt x="7714" y="0"/>
                    <a:pt x="7714" y="0"/>
                  </a:cubicBezTo>
                  <a:cubicBezTo>
                    <a:pt x="6171" y="0"/>
                    <a:pt x="3086" y="982"/>
                    <a:pt x="3086" y="1964"/>
                  </a:cubicBezTo>
                  <a:cubicBezTo>
                    <a:pt x="1543" y="2945"/>
                    <a:pt x="0" y="3927"/>
                    <a:pt x="0" y="4909"/>
                  </a:cubicBezTo>
                  <a:cubicBezTo>
                    <a:pt x="0" y="16691"/>
                    <a:pt x="0" y="16691"/>
                    <a:pt x="0" y="16691"/>
                  </a:cubicBezTo>
                  <a:cubicBezTo>
                    <a:pt x="0" y="18655"/>
                    <a:pt x="1543" y="19636"/>
                    <a:pt x="3086" y="20618"/>
                  </a:cubicBezTo>
                  <a:cubicBezTo>
                    <a:pt x="3086" y="21600"/>
                    <a:pt x="6171" y="21600"/>
                    <a:pt x="7714" y="21600"/>
                  </a:cubicBezTo>
                  <a:cubicBezTo>
                    <a:pt x="13886" y="21600"/>
                    <a:pt x="13886" y="21600"/>
                    <a:pt x="13886" y="21600"/>
                  </a:cubicBezTo>
                  <a:cubicBezTo>
                    <a:pt x="16971" y="21600"/>
                    <a:pt x="18514" y="21600"/>
                    <a:pt x="20057" y="20618"/>
                  </a:cubicBezTo>
                  <a:cubicBezTo>
                    <a:pt x="21600" y="19636"/>
                    <a:pt x="21600" y="18655"/>
                    <a:pt x="21600" y="16691"/>
                  </a:cubicBezTo>
                  <a:cubicBezTo>
                    <a:pt x="21600" y="9818"/>
                    <a:pt x="21600" y="9818"/>
                    <a:pt x="21600" y="9818"/>
                  </a:cubicBezTo>
                  <a:cubicBezTo>
                    <a:pt x="10800" y="9818"/>
                    <a:pt x="10800" y="9818"/>
                    <a:pt x="10800" y="9818"/>
                  </a:cubicBezTo>
                  <a:cubicBezTo>
                    <a:pt x="10800" y="11782"/>
                    <a:pt x="10800" y="11782"/>
                    <a:pt x="10800" y="11782"/>
                  </a:cubicBezTo>
                  <a:close/>
                  <a:moveTo>
                    <a:pt x="10800" y="11782"/>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nvGrpSpPr>
          <p:cNvPr id="35844" name="Group 43"/>
          <p:cNvGrpSpPr>
            <a:grpSpLocks/>
          </p:cNvGrpSpPr>
          <p:nvPr/>
        </p:nvGrpSpPr>
        <p:grpSpPr bwMode="auto">
          <a:xfrm>
            <a:off x="14511" y="1828354"/>
            <a:ext cx="2332881" cy="4902398"/>
            <a:chOff x="0" y="0"/>
            <a:chExt cx="3919" cy="6176"/>
          </a:xfrm>
        </p:grpSpPr>
        <p:sp>
          <p:nvSpPr>
            <p:cNvPr id="35853" name="Rectangle 44"/>
            <p:cNvSpPr>
              <a:spLocks/>
            </p:cNvSpPr>
            <p:nvPr/>
          </p:nvSpPr>
          <p:spPr bwMode="auto">
            <a:xfrm>
              <a:off x="0" y="0"/>
              <a:ext cx="3919" cy="6176"/>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5854" name="Rectangle 45"/>
            <p:cNvSpPr>
              <a:spLocks/>
            </p:cNvSpPr>
            <p:nvPr/>
          </p:nvSpPr>
          <p:spPr bwMode="auto">
            <a:xfrm>
              <a:off x="1925" y="2932"/>
              <a:ext cx="72"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35845" name="Rectangle 46"/>
          <p:cNvSpPr>
            <a:spLocks/>
          </p:cNvSpPr>
          <p:nvPr/>
        </p:nvSpPr>
        <p:spPr bwMode="auto">
          <a:xfrm>
            <a:off x="3007073" y="2021459"/>
            <a:ext cx="5181451" cy="44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nchor="ctr"/>
          <a:lstStyle/>
          <a:p>
            <a:pPr marL="32369">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Lst>
            </a:pPr>
            <a:r>
              <a:rPr lang="en-US" sz="2200">
                <a:solidFill>
                  <a:srgbClr val="006983"/>
                </a:solidFill>
                <a:latin typeface="Helvetica" pitchFamily="34" charset="0"/>
                <a:sym typeface="Helvetica" pitchFamily="34" charset="0"/>
              </a:rPr>
              <a:t>Ion Beam Imaging</a:t>
            </a:r>
          </a:p>
        </p:txBody>
      </p:sp>
      <p:sp>
        <p:nvSpPr>
          <p:cNvPr id="35846" name="Rectangle 47"/>
          <p:cNvSpPr>
            <a:spLocks/>
          </p:cNvSpPr>
          <p:nvPr/>
        </p:nvSpPr>
        <p:spPr bwMode="auto">
          <a:xfrm>
            <a:off x="3023816" y="2633142"/>
            <a:ext cx="4958209" cy="387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5" bIns="0"/>
          <a:lstStyle/>
          <a:p>
            <a:pPr marL="159613" indent="-143986">
              <a:spcBef>
                <a:spcPts val="396"/>
              </a:spcBef>
              <a:buClr>
                <a:srgbClr val="808080"/>
              </a:buClr>
              <a:buSzPct val="100000"/>
              <a:buFont typeface="Wingdings" pitchFamily="2" charset="2"/>
              <a:buChar char="n"/>
            </a:pPr>
            <a:r>
              <a:rPr lang="en-US" sz="1600">
                <a:latin typeface="Helvetica" pitchFamily="34" charset="0"/>
                <a:sym typeface="Helvetica" pitchFamily="34" charset="0"/>
              </a:rPr>
              <a:t>SE generated by ions</a:t>
            </a:r>
          </a:p>
          <a:p>
            <a:pPr marL="159613" indent="-143986">
              <a:spcBef>
                <a:spcPts val="396"/>
              </a:spcBef>
              <a:buClr>
                <a:srgbClr val="808080"/>
              </a:buClr>
              <a:buSzPct val="100000"/>
              <a:buFont typeface="Wingdings" pitchFamily="2" charset="2"/>
              <a:buChar char="n"/>
            </a:pPr>
            <a:r>
              <a:rPr lang="en-US" sz="1600">
                <a:latin typeface="Helvetica" pitchFamily="34" charset="0"/>
                <a:sym typeface="Helvetica" pitchFamily="34" charset="0"/>
              </a:rPr>
              <a:t>Ion imaging resolution &lt; 5 nm</a:t>
            </a:r>
          </a:p>
          <a:p>
            <a:pPr marL="159613" indent="-143986">
              <a:spcBef>
                <a:spcPts val="396"/>
              </a:spcBef>
              <a:buClr>
                <a:srgbClr val="006983"/>
              </a:buClr>
              <a:buSzPct val="100000"/>
              <a:buFont typeface="Lucida Grande" charset="0"/>
              <a:buChar char="✓"/>
            </a:pPr>
            <a:r>
              <a:rPr lang="en-US" sz="1600">
                <a:latin typeface="Helvetica" pitchFamily="34" charset="0"/>
                <a:sym typeface="Helvetica" pitchFamily="34" charset="0"/>
              </a:rPr>
              <a:t>High surface sensitivity with ions</a:t>
            </a:r>
          </a:p>
          <a:p>
            <a:pPr marL="159613" indent="-143986">
              <a:spcBef>
                <a:spcPts val="396"/>
              </a:spcBef>
              <a:buClr>
                <a:srgbClr val="006983"/>
              </a:buClr>
              <a:buSzPct val="100000"/>
              <a:buFont typeface="Lucida Grande" charset="0"/>
              <a:buChar char="✓"/>
            </a:pPr>
            <a:r>
              <a:rPr lang="en-US" sz="1600">
                <a:latin typeface="Helvetica" pitchFamily="34" charset="0"/>
                <a:sym typeface="Helvetica" pitchFamily="34" charset="0"/>
              </a:rPr>
              <a:t>High channeling effect contrast</a:t>
            </a:r>
          </a:p>
          <a:p>
            <a:pPr marL="159613" indent="-143986">
              <a:spcBef>
                <a:spcPts val="396"/>
              </a:spcBef>
              <a:buClr>
                <a:srgbClr val="471A1D"/>
              </a:buClr>
              <a:buSzPct val="100000"/>
              <a:buFont typeface="Wingdings" pitchFamily="2" charset="2"/>
              <a:buChar char="n"/>
            </a:pPr>
            <a:r>
              <a:rPr lang="en-US" sz="1600">
                <a:latin typeface="Helvetica" pitchFamily="34" charset="0"/>
                <a:sym typeface="Helvetica" pitchFamily="34" charset="0"/>
              </a:rPr>
              <a:t>Ion imaging is destructive!</a:t>
            </a:r>
          </a:p>
          <a:p>
            <a:pPr marL="159613" indent="-143986">
              <a:spcBef>
                <a:spcPts val="396"/>
              </a:spcBef>
              <a:buClr>
                <a:srgbClr val="808080"/>
              </a:buClr>
              <a:buSzPct val="100000"/>
              <a:buFont typeface="Wingdings" pitchFamily="2" charset="2"/>
              <a:buChar char="n"/>
            </a:pPr>
            <a:endParaRPr lang="en-US" sz="1600">
              <a:latin typeface="Helvetica" pitchFamily="34" charset="0"/>
              <a:sym typeface="Helvetica" pitchFamily="34" charset="0"/>
            </a:endParaRPr>
          </a:p>
          <a:p>
            <a:pPr marL="159613" indent="-143986">
              <a:spcBef>
                <a:spcPts val="396"/>
              </a:spcBef>
              <a:buClr>
                <a:srgbClr val="808080"/>
              </a:buClr>
              <a:buSzPct val="100000"/>
              <a:buFont typeface="Wingdings" pitchFamily="2" charset="2"/>
              <a:buChar char="n"/>
            </a:pPr>
            <a:endParaRPr lang="en-US" sz="1600">
              <a:latin typeface="Helvetica" pitchFamily="34" charset="0"/>
              <a:sym typeface="Helvetica" pitchFamily="34" charset="0"/>
            </a:endParaRPr>
          </a:p>
          <a:p>
            <a:pPr marL="159613" indent="-143986">
              <a:spcBef>
                <a:spcPts val="396"/>
              </a:spcBef>
              <a:buClr>
                <a:srgbClr val="808080"/>
              </a:buClr>
              <a:buSzPct val="100000"/>
              <a:buFont typeface="Wingdings" pitchFamily="2" charset="2"/>
              <a:buChar char="n"/>
            </a:pPr>
            <a:r>
              <a:rPr lang="en-US" sz="1600">
                <a:latin typeface="Helvetica" pitchFamily="34" charset="0"/>
                <a:sym typeface="Helvetica" pitchFamily="34" charset="0"/>
              </a:rPr>
              <a:t>SE generated by electrons</a:t>
            </a:r>
          </a:p>
          <a:p>
            <a:pPr marL="159613" indent="-143986">
              <a:spcBef>
                <a:spcPts val="396"/>
              </a:spcBef>
              <a:buClr>
                <a:srgbClr val="808080"/>
              </a:buClr>
              <a:buSzPct val="100000"/>
              <a:buFont typeface="Wingdings" pitchFamily="2" charset="2"/>
              <a:buChar char="n"/>
            </a:pPr>
            <a:r>
              <a:rPr lang="en-US" sz="1600">
                <a:latin typeface="Helvetica" pitchFamily="34" charset="0"/>
                <a:sym typeface="Helvetica" pitchFamily="34" charset="0"/>
              </a:rPr>
              <a:t>High Electron Imaging Resolution</a:t>
            </a:r>
          </a:p>
          <a:p>
            <a:pPr marL="159613" indent="-143986">
              <a:spcBef>
                <a:spcPts val="396"/>
              </a:spcBef>
              <a:buClr>
                <a:srgbClr val="471A1D"/>
              </a:buClr>
              <a:buSzPct val="100000"/>
              <a:buFont typeface="Wingdings" pitchFamily="2" charset="2"/>
              <a:buChar char="n"/>
            </a:pPr>
            <a:r>
              <a:rPr lang="en-US" sz="1600">
                <a:latin typeface="Helvetica" pitchFamily="34" charset="0"/>
                <a:sym typeface="Helvetica" pitchFamily="34" charset="0"/>
              </a:rPr>
              <a:t>Lower surface sensitivity especially for light elements </a:t>
            </a:r>
          </a:p>
          <a:p>
            <a:pPr marL="159613" indent="-143986">
              <a:spcBef>
                <a:spcPts val="396"/>
              </a:spcBef>
              <a:buClr>
                <a:srgbClr val="006983"/>
              </a:buClr>
              <a:buSzPct val="100000"/>
              <a:buFont typeface="Lucida Grande" charset="0"/>
              <a:buChar char="✓"/>
            </a:pPr>
            <a:r>
              <a:rPr lang="en-US" sz="1600">
                <a:latin typeface="Helvetica" pitchFamily="34" charset="0"/>
                <a:sym typeface="Helvetica" pitchFamily="34" charset="0"/>
              </a:rPr>
              <a:t>Nondestructive - reason for “dual beam” systems</a:t>
            </a:r>
          </a:p>
        </p:txBody>
      </p:sp>
      <p:sp>
        <p:nvSpPr>
          <p:cNvPr id="35847" name="Rectangle 48"/>
          <p:cNvSpPr>
            <a:spLocks/>
          </p:cNvSpPr>
          <p:nvPr/>
        </p:nvSpPr>
        <p:spPr bwMode="auto">
          <a:xfrm>
            <a:off x="-2561704" y="2492500"/>
            <a:ext cx="2447851" cy="52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5" bIns="0"/>
          <a:lstStyle/>
          <a:p>
            <a:pPr marL="33485">
              <a:lnSpc>
                <a:spcPct val="93000"/>
              </a:lnSpc>
            </a:pPr>
            <a:r>
              <a:rPr lang="en-US" sz="1300">
                <a:latin typeface="Helvetica" pitchFamily="34" charset="0"/>
                <a:sym typeface="Helvetica" pitchFamily="34" charset="0"/>
              </a:rPr>
              <a:t>Pillar in silicon</a:t>
            </a:r>
          </a:p>
          <a:p>
            <a:pPr marL="33485">
              <a:lnSpc>
                <a:spcPct val="93000"/>
              </a:lnSpc>
            </a:pPr>
            <a:r>
              <a:rPr lang="en-US" sz="1300">
                <a:latin typeface="Helvetica" pitchFamily="34" charset="0"/>
                <a:sym typeface="Helvetica" pitchFamily="34" charset="0"/>
              </a:rPr>
              <a:t>diameter 1μm</a:t>
            </a:r>
          </a:p>
        </p:txBody>
      </p:sp>
      <p:pic>
        <p:nvPicPr>
          <p:cNvPr id="35848" name="Picture 49"/>
          <p:cNvPicPr>
            <a:picLocks noChangeArrowheads="1"/>
          </p:cNvPicPr>
          <p:nvPr/>
        </p:nvPicPr>
        <p:blipFill>
          <a:blip r:embed="rId4">
            <a:extLst>
              <a:ext uri="{28A0092B-C50C-407E-A947-70E740481C1C}">
                <a14:useLocalDpi xmlns:a14="http://schemas.microsoft.com/office/drawing/2010/main" val="0"/>
              </a:ext>
            </a:extLst>
          </a:blip>
          <a:srcRect t="1682" b="11778"/>
          <a:stretch>
            <a:fillRect/>
          </a:stretch>
        </p:blipFill>
        <p:spPr bwMode="auto">
          <a:xfrm>
            <a:off x="4465" y="1797100"/>
            <a:ext cx="234962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9" name="Picture 50"/>
          <p:cNvPicPr>
            <a:picLocks noChangeArrowheads="1"/>
          </p:cNvPicPr>
          <p:nvPr/>
        </p:nvPicPr>
        <p:blipFill>
          <a:blip r:embed="rId5">
            <a:extLst>
              <a:ext uri="{28A0092B-C50C-407E-A947-70E740481C1C}">
                <a14:useLocalDpi xmlns:a14="http://schemas.microsoft.com/office/drawing/2010/main" val="0"/>
              </a:ext>
            </a:extLst>
          </a:blip>
          <a:srcRect t="391" r="201" b="11147"/>
          <a:stretch>
            <a:fillRect/>
          </a:stretch>
        </p:blipFill>
        <p:spPr bwMode="auto">
          <a:xfrm>
            <a:off x="10046" y="4527352"/>
            <a:ext cx="2342926" cy="233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50" name="Rectangle 51"/>
          <p:cNvSpPr>
            <a:spLocks/>
          </p:cNvSpPr>
          <p:nvPr/>
        </p:nvSpPr>
        <p:spPr bwMode="auto">
          <a:xfrm>
            <a:off x="233289" y="4114354"/>
            <a:ext cx="2815999" cy="25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4135" bIns="0">
            <a:spAutoFit/>
          </a:bodyPr>
          <a:lstStyle/>
          <a:p>
            <a:pPr marL="33485">
              <a:lnSpc>
                <a:spcPct val="93000"/>
              </a:lnSpc>
            </a:pPr>
            <a:r>
              <a:rPr lang="en-US">
                <a:latin typeface="Helvetica" pitchFamily="34" charset="0"/>
                <a:sym typeface="Helvetica" pitchFamily="34" charset="0"/>
              </a:rPr>
              <a:t>SE imaging FIB </a:t>
            </a:r>
            <a:r>
              <a:rPr lang="en-US">
                <a:latin typeface="Wingdings 3" pitchFamily="18" charset="2"/>
                <a:sym typeface="Wingdings 3" pitchFamily="18" charset="2"/>
              </a:rPr>
              <a:t></a:t>
            </a:r>
            <a:r>
              <a:rPr lang="en-US">
                <a:latin typeface="Helvetica" pitchFamily="34" charset="0"/>
                <a:sym typeface="Helvetica" pitchFamily="34" charset="0"/>
              </a:rPr>
              <a:t>, SEM</a:t>
            </a:r>
            <a:r>
              <a:rPr lang="en-US">
                <a:latin typeface="Wingdings 3" pitchFamily="18" charset="2"/>
                <a:sym typeface="Wingdings 3" pitchFamily="18" charset="2"/>
              </a:rPr>
              <a:t></a:t>
            </a:r>
          </a:p>
        </p:txBody>
      </p:sp>
      <p:sp>
        <p:nvSpPr>
          <p:cNvPr id="35851" name="Rectangle 52"/>
          <p:cNvSpPr>
            <a:spLocks/>
          </p:cNvSpPr>
          <p:nvPr/>
        </p:nvSpPr>
        <p:spPr bwMode="auto">
          <a:xfrm>
            <a:off x="3007073" y="4503912"/>
            <a:ext cx="5181451" cy="44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nchor="ctr"/>
          <a:lstStyle/>
          <a:p>
            <a:pPr marL="32369">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Lst>
            </a:pPr>
            <a:r>
              <a:rPr lang="en-US" sz="2200">
                <a:solidFill>
                  <a:srgbClr val="006983"/>
                </a:solidFill>
                <a:latin typeface="Helvetica" pitchFamily="34" charset="0"/>
                <a:sym typeface="Helvetica" pitchFamily="34" charset="0"/>
              </a:rPr>
              <a:t>Electron Beam Imaging</a:t>
            </a:r>
          </a:p>
        </p:txBody>
      </p:sp>
      <p:sp>
        <p:nvSpPr>
          <p:cNvPr id="35852" name="Rectangle 53"/>
          <p:cNvSpPr>
            <a:spLocks/>
          </p:cNvSpPr>
          <p:nvPr/>
        </p:nvSpPr>
        <p:spPr bwMode="auto">
          <a:xfrm>
            <a:off x="2945681" y="880691"/>
            <a:ext cx="358192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lstStyle/>
          <a:p>
            <a:pPr marL="31253">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1900">
                <a:solidFill>
                  <a:srgbClr val="FFFFFF"/>
                </a:solidFill>
                <a:cs typeface="Arial" pitchFamily="34" charset="0"/>
                <a:sym typeface="Arial" pitchFamily="34" charset="0"/>
              </a:rPr>
              <a:t>Why SEM + FIB on One System?</a:t>
            </a:r>
          </a:p>
        </p:txBody>
      </p:sp>
    </p:spTree>
    <p:extLst>
      <p:ext uri="{BB962C8B-B14F-4D97-AF65-F5344CB8AC3E}">
        <p14:creationId xmlns:p14="http://schemas.microsoft.com/office/powerpoint/2010/main" val="314579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4" y="1787055"/>
            <a:ext cx="2672210" cy="50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8915" name="Group 2"/>
          <p:cNvGrpSpPr>
            <a:grpSpLocks/>
          </p:cNvGrpSpPr>
          <p:nvPr/>
        </p:nvGrpSpPr>
        <p:grpSpPr bwMode="auto">
          <a:xfrm>
            <a:off x="-4465" y="298029"/>
            <a:ext cx="9152930" cy="1499071"/>
            <a:chOff x="0" y="0"/>
            <a:chExt cx="15376" cy="1888"/>
          </a:xfrm>
        </p:grpSpPr>
        <p:pic>
          <p:nvPicPr>
            <p:cNvPr id="389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376"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8929" name="Group 4"/>
            <p:cNvGrpSpPr>
              <a:grpSpLocks/>
            </p:cNvGrpSpPr>
            <p:nvPr/>
          </p:nvGrpSpPr>
          <p:grpSpPr bwMode="auto">
            <a:xfrm>
              <a:off x="544" y="304"/>
              <a:ext cx="3086" cy="906"/>
              <a:chOff x="0" y="0"/>
              <a:chExt cx="3086" cy="906"/>
            </a:xfrm>
          </p:grpSpPr>
          <p:sp>
            <p:nvSpPr>
              <p:cNvPr id="38930" name="AutoShape 5"/>
              <p:cNvSpPr>
                <a:spLocks/>
              </p:cNvSpPr>
              <p:nvPr/>
            </p:nvSpPr>
            <p:spPr bwMode="auto">
              <a:xfrm>
                <a:off x="646" y="202"/>
                <a:ext cx="354" cy="466"/>
              </a:xfrm>
              <a:custGeom>
                <a:avLst/>
                <a:gdLst>
                  <a:gd name="T0" fmla="*/ 4 w 21600"/>
                  <a:gd name="T1" fmla="*/ 10 h 21600"/>
                  <a:gd name="T2" fmla="*/ 2 w 21600"/>
                  <a:gd name="T3" fmla="*/ 10 h 21600"/>
                  <a:gd name="T4" fmla="*/ 2 w 21600"/>
                  <a:gd name="T5" fmla="*/ 2 h 21600"/>
                  <a:gd name="T6" fmla="*/ 0 w 21600"/>
                  <a:gd name="T7" fmla="*/ 2 h 21600"/>
                  <a:gd name="T8" fmla="*/ 0 w 21600"/>
                  <a:gd name="T9" fmla="*/ 0 h 21600"/>
                  <a:gd name="T10" fmla="*/ 6 w 21600"/>
                  <a:gd name="T11" fmla="*/ 0 h 21600"/>
                  <a:gd name="T12" fmla="*/ 6 w 21600"/>
                  <a:gd name="T13" fmla="*/ 2 h 21600"/>
                  <a:gd name="T14" fmla="*/ 4 w 21600"/>
                  <a:gd name="T15" fmla="*/ 2 h 21600"/>
                  <a:gd name="T16" fmla="*/ 4 w 21600"/>
                  <a:gd name="T17" fmla="*/ 1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1" name="AutoShape 6"/>
              <p:cNvSpPr>
                <a:spLocks/>
              </p:cNvSpPr>
              <p:nvPr/>
            </p:nvSpPr>
            <p:spPr bwMode="auto">
              <a:xfrm>
                <a:off x="1034" y="202"/>
                <a:ext cx="312" cy="466"/>
              </a:xfrm>
              <a:custGeom>
                <a:avLst/>
                <a:gdLst>
                  <a:gd name="T0" fmla="*/ 1 w 21600"/>
                  <a:gd name="T1" fmla="*/ 4 h 21600"/>
                  <a:gd name="T2" fmla="*/ 4 w 21600"/>
                  <a:gd name="T3" fmla="*/ 4 h 21600"/>
                  <a:gd name="T4" fmla="*/ 4 w 21600"/>
                  <a:gd name="T5" fmla="*/ 6 h 21600"/>
                  <a:gd name="T6" fmla="*/ 1 w 21600"/>
                  <a:gd name="T7" fmla="*/ 6 h 21600"/>
                  <a:gd name="T8" fmla="*/ 1 w 21600"/>
                  <a:gd name="T9" fmla="*/ 8 h 21600"/>
                  <a:gd name="T10" fmla="*/ 5 w 21600"/>
                  <a:gd name="T11" fmla="*/ 8 h 21600"/>
                  <a:gd name="T12" fmla="*/ 5 w 21600"/>
                  <a:gd name="T13" fmla="*/ 10 h 21600"/>
                  <a:gd name="T14" fmla="*/ 0 w 21600"/>
                  <a:gd name="T15" fmla="*/ 10 h 21600"/>
                  <a:gd name="T16" fmla="*/ 0 w 21600"/>
                  <a:gd name="T17" fmla="*/ 0 h 21600"/>
                  <a:gd name="T18" fmla="*/ 5 w 21600"/>
                  <a:gd name="T19" fmla="*/ 0 h 21600"/>
                  <a:gd name="T20" fmla="*/ 5 w 21600"/>
                  <a:gd name="T21" fmla="*/ 2 h 21600"/>
                  <a:gd name="T22" fmla="*/ 1 w 21600"/>
                  <a:gd name="T23" fmla="*/ 2 h 21600"/>
                  <a:gd name="T24" fmla="*/ 1 w 21600"/>
                  <a:gd name="T25" fmla="*/ 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2" name="AutoShape 7"/>
              <p:cNvSpPr>
                <a:spLocks/>
              </p:cNvSpPr>
              <p:nvPr/>
            </p:nvSpPr>
            <p:spPr bwMode="auto">
              <a:xfrm>
                <a:off x="1393" y="202"/>
                <a:ext cx="366" cy="470"/>
              </a:xfrm>
              <a:custGeom>
                <a:avLst/>
                <a:gdLst>
                  <a:gd name="T0" fmla="*/ 1 w 21600"/>
                  <a:gd name="T1" fmla="*/ 7 h 21424"/>
                  <a:gd name="T2" fmla="*/ 1 w 21600"/>
                  <a:gd name="T3" fmla="*/ 8 h 21424"/>
                  <a:gd name="T4" fmla="*/ 3 w 21600"/>
                  <a:gd name="T5" fmla="*/ 9 h 21424"/>
                  <a:gd name="T6" fmla="*/ 5 w 21600"/>
                  <a:gd name="T7" fmla="*/ 7 h 21424"/>
                  <a:gd name="T8" fmla="*/ 3 w 21600"/>
                  <a:gd name="T9" fmla="*/ 6 h 21424"/>
                  <a:gd name="T10" fmla="*/ 0 w 21600"/>
                  <a:gd name="T11" fmla="*/ 3 h 21424"/>
                  <a:gd name="T12" fmla="*/ 3 w 21600"/>
                  <a:gd name="T13" fmla="*/ 0 h 21424"/>
                  <a:gd name="T14" fmla="*/ 6 w 21600"/>
                  <a:gd name="T15" fmla="*/ 3 h 21424"/>
                  <a:gd name="T16" fmla="*/ 6 w 21600"/>
                  <a:gd name="T17" fmla="*/ 3 h 21424"/>
                  <a:gd name="T18" fmla="*/ 5 w 21600"/>
                  <a:gd name="T19" fmla="*/ 3 h 21424"/>
                  <a:gd name="T20" fmla="*/ 5 w 21600"/>
                  <a:gd name="T21" fmla="*/ 3 h 21424"/>
                  <a:gd name="T22" fmla="*/ 3 w 21600"/>
                  <a:gd name="T23" fmla="*/ 2 h 21424"/>
                  <a:gd name="T24" fmla="*/ 2 w 21600"/>
                  <a:gd name="T25" fmla="*/ 3 h 21424"/>
                  <a:gd name="T26" fmla="*/ 3 w 21600"/>
                  <a:gd name="T27" fmla="*/ 4 h 21424"/>
                  <a:gd name="T28" fmla="*/ 6 w 21600"/>
                  <a:gd name="T29" fmla="*/ 7 h 21424"/>
                  <a:gd name="T30" fmla="*/ 3 w 21600"/>
                  <a:gd name="T31" fmla="*/ 10 h 21424"/>
                  <a:gd name="T32" fmla="*/ 0 w 21600"/>
                  <a:gd name="T33" fmla="*/ 8 h 21424"/>
                  <a:gd name="T34" fmla="*/ 0 w 21600"/>
                  <a:gd name="T35" fmla="*/ 7 h 21424"/>
                  <a:gd name="T36" fmla="*/ 1 w 21600"/>
                  <a:gd name="T37" fmla="*/ 7 h 21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4"/>
                  <a:gd name="T59" fmla="*/ 21600 w 21600"/>
                  <a:gd name="T60" fmla="*/ 21424 h 21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3" name="AutoShape 8"/>
              <p:cNvSpPr>
                <a:spLocks/>
              </p:cNvSpPr>
              <p:nvPr/>
            </p:nvSpPr>
            <p:spPr bwMode="auto">
              <a:xfrm>
                <a:off x="1801" y="202"/>
                <a:ext cx="378" cy="471"/>
              </a:xfrm>
              <a:custGeom>
                <a:avLst/>
                <a:gdLst>
                  <a:gd name="T0" fmla="*/ 5 w 21387"/>
                  <a:gd name="T1" fmla="*/ 3 h 21281"/>
                  <a:gd name="T2" fmla="*/ 5 w 21387"/>
                  <a:gd name="T3" fmla="*/ 3 h 21281"/>
                  <a:gd name="T4" fmla="*/ 3 w 21387"/>
                  <a:gd name="T5" fmla="*/ 2 h 21281"/>
                  <a:gd name="T6" fmla="*/ 2 w 21387"/>
                  <a:gd name="T7" fmla="*/ 4 h 21281"/>
                  <a:gd name="T8" fmla="*/ 2 w 21387"/>
                  <a:gd name="T9" fmla="*/ 6 h 21281"/>
                  <a:gd name="T10" fmla="*/ 3 w 21387"/>
                  <a:gd name="T11" fmla="*/ 9 h 21281"/>
                  <a:gd name="T12" fmla="*/ 5 w 21387"/>
                  <a:gd name="T13" fmla="*/ 7 h 21281"/>
                  <a:gd name="T14" fmla="*/ 5 w 21387"/>
                  <a:gd name="T15" fmla="*/ 7 h 21281"/>
                  <a:gd name="T16" fmla="*/ 7 w 21387"/>
                  <a:gd name="T17" fmla="*/ 7 h 21281"/>
                  <a:gd name="T18" fmla="*/ 7 w 21387"/>
                  <a:gd name="T19" fmla="*/ 7 h 21281"/>
                  <a:gd name="T20" fmla="*/ 3 w 21387"/>
                  <a:gd name="T21" fmla="*/ 10 h 21281"/>
                  <a:gd name="T22" fmla="*/ 0 w 21387"/>
                  <a:gd name="T23" fmla="*/ 6 h 21281"/>
                  <a:gd name="T24" fmla="*/ 0 w 21387"/>
                  <a:gd name="T25" fmla="*/ 4 h 21281"/>
                  <a:gd name="T26" fmla="*/ 3 w 21387"/>
                  <a:gd name="T27" fmla="*/ 0 h 21281"/>
                  <a:gd name="T28" fmla="*/ 7 w 21387"/>
                  <a:gd name="T29" fmla="*/ 3 h 21281"/>
                  <a:gd name="T30" fmla="*/ 7 w 21387"/>
                  <a:gd name="T31" fmla="*/ 3 h 21281"/>
                  <a:gd name="T32" fmla="*/ 5 w 21387"/>
                  <a:gd name="T33" fmla="*/ 3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4" name="AutoShape 9"/>
              <p:cNvSpPr>
                <a:spLocks/>
              </p:cNvSpPr>
              <p:nvPr/>
            </p:nvSpPr>
            <p:spPr bwMode="auto">
              <a:xfrm>
                <a:off x="2198" y="202"/>
                <a:ext cx="432" cy="466"/>
              </a:xfrm>
              <a:custGeom>
                <a:avLst/>
                <a:gdLst>
                  <a:gd name="T0" fmla="*/ 2 w 21600"/>
                  <a:gd name="T1" fmla="*/ 8 h 21600"/>
                  <a:gd name="T2" fmla="*/ 2 w 21600"/>
                  <a:gd name="T3" fmla="*/ 10 h 21600"/>
                  <a:gd name="T4" fmla="*/ 0 w 21600"/>
                  <a:gd name="T5" fmla="*/ 10 h 21600"/>
                  <a:gd name="T6" fmla="*/ 3 w 21600"/>
                  <a:gd name="T7" fmla="*/ 0 h 21600"/>
                  <a:gd name="T8" fmla="*/ 6 w 21600"/>
                  <a:gd name="T9" fmla="*/ 0 h 21600"/>
                  <a:gd name="T10" fmla="*/ 9 w 21600"/>
                  <a:gd name="T11" fmla="*/ 10 h 21600"/>
                  <a:gd name="T12" fmla="*/ 7 w 21600"/>
                  <a:gd name="T13" fmla="*/ 10 h 21600"/>
                  <a:gd name="T14" fmla="*/ 6 w 21600"/>
                  <a:gd name="T15" fmla="*/ 8 h 21600"/>
                  <a:gd name="T16" fmla="*/ 2 w 21600"/>
                  <a:gd name="T17" fmla="*/ 8 h 21600"/>
                  <a:gd name="T18" fmla="*/ 4 w 21600"/>
                  <a:gd name="T19" fmla="*/ 2 h 21600"/>
                  <a:gd name="T20" fmla="*/ 4 w 21600"/>
                  <a:gd name="T21" fmla="*/ 2 h 21600"/>
                  <a:gd name="T22" fmla="*/ 3 w 21600"/>
                  <a:gd name="T23" fmla="*/ 7 h 21600"/>
                  <a:gd name="T24" fmla="*/ 6 w 21600"/>
                  <a:gd name="T25" fmla="*/ 7 h 21600"/>
                  <a:gd name="T26" fmla="*/ 4 w 21600"/>
                  <a:gd name="T27" fmla="*/ 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5" name="AutoShape 10"/>
              <p:cNvSpPr>
                <a:spLocks/>
              </p:cNvSpPr>
              <p:nvPr/>
            </p:nvSpPr>
            <p:spPr bwMode="auto">
              <a:xfrm>
                <a:off x="2669" y="202"/>
                <a:ext cx="417" cy="466"/>
              </a:xfrm>
              <a:custGeom>
                <a:avLst/>
                <a:gdLst>
                  <a:gd name="T0" fmla="*/ 6 w 21600"/>
                  <a:gd name="T1" fmla="*/ 0 h 21600"/>
                  <a:gd name="T2" fmla="*/ 8 w 21600"/>
                  <a:gd name="T3" fmla="*/ 0 h 21600"/>
                  <a:gd name="T4" fmla="*/ 8 w 21600"/>
                  <a:gd name="T5" fmla="*/ 10 h 21600"/>
                  <a:gd name="T6" fmla="*/ 5 w 21600"/>
                  <a:gd name="T7" fmla="*/ 10 h 21600"/>
                  <a:gd name="T8" fmla="*/ 2 w 21600"/>
                  <a:gd name="T9" fmla="*/ 2 h 21600"/>
                  <a:gd name="T10" fmla="*/ 2 w 21600"/>
                  <a:gd name="T11" fmla="*/ 2 h 21600"/>
                  <a:gd name="T12" fmla="*/ 2 w 21600"/>
                  <a:gd name="T13" fmla="*/ 10 h 21600"/>
                  <a:gd name="T14" fmla="*/ 0 w 21600"/>
                  <a:gd name="T15" fmla="*/ 10 h 21600"/>
                  <a:gd name="T16" fmla="*/ 0 w 21600"/>
                  <a:gd name="T17" fmla="*/ 0 h 21600"/>
                  <a:gd name="T18" fmla="*/ 3 w 21600"/>
                  <a:gd name="T19" fmla="*/ 0 h 21600"/>
                  <a:gd name="T20" fmla="*/ 6 w 21600"/>
                  <a:gd name="T21" fmla="*/ 8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6" name="AutoShape 11"/>
              <p:cNvSpPr>
                <a:spLocks/>
              </p:cNvSpPr>
              <p:nvPr/>
            </p:nvSpPr>
            <p:spPr bwMode="auto">
              <a:xfrm>
                <a:off x="0" y="206"/>
                <a:ext cx="481" cy="695"/>
              </a:xfrm>
              <a:custGeom>
                <a:avLst/>
                <a:gdLst>
                  <a:gd name="T0" fmla="*/ 11 w 21600"/>
                  <a:gd name="T1" fmla="*/ 0 h 21600"/>
                  <a:gd name="T2" fmla="*/ 3 w 21600"/>
                  <a:gd name="T3" fmla="*/ 18 h 21600"/>
                  <a:gd name="T4" fmla="*/ 8 w 21600"/>
                  <a:gd name="T5" fmla="*/ 0 h 21600"/>
                  <a:gd name="T6" fmla="*/ 0 w 21600"/>
                  <a:gd name="T7" fmla="*/ 0 h 21600"/>
                  <a:gd name="T8" fmla="*/ 0 w 21600"/>
                  <a:gd name="T9" fmla="*/ 22 h 21600"/>
                  <a:gd name="T10" fmla="*/ 11 w 21600"/>
                  <a:gd name="T11" fmla="*/ 22 h 21600"/>
                  <a:gd name="T12" fmla="*/ 11 w 21600"/>
                  <a:gd name="T13" fmla="*/ 0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7" name="AutoShape 12"/>
              <p:cNvSpPr>
                <a:spLocks/>
              </p:cNvSpPr>
              <p:nvPr/>
            </p:nvSpPr>
            <p:spPr bwMode="auto">
              <a:xfrm>
                <a:off x="392" y="0"/>
                <a:ext cx="211" cy="140"/>
              </a:xfrm>
              <a:custGeom>
                <a:avLst/>
                <a:gdLst>
                  <a:gd name="T0" fmla="*/ 2 w 21600"/>
                  <a:gd name="T1" fmla="*/ 0 h 21600"/>
                  <a:gd name="T2" fmla="*/ 1 w 21600"/>
                  <a:gd name="T3" fmla="*/ 1 h 21600"/>
                  <a:gd name="T4" fmla="*/ 0 w 21600"/>
                  <a:gd name="T5" fmla="*/ 1 h 21600"/>
                  <a:gd name="T6" fmla="*/ 1 w 21600"/>
                  <a:gd name="T7" fmla="*/ 0 h 21600"/>
                  <a:gd name="T8" fmla="*/ 2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8" name="AutoShape 13"/>
              <p:cNvSpPr>
                <a:spLocks/>
              </p:cNvSpPr>
              <p:nvPr/>
            </p:nvSpPr>
            <p:spPr bwMode="auto">
              <a:xfrm>
                <a:off x="782" y="808"/>
                <a:ext cx="6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39" name="AutoShape 14"/>
              <p:cNvSpPr>
                <a:spLocks/>
              </p:cNvSpPr>
              <p:nvPr/>
            </p:nvSpPr>
            <p:spPr bwMode="auto">
              <a:xfrm>
                <a:off x="878"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0" name="AutoShape 15"/>
              <p:cNvSpPr>
                <a:spLocks/>
              </p:cNvSpPr>
              <p:nvPr/>
            </p:nvSpPr>
            <p:spPr bwMode="auto">
              <a:xfrm>
                <a:off x="976"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1" name="AutoShape 16"/>
              <p:cNvSpPr>
                <a:spLocks/>
              </p:cNvSpPr>
              <p:nvPr/>
            </p:nvSpPr>
            <p:spPr bwMode="auto">
              <a:xfrm>
                <a:off x="1081" y="808"/>
                <a:ext cx="6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2" name="AutoShape 17"/>
              <p:cNvSpPr>
                <a:spLocks/>
              </p:cNvSpPr>
              <p:nvPr/>
            </p:nvSpPr>
            <p:spPr bwMode="auto">
              <a:xfrm>
                <a:off x="1168" y="808"/>
                <a:ext cx="8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3" name="AutoShape 18"/>
              <p:cNvSpPr>
                <a:spLocks/>
              </p:cNvSpPr>
              <p:nvPr/>
            </p:nvSpPr>
            <p:spPr bwMode="auto">
              <a:xfrm>
                <a:off x="1280" y="808"/>
                <a:ext cx="7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4" name="AutoShape 19"/>
              <p:cNvSpPr>
                <a:spLocks/>
              </p:cNvSpPr>
              <p:nvPr/>
            </p:nvSpPr>
            <p:spPr bwMode="auto">
              <a:xfrm>
                <a:off x="1384" y="808"/>
                <a:ext cx="8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5" name="AutoShape 20"/>
              <p:cNvSpPr>
                <a:spLocks/>
              </p:cNvSpPr>
              <p:nvPr/>
            </p:nvSpPr>
            <p:spPr bwMode="auto">
              <a:xfrm>
                <a:off x="1498"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6" name="AutoShape 21"/>
              <p:cNvSpPr>
                <a:spLocks/>
              </p:cNvSpPr>
              <p:nvPr/>
            </p:nvSpPr>
            <p:spPr bwMode="auto">
              <a:xfrm>
                <a:off x="1607"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7" name="AutoShape 22"/>
              <p:cNvSpPr>
                <a:spLocks/>
              </p:cNvSpPr>
              <p:nvPr/>
            </p:nvSpPr>
            <p:spPr bwMode="auto">
              <a:xfrm>
                <a:off x="1719"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8" name="AutoShape 23"/>
              <p:cNvSpPr>
                <a:spLocks/>
              </p:cNvSpPr>
              <p:nvPr/>
            </p:nvSpPr>
            <p:spPr bwMode="auto">
              <a:xfrm>
                <a:off x="1821" y="808"/>
                <a:ext cx="7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49" name="Rectangle 24"/>
              <p:cNvSpPr>
                <a:spLocks/>
              </p:cNvSpPr>
              <p:nvPr/>
            </p:nvSpPr>
            <p:spPr bwMode="auto">
              <a:xfrm>
                <a:off x="1968" y="808"/>
                <a:ext cx="8" cy="9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8950" name="AutoShape 25"/>
              <p:cNvSpPr>
                <a:spLocks/>
              </p:cNvSpPr>
              <p:nvPr/>
            </p:nvSpPr>
            <p:spPr bwMode="auto">
              <a:xfrm>
                <a:off x="2015"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1" name="AutoShape 26"/>
              <p:cNvSpPr>
                <a:spLocks/>
              </p:cNvSpPr>
              <p:nvPr/>
            </p:nvSpPr>
            <p:spPr bwMode="auto">
              <a:xfrm>
                <a:off x="2178"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2" name="AutoShape 27"/>
              <p:cNvSpPr>
                <a:spLocks/>
              </p:cNvSpPr>
              <p:nvPr/>
            </p:nvSpPr>
            <p:spPr bwMode="auto">
              <a:xfrm>
                <a:off x="2283" y="808"/>
                <a:ext cx="9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3" name="AutoShape 28"/>
              <p:cNvSpPr>
                <a:spLocks/>
              </p:cNvSpPr>
              <p:nvPr/>
            </p:nvSpPr>
            <p:spPr bwMode="auto">
              <a:xfrm>
                <a:off x="2392" y="808"/>
                <a:ext cx="7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4" name="AutoShape 29"/>
              <p:cNvSpPr>
                <a:spLocks/>
              </p:cNvSpPr>
              <p:nvPr/>
            </p:nvSpPr>
            <p:spPr bwMode="auto">
              <a:xfrm>
                <a:off x="2504" y="808"/>
                <a:ext cx="8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5" name="AutoShape 30"/>
              <p:cNvSpPr>
                <a:spLocks/>
              </p:cNvSpPr>
              <p:nvPr/>
            </p:nvSpPr>
            <p:spPr bwMode="auto">
              <a:xfrm>
                <a:off x="2619"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6" name="AutoShape 31"/>
              <p:cNvSpPr>
                <a:spLocks/>
              </p:cNvSpPr>
              <p:nvPr/>
            </p:nvSpPr>
            <p:spPr bwMode="auto">
              <a:xfrm>
                <a:off x="2727"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7" name="AutoShape 32"/>
              <p:cNvSpPr>
                <a:spLocks/>
              </p:cNvSpPr>
              <p:nvPr/>
            </p:nvSpPr>
            <p:spPr bwMode="auto">
              <a:xfrm>
                <a:off x="2805"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8" name="AutoShape 33"/>
              <p:cNvSpPr>
                <a:spLocks/>
              </p:cNvSpPr>
              <p:nvPr/>
            </p:nvSpPr>
            <p:spPr bwMode="auto">
              <a:xfrm>
                <a:off x="2914"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59" name="AutoShape 34"/>
              <p:cNvSpPr>
                <a:spLocks/>
              </p:cNvSpPr>
              <p:nvPr/>
            </p:nvSpPr>
            <p:spPr bwMode="auto">
              <a:xfrm>
                <a:off x="3016" y="808"/>
                <a:ext cx="6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sp>
        <p:nvSpPr>
          <p:cNvPr id="38916" name="Rectangle 35"/>
          <p:cNvSpPr>
            <a:spLocks/>
          </p:cNvSpPr>
          <p:nvPr/>
        </p:nvSpPr>
        <p:spPr bwMode="auto">
          <a:xfrm>
            <a:off x="2968005" y="2320603"/>
            <a:ext cx="5257354"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nchor="ctr"/>
          <a:lstStyle/>
          <a:p>
            <a:pPr marL="31253">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1900">
                <a:solidFill>
                  <a:srgbClr val="006983"/>
                </a:solidFill>
                <a:cs typeface="Arial" pitchFamily="34" charset="0"/>
                <a:sym typeface="Arial" pitchFamily="34" charset="0"/>
              </a:rPr>
              <a:t>FIB + GIS Capabilities</a:t>
            </a:r>
          </a:p>
        </p:txBody>
      </p:sp>
      <p:sp>
        <p:nvSpPr>
          <p:cNvPr id="38917" name="Rectangle 36"/>
          <p:cNvSpPr>
            <a:spLocks/>
          </p:cNvSpPr>
          <p:nvPr/>
        </p:nvSpPr>
        <p:spPr bwMode="auto">
          <a:xfrm>
            <a:off x="2927822" y="3029397"/>
            <a:ext cx="5615657" cy="274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3" bIns="0"/>
          <a:lstStyle/>
          <a:p>
            <a:pPr marL="159613" indent="-143986">
              <a:buClr>
                <a:srgbClr val="808080"/>
              </a:buClr>
              <a:buSzPct val="100000"/>
              <a:buFont typeface="Wingdings" pitchFamily="2" charset="2"/>
              <a:buChar char="n"/>
            </a:pPr>
            <a:r>
              <a:rPr lang="en-US" sz="1600">
                <a:cs typeface="Arial" pitchFamily="34" charset="0"/>
                <a:sym typeface="Arial" pitchFamily="34" charset="0"/>
              </a:rPr>
              <a:t>Enhanced Milling (Etching) – examples: XeF</a:t>
            </a:r>
            <a:r>
              <a:rPr lang="en-US" sz="1600" baseline="-16000">
                <a:cs typeface="Arial" pitchFamily="34" charset="0"/>
                <a:sym typeface="Arial" pitchFamily="34" charset="0"/>
              </a:rPr>
              <a:t>2</a:t>
            </a:r>
            <a:r>
              <a:rPr lang="en-US" sz="1600">
                <a:cs typeface="Arial" pitchFamily="34" charset="0"/>
                <a:sym typeface="Arial" pitchFamily="34" charset="0"/>
              </a:rPr>
              <a:t> enhances Si, SiO</a:t>
            </a:r>
            <a:r>
              <a:rPr lang="en-US" sz="1600" baseline="-16000">
                <a:cs typeface="Arial" pitchFamily="34" charset="0"/>
                <a:sym typeface="Arial" pitchFamily="34" charset="0"/>
              </a:rPr>
              <a:t>2</a:t>
            </a:r>
            <a:r>
              <a:rPr lang="en-US" sz="1600">
                <a:cs typeface="Arial" pitchFamily="34" charset="0"/>
                <a:sym typeface="Arial" pitchFamily="34" charset="0"/>
              </a:rPr>
              <a:t> and W etching by factor of 5-100 times; H</a:t>
            </a:r>
            <a:r>
              <a:rPr lang="en-US" sz="1600" baseline="-16000">
                <a:cs typeface="Arial" pitchFamily="34" charset="0"/>
                <a:sym typeface="Arial" pitchFamily="34" charset="0"/>
              </a:rPr>
              <a:t>2</a:t>
            </a:r>
            <a:r>
              <a:rPr lang="en-US" sz="1600">
                <a:cs typeface="Arial" pitchFamily="34" charset="0"/>
                <a:sym typeface="Arial" pitchFamily="34" charset="0"/>
              </a:rPr>
              <a:t>O of PMMA and diamond 10-20 times</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Selective Milling (Etching) – combination of enhanced and reduced milling. Examples: H</a:t>
            </a:r>
            <a:r>
              <a:rPr lang="en-US" sz="1600" baseline="-16000">
                <a:cs typeface="Arial" pitchFamily="34" charset="0"/>
                <a:sym typeface="Arial" pitchFamily="34" charset="0"/>
              </a:rPr>
              <a:t>2</a:t>
            </a:r>
            <a:r>
              <a:rPr lang="en-US" sz="1600">
                <a:cs typeface="Arial" pitchFamily="34" charset="0"/>
                <a:sym typeface="Arial" pitchFamily="34" charset="0"/>
              </a:rPr>
              <a:t>O greatly reduces etching of Al, Si and SiO</a:t>
            </a:r>
            <a:r>
              <a:rPr lang="en-US" sz="1600" baseline="-16000">
                <a:cs typeface="Arial" pitchFamily="34" charset="0"/>
                <a:sym typeface="Arial" pitchFamily="34" charset="0"/>
              </a:rPr>
              <a:t>2</a:t>
            </a:r>
            <a:r>
              <a:rPr lang="en-US" sz="1600">
                <a:cs typeface="Arial" pitchFamily="34" charset="0"/>
                <a:sym typeface="Arial" pitchFamily="34" charset="0"/>
              </a:rPr>
              <a:t>; XeF</a:t>
            </a:r>
            <a:r>
              <a:rPr lang="en-US" sz="1600" baseline="-16000">
                <a:cs typeface="Arial" pitchFamily="34" charset="0"/>
                <a:sym typeface="Arial" pitchFamily="34" charset="0"/>
              </a:rPr>
              <a:t>2</a:t>
            </a:r>
            <a:r>
              <a:rPr lang="en-US" sz="1600">
                <a:cs typeface="Arial" pitchFamily="34" charset="0"/>
                <a:sym typeface="Arial" pitchFamily="34" charset="0"/>
              </a:rPr>
              <a:t> of Al.</a:t>
            </a:r>
          </a:p>
          <a:p>
            <a:pPr marL="159613" indent="-143986">
              <a:buClr>
                <a:srgbClr val="808080"/>
              </a:buClr>
              <a:buSzPct val="100000"/>
              <a:buFont typeface="Wingdings" pitchFamily="2" charset="2"/>
              <a:buChar char="n"/>
            </a:pPr>
            <a:r>
              <a:rPr lang="en-US" sz="1600">
                <a:cs typeface="Arial" pitchFamily="34" charset="0"/>
                <a:sym typeface="Arial" pitchFamily="34" charset="0"/>
              </a:rPr>
              <a:t>Material deposition – Adsorption of the precursor molecules on the surface, ion beam (or e-beam) induced dissociation of the gas molecules, deposition of the material atoms (e.g. Pt, W, C, SiO</a:t>
            </a:r>
            <a:r>
              <a:rPr lang="en-US" sz="1600" baseline="-16000">
                <a:cs typeface="Arial" pitchFamily="34" charset="0"/>
                <a:sym typeface="Arial" pitchFamily="34" charset="0"/>
              </a:rPr>
              <a:t>x</a:t>
            </a:r>
            <a:r>
              <a:rPr lang="en-US" sz="1600">
                <a:cs typeface="Arial" pitchFamily="34" charset="0"/>
                <a:sym typeface="Arial" pitchFamily="34" charset="0"/>
              </a:rPr>
              <a:t>) . </a:t>
            </a:r>
          </a:p>
        </p:txBody>
      </p:sp>
      <p:sp>
        <p:nvSpPr>
          <p:cNvPr id="38918" name="Rectangle 37"/>
          <p:cNvSpPr>
            <a:spLocks/>
          </p:cNvSpPr>
          <p:nvPr/>
        </p:nvSpPr>
        <p:spPr bwMode="auto">
          <a:xfrm>
            <a:off x="3079626" y="880691"/>
            <a:ext cx="358192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lstStyle/>
          <a:p>
            <a:pPr marL="31253">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1900">
                <a:solidFill>
                  <a:srgbClr val="FFFFFF"/>
                </a:solidFill>
                <a:cs typeface="Arial" pitchFamily="34" charset="0"/>
                <a:sym typeface="Arial" pitchFamily="34" charset="0"/>
              </a:rPr>
              <a:t>Gas Injection System Option</a:t>
            </a:r>
          </a:p>
        </p:txBody>
      </p:sp>
      <p:grpSp>
        <p:nvGrpSpPr>
          <p:cNvPr id="38919" name="Group 38"/>
          <p:cNvGrpSpPr>
            <a:grpSpLocks/>
          </p:cNvGrpSpPr>
          <p:nvPr/>
        </p:nvGrpSpPr>
        <p:grpSpPr bwMode="auto">
          <a:xfrm>
            <a:off x="7255371" y="535782"/>
            <a:ext cx="1500188" cy="793626"/>
            <a:chOff x="0" y="0"/>
            <a:chExt cx="2519" cy="1000"/>
          </a:xfrm>
        </p:grpSpPr>
        <p:sp>
          <p:nvSpPr>
            <p:cNvPr id="38920" name="AutoShape 39"/>
            <p:cNvSpPr>
              <a:spLocks/>
            </p:cNvSpPr>
            <p:nvPr/>
          </p:nvSpPr>
          <p:spPr bwMode="auto">
            <a:xfrm>
              <a:off x="1420" y="0"/>
              <a:ext cx="757" cy="964"/>
            </a:xfrm>
            <a:custGeom>
              <a:avLst/>
              <a:gdLst>
                <a:gd name="T0" fmla="*/ 19 w 21600"/>
                <a:gd name="T1" fmla="*/ 16 h 21600"/>
                <a:gd name="T2" fmla="*/ 25 w 21600"/>
                <a:gd name="T3" fmla="*/ 24 h 21600"/>
                <a:gd name="T4" fmla="*/ 23 w 21600"/>
                <a:gd name="T5" fmla="*/ 33 h 21600"/>
                <a:gd name="T6" fmla="*/ 16 w 21600"/>
                <a:gd name="T7" fmla="*/ 40 h 21600"/>
                <a:gd name="T8" fmla="*/ 7 w 21600"/>
                <a:gd name="T9" fmla="*/ 43 h 21600"/>
                <a:gd name="T10" fmla="*/ 0 w 21600"/>
                <a:gd name="T11" fmla="*/ 40 h 21600"/>
                <a:gd name="T12" fmla="*/ 3 w 21600"/>
                <a:gd name="T13" fmla="*/ 35 h 21600"/>
                <a:gd name="T14" fmla="*/ 11 w 21600"/>
                <a:gd name="T15" fmla="*/ 39 h 21600"/>
                <a:gd name="T16" fmla="*/ 17 w 21600"/>
                <a:gd name="T17" fmla="*/ 36 h 21600"/>
                <a:gd name="T18" fmla="*/ 20 w 21600"/>
                <a:gd name="T19" fmla="*/ 27 h 21600"/>
                <a:gd name="T20" fmla="*/ 19 w 21600"/>
                <a:gd name="T21" fmla="*/ 22 h 21600"/>
                <a:gd name="T22" fmla="*/ 15 w 21600"/>
                <a:gd name="T23" fmla="*/ 20 h 21600"/>
                <a:gd name="T24" fmla="*/ 11 w 21600"/>
                <a:gd name="T25" fmla="*/ 22 h 21600"/>
                <a:gd name="T26" fmla="*/ 9 w 21600"/>
                <a:gd name="T27" fmla="*/ 23 h 21600"/>
                <a:gd name="T28" fmla="*/ 9 w 21600"/>
                <a:gd name="T29" fmla="*/ 20 h 21600"/>
                <a:gd name="T30" fmla="*/ 14 w 21600"/>
                <a:gd name="T31" fmla="*/ 17 h 21600"/>
                <a:gd name="T32" fmla="*/ 20 w 21600"/>
                <a:gd name="T33" fmla="*/ 13 h 21600"/>
                <a:gd name="T34" fmla="*/ 21 w 21600"/>
                <a:gd name="T35" fmla="*/ 8 h 21600"/>
                <a:gd name="T36" fmla="*/ 18 w 21600"/>
                <a:gd name="T37" fmla="*/ 4 h 21600"/>
                <a:gd name="T38" fmla="*/ 12 w 21600"/>
                <a:gd name="T39" fmla="*/ 8 h 21600"/>
                <a:gd name="T40" fmla="*/ 11 w 21600"/>
                <a:gd name="T41" fmla="*/ 4 h 21600"/>
                <a:gd name="T42" fmla="*/ 21 w 21600"/>
                <a:gd name="T43" fmla="*/ 0 h 21600"/>
                <a:gd name="T44" fmla="*/ 25 w 21600"/>
                <a:gd name="T45" fmla="*/ 2 h 21600"/>
                <a:gd name="T46" fmla="*/ 27 w 21600"/>
                <a:gd name="T47" fmla="*/ 6 h 21600"/>
                <a:gd name="T48" fmla="*/ 21 w 21600"/>
                <a:gd name="T49" fmla="*/ 1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600"/>
                <a:gd name="T76" fmla="*/ 0 h 21600"/>
                <a:gd name="T77" fmla="*/ 21600 w 21600"/>
                <a:gd name="T78" fmla="*/ 21600 h 216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600" h="21600">
                  <a:moveTo>
                    <a:pt x="15709" y="7971"/>
                  </a:moveTo>
                  <a:cubicBezTo>
                    <a:pt x="18982" y="8229"/>
                    <a:pt x="20618" y="9771"/>
                    <a:pt x="20618" y="12086"/>
                  </a:cubicBezTo>
                  <a:cubicBezTo>
                    <a:pt x="20618" y="13629"/>
                    <a:pt x="19964" y="15171"/>
                    <a:pt x="18655" y="16714"/>
                  </a:cubicBezTo>
                  <a:cubicBezTo>
                    <a:pt x="17345" y="18000"/>
                    <a:pt x="15382" y="19286"/>
                    <a:pt x="13418" y="20314"/>
                  </a:cubicBezTo>
                  <a:cubicBezTo>
                    <a:pt x="11127" y="21086"/>
                    <a:pt x="8836" y="21600"/>
                    <a:pt x="5891" y="21600"/>
                  </a:cubicBezTo>
                  <a:cubicBezTo>
                    <a:pt x="3273" y="21600"/>
                    <a:pt x="1309" y="21086"/>
                    <a:pt x="0" y="20057"/>
                  </a:cubicBezTo>
                  <a:cubicBezTo>
                    <a:pt x="2618" y="17743"/>
                    <a:pt x="2618" y="17743"/>
                    <a:pt x="2618" y="17743"/>
                  </a:cubicBezTo>
                  <a:cubicBezTo>
                    <a:pt x="4255" y="19029"/>
                    <a:pt x="6218" y="19800"/>
                    <a:pt x="8836" y="19800"/>
                  </a:cubicBezTo>
                  <a:cubicBezTo>
                    <a:pt x="10800" y="19800"/>
                    <a:pt x="12436" y="19286"/>
                    <a:pt x="14073" y="18000"/>
                  </a:cubicBezTo>
                  <a:cubicBezTo>
                    <a:pt x="15709" y="16714"/>
                    <a:pt x="16364" y="15429"/>
                    <a:pt x="16364" y="13371"/>
                  </a:cubicBezTo>
                  <a:cubicBezTo>
                    <a:pt x="16364" y="12343"/>
                    <a:pt x="16036" y="11571"/>
                    <a:pt x="15382" y="11057"/>
                  </a:cubicBezTo>
                  <a:cubicBezTo>
                    <a:pt x="14727" y="10543"/>
                    <a:pt x="13745" y="10029"/>
                    <a:pt x="12436" y="10029"/>
                  </a:cubicBezTo>
                  <a:cubicBezTo>
                    <a:pt x="11782" y="10029"/>
                    <a:pt x="10800" y="10286"/>
                    <a:pt x="9164" y="10800"/>
                  </a:cubicBezTo>
                  <a:cubicBezTo>
                    <a:pt x="7200" y="11314"/>
                    <a:pt x="7200" y="11314"/>
                    <a:pt x="7200" y="11314"/>
                  </a:cubicBezTo>
                  <a:cubicBezTo>
                    <a:pt x="7200" y="10029"/>
                    <a:pt x="7200" y="10029"/>
                    <a:pt x="7200" y="10029"/>
                  </a:cubicBezTo>
                  <a:cubicBezTo>
                    <a:pt x="11127" y="8743"/>
                    <a:pt x="11127" y="8743"/>
                    <a:pt x="11127" y="8743"/>
                  </a:cubicBezTo>
                  <a:cubicBezTo>
                    <a:pt x="13418" y="7714"/>
                    <a:pt x="15055" y="6943"/>
                    <a:pt x="16036" y="6429"/>
                  </a:cubicBezTo>
                  <a:cubicBezTo>
                    <a:pt x="17018" y="5657"/>
                    <a:pt x="17345" y="4886"/>
                    <a:pt x="17345" y="4114"/>
                  </a:cubicBezTo>
                  <a:cubicBezTo>
                    <a:pt x="17345" y="2571"/>
                    <a:pt x="16364" y="1800"/>
                    <a:pt x="14727" y="1800"/>
                  </a:cubicBezTo>
                  <a:cubicBezTo>
                    <a:pt x="12764" y="1800"/>
                    <a:pt x="11127" y="2571"/>
                    <a:pt x="9491" y="4114"/>
                  </a:cubicBezTo>
                  <a:cubicBezTo>
                    <a:pt x="9164" y="1800"/>
                    <a:pt x="9164" y="1800"/>
                    <a:pt x="9164" y="1800"/>
                  </a:cubicBezTo>
                  <a:cubicBezTo>
                    <a:pt x="11127" y="514"/>
                    <a:pt x="13418" y="0"/>
                    <a:pt x="16691" y="0"/>
                  </a:cubicBezTo>
                  <a:cubicBezTo>
                    <a:pt x="18000" y="0"/>
                    <a:pt x="19309" y="257"/>
                    <a:pt x="20291" y="771"/>
                  </a:cubicBezTo>
                  <a:cubicBezTo>
                    <a:pt x="20945" y="1286"/>
                    <a:pt x="21600" y="2057"/>
                    <a:pt x="21600" y="2829"/>
                  </a:cubicBezTo>
                  <a:cubicBezTo>
                    <a:pt x="21600" y="4629"/>
                    <a:pt x="19964" y="6171"/>
                    <a:pt x="17018" y="7457"/>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1" name="AutoShape 40"/>
            <p:cNvSpPr>
              <a:spLocks/>
            </p:cNvSpPr>
            <p:nvPr/>
          </p:nvSpPr>
          <p:spPr bwMode="auto">
            <a:xfrm>
              <a:off x="0" y="390"/>
              <a:ext cx="286" cy="506"/>
            </a:xfrm>
            <a:custGeom>
              <a:avLst/>
              <a:gdLst>
                <a:gd name="T0" fmla="*/ 4 w 21600"/>
                <a:gd name="T1" fmla="*/ 12 h 21600"/>
                <a:gd name="T2" fmla="*/ 4 w 21600"/>
                <a:gd name="T3" fmla="*/ 10 h 21600"/>
                <a:gd name="T4" fmla="*/ 1 w 21600"/>
                <a:gd name="T5" fmla="*/ 10 h 21600"/>
                <a:gd name="T6" fmla="*/ 1 w 21600"/>
                <a:gd name="T7" fmla="*/ 0 h 21600"/>
                <a:gd name="T8" fmla="*/ 0 w 21600"/>
                <a:gd name="T9" fmla="*/ 0 h 21600"/>
                <a:gd name="T10" fmla="*/ 0 w 21600"/>
                <a:gd name="T11" fmla="*/ 12 h 21600"/>
                <a:gd name="T12" fmla="*/ 4 w 21600"/>
                <a:gd name="T13" fmla="*/ 12 h 21600"/>
                <a:gd name="T14" fmla="*/ 4 w 21600"/>
                <a:gd name="T15" fmla="*/ 12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600" y="21600"/>
                  </a:moveTo>
                  <a:lnTo>
                    <a:pt x="21600" y="19108"/>
                  </a:lnTo>
                  <a:lnTo>
                    <a:pt x="8542" y="19108"/>
                  </a:lnTo>
                  <a:lnTo>
                    <a:pt x="8542"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2" name="AutoShape 41"/>
            <p:cNvSpPr>
              <a:spLocks/>
            </p:cNvSpPr>
            <p:nvPr/>
          </p:nvSpPr>
          <p:spPr bwMode="auto">
            <a:xfrm>
              <a:off x="286" y="390"/>
              <a:ext cx="343" cy="506"/>
            </a:xfrm>
            <a:custGeom>
              <a:avLst/>
              <a:gdLst>
                <a:gd name="T0" fmla="*/ 4 w 21600"/>
                <a:gd name="T1" fmla="*/ 12 h 21600"/>
                <a:gd name="T2" fmla="*/ 4 w 21600"/>
                <a:gd name="T3" fmla="*/ 6 h 21600"/>
                <a:gd name="T4" fmla="*/ 5 w 21600"/>
                <a:gd name="T5" fmla="*/ 4 h 21600"/>
                <a:gd name="T6" fmla="*/ 5 w 21600"/>
                <a:gd name="T7" fmla="*/ 0 h 21600"/>
                <a:gd name="T8" fmla="*/ 4 w 21600"/>
                <a:gd name="T9" fmla="*/ 0 h 21600"/>
                <a:gd name="T10" fmla="*/ 4 w 21600"/>
                <a:gd name="T11" fmla="*/ 4 h 21600"/>
                <a:gd name="T12" fmla="*/ 3 w 21600"/>
                <a:gd name="T13" fmla="*/ 5 h 21600"/>
                <a:gd name="T14" fmla="*/ 3 w 21600"/>
                <a:gd name="T15" fmla="*/ 5 h 21600"/>
                <a:gd name="T16" fmla="*/ 2 w 21600"/>
                <a:gd name="T17" fmla="*/ 5 h 21600"/>
                <a:gd name="T18" fmla="*/ 2 w 21600"/>
                <a:gd name="T19" fmla="*/ 4 h 21600"/>
                <a:gd name="T20" fmla="*/ 2 w 21600"/>
                <a:gd name="T21" fmla="*/ 0 h 21600"/>
                <a:gd name="T22" fmla="*/ 0 w 21600"/>
                <a:gd name="T23" fmla="*/ 0 h 21600"/>
                <a:gd name="T24" fmla="*/ 0 w 21600"/>
                <a:gd name="T25" fmla="*/ 4 h 21600"/>
                <a:gd name="T26" fmla="*/ 2 w 21600"/>
                <a:gd name="T27" fmla="*/ 6 h 21600"/>
                <a:gd name="T28" fmla="*/ 2 w 21600"/>
                <a:gd name="T29" fmla="*/ 12 h 21600"/>
                <a:gd name="T30" fmla="*/ 4 w 21600"/>
                <a:gd name="T31" fmla="*/ 12 h 21600"/>
                <a:gd name="T32" fmla="*/ 4 w 21600"/>
                <a:gd name="T33" fmla="*/ 12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4400" y="21600"/>
                  </a:moveTo>
                  <a:cubicBezTo>
                    <a:pt x="14400" y="11782"/>
                    <a:pt x="14400" y="11782"/>
                    <a:pt x="14400" y="11782"/>
                  </a:cubicBezTo>
                  <a:cubicBezTo>
                    <a:pt x="19440" y="11782"/>
                    <a:pt x="21600" y="9818"/>
                    <a:pt x="21600" y="7364"/>
                  </a:cubicBezTo>
                  <a:cubicBezTo>
                    <a:pt x="21600" y="0"/>
                    <a:pt x="21600" y="0"/>
                    <a:pt x="21600" y="0"/>
                  </a:cubicBezTo>
                  <a:cubicBezTo>
                    <a:pt x="14400" y="0"/>
                    <a:pt x="14400" y="0"/>
                    <a:pt x="14400" y="0"/>
                  </a:cubicBezTo>
                  <a:cubicBezTo>
                    <a:pt x="14400" y="7364"/>
                    <a:pt x="14400" y="7364"/>
                    <a:pt x="14400" y="7364"/>
                  </a:cubicBezTo>
                  <a:cubicBezTo>
                    <a:pt x="14400" y="7855"/>
                    <a:pt x="14400" y="8345"/>
                    <a:pt x="13680" y="8836"/>
                  </a:cubicBezTo>
                  <a:cubicBezTo>
                    <a:pt x="12960" y="9327"/>
                    <a:pt x="11520" y="9818"/>
                    <a:pt x="10800" y="9818"/>
                  </a:cubicBezTo>
                  <a:cubicBezTo>
                    <a:pt x="10080" y="9818"/>
                    <a:pt x="9360" y="9327"/>
                    <a:pt x="8640" y="8836"/>
                  </a:cubicBezTo>
                  <a:cubicBezTo>
                    <a:pt x="7920" y="8345"/>
                    <a:pt x="7200" y="7855"/>
                    <a:pt x="7200" y="7364"/>
                  </a:cubicBezTo>
                  <a:cubicBezTo>
                    <a:pt x="7200" y="0"/>
                    <a:pt x="7200" y="0"/>
                    <a:pt x="7200" y="0"/>
                  </a:cubicBezTo>
                  <a:cubicBezTo>
                    <a:pt x="0" y="0"/>
                    <a:pt x="0" y="0"/>
                    <a:pt x="0" y="0"/>
                  </a:cubicBezTo>
                  <a:cubicBezTo>
                    <a:pt x="0" y="7364"/>
                    <a:pt x="0" y="7364"/>
                    <a:pt x="0" y="7364"/>
                  </a:cubicBezTo>
                  <a:cubicBezTo>
                    <a:pt x="0" y="9818"/>
                    <a:pt x="2880" y="11782"/>
                    <a:pt x="7200" y="11782"/>
                  </a:cubicBezTo>
                  <a:cubicBezTo>
                    <a:pt x="7200" y="21600"/>
                    <a:pt x="7200" y="21600"/>
                    <a:pt x="7200" y="21600"/>
                  </a:cubicBezTo>
                  <a:cubicBezTo>
                    <a:pt x="14400" y="21600"/>
                    <a:pt x="14400" y="21600"/>
                    <a:pt x="14400" y="21600"/>
                  </a:cubicBezTo>
                  <a:close/>
                  <a:moveTo>
                    <a:pt x="144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3" name="AutoShape 42"/>
            <p:cNvSpPr>
              <a:spLocks/>
            </p:cNvSpPr>
            <p:nvPr/>
          </p:nvSpPr>
          <p:spPr bwMode="auto">
            <a:xfrm>
              <a:off x="744" y="390"/>
              <a:ext cx="333" cy="506"/>
            </a:xfrm>
            <a:custGeom>
              <a:avLst/>
              <a:gdLst>
                <a:gd name="T0" fmla="*/ 2 w 21600"/>
                <a:gd name="T1" fmla="*/ 12 h 21600"/>
                <a:gd name="T2" fmla="*/ 2 w 21600"/>
                <a:gd name="T3" fmla="*/ 6 h 21600"/>
                <a:gd name="T4" fmla="*/ 3 w 21600"/>
                <a:gd name="T5" fmla="*/ 6 h 21600"/>
                <a:gd name="T6" fmla="*/ 3 w 21600"/>
                <a:gd name="T7" fmla="*/ 7 h 21600"/>
                <a:gd name="T8" fmla="*/ 4 w 21600"/>
                <a:gd name="T9" fmla="*/ 8 h 21600"/>
                <a:gd name="T10" fmla="*/ 4 w 21600"/>
                <a:gd name="T11" fmla="*/ 12 h 21600"/>
                <a:gd name="T12" fmla="*/ 5 w 21600"/>
                <a:gd name="T13" fmla="*/ 12 h 21600"/>
                <a:gd name="T14" fmla="*/ 5 w 21600"/>
                <a:gd name="T15" fmla="*/ 7 h 21600"/>
                <a:gd name="T16" fmla="*/ 5 w 21600"/>
                <a:gd name="T17" fmla="*/ 6 h 21600"/>
                <a:gd name="T18" fmla="*/ 4 w 21600"/>
                <a:gd name="T19" fmla="*/ 6 h 21600"/>
                <a:gd name="T20" fmla="*/ 4 w 21600"/>
                <a:gd name="T21" fmla="*/ 6 h 21600"/>
                <a:gd name="T22" fmla="*/ 5 w 21600"/>
                <a:gd name="T23" fmla="*/ 5 h 21600"/>
                <a:gd name="T24" fmla="*/ 5 w 21600"/>
                <a:gd name="T25" fmla="*/ 3 h 21600"/>
                <a:gd name="T26" fmla="*/ 5 w 21600"/>
                <a:gd name="T27" fmla="*/ 3 h 21600"/>
                <a:gd name="T28" fmla="*/ 5 w 21600"/>
                <a:gd name="T29" fmla="*/ 1 h 21600"/>
                <a:gd name="T30" fmla="*/ 4 w 21600"/>
                <a:gd name="T31" fmla="*/ 0 h 21600"/>
                <a:gd name="T32" fmla="*/ 0 w 21600"/>
                <a:gd name="T33" fmla="*/ 0 h 21600"/>
                <a:gd name="T34" fmla="*/ 0 w 21600"/>
                <a:gd name="T35" fmla="*/ 12 h 21600"/>
                <a:gd name="T36" fmla="*/ 2 w 21600"/>
                <a:gd name="T37" fmla="*/ 12 h 21600"/>
                <a:gd name="T38" fmla="*/ 2 w 21600"/>
                <a:gd name="T39" fmla="*/ 1 h 21600"/>
                <a:gd name="T40" fmla="*/ 3 w 21600"/>
                <a:gd name="T41" fmla="*/ 1 h 21600"/>
                <a:gd name="T42" fmla="*/ 3 w 21600"/>
                <a:gd name="T43" fmla="*/ 2 h 21600"/>
                <a:gd name="T44" fmla="*/ 4 w 21600"/>
                <a:gd name="T45" fmla="*/ 3 h 21600"/>
                <a:gd name="T46" fmla="*/ 4 w 21600"/>
                <a:gd name="T47" fmla="*/ 4 h 21600"/>
                <a:gd name="T48" fmla="*/ 3 w 21600"/>
                <a:gd name="T49" fmla="*/ 5 h 21600"/>
                <a:gd name="T50" fmla="*/ 3 w 21600"/>
                <a:gd name="T51" fmla="*/ 5 h 21600"/>
                <a:gd name="T52" fmla="*/ 2 w 21600"/>
                <a:gd name="T53" fmla="*/ 5 h 21600"/>
                <a:gd name="T54" fmla="*/ 2 w 21600"/>
                <a:gd name="T55" fmla="*/ 1 h 21600"/>
                <a:gd name="T56" fmla="*/ 2 w 21600"/>
                <a:gd name="T57" fmla="*/ 1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7448" y="21600"/>
                  </a:moveTo>
                  <a:cubicBezTo>
                    <a:pt x="7448" y="11782"/>
                    <a:pt x="7448" y="11782"/>
                    <a:pt x="7448" y="11782"/>
                  </a:cubicBezTo>
                  <a:cubicBezTo>
                    <a:pt x="11172" y="11782"/>
                    <a:pt x="11172" y="11782"/>
                    <a:pt x="11172" y="11782"/>
                  </a:cubicBezTo>
                  <a:cubicBezTo>
                    <a:pt x="11917" y="11782"/>
                    <a:pt x="12662" y="12273"/>
                    <a:pt x="13407" y="12764"/>
                  </a:cubicBezTo>
                  <a:cubicBezTo>
                    <a:pt x="14152" y="13255"/>
                    <a:pt x="14897" y="13745"/>
                    <a:pt x="14897" y="14236"/>
                  </a:cubicBezTo>
                  <a:cubicBezTo>
                    <a:pt x="14897" y="21600"/>
                    <a:pt x="14897" y="21600"/>
                    <a:pt x="14897" y="21600"/>
                  </a:cubicBezTo>
                  <a:cubicBezTo>
                    <a:pt x="21600" y="21600"/>
                    <a:pt x="21600" y="21600"/>
                    <a:pt x="21600" y="21600"/>
                  </a:cubicBezTo>
                  <a:cubicBezTo>
                    <a:pt x="21600" y="13255"/>
                    <a:pt x="21600" y="13255"/>
                    <a:pt x="21600" y="13255"/>
                  </a:cubicBezTo>
                  <a:cubicBezTo>
                    <a:pt x="21600" y="12273"/>
                    <a:pt x="21600" y="11782"/>
                    <a:pt x="20855" y="11291"/>
                  </a:cubicBezTo>
                  <a:cubicBezTo>
                    <a:pt x="20110" y="10800"/>
                    <a:pt x="19366" y="10800"/>
                    <a:pt x="17876" y="10800"/>
                  </a:cubicBezTo>
                  <a:cubicBezTo>
                    <a:pt x="14897" y="10800"/>
                    <a:pt x="14897" y="10800"/>
                    <a:pt x="14897" y="10800"/>
                  </a:cubicBezTo>
                  <a:cubicBezTo>
                    <a:pt x="17131" y="10800"/>
                    <a:pt x="19366" y="10309"/>
                    <a:pt x="20110" y="9327"/>
                  </a:cubicBezTo>
                  <a:cubicBezTo>
                    <a:pt x="21600" y="8345"/>
                    <a:pt x="21600" y="7364"/>
                    <a:pt x="21600" y="5891"/>
                  </a:cubicBezTo>
                  <a:cubicBezTo>
                    <a:pt x="21600" y="4909"/>
                    <a:pt x="21600" y="4909"/>
                    <a:pt x="21600" y="4909"/>
                  </a:cubicBezTo>
                  <a:cubicBezTo>
                    <a:pt x="21600" y="3436"/>
                    <a:pt x="20855" y="2455"/>
                    <a:pt x="20110" y="1473"/>
                  </a:cubicBezTo>
                  <a:cubicBezTo>
                    <a:pt x="18621" y="491"/>
                    <a:pt x="16386" y="0"/>
                    <a:pt x="14897" y="0"/>
                  </a:cubicBezTo>
                  <a:cubicBezTo>
                    <a:pt x="0" y="0"/>
                    <a:pt x="0" y="0"/>
                    <a:pt x="0" y="0"/>
                  </a:cubicBezTo>
                  <a:cubicBezTo>
                    <a:pt x="0" y="21600"/>
                    <a:pt x="0" y="21600"/>
                    <a:pt x="0" y="21600"/>
                  </a:cubicBezTo>
                  <a:cubicBezTo>
                    <a:pt x="7448" y="21600"/>
                    <a:pt x="7448" y="21600"/>
                    <a:pt x="7448" y="21600"/>
                  </a:cubicBezTo>
                  <a:close/>
                  <a:moveTo>
                    <a:pt x="7448" y="2455"/>
                  </a:moveTo>
                  <a:cubicBezTo>
                    <a:pt x="11172" y="2455"/>
                    <a:pt x="11172" y="2455"/>
                    <a:pt x="11172" y="2455"/>
                  </a:cubicBezTo>
                  <a:cubicBezTo>
                    <a:pt x="11917" y="2455"/>
                    <a:pt x="12662" y="2455"/>
                    <a:pt x="13407" y="2945"/>
                  </a:cubicBezTo>
                  <a:cubicBezTo>
                    <a:pt x="14152" y="3436"/>
                    <a:pt x="14897" y="3927"/>
                    <a:pt x="14897" y="4909"/>
                  </a:cubicBezTo>
                  <a:cubicBezTo>
                    <a:pt x="14897" y="7364"/>
                    <a:pt x="14897" y="7364"/>
                    <a:pt x="14897" y="7364"/>
                  </a:cubicBezTo>
                  <a:cubicBezTo>
                    <a:pt x="14897" y="7855"/>
                    <a:pt x="14152" y="8345"/>
                    <a:pt x="13407" y="8836"/>
                  </a:cubicBezTo>
                  <a:cubicBezTo>
                    <a:pt x="12662" y="9327"/>
                    <a:pt x="11917" y="9818"/>
                    <a:pt x="11172" y="9818"/>
                  </a:cubicBezTo>
                  <a:cubicBezTo>
                    <a:pt x="7448" y="9818"/>
                    <a:pt x="7448" y="9818"/>
                    <a:pt x="7448" y="9818"/>
                  </a:cubicBezTo>
                  <a:cubicBezTo>
                    <a:pt x="7448" y="2455"/>
                    <a:pt x="7448" y="2455"/>
                    <a:pt x="7448" y="2455"/>
                  </a:cubicBezTo>
                  <a:close/>
                  <a:moveTo>
                    <a:pt x="7448" y="2455"/>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4" name="AutoShape 43"/>
            <p:cNvSpPr>
              <a:spLocks/>
            </p:cNvSpPr>
            <p:nvPr/>
          </p:nvSpPr>
          <p:spPr bwMode="auto">
            <a:xfrm>
              <a:off x="1190" y="390"/>
              <a:ext cx="344" cy="506"/>
            </a:xfrm>
            <a:custGeom>
              <a:avLst/>
              <a:gdLst>
                <a:gd name="T0" fmla="*/ 2 w 21600"/>
                <a:gd name="T1" fmla="*/ 12 h 21600"/>
                <a:gd name="T2" fmla="*/ 2 w 21600"/>
                <a:gd name="T3" fmla="*/ 6 h 21600"/>
                <a:gd name="T4" fmla="*/ 4 w 21600"/>
                <a:gd name="T5" fmla="*/ 6 h 21600"/>
                <a:gd name="T6" fmla="*/ 4 w 21600"/>
                <a:gd name="T7" fmla="*/ 12 h 21600"/>
                <a:gd name="T8" fmla="*/ 5 w 21600"/>
                <a:gd name="T9" fmla="*/ 12 h 21600"/>
                <a:gd name="T10" fmla="*/ 5 w 21600"/>
                <a:gd name="T11" fmla="*/ 3 h 21600"/>
                <a:gd name="T12" fmla="*/ 5 w 21600"/>
                <a:gd name="T13" fmla="*/ 1 h 21600"/>
                <a:gd name="T14" fmla="*/ 4 w 21600"/>
                <a:gd name="T15" fmla="*/ 0 h 21600"/>
                <a:gd name="T16" fmla="*/ 2 w 21600"/>
                <a:gd name="T17" fmla="*/ 0 h 21600"/>
                <a:gd name="T18" fmla="*/ 1 w 21600"/>
                <a:gd name="T19" fmla="*/ 1 h 21600"/>
                <a:gd name="T20" fmla="*/ 0 w 21600"/>
                <a:gd name="T21" fmla="*/ 3 h 21600"/>
                <a:gd name="T22" fmla="*/ 0 w 21600"/>
                <a:gd name="T23" fmla="*/ 12 h 21600"/>
                <a:gd name="T24" fmla="*/ 2 w 21600"/>
                <a:gd name="T25" fmla="*/ 12 h 21600"/>
                <a:gd name="T26" fmla="*/ 2 w 21600"/>
                <a:gd name="T27" fmla="*/ 3 h 21600"/>
                <a:gd name="T28" fmla="*/ 2 w 21600"/>
                <a:gd name="T29" fmla="*/ 2 h 21600"/>
                <a:gd name="T30" fmla="*/ 3 w 21600"/>
                <a:gd name="T31" fmla="*/ 1 h 21600"/>
                <a:gd name="T32" fmla="*/ 3 w 21600"/>
                <a:gd name="T33" fmla="*/ 2 h 21600"/>
                <a:gd name="T34" fmla="*/ 4 w 21600"/>
                <a:gd name="T35" fmla="*/ 3 h 21600"/>
                <a:gd name="T36" fmla="*/ 4 w 21600"/>
                <a:gd name="T37" fmla="*/ 5 h 21600"/>
                <a:gd name="T38" fmla="*/ 2 w 21600"/>
                <a:gd name="T39" fmla="*/ 5 h 21600"/>
                <a:gd name="T40" fmla="*/ 2 w 21600"/>
                <a:gd name="T41" fmla="*/ 3 h 21600"/>
                <a:gd name="T42" fmla="*/ 2 w 21600"/>
                <a:gd name="T43" fmla="*/ 3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7200" y="21600"/>
                  </a:moveTo>
                  <a:cubicBezTo>
                    <a:pt x="7200" y="11782"/>
                    <a:pt x="7200" y="11782"/>
                    <a:pt x="7200" y="11782"/>
                  </a:cubicBezTo>
                  <a:cubicBezTo>
                    <a:pt x="14400" y="11782"/>
                    <a:pt x="14400" y="11782"/>
                    <a:pt x="14400" y="11782"/>
                  </a:cubicBezTo>
                  <a:cubicBezTo>
                    <a:pt x="14400" y="21600"/>
                    <a:pt x="14400" y="21600"/>
                    <a:pt x="14400" y="21600"/>
                  </a:cubicBezTo>
                  <a:cubicBezTo>
                    <a:pt x="21600" y="21600"/>
                    <a:pt x="21600" y="21600"/>
                    <a:pt x="21600" y="21600"/>
                  </a:cubicBezTo>
                  <a:cubicBezTo>
                    <a:pt x="21600" y="4909"/>
                    <a:pt x="21600" y="4909"/>
                    <a:pt x="21600" y="4909"/>
                  </a:cubicBezTo>
                  <a:cubicBezTo>
                    <a:pt x="21600" y="3436"/>
                    <a:pt x="20880" y="2455"/>
                    <a:pt x="19440" y="1473"/>
                  </a:cubicBezTo>
                  <a:cubicBezTo>
                    <a:pt x="18000" y="491"/>
                    <a:pt x="16560" y="0"/>
                    <a:pt x="14400" y="0"/>
                  </a:cubicBezTo>
                  <a:cubicBezTo>
                    <a:pt x="7200" y="0"/>
                    <a:pt x="7200" y="0"/>
                    <a:pt x="7200" y="0"/>
                  </a:cubicBezTo>
                  <a:cubicBezTo>
                    <a:pt x="5040" y="0"/>
                    <a:pt x="3600" y="491"/>
                    <a:pt x="2160" y="1473"/>
                  </a:cubicBezTo>
                  <a:cubicBezTo>
                    <a:pt x="720" y="2455"/>
                    <a:pt x="0" y="3436"/>
                    <a:pt x="0" y="4909"/>
                  </a:cubicBezTo>
                  <a:cubicBezTo>
                    <a:pt x="0" y="21600"/>
                    <a:pt x="0" y="21600"/>
                    <a:pt x="0" y="21600"/>
                  </a:cubicBezTo>
                  <a:cubicBezTo>
                    <a:pt x="7200" y="21600"/>
                    <a:pt x="7200" y="21600"/>
                    <a:pt x="7200" y="21600"/>
                  </a:cubicBezTo>
                  <a:close/>
                  <a:moveTo>
                    <a:pt x="7200" y="4909"/>
                  </a:moveTo>
                  <a:cubicBezTo>
                    <a:pt x="7200" y="3927"/>
                    <a:pt x="7920" y="3436"/>
                    <a:pt x="8640" y="2945"/>
                  </a:cubicBezTo>
                  <a:cubicBezTo>
                    <a:pt x="9360" y="2455"/>
                    <a:pt x="10080" y="2455"/>
                    <a:pt x="10800" y="2455"/>
                  </a:cubicBezTo>
                  <a:cubicBezTo>
                    <a:pt x="11520" y="2455"/>
                    <a:pt x="12960" y="2455"/>
                    <a:pt x="13680" y="2945"/>
                  </a:cubicBezTo>
                  <a:cubicBezTo>
                    <a:pt x="14400" y="3436"/>
                    <a:pt x="14400" y="3927"/>
                    <a:pt x="14400" y="4909"/>
                  </a:cubicBezTo>
                  <a:cubicBezTo>
                    <a:pt x="14400" y="9818"/>
                    <a:pt x="14400" y="9818"/>
                    <a:pt x="14400" y="9818"/>
                  </a:cubicBezTo>
                  <a:cubicBezTo>
                    <a:pt x="7200" y="9818"/>
                    <a:pt x="7200" y="9818"/>
                    <a:pt x="7200" y="9818"/>
                  </a:cubicBezTo>
                  <a:cubicBezTo>
                    <a:pt x="7200" y="4909"/>
                    <a:pt x="7200" y="4909"/>
                    <a:pt x="7200" y="4909"/>
                  </a:cubicBezTo>
                  <a:close/>
                  <a:moveTo>
                    <a:pt x="7200" y="4909"/>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5" name="AutoShape 44"/>
            <p:cNvSpPr>
              <a:spLocks/>
            </p:cNvSpPr>
            <p:nvPr/>
          </p:nvSpPr>
          <p:spPr bwMode="auto">
            <a:xfrm>
              <a:off x="2016" y="747"/>
              <a:ext cx="138" cy="253"/>
            </a:xfrm>
            <a:custGeom>
              <a:avLst/>
              <a:gdLst>
                <a:gd name="T0" fmla="*/ 0 w 21600"/>
                <a:gd name="T1" fmla="*/ 3 h 21600"/>
                <a:gd name="T2" fmla="*/ 0 w 21600"/>
                <a:gd name="T3" fmla="*/ 2 h 21600"/>
                <a:gd name="T4" fmla="*/ 1 w 21600"/>
                <a:gd name="T5" fmla="*/ 2 h 21600"/>
                <a:gd name="T6" fmla="*/ 1 w 21600"/>
                <a:gd name="T7" fmla="*/ 1 h 21600"/>
                <a:gd name="T8" fmla="*/ 0 w 21600"/>
                <a:gd name="T9" fmla="*/ 1 h 21600"/>
                <a:gd name="T10" fmla="*/ 0 w 21600"/>
                <a:gd name="T11" fmla="*/ 0 h 21600"/>
                <a:gd name="T12" fmla="*/ 1 w 21600"/>
                <a:gd name="T13" fmla="*/ 0 h 21600"/>
                <a:gd name="T14" fmla="*/ 1 w 21600"/>
                <a:gd name="T15" fmla="*/ 0 h 21600"/>
                <a:gd name="T16" fmla="*/ 0 w 21600"/>
                <a:gd name="T17" fmla="*/ 0 h 21600"/>
                <a:gd name="T18" fmla="*/ 0 w 21600"/>
                <a:gd name="T19" fmla="*/ 3 h 21600"/>
                <a:gd name="T20" fmla="*/ 0 w 21600"/>
                <a:gd name="T21" fmla="*/ 3 h 21600"/>
                <a:gd name="T22" fmla="*/ 0 w 21600"/>
                <a:gd name="T23" fmla="*/ 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8894" y="21600"/>
                  </a:moveTo>
                  <a:lnTo>
                    <a:pt x="8894" y="11769"/>
                  </a:lnTo>
                  <a:lnTo>
                    <a:pt x="16009" y="11769"/>
                  </a:lnTo>
                  <a:lnTo>
                    <a:pt x="16009" y="9831"/>
                  </a:lnTo>
                  <a:lnTo>
                    <a:pt x="8894" y="9831"/>
                  </a:lnTo>
                  <a:lnTo>
                    <a:pt x="8894" y="2908"/>
                  </a:lnTo>
                  <a:lnTo>
                    <a:pt x="21600" y="2908"/>
                  </a:lnTo>
                  <a:lnTo>
                    <a:pt x="21600" y="0"/>
                  </a:lnTo>
                  <a:lnTo>
                    <a:pt x="0" y="0"/>
                  </a:lnTo>
                  <a:lnTo>
                    <a:pt x="0" y="21600"/>
                  </a:lnTo>
                  <a:lnTo>
                    <a:pt x="8894" y="21600"/>
                  </a:lnTo>
                  <a:close/>
                  <a:moveTo>
                    <a:pt x="8894"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6" name="AutoShape 45"/>
            <p:cNvSpPr>
              <a:spLocks/>
            </p:cNvSpPr>
            <p:nvPr/>
          </p:nvSpPr>
          <p:spPr bwMode="auto">
            <a:xfrm>
              <a:off x="2188" y="747"/>
              <a:ext cx="137" cy="253"/>
            </a:xfrm>
            <a:custGeom>
              <a:avLst/>
              <a:gdLst>
                <a:gd name="T0" fmla="*/ 1 w 21600"/>
                <a:gd name="T1" fmla="*/ 3 h 21600"/>
                <a:gd name="T2" fmla="*/ 1 w 21600"/>
                <a:gd name="T3" fmla="*/ 3 h 21600"/>
                <a:gd name="T4" fmla="*/ 0 w 21600"/>
                <a:gd name="T5" fmla="*/ 3 h 21600"/>
                <a:gd name="T6" fmla="*/ 0 w 21600"/>
                <a:gd name="T7" fmla="*/ 2 h 21600"/>
                <a:gd name="T8" fmla="*/ 1 w 21600"/>
                <a:gd name="T9" fmla="*/ 2 h 21600"/>
                <a:gd name="T10" fmla="*/ 1 w 21600"/>
                <a:gd name="T11" fmla="*/ 1 h 21600"/>
                <a:gd name="T12" fmla="*/ 0 w 21600"/>
                <a:gd name="T13" fmla="*/ 1 h 21600"/>
                <a:gd name="T14" fmla="*/ 0 w 21600"/>
                <a:gd name="T15" fmla="*/ 0 h 21600"/>
                <a:gd name="T16" fmla="*/ 1 w 21600"/>
                <a:gd name="T17" fmla="*/ 0 h 21600"/>
                <a:gd name="T18" fmla="*/ 1 w 21600"/>
                <a:gd name="T19" fmla="*/ 0 h 21600"/>
                <a:gd name="T20" fmla="*/ 0 w 21600"/>
                <a:gd name="T21" fmla="*/ 0 h 21600"/>
                <a:gd name="T22" fmla="*/ 0 w 21600"/>
                <a:gd name="T23" fmla="*/ 3 h 21600"/>
                <a:gd name="T24" fmla="*/ 1 w 21600"/>
                <a:gd name="T25" fmla="*/ 3 h 21600"/>
                <a:gd name="T26" fmla="*/ 1 w 21600"/>
                <a:gd name="T27" fmla="*/ 3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21600"/>
                  </a:moveTo>
                  <a:lnTo>
                    <a:pt x="21600" y="19662"/>
                  </a:lnTo>
                  <a:lnTo>
                    <a:pt x="8894" y="19662"/>
                  </a:lnTo>
                  <a:lnTo>
                    <a:pt x="8894" y="11769"/>
                  </a:lnTo>
                  <a:lnTo>
                    <a:pt x="16264" y="11769"/>
                  </a:lnTo>
                  <a:lnTo>
                    <a:pt x="16264" y="9831"/>
                  </a:lnTo>
                  <a:lnTo>
                    <a:pt x="8894" y="9831"/>
                  </a:lnTo>
                  <a:lnTo>
                    <a:pt x="8894" y="2908"/>
                  </a:lnTo>
                  <a:lnTo>
                    <a:pt x="21600" y="2908"/>
                  </a:lnTo>
                  <a:lnTo>
                    <a:pt x="21600"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38927" name="AutoShape 46"/>
            <p:cNvSpPr>
              <a:spLocks/>
            </p:cNvSpPr>
            <p:nvPr/>
          </p:nvSpPr>
          <p:spPr bwMode="auto">
            <a:xfrm>
              <a:off x="2359" y="747"/>
              <a:ext cx="160" cy="253"/>
            </a:xfrm>
            <a:custGeom>
              <a:avLst/>
              <a:gdLst>
                <a:gd name="T0" fmla="*/ 1 w 21600"/>
                <a:gd name="T1" fmla="*/ 2 h 21600"/>
                <a:gd name="T2" fmla="*/ 1 w 21600"/>
                <a:gd name="T3" fmla="*/ 2 h 21600"/>
                <a:gd name="T4" fmla="*/ 1 w 21600"/>
                <a:gd name="T5" fmla="*/ 2 h 21600"/>
                <a:gd name="T6" fmla="*/ 1 w 21600"/>
                <a:gd name="T7" fmla="*/ 3 h 21600"/>
                <a:gd name="T8" fmla="*/ 1 w 21600"/>
                <a:gd name="T9" fmla="*/ 3 h 21600"/>
                <a:gd name="T10" fmla="*/ 0 w 21600"/>
                <a:gd name="T11" fmla="*/ 2 h 21600"/>
                <a:gd name="T12" fmla="*/ 0 w 21600"/>
                <a:gd name="T13" fmla="*/ 1 h 21600"/>
                <a:gd name="T14" fmla="*/ 1 w 21600"/>
                <a:gd name="T15" fmla="*/ 0 h 21600"/>
                <a:gd name="T16" fmla="*/ 1 w 21600"/>
                <a:gd name="T17" fmla="*/ 0 h 21600"/>
                <a:gd name="T18" fmla="*/ 1 w 21600"/>
                <a:gd name="T19" fmla="*/ 0 h 21600"/>
                <a:gd name="T20" fmla="*/ 1 w 21600"/>
                <a:gd name="T21" fmla="*/ 1 h 21600"/>
                <a:gd name="T22" fmla="*/ 1 w 21600"/>
                <a:gd name="T23" fmla="*/ 1 h 21600"/>
                <a:gd name="T24" fmla="*/ 1 w 21600"/>
                <a:gd name="T25" fmla="*/ 0 h 21600"/>
                <a:gd name="T26" fmla="*/ 0 w 21600"/>
                <a:gd name="T27" fmla="*/ 0 h 21600"/>
                <a:gd name="T28" fmla="*/ 0 w 21600"/>
                <a:gd name="T29" fmla="*/ 0 h 21600"/>
                <a:gd name="T30" fmla="*/ 0 w 21600"/>
                <a:gd name="T31" fmla="*/ 1 h 21600"/>
                <a:gd name="T32" fmla="*/ 0 w 21600"/>
                <a:gd name="T33" fmla="*/ 2 h 21600"/>
                <a:gd name="T34" fmla="*/ 0 w 21600"/>
                <a:gd name="T35" fmla="*/ 3 h 21600"/>
                <a:gd name="T36" fmla="*/ 0 w 21600"/>
                <a:gd name="T37" fmla="*/ 3 h 21600"/>
                <a:gd name="T38" fmla="*/ 1 w 21600"/>
                <a:gd name="T39" fmla="*/ 3 h 21600"/>
                <a:gd name="T40" fmla="*/ 1 w 21600"/>
                <a:gd name="T41" fmla="*/ 3 h 21600"/>
                <a:gd name="T42" fmla="*/ 1 w 21600"/>
                <a:gd name="T43" fmla="*/ 2 h 21600"/>
                <a:gd name="T44" fmla="*/ 1 w 21600"/>
                <a:gd name="T45" fmla="*/ 1 h 21600"/>
                <a:gd name="T46" fmla="*/ 1 w 21600"/>
                <a:gd name="T47" fmla="*/ 1 h 21600"/>
                <a:gd name="T48" fmla="*/ 1 w 21600"/>
                <a:gd name="T49" fmla="*/ 2 h 21600"/>
                <a:gd name="T50" fmla="*/ 1 w 21600"/>
                <a:gd name="T51" fmla="*/ 2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600"/>
                <a:gd name="T79" fmla="*/ 0 h 21600"/>
                <a:gd name="T80" fmla="*/ 21600 w 21600"/>
                <a:gd name="T81" fmla="*/ 21600 h 216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600" h="21600">
                  <a:moveTo>
                    <a:pt x="10800" y="11782"/>
                  </a:moveTo>
                  <a:cubicBezTo>
                    <a:pt x="13886" y="11782"/>
                    <a:pt x="13886" y="11782"/>
                    <a:pt x="13886" y="11782"/>
                  </a:cubicBezTo>
                  <a:cubicBezTo>
                    <a:pt x="13886" y="16691"/>
                    <a:pt x="13886" y="16691"/>
                    <a:pt x="13886" y="16691"/>
                  </a:cubicBezTo>
                  <a:cubicBezTo>
                    <a:pt x="13886" y="18655"/>
                    <a:pt x="13886" y="19636"/>
                    <a:pt x="10800" y="19636"/>
                  </a:cubicBezTo>
                  <a:lnTo>
                    <a:pt x="9257" y="18655"/>
                  </a:lnTo>
                  <a:cubicBezTo>
                    <a:pt x="7714" y="18655"/>
                    <a:pt x="7714" y="17673"/>
                    <a:pt x="7714" y="16691"/>
                  </a:cubicBezTo>
                  <a:cubicBezTo>
                    <a:pt x="7714" y="4909"/>
                    <a:pt x="7714" y="4909"/>
                    <a:pt x="7714" y="4909"/>
                  </a:cubicBezTo>
                  <a:cubicBezTo>
                    <a:pt x="7714" y="3927"/>
                    <a:pt x="7714" y="3927"/>
                    <a:pt x="9257" y="2945"/>
                  </a:cubicBezTo>
                  <a:lnTo>
                    <a:pt x="10800" y="2945"/>
                  </a:lnTo>
                  <a:cubicBezTo>
                    <a:pt x="13886" y="2945"/>
                    <a:pt x="13886" y="2945"/>
                    <a:pt x="13886" y="2945"/>
                  </a:cubicBezTo>
                  <a:cubicBezTo>
                    <a:pt x="16971" y="2945"/>
                    <a:pt x="18514" y="2945"/>
                    <a:pt x="18514" y="4909"/>
                  </a:cubicBezTo>
                  <a:cubicBezTo>
                    <a:pt x="21600" y="4909"/>
                    <a:pt x="21600" y="4909"/>
                    <a:pt x="21600" y="4909"/>
                  </a:cubicBezTo>
                  <a:cubicBezTo>
                    <a:pt x="21600" y="1964"/>
                    <a:pt x="18514" y="0"/>
                    <a:pt x="13886" y="0"/>
                  </a:cubicBezTo>
                  <a:cubicBezTo>
                    <a:pt x="7714" y="0"/>
                    <a:pt x="7714" y="0"/>
                    <a:pt x="7714" y="0"/>
                  </a:cubicBezTo>
                  <a:cubicBezTo>
                    <a:pt x="6171" y="0"/>
                    <a:pt x="3086" y="982"/>
                    <a:pt x="3086" y="1964"/>
                  </a:cubicBezTo>
                  <a:cubicBezTo>
                    <a:pt x="1543" y="2945"/>
                    <a:pt x="0" y="3927"/>
                    <a:pt x="0" y="4909"/>
                  </a:cubicBezTo>
                  <a:cubicBezTo>
                    <a:pt x="0" y="16691"/>
                    <a:pt x="0" y="16691"/>
                    <a:pt x="0" y="16691"/>
                  </a:cubicBezTo>
                  <a:cubicBezTo>
                    <a:pt x="0" y="18655"/>
                    <a:pt x="1543" y="19636"/>
                    <a:pt x="3086" y="20618"/>
                  </a:cubicBezTo>
                  <a:cubicBezTo>
                    <a:pt x="3086" y="21600"/>
                    <a:pt x="6171" y="21600"/>
                    <a:pt x="7714" y="21600"/>
                  </a:cubicBezTo>
                  <a:cubicBezTo>
                    <a:pt x="13886" y="21600"/>
                    <a:pt x="13886" y="21600"/>
                    <a:pt x="13886" y="21600"/>
                  </a:cubicBezTo>
                  <a:cubicBezTo>
                    <a:pt x="16971" y="21600"/>
                    <a:pt x="18514" y="21600"/>
                    <a:pt x="20057" y="20618"/>
                  </a:cubicBezTo>
                  <a:cubicBezTo>
                    <a:pt x="21600" y="19636"/>
                    <a:pt x="21600" y="18655"/>
                    <a:pt x="21600" y="16691"/>
                  </a:cubicBezTo>
                  <a:cubicBezTo>
                    <a:pt x="21600" y="9818"/>
                    <a:pt x="21600" y="9818"/>
                    <a:pt x="21600" y="9818"/>
                  </a:cubicBezTo>
                  <a:cubicBezTo>
                    <a:pt x="10800" y="9818"/>
                    <a:pt x="10800" y="9818"/>
                    <a:pt x="10800" y="9818"/>
                  </a:cubicBezTo>
                  <a:cubicBezTo>
                    <a:pt x="10800" y="11782"/>
                    <a:pt x="10800" y="11782"/>
                    <a:pt x="10800" y="11782"/>
                  </a:cubicBezTo>
                  <a:close/>
                  <a:moveTo>
                    <a:pt x="10800" y="11782"/>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spTree>
    <p:extLst>
      <p:ext uri="{BB962C8B-B14F-4D97-AF65-F5344CB8AC3E}">
        <p14:creationId xmlns:p14="http://schemas.microsoft.com/office/powerpoint/2010/main" val="291280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3677" t="12044" b="28487"/>
          <a:stretch>
            <a:fillRect/>
          </a:stretch>
        </p:blipFill>
        <p:spPr bwMode="auto">
          <a:xfrm>
            <a:off x="-8929" y="5279678"/>
            <a:ext cx="2347392" cy="157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59" name="Picture 2"/>
          <p:cNvPicPr>
            <a:picLocks noChangeArrowheads="1"/>
          </p:cNvPicPr>
          <p:nvPr/>
        </p:nvPicPr>
        <p:blipFill>
          <a:blip r:embed="rId4">
            <a:extLst>
              <a:ext uri="{28A0092B-C50C-407E-A947-70E740481C1C}">
                <a14:useLocalDpi xmlns:a14="http://schemas.microsoft.com/office/drawing/2010/main" val="0"/>
              </a:ext>
            </a:extLst>
          </a:blip>
          <a:srcRect t="9435" b="18541"/>
          <a:stretch>
            <a:fillRect/>
          </a:stretch>
        </p:blipFill>
        <p:spPr bwMode="auto">
          <a:xfrm>
            <a:off x="4465" y="1797100"/>
            <a:ext cx="2342927" cy="165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060" name="Rectangle 3"/>
          <p:cNvSpPr>
            <a:spLocks/>
          </p:cNvSpPr>
          <p:nvPr/>
        </p:nvSpPr>
        <p:spPr bwMode="auto">
          <a:xfrm>
            <a:off x="2748112" y="2135312"/>
            <a:ext cx="556207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nchor="ctr"/>
          <a:lstStyle/>
          <a:p>
            <a:pPr marL="31253">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1900">
                <a:solidFill>
                  <a:srgbClr val="006983"/>
                </a:solidFill>
                <a:cs typeface="Arial" pitchFamily="34" charset="0"/>
                <a:sym typeface="Arial" pitchFamily="34" charset="0"/>
              </a:rPr>
              <a:t>Common SEM+FIB Applications</a:t>
            </a:r>
          </a:p>
        </p:txBody>
      </p:sp>
      <p:sp>
        <p:nvSpPr>
          <p:cNvPr id="45061" name="Rectangle 4"/>
          <p:cNvSpPr>
            <a:spLocks/>
          </p:cNvSpPr>
          <p:nvPr/>
        </p:nvSpPr>
        <p:spPr bwMode="auto">
          <a:xfrm>
            <a:off x="2748112" y="2688953"/>
            <a:ext cx="5328791" cy="327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3" bIns="0"/>
          <a:lstStyle/>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Nano-structuring</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IC process inspection and failure analysis </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Nano-tomography</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Local cross-sectioning, thin film thickness measurement</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TEM sample preparation</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Biology</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Materials science</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Mineralogy</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Fossils analysis</a:t>
            </a:r>
          </a:p>
          <a:p>
            <a:pPr marL="159613" indent="-143986">
              <a:spcBef>
                <a:spcPts val="396"/>
              </a:spcBef>
              <a:buClr>
                <a:srgbClr val="808080"/>
              </a:buClr>
              <a:buSzPct val="100000"/>
              <a:buFont typeface="Wingdings" pitchFamily="2" charset="2"/>
              <a:buChar char="n"/>
            </a:pPr>
            <a:r>
              <a:rPr lang="en-US" sz="1600">
                <a:cs typeface="Arial" pitchFamily="34" charset="0"/>
                <a:sym typeface="Arial" pitchFamily="34" charset="0"/>
              </a:rPr>
              <a:t>Forensic applications</a:t>
            </a:r>
          </a:p>
        </p:txBody>
      </p:sp>
      <p:pic>
        <p:nvPicPr>
          <p:cNvPr id="4506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12222" t="17328" r="8150" b="25996"/>
          <a:stretch>
            <a:fillRect/>
          </a:stretch>
        </p:blipFill>
        <p:spPr bwMode="auto">
          <a:xfrm>
            <a:off x="-85948" y="3429000"/>
            <a:ext cx="2419946" cy="19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5063" name="Group 6"/>
          <p:cNvGrpSpPr>
            <a:grpSpLocks/>
          </p:cNvGrpSpPr>
          <p:nvPr/>
        </p:nvGrpSpPr>
        <p:grpSpPr bwMode="auto">
          <a:xfrm>
            <a:off x="-4465" y="298029"/>
            <a:ext cx="9152930" cy="1499071"/>
            <a:chOff x="0" y="0"/>
            <a:chExt cx="15376" cy="1888"/>
          </a:xfrm>
        </p:grpSpPr>
        <p:pic>
          <p:nvPicPr>
            <p:cNvPr id="450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376"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5075" name="Group 8"/>
            <p:cNvGrpSpPr>
              <a:grpSpLocks/>
            </p:cNvGrpSpPr>
            <p:nvPr/>
          </p:nvGrpSpPr>
          <p:grpSpPr bwMode="auto">
            <a:xfrm>
              <a:off x="544" y="304"/>
              <a:ext cx="3086" cy="906"/>
              <a:chOff x="0" y="0"/>
              <a:chExt cx="3086" cy="906"/>
            </a:xfrm>
          </p:grpSpPr>
          <p:sp>
            <p:nvSpPr>
              <p:cNvPr id="45076" name="AutoShape 9"/>
              <p:cNvSpPr>
                <a:spLocks/>
              </p:cNvSpPr>
              <p:nvPr/>
            </p:nvSpPr>
            <p:spPr bwMode="auto">
              <a:xfrm>
                <a:off x="646" y="202"/>
                <a:ext cx="354" cy="466"/>
              </a:xfrm>
              <a:custGeom>
                <a:avLst/>
                <a:gdLst>
                  <a:gd name="T0" fmla="*/ 4 w 21600"/>
                  <a:gd name="T1" fmla="*/ 10 h 21600"/>
                  <a:gd name="T2" fmla="*/ 2 w 21600"/>
                  <a:gd name="T3" fmla="*/ 10 h 21600"/>
                  <a:gd name="T4" fmla="*/ 2 w 21600"/>
                  <a:gd name="T5" fmla="*/ 2 h 21600"/>
                  <a:gd name="T6" fmla="*/ 0 w 21600"/>
                  <a:gd name="T7" fmla="*/ 2 h 21600"/>
                  <a:gd name="T8" fmla="*/ 0 w 21600"/>
                  <a:gd name="T9" fmla="*/ 0 h 21600"/>
                  <a:gd name="T10" fmla="*/ 6 w 21600"/>
                  <a:gd name="T11" fmla="*/ 0 h 21600"/>
                  <a:gd name="T12" fmla="*/ 6 w 21600"/>
                  <a:gd name="T13" fmla="*/ 2 h 21600"/>
                  <a:gd name="T14" fmla="*/ 4 w 21600"/>
                  <a:gd name="T15" fmla="*/ 2 h 21600"/>
                  <a:gd name="T16" fmla="*/ 4 w 21600"/>
                  <a:gd name="T17" fmla="*/ 1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7" name="AutoShape 10"/>
              <p:cNvSpPr>
                <a:spLocks/>
              </p:cNvSpPr>
              <p:nvPr/>
            </p:nvSpPr>
            <p:spPr bwMode="auto">
              <a:xfrm>
                <a:off x="1034" y="202"/>
                <a:ext cx="312" cy="466"/>
              </a:xfrm>
              <a:custGeom>
                <a:avLst/>
                <a:gdLst>
                  <a:gd name="T0" fmla="*/ 1 w 21600"/>
                  <a:gd name="T1" fmla="*/ 4 h 21600"/>
                  <a:gd name="T2" fmla="*/ 4 w 21600"/>
                  <a:gd name="T3" fmla="*/ 4 h 21600"/>
                  <a:gd name="T4" fmla="*/ 4 w 21600"/>
                  <a:gd name="T5" fmla="*/ 6 h 21600"/>
                  <a:gd name="T6" fmla="*/ 1 w 21600"/>
                  <a:gd name="T7" fmla="*/ 6 h 21600"/>
                  <a:gd name="T8" fmla="*/ 1 w 21600"/>
                  <a:gd name="T9" fmla="*/ 8 h 21600"/>
                  <a:gd name="T10" fmla="*/ 5 w 21600"/>
                  <a:gd name="T11" fmla="*/ 8 h 21600"/>
                  <a:gd name="T12" fmla="*/ 5 w 21600"/>
                  <a:gd name="T13" fmla="*/ 10 h 21600"/>
                  <a:gd name="T14" fmla="*/ 0 w 21600"/>
                  <a:gd name="T15" fmla="*/ 10 h 21600"/>
                  <a:gd name="T16" fmla="*/ 0 w 21600"/>
                  <a:gd name="T17" fmla="*/ 0 h 21600"/>
                  <a:gd name="T18" fmla="*/ 5 w 21600"/>
                  <a:gd name="T19" fmla="*/ 0 h 21600"/>
                  <a:gd name="T20" fmla="*/ 5 w 21600"/>
                  <a:gd name="T21" fmla="*/ 2 h 21600"/>
                  <a:gd name="T22" fmla="*/ 1 w 21600"/>
                  <a:gd name="T23" fmla="*/ 2 h 21600"/>
                  <a:gd name="T24" fmla="*/ 1 w 21600"/>
                  <a:gd name="T25" fmla="*/ 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8" name="AutoShape 11"/>
              <p:cNvSpPr>
                <a:spLocks/>
              </p:cNvSpPr>
              <p:nvPr/>
            </p:nvSpPr>
            <p:spPr bwMode="auto">
              <a:xfrm>
                <a:off x="1393" y="202"/>
                <a:ext cx="366" cy="470"/>
              </a:xfrm>
              <a:custGeom>
                <a:avLst/>
                <a:gdLst>
                  <a:gd name="T0" fmla="*/ 1 w 21600"/>
                  <a:gd name="T1" fmla="*/ 7 h 21424"/>
                  <a:gd name="T2" fmla="*/ 1 w 21600"/>
                  <a:gd name="T3" fmla="*/ 8 h 21424"/>
                  <a:gd name="T4" fmla="*/ 3 w 21600"/>
                  <a:gd name="T5" fmla="*/ 9 h 21424"/>
                  <a:gd name="T6" fmla="*/ 5 w 21600"/>
                  <a:gd name="T7" fmla="*/ 7 h 21424"/>
                  <a:gd name="T8" fmla="*/ 3 w 21600"/>
                  <a:gd name="T9" fmla="*/ 6 h 21424"/>
                  <a:gd name="T10" fmla="*/ 0 w 21600"/>
                  <a:gd name="T11" fmla="*/ 3 h 21424"/>
                  <a:gd name="T12" fmla="*/ 3 w 21600"/>
                  <a:gd name="T13" fmla="*/ 0 h 21424"/>
                  <a:gd name="T14" fmla="*/ 6 w 21600"/>
                  <a:gd name="T15" fmla="*/ 3 h 21424"/>
                  <a:gd name="T16" fmla="*/ 6 w 21600"/>
                  <a:gd name="T17" fmla="*/ 3 h 21424"/>
                  <a:gd name="T18" fmla="*/ 5 w 21600"/>
                  <a:gd name="T19" fmla="*/ 3 h 21424"/>
                  <a:gd name="T20" fmla="*/ 5 w 21600"/>
                  <a:gd name="T21" fmla="*/ 3 h 21424"/>
                  <a:gd name="T22" fmla="*/ 3 w 21600"/>
                  <a:gd name="T23" fmla="*/ 2 h 21424"/>
                  <a:gd name="T24" fmla="*/ 2 w 21600"/>
                  <a:gd name="T25" fmla="*/ 3 h 21424"/>
                  <a:gd name="T26" fmla="*/ 3 w 21600"/>
                  <a:gd name="T27" fmla="*/ 4 h 21424"/>
                  <a:gd name="T28" fmla="*/ 6 w 21600"/>
                  <a:gd name="T29" fmla="*/ 7 h 21424"/>
                  <a:gd name="T30" fmla="*/ 3 w 21600"/>
                  <a:gd name="T31" fmla="*/ 10 h 21424"/>
                  <a:gd name="T32" fmla="*/ 0 w 21600"/>
                  <a:gd name="T33" fmla="*/ 8 h 21424"/>
                  <a:gd name="T34" fmla="*/ 0 w 21600"/>
                  <a:gd name="T35" fmla="*/ 7 h 21424"/>
                  <a:gd name="T36" fmla="*/ 1 w 21600"/>
                  <a:gd name="T37" fmla="*/ 7 h 21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4"/>
                  <a:gd name="T59" fmla="*/ 21600 w 21600"/>
                  <a:gd name="T60" fmla="*/ 21424 h 21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9" name="AutoShape 12"/>
              <p:cNvSpPr>
                <a:spLocks/>
              </p:cNvSpPr>
              <p:nvPr/>
            </p:nvSpPr>
            <p:spPr bwMode="auto">
              <a:xfrm>
                <a:off x="1801" y="202"/>
                <a:ext cx="378" cy="471"/>
              </a:xfrm>
              <a:custGeom>
                <a:avLst/>
                <a:gdLst>
                  <a:gd name="T0" fmla="*/ 5 w 21387"/>
                  <a:gd name="T1" fmla="*/ 3 h 21281"/>
                  <a:gd name="T2" fmla="*/ 5 w 21387"/>
                  <a:gd name="T3" fmla="*/ 3 h 21281"/>
                  <a:gd name="T4" fmla="*/ 3 w 21387"/>
                  <a:gd name="T5" fmla="*/ 2 h 21281"/>
                  <a:gd name="T6" fmla="*/ 2 w 21387"/>
                  <a:gd name="T7" fmla="*/ 4 h 21281"/>
                  <a:gd name="T8" fmla="*/ 2 w 21387"/>
                  <a:gd name="T9" fmla="*/ 6 h 21281"/>
                  <a:gd name="T10" fmla="*/ 3 w 21387"/>
                  <a:gd name="T11" fmla="*/ 9 h 21281"/>
                  <a:gd name="T12" fmla="*/ 5 w 21387"/>
                  <a:gd name="T13" fmla="*/ 7 h 21281"/>
                  <a:gd name="T14" fmla="*/ 5 w 21387"/>
                  <a:gd name="T15" fmla="*/ 7 h 21281"/>
                  <a:gd name="T16" fmla="*/ 7 w 21387"/>
                  <a:gd name="T17" fmla="*/ 7 h 21281"/>
                  <a:gd name="T18" fmla="*/ 7 w 21387"/>
                  <a:gd name="T19" fmla="*/ 7 h 21281"/>
                  <a:gd name="T20" fmla="*/ 3 w 21387"/>
                  <a:gd name="T21" fmla="*/ 10 h 21281"/>
                  <a:gd name="T22" fmla="*/ 0 w 21387"/>
                  <a:gd name="T23" fmla="*/ 6 h 21281"/>
                  <a:gd name="T24" fmla="*/ 0 w 21387"/>
                  <a:gd name="T25" fmla="*/ 4 h 21281"/>
                  <a:gd name="T26" fmla="*/ 3 w 21387"/>
                  <a:gd name="T27" fmla="*/ 0 h 21281"/>
                  <a:gd name="T28" fmla="*/ 7 w 21387"/>
                  <a:gd name="T29" fmla="*/ 3 h 21281"/>
                  <a:gd name="T30" fmla="*/ 7 w 21387"/>
                  <a:gd name="T31" fmla="*/ 3 h 21281"/>
                  <a:gd name="T32" fmla="*/ 5 w 21387"/>
                  <a:gd name="T33" fmla="*/ 3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0" name="AutoShape 13"/>
              <p:cNvSpPr>
                <a:spLocks/>
              </p:cNvSpPr>
              <p:nvPr/>
            </p:nvSpPr>
            <p:spPr bwMode="auto">
              <a:xfrm>
                <a:off x="2198" y="202"/>
                <a:ext cx="432" cy="466"/>
              </a:xfrm>
              <a:custGeom>
                <a:avLst/>
                <a:gdLst>
                  <a:gd name="T0" fmla="*/ 2 w 21600"/>
                  <a:gd name="T1" fmla="*/ 8 h 21600"/>
                  <a:gd name="T2" fmla="*/ 2 w 21600"/>
                  <a:gd name="T3" fmla="*/ 10 h 21600"/>
                  <a:gd name="T4" fmla="*/ 0 w 21600"/>
                  <a:gd name="T5" fmla="*/ 10 h 21600"/>
                  <a:gd name="T6" fmla="*/ 3 w 21600"/>
                  <a:gd name="T7" fmla="*/ 0 h 21600"/>
                  <a:gd name="T8" fmla="*/ 6 w 21600"/>
                  <a:gd name="T9" fmla="*/ 0 h 21600"/>
                  <a:gd name="T10" fmla="*/ 9 w 21600"/>
                  <a:gd name="T11" fmla="*/ 10 h 21600"/>
                  <a:gd name="T12" fmla="*/ 7 w 21600"/>
                  <a:gd name="T13" fmla="*/ 10 h 21600"/>
                  <a:gd name="T14" fmla="*/ 6 w 21600"/>
                  <a:gd name="T15" fmla="*/ 8 h 21600"/>
                  <a:gd name="T16" fmla="*/ 2 w 21600"/>
                  <a:gd name="T17" fmla="*/ 8 h 21600"/>
                  <a:gd name="T18" fmla="*/ 4 w 21600"/>
                  <a:gd name="T19" fmla="*/ 2 h 21600"/>
                  <a:gd name="T20" fmla="*/ 4 w 21600"/>
                  <a:gd name="T21" fmla="*/ 2 h 21600"/>
                  <a:gd name="T22" fmla="*/ 3 w 21600"/>
                  <a:gd name="T23" fmla="*/ 7 h 21600"/>
                  <a:gd name="T24" fmla="*/ 6 w 21600"/>
                  <a:gd name="T25" fmla="*/ 7 h 21600"/>
                  <a:gd name="T26" fmla="*/ 4 w 21600"/>
                  <a:gd name="T27" fmla="*/ 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1" name="AutoShape 14"/>
              <p:cNvSpPr>
                <a:spLocks/>
              </p:cNvSpPr>
              <p:nvPr/>
            </p:nvSpPr>
            <p:spPr bwMode="auto">
              <a:xfrm>
                <a:off x="2669" y="202"/>
                <a:ext cx="417" cy="466"/>
              </a:xfrm>
              <a:custGeom>
                <a:avLst/>
                <a:gdLst>
                  <a:gd name="T0" fmla="*/ 6 w 21600"/>
                  <a:gd name="T1" fmla="*/ 0 h 21600"/>
                  <a:gd name="T2" fmla="*/ 8 w 21600"/>
                  <a:gd name="T3" fmla="*/ 0 h 21600"/>
                  <a:gd name="T4" fmla="*/ 8 w 21600"/>
                  <a:gd name="T5" fmla="*/ 10 h 21600"/>
                  <a:gd name="T6" fmla="*/ 5 w 21600"/>
                  <a:gd name="T7" fmla="*/ 10 h 21600"/>
                  <a:gd name="T8" fmla="*/ 2 w 21600"/>
                  <a:gd name="T9" fmla="*/ 2 h 21600"/>
                  <a:gd name="T10" fmla="*/ 2 w 21600"/>
                  <a:gd name="T11" fmla="*/ 2 h 21600"/>
                  <a:gd name="T12" fmla="*/ 2 w 21600"/>
                  <a:gd name="T13" fmla="*/ 10 h 21600"/>
                  <a:gd name="T14" fmla="*/ 0 w 21600"/>
                  <a:gd name="T15" fmla="*/ 10 h 21600"/>
                  <a:gd name="T16" fmla="*/ 0 w 21600"/>
                  <a:gd name="T17" fmla="*/ 0 h 21600"/>
                  <a:gd name="T18" fmla="*/ 3 w 21600"/>
                  <a:gd name="T19" fmla="*/ 0 h 21600"/>
                  <a:gd name="T20" fmla="*/ 6 w 21600"/>
                  <a:gd name="T21" fmla="*/ 8 h 21600"/>
                  <a:gd name="T22" fmla="*/ 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2" name="AutoShape 15"/>
              <p:cNvSpPr>
                <a:spLocks/>
              </p:cNvSpPr>
              <p:nvPr/>
            </p:nvSpPr>
            <p:spPr bwMode="auto">
              <a:xfrm>
                <a:off x="0" y="206"/>
                <a:ext cx="481" cy="695"/>
              </a:xfrm>
              <a:custGeom>
                <a:avLst/>
                <a:gdLst>
                  <a:gd name="T0" fmla="*/ 11 w 21600"/>
                  <a:gd name="T1" fmla="*/ 0 h 21600"/>
                  <a:gd name="T2" fmla="*/ 3 w 21600"/>
                  <a:gd name="T3" fmla="*/ 18 h 21600"/>
                  <a:gd name="T4" fmla="*/ 8 w 21600"/>
                  <a:gd name="T5" fmla="*/ 0 h 21600"/>
                  <a:gd name="T6" fmla="*/ 0 w 21600"/>
                  <a:gd name="T7" fmla="*/ 0 h 21600"/>
                  <a:gd name="T8" fmla="*/ 0 w 21600"/>
                  <a:gd name="T9" fmla="*/ 22 h 21600"/>
                  <a:gd name="T10" fmla="*/ 11 w 21600"/>
                  <a:gd name="T11" fmla="*/ 22 h 21600"/>
                  <a:gd name="T12" fmla="*/ 11 w 21600"/>
                  <a:gd name="T13" fmla="*/ 0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3" name="AutoShape 16"/>
              <p:cNvSpPr>
                <a:spLocks/>
              </p:cNvSpPr>
              <p:nvPr/>
            </p:nvSpPr>
            <p:spPr bwMode="auto">
              <a:xfrm>
                <a:off x="392" y="0"/>
                <a:ext cx="211" cy="140"/>
              </a:xfrm>
              <a:custGeom>
                <a:avLst/>
                <a:gdLst>
                  <a:gd name="T0" fmla="*/ 2 w 21600"/>
                  <a:gd name="T1" fmla="*/ 0 h 21600"/>
                  <a:gd name="T2" fmla="*/ 1 w 21600"/>
                  <a:gd name="T3" fmla="*/ 1 h 21600"/>
                  <a:gd name="T4" fmla="*/ 0 w 21600"/>
                  <a:gd name="T5" fmla="*/ 1 h 21600"/>
                  <a:gd name="T6" fmla="*/ 1 w 21600"/>
                  <a:gd name="T7" fmla="*/ 0 h 21600"/>
                  <a:gd name="T8" fmla="*/ 2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4" name="AutoShape 17"/>
              <p:cNvSpPr>
                <a:spLocks/>
              </p:cNvSpPr>
              <p:nvPr/>
            </p:nvSpPr>
            <p:spPr bwMode="auto">
              <a:xfrm>
                <a:off x="782" y="808"/>
                <a:ext cx="6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5" name="AutoShape 18"/>
              <p:cNvSpPr>
                <a:spLocks/>
              </p:cNvSpPr>
              <p:nvPr/>
            </p:nvSpPr>
            <p:spPr bwMode="auto">
              <a:xfrm>
                <a:off x="878"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6" name="AutoShape 19"/>
              <p:cNvSpPr>
                <a:spLocks/>
              </p:cNvSpPr>
              <p:nvPr/>
            </p:nvSpPr>
            <p:spPr bwMode="auto">
              <a:xfrm>
                <a:off x="976"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7" name="AutoShape 20"/>
              <p:cNvSpPr>
                <a:spLocks/>
              </p:cNvSpPr>
              <p:nvPr/>
            </p:nvSpPr>
            <p:spPr bwMode="auto">
              <a:xfrm>
                <a:off x="1081" y="808"/>
                <a:ext cx="6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8" name="AutoShape 21"/>
              <p:cNvSpPr>
                <a:spLocks/>
              </p:cNvSpPr>
              <p:nvPr/>
            </p:nvSpPr>
            <p:spPr bwMode="auto">
              <a:xfrm>
                <a:off x="1168" y="808"/>
                <a:ext cx="8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89" name="AutoShape 22"/>
              <p:cNvSpPr>
                <a:spLocks/>
              </p:cNvSpPr>
              <p:nvPr/>
            </p:nvSpPr>
            <p:spPr bwMode="auto">
              <a:xfrm>
                <a:off x="1280" y="808"/>
                <a:ext cx="7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0" name="AutoShape 23"/>
              <p:cNvSpPr>
                <a:spLocks/>
              </p:cNvSpPr>
              <p:nvPr/>
            </p:nvSpPr>
            <p:spPr bwMode="auto">
              <a:xfrm>
                <a:off x="1384" y="808"/>
                <a:ext cx="87"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1" name="AutoShape 24"/>
              <p:cNvSpPr>
                <a:spLocks/>
              </p:cNvSpPr>
              <p:nvPr/>
            </p:nvSpPr>
            <p:spPr bwMode="auto">
              <a:xfrm>
                <a:off x="1498"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2" name="AutoShape 25"/>
              <p:cNvSpPr>
                <a:spLocks/>
              </p:cNvSpPr>
              <p:nvPr/>
            </p:nvSpPr>
            <p:spPr bwMode="auto">
              <a:xfrm>
                <a:off x="1607"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3" name="AutoShape 26"/>
              <p:cNvSpPr>
                <a:spLocks/>
              </p:cNvSpPr>
              <p:nvPr/>
            </p:nvSpPr>
            <p:spPr bwMode="auto">
              <a:xfrm>
                <a:off x="1719"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4" name="AutoShape 27"/>
              <p:cNvSpPr>
                <a:spLocks/>
              </p:cNvSpPr>
              <p:nvPr/>
            </p:nvSpPr>
            <p:spPr bwMode="auto">
              <a:xfrm>
                <a:off x="1821" y="808"/>
                <a:ext cx="70"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5" name="Rectangle 28"/>
              <p:cNvSpPr>
                <a:spLocks/>
              </p:cNvSpPr>
              <p:nvPr/>
            </p:nvSpPr>
            <p:spPr bwMode="auto">
              <a:xfrm>
                <a:off x="1968" y="808"/>
                <a:ext cx="8" cy="9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45096" name="AutoShape 29"/>
              <p:cNvSpPr>
                <a:spLocks/>
              </p:cNvSpPr>
              <p:nvPr/>
            </p:nvSpPr>
            <p:spPr bwMode="auto">
              <a:xfrm>
                <a:off x="2015"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7" name="AutoShape 30"/>
              <p:cNvSpPr>
                <a:spLocks/>
              </p:cNvSpPr>
              <p:nvPr/>
            </p:nvSpPr>
            <p:spPr bwMode="auto">
              <a:xfrm>
                <a:off x="2178" y="808"/>
                <a:ext cx="78"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8" name="AutoShape 31"/>
              <p:cNvSpPr>
                <a:spLocks/>
              </p:cNvSpPr>
              <p:nvPr/>
            </p:nvSpPr>
            <p:spPr bwMode="auto">
              <a:xfrm>
                <a:off x="2283" y="808"/>
                <a:ext cx="9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99" name="AutoShape 32"/>
              <p:cNvSpPr>
                <a:spLocks/>
              </p:cNvSpPr>
              <p:nvPr/>
            </p:nvSpPr>
            <p:spPr bwMode="auto">
              <a:xfrm>
                <a:off x="2392" y="808"/>
                <a:ext cx="7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100" name="AutoShape 33"/>
              <p:cNvSpPr>
                <a:spLocks/>
              </p:cNvSpPr>
              <p:nvPr/>
            </p:nvSpPr>
            <p:spPr bwMode="auto">
              <a:xfrm>
                <a:off x="2504" y="808"/>
                <a:ext cx="82"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101" name="AutoShape 34"/>
              <p:cNvSpPr>
                <a:spLocks/>
              </p:cNvSpPr>
              <p:nvPr/>
            </p:nvSpPr>
            <p:spPr bwMode="auto">
              <a:xfrm>
                <a:off x="2619" y="808"/>
                <a:ext cx="74"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102" name="AutoShape 35"/>
              <p:cNvSpPr>
                <a:spLocks/>
              </p:cNvSpPr>
              <p:nvPr/>
            </p:nvSpPr>
            <p:spPr bwMode="auto">
              <a:xfrm>
                <a:off x="2727"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103" name="AutoShape 36"/>
              <p:cNvSpPr>
                <a:spLocks/>
              </p:cNvSpPr>
              <p:nvPr/>
            </p:nvSpPr>
            <p:spPr bwMode="auto">
              <a:xfrm>
                <a:off x="2805" y="808"/>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104" name="AutoShape 37"/>
              <p:cNvSpPr>
                <a:spLocks/>
              </p:cNvSpPr>
              <p:nvPr/>
            </p:nvSpPr>
            <p:spPr bwMode="auto">
              <a:xfrm>
                <a:off x="2914" y="808"/>
                <a:ext cx="71"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105" name="AutoShape 38"/>
              <p:cNvSpPr>
                <a:spLocks/>
              </p:cNvSpPr>
              <p:nvPr/>
            </p:nvSpPr>
            <p:spPr bwMode="auto">
              <a:xfrm>
                <a:off x="3016" y="808"/>
                <a:ext cx="65"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sp>
        <p:nvSpPr>
          <p:cNvPr id="45064" name="Rectangle 39"/>
          <p:cNvSpPr>
            <a:spLocks/>
          </p:cNvSpPr>
          <p:nvPr/>
        </p:nvSpPr>
        <p:spPr bwMode="auto">
          <a:xfrm>
            <a:off x="2780482" y="880691"/>
            <a:ext cx="3580805"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5" bIns="0"/>
          <a:lstStyle/>
          <a:p>
            <a:pPr marL="31253">
              <a:lnSpc>
                <a:spcPct val="101000"/>
              </a:lnSpc>
              <a:tabLst>
                <a:tab pos="31253" algn="l"/>
                <a:tab pos="405171" algn="l"/>
                <a:tab pos="789133" algn="l"/>
                <a:tab pos="1161935" algn="l"/>
                <a:tab pos="1535852" algn="l"/>
                <a:tab pos="1919815" algn="l"/>
                <a:tab pos="2292616" algn="l"/>
                <a:tab pos="2676579" algn="l"/>
                <a:tab pos="3050496" algn="l"/>
                <a:tab pos="3428878" algn="l"/>
                <a:tab pos="3807260" algn="l"/>
                <a:tab pos="4186759" algn="l"/>
                <a:tab pos="4553979" algn="l"/>
                <a:tab pos="4933477" algn="l"/>
                <a:tab pos="5311859" algn="l"/>
                <a:tab pos="5690241" algn="l"/>
                <a:tab pos="6068623" algn="l"/>
                <a:tab pos="6442540" algn="l"/>
                <a:tab pos="6826503" algn="l"/>
                <a:tab pos="7199305" algn="l"/>
                <a:tab pos="7573222" algn="l"/>
                <a:tab pos="7583267" algn="l"/>
                <a:tab pos="7679258" algn="l"/>
              </a:tabLst>
            </a:pPr>
            <a:r>
              <a:rPr lang="en-US" sz="1900">
                <a:solidFill>
                  <a:srgbClr val="FFFFFF"/>
                </a:solidFill>
                <a:cs typeface="Arial" pitchFamily="34" charset="0"/>
                <a:sym typeface="Arial" pitchFamily="34" charset="0"/>
              </a:rPr>
              <a:t>Applications</a:t>
            </a:r>
          </a:p>
        </p:txBody>
      </p:sp>
      <p:grpSp>
        <p:nvGrpSpPr>
          <p:cNvPr id="45065" name="Group 40"/>
          <p:cNvGrpSpPr>
            <a:grpSpLocks/>
          </p:cNvGrpSpPr>
          <p:nvPr/>
        </p:nvGrpSpPr>
        <p:grpSpPr bwMode="auto">
          <a:xfrm>
            <a:off x="7255371" y="535782"/>
            <a:ext cx="1500188" cy="793626"/>
            <a:chOff x="0" y="0"/>
            <a:chExt cx="2519" cy="1000"/>
          </a:xfrm>
        </p:grpSpPr>
        <p:sp>
          <p:nvSpPr>
            <p:cNvPr id="45066" name="AutoShape 41"/>
            <p:cNvSpPr>
              <a:spLocks/>
            </p:cNvSpPr>
            <p:nvPr/>
          </p:nvSpPr>
          <p:spPr bwMode="auto">
            <a:xfrm>
              <a:off x="1420" y="0"/>
              <a:ext cx="757" cy="964"/>
            </a:xfrm>
            <a:custGeom>
              <a:avLst/>
              <a:gdLst>
                <a:gd name="T0" fmla="*/ 19 w 21600"/>
                <a:gd name="T1" fmla="*/ 16 h 21600"/>
                <a:gd name="T2" fmla="*/ 25 w 21600"/>
                <a:gd name="T3" fmla="*/ 24 h 21600"/>
                <a:gd name="T4" fmla="*/ 23 w 21600"/>
                <a:gd name="T5" fmla="*/ 33 h 21600"/>
                <a:gd name="T6" fmla="*/ 16 w 21600"/>
                <a:gd name="T7" fmla="*/ 40 h 21600"/>
                <a:gd name="T8" fmla="*/ 7 w 21600"/>
                <a:gd name="T9" fmla="*/ 43 h 21600"/>
                <a:gd name="T10" fmla="*/ 0 w 21600"/>
                <a:gd name="T11" fmla="*/ 40 h 21600"/>
                <a:gd name="T12" fmla="*/ 3 w 21600"/>
                <a:gd name="T13" fmla="*/ 35 h 21600"/>
                <a:gd name="T14" fmla="*/ 11 w 21600"/>
                <a:gd name="T15" fmla="*/ 39 h 21600"/>
                <a:gd name="T16" fmla="*/ 17 w 21600"/>
                <a:gd name="T17" fmla="*/ 36 h 21600"/>
                <a:gd name="T18" fmla="*/ 20 w 21600"/>
                <a:gd name="T19" fmla="*/ 27 h 21600"/>
                <a:gd name="T20" fmla="*/ 19 w 21600"/>
                <a:gd name="T21" fmla="*/ 22 h 21600"/>
                <a:gd name="T22" fmla="*/ 15 w 21600"/>
                <a:gd name="T23" fmla="*/ 20 h 21600"/>
                <a:gd name="T24" fmla="*/ 11 w 21600"/>
                <a:gd name="T25" fmla="*/ 22 h 21600"/>
                <a:gd name="T26" fmla="*/ 9 w 21600"/>
                <a:gd name="T27" fmla="*/ 23 h 21600"/>
                <a:gd name="T28" fmla="*/ 9 w 21600"/>
                <a:gd name="T29" fmla="*/ 20 h 21600"/>
                <a:gd name="T30" fmla="*/ 14 w 21600"/>
                <a:gd name="T31" fmla="*/ 17 h 21600"/>
                <a:gd name="T32" fmla="*/ 20 w 21600"/>
                <a:gd name="T33" fmla="*/ 13 h 21600"/>
                <a:gd name="T34" fmla="*/ 21 w 21600"/>
                <a:gd name="T35" fmla="*/ 8 h 21600"/>
                <a:gd name="T36" fmla="*/ 18 w 21600"/>
                <a:gd name="T37" fmla="*/ 4 h 21600"/>
                <a:gd name="T38" fmla="*/ 12 w 21600"/>
                <a:gd name="T39" fmla="*/ 8 h 21600"/>
                <a:gd name="T40" fmla="*/ 11 w 21600"/>
                <a:gd name="T41" fmla="*/ 4 h 21600"/>
                <a:gd name="T42" fmla="*/ 21 w 21600"/>
                <a:gd name="T43" fmla="*/ 0 h 21600"/>
                <a:gd name="T44" fmla="*/ 25 w 21600"/>
                <a:gd name="T45" fmla="*/ 2 h 21600"/>
                <a:gd name="T46" fmla="*/ 27 w 21600"/>
                <a:gd name="T47" fmla="*/ 6 h 21600"/>
                <a:gd name="T48" fmla="*/ 21 w 21600"/>
                <a:gd name="T49" fmla="*/ 1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600"/>
                <a:gd name="T76" fmla="*/ 0 h 21600"/>
                <a:gd name="T77" fmla="*/ 21600 w 21600"/>
                <a:gd name="T78" fmla="*/ 21600 h 216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600" h="21600">
                  <a:moveTo>
                    <a:pt x="15709" y="7971"/>
                  </a:moveTo>
                  <a:cubicBezTo>
                    <a:pt x="18982" y="8229"/>
                    <a:pt x="20618" y="9771"/>
                    <a:pt x="20618" y="12086"/>
                  </a:cubicBezTo>
                  <a:cubicBezTo>
                    <a:pt x="20618" y="13629"/>
                    <a:pt x="19964" y="15171"/>
                    <a:pt x="18655" y="16714"/>
                  </a:cubicBezTo>
                  <a:cubicBezTo>
                    <a:pt x="17345" y="18000"/>
                    <a:pt x="15382" y="19286"/>
                    <a:pt x="13418" y="20314"/>
                  </a:cubicBezTo>
                  <a:cubicBezTo>
                    <a:pt x="11127" y="21086"/>
                    <a:pt x="8836" y="21600"/>
                    <a:pt x="5891" y="21600"/>
                  </a:cubicBezTo>
                  <a:cubicBezTo>
                    <a:pt x="3273" y="21600"/>
                    <a:pt x="1309" y="21086"/>
                    <a:pt x="0" y="20057"/>
                  </a:cubicBezTo>
                  <a:cubicBezTo>
                    <a:pt x="2618" y="17743"/>
                    <a:pt x="2618" y="17743"/>
                    <a:pt x="2618" y="17743"/>
                  </a:cubicBezTo>
                  <a:cubicBezTo>
                    <a:pt x="4255" y="19029"/>
                    <a:pt x="6218" y="19800"/>
                    <a:pt x="8836" y="19800"/>
                  </a:cubicBezTo>
                  <a:cubicBezTo>
                    <a:pt x="10800" y="19800"/>
                    <a:pt x="12436" y="19286"/>
                    <a:pt x="14073" y="18000"/>
                  </a:cubicBezTo>
                  <a:cubicBezTo>
                    <a:pt x="15709" y="16714"/>
                    <a:pt x="16364" y="15429"/>
                    <a:pt x="16364" y="13371"/>
                  </a:cubicBezTo>
                  <a:cubicBezTo>
                    <a:pt x="16364" y="12343"/>
                    <a:pt x="16036" y="11571"/>
                    <a:pt x="15382" y="11057"/>
                  </a:cubicBezTo>
                  <a:cubicBezTo>
                    <a:pt x="14727" y="10543"/>
                    <a:pt x="13745" y="10029"/>
                    <a:pt x="12436" y="10029"/>
                  </a:cubicBezTo>
                  <a:cubicBezTo>
                    <a:pt x="11782" y="10029"/>
                    <a:pt x="10800" y="10286"/>
                    <a:pt x="9164" y="10800"/>
                  </a:cubicBezTo>
                  <a:cubicBezTo>
                    <a:pt x="7200" y="11314"/>
                    <a:pt x="7200" y="11314"/>
                    <a:pt x="7200" y="11314"/>
                  </a:cubicBezTo>
                  <a:cubicBezTo>
                    <a:pt x="7200" y="10029"/>
                    <a:pt x="7200" y="10029"/>
                    <a:pt x="7200" y="10029"/>
                  </a:cubicBezTo>
                  <a:cubicBezTo>
                    <a:pt x="11127" y="8743"/>
                    <a:pt x="11127" y="8743"/>
                    <a:pt x="11127" y="8743"/>
                  </a:cubicBezTo>
                  <a:cubicBezTo>
                    <a:pt x="13418" y="7714"/>
                    <a:pt x="15055" y="6943"/>
                    <a:pt x="16036" y="6429"/>
                  </a:cubicBezTo>
                  <a:cubicBezTo>
                    <a:pt x="17018" y="5657"/>
                    <a:pt x="17345" y="4886"/>
                    <a:pt x="17345" y="4114"/>
                  </a:cubicBezTo>
                  <a:cubicBezTo>
                    <a:pt x="17345" y="2571"/>
                    <a:pt x="16364" y="1800"/>
                    <a:pt x="14727" y="1800"/>
                  </a:cubicBezTo>
                  <a:cubicBezTo>
                    <a:pt x="12764" y="1800"/>
                    <a:pt x="11127" y="2571"/>
                    <a:pt x="9491" y="4114"/>
                  </a:cubicBezTo>
                  <a:cubicBezTo>
                    <a:pt x="9164" y="1800"/>
                    <a:pt x="9164" y="1800"/>
                    <a:pt x="9164" y="1800"/>
                  </a:cubicBezTo>
                  <a:cubicBezTo>
                    <a:pt x="11127" y="514"/>
                    <a:pt x="13418" y="0"/>
                    <a:pt x="16691" y="0"/>
                  </a:cubicBezTo>
                  <a:cubicBezTo>
                    <a:pt x="18000" y="0"/>
                    <a:pt x="19309" y="257"/>
                    <a:pt x="20291" y="771"/>
                  </a:cubicBezTo>
                  <a:cubicBezTo>
                    <a:pt x="20945" y="1286"/>
                    <a:pt x="21600" y="2057"/>
                    <a:pt x="21600" y="2829"/>
                  </a:cubicBezTo>
                  <a:cubicBezTo>
                    <a:pt x="21600" y="4629"/>
                    <a:pt x="19964" y="6171"/>
                    <a:pt x="17018" y="7457"/>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67" name="AutoShape 42"/>
            <p:cNvSpPr>
              <a:spLocks/>
            </p:cNvSpPr>
            <p:nvPr/>
          </p:nvSpPr>
          <p:spPr bwMode="auto">
            <a:xfrm>
              <a:off x="0" y="390"/>
              <a:ext cx="286" cy="506"/>
            </a:xfrm>
            <a:custGeom>
              <a:avLst/>
              <a:gdLst>
                <a:gd name="T0" fmla="*/ 4 w 21600"/>
                <a:gd name="T1" fmla="*/ 12 h 21600"/>
                <a:gd name="T2" fmla="*/ 4 w 21600"/>
                <a:gd name="T3" fmla="*/ 10 h 21600"/>
                <a:gd name="T4" fmla="*/ 1 w 21600"/>
                <a:gd name="T5" fmla="*/ 10 h 21600"/>
                <a:gd name="T6" fmla="*/ 1 w 21600"/>
                <a:gd name="T7" fmla="*/ 0 h 21600"/>
                <a:gd name="T8" fmla="*/ 0 w 21600"/>
                <a:gd name="T9" fmla="*/ 0 h 21600"/>
                <a:gd name="T10" fmla="*/ 0 w 21600"/>
                <a:gd name="T11" fmla="*/ 12 h 21600"/>
                <a:gd name="T12" fmla="*/ 4 w 21600"/>
                <a:gd name="T13" fmla="*/ 12 h 21600"/>
                <a:gd name="T14" fmla="*/ 4 w 21600"/>
                <a:gd name="T15" fmla="*/ 12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600" y="21600"/>
                  </a:moveTo>
                  <a:lnTo>
                    <a:pt x="21600" y="19108"/>
                  </a:lnTo>
                  <a:lnTo>
                    <a:pt x="8542" y="19108"/>
                  </a:lnTo>
                  <a:lnTo>
                    <a:pt x="8542"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68" name="AutoShape 43"/>
            <p:cNvSpPr>
              <a:spLocks/>
            </p:cNvSpPr>
            <p:nvPr/>
          </p:nvSpPr>
          <p:spPr bwMode="auto">
            <a:xfrm>
              <a:off x="286" y="390"/>
              <a:ext cx="343" cy="506"/>
            </a:xfrm>
            <a:custGeom>
              <a:avLst/>
              <a:gdLst>
                <a:gd name="T0" fmla="*/ 4 w 21600"/>
                <a:gd name="T1" fmla="*/ 12 h 21600"/>
                <a:gd name="T2" fmla="*/ 4 w 21600"/>
                <a:gd name="T3" fmla="*/ 6 h 21600"/>
                <a:gd name="T4" fmla="*/ 5 w 21600"/>
                <a:gd name="T5" fmla="*/ 4 h 21600"/>
                <a:gd name="T6" fmla="*/ 5 w 21600"/>
                <a:gd name="T7" fmla="*/ 0 h 21600"/>
                <a:gd name="T8" fmla="*/ 4 w 21600"/>
                <a:gd name="T9" fmla="*/ 0 h 21600"/>
                <a:gd name="T10" fmla="*/ 4 w 21600"/>
                <a:gd name="T11" fmla="*/ 4 h 21600"/>
                <a:gd name="T12" fmla="*/ 3 w 21600"/>
                <a:gd name="T13" fmla="*/ 5 h 21600"/>
                <a:gd name="T14" fmla="*/ 3 w 21600"/>
                <a:gd name="T15" fmla="*/ 5 h 21600"/>
                <a:gd name="T16" fmla="*/ 2 w 21600"/>
                <a:gd name="T17" fmla="*/ 5 h 21600"/>
                <a:gd name="T18" fmla="*/ 2 w 21600"/>
                <a:gd name="T19" fmla="*/ 4 h 21600"/>
                <a:gd name="T20" fmla="*/ 2 w 21600"/>
                <a:gd name="T21" fmla="*/ 0 h 21600"/>
                <a:gd name="T22" fmla="*/ 0 w 21600"/>
                <a:gd name="T23" fmla="*/ 0 h 21600"/>
                <a:gd name="T24" fmla="*/ 0 w 21600"/>
                <a:gd name="T25" fmla="*/ 4 h 21600"/>
                <a:gd name="T26" fmla="*/ 2 w 21600"/>
                <a:gd name="T27" fmla="*/ 6 h 21600"/>
                <a:gd name="T28" fmla="*/ 2 w 21600"/>
                <a:gd name="T29" fmla="*/ 12 h 21600"/>
                <a:gd name="T30" fmla="*/ 4 w 21600"/>
                <a:gd name="T31" fmla="*/ 12 h 21600"/>
                <a:gd name="T32" fmla="*/ 4 w 21600"/>
                <a:gd name="T33" fmla="*/ 12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4400" y="21600"/>
                  </a:moveTo>
                  <a:cubicBezTo>
                    <a:pt x="14400" y="11782"/>
                    <a:pt x="14400" y="11782"/>
                    <a:pt x="14400" y="11782"/>
                  </a:cubicBezTo>
                  <a:cubicBezTo>
                    <a:pt x="19440" y="11782"/>
                    <a:pt x="21600" y="9818"/>
                    <a:pt x="21600" y="7364"/>
                  </a:cubicBezTo>
                  <a:cubicBezTo>
                    <a:pt x="21600" y="0"/>
                    <a:pt x="21600" y="0"/>
                    <a:pt x="21600" y="0"/>
                  </a:cubicBezTo>
                  <a:cubicBezTo>
                    <a:pt x="14400" y="0"/>
                    <a:pt x="14400" y="0"/>
                    <a:pt x="14400" y="0"/>
                  </a:cubicBezTo>
                  <a:cubicBezTo>
                    <a:pt x="14400" y="7364"/>
                    <a:pt x="14400" y="7364"/>
                    <a:pt x="14400" y="7364"/>
                  </a:cubicBezTo>
                  <a:cubicBezTo>
                    <a:pt x="14400" y="7855"/>
                    <a:pt x="14400" y="8345"/>
                    <a:pt x="13680" y="8836"/>
                  </a:cubicBezTo>
                  <a:cubicBezTo>
                    <a:pt x="12960" y="9327"/>
                    <a:pt x="11520" y="9818"/>
                    <a:pt x="10800" y="9818"/>
                  </a:cubicBezTo>
                  <a:cubicBezTo>
                    <a:pt x="10080" y="9818"/>
                    <a:pt x="9360" y="9327"/>
                    <a:pt x="8640" y="8836"/>
                  </a:cubicBezTo>
                  <a:cubicBezTo>
                    <a:pt x="7920" y="8345"/>
                    <a:pt x="7200" y="7855"/>
                    <a:pt x="7200" y="7364"/>
                  </a:cubicBezTo>
                  <a:cubicBezTo>
                    <a:pt x="7200" y="0"/>
                    <a:pt x="7200" y="0"/>
                    <a:pt x="7200" y="0"/>
                  </a:cubicBezTo>
                  <a:cubicBezTo>
                    <a:pt x="0" y="0"/>
                    <a:pt x="0" y="0"/>
                    <a:pt x="0" y="0"/>
                  </a:cubicBezTo>
                  <a:cubicBezTo>
                    <a:pt x="0" y="7364"/>
                    <a:pt x="0" y="7364"/>
                    <a:pt x="0" y="7364"/>
                  </a:cubicBezTo>
                  <a:cubicBezTo>
                    <a:pt x="0" y="9818"/>
                    <a:pt x="2880" y="11782"/>
                    <a:pt x="7200" y="11782"/>
                  </a:cubicBezTo>
                  <a:cubicBezTo>
                    <a:pt x="7200" y="21600"/>
                    <a:pt x="7200" y="21600"/>
                    <a:pt x="7200" y="21600"/>
                  </a:cubicBezTo>
                  <a:cubicBezTo>
                    <a:pt x="14400" y="21600"/>
                    <a:pt x="14400" y="21600"/>
                    <a:pt x="14400" y="21600"/>
                  </a:cubicBezTo>
                  <a:close/>
                  <a:moveTo>
                    <a:pt x="144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69" name="AutoShape 44"/>
            <p:cNvSpPr>
              <a:spLocks/>
            </p:cNvSpPr>
            <p:nvPr/>
          </p:nvSpPr>
          <p:spPr bwMode="auto">
            <a:xfrm>
              <a:off x="744" y="390"/>
              <a:ext cx="333" cy="506"/>
            </a:xfrm>
            <a:custGeom>
              <a:avLst/>
              <a:gdLst>
                <a:gd name="T0" fmla="*/ 2 w 21600"/>
                <a:gd name="T1" fmla="*/ 12 h 21600"/>
                <a:gd name="T2" fmla="*/ 2 w 21600"/>
                <a:gd name="T3" fmla="*/ 6 h 21600"/>
                <a:gd name="T4" fmla="*/ 3 w 21600"/>
                <a:gd name="T5" fmla="*/ 6 h 21600"/>
                <a:gd name="T6" fmla="*/ 3 w 21600"/>
                <a:gd name="T7" fmla="*/ 7 h 21600"/>
                <a:gd name="T8" fmla="*/ 4 w 21600"/>
                <a:gd name="T9" fmla="*/ 8 h 21600"/>
                <a:gd name="T10" fmla="*/ 4 w 21600"/>
                <a:gd name="T11" fmla="*/ 12 h 21600"/>
                <a:gd name="T12" fmla="*/ 5 w 21600"/>
                <a:gd name="T13" fmla="*/ 12 h 21600"/>
                <a:gd name="T14" fmla="*/ 5 w 21600"/>
                <a:gd name="T15" fmla="*/ 7 h 21600"/>
                <a:gd name="T16" fmla="*/ 5 w 21600"/>
                <a:gd name="T17" fmla="*/ 6 h 21600"/>
                <a:gd name="T18" fmla="*/ 4 w 21600"/>
                <a:gd name="T19" fmla="*/ 6 h 21600"/>
                <a:gd name="T20" fmla="*/ 4 w 21600"/>
                <a:gd name="T21" fmla="*/ 6 h 21600"/>
                <a:gd name="T22" fmla="*/ 5 w 21600"/>
                <a:gd name="T23" fmla="*/ 5 h 21600"/>
                <a:gd name="T24" fmla="*/ 5 w 21600"/>
                <a:gd name="T25" fmla="*/ 3 h 21600"/>
                <a:gd name="T26" fmla="*/ 5 w 21600"/>
                <a:gd name="T27" fmla="*/ 3 h 21600"/>
                <a:gd name="T28" fmla="*/ 5 w 21600"/>
                <a:gd name="T29" fmla="*/ 1 h 21600"/>
                <a:gd name="T30" fmla="*/ 4 w 21600"/>
                <a:gd name="T31" fmla="*/ 0 h 21600"/>
                <a:gd name="T32" fmla="*/ 0 w 21600"/>
                <a:gd name="T33" fmla="*/ 0 h 21600"/>
                <a:gd name="T34" fmla="*/ 0 w 21600"/>
                <a:gd name="T35" fmla="*/ 12 h 21600"/>
                <a:gd name="T36" fmla="*/ 2 w 21600"/>
                <a:gd name="T37" fmla="*/ 12 h 21600"/>
                <a:gd name="T38" fmla="*/ 2 w 21600"/>
                <a:gd name="T39" fmla="*/ 1 h 21600"/>
                <a:gd name="T40" fmla="*/ 3 w 21600"/>
                <a:gd name="T41" fmla="*/ 1 h 21600"/>
                <a:gd name="T42" fmla="*/ 3 w 21600"/>
                <a:gd name="T43" fmla="*/ 2 h 21600"/>
                <a:gd name="T44" fmla="*/ 4 w 21600"/>
                <a:gd name="T45" fmla="*/ 3 h 21600"/>
                <a:gd name="T46" fmla="*/ 4 w 21600"/>
                <a:gd name="T47" fmla="*/ 4 h 21600"/>
                <a:gd name="T48" fmla="*/ 3 w 21600"/>
                <a:gd name="T49" fmla="*/ 5 h 21600"/>
                <a:gd name="T50" fmla="*/ 3 w 21600"/>
                <a:gd name="T51" fmla="*/ 5 h 21600"/>
                <a:gd name="T52" fmla="*/ 2 w 21600"/>
                <a:gd name="T53" fmla="*/ 5 h 21600"/>
                <a:gd name="T54" fmla="*/ 2 w 21600"/>
                <a:gd name="T55" fmla="*/ 1 h 21600"/>
                <a:gd name="T56" fmla="*/ 2 w 21600"/>
                <a:gd name="T57" fmla="*/ 1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7448" y="21600"/>
                  </a:moveTo>
                  <a:cubicBezTo>
                    <a:pt x="7448" y="11782"/>
                    <a:pt x="7448" y="11782"/>
                    <a:pt x="7448" y="11782"/>
                  </a:cubicBezTo>
                  <a:cubicBezTo>
                    <a:pt x="11172" y="11782"/>
                    <a:pt x="11172" y="11782"/>
                    <a:pt x="11172" y="11782"/>
                  </a:cubicBezTo>
                  <a:cubicBezTo>
                    <a:pt x="11917" y="11782"/>
                    <a:pt x="12662" y="12273"/>
                    <a:pt x="13407" y="12764"/>
                  </a:cubicBezTo>
                  <a:cubicBezTo>
                    <a:pt x="14152" y="13255"/>
                    <a:pt x="14897" y="13745"/>
                    <a:pt x="14897" y="14236"/>
                  </a:cubicBezTo>
                  <a:cubicBezTo>
                    <a:pt x="14897" y="21600"/>
                    <a:pt x="14897" y="21600"/>
                    <a:pt x="14897" y="21600"/>
                  </a:cubicBezTo>
                  <a:cubicBezTo>
                    <a:pt x="21600" y="21600"/>
                    <a:pt x="21600" y="21600"/>
                    <a:pt x="21600" y="21600"/>
                  </a:cubicBezTo>
                  <a:cubicBezTo>
                    <a:pt x="21600" y="13255"/>
                    <a:pt x="21600" y="13255"/>
                    <a:pt x="21600" y="13255"/>
                  </a:cubicBezTo>
                  <a:cubicBezTo>
                    <a:pt x="21600" y="12273"/>
                    <a:pt x="21600" y="11782"/>
                    <a:pt x="20855" y="11291"/>
                  </a:cubicBezTo>
                  <a:cubicBezTo>
                    <a:pt x="20110" y="10800"/>
                    <a:pt x="19366" y="10800"/>
                    <a:pt x="17876" y="10800"/>
                  </a:cubicBezTo>
                  <a:cubicBezTo>
                    <a:pt x="14897" y="10800"/>
                    <a:pt x="14897" y="10800"/>
                    <a:pt x="14897" y="10800"/>
                  </a:cubicBezTo>
                  <a:cubicBezTo>
                    <a:pt x="17131" y="10800"/>
                    <a:pt x="19366" y="10309"/>
                    <a:pt x="20110" y="9327"/>
                  </a:cubicBezTo>
                  <a:cubicBezTo>
                    <a:pt x="21600" y="8345"/>
                    <a:pt x="21600" y="7364"/>
                    <a:pt x="21600" y="5891"/>
                  </a:cubicBezTo>
                  <a:cubicBezTo>
                    <a:pt x="21600" y="4909"/>
                    <a:pt x="21600" y="4909"/>
                    <a:pt x="21600" y="4909"/>
                  </a:cubicBezTo>
                  <a:cubicBezTo>
                    <a:pt x="21600" y="3436"/>
                    <a:pt x="20855" y="2455"/>
                    <a:pt x="20110" y="1473"/>
                  </a:cubicBezTo>
                  <a:cubicBezTo>
                    <a:pt x="18621" y="491"/>
                    <a:pt x="16386" y="0"/>
                    <a:pt x="14897" y="0"/>
                  </a:cubicBezTo>
                  <a:cubicBezTo>
                    <a:pt x="0" y="0"/>
                    <a:pt x="0" y="0"/>
                    <a:pt x="0" y="0"/>
                  </a:cubicBezTo>
                  <a:cubicBezTo>
                    <a:pt x="0" y="21600"/>
                    <a:pt x="0" y="21600"/>
                    <a:pt x="0" y="21600"/>
                  </a:cubicBezTo>
                  <a:cubicBezTo>
                    <a:pt x="7448" y="21600"/>
                    <a:pt x="7448" y="21600"/>
                    <a:pt x="7448" y="21600"/>
                  </a:cubicBezTo>
                  <a:close/>
                  <a:moveTo>
                    <a:pt x="7448" y="2455"/>
                  </a:moveTo>
                  <a:cubicBezTo>
                    <a:pt x="11172" y="2455"/>
                    <a:pt x="11172" y="2455"/>
                    <a:pt x="11172" y="2455"/>
                  </a:cubicBezTo>
                  <a:cubicBezTo>
                    <a:pt x="11917" y="2455"/>
                    <a:pt x="12662" y="2455"/>
                    <a:pt x="13407" y="2945"/>
                  </a:cubicBezTo>
                  <a:cubicBezTo>
                    <a:pt x="14152" y="3436"/>
                    <a:pt x="14897" y="3927"/>
                    <a:pt x="14897" y="4909"/>
                  </a:cubicBezTo>
                  <a:cubicBezTo>
                    <a:pt x="14897" y="7364"/>
                    <a:pt x="14897" y="7364"/>
                    <a:pt x="14897" y="7364"/>
                  </a:cubicBezTo>
                  <a:cubicBezTo>
                    <a:pt x="14897" y="7855"/>
                    <a:pt x="14152" y="8345"/>
                    <a:pt x="13407" y="8836"/>
                  </a:cubicBezTo>
                  <a:cubicBezTo>
                    <a:pt x="12662" y="9327"/>
                    <a:pt x="11917" y="9818"/>
                    <a:pt x="11172" y="9818"/>
                  </a:cubicBezTo>
                  <a:cubicBezTo>
                    <a:pt x="7448" y="9818"/>
                    <a:pt x="7448" y="9818"/>
                    <a:pt x="7448" y="9818"/>
                  </a:cubicBezTo>
                  <a:cubicBezTo>
                    <a:pt x="7448" y="2455"/>
                    <a:pt x="7448" y="2455"/>
                    <a:pt x="7448" y="2455"/>
                  </a:cubicBezTo>
                  <a:close/>
                  <a:moveTo>
                    <a:pt x="7448" y="2455"/>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0" name="AutoShape 45"/>
            <p:cNvSpPr>
              <a:spLocks/>
            </p:cNvSpPr>
            <p:nvPr/>
          </p:nvSpPr>
          <p:spPr bwMode="auto">
            <a:xfrm>
              <a:off x="1190" y="390"/>
              <a:ext cx="344" cy="506"/>
            </a:xfrm>
            <a:custGeom>
              <a:avLst/>
              <a:gdLst>
                <a:gd name="T0" fmla="*/ 2 w 21600"/>
                <a:gd name="T1" fmla="*/ 12 h 21600"/>
                <a:gd name="T2" fmla="*/ 2 w 21600"/>
                <a:gd name="T3" fmla="*/ 6 h 21600"/>
                <a:gd name="T4" fmla="*/ 4 w 21600"/>
                <a:gd name="T5" fmla="*/ 6 h 21600"/>
                <a:gd name="T6" fmla="*/ 4 w 21600"/>
                <a:gd name="T7" fmla="*/ 12 h 21600"/>
                <a:gd name="T8" fmla="*/ 5 w 21600"/>
                <a:gd name="T9" fmla="*/ 12 h 21600"/>
                <a:gd name="T10" fmla="*/ 5 w 21600"/>
                <a:gd name="T11" fmla="*/ 3 h 21600"/>
                <a:gd name="T12" fmla="*/ 5 w 21600"/>
                <a:gd name="T13" fmla="*/ 1 h 21600"/>
                <a:gd name="T14" fmla="*/ 4 w 21600"/>
                <a:gd name="T15" fmla="*/ 0 h 21600"/>
                <a:gd name="T16" fmla="*/ 2 w 21600"/>
                <a:gd name="T17" fmla="*/ 0 h 21600"/>
                <a:gd name="T18" fmla="*/ 1 w 21600"/>
                <a:gd name="T19" fmla="*/ 1 h 21600"/>
                <a:gd name="T20" fmla="*/ 0 w 21600"/>
                <a:gd name="T21" fmla="*/ 3 h 21600"/>
                <a:gd name="T22" fmla="*/ 0 w 21600"/>
                <a:gd name="T23" fmla="*/ 12 h 21600"/>
                <a:gd name="T24" fmla="*/ 2 w 21600"/>
                <a:gd name="T25" fmla="*/ 12 h 21600"/>
                <a:gd name="T26" fmla="*/ 2 w 21600"/>
                <a:gd name="T27" fmla="*/ 3 h 21600"/>
                <a:gd name="T28" fmla="*/ 2 w 21600"/>
                <a:gd name="T29" fmla="*/ 2 h 21600"/>
                <a:gd name="T30" fmla="*/ 3 w 21600"/>
                <a:gd name="T31" fmla="*/ 1 h 21600"/>
                <a:gd name="T32" fmla="*/ 3 w 21600"/>
                <a:gd name="T33" fmla="*/ 2 h 21600"/>
                <a:gd name="T34" fmla="*/ 4 w 21600"/>
                <a:gd name="T35" fmla="*/ 3 h 21600"/>
                <a:gd name="T36" fmla="*/ 4 w 21600"/>
                <a:gd name="T37" fmla="*/ 5 h 21600"/>
                <a:gd name="T38" fmla="*/ 2 w 21600"/>
                <a:gd name="T39" fmla="*/ 5 h 21600"/>
                <a:gd name="T40" fmla="*/ 2 w 21600"/>
                <a:gd name="T41" fmla="*/ 3 h 21600"/>
                <a:gd name="T42" fmla="*/ 2 w 21600"/>
                <a:gd name="T43" fmla="*/ 3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7200" y="21600"/>
                  </a:moveTo>
                  <a:cubicBezTo>
                    <a:pt x="7200" y="11782"/>
                    <a:pt x="7200" y="11782"/>
                    <a:pt x="7200" y="11782"/>
                  </a:cubicBezTo>
                  <a:cubicBezTo>
                    <a:pt x="14400" y="11782"/>
                    <a:pt x="14400" y="11782"/>
                    <a:pt x="14400" y="11782"/>
                  </a:cubicBezTo>
                  <a:cubicBezTo>
                    <a:pt x="14400" y="21600"/>
                    <a:pt x="14400" y="21600"/>
                    <a:pt x="14400" y="21600"/>
                  </a:cubicBezTo>
                  <a:cubicBezTo>
                    <a:pt x="21600" y="21600"/>
                    <a:pt x="21600" y="21600"/>
                    <a:pt x="21600" y="21600"/>
                  </a:cubicBezTo>
                  <a:cubicBezTo>
                    <a:pt x="21600" y="4909"/>
                    <a:pt x="21600" y="4909"/>
                    <a:pt x="21600" y="4909"/>
                  </a:cubicBezTo>
                  <a:cubicBezTo>
                    <a:pt x="21600" y="3436"/>
                    <a:pt x="20880" y="2455"/>
                    <a:pt x="19440" y="1473"/>
                  </a:cubicBezTo>
                  <a:cubicBezTo>
                    <a:pt x="18000" y="491"/>
                    <a:pt x="16560" y="0"/>
                    <a:pt x="14400" y="0"/>
                  </a:cubicBezTo>
                  <a:cubicBezTo>
                    <a:pt x="7200" y="0"/>
                    <a:pt x="7200" y="0"/>
                    <a:pt x="7200" y="0"/>
                  </a:cubicBezTo>
                  <a:cubicBezTo>
                    <a:pt x="5040" y="0"/>
                    <a:pt x="3600" y="491"/>
                    <a:pt x="2160" y="1473"/>
                  </a:cubicBezTo>
                  <a:cubicBezTo>
                    <a:pt x="720" y="2455"/>
                    <a:pt x="0" y="3436"/>
                    <a:pt x="0" y="4909"/>
                  </a:cubicBezTo>
                  <a:cubicBezTo>
                    <a:pt x="0" y="21600"/>
                    <a:pt x="0" y="21600"/>
                    <a:pt x="0" y="21600"/>
                  </a:cubicBezTo>
                  <a:cubicBezTo>
                    <a:pt x="7200" y="21600"/>
                    <a:pt x="7200" y="21600"/>
                    <a:pt x="7200" y="21600"/>
                  </a:cubicBezTo>
                  <a:close/>
                  <a:moveTo>
                    <a:pt x="7200" y="4909"/>
                  </a:moveTo>
                  <a:cubicBezTo>
                    <a:pt x="7200" y="3927"/>
                    <a:pt x="7920" y="3436"/>
                    <a:pt x="8640" y="2945"/>
                  </a:cubicBezTo>
                  <a:cubicBezTo>
                    <a:pt x="9360" y="2455"/>
                    <a:pt x="10080" y="2455"/>
                    <a:pt x="10800" y="2455"/>
                  </a:cubicBezTo>
                  <a:cubicBezTo>
                    <a:pt x="11520" y="2455"/>
                    <a:pt x="12960" y="2455"/>
                    <a:pt x="13680" y="2945"/>
                  </a:cubicBezTo>
                  <a:cubicBezTo>
                    <a:pt x="14400" y="3436"/>
                    <a:pt x="14400" y="3927"/>
                    <a:pt x="14400" y="4909"/>
                  </a:cubicBezTo>
                  <a:cubicBezTo>
                    <a:pt x="14400" y="9818"/>
                    <a:pt x="14400" y="9818"/>
                    <a:pt x="14400" y="9818"/>
                  </a:cubicBezTo>
                  <a:cubicBezTo>
                    <a:pt x="7200" y="9818"/>
                    <a:pt x="7200" y="9818"/>
                    <a:pt x="7200" y="9818"/>
                  </a:cubicBezTo>
                  <a:cubicBezTo>
                    <a:pt x="7200" y="4909"/>
                    <a:pt x="7200" y="4909"/>
                    <a:pt x="7200" y="4909"/>
                  </a:cubicBezTo>
                  <a:close/>
                  <a:moveTo>
                    <a:pt x="7200" y="4909"/>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1" name="AutoShape 46"/>
            <p:cNvSpPr>
              <a:spLocks/>
            </p:cNvSpPr>
            <p:nvPr/>
          </p:nvSpPr>
          <p:spPr bwMode="auto">
            <a:xfrm>
              <a:off x="2016" y="747"/>
              <a:ext cx="138" cy="253"/>
            </a:xfrm>
            <a:custGeom>
              <a:avLst/>
              <a:gdLst>
                <a:gd name="T0" fmla="*/ 0 w 21600"/>
                <a:gd name="T1" fmla="*/ 3 h 21600"/>
                <a:gd name="T2" fmla="*/ 0 w 21600"/>
                <a:gd name="T3" fmla="*/ 2 h 21600"/>
                <a:gd name="T4" fmla="*/ 1 w 21600"/>
                <a:gd name="T5" fmla="*/ 2 h 21600"/>
                <a:gd name="T6" fmla="*/ 1 w 21600"/>
                <a:gd name="T7" fmla="*/ 1 h 21600"/>
                <a:gd name="T8" fmla="*/ 0 w 21600"/>
                <a:gd name="T9" fmla="*/ 1 h 21600"/>
                <a:gd name="T10" fmla="*/ 0 w 21600"/>
                <a:gd name="T11" fmla="*/ 0 h 21600"/>
                <a:gd name="T12" fmla="*/ 1 w 21600"/>
                <a:gd name="T13" fmla="*/ 0 h 21600"/>
                <a:gd name="T14" fmla="*/ 1 w 21600"/>
                <a:gd name="T15" fmla="*/ 0 h 21600"/>
                <a:gd name="T16" fmla="*/ 0 w 21600"/>
                <a:gd name="T17" fmla="*/ 0 h 21600"/>
                <a:gd name="T18" fmla="*/ 0 w 21600"/>
                <a:gd name="T19" fmla="*/ 3 h 21600"/>
                <a:gd name="T20" fmla="*/ 0 w 21600"/>
                <a:gd name="T21" fmla="*/ 3 h 21600"/>
                <a:gd name="T22" fmla="*/ 0 w 21600"/>
                <a:gd name="T23" fmla="*/ 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8894" y="21600"/>
                  </a:moveTo>
                  <a:lnTo>
                    <a:pt x="8894" y="11769"/>
                  </a:lnTo>
                  <a:lnTo>
                    <a:pt x="16009" y="11769"/>
                  </a:lnTo>
                  <a:lnTo>
                    <a:pt x="16009" y="9831"/>
                  </a:lnTo>
                  <a:lnTo>
                    <a:pt x="8894" y="9831"/>
                  </a:lnTo>
                  <a:lnTo>
                    <a:pt x="8894" y="2908"/>
                  </a:lnTo>
                  <a:lnTo>
                    <a:pt x="21600" y="2908"/>
                  </a:lnTo>
                  <a:lnTo>
                    <a:pt x="21600" y="0"/>
                  </a:lnTo>
                  <a:lnTo>
                    <a:pt x="0" y="0"/>
                  </a:lnTo>
                  <a:lnTo>
                    <a:pt x="0" y="21600"/>
                  </a:lnTo>
                  <a:lnTo>
                    <a:pt x="8894" y="21600"/>
                  </a:lnTo>
                  <a:close/>
                  <a:moveTo>
                    <a:pt x="8894"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2" name="AutoShape 47"/>
            <p:cNvSpPr>
              <a:spLocks/>
            </p:cNvSpPr>
            <p:nvPr/>
          </p:nvSpPr>
          <p:spPr bwMode="auto">
            <a:xfrm>
              <a:off x="2188" y="747"/>
              <a:ext cx="137" cy="253"/>
            </a:xfrm>
            <a:custGeom>
              <a:avLst/>
              <a:gdLst>
                <a:gd name="T0" fmla="*/ 1 w 21600"/>
                <a:gd name="T1" fmla="*/ 3 h 21600"/>
                <a:gd name="T2" fmla="*/ 1 w 21600"/>
                <a:gd name="T3" fmla="*/ 3 h 21600"/>
                <a:gd name="T4" fmla="*/ 0 w 21600"/>
                <a:gd name="T5" fmla="*/ 3 h 21600"/>
                <a:gd name="T6" fmla="*/ 0 w 21600"/>
                <a:gd name="T7" fmla="*/ 2 h 21600"/>
                <a:gd name="T8" fmla="*/ 1 w 21600"/>
                <a:gd name="T9" fmla="*/ 2 h 21600"/>
                <a:gd name="T10" fmla="*/ 1 w 21600"/>
                <a:gd name="T11" fmla="*/ 1 h 21600"/>
                <a:gd name="T12" fmla="*/ 0 w 21600"/>
                <a:gd name="T13" fmla="*/ 1 h 21600"/>
                <a:gd name="T14" fmla="*/ 0 w 21600"/>
                <a:gd name="T15" fmla="*/ 0 h 21600"/>
                <a:gd name="T16" fmla="*/ 1 w 21600"/>
                <a:gd name="T17" fmla="*/ 0 h 21600"/>
                <a:gd name="T18" fmla="*/ 1 w 21600"/>
                <a:gd name="T19" fmla="*/ 0 h 21600"/>
                <a:gd name="T20" fmla="*/ 0 w 21600"/>
                <a:gd name="T21" fmla="*/ 0 h 21600"/>
                <a:gd name="T22" fmla="*/ 0 w 21600"/>
                <a:gd name="T23" fmla="*/ 3 h 21600"/>
                <a:gd name="T24" fmla="*/ 1 w 21600"/>
                <a:gd name="T25" fmla="*/ 3 h 21600"/>
                <a:gd name="T26" fmla="*/ 1 w 21600"/>
                <a:gd name="T27" fmla="*/ 3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21600"/>
                  </a:moveTo>
                  <a:lnTo>
                    <a:pt x="21600" y="19662"/>
                  </a:lnTo>
                  <a:lnTo>
                    <a:pt x="8894" y="19662"/>
                  </a:lnTo>
                  <a:lnTo>
                    <a:pt x="8894" y="11769"/>
                  </a:lnTo>
                  <a:lnTo>
                    <a:pt x="16264" y="11769"/>
                  </a:lnTo>
                  <a:lnTo>
                    <a:pt x="16264" y="9831"/>
                  </a:lnTo>
                  <a:lnTo>
                    <a:pt x="8894" y="9831"/>
                  </a:lnTo>
                  <a:lnTo>
                    <a:pt x="8894" y="2908"/>
                  </a:lnTo>
                  <a:lnTo>
                    <a:pt x="21600" y="2908"/>
                  </a:lnTo>
                  <a:lnTo>
                    <a:pt x="21600"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5073" name="AutoShape 48"/>
            <p:cNvSpPr>
              <a:spLocks/>
            </p:cNvSpPr>
            <p:nvPr/>
          </p:nvSpPr>
          <p:spPr bwMode="auto">
            <a:xfrm>
              <a:off x="2359" y="747"/>
              <a:ext cx="160" cy="253"/>
            </a:xfrm>
            <a:custGeom>
              <a:avLst/>
              <a:gdLst>
                <a:gd name="T0" fmla="*/ 1 w 21600"/>
                <a:gd name="T1" fmla="*/ 2 h 21600"/>
                <a:gd name="T2" fmla="*/ 1 w 21600"/>
                <a:gd name="T3" fmla="*/ 2 h 21600"/>
                <a:gd name="T4" fmla="*/ 1 w 21600"/>
                <a:gd name="T5" fmla="*/ 2 h 21600"/>
                <a:gd name="T6" fmla="*/ 1 w 21600"/>
                <a:gd name="T7" fmla="*/ 3 h 21600"/>
                <a:gd name="T8" fmla="*/ 1 w 21600"/>
                <a:gd name="T9" fmla="*/ 3 h 21600"/>
                <a:gd name="T10" fmla="*/ 0 w 21600"/>
                <a:gd name="T11" fmla="*/ 2 h 21600"/>
                <a:gd name="T12" fmla="*/ 0 w 21600"/>
                <a:gd name="T13" fmla="*/ 1 h 21600"/>
                <a:gd name="T14" fmla="*/ 1 w 21600"/>
                <a:gd name="T15" fmla="*/ 0 h 21600"/>
                <a:gd name="T16" fmla="*/ 1 w 21600"/>
                <a:gd name="T17" fmla="*/ 0 h 21600"/>
                <a:gd name="T18" fmla="*/ 1 w 21600"/>
                <a:gd name="T19" fmla="*/ 0 h 21600"/>
                <a:gd name="T20" fmla="*/ 1 w 21600"/>
                <a:gd name="T21" fmla="*/ 1 h 21600"/>
                <a:gd name="T22" fmla="*/ 1 w 21600"/>
                <a:gd name="T23" fmla="*/ 1 h 21600"/>
                <a:gd name="T24" fmla="*/ 1 w 21600"/>
                <a:gd name="T25" fmla="*/ 0 h 21600"/>
                <a:gd name="T26" fmla="*/ 0 w 21600"/>
                <a:gd name="T27" fmla="*/ 0 h 21600"/>
                <a:gd name="T28" fmla="*/ 0 w 21600"/>
                <a:gd name="T29" fmla="*/ 0 h 21600"/>
                <a:gd name="T30" fmla="*/ 0 w 21600"/>
                <a:gd name="T31" fmla="*/ 1 h 21600"/>
                <a:gd name="T32" fmla="*/ 0 w 21600"/>
                <a:gd name="T33" fmla="*/ 2 h 21600"/>
                <a:gd name="T34" fmla="*/ 0 w 21600"/>
                <a:gd name="T35" fmla="*/ 3 h 21600"/>
                <a:gd name="T36" fmla="*/ 0 w 21600"/>
                <a:gd name="T37" fmla="*/ 3 h 21600"/>
                <a:gd name="T38" fmla="*/ 1 w 21600"/>
                <a:gd name="T39" fmla="*/ 3 h 21600"/>
                <a:gd name="T40" fmla="*/ 1 w 21600"/>
                <a:gd name="T41" fmla="*/ 3 h 21600"/>
                <a:gd name="T42" fmla="*/ 1 w 21600"/>
                <a:gd name="T43" fmla="*/ 2 h 21600"/>
                <a:gd name="T44" fmla="*/ 1 w 21600"/>
                <a:gd name="T45" fmla="*/ 1 h 21600"/>
                <a:gd name="T46" fmla="*/ 1 w 21600"/>
                <a:gd name="T47" fmla="*/ 1 h 21600"/>
                <a:gd name="T48" fmla="*/ 1 w 21600"/>
                <a:gd name="T49" fmla="*/ 2 h 21600"/>
                <a:gd name="T50" fmla="*/ 1 w 21600"/>
                <a:gd name="T51" fmla="*/ 2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600"/>
                <a:gd name="T79" fmla="*/ 0 h 21600"/>
                <a:gd name="T80" fmla="*/ 21600 w 21600"/>
                <a:gd name="T81" fmla="*/ 21600 h 216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600" h="21600">
                  <a:moveTo>
                    <a:pt x="10800" y="11782"/>
                  </a:moveTo>
                  <a:cubicBezTo>
                    <a:pt x="13886" y="11782"/>
                    <a:pt x="13886" y="11782"/>
                    <a:pt x="13886" y="11782"/>
                  </a:cubicBezTo>
                  <a:cubicBezTo>
                    <a:pt x="13886" y="16691"/>
                    <a:pt x="13886" y="16691"/>
                    <a:pt x="13886" y="16691"/>
                  </a:cubicBezTo>
                  <a:cubicBezTo>
                    <a:pt x="13886" y="18655"/>
                    <a:pt x="13886" y="19636"/>
                    <a:pt x="10800" y="19636"/>
                  </a:cubicBezTo>
                  <a:lnTo>
                    <a:pt x="9257" y="18655"/>
                  </a:lnTo>
                  <a:cubicBezTo>
                    <a:pt x="7714" y="18655"/>
                    <a:pt x="7714" y="17673"/>
                    <a:pt x="7714" y="16691"/>
                  </a:cubicBezTo>
                  <a:cubicBezTo>
                    <a:pt x="7714" y="4909"/>
                    <a:pt x="7714" y="4909"/>
                    <a:pt x="7714" y="4909"/>
                  </a:cubicBezTo>
                  <a:cubicBezTo>
                    <a:pt x="7714" y="3927"/>
                    <a:pt x="7714" y="3927"/>
                    <a:pt x="9257" y="2945"/>
                  </a:cubicBezTo>
                  <a:lnTo>
                    <a:pt x="10800" y="2945"/>
                  </a:lnTo>
                  <a:cubicBezTo>
                    <a:pt x="13886" y="2945"/>
                    <a:pt x="13886" y="2945"/>
                    <a:pt x="13886" y="2945"/>
                  </a:cubicBezTo>
                  <a:cubicBezTo>
                    <a:pt x="16971" y="2945"/>
                    <a:pt x="18514" y="2945"/>
                    <a:pt x="18514" y="4909"/>
                  </a:cubicBezTo>
                  <a:cubicBezTo>
                    <a:pt x="21600" y="4909"/>
                    <a:pt x="21600" y="4909"/>
                    <a:pt x="21600" y="4909"/>
                  </a:cubicBezTo>
                  <a:cubicBezTo>
                    <a:pt x="21600" y="1964"/>
                    <a:pt x="18514" y="0"/>
                    <a:pt x="13886" y="0"/>
                  </a:cubicBezTo>
                  <a:cubicBezTo>
                    <a:pt x="7714" y="0"/>
                    <a:pt x="7714" y="0"/>
                    <a:pt x="7714" y="0"/>
                  </a:cubicBezTo>
                  <a:cubicBezTo>
                    <a:pt x="6171" y="0"/>
                    <a:pt x="3086" y="982"/>
                    <a:pt x="3086" y="1964"/>
                  </a:cubicBezTo>
                  <a:cubicBezTo>
                    <a:pt x="1543" y="2945"/>
                    <a:pt x="0" y="3927"/>
                    <a:pt x="0" y="4909"/>
                  </a:cubicBezTo>
                  <a:cubicBezTo>
                    <a:pt x="0" y="16691"/>
                    <a:pt x="0" y="16691"/>
                    <a:pt x="0" y="16691"/>
                  </a:cubicBezTo>
                  <a:cubicBezTo>
                    <a:pt x="0" y="18655"/>
                    <a:pt x="1543" y="19636"/>
                    <a:pt x="3086" y="20618"/>
                  </a:cubicBezTo>
                  <a:cubicBezTo>
                    <a:pt x="3086" y="21600"/>
                    <a:pt x="6171" y="21600"/>
                    <a:pt x="7714" y="21600"/>
                  </a:cubicBezTo>
                  <a:cubicBezTo>
                    <a:pt x="13886" y="21600"/>
                    <a:pt x="13886" y="21600"/>
                    <a:pt x="13886" y="21600"/>
                  </a:cubicBezTo>
                  <a:cubicBezTo>
                    <a:pt x="16971" y="21600"/>
                    <a:pt x="18514" y="21600"/>
                    <a:pt x="20057" y="20618"/>
                  </a:cubicBezTo>
                  <a:cubicBezTo>
                    <a:pt x="21600" y="19636"/>
                    <a:pt x="21600" y="18655"/>
                    <a:pt x="21600" y="16691"/>
                  </a:cubicBezTo>
                  <a:cubicBezTo>
                    <a:pt x="21600" y="9818"/>
                    <a:pt x="21600" y="9818"/>
                    <a:pt x="21600" y="9818"/>
                  </a:cubicBezTo>
                  <a:cubicBezTo>
                    <a:pt x="10800" y="9818"/>
                    <a:pt x="10800" y="9818"/>
                    <a:pt x="10800" y="9818"/>
                  </a:cubicBezTo>
                  <a:cubicBezTo>
                    <a:pt x="10800" y="11782"/>
                    <a:pt x="10800" y="11782"/>
                    <a:pt x="10800" y="11782"/>
                  </a:cubicBezTo>
                  <a:close/>
                  <a:moveTo>
                    <a:pt x="10800" y="11782"/>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spTree>
    <p:extLst>
      <p:ext uri="{BB962C8B-B14F-4D97-AF65-F5344CB8AC3E}">
        <p14:creationId xmlns:p14="http://schemas.microsoft.com/office/powerpoint/2010/main" val="15416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1" name="Group 2"/>
          <p:cNvGrpSpPr>
            <a:grpSpLocks/>
          </p:cNvGrpSpPr>
          <p:nvPr/>
        </p:nvGrpSpPr>
        <p:grpSpPr bwMode="auto">
          <a:xfrm>
            <a:off x="0" y="1350962"/>
            <a:ext cx="2348508" cy="5589588"/>
            <a:chOff x="0" y="0"/>
            <a:chExt cx="3946" cy="7042"/>
          </a:xfrm>
        </p:grpSpPr>
        <p:sp>
          <p:nvSpPr>
            <p:cNvPr id="48181" name="Rectangle 3"/>
            <p:cNvSpPr>
              <a:spLocks/>
            </p:cNvSpPr>
            <p:nvPr/>
          </p:nvSpPr>
          <p:spPr bwMode="auto">
            <a:xfrm>
              <a:off x="0" y="0"/>
              <a:ext cx="3946" cy="7042"/>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48182" name="Rectangle 4"/>
            <p:cNvSpPr>
              <a:spLocks/>
            </p:cNvSpPr>
            <p:nvPr/>
          </p:nvSpPr>
          <p:spPr bwMode="auto">
            <a:xfrm>
              <a:off x="1935" y="3341"/>
              <a:ext cx="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endParaRPr lang="cs-CZ"/>
            </a:p>
          </p:txBody>
        </p:sp>
      </p:grpSp>
      <p:sp>
        <p:nvSpPr>
          <p:cNvPr id="48132" name="Rectangle 5"/>
          <p:cNvSpPr>
            <a:spLocks/>
          </p:cNvSpPr>
          <p:nvPr/>
        </p:nvSpPr>
        <p:spPr bwMode="auto">
          <a:xfrm>
            <a:off x="329359" y="4581128"/>
            <a:ext cx="56149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nchor="ctr"/>
          <a:lstStyle/>
          <a:p>
            <a:pPr marL="32671">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Lst>
            </a:pPr>
            <a:r>
              <a:rPr lang="en-US" sz="1900" b="1" dirty="0">
                <a:solidFill>
                  <a:srgbClr val="006983"/>
                </a:solidFill>
                <a:latin typeface="Arial" pitchFamily="34" charset="0"/>
                <a:cs typeface="Arial" pitchFamily="34" charset="0"/>
                <a:sym typeface="Arial" pitchFamily="34" charset="0"/>
              </a:rPr>
              <a:t>Forensic Application</a:t>
            </a:r>
          </a:p>
        </p:txBody>
      </p:sp>
      <p:sp>
        <p:nvSpPr>
          <p:cNvPr id="48133" name="Rectangle 6"/>
          <p:cNvSpPr>
            <a:spLocks/>
          </p:cNvSpPr>
          <p:nvPr/>
        </p:nvSpPr>
        <p:spPr bwMode="auto">
          <a:xfrm>
            <a:off x="319087" y="5118100"/>
            <a:ext cx="6010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8" bIns="0"/>
          <a:lstStyle/>
          <a:p>
            <a:pPr marL="322040" indent="-288036">
              <a:lnSpc>
                <a:spcPct val="101000"/>
              </a:lnSpc>
              <a:spcBef>
                <a:spcPts val="966"/>
              </a:spcBef>
            </a:pPr>
            <a:r>
              <a:rPr lang="en-US" sz="1300" dirty="0">
                <a:latin typeface="Arial Unicode MS" pitchFamily="34" charset="-128"/>
                <a:ea typeface="Arial Unicode MS" pitchFamily="34" charset="-128"/>
                <a:cs typeface="Arial Unicode MS" pitchFamily="34" charset="-128"/>
                <a:sym typeface="Arial Unicode MS" pitchFamily="34" charset="-128"/>
              </a:rPr>
              <a:t>Gun Shot Residue Volume Analysis</a:t>
            </a:r>
          </a:p>
        </p:txBody>
      </p:sp>
      <p:pic>
        <p:nvPicPr>
          <p:cNvPr id="48134" name="Picture 7"/>
          <p:cNvPicPr>
            <a:picLocks noChangeArrowheads="1"/>
          </p:cNvPicPr>
          <p:nvPr/>
        </p:nvPicPr>
        <p:blipFill>
          <a:blip r:embed="rId5" cstate="print">
            <a:extLst>
              <a:ext uri="{28A0092B-C50C-407E-A947-70E740481C1C}">
                <a14:useLocalDpi xmlns:a14="http://schemas.microsoft.com/office/drawing/2010/main" val="0"/>
              </a:ext>
            </a:extLst>
          </a:blip>
          <a:srcRect l="26607" t="6458" b="42517"/>
          <a:stretch>
            <a:fillRect/>
          </a:stretch>
        </p:blipFill>
        <p:spPr bwMode="auto">
          <a:xfrm>
            <a:off x="4762" y="1797050"/>
            <a:ext cx="23383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6" name="Rectangle 10"/>
          <p:cNvSpPr>
            <a:spLocks/>
          </p:cNvSpPr>
          <p:nvPr/>
        </p:nvSpPr>
        <p:spPr bwMode="auto">
          <a:xfrm>
            <a:off x="280987" y="5441950"/>
            <a:ext cx="1790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4138" bIns="0"/>
          <a:lstStyle/>
          <a:p>
            <a:pPr marL="34004"/>
            <a:r>
              <a:rPr lang="en-US" sz="1300" b="1" dirty="0">
                <a:solidFill>
                  <a:srgbClr val="006983"/>
                </a:solidFill>
                <a:latin typeface="Arial" pitchFamily="34" charset="0"/>
                <a:cs typeface="Arial" pitchFamily="34" charset="0"/>
                <a:sym typeface="Arial" pitchFamily="34" charset="0"/>
              </a:rPr>
              <a:t>Simultaneous imaging</a:t>
            </a:r>
            <a:r>
              <a:rPr lang="en-US" sz="1300" dirty="0">
                <a:latin typeface="Arial" pitchFamily="34" charset="0"/>
                <a:cs typeface="Arial" pitchFamily="34" charset="0"/>
                <a:sym typeface="Arial" pitchFamily="34" charset="0"/>
              </a:rPr>
              <a:t> of the milling process.</a:t>
            </a:r>
          </a:p>
        </p:txBody>
      </p:sp>
      <p:grpSp>
        <p:nvGrpSpPr>
          <p:cNvPr id="48137" name="Group 11"/>
          <p:cNvGrpSpPr>
            <a:grpSpLocks/>
          </p:cNvGrpSpPr>
          <p:nvPr/>
        </p:nvGrpSpPr>
        <p:grpSpPr bwMode="auto">
          <a:xfrm>
            <a:off x="-4763" y="298450"/>
            <a:ext cx="9153525" cy="1498600"/>
            <a:chOff x="0" y="0"/>
            <a:chExt cx="15376" cy="1888"/>
          </a:xfrm>
        </p:grpSpPr>
        <p:pic>
          <p:nvPicPr>
            <p:cNvPr id="4814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376"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8150" name="Group 13"/>
            <p:cNvGrpSpPr>
              <a:grpSpLocks/>
            </p:cNvGrpSpPr>
            <p:nvPr/>
          </p:nvGrpSpPr>
          <p:grpSpPr bwMode="auto">
            <a:xfrm>
              <a:off x="544" y="304"/>
              <a:ext cx="3086" cy="906"/>
              <a:chOff x="0" y="0"/>
              <a:chExt cx="3086" cy="906"/>
            </a:xfrm>
          </p:grpSpPr>
          <p:sp>
            <p:nvSpPr>
              <p:cNvPr id="48151" name="AutoShape 14"/>
              <p:cNvSpPr>
                <a:spLocks/>
              </p:cNvSpPr>
              <p:nvPr/>
            </p:nvSpPr>
            <p:spPr bwMode="auto">
              <a:xfrm>
                <a:off x="646" y="202"/>
                <a:ext cx="354" cy="466"/>
              </a:xfrm>
              <a:custGeom>
                <a:avLst/>
                <a:gdLst>
                  <a:gd name="T0" fmla="*/ 13530 w 21600"/>
                  <a:gd name="T1" fmla="*/ 21600 h 21600"/>
                  <a:gd name="T2" fmla="*/ 8070 w 21600"/>
                  <a:gd name="T3" fmla="*/ 21600 h 21600"/>
                  <a:gd name="T4" fmla="*/ 8070 w 21600"/>
                  <a:gd name="T5" fmla="*/ 3600 h 21600"/>
                  <a:gd name="T6" fmla="*/ 0 w 21600"/>
                  <a:gd name="T7" fmla="*/ 3600 h 21600"/>
                  <a:gd name="T8" fmla="*/ 0 w 21600"/>
                  <a:gd name="T9" fmla="*/ 0 h 21600"/>
                  <a:gd name="T10" fmla="*/ 21600 w 21600"/>
                  <a:gd name="T11" fmla="*/ 0 h 21600"/>
                  <a:gd name="T12" fmla="*/ 21600 w 21600"/>
                  <a:gd name="T13" fmla="*/ 3600 h 21600"/>
                  <a:gd name="T14" fmla="*/ 13530 w 21600"/>
                  <a:gd name="T15" fmla="*/ 3600 h 21600"/>
                  <a:gd name="T16" fmla="*/ 13530 w 21600"/>
                  <a:gd name="T17" fmla="*/ 2160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2" name="AutoShape 15"/>
              <p:cNvSpPr>
                <a:spLocks/>
              </p:cNvSpPr>
              <p:nvPr/>
            </p:nvSpPr>
            <p:spPr bwMode="auto">
              <a:xfrm>
                <a:off x="1034" y="202"/>
                <a:ext cx="312" cy="466"/>
              </a:xfrm>
              <a:custGeom>
                <a:avLst/>
                <a:gdLst>
                  <a:gd name="T0" fmla="*/ 5940 w 21600"/>
                  <a:gd name="T1" fmla="*/ 9000 h 21600"/>
                  <a:gd name="T2" fmla="*/ 20520 w 21600"/>
                  <a:gd name="T3" fmla="*/ 9000 h 21600"/>
                  <a:gd name="T4" fmla="*/ 20520 w 21600"/>
                  <a:gd name="T5" fmla="*/ 12420 h 21600"/>
                  <a:gd name="T6" fmla="*/ 5940 w 21600"/>
                  <a:gd name="T7" fmla="*/ 12420 h 21600"/>
                  <a:gd name="T8" fmla="*/ 5940 w 21600"/>
                  <a:gd name="T9" fmla="*/ 18000 h 21600"/>
                  <a:gd name="T10" fmla="*/ 21600 w 21600"/>
                  <a:gd name="T11" fmla="*/ 18000 h 21600"/>
                  <a:gd name="T12" fmla="*/ 21600 w 21600"/>
                  <a:gd name="T13" fmla="*/ 21600 h 21600"/>
                  <a:gd name="T14" fmla="*/ 0 w 21600"/>
                  <a:gd name="T15" fmla="*/ 21600 h 21600"/>
                  <a:gd name="T16" fmla="*/ 0 w 21600"/>
                  <a:gd name="T17" fmla="*/ 0 h 21600"/>
                  <a:gd name="T18" fmla="*/ 21600 w 21600"/>
                  <a:gd name="T19" fmla="*/ 0 h 21600"/>
                  <a:gd name="T20" fmla="*/ 21600 w 21600"/>
                  <a:gd name="T21" fmla="*/ 3600 h 21600"/>
                  <a:gd name="T22" fmla="*/ 5940 w 21600"/>
                  <a:gd name="T23" fmla="*/ 3600 h 21600"/>
                  <a:gd name="T24" fmla="*/ 5940 w 21600"/>
                  <a:gd name="T25" fmla="*/ 90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3" name="AutoShape 16"/>
              <p:cNvSpPr>
                <a:spLocks/>
              </p:cNvSpPr>
              <p:nvPr/>
            </p:nvSpPr>
            <p:spPr bwMode="auto">
              <a:xfrm>
                <a:off x="1393" y="202"/>
                <a:ext cx="366" cy="470"/>
              </a:xfrm>
              <a:custGeom>
                <a:avLst/>
                <a:gdLst>
                  <a:gd name="T0" fmla="*/ 5055 w 21600"/>
                  <a:gd name="T1" fmla="*/ 14518 h 21424"/>
                  <a:gd name="T2" fmla="*/ 5055 w 21600"/>
                  <a:gd name="T3" fmla="*/ 15580 h 21424"/>
                  <a:gd name="T4" fmla="*/ 11260 w 21600"/>
                  <a:gd name="T5" fmla="*/ 18059 h 21424"/>
                  <a:gd name="T6" fmla="*/ 16545 w 21600"/>
                  <a:gd name="T7" fmla="*/ 15049 h 21424"/>
                  <a:gd name="T8" fmla="*/ 10570 w 21600"/>
                  <a:gd name="T9" fmla="*/ 12216 h 21424"/>
                  <a:gd name="T10" fmla="*/ 230 w 21600"/>
                  <a:gd name="T11" fmla="*/ 5843 h 21424"/>
                  <a:gd name="T12" fmla="*/ 11260 w 21600"/>
                  <a:gd name="T13" fmla="*/ 0 h 21424"/>
                  <a:gd name="T14" fmla="*/ 21140 w 21600"/>
                  <a:gd name="T15" fmla="*/ 5666 h 21424"/>
                  <a:gd name="T16" fmla="*/ 21140 w 21600"/>
                  <a:gd name="T17" fmla="*/ 6374 h 21424"/>
                  <a:gd name="T18" fmla="*/ 16085 w 21600"/>
                  <a:gd name="T19" fmla="*/ 6374 h 21424"/>
                  <a:gd name="T20" fmla="*/ 16085 w 21600"/>
                  <a:gd name="T21" fmla="*/ 5666 h 21424"/>
                  <a:gd name="T22" fmla="*/ 11260 w 21600"/>
                  <a:gd name="T23" fmla="*/ 3187 h 21424"/>
                  <a:gd name="T24" fmla="*/ 5285 w 21600"/>
                  <a:gd name="T25" fmla="*/ 5843 h 21424"/>
                  <a:gd name="T26" fmla="*/ 11260 w 21600"/>
                  <a:gd name="T27" fmla="*/ 8852 h 21424"/>
                  <a:gd name="T28" fmla="*/ 21600 w 21600"/>
                  <a:gd name="T29" fmla="*/ 15049 h 21424"/>
                  <a:gd name="T30" fmla="*/ 11260 w 21600"/>
                  <a:gd name="T31" fmla="*/ 21423 h 21424"/>
                  <a:gd name="T32" fmla="*/ 0 w 21600"/>
                  <a:gd name="T33" fmla="*/ 15580 h 21424"/>
                  <a:gd name="T34" fmla="*/ 0 w 21600"/>
                  <a:gd name="T35" fmla="*/ 14518 h 21424"/>
                  <a:gd name="T36" fmla="*/ 5055 w 21600"/>
                  <a:gd name="T37" fmla="*/ 14518 h 21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4"/>
                  <a:gd name="T59" fmla="*/ 21600 w 21600"/>
                  <a:gd name="T60" fmla="*/ 21424 h 21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4">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4" name="AutoShape 17"/>
              <p:cNvSpPr>
                <a:spLocks/>
              </p:cNvSpPr>
              <p:nvPr/>
            </p:nvSpPr>
            <p:spPr bwMode="auto">
              <a:xfrm>
                <a:off x="1801" y="202"/>
                <a:ext cx="378" cy="471"/>
              </a:xfrm>
              <a:custGeom>
                <a:avLst/>
                <a:gdLst>
                  <a:gd name="T0" fmla="*/ 16310 w 21387"/>
                  <a:gd name="T1" fmla="*/ 7024 h 21281"/>
                  <a:gd name="T2" fmla="*/ 16310 w 21387"/>
                  <a:gd name="T3" fmla="*/ 5971 h 21281"/>
                  <a:gd name="T4" fmla="*/ 10800 w 21387"/>
                  <a:gd name="T5" fmla="*/ 3337 h 21281"/>
                  <a:gd name="T6" fmla="*/ 5069 w 21387"/>
                  <a:gd name="T7" fmla="*/ 8078 h 21281"/>
                  <a:gd name="T8" fmla="*/ 5069 w 21387"/>
                  <a:gd name="T9" fmla="*/ 12820 h 21281"/>
                  <a:gd name="T10" fmla="*/ 10800 w 21387"/>
                  <a:gd name="T11" fmla="*/ 17912 h 21281"/>
                  <a:gd name="T12" fmla="*/ 16531 w 21387"/>
                  <a:gd name="T13" fmla="*/ 14751 h 21281"/>
                  <a:gd name="T14" fmla="*/ 16531 w 21387"/>
                  <a:gd name="T15" fmla="*/ 13522 h 21281"/>
                  <a:gd name="T16" fmla="*/ 21380 w 21387"/>
                  <a:gd name="T17" fmla="*/ 13522 h 21281"/>
                  <a:gd name="T18" fmla="*/ 21380 w 21387"/>
                  <a:gd name="T19" fmla="*/ 14927 h 21281"/>
                  <a:gd name="T20" fmla="*/ 10800 w 21387"/>
                  <a:gd name="T21" fmla="*/ 21249 h 21281"/>
                  <a:gd name="T22" fmla="*/ 0 w 21387"/>
                  <a:gd name="T23" fmla="*/ 12995 h 21281"/>
                  <a:gd name="T24" fmla="*/ 0 w 21387"/>
                  <a:gd name="T25" fmla="*/ 8078 h 21281"/>
                  <a:gd name="T26" fmla="*/ 10800 w 21387"/>
                  <a:gd name="T27" fmla="*/ 0 h 21281"/>
                  <a:gd name="T28" fmla="*/ 21159 w 21387"/>
                  <a:gd name="T29" fmla="*/ 5971 h 21281"/>
                  <a:gd name="T30" fmla="*/ 21159 w 21387"/>
                  <a:gd name="T31" fmla="*/ 7024 h 21281"/>
                  <a:gd name="T32" fmla="*/ 16310 w 21387"/>
                  <a:gd name="T33" fmla="*/ 7024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5" name="AutoShape 18"/>
              <p:cNvSpPr>
                <a:spLocks/>
              </p:cNvSpPr>
              <p:nvPr/>
            </p:nvSpPr>
            <p:spPr bwMode="auto">
              <a:xfrm>
                <a:off x="2198" y="202"/>
                <a:ext cx="432" cy="466"/>
              </a:xfrm>
              <a:custGeom>
                <a:avLst/>
                <a:gdLst>
                  <a:gd name="T0" fmla="*/ 5838 w 21600"/>
                  <a:gd name="T1" fmla="*/ 17640 h 21600"/>
                  <a:gd name="T2" fmla="*/ 4476 w 21600"/>
                  <a:gd name="T3" fmla="*/ 21600 h 21600"/>
                  <a:gd name="T4" fmla="*/ 0 w 21600"/>
                  <a:gd name="T5" fmla="*/ 21600 h 21600"/>
                  <a:gd name="T6" fmla="*/ 7395 w 21600"/>
                  <a:gd name="T7" fmla="*/ 0 h 21600"/>
                  <a:gd name="T8" fmla="*/ 13816 w 21600"/>
                  <a:gd name="T9" fmla="*/ 0 h 21600"/>
                  <a:gd name="T10" fmla="*/ 21600 w 21600"/>
                  <a:gd name="T11" fmla="*/ 21600 h 21600"/>
                  <a:gd name="T12" fmla="*/ 17124 w 21600"/>
                  <a:gd name="T13" fmla="*/ 21600 h 21600"/>
                  <a:gd name="T14" fmla="*/ 15568 w 21600"/>
                  <a:gd name="T15" fmla="*/ 17640 h 21600"/>
                  <a:gd name="T16" fmla="*/ 5838 w 21600"/>
                  <a:gd name="T17" fmla="*/ 17640 h 21600"/>
                  <a:gd name="T18" fmla="*/ 10897 w 21600"/>
                  <a:gd name="T19" fmla="*/ 3240 h 21600"/>
                  <a:gd name="T20" fmla="*/ 10703 w 21600"/>
                  <a:gd name="T21" fmla="*/ 3240 h 21600"/>
                  <a:gd name="T22" fmla="*/ 6811 w 21600"/>
                  <a:gd name="T23" fmla="*/ 14400 h 21600"/>
                  <a:gd name="T24" fmla="*/ 14595 w 21600"/>
                  <a:gd name="T25" fmla="*/ 14400 h 21600"/>
                  <a:gd name="T26" fmla="*/ 10897 w 21600"/>
                  <a:gd name="T27" fmla="*/ 324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6" name="AutoShape 19"/>
              <p:cNvSpPr>
                <a:spLocks/>
              </p:cNvSpPr>
              <p:nvPr/>
            </p:nvSpPr>
            <p:spPr bwMode="auto">
              <a:xfrm>
                <a:off x="2669" y="202"/>
                <a:ext cx="417" cy="466"/>
              </a:xfrm>
              <a:custGeom>
                <a:avLst/>
                <a:gdLst>
                  <a:gd name="T0" fmla="*/ 17159 w 21600"/>
                  <a:gd name="T1" fmla="*/ 0 h 21600"/>
                  <a:gd name="T2" fmla="*/ 21600 w 21600"/>
                  <a:gd name="T3" fmla="*/ 0 h 21600"/>
                  <a:gd name="T4" fmla="*/ 21600 w 21600"/>
                  <a:gd name="T5" fmla="*/ 21600 h 21600"/>
                  <a:gd name="T6" fmla="*/ 14131 w 21600"/>
                  <a:gd name="T7" fmla="*/ 21600 h 21600"/>
                  <a:gd name="T8" fmla="*/ 4441 w 21600"/>
                  <a:gd name="T9" fmla="*/ 3600 h 21600"/>
                  <a:gd name="T10" fmla="*/ 4239 w 21600"/>
                  <a:gd name="T11" fmla="*/ 3600 h 21600"/>
                  <a:gd name="T12" fmla="*/ 4441 w 21600"/>
                  <a:gd name="T13" fmla="*/ 21600 h 21600"/>
                  <a:gd name="T14" fmla="*/ 0 w 21600"/>
                  <a:gd name="T15" fmla="*/ 21600 h 21600"/>
                  <a:gd name="T16" fmla="*/ 0 w 21600"/>
                  <a:gd name="T17" fmla="*/ 0 h 21600"/>
                  <a:gd name="T18" fmla="*/ 7267 w 21600"/>
                  <a:gd name="T19" fmla="*/ 0 h 21600"/>
                  <a:gd name="T20" fmla="*/ 17159 w 21600"/>
                  <a:gd name="T21" fmla="*/ 18000 h 21600"/>
                  <a:gd name="T22" fmla="*/ 17159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7" name="AutoShape 20"/>
              <p:cNvSpPr>
                <a:spLocks/>
              </p:cNvSpPr>
              <p:nvPr/>
            </p:nvSpPr>
            <p:spPr bwMode="auto">
              <a:xfrm>
                <a:off x="0" y="206"/>
                <a:ext cx="481" cy="695"/>
              </a:xfrm>
              <a:custGeom>
                <a:avLst/>
                <a:gdLst>
                  <a:gd name="T0" fmla="*/ 21426 w 21600"/>
                  <a:gd name="T1" fmla="*/ 0 h 21600"/>
                  <a:gd name="T2" fmla="*/ 5748 w 21600"/>
                  <a:gd name="T3" fmla="*/ 17377 h 21600"/>
                  <a:gd name="T4" fmla="*/ 16200 w 21600"/>
                  <a:gd name="T5" fmla="*/ 0 h 21600"/>
                  <a:gd name="T6" fmla="*/ 0 w 21600"/>
                  <a:gd name="T7" fmla="*/ 0 h 21600"/>
                  <a:gd name="T8" fmla="*/ 0 w 21600"/>
                  <a:gd name="T9" fmla="*/ 21600 h 21600"/>
                  <a:gd name="T10" fmla="*/ 21600 w 21600"/>
                  <a:gd name="T11" fmla="*/ 21600 h 21600"/>
                  <a:gd name="T12" fmla="*/ 21600 w 21600"/>
                  <a:gd name="T13" fmla="*/ 0 h 21600"/>
                  <a:gd name="T14" fmla="*/ 21426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8" name="AutoShape 21"/>
              <p:cNvSpPr>
                <a:spLocks/>
              </p:cNvSpPr>
              <p:nvPr/>
            </p:nvSpPr>
            <p:spPr bwMode="auto">
              <a:xfrm>
                <a:off x="392" y="0"/>
                <a:ext cx="211" cy="140"/>
              </a:xfrm>
              <a:custGeom>
                <a:avLst/>
                <a:gdLst>
                  <a:gd name="T0" fmla="*/ 21600 w 21600"/>
                  <a:gd name="T1" fmla="*/ 0 h 21600"/>
                  <a:gd name="T2" fmla="*/ 12800 w 21600"/>
                  <a:gd name="T3" fmla="*/ 21600 h 21600"/>
                  <a:gd name="T4" fmla="*/ 0 w 21600"/>
                  <a:gd name="T5" fmla="*/ 21600 h 21600"/>
                  <a:gd name="T6" fmla="*/ 6000 w 21600"/>
                  <a:gd name="T7" fmla="*/ 0 h 21600"/>
                  <a:gd name="T8" fmla="*/ 2160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59" name="AutoShape 22"/>
              <p:cNvSpPr>
                <a:spLocks/>
              </p:cNvSpPr>
              <p:nvPr/>
            </p:nvSpPr>
            <p:spPr bwMode="auto">
              <a:xfrm>
                <a:off x="782" y="808"/>
                <a:ext cx="69" cy="98"/>
              </a:xfrm>
              <a:custGeom>
                <a:avLst/>
                <a:gdLst>
                  <a:gd name="T0" fmla="*/ 15600 w 21600"/>
                  <a:gd name="T1" fmla="*/ 2592 h 21600"/>
                  <a:gd name="T2" fmla="*/ 3600 w 21600"/>
                  <a:gd name="T3" fmla="*/ 2592 h 21600"/>
                  <a:gd name="T4" fmla="*/ 3600 w 21600"/>
                  <a:gd name="T5" fmla="*/ 10368 h 21600"/>
                  <a:gd name="T6" fmla="*/ 15600 w 21600"/>
                  <a:gd name="T7" fmla="*/ 10368 h 21600"/>
                  <a:gd name="T8" fmla="*/ 16800 w 21600"/>
                  <a:gd name="T9" fmla="*/ 9504 h 21600"/>
                  <a:gd name="T10" fmla="*/ 18000 w 21600"/>
                  <a:gd name="T11" fmla="*/ 7776 h 21600"/>
                  <a:gd name="T12" fmla="*/ 18000 w 21600"/>
                  <a:gd name="T13" fmla="*/ 5184 h 21600"/>
                  <a:gd name="T14" fmla="*/ 16800 w 21600"/>
                  <a:gd name="T15" fmla="*/ 3456 h 21600"/>
                  <a:gd name="T16" fmla="*/ 15600 w 21600"/>
                  <a:gd name="T17" fmla="*/ 2592 h 21600"/>
                  <a:gd name="T18" fmla="*/ 0 w 21600"/>
                  <a:gd name="T19" fmla="*/ 21600 h 21600"/>
                  <a:gd name="T20" fmla="*/ 0 w 21600"/>
                  <a:gd name="T21" fmla="*/ 0 h 21600"/>
                  <a:gd name="T22" fmla="*/ 16800 w 21600"/>
                  <a:gd name="T23" fmla="*/ 0 h 21600"/>
                  <a:gd name="T24" fmla="*/ 20400 w 21600"/>
                  <a:gd name="T25" fmla="*/ 864 h 21600"/>
                  <a:gd name="T26" fmla="*/ 21600 w 21600"/>
                  <a:gd name="T27" fmla="*/ 4320 h 21600"/>
                  <a:gd name="T28" fmla="*/ 21600 w 21600"/>
                  <a:gd name="T29" fmla="*/ 8640 h 21600"/>
                  <a:gd name="T30" fmla="*/ 20400 w 21600"/>
                  <a:gd name="T31" fmla="*/ 12096 h 21600"/>
                  <a:gd name="T32" fmla="*/ 16800 w 21600"/>
                  <a:gd name="T33" fmla="*/ 12960 h 21600"/>
                  <a:gd name="T34" fmla="*/ 3600 w 21600"/>
                  <a:gd name="T35" fmla="*/ 12960 h 21600"/>
                  <a:gd name="T36" fmla="*/ 3600 w 21600"/>
                  <a:gd name="T37" fmla="*/ 21600 h 21600"/>
                  <a:gd name="T38" fmla="*/ 0 w 21600"/>
                  <a:gd name="T39" fmla="*/ 2160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0" name="AutoShape 23"/>
              <p:cNvSpPr>
                <a:spLocks/>
              </p:cNvSpPr>
              <p:nvPr/>
            </p:nvSpPr>
            <p:spPr bwMode="auto">
              <a:xfrm>
                <a:off x="878" y="808"/>
                <a:ext cx="71" cy="98"/>
              </a:xfrm>
              <a:custGeom>
                <a:avLst/>
                <a:gdLst>
                  <a:gd name="T0" fmla="*/ 0 w 21600"/>
                  <a:gd name="T1" fmla="*/ 21600 h 21600"/>
                  <a:gd name="T2" fmla="*/ 0 w 21600"/>
                  <a:gd name="T3" fmla="*/ 0 h 21600"/>
                  <a:gd name="T4" fmla="*/ 21600 w 21600"/>
                  <a:gd name="T5" fmla="*/ 0 h 21600"/>
                  <a:gd name="T6" fmla="*/ 21600 w 21600"/>
                  <a:gd name="T7" fmla="*/ 2592 h 21600"/>
                  <a:gd name="T8" fmla="*/ 3600 w 21600"/>
                  <a:gd name="T9" fmla="*/ 2592 h 21600"/>
                  <a:gd name="T10" fmla="*/ 3600 w 21600"/>
                  <a:gd name="T11" fmla="*/ 9504 h 21600"/>
                  <a:gd name="T12" fmla="*/ 14400 w 21600"/>
                  <a:gd name="T13" fmla="*/ 9504 h 21600"/>
                  <a:gd name="T14" fmla="*/ 14400 w 21600"/>
                  <a:gd name="T15" fmla="*/ 12096 h 21600"/>
                  <a:gd name="T16" fmla="*/ 3600 w 21600"/>
                  <a:gd name="T17" fmla="*/ 12096 h 21600"/>
                  <a:gd name="T18" fmla="*/ 3600 w 21600"/>
                  <a:gd name="T19" fmla="*/ 19008 h 21600"/>
                  <a:gd name="T20" fmla="*/ 21600 w 21600"/>
                  <a:gd name="T21" fmla="*/ 19008 h 21600"/>
                  <a:gd name="T22" fmla="*/ 21600 w 21600"/>
                  <a:gd name="T23" fmla="*/ 21600 h 21600"/>
                  <a:gd name="T24" fmla="*/ 0 w 21600"/>
                  <a:gd name="T25" fmla="*/ 216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1" name="AutoShape 24"/>
              <p:cNvSpPr>
                <a:spLocks/>
              </p:cNvSpPr>
              <p:nvPr/>
            </p:nvSpPr>
            <p:spPr bwMode="auto">
              <a:xfrm>
                <a:off x="976" y="808"/>
                <a:ext cx="78" cy="98"/>
              </a:xfrm>
              <a:custGeom>
                <a:avLst/>
                <a:gdLst>
                  <a:gd name="T0" fmla="*/ 14040 w 21600"/>
                  <a:gd name="T1" fmla="*/ 2592 h 21600"/>
                  <a:gd name="T2" fmla="*/ 3240 w 21600"/>
                  <a:gd name="T3" fmla="*/ 2592 h 21600"/>
                  <a:gd name="T4" fmla="*/ 3240 w 21600"/>
                  <a:gd name="T5" fmla="*/ 10368 h 21600"/>
                  <a:gd name="T6" fmla="*/ 14040 w 21600"/>
                  <a:gd name="T7" fmla="*/ 10368 h 21600"/>
                  <a:gd name="T8" fmla="*/ 16200 w 21600"/>
                  <a:gd name="T9" fmla="*/ 9504 h 21600"/>
                  <a:gd name="T10" fmla="*/ 16200 w 21600"/>
                  <a:gd name="T11" fmla="*/ 7776 h 21600"/>
                  <a:gd name="T12" fmla="*/ 16200 w 21600"/>
                  <a:gd name="T13" fmla="*/ 5184 h 21600"/>
                  <a:gd name="T14" fmla="*/ 16200 w 21600"/>
                  <a:gd name="T15" fmla="*/ 3456 h 21600"/>
                  <a:gd name="T16" fmla="*/ 14040 w 21600"/>
                  <a:gd name="T17" fmla="*/ 2592 h 21600"/>
                  <a:gd name="T18" fmla="*/ 0 w 21600"/>
                  <a:gd name="T19" fmla="*/ 21600 h 21600"/>
                  <a:gd name="T20" fmla="*/ 0 w 21600"/>
                  <a:gd name="T21" fmla="*/ 0 h 21600"/>
                  <a:gd name="T22" fmla="*/ 16200 w 21600"/>
                  <a:gd name="T23" fmla="*/ 0 h 21600"/>
                  <a:gd name="T24" fmla="*/ 18360 w 21600"/>
                  <a:gd name="T25" fmla="*/ 864 h 21600"/>
                  <a:gd name="T26" fmla="*/ 19440 w 21600"/>
                  <a:gd name="T27" fmla="*/ 4320 h 21600"/>
                  <a:gd name="T28" fmla="*/ 19440 w 21600"/>
                  <a:gd name="T29" fmla="*/ 8640 h 21600"/>
                  <a:gd name="T30" fmla="*/ 18360 w 21600"/>
                  <a:gd name="T31" fmla="*/ 12096 h 21600"/>
                  <a:gd name="T32" fmla="*/ 16200 w 21600"/>
                  <a:gd name="T33" fmla="*/ 12960 h 21600"/>
                  <a:gd name="T34" fmla="*/ 12960 w 21600"/>
                  <a:gd name="T35" fmla="*/ 12960 h 21600"/>
                  <a:gd name="T36" fmla="*/ 21600 w 21600"/>
                  <a:gd name="T37" fmla="*/ 21600 h 21600"/>
                  <a:gd name="T38" fmla="*/ 16200 w 21600"/>
                  <a:gd name="T39" fmla="*/ 21600 h 21600"/>
                  <a:gd name="T40" fmla="*/ 8640 w 21600"/>
                  <a:gd name="T41" fmla="*/ 12960 h 21600"/>
                  <a:gd name="T42" fmla="*/ 3240 w 21600"/>
                  <a:gd name="T43" fmla="*/ 12960 h 21600"/>
                  <a:gd name="T44" fmla="*/ 3240 w 21600"/>
                  <a:gd name="T45" fmla="*/ 21600 h 21600"/>
                  <a:gd name="T46" fmla="*/ 0 w 21600"/>
                  <a:gd name="T47" fmla="*/ 2160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2" name="AutoShape 25"/>
              <p:cNvSpPr>
                <a:spLocks/>
              </p:cNvSpPr>
              <p:nvPr/>
            </p:nvSpPr>
            <p:spPr bwMode="auto">
              <a:xfrm>
                <a:off x="1081" y="808"/>
                <a:ext cx="62" cy="98"/>
              </a:xfrm>
              <a:custGeom>
                <a:avLst/>
                <a:gdLst>
                  <a:gd name="T0" fmla="*/ 0 w 21600"/>
                  <a:gd name="T1" fmla="*/ 21600 h 21600"/>
                  <a:gd name="T2" fmla="*/ 0 w 21600"/>
                  <a:gd name="T3" fmla="*/ 0 h 21600"/>
                  <a:gd name="T4" fmla="*/ 21600 w 21600"/>
                  <a:gd name="T5" fmla="*/ 0 h 21600"/>
                  <a:gd name="T6" fmla="*/ 21600 w 21600"/>
                  <a:gd name="T7" fmla="*/ 2592 h 21600"/>
                  <a:gd name="T8" fmla="*/ 2700 w 21600"/>
                  <a:gd name="T9" fmla="*/ 2592 h 21600"/>
                  <a:gd name="T10" fmla="*/ 2700 w 21600"/>
                  <a:gd name="T11" fmla="*/ 10368 h 21600"/>
                  <a:gd name="T12" fmla="*/ 13500 w 21600"/>
                  <a:gd name="T13" fmla="*/ 10368 h 21600"/>
                  <a:gd name="T14" fmla="*/ 13500 w 21600"/>
                  <a:gd name="T15" fmla="*/ 12960 h 21600"/>
                  <a:gd name="T16" fmla="*/ 2700 w 21600"/>
                  <a:gd name="T17" fmla="*/ 12960 h 21600"/>
                  <a:gd name="T18" fmla="*/ 2700 w 21600"/>
                  <a:gd name="T19" fmla="*/ 21600 h 21600"/>
                  <a:gd name="T20" fmla="*/ 0 w 21600"/>
                  <a:gd name="T21" fmla="*/ 2160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3" name="AutoShape 26"/>
              <p:cNvSpPr>
                <a:spLocks/>
              </p:cNvSpPr>
              <p:nvPr/>
            </p:nvSpPr>
            <p:spPr bwMode="auto">
              <a:xfrm>
                <a:off x="1168" y="808"/>
                <a:ext cx="80" cy="98"/>
              </a:xfrm>
              <a:custGeom>
                <a:avLst/>
                <a:gdLst>
                  <a:gd name="T0" fmla="*/ 3086 w 21600"/>
                  <a:gd name="T1" fmla="*/ 19008 h 21600"/>
                  <a:gd name="T2" fmla="*/ 18514 w 21600"/>
                  <a:gd name="T3" fmla="*/ 19008 h 21600"/>
                  <a:gd name="T4" fmla="*/ 18514 w 21600"/>
                  <a:gd name="T5" fmla="*/ 2592 h 21600"/>
                  <a:gd name="T6" fmla="*/ 3086 w 21600"/>
                  <a:gd name="T7" fmla="*/ 2592 h 21600"/>
                  <a:gd name="T8" fmla="*/ 3086 w 21600"/>
                  <a:gd name="T9" fmla="*/ 19008 h 21600"/>
                  <a:gd name="T10" fmla="*/ 0 w 21600"/>
                  <a:gd name="T11" fmla="*/ 5184 h 21600"/>
                  <a:gd name="T12" fmla="*/ 1029 w 21600"/>
                  <a:gd name="T13" fmla="*/ 864 h 21600"/>
                  <a:gd name="T14" fmla="*/ 4114 w 21600"/>
                  <a:gd name="T15" fmla="*/ 0 h 21600"/>
                  <a:gd name="T16" fmla="*/ 16457 w 21600"/>
                  <a:gd name="T17" fmla="*/ 0 h 21600"/>
                  <a:gd name="T18" fmla="*/ 20571 w 21600"/>
                  <a:gd name="T19" fmla="*/ 864 h 21600"/>
                  <a:gd name="T20" fmla="*/ 21600 w 21600"/>
                  <a:gd name="T21" fmla="*/ 5184 h 21600"/>
                  <a:gd name="T22" fmla="*/ 21600 w 21600"/>
                  <a:gd name="T23" fmla="*/ 16416 h 21600"/>
                  <a:gd name="T24" fmla="*/ 20571 w 21600"/>
                  <a:gd name="T25" fmla="*/ 20736 h 21600"/>
                  <a:gd name="T26" fmla="*/ 16457 w 21600"/>
                  <a:gd name="T27" fmla="*/ 21600 h 21600"/>
                  <a:gd name="T28" fmla="*/ 4114 w 21600"/>
                  <a:gd name="T29" fmla="*/ 21600 h 21600"/>
                  <a:gd name="T30" fmla="*/ 1029 w 21600"/>
                  <a:gd name="T31" fmla="*/ 20736 h 21600"/>
                  <a:gd name="T32" fmla="*/ 0 w 21600"/>
                  <a:gd name="T33" fmla="*/ 16416 h 21600"/>
                  <a:gd name="T34" fmla="*/ 0 w 21600"/>
                  <a:gd name="T35" fmla="*/ 5184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4" name="AutoShape 27"/>
              <p:cNvSpPr>
                <a:spLocks/>
              </p:cNvSpPr>
              <p:nvPr/>
            </p:nvSpPr>
            <p:spPr bwMode="auto">
              <a:xfrm>
                <a:off x="1280" y="808"/>
                <a:ext cx="77" cy="98"/>
              </a:xfrm>
              <a:custGeom>
                <a:avLst/>
                <a:gdLst>
                  <a:gd name="T0" fmla="*/ 15120 w 21600"/>
                  <a:gd name="T1" fmla="*/ 2592 h 21600"/>
                  <a:gd name="T2" fmla="*/ 3240 w 21600"/>
                  <a:gd name="T3" fmla="*/ 2592 h 21600"/>
                  <a:gd name="T4" fmla="*/ 3240 w 21600"/>
                  <a:gd name="T5" fmla="*/ 10368 h 21600"/>
                  <a:gd name="T6" fmla="*/ 15120 w 21600"/>
                  <a:gd name="T7" fmla="*/ 10368 h 21600"/>
                  <a:gd name="T8" fmla="*/ 16200 w 21600"/>
                  <a:gd name="T9" fmla="*/ 9504 h 21600"/>
                  <a:gd name="T10" fmla="*/ 17280 w 21600"/>
                  <a:gd name="T11" fmla="*/ 7776 h 21600"/>
                  <a:gd name="T12" fmla="*/ 17280 w 21600"/>
                  <a:gd name="T13" fmla="*/ 5184 h 21600"/>
                  <a:gd name="T14" fmla="*/ 16200 w 21600"/>
                  <a:gd name="T15" fmla="*/ 3456 h 21600"/>
                  <a:gd name="T16" fmla="*/ 15120 w 21600"/>
                  <a:gd name="T17" fmla="*/ 2592 h 21600"/>
                  <a:gd name="T18" fmla="*/ 0 w 21600"/>
                  <a:gd name="T19" fmla="*/ 21600 h 21600"/>
                  <a:gd name="T20" fmla="*/ 0 w 21600"/>
                  <a:gd name="T21" fmla="*/ 0 h 21600"/>
                  <a:gd name="T22" fmla="*/ 16200 w 21600"/>
                  <a:gd name="T23" fmla="*/ 0 h 21600"/>
                  <a:gd name="T24" fmla="*/ 19440 w 21600"/>
                  <a:gd name="T25" fmla="*/ 864 h 21600"/>
                  <a:gd name="T26" fmla="*/ 20520 w 21600"/>
                  <a:gd name="T27" fmla="*/ 4320 h 21600"/>
                  <a:gd name="T28" fmla="*/ 20520 w 21600"/>
                  <a:gd name="T29" fmla="*/ 8640 h 21600"/>
                  <a:gd name="T30" fmla="*/ 19440 w 21600"/>
                  <a:gd name="T31" fmla="*/ 12096 h 21600"/>
                  <a:gd name="T32" fmla="*/ 16200 w 21600"/>
                  <a:gd name="T33" fmla="*/ 12960 h 21600"/>
                  <a:gd name="T34" fmla="*/ 12960 w 21600"/>
                  <a:gd name="T35" fmla="*/ 12960 h 21600"/>
                  <a:gd name="T36" fmla="*/ 21600 w 21600"/>
                  <a:gd name="T37" fmla="*/ 21600 h 21600"/>
                  <a:gd name="T38" fmla="*/ 17280 w 21600"/>
                  <a:gd name="T39" fmla="*/ 21600 h 21600"/>
                  <a:gd name="T40" fmla="*/ 8640 w 21600"/>
                  <a:gd name="T41" fmla="*/ 12960 h 21600"/>
                  <a:gd name="T42" fmla="*/ 3240 w 21600"/>
                  <a:gd name="T43" fmla="*/ 12960 h 21600"/>
                  <a:gd name="T44" fmla="*/ 3240 w 21600"/>
                  <a:gd name="T45" fmla="*/ 21600 h 21600"/>
                  <a:gd name="T46" fmla="*/ 0 w 21600"/>
                  <a:gd name="T47" fmla="*/ 2160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5" name="AutoShape 28"/>
              <p:cNvSpPr>
                <a:spLocks/>
              </p:cNvSpPr>
              <p:nvPr/>
            </p:nvSpPr>
            <p:spPr bwMode="auto">
              <a:xfrm>
                <a:off x="1384" y="808"/>
                <a:ext cx="87" cy="98"/>
              </a:xfrm>
              <a:custGeom>
                <a:avLst/>
                <a:gdLst>
                  <a:gd name="T0" fmla="*/ 2945 w 21600"/>
                  <a:gd name="T1" fmla="*/ 3456 h 21600"/>
                  <a:gd name="T2" fmla="*/ 2945 w 21600"/>
                  <a:gd name="T3" fmla="*/ 5184 h 21600"/>
                  <a:gd name="T4" fmla="*/ 2945 w 21600"/>
                  <a:gd name="T5" fmla="*/ 6912 h 21600"/>
                  <a:gd name="T6" fmla="*/ 2945 w 21600"/>
                  <a:gd name="T7" fmla="*/ 21600 h 21600"/>
                  <a:gd name="T8" fmla="*/ 0 w 21600"/>
                  <a:gd name="T9" fmla="*/ 21600 h 21600"/>
                  <a:gd name="T10" fmla="*/ 0 w 21600"/>
                  <a:gd name="T11" fmla="*/ 0 h 21600"/>
                  <a:gd name="T12" fmla="*/ 1964 w 21600"/>
                  <a:gd name="T13" fmla="*/ 0 h 21600"/>
                  <a:gd name="T14" fmla="*/ 10800 w 21600"/>
                  <a:gd name="T15" fmla="*/ 13824 h 21600"/>
                  <a:gd name="T16" fmla="*/ 18655 w 21600"/>
                  <a:gd name="T17" fmla="*/ 0 h 21600"/>
                  <a:gd name="T18" fmla="*/ 21600 w 21600"/>
                  <a:gd name="T19" fmla="*/ 0 h 21600"/>
                  <a:gd name="T20" fmla="*/ 21600 w 21600"/>
                  <a:gd name="T21" fmla="*/ 21600 h 21600"/>
                  <a:gd name="T22" fmla="*/ 18655 w 21600"/>
                  <a:gd name="T23" fmla="*/ 21600 h 21600"/>
                  <a:gd name="T24" fmla="*/ 18655 w 21600"/>
                  <a:gd name="T25" fmla="*/ 6912 h 21600"/>
                  <a:gd name="T26" fmla="*/ 18655 w 21600"/>
                  <a:gd name="T27" fmla="*/ 5184 h 21600"/>
                  <a:gd name="T28" fmla="*/ 18655 w 21600"/>
                  <a:gd name="T29" fmla="*/ 3456 h 21600"/>
                  <a:gd name="T30" fmla="*/ 17673 w 21600"/>
                  <a:gd name="T31" fmla="*/ 5184 h 21600"/>
                  <a:gd name="T32" fmla="*/ 17673 w 21600"/>
                  <a:gd name="T33" fmla="*/ 6048 h 21600"/>
                  <a:gd name="T34" fmla="*/ 11782 w 21600"/>
                  <a:gd name="T35" fmla="*/ 18144 h 21600"/>
                  <a:gd name="T36" fmla="*/ 10800 w 21600"/>
                  <a:gd name="T37" fmla="*/ 18144 h 21600"/>
                  <a:gd name="T38" fmla="*/ 3927 w 21600"/>
                  <a:gd name="T39" fmla="*/ 6912 h 21600"/>
                  <a:gd name="T40" fmla="*/ 3927 w 21600"/>
                  <a:gd name="T41" fmla="*/ 6048 h 21600"/>
                  <a:gd name="T42" fmla="*/ 2945 w 21600"/>
                  <a:gd name="T43" fmla="*/ 3456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6" name="AutoShape 29"/>
              <p:cNvSpPr>
                <a:spLocks/>
              </p:cNvSpPr>
              <p:nvPr/>
            </p:nvSpPr>
            <p:spPr bwMode="auto">
              <a:xfrm>
                <a:off x="1498" y="808"/>
                <a:ext cx="89" cy="98"/>
              </a:xfrm>
              <a:custGeom>
                <a:avLst/>
                <a:gdLst>
                  <a:gd name="T0" fmla="*/ 5635 w 21600"/>
                  <a:gd name="T1" fmla="*/ 13824 h 21600"/>
                  <a:gd name="T2" fmla="*/ 15026 w 21600"/>
                  <a:gd name="T3" fmla="*/ 13824 h 21600"/>
                  <a:gd name="T4" fmla="*/ 10330 w 21600"/>
                  <a:gd name="T5" fmla="*/ 2592 h 21600"/>
                  <a:gd name="T6" fmla="*/ 5635 w 21600"/>
                  <a:gd name="T7" fmla="*/ 13824 h 21600"/>
                  <a:gd name="T8" fmla="*/ 0 w 21600"/>
                  <a:gd name="T9" fmla="*/ 21600 h 21600"/>
                  <a:gd name="T10" fmla="*/ 9391 w 21600"/>
                  <a:gd name="T11" fmla="*/ 0 h 21600"/>
                  <a:gd name="T12" fmla="*/ 12209 w 21600"/>
                  <a:gd name="T13" fmla="*/ 0 h 21600"/>
                  <a:gd name="T14" fmla="*/ 21600 w 21600"/>
                  <a:gd name="T15" fmla="*/ 21600 h 21600"/>
                  <a:gd name="T16" fmla="*/ 17843 w 21600"/>
                  <a:gd name="T17" fmla="*/ 21600 h 21600"/>
                  <a:gd name="T18" fmla="*/ 15965 w 21600"/>
                  <a:gd name="T19" fmla="*/ 16416 h 21600"/>
                  <a:gd name="T20" fmla="*/ 4696 w 21600"/>
                  <a:gd name="T21" fmla="*/ 16416 h 21600"/>
                  <a:gd name="T22" fmla="*/ 1878 w 21600"/>
                  <a:gd name="T23" fmla="*/ 21600 h 21600"/>
                  <a:gd name="T24" fmla="*/ 0 w 21600"/>
                  <a:gd name="T25" fmla="*/ 216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7" name="AutoShape 30"/>
              <p:cNvSpPr>
                <a:spLocks/>
              </p:cNvSpPr>
              <p:nvPr/>
            </p:nvSpPr>
            <p:spPr bwMode="auto">
              <a:xfrm>
                <a:off x="1607" y="808"/>
                <a:ext cx="74" cy="98"/>
              </a:xfrm>
              <a:custGeom>
                <a:avLst/>
                <a:gdLst>
                  <a:gd name="T0" fmla="*/ 0 w 21600"/>
                  <a:gd name="T1" fmla="*/ 21600 h 21600"/>
                  <a:gd name="T2" fmla="*/ 0 w 21600"/>
                  <a:gd name="T3" fmla="*/ 0 h 21600"/>
                  <a:gd name="T4" fmla="*/ 2274 w 21600"/>
                  <a:gd name="T5" fmla="*/ 0 h 21600"/>
                  <a:gd name="T6" fmla="*/ 17053 w 21600"/>
                  <a:gd name="T7" fmla="*/ 14688 h 21600"/>
                  <a:gd name="T8" fmla="*/ 18189 w 21600"/>
                  <a:gd name="T9" fmla="*/ 15552 h 21600"/>
                  <a:gd name="T10" fmla="*/ 18189 w 21600"/>
                  <a:gd name="T11" fmla="*/ 17280 h 21600"/>
                  <a:gd name="T12" fmla="*/ 18189 w 21600"/>
                  <a:gd name="T13" fmla="*/ 14688 h 21600"/>
                  <a:gd name="T14" fmla="*/ 18189 w 21600"/>
                  <a:gd name="T15" fmla="*/ 12096 h 21600"/>
                  <a:gd name="T16" fmla="*/ 18189 w 21600"/>
                  <a:gd name="T17" fmla="*/ 0 h 21600"/>
                  <a:gd name="T18" fmla="*/ 21600 w 21600"/>
                  <a:gd name="T19" fmla="*/ 0 h 21600"/>
                  <a:gd name="T20" fmla="*/ 21600 w 21600"/>
                  <a:gd name="T21" fmla="*/ 21600 h 21600"/>
                  <a:gd name="T22" fmla="*/ 20463 w 21600"/>
                  <a:gd name="T23" fmla="*/ 21600 h 21600"/>
                  <a:gd name="T24" fmla="*/ 4547 w 21600"/>
                  <a:gd name="T25" fmla="*/ 6912 h 21600"/>
                  <a:gd name="T26" fmla="*/ 4547 w 21600"/>
                  <a:gd name="T27" fmla="*/ 6048 h 21600"/>
                  <a:gd name="T28" fmla="*/ 3411 w 21600"/>
                  <a:gd name="T29" fmla="*/ 4320 h 21600"/>
                  <a:gd name="T30" fmla="*/ 3411 w 21600"/>
                  <a:gd name="T31" fmla="*/ 6048 h 21600"/>
                  <a:gd name="T32" fmla="*/ 3411 w 21600"/>
                  <a:gd name="T33" fmla="*/ 8640 h 21600"/>
                  <a:gd name="T34" fmla="*/ 3411 w 21600"/>
                  <a:gd name="T35" fmla="*/ 21600 h 21600"/>
                  <a:gd name="T36" fmla="*/ 0 w 21600"/>
                  <a:gd name="T37" fmla="*/ 2160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8" name="AutoShape 31"/>
              <p:cNvSpPr>
                <a:spLocks/>
              </p:cNvSpPr>
              <p:nvPr/>
            </p:nvSpPr>
            <p:spPr bwMode="auto">
              <a:xfrm>
                <a:off x="1719" y="808"/>
                <a:ext cx="71" cy="98"/>
              </a:xfrm>
              <a:custGeom>
                <a:avLst/>
                <a:gdLst>
                  <a:gd name="T0" fmla="*/ 18000 w 21600"/>
                  <a:gd name="T1" fmla="*/ 2592 h 21600"/>
                  <a:gd name="T2" fmla="*/ 3600 w 21600"/>
                  <a:gd name="T3" fmla="*/ 2592 h 21600"/>
                  <a:gd name="T4" fmla="*/ 3600 w 21600"/>
                  <a:gd name="T5" fmla="*/ 19008 h 21600"/>
                  <a:gd name="T6" fmla="*/ 18000 w 21600"/>
                  <a:gd name="T7" fmla="*/ 19008 h 21600"/>
                  <a:gd name="T8" fmla="*/ 18000 w 21600"/>
                  <a:gd name="T9" fmla="*/ 12960 h 21600"/>
                  <a:gd name="T10" fmla="*/ 21600 w 21600"/>
                  <a:gd name="T11" fmla="*/ 13824 h 21600"/>
                  <a:gd name="T12" fmla="*/ 21600 w 21600"/>
                  <a:gd name="T13" fmla="*/ 16416 h 21600"/>
                  <a:gd name="T14" fmla="*/ 20400 w 21600"/>
                  <a:gd name="T15" fmla="*/ 20736 h 21600"/>
                  <a:gd name="T16" fmla="*/ 16800 w 21600"/>
                  <a:gd name="T17" fmla="*/ 21600 h 21600"/>
                  <a:gd name="T18" fmla="*/ 4800 w 21600"/>
                  <a:gd name="T19" fmla="*/ 21600 h 21600"/>
                  <a:gd name="T20" fmla="*/ 1200 w 21600"/>
                  <a:gd name="T21" fmla="*/ 20736 h 21600"/>
                  <a:gd name="T22" fmla="*/ 0 w 21600"/>
                  <a:gd name="T23" fmla="*/ 16416 h 21600"/>
                  <a:gd name="T24" fmla="*/ 0 w 21600"/>
                  <a:gd name="T25" fmla="*/ 5184 h 21600"/>
                  <a:gd name="T26" fmla="*/ 1200 w 21600"/>
                  <a:gd name="T27" fmla="*/ 864 h 21600"/>
                  <a:gd name="T28" fmla="*/ 4800 w 21600"/>
                  <a:gd name="T29" fmla="*/ 0 h 21600"/>
                  <a:gd name="T30" fmla="*/ 16800 w 21600"/>
                  <a:gd name="T31" fmla="*/ 0 h 21600"/>
                  <a:gd name="T32" fmla="*/ 20400 w 21600"/>
                  <a:gd name="T33" fmla="*/ 864 h 21600"/>
                  <a:gd name="T34" fmla="*/ 21600 w 21600"/>
                  <a:gd name="T35" fmla="*/ 5184 h 21600"/>
                  <a:gd name="T36" fmla="*/ 21600 w 21600"/>
                  <a:gd name="T37" fmla="*/ 6912 h 21600"/>
                  <a:gd name="T38" fmla="*/ 18000 w 21600"/>
                  <a:gd name="T39" fmla="*/ 7776 h 21600"/>
                  <a:gd name="T40" fmla="*/ 18000 w 21600"/>
                  <a:gd name="T41" fmla="*/ 2592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69" name="AutoShape 32"/>
              <p:cNvSpPr>
                <a:spLocks/>
              </p:cNvSpPr>
              <p:nvPr/>
            </p:nvSpPr>
            <p:spPr bwMode="auto">
              <a:xfrm>
                <a:off x="1821" y="808"/>
                <a:ext cx="70" cy="98"/>
              </a:xfrm>
              <a:custGeom>
                <a:avLst/>
                <a:gdLst>
                  <a:gd name="T0" fmla="*/ 0 w 21600"/>
                  <a:gd name="T1" fmla="*/ 21600 h 21600"/>
                  <a:gd name="T2" fmla="*/ 0 w 21600"/>
                  <a:gd name="T3" fmla="*/ 0 h 21600"/>
                  <a:gd name="T4" fmla="*/ 21600 w 21600"/>
                  <a:gd name="T5" fmla="*/ 0 h 21600"/>
                  <a:gd name="T6" fmla="*/ 21600 w 21600"/>
                  <a:gd name="T7" fmla="*/ 2592 h 21600"/>
                  <a:gd name="T8" fmla="*/ 3600 w 21600"/>
                  <a:gd name="T9" fmla="*/ 2592 h 21600"/>
                  <a:gd name="T10" fmla="*/ 3600 w 21600"/>
                  <a:gd name="T11" fmla="*/ 9504 h 21600"/>
                  <a:gd name="T12" fmla="*/ 14400 w 21600"/>
                  <a:gd name="T13" fmla="*/ 9504 h 21600"/>
                  <a:gd name="T14" fmla="*/ 14400 w 21600"/>
                  <a:gd name="T15" fmla="*/ 12096 h 21600"/>
                  <a:gd name="T16" fmla="*/ 3600 w 21600"/>
                  <a:gd name="T17" fmla="*/ 12096 h 21600"/>
                  <a:gd name="T18" fmla="*/ 3600 w 21600"/>
                  <a:gd name="T19" fmla="*/ 19008 h 21600"/>
                  <a:gd name="T20" fmla="*/ 21600 w 21600"/>
                  <a:gd name="T21" fmla="*/ 19008 h 21600"/>
                  <a:gd name="T22" fmla="*/ 21600 w 21600"/>
                  <a:gd name="T23" fmla="*/ 21600 h 21600"/>
                  <a:gd name="T24" fmla="*/ 0 w 21600"/>
                  <a:gd name="T25" fmla="*/ 216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0" name="Rectangle 33"/>
              <p:cNvSpPr>
                <a:spLocks/>
              </p:cNvSpPr>
              <p:nvPr/>
            </p:nvSpPr>
            <p:spPr bwMode="auto">
              <a:xfrm>
                <a:off x="1968" y="808"/>
                <a:ext cx="8" cy="9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48171" name="AutoShape 34"/>
              <p:cNvSpPr>
                <a:spLocks/>
              </p:cNvSpPr>
              <p:nvPr/>
            </p:nvSpPr>
            <p:spPr bwMode="auto">
              <a:xfrm>
                <a:off x="2015" y="808"/>
                <a:ext cx="78" cy="98"/>
              </a:xfrm>
              <a:custGeom>
                <a:avLst/>
                <a:gdLst>
                  <a:gd name="T0" fmla="*/ 0 w 21600"/>
                  <a:gd name="T1" fmla="*/ 21600 h 21600"/>
                  <a:gd name="T2" fmla="*/ 0 w 21600"/>
                  <a:gd name="T3" fmla="*/ 0 h 21600"/>
                  <a:gd name="T4" fmla="*/ 2160 w 21600"/>
                  <a:gd name="T5" fmla="*/ 0 h 21600"/>
                  <a:gd name="T6" fmla="*/ 16200 w 21600"/>
                  <a:gd name="T7" fmla="*/ 14688 h 21600"/>
                  <a:gd name="T8" fmla="*/ 17280 w 21600"/>
                  <a:gd name="T9" fmla="*/ 15552 h 21600"/>
                  <a:gd name="T10" fmla="*/ 18360 w 21600"/>
                  <a:gd name="T11" fmla="*/ 17280 h 21600"/>
                  <a:gd name="T12" fmla="*/ 18360 w 21600"/>
                  <a:gd name="T13" fmla="*/ 14688 h 21600"/>
                  <a:gd name="T14" fmla="*/ 18360 w 21600"/>
                  <a:gd name="T15" fmla="*/ 12096 h 21600"/>
                  <a:gd name="T16" fmla="*/ 18360 w 21600"/>
                  <a:gd name="T17" fmla="*/ 0 h 21600"/>
                  <a:gd name="T18" fmla="*/ 21600 w 21600"/>
                  <a:gd name="T19" fmla="*/ 0 h 21600"/>
                  <a:gd name="T20" fmla="*/ 21600 w 21600"/>
                  <a:gd name="T21" fmla="*/ 21600 h 21600"/>
                  <a:gd name="T22" fmla="*/ 19440 w 21600"/>
                  <a:gd name="T23" fmla="*/ 21600 h 21600"/>
                  <a:gd name="T24" fmla="*/ 4320 w 21600"/>
                  <a:gd name="T25" fmla="*/ 6912 h 21600"/>
                  <a:gd name="T26" fmla="*/ 4320 w 21600"/>
                  <a:gd name="T27" fmla="*/ 6048 h 21600"/>
                  <a:gd name="T28" fmla="*/ 3240 w 21600"/>
                  <a:gd name="T29" fmla="*/ 4320 h 21600"/>
                  <a:gd name="T30" fmla="*/ 3240 w 21600"/>
                  <a:gd name="T31" fmla="*/ 6048 h 21600"/>
                  <a:gd name="T32" fmla="*/ 3240 w 21600"/>
                  <a:gd name="T33" fmla="*/ 8640 h 21600"/>
                  <a:gd name="T34" fmla="*/ 3240 w 21600"/>
                  <a:gd name="T35" fmla="*/ 21600 h 21600"/>
                  <a:gd name="T36" fmla="*/ 0 w 21600"/>
                  <a:gd name="T37" fmla="*/ 2160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2" name="AutoShape 35"/>
              <p:cNvSpPr>
                <a:spLocks/>
              </p:cNvSpPr>
              <p:nvPr/>
            </p:nvSpPr>
            <p:spPr bwMode="auto">
              <a:xfrm>
                <a:off x="2178" y="808"/>
                <a:ext cx="78" cy="98"/>
              </a:xfrm>
              <a:custGeom>
                <a:avLst/>
                <a:gdLst>
                  <a:gd name="T0" fmla="*/ 0 w 21600"/>
                  <a:gd name="T1" fmla="*/ 21600 h 21600"/>
                  <a:gd name="T2" fmla="*/ 0 w 21600"/>
                  <a:gd name="T3" fmla="*/ 0 h 21600"/>
                  <a:gd name="T4" fmla="*/ 2160 w 21600"/>
                  <a:gd name="T5" fmla="*/ 0 h 21600"/>
                  <a:gd name="T6" fmla="*/ 17280 w 21600"/>
                  <a:gd name="T7" fmla="*/ 14688 h 21600"/>
                  <a:gd name="T8" fmla="*/ 17280 w 21600"/>
                  <a:gd name="T9" fmla="*/ 15552 h 21600"/>
                  <a:gd name="T10" fmla="*/ 18360 w 21600"/>
                  <a:gd name="T11" fmla="*/ 17280 h 21600"/>
                  <a:gd name="T12" fmla="*/ 18360 w 21600"/>
                  <a:gd name="T13" fmla="*/ 14688 h 21600"/>
                  <a:gd name="T14" fmla="*/ 18360 w 21600"/>
                  <a:gd name="T15" fmla="*/ 12096 h 21600"/>
                  <a:gd name="T16" fmla="*/ 18360 w 21600"/>
                  <a:gd name="T17" fmla="*/ 0 h 21600"/>
                  <a:gd name="T18" fmla="*/ 21600 w 21600"/>
                  <a:gd name="T19" fmla="*/ 0 h 21600"/>
                  <a:gd name="T20" fmla="*/ 21600 w 21600"/>
                  <a:gd name="T21" fmla="*/ 21600 h 21600"/>
                  <a:gd name="T22" fmla="*/ 19440 w 21600"/>
                  <a:gd name="T23" fmla="*/ 21600 h 21600"/>
                  <a:gd name="T24" fmla="*/ 5400 w 21600"/>
                  <a:gd name="T25" fmla="*/ 6912 h 21600"/>
                  <a:gd name="T26" fmla="*/ 5400 w 21600"/>
                  <a:gd name="T27" fmla="*/ 6048 h 21600"/>
                  <a:gd name="T28" fmla="*/ 3240 w 21600"/>
                  <a:gd name="T29" fmla="*/ 4320 h 21600"/>
                  <a:gd name="T30" fmla="*/ 3240 w 21600"/>
                  <a:gd name="T31" fmla="*/ 6048 h 21600"/>
                  <a:gd name="T32" fmla="*/ 3240 w 21600"/>
                  <a:gd name="T33" fmla="*/ 8640 h 21600"/>
                  <a:gd name="T34" fmla="*/ 3240 w 21600"/>
                  <a:gd name="T35" fmla="*/ 21600 h 21600"/>
                  <a:gd name="T36" fmla="*/ 0 w 21600"/>
                  <a:gd name="T37" fmla="*/ 2160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3" name="AutoShape 36"/>
              <p:cNvSpPr>
                <a:spLocks/>
              </p:cNvSpPr>
              <p:nvPr/>
            </p:nvSpPr>
            <p:spPr bwMode="auto">
              <a:xfrm>
                <a:off x="2283" y="808"/>
                <a:ext cx="91" cy="98"/>
              </a:xfrm>
              <a:custGeom>
                <a:avLst/>
                <a:gdLst>
                  <a:gd name="T0" fmla="*/ 5635 w 21600"/>
                  <a:gd name="T1" fmla="*/ 13824 h 21600"/>
                  <a:gd name="T2" fmla="*/ 15026 w 21600"/>
                  <a:gd name="T3" fmla="*/ 13824 h 21600"/>
                  <a:gd name="T4" fmla="*/ 10330 w 21600"/>
                  <a:gd name="T5" fmla="*/ 2592 h 21600"/>
                  <a:gd name="T6" fmla="*/ 5635 w 21600"/>
                  <a:gd name="T7" fmla="*/ 13824 h 21600"/>
                  <a:gd name="T8" fmla="*/ 0 w 21600"/>
                  <a:gd name="T9" fmla="*/ 21600 h 21600"/>
                  <a:gd name="T10" fmla="*/ 9391 w 21600"/>
                  <a:gd name="T11" fmla="*/ 0 h 21600"/>
                  <a:gd name="T12" fmla="*/ 12209 w 21600"/>
                  <a:gd name="T13" fmla="*/ 0 h 21600"/>
                  <a:gd name="T14" fmla="*/ 21600 w 21600"/>
                  <a:gd name="T15" fmla="*/ 21600 h 21600"/>
                  <a:gd name="T16" fmla="*/ 17843 w 21600"/>
                  <a:gd name="T17" fmla="*/ 21600 h 21600"/>
                  <a:gd name="T18" fmla="*/ 15965 w 21600"/>
                  <a:gd name="T19" fmla="*/ 16416 h 21600"/>
                  <a:gd name="T20" fmla="*/ 4696 w 21600"/>
                  <a:gd name="T21" fmla="*/ 16416 h 21600"/>
                  <a:gd name="T22" fmla="*/ 1878 w 21600"/>
                  <a:gd name="T23" fmla="*/ 21600 h 21600"/>
                  <a:gd name="T24" fmla="*/ 0 w 21600"/>
                  <a:gd name="T25" fmla="*/ 216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4" name="AutoShape 37"/>
              <p:cNvSpPr>
                <a:spLocks/>
              </p:cNvSpPr>
              <p:nvPr/>
            </p:nvSpPr>
            <p:spPr bwMode="auto">
              <a:xfrm>
                <a:off x="2392" y="808"/>
                <a:ext cx="75" cy="98"/>
              </a:xfrm>
              <a:custGeom>
                <a:avLst/>
                <a:gdLst>
                  <a:gd name="T0" fmla="*/ 0 w 21600"/>
                  <a:gd name="T1" fmla="*/ 21600 h 21600"/>
                  <a:gd name="T2" fmla="*/ 0 w 21600"/>
                  <a:gd name="T3" fmla="*/ 0 h 21600"/>
                  <a:gd name="T4" fmla="*/ 2274 w 21600"/>
                  <a:gd name="T5" fmla="*/ 0 h 21600"/>
                  <a:gd name="T6" fmla="*/ 17053 w 21600"/>
                  <a:gd name="T7" fmla="*/ 14688 h 21600"/>
                  <a:gd name="T8" fmla="*/ 18189 w 21600"/>
                  <a:gd name="T9" fmla="*/ 15552 h 21600"/>
                  <a:gd name="T10" fmla="*/ 18189 w 21600"/>
                  <a:gd name="T11" fmla="*/ 17280 h 21600"/>
                  <a:gd name="T12" fmla="*/ 18189 w 21600"/>
                  <a:gd name="T13" fmla="*/ 14688 h 21600"/>
                  <a:gd name="T14" fmla="*/ 18189 w 21600"/>
                  <a:gd name="T15" fmla="*/ 12096 h 21600"/>
                  <a:gd name="T16" fmla="*/ 18189 w 21600"/>
                  <a:gd name="T17" fmla="*/ 0 h 21600"/>
                  <a:gd name="T18" fmla="*/ 21600 w 21600"/>
                  <a:gd name="T19" fmla="*/ 0 h 21600"/>
                  <a:gd name="T20" fmla="*/ 21600 w 21600"/>
                  <a:gd name="T21" fmla="*/ 21600 h 21600"/>
                  <a:gd name="T22" fmla="*/ 20463 w 21600"/>
                  <a:gd name="T23" fmla="*/ 21600 h 21600"/>
                  <a:gd name="T24" fmla="*/ 4547 w 21600"/>
                  <a:gd name="T25" fmla="*/ 6912 h 21600"/>
                  <a:gd name="T26" fmla="*/ 4547 w 21600"/>
                  <a:gd name="T27" fmla="*/ 6048 h 21600"/>
                  <a:gd name="T28" fmla="*/ 3411 w 21600"/>
                  <a:gd name="T29" fmla="*/ 4320 h 21600"/>
                  <a:gd name="T30" fmla="*/ 3411 w 21600"/>
                  <a:gd name="T31" fmla="*/ 6048 h 21600"/>
                  <a:gd name="T32" fmla="*/ 3411 w 21600"/>
                  <a:gd name="T33" fmla="*/ 8640 h 21600"/>
                  <a:gd name="T34" fmla="*/ 3411 w 21600"/>
                  <a:gd name="T35" fmla="*/ 21600 h 21600"/>
                  <a:gd name="T36" fmla="*/ 0 w 21600"/>
                  <a:gd name="T37" fmla="*/ 2160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5" name="AutoShape 38"/>
              <p:cNvSpPr>
                <a:spLocks/>
              </p:cNvSpPr>
              <p:nvPr/>
            </p:nvSpPr>
            <p:spPr bwMode="auto">
              <a:xfrm>
                <a:off x="2504" y="808"/>
                <a:ext cx="82" cy="98"/>
              </a:xfrm>
              <a:custGeom>
                <a:avLst/>
                <a:gdLst>
                  <a:gd name="T0" fmla="*/ 3086 w 21600"/>
                  <a:gd name="T1" fmla="*/ 19008 h 21600"/>
                  <a:gd name="T2" fmla="*/ 18514 w 21600"/>
                  <a:gd name="T3" fmla="*/ 19008 h 21600"/>
                  <a:gd name="T4" fmla="*/ 18514 w 21600"/>
                  <a:gd name="T5" fmla="*/ 2592 h 21600"/>
                  <a:gd name="T6" fmla="*/ 3086 w 21600"/>
                  <a:gd name="T7" fmla="*/ 2592 h 21600"/>
                  <a:gd name="T8" fmla="*/ 3086 w 21600"/>
                  <a:gd name="T9" fmla="*/ 19008 h 21600"/>
                  <a:gd name="T10" fmla="*/ 0 w 21600"/>
                  <a:gd name="T11" fmla="*/ 5184 h 21600"/>
                  <a:gd name="T12" fmla="*/ 1029 w 21600"/>
                  <a:gd name="T13" fmla="*/ 864 h 21600"/>
                  <a:gd name="T14" fmla="*/ 4114 w 21600"/>
                  <a:gd name="T15" fmla="*/ 0 h 21600"/>
                  <a:gd name="T16" fmla="*/ 17486 w 21600"/>
                  <a:gd name="T17" fmla="*/ 0 h 21600"/>
                  <a:gd name="T18" fmla="*/ 20571 w 21600"/>
                  <a:gd name="T19" fmla="*/ 864 h 21600"/>
                  <a:gd name="T20" fmla="*/ 21600 w 21600"/>
                  <a:gd name="T21" fmla="*/ 5184 h 21600"/>
                  <a:gd name="T22" fmla="*/ 21600 w 21600"/>
                  <a:gd name="T23" fmla="*/ 16416 h 21600"/>
                  <a:gd name="T24" fmla="*/ 20571 w 21600"/>
                  <a:gd name="T25" fmla="*/ 20736 h 21600"/>
                  <a:gd name="T26" fmla="*/ 17486 w 21600"/>
                  <a:gd name="T27" fmla="*/ 21600 h 21600"/>
                  <a:gd name="T28" fmla="*/ 4114 w 21600"/>
                  <a:gd name="T29" fmla="*/ 21600 h 21600"/>
                  <a:gd name="T30" fmla="*/ 1029 w 21600"/>
                  <a:gd name="T31" fmla="*/ 20736 h 21600"/>
                  <a:gd name="T32" fmla="*/ 0 w 21600"/>
                  <a:gd name="T33" fmla="*/ 16416 h 21600"/>
                  <a:gd name="T34" fmla="*/ 0 w 21600"/>
                  <a:gd name="T35" fmla="*/ 5184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6" name="AutoShape 39"/>
              <p:cNvSpPr>
                <a:spLocks/>
              </p:cNvSpPr>
              <p:nvPr/>
            </p:nvSpPr>
            <p:spPr bwMode="auto">
              <a:xfrm>
                <a:off x="2619" y="808"/>
                <a:ext cx="74" cy="98"/>
              </a:xfrm>
              <a:custGeom>
                <a:avLst/>
                <a:gdLst>
                  <a:gd name="T0" fmla="*/ 18189 w 21600"/>
                  <a:gd name="T1" fmla="*/ 2592 h 21600"/>
                  <a:gd name="T2" fmla="*/ 4547 w 21600"/>
                  <a:gd name="T3" fmla="*/ 2592 h 21600"/>
                  <a:gd name="T4" fmla="*/ 4547 w 21600"/>
                  <a:gd name="T5" fmla="*/ 9504 h 21600"/>
                  <a:gd name="T6" fmla="*/ 15916 w 21600"/>
                  <a:gd name="T7" fmla="*/ 9504 h 21600"/>
                  <a:gd name="T8" fmla="*/ 20463 w 21600"/>
                  <a:gd name="T9" fmla="*/ 10368 h 21600"/>
                  <a:gd name="T10" fmla="*/ 21600 w 21600"/>
                  <a:gd name="T11" fmla="*/ 14688 h 21600"/>
                  <a:gd name="T12" fmla="*/ 21600 w 21600"/>
                  <a:gd name="T13" fmla="*/ 17280 h 21600"/>
                  <a:gd name="T14" fmla="*/ 20463 w 21600"/>
                  <a:gd name="T15" fmla="*/ 20736 h 21600"/>
                  <a:gd name="T16" fmla="*/ 15916 w 21600"/>
                  <a:gd name="T17" fmla="*/ 21600 h 21600"/>
                  <a:gd name="T18" fmla="*/ 4547 w 21600"/>
                  <a:gd name="T19" fmla="*/ 21600 h 21600"/>
                  <a:gd name="T20" fmla="*/ 1137 w 21600"/>
                  <a:gd name="T21" fmla="*/ 20736 h 21600"/>
                  <a:gd name="T22" fmla="*/ 0 w 21600"/>
                  <a:gd name="T23" fmla="*/ 17280 h 21600"/>
                  <a:gd name="T24" fmla="*/ 0 w 21600"/>
                  <a:gd name="T25" fmla="*/ 16416 h 21600"/>
                  <a:gd name="T26" fmla="*/ 3411 w 21600"/>
                  <a:gd name="T27" fmla="*/ 15552 h 21600"/>
                  <a:gd name="T28" fmla="*/ 3411 w 21600"/>
                  <a:gd name="T29" fmla="*/ 19008 h 21600"/>
                  <a:gd name="T30" fmla="*/ 18189 w 21600"/>
                  <a:gd name="T31" fmla="*/ 19008 h 21600"/>
                  <a:gd name="T32" fmla="*/ 18189 w 21600"/>
                  <a:gd name="T33" fmla="*/ 12096 h 21600"/>
                  <a:gd name="T34" fmla="*/ 5684 w 21600"/>
                  <a:gd name="T35" fmla="*/ 12096 h 21600"/>
                  <a:gd name="T36" fmla="*/ 1137 w 21600"/>
                  <a:gd name="T37" fmla="*/ 11232 h 21600"/>
                  <a:gd name="T38" fmla="*/ 1137 w 21600"/>
                  <a:gd name="T39" fmla="*/ 6912 h 21600"/>
                  <a:gd name="T40" fmla="*/ 1137 w 21600"/>
                  <a:gd name="T41" fmla="*/ 5184 h 21600"/>
                  <a:gd name="T42" fmla="*/ 1137 w 21600"/>
                  <a:gd name="T43" fmla="*/ 864 h 21600"/>
                  <a:gd name="T44" fmla="*/ 5684 w 21600"/>
                  <a:gd name="T45" fmla="*/ 0 h 21600"/>
                  <a:gd name="T46" fmla="*/ 15916 w 21600"/>
                  <a:gd name="T47" fmla="*/ 0 h 21600"/>
                  <a:gd name="T48" fmla="*/ 20463 w 21600"/>
                  <a:gd name="T49" fmla="*/ 864 h 21600"/>
                  <a:gd name="T50" fmla="*/ 21600 w 21600"/>
                  <a:gd name="T51" fmla="*/ 4320 h 21600"/>
                  <a:gd name="T52" fmla="*/ 21600 w 21600"/>
                  <a:gd name="T53" fmla="*/ 5184 h 21600"/>
                  <a:gd name="T54" fmla="*/ 18189 w 21600"/>
                  <a:gd name="T55" fmla="*/ 6048 h 21600"/>
                  <a:gd name="T56" fmla="*/ 18189 w 21600"/>
                  <a:gd name="T57" fmla="*/ 2592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7" name="AutoShape 40"/>
              <p:cNvSpPr>
                <a:spLocks/>
              </p:cNvSpPr>
              <p:nvPr/>
            </p:nvSpPr>
            <p:spPr bwMode="auto">
              <a:xfrm>
                <a:off x="2727" y="808"/>
                <a:ext cx="71" cy="98"/>
              </a:xfrm>
              <a:custGeom>
                <a:avLst/>
                <a:gdLst>
                  <a:gd name="T0" fmla="*/ 15600 w 21600"/>
                  <a:gd name="T1" fmla="*/ 2592 h 21600"/>
                  <a:gd name="T2" fmla="*/ 3600 w 21600"/>
                  <a:gd name="T3" fmla="*/ 2592 h 21600"/>
                  <a:gd name="T4" fmla="*/ 3600 w 21600"/>
                  <a:gd name="T5" fmla="*/ 10368 h 21600"/>
                  <a:gd name="T6" fmla="*/ 15600 w 21600"/>
                  <a:gd name="T7" fmla="*/ 10368 h 21600"/>
                  <a:gd name="T8" fmla="*/ 16800 w 21600"/>
                  <a:gd name="T9" fmla="*/ 9504 h 21600"/>
                  <a:gd name="T10" fmla="*/ 18000 w 21600"/>
                  <a:gd name="T11" fmla="*/ 7776 h 21600"/>
                  <a:gd name="T12" fmla="*/ 18000 w 21600"/>
                  <a:gd name="T13" fmla="*/ 5184 h 21600"/>
                  <a:gd name="T14" fmla="*/ 16800 w 21600"/>
                  <a:gd name="T15" fmla="*/ 3456 h 21600"/>
                  <a:gd name="T16" fmla="*/ 15600 w 21600"/>
                  <a:gd name="T17" fmla="*/ 2592 h 21600"/>
                  <a:gd name="T18" fmla="*/ 0 w 21600"/>
                  <a:gd name="T19" fmla="*/ 21600 h 21600"/>
                  <a:gd name="T20" fmla="*/ 0 w 21600"/>
                  <a:gd name="T21" fmla="*/ 0 h 21600"/>
                  <a:gd name="T22" fmla="*/ 16800 w 21600"/>
                  <a:gd name="T23" fmla="*/ 0 h 21600"/>
                  <a:gd name="T24" fmla="*/ 20400 w 21600"/>
                  <a:gd name="T25" fmla="*/ 864 h 21600"/>
                  <a:gd name="T26" fmla="*/ 21600 w 21600"/>
                  <a:gd name="T27" fmla="*/ 4320 h 21600"/>
                  <a:gd name="T28" fmla="*/ 21600 w 21600"/>
                  <a:gd name="T29" fmla="*/ 8640 h 21600"/>
                  <a:gd name="T30" fmla="*/ 20400 w 21600"/>
                  <a:gd name="T31" fmla="*/ 12096 h 21600"/>
                  <a:gd name="T32" fmla="*/ 16800 w 21600"/>
                  <a:gd name="T33" fmla="*/ 12960 h 21600"/>
                  <a:gd name="T34" fmla="*/ 3600 w 21600"/>
                  <a:gd name="T35" fmla="*/ 12960 h 21600"/>
                  <a:gd name="T36" fmla="*/ 3600 w 21600"/>
                  <a:gd name="T37" fmla="*/ 21600 h 21600"/>
                  <a:gd name="T38" fmla="*/ 0 w 21600"/>
                  <a:gd name="T39" fmla="*/ 2160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8" name="AutoShape 41"/>
              <p:cNvSpPr>
                <a:spLocks/>
              </p:cNvSpPr>
              <p:nvPr/>
            </p:nvSpPr>
            <p:spPr bwMode="auto">
              <a:xfrm>
                <a:off x="2805" y="808"/>
                <a:ext cx="89" cy="98"/>
              </a:xfrm>
              <a:custGeom>
                <a:avLst/>
                <a:gdLst>
                  <a:gd name="T0" fmla="*/ 5635 w 21600"/>
                  <a:gd name="T1" fmla="*/ 13824 h 21600"/>
                  <a:gd name="T2" fmla="*/ 15026 w 21600"/>
                  <a:gd name="T3" fmla="*/ 13824 h 21600"/>
                  <a:gd name="T4" fmla="*/ 10330 w 21600"/>
                  <a:gd name="T5" fmla="*/ 2592 h 21600"/>
                  <a:gd name="T6" fmla="*/ 5635 w 21600"/>
                  <a:gd name="T7" fmla="*/ 13824 h 21600"/>
                  <a:gd name="T8" fmla="*/ 0 w 21600"/>
                  <a:gd name="T9" fmla="*/ 21600 h 21600"/>
                  <a:gd name="T10" fmla="*/ 9391 w 21600"/>
                  <a:gd name="T11" fmla="*/ 0 h 21600"/>
                  <a:gd name="T12" fmla="*/ 12209 w 21600"/>
                  <a:gd name="T13" fmla="*/ 0 h 21600"/>
                  <a:gd name="T14" fmla="*/ 21600 w 21600"/>
                  <a:gd name="T15" fmla="*/ 21600 h 21600"/>
                  <a:gd name="T16" fmla="*/ 17843 w 21600"/>
                  <a:gd name="T17" fmla="*/ 21600 h 21600"/>
                  <a:gd name="T18" fmla="*/ 15965 w 21600"/>
                  <a:gd name="T19" fmla="*/ 16416 h 21600"/>
                  <a:gd name="T20" fmla="*/ 4696 w 21600"/>
                  <a:gd name="T21" fmla="*/ 16416 h 21600"/>
                  <a:gd name="T22" fmla="*/ 1878 w 21600"/>
                  <a:gd name="T23" fmla="*/ 21600 h 21600"/>
                  <a:gd name="T24" fmla="*/ 0 w 21600"/>
                  <a:gd name="T25" fmla="*/ 216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79" name="AutoShape 42"/>
              <p:cNvSpPr>
                <a:spLocks/>
              </p:cNvSpPr>
              <p:nvPr/>
            </p:nvSpPr>
            <p:spPr bwMode="auto">
              <a:xfrm>
                <a:off x="2914" y="808"/>
                <a:ext cx="71" cy="98"/>
              </a:xfrm>
              <a:custGeom>
                <a:avLst/>
                <a:gdLst>
                  <a:gd name="T0" fmla="*/ 18000 w 21600"/>
                  <a:gd name="T1" fmla="*/ 2592 h 21600"/>
                  <a:gd name="T2" fmla="*/ 3600 w 21600"/>
                  <a:gd name="T3" fmla="*/ 2592 h 21600"/>
                  <a:gd name="T4" fmla="*/ 3600 w 21600"/>
                  <a:gd name="T5" fmla="*/ 19008 h 21600"/>
                  <a:gd name="T6" fmla="*/ 18000 w 21600"/>
                  <a:gd name="T7" fmla="*/ 19008 h 21600"/>
                  <a:gd name="T8" fmla="*/ 18000 w 21600"/>
                  <a:gd name="T9" fmla="*/ 12960 h 21600"/>
                  <a:gd name="T10" fmla="*/ 21600 w 21600"/>
                  <a:gd name="T11" fmla="*/ 13824 h 21600"/>
                  <a:gd name="T12" fmla="*/ 21600 w 21600"/>
                  <a:gd name="T13" fmla="*/ 16416 h 21600"/>
                  <a:gd name="T14" fmla="*/ 20400 w 21600"/>
                  <a:gd name="T15" fmla="*/ 20736 h 21600"/>
                  <a:gd name="T16" fmla="*/ 16800 w 21600"/>
                  <a:gd name="T17" fmla="*/ 21600 h 21600"/>
                  <a:gd name="T18" fmla="*/ 4800 w 21600"/>
                  <a:gd name="T19" fmla="*/ 21600 h 21600"/>
                  <a:gd name="T20" fmla="*/ 1200 w 21600"/>
                  <a:gd name="T21" fmla="*/ 20736 h 21600"/>
                  <a:gd name="T22" fmla="*/ 0 w 21600"/>
                  <a:gd name="T23" fmla="*/ 16416 h 21600"/>
                  <a:gd name="T24" fmla="*/ 0 w 21600"/>
                  <a:gd name="T25" fmla="*/ 5184 h 21600"/>
                  <a:gd name="T26" fmla="*/ 1200 w 21600"/>
                  <a:gd name="T27" fmla="*/ 864 h 21600"/>
                  <a:gd name="T28" fmla="*/ 4800 w 21600"/>
                  <a:gd name="T29" fmla="*/ 0 h 21600"/>
                  <a:gd name="T30" fmla="*/ 16800 w 21600"/>
                  <a:gd name="T31" fmla="*/ 0 h 21600"/>
                  <a:gd name="T32" fmla="*/ 20400 w 21600"/>
                  <a:gd name="T33" fmla="*/ 864 h 21600"/>
                  <a:gd name="T34" fmla="*/ 21600 w 21600"/>
                  <a:gd name="T35" fmla="*/ 5184 h 21600"/>
                  <a:gd name="T36" fmla="*/ 21600 w 21600"/>
                  <a:gd name="T37" fmla="*/ 6912 h 21600"/>
                  <a:gd name="T38" fmla="*/ 18000 w 21600"/>
                  <a:gd name="T39" fmla="*/ 7776 h 21600"/>
                  <a:gd name="T40" fmla="*/ 18000 w 21600"/>
                  <a:gd name="T41" fmla="*/ 2592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80" name="AutoShape 43"/>
              <p:cNvSpPr>
                <a:spLocks/>
              </p:cNvSpPr>
              <p:nvPr/>
            </p:nvSpPr>
            <p:spPr bwMode="auto">
              <a:xfrm>
                <a:off x="3016" y="808"/>
                <a:ext cx="65" cy="98"/>
              </a:xfrm>
              <a:custGeom>
                <a:avLst/>
                <a:gdLst>
                  <a:gd name="T0" fmla="*/ 0 w 21600"/>
                  <a:gd name="T1" fmla="*/ 21600 h 21600"/>
                  <a:gd name="T2" fmla="*/ 0 w 21600"/>
                  <a:gd name="T3" fmla="*/ 0 h 21600"/>
                  <a:gd name="T4" fmla="*/ 21600 w 21600"/>
                  <a:gd name="T5" fmla="*/ 0 h 21600"/>
                  <a:gd name="T6" fmla="*/ 21600 w 21600"/>
                  <a:gd name="T7" fmla="*/ 2592 h 21600"/>
                  <a:gd name="T8" fmla="*/ 3812 w 21600"/>
                  <a:gd name="T9" fmla="*/ 2592 h 21600"/>
                  <a:gd name="T10" fmla="*/ 3812 w 21600"/>
                  <a:gd name="T11" fmla="*/ 9504 h 21600"/>
                  <a:gd name="T12" fmla="*/ 15247 w 21600"/>
                  <a:gd name="T13" fmla="*/ 9504 h 21600"/>
                  <a:gd name="T14" fmla="*/ 15247 w 21600"/>
                  <a:gd name="T15" fmla="*/ 12096 h 21600"/>
                  <a:gd name="T16" fmla="*/ 3812 w 21600"/>
                  <a:gd name="T17" fmla="*/ 12096 h 21600"/>
                  <a:gd name="T18" fmla="*/ 3812 w 21600"/>
                  <a:gd name="T19" fmla="*/ 19008 h 21600"/>
                  <a:gd name="T20" fmla="*/ 21600 w 21600"/>
                  <a:gd name="T21" fmla="*/ 19008 h 21600"/>
                  <a:gd name="T22" fmla="*/ 21600 w 21600"/>
                  <a:gd name="T23" fmla="*/ 21600 h 21600"/>
                  <a:gd name="T24" fmla="*/ 0 w 21600"/>
                  <a:gd name="T25" fmla="*/ 216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grpSp>
      <p:grpSp>
        <p:nvGrpSpPr>
          <p:cNvPr id="48138" name="Group 44"/>
          <p:cNvGrpSpPr>
            <a:grpSpLocks/>
          </p:cNvGrpSpPr>
          <p:nvPr/>
        </p:nvGrpSpPr>
        <p:grpSpPr bwMode="auto">
          <a:xfrm>
            <a:off x="7255073" y="535782"/>
            <a:ext cx="1500188" cy="793750"/>
            <a:chOff x="0" y="0"/>
            <a:chExt cx="2519" cy="1000"/>
          </a:xfrm>
        </p:grpSpPr>
        <p:sp>
          <p:nvSpPr>
            <p:cNvPr id="48141" name="AutoShape 45"/>
            <p:cNvSpPr>
              <a:spLocks/>
            </p:cNvSpPr>
            <p:nvPr/>
          </p:nvSpPr>
          <p:spPr bwMode="auto">
            <a:xfrm>
              <a:off x="1420" y="0"/>
              <a:ext cx="757" cy="964"/>
            </a:xfrm>
            <a:custGeom>
              <a:avLst/>
              <a:gdLst>
                <a:gd name="T0" fmla="*/ 15709 w 21600"/>
                <a:gd name="T1" fmla="*/ 7971 h 21600"/>
                <a:gd name="T2" fmla="*/ 20618 w 21600"/>
                <a:gd name="T3" fmla="*/ 12086 h 21600"/>
                <a:gd name="T4" fmla="*/ 18655 w 21600"/>
                <a:gd name="T5" fmla="*/ 16714 h 21600"/>
                <a:gd name="T6" fmla="*/ 13418 w 21600"/>
                <a:gd name="T7" fmla="*/ 20314 h 21600"/>
                <a:gd name="T8" fmla="*/ 5891 w 21600"/>
                <a:gd name="T9" fmla="*/ 21600 h 21600"/>
                <a:gd name="T10" fmla="*/ 0 w 21600"/>
                <a:gd name="T11" fmla="*/ 20057 h 21600"/>
                <a:gd name="T12" fmla="*/ 2618 w 21600"/>
                <a:gd name="T13" fmla="*/ 17743 h 21600"/>
                <a:gd name="T14" fmla="*/ 8836 w 21600"/>
                <a:gd name="T15" fmla="*/ 19800 h 21600"/>
                <a:gd name="T16" fmla="*/ 14073 w 21600"/>
                <a:gd name="T17" fmla="*/ 18000 h 21600"/>
                <a:gd name="T18" fmla="*/ 16364 w 21600"/>
                <a:gd name="T19" fmla="*/ 13371 h 21600"/>
                <a:gd name="T20" fmla="*/ 15382 w 21600"/>
                <a:gd name="T21" fmla="*/ 11057 h 21600"/>
                <a:gd name="T22" fmla="*/ 12436 w 21600"/>
                <a:gd name="T23" fmla="*/ 10029 h 21600"/>
                <a:gd name="T24" fmla="*/ 9164 w 21600"/>
                <a:gd name="T25" fmla="*/ 10800 h 21600"/>
                <a:gd name="T26" fmla="*/ 7200 w 21600"/>
                <a:gd name="T27" fmla="*/ 11314 h 21600"/>
                <a:gd name="T28" fmla="*/ 7200 w 21600"/>
                <a:gd name="T29" fmla="*/ 10029 h 21600"/>
                <a:gd name="T30" fmla="*/ 11127 w 21600"/>
                <a:gd name="T31" fmla="*/ 8743 h 21600"/>
                <a:gd name="T32" fmla="*/ 16036 w 21600"/>
                <a:gd name="T33" fmla="*/ 6429 h 21600"/>
                <a:gd name="T34" fmla="*/ 17345 w 21600"/>
                <a:gd name="T35" fmla="*/ 4114 h 21600"/>
                <a:gd name="T36" fmla="*/ 14727 w 21600"/>
                <a:gd name="T37" fmla="*/ 1800 h 21600"/>
                <a:gd name="T38" fmla="*/ 9491 w 21600"/>
                <a:gd name="T39" fmla="*/ 4114 h 21600"/>
                <a:gd name="T40" fmla="*/ 9164 w 21600"/>
                <a:gd name="T41" fmla="*/ 1800 h 21600"/>
                <a:gd name="T42" fmla="*/ 16691 w 21600"/>
                <a:gd name="T43" fmla="*/ 0 h 21600"/>
                <a:gd name="T44" fmla="*/ 20291 w 21600"/>
                <a:gd name="T45" fmla="*/ 771 h 21600"/>
                <a:gd name="T46" fmla="*/ 21600 w 21600"/>
                <a:gd name="T47" fmla="*/ 2829 h 21600"/>
                <a:gd name="T48" fmla="*/ 17018 w 21600"/>
                <a:gd name="T49" fmla="*/ 745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600"/>
                <a:gd name="T76" fmla="*/ 0 h 21600"/>
                <a:gd name="T77" fmla="*/ 21600 w 21600"/>
                <a:gd name="T78" fmla="*/ 21600 h 216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600" h="21600">
                  <a:moveTo>
                    <a:pt x="15709" y="7971"/>
                  </a:moveTo>
                  <a:cubicBezTo>
                    <a:pt x="18982" y="8229"/>
                    <a:pt x="20618" y="9771"/>
                    <a:pt x="20618" y="12086"/>
                  </a:cubicBezTo>
                  <a:cubicBezTo>
                    <a:pt x="20618" y="13629"/>
                    <a:pt x="19964" y="15171"/>
                    <a:pt x="18655" y="16714"/>
                  </a:cubicBezTo>
                  <a:cubicBezTo>
                    <a:pt x="17345" y="18000"/>
                    <a:pt x="15382" y="19286"/>
                    <a:pt x="13418" y="20314"/>
                  </a:cubicBezTo>
                  <a:cubicBezTo>
                    <a:pt x="11127" y="21086"/>
                    <a:pt x="8836" y="21600"/>
                    <a:pt x="5891" y="21600"/>
                  </a:cubicBezTo>
                  <a:cubicBezTo>
                    <a:pt x="3273" y="21600"/>
                    <a:pt x="1309" y="21086"/>
                    <a:pt x="0" y="20057"/>
                  </a:cubicBezTo>
                  <a:cubicBezTo>
                    <a:pt x="2618" y="17743"/>
                    <a:pt x="2618" y="17743"/>
                    <a:pt x="2618" y="17743"/>
                  </a:cubicBezTo>
                  <a:cubicBezTo>
                    <a:pt x="4255" y="19029"/>
                    <a:pt x="6218" y="19800"/>
                    <a:pt x="8836" y="19800"/>
                  </a:cubicBezTo>
                  <a:cubicBezTo>
                    <a:pt x="10800" y="19800"/>
                    <a:pt x="12436" y="19286"/>
                    <a:pt x="14073" y="18000"/>
                  </a:cubicBezTo>
                  <a:cubicBezTo>
                    <a:pt x="15709" y="16714"/>
                    <a:pt x="16364" y="15429"/>
                    <a:pt x="16364" y="13371"/>
                  </a:cubicBezTo>
                  <a:cubicBezTo>
                    <a:pt x="16364" y="12343"/>
                    <a:pt x="16036" y="11571"/>
                    <a:pt x="15382" y="11057"/>
                  </a:cubicBezTo>
                  <a:cubicBezTo>
                    <a:pt x="14727" y="10543"/>
                    <a:pt x="13745" y="10029"/>
                    <a:pt x="12436" y="10029"/>
                  </a:cubicBezTo>
                  <a:cubicBezTo>
                    <a:pt x="11782" y="10029"/>
                    <a:pt x="10800" y="10286"/>
                    <a:pt x="9164" y="10800"/>
                  </a:cubicBezTo>
                  <a:cubicBezTo>
                    <a:pt x="7200" y="11314"/>
                    <a:pt x="7200" y="11314"/>
                    <a:pt x="7200" y="11314"/>
                  </a:cubicBezTo>
                  <a:cubicBezTo>
                    <a:pt x="7200" y="10029"/>
                    <a:pt x="7200" y="10029"/>
                    <a:pt x="7200" y="10029"/>
                  </a:cubicBezTo>
                  <a:cubicBezTo>
                    <a:pt x="11127" y="8743"/>
                    <a:pt x="11127" y="8743"/>
                    <a:pt x="11127" y="8743"/>
                  </a:cubicBezTo>
                  <a:cubicBezTo>
                    <a:pt x="13418" y="7714"/>
                    <a:pt x="15055" y="6943"/>
                    <a:pt x="16036" y="6429"/>
                  </a:cubicBezTo>
                  <a:cubicBezTo>
                    <a:pt x="17018" y="5657"/>
                    <a:pt x="17345" y="4886"/>
                    <a:pt x="17345" y="4114"/>
                  </a:cubicBezTo>
                  <a:cubicBezTo>
                    <a:pt x="17345" y="2571"/>
                    <a:pt x="16364" y="1800"/>
                    <a:pt x="14727" y="1800"/>
                  </a:cubicBezTo>
                  <a:cubicBezTo>
                    <a:pt x="12764" y="1800"/>
                    <a:pt x="11127" y="2571"/>
                    <a:pt x="9491" y="4114"/>
                  </a:cubicBezTo>
                  <a:cubicBezTo>
                    <a:pt x="9164" y="1800"/>
                    <a:pt x="9164" y="1800"/>
                    <a:pt x="9164" y="1800"/>
                  </a:cubicBezTo>
                  <a:cubicBezTo>
                    <a:pt x="11127" y="514"/>
                    <a:pt x="13418" y="0"/>
                    <a:pt x="16691" y="0"/>
                  </a:cubicBezTo>
                  <a:cubicBezTo>
                    <a:pt x="18000" y="0"/>
                    <a:pt x="19309" y="257"/>
                    <a:pt x="20291" y="771"/>
                  </a:cubicBezTo>
                  <a:cubicBezTo>
                    <a:pt x="20945" y="1286"/>
                    <a:pt x="21600" y="2057"/>
                    <a:pt x="21600" y="2829"/>
                  </a:cubicBezTo>
                  <a:cubicBezTo>
                    <a:pt x="21600" y="4629"/>
                    <a:pt x="19964" y="6171"/>
                    <a:pt x="17018" y="7457"/>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2" name="AutoShape 46"/>
            <p:cNvSpPr>
              <a:spLocks/>
            </p:cNvSpPr>
            <p:nvPr/>
          </p:nvSpPr>
          <p:spPr bwMode="auto">
            <a:xfrm>
              <a:off x="0" y="390"/>
              <a:ext cx="286" cy="506"/>
            </a:xfrm>
            <a:custGeom>
              <a:avLst/>
              <a:gdLst>
                <a:gd name="T0" fmla="*/ 21600 w 21600"/>
                <a:gd name="T1" fmla="*/ 21600 h 21600"/>
                <a:gd name="T2" fmla="*/ 21600 w 21600"/>
                <a:gd name="T3" fmla="*/ 19108 h 21600"/>
                <a:gd name="T4" fmla="*/ 8542 w 21600"/>
                <a:gd name="T5" fmla="*/ 19108 h 21600"/>
                <a:gd name="T6" fmla="*/ 8542 w 21600"/>
                <a:gd name="T7" fmla="*/ 0 h 21600"/>
                <a:gd name="T8" fmla="*/ 0 w 21600"/>
                <a:gd name="T9" fmla="*/ 0 h 21600"/>
                <a:gd name="T10" fmla="*/ 0 w 21600"/>
                <a:gd name="T11" fmla="*/ 21600 h 21600"/>
                <a:gd name="T12" fmla="*/ 21600 w 21600"/>
                <a:gd name="T13" fmla="*/ 21600 h 21600"/>
                <a:gd name="T14" fmla="*/ 21600 w 21600"/>
                <a:gd name="T15" fmla="*/ 2160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600" y="21600"/>
                  </a:moveTo>
                  <a:lnTo>
                    <a:pt x="21600" y="19108"/>
                  </a:lnTo>
                  <a:lnTo>
                    <a:pt x="8542" y="19108"/>
                  </a:lnTo>
                  <a:lnTo>
                    <a:pt x="8542"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3" name="AutoShape 47"/>
            <p:cNvSpPr>
              <a:spLocks/>
            </p:cNvSpPr>
            <p:nvPr/>
          </p:nvSpPr>
          <p:spPr bwMode="auto">
            <a:xfrm>
              <a:off x="286" y="390"/>
              <a:ext cx="343" cy="506"/>
            </a:xfrm>
            <a:custGeom>
              <a:avLst/>
              <a:gdLst>
                <a:gd name="T0" fmla="*/ 14400 w 21600"/>
                <a:gd name="T1" fmla="*/ 21600 h 21600"/>
                <a:gd name="T2" fmla="*/ 14400 w 21600"/>
                <a:gd name="T3" fmla="*/ 11782 h 21600"/>
                <a:gd name="T4" fmla="*/ 21600 w 21600"/>
                <a:gd name="T5" fmla="*/ 7364 h 21600"/>
                <a:gd name="T6" fmla="*/ 21600 w 21600"/>
                <a:gd name="T7" fmla="*/ 0 h 21600"/>
                <a:gd name="T8" fmla="*/ 14400 w 21600"/>
                <a:gd name="T9" fmla="*/ 0 h 21600"/>
                <a:gd name="T10" fmla="*/ 14400 w 21600"/>
                <a:gd name="T11" fmla="*/ 7364 h 21600"/>
                <a:gd name="T12" fmla="*/ 13680 w 21600"/>
                <a:gd name="T13" fmla="*/ 8836 h 21600"/>
                <a:gd name="T14" fmla="*/ 10800 w 21600"/>
                <a:gd name="T15" fmla="*/ 9818 h 21600"/>
                <a:gd name="T16" fmla="*/ 8640 w 21600"/>
                <a:gd name="T17" fmla="*/ 8836 h 21600"/>
                <a:gd name="T18" fmla="*/ 7200 w 21600"/>
                <a:gd name="T19" fmla="*/ 7364 h 21600"/>
                <a:gd name="T20" fmla="*/ 7200 w 21600"/>
                <a:gd name="T21" fmla="*/ 0 h 21600"/>
                <a:gd name="T22" fmla="*/ 0 w 21600"/>
                <a:gd name="T23" fmla="*/ 0 h 21600"/>
                <a:gd name="T24" fmla="*/ 0 w 21600"/>
                <a:gd name="T25" fmla="*/ 7364 h 21600"/>
                <a:gd name="T26" fmla="*/ 7200 w 21600"/>
                <a:gd name="T27" fmla="*/ 11782 h 21600"/>
                <a:gd name="T28" fmla="*/ 7200 w 21600"/>
                <a:gd name="T29" fmla="*/ 21600 h 21600"/>
                <a:gd name="T30" fmla="*/ 14400 w 21600"/>
                <a:gd name="T31" fmla="*/ 21600 h 21600"/>
                <a:gd name="T32" fmla="*/ 14400 w 21600"/>
                <a:gd name="T33" fmla="*/ 2160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00"/>
                <a:gd name="T52" fmla="*/ 0 h 21600"/>
                <a:gd name="T53" fmla="*/ 21600 w 21600"/>
                <a:gd name="T54" fmla="*/ 21600 h 216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00" h="21600">
                  <a:moveTo>
                    <a:pt x="14400" y="21600"/>
                  </a:moveTo>
                  <a:cubicBezTo>
                    <a:pt x="14400" y="11782"/>
                    <a:pt x="14400" y="11782"/>
                    <a:pt x="14400" y="11782"/>
                  </a:cubicBezTo>
                  <a:cubicBezTo>
                    <a:pt x="19440" y="11782"/>
                    <a:pt x="21600" y="9818"/>
                    <a:pt x="21600" y="7364"/>
                  </a:cubicBezTo>
                  <a:cubicBezTo>
                    <a:pt x="21600" y="0"/>
                    <a:pt x="21600" y="0"/>
                    <a:pt x="21600" y="0"/>
                  </a:cubicBezTo>
                  <a:cubicBezTo>
                    <a:pt x="14400" y="0"/>
                    <a:pt x="14400" y="0"/>
                    <a:pt x="14400" y="0"/>
                  </a:cubicBezTo>
                  <a:cubicBezTo>
                    <a:pt x="14400" y="7364"/>
                    <a:pt x="14400" y="7364"/>
                    <a:pt x="14400" y="7364"/>
                  </a:cubicBezTo>
                  <a:cubicBezTo>
                    <a:pt x="14400" y="7855"/>
                    <a:pt x="14400" y="8345"/>
                    <a:pt x="13680" y="8836"/>
                  </a:cubicBezTo>
                  <a:cubicBezTo>
                    <a:pt x="12960" y="9327"/>
                    <a:pt x="11520" y="9818"/>
                    <a:pt x="10800" y="9818"/>
                  </a:cubicBezTo>
                  <a:cubicBezTo>
                    <a:pt x="10080" y="9818"/>
                    <a:pt x="9360" y="9327"/>
                    <a:pt x="8640" y="8836"/>
                  </a:cubicBezTo>
                  <a:cubicBezTo>
                    <a:pt x="7920" y="8345"/>
                    <a:pt x="7200" y="7855"/>
                    <a:pt x="7200" y="7364"/>
                  </a:cubicBezTo>
                  <a:cubicBezTo>
                    <a:pt x="7200" y="0"/>
                    <a:pt x="7200" y="0"/>
                    <a:pt x="7200" y="0"/>
                  </a:cubicBezTo>
                  <a:cubicBezTo>
                    <a:pt x="0" y="0"/>
                    <a:pt x="0" y="0"/>
                    <a:pt x="0" y="0"/>
                  </a:cubicBezTo>
                  <a:cubicBezTo>
                    <a:pt x="0" y="7364"/>
                    <a:pt x="0" y="7364"/>
                    <a:pt x="0" y="7364"/>
                  </a:cubicBezTo>
                  <a:cubicBezTo>
                    <a:pt x="0" y="9818"/>
                    <a:pt x="2880" y="11782"/>
                    <a:pt x="7200" y="11782"/>
                  </a:cubicBezTo>
                  <a:cubicBezTo>
                    <a:pt x="7200" y="21600"/>
                    <a:pt x="7200" y="21600"/>
                    <a:pt x="7200" y="21600"/>
                  </a:cubicBezTo>
                  <a:cubicBezTo>
                    <a:pt x="14400" y="21600"/>
                    <a:pt x="14400" y="21600"/>
                    <a:pt x="14400" y="21600"/>
                  </a:cubicBezTo>
                  <a:close/>
                  <a:moveTo>
                    <a:pt x="144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4" name="AutoShape 48"/>
            <p:cNvSpPr>
              <a:spLocks/>
            </p:cNvSpPr>
            <p:nvPr/>
          </p:nvSpPr>
          <p:spPr bwMode="auto">
            <a:xfrm>
              <a:off x="744" y="390"/>
              <a:ext cx="333" cy="506"/>
            </a:xfrm>
            <a:custGeom>
              <a:avLst/>
              <a:gdLst>
                <a:gd name="T0" fmla="*/ 7448 w 21600"/>
                <a:gd name="T1" fmla="*/ 21600 h 21600"/>
                <a:gd name="T2" fmla="*/ 7448 w 21600"/>
                <a:gd name="T3" fmla="*/ 11782 h 21600"/>
                <a:gd name="T4" fmla="*/ 11172 w 21600"/>
                <a:gd name="T5" fmla="*/ 11782 h 21600"/>
                <a:gd name="T6" fmla="*/ 13407 w 21600"/>
                <a:gd name="T7" fmla="*/ 12764 h 21600"/>
                <a:gd name="T8" fmla="*/ 14897 w 21600"/>
                <a:gd name="T9" fmla="*/ 14236 h 21600"/>
                <a:gd name="T10" fmla="*/ 14897 w 21600"/>
                <a:gd name="T11" fmla="*/ 21600 h 21600"/>
                <a:gd name="T12" fmla="*/ 21600 w 21600"/>
                <a:gd name="T13" fmla="*/ 21600 h 21600"/>
                <a:gd name="T14" fmla="*/ 21600 w 21600"/>
                <a:gd name="T15" fmla="*/ 13255 h 21600"/>
                <a:gd name="T16" fmla="*/ 20855 w 21600"/>
                <a:gd name="T17" fmla="*/ 11291 h 21600"/>
                <a:gd name="T18" fmla="*/ 17876 w 21600"/>
                <a:gd name="T19" fmla="*/ 10800 h 21600"/>
                <a:gd name="T20" fmla="*/ 14897 w 21600"/>
                <a:gd name="T21" fmla="*/ 10800 h 21600"/>
                <a:gd name="T22" fmla="*/ 20110 w 21600"/>
                <a:gd name="T23" fmla="*/ 9327 h 21600"/>
                <a:gd name="T24" fmla="*/ 21600 w 21600"/>
                <a:gd name="T25" fmla="*/ 5891 h 21600"/>
                <a:gd name="T26" fmla="*/ 21600 w 21600"/>
                <a:gd name="T27" fmla="*/ 4909 h 21600"/>
                <a:gd name="T28" fmla="*/ 20110 w 21600"/>
                <a:gd name="T29" fmla="*/ 1473 h 21600"/>
                <a:gd name="T30" fmla="*/ 14897 w 21600"/>
                <a:gd name="T31" fmla="*/ 0 h 21600"/>
                <a:gd name="T32" fmla="*/ 0 w 21600"/>
                <a:gd name="T33" fmla="*/ 0 h 21600"/>
                <a:gd name="T34" fmla="*/ 0 w 21600"/>
                <a:gd name="T35" fmla="*/ 21600 h 21600"/>
                <a:gd name="T36" fmla="*/ 7448 w 21600"/>
                <a:gd name="T37" fmla="*/ 21600 h 21600"/>
                <a:gd name="T38" fmla="*/ 7448 w 21600"/>
                <a:gd name="T39" fmla="*/ 2455 h 21600"/>
                <a:gd name="T40" fmla="*/ 11172 w 21600"/>
                <a:gd name="T41" fmla="*/ 2455 h 21600"/>
                <a:gd name="T42" fmla="*/ 13407 w 21600"/>
                <a:gd name="T43" fmla="*/ 2945 h 21600"/>
                <a:gd name="T44" fmla="*/ 14897 w 21600"/>
                <a:gd name="T45" fmla="*/ 4909 h 21600"/>
                <a:gd name="T46" fmla="*/ 14897 w 21600"/>
                <a:gd name="T47" fmla="*/ 7364 h 21600"/>
                <a:gd name="T48" fmla="*/ 13407 w 21600"/>
                <a:gd name="T49" fmla="*/ 8836 h 21600"/>
                <a:gd name="T50" fmla="*/ 11172 w 21600"/>
                <a:gd name="T51" fmla="*/ 9818 h 21600"/>
                <a:gd name="T52" fmla="*/ 7448 w 21600"/>
                <a:gd name="T53" fmla="*/ 9818 h 21600"/>
                <a:gd name="T54" fmla="*/ 7448 w 21600"/>
                <a:gd name="T55" fmla="*/ 2455 h 21600"/>
                <a:gd name="T56" fmla="*/ 7448 w 21600"/>
                <a:gd name="T57" fmla="*/ 2455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7448" y="21600"/>
                  </a:moveTo>
                  <a:cubicBezTo>
                    <a:pt x="7448" y="11782"/>
                    <a:pt x="7448" y="11782"/>
                    <a:pt x="7448" y="11782"/>
                  </a:cubicBezTo>
                  <a:cubicBezTo>
                    <a:pt x="11172" y="11782"/>
                    <a:pt x="11172" y="11782"/>
                    <a:pt x="11172" y="11782"/>
                  </a:cubicBezTo>
                  <a:cubicBezTo>
                    <a:pt x="11917" y="11782"/>
                    <a:pt x="12662" y="12273"/>
                    <a:pt x="13407" y="12764"/>
                  </a:cubicBezTo>
                  <a:cubicBezTo>
                    <a:pt x="14152" y="13255"/>
                    <a:pt x="14897" y="13745"/>
                    <a:pt x="14897" y="14236"/>
                  </a:cubicBezTo>
                  <a:cubicBezTo>
                    <a:pt x="14897" y="21600"/>
                    <a:pt x="14897" y="21600"/>
                    <a:pt x="14897" y="21600"/>
                  </a:cubicBezTo>
                  <a:cubicBezTo>
                    <a:pt x="21600" y="21600"/>
                    <a:pt x="21600" y="21600"/>
                    <a:pt x="21600" y="21600"/>
                  </a:cubicBezTo>
                  <a:cubicBezTo>
                    <a:pt x="21600" y="13255"/>
                    <a:pt x="21600" y="13255"/>
                    <a:pt x="21600" y="13255"/>
                  </a:cubicBezTo>
                  <a:cubicBezTo>
                    <a:pt x="21600" y="12273"/>
                    <a:pt x="21600" y="11782"/>
                    <a:pt x="20855" y="11291"/>
                  </a:cubicBezTo>
                  <a:cubicBezTo>
                    <a:pt x="20110" y="10800"/>
                    <a:pt x="19366" y="10800"/>
                    <a:pt x="17876" y="10800"/>
                  </a:cubicBezTo>
                  <a:cubicBezTo>
                    <a:pt x="14897" y="10800"/>
                    <a:pt x="14897" y="10800"/>
                    <a:pt x="14897" y="10800"/>
                  </a:cubicBezTo>
                  <a:cubicBezTo>
                    <a:pt x="17131" y="10800"/>
                    <a:pt x="19366" y="10309"/>
                    <a:pt x="20110" y="9327"/>
                  </a:cubicBezTo>
                  <a:cubicBezTo>
                    <a:pt x="21600" y="8345"/>
                    <a:pt x="21600" y="7364"/>
                    <a:pt x="21600" y="5891"/>
                  </a:cubicBezTo>
                  <a:cubicBezTo>
                    <a:pt x="21600" y="4909"/>
                    <a:pt x="21600" y="4909"/>
                    <a:pt x="21600" y="4909"/>
                  </a:cubicBezTo>
                  <a:cubicBezTo>
                    <a:pt x="21600" y="3436"/>
                    <a:pt x="20855" y="2455"/>
                    <a:pt x="20110" y="1473"/>
                  </a:cubicBezTo>
                  <a:cubicBezTo>
                    <a:pt x="18621" y="491"/>
                    <a:pt x="16386" y="0"/>
                    <a:pt x="14897" y="0"/>
                  </a:cubicBezTo>
                  <a:cubicBezTo>
                    <a:pt x="0" y="0"/>
                    <a:pt x="0" y="0"/>
                    <a:pt x="0" y="0"/>
                  </a:cubicBezTo>
                  <a:cubicBezTo>
                    <a:pt x="0" y="21600"/>
                    <a:pt x="0" y="21600"/>
                    <a:pt x="0" y="21600"/>
                  </a:cubicBezTo>
                  <a:cubicBezTo>
                    <a:pt x="7448" y="21600"/>
                    <a:pt x="7448" y="21600"/>
                    <a:pt x="7448" y="21600"/>
                  </a:cubicBezTo>
                  <a:close/>
                  <a:moveTo>
                    <a:pt x="7448" y="2455"/>
                  </a:moveTo>
                  <a:cubicBezTo>
                    <a:pt x="11172" y="2455"/>
                    <a:pt x="11172" y="2455"/>
                    <a:pt x="11172" y="2455"/>
                  </a:cubicBezTo>
                  <a:cubicBezTo>
                    <a:pt x="11917" y="2455"/>
                    <a:pt x="12662" y="2455"/>
                    <a:pt x="13407" y="2945"/>
                  </a:cubicBezTo>
                  <a:cubicBezTo>
                    <a:pt x="14152" y="3436"/>
                    <a:pt x="14897" y="3927"/>
                    <a:pt x="14897" y="4909"/>
                  </a:cubicBezTo>
                  <a:cubicBezTo>
                    <a:pt x="14897" y="7364"/>
                    <a:pt x="14897" y="7364"/>
                    <a:pt x="14897" y="7364"/>
                  </a:cubicBezTo>
                  <a:cubicBezTo>
                    <a:pt x="14897" y="7855"/>
                    <a:pt x="14152" y="8345"/>
                    <a:pt x="13407" y="8836"/>
                  </a:cubicBezTo>
                  <a:cubicBezTo>
                    <a:pt x="12662" y="9327"/>
                    <a:pt x="11917" y="9818"/>
                    <a:pt x="11172" y="9818"/>
                  </a:cubicBezTo>
                  <a:cubicBezTo>
                    <a:pt x="7448" y="9818"/>
                    <a:pt x="7448" y="9818"/>
                    <a:pt x="7448" y="9818"/>
                  </a:cubicBezTo>
                  <a:cubicBezTo>
                    <a:pt x="7448" y="2455"/>
                    <a:pt x="7448" y="2455"/>
                    <a:pt x="7448" y="2455"/>
                  </a:cubicBezTo>
                  <a:close/>
                  <a:moveTo>
                    <a:pt x="7448" y="2455"/>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5" name="AutoShape 49"/>
            <p:cNvSpPr>
              <a:spLocks/>
            </p:cNvSpPr>
            <p:nvPr/>
          </p:nvSpPr>
          <p:spPr bwMode="auto">
            <a:xfrm>
              <a:off x="1190" y="390"/>
              <a:ext cx="344" cy="506"/>
            </a:xfrm>
            <a:custGeom>
              <a:avLst/>
              <a:gdLst>
                <a:gd name="T0" fmla="*/ 7200 w 21600"/>
                <a:gd name="T1" fmla="*/ 21600 h 21600"/>
                <a:gd name="T2" fmla="*/ 7200 w 21600"/>
                <a:gd name="T3" fmla="*/ 11782 h 21600"/>
                <a:gd name="T4" fmla="*/ 14400 w 21600"/>
                <a:gd name="T5" fmla="*/ 11782 h 21600"/>
                <a:gd name="T6" fmla="*/ 14400 w 21600"/>
                <a:gd name="T7" fmla="*/ 21600 h 21600"/>
                <a:gd name="T8" fmla="*/ 21600 w 21600"/>
                <a:gd name="T9" fmla="*/ 21600 h 21600"/>
                <a:gd name="T10" fmla="*/ 21600 w 21600"/>
                <a:gd name="T11" fmla="*/ 4909 h 21600"/>
                <a:gd name="T12" fmla="*/ 19440 w 21600"/>
                <a:gd name="T13" fmla="*/ 1473 h 21600"/>
                <a:gd name="T14" fmla="*/ 14400 w 21600"/>
                <a:gd name="T15" fmla="*/ 0 h 21600"/>
                <a:gd name="T16" fmla="*/ 7200 w 21600"/>
                <a:gd name="T17" fmla="*/ 0 h 21600"/>
                <a:gd name="T18" fmla="*/ 2160 w 21600"/>
                <a:gd name="T19" fmla="*/ 1473 h 21600"/>
                <a:gd name="T20" fmla="*/ 0 w 21600"/>
                <a:gd name="T21" fmla="*/ 4909 h 21600"/>
                <a:gd name="T22" fmla="*/ 0 w 21600"/>
                <a:gd name="T23" fmla="*/ 21600 h 21600"/>
                <a:gd name="T24" fmla="*/ 7200 w 21600"/>
                <a:gd name="T25" fmla="*/ 21600 h 21600"/>
                <a:gd name="T26" fmla="*/ 7200 w 21600"/>
                <a:gd name="T27" fmla="*/ 4909 h 21600"/>
                <a:gd name="T28" fmla="*/ 8640 w 21600"/>
                <a:gd name="T29" fmla="*/ 2945 h 21600"/>
                <a:gd name="T30" fmla="*/ 10800 w 21600"/>
                <a:gd name="T31" fmla="*/ 2455 h 21600"/>
                <a:gd name="T32" fmla="*/ 13680 w 21600"/>
                <a:gd name="T33" fmla="*/ 2945 h 21600"/>
                <a:gd name="T34" fmla="*/ 14400 w 21600"/>
                <a:gd name="T35" fmla="*/ 4909 h 21600"/>
                <a:gd name="T36" fmla="*/ 14400 w 21600"/>
                <a:gd name="T37" fmla="*/ 9818 h 21600"/>
                <a:gd name="T38" fmla="*/ 7200 w 21600"/>
                <a:gd name="T39" fmla="*/ 9818 h 21600"/>
                <a:gd name="T40" fmla="*/ 7200 w 21600"/>
                <a:gd name="T41" fmla="*/ 4909 h 21600"/>
                <a:gd name="T42" fmla="*/ 7200 w 21600"/>
                <a:gd name="T43" fmla="*/ 4909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7200" y="21600"/>
                  </a:moveTo>
                  <a:cubicBezTo>
                    <a:pt x="7200" y="11782"/>
                    <a:pt x="7200" y="11782"/>
                    <a:pt x="7200" y="11782"/>
                  </a:cubicBezTo>
                  <a:cubicBezTo>
                    <a:pt x="14400" y="11782"/>
                    <a:pt x="14400" y="11782"/>
                    <a:pt x="14400" y="11782"/>
                  </a:cubicBezTo>
                  <a:cubicBezTo>
                    <a:pt x="14400" y="21600"/>
                    <a:pt x="14400" y="21600"/>
                    <a:pt x="14400" y="21600"/>
                  </a:cubicBezTo>
                  <a:cubicBezTo>
                    <a:pt x="21600" y="21600"/>
                    <a:pt x="21600" y="21600"/>
                    <a:pt x="21600" y="21600"/>
                  </a:cubicBezTo>
                  <a:cubicBezTo>
                    <a:pt x="21600" y="4909"/>
                    <a:pt x="21600" y="4909"/>
                    <a:pt x="21600" y="4909"/>
                  </a:cubicBezTo>
                  <a:cubicBezTo>
                    <a:pt x="21600" y="3436"/>
                    <a:pt x="20880" y="2455"/>
                    <a:pt x="19440" y="1473"/>
                  </a:cubicBezTo>
                  <a:cubicBezTo>
                    <a:pt x="18000" y="491"/>
                    <a:pt x="16560" y="0"/>
                    <a:pt x="14400" y="0"/>
                  </a:cubicBezTo>
                  <a:cubicBezTo>
                    <a:pt x="7200" y="0"/>
                    <a:pt x="7200" y="0"/>
                    <a:pt x="7200" y="0"/>
                  </a:cubicBezTo>
                  <a:cubicBezTo>
                    <a:pt x="5040" y="0"/>
                    <a:pt x="3600" y="491"/>
                    <a:pt x="2160" y="1473"/>
                  </a:cubicBezTo>
                  <a:cubicBezTo>
                    <a:pt x="720" y="2455"/>
                    <a:pt x="0" y="3436"/>
                    <a:pt x="0" y="4909"/>
                  </a:cubicBezTo>
                  <a:cubicBezTo>
                    <a:pt x="0" y="21600"/>
                    <a:pt x="0" y="21600"/>
                    <a:pt x="0" y="21600"/>
                  </a:cubicBezTo>
                  <a:cubicBezTo>
                    <a:pt x="7200" y="21600"/>
                    <a:pt x="7200" y="21600"/>
                    <a:pt x="7200" y="21600"/>
                  </a:cubicBezTo>
                  <a:close/>
                  <a:moveTo>
                    <a:pt x="7200" y="4909"/>
                  </a:moveTo>
                  <a:cubicBezTo>
                    <a:pt x="7200" y="3927"/>
                    <a:pt x="7920" y="3436"/>
                    <a:pt x="8640" y="2945"/>
                  </a:cubicBezTo>
                  <a:cubicBezTo>
                    <a:pt x="9360" y="2455"/>
                    <a:pt x="10080" y="2455"/>
                    <a:pt x="10800" y="2455"/>
                  </a:cubicBezTo>
                  <a:cubicBezTo>
                    <a:pt x="11520" y="2455"/>
                    <a:pt x="12960" y="2455"/>
                    <a:pt x="13680" y="2945"/>
                  </a:cubicBezTo>
                  <a:cubicBezTo>
                    <a:pt x="14400" y="3436"/>
                    <a:pt x="14400" y="3927"/>
                    <a:pt x="14400" y="4909"/>
                  </a:cubicBezTo>
                  <a:cubicBezTo>
                    <a:pt x="14400" y="9818"/>
                    <a:pt x="14400" y="9818"/>
                    <a:pt x="14400" y="9818"/>
                  </a:cubicBezTo>
                  <a:cubicBezTo>
                    <a:pt x="7200" y="9818"/>
                    <a:pt x="7200" y="9818"/>
                    <a:pt x="7200" y="9818"/>
                  </a:cubicBezTo>
                  <a:cubicBezTo>
                    <a:pt x="7200" y="4909"/>
                    <a:pt x="7200" y="4909"/>
                    <a:pt x="7200" y="4909"/>
                  </a:cubicBezTo>
                  <a:close/>
                  <a:moveTo>
                    <a:pt x="7200" y="4909"/>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6" name="AutoShape 50"/>
            <p:cNvSpPr>
              <a:spLocks/>
            </p:cNvSpPr>
            <p:nvPr/>
          </p:nvSpPr>
          <p:spPr bwMode="auto">
            <a:xfrm>
              <a:off x="2016" y="747"/>
              <a:ext cx="138" cy="253"/>
            </a:xfrm>
            <a:custGeom>
              <a:avLst/>
              <a:gdLst>
                <a:gd name="T0" fmla="*/ 8894 w 21600"/>
                <a:gd name="T1" fmla="*/ 21600 h 21600"/>
                <a:gd name="T2" fmla="*/ 8894 w 21600"/>
                <a:gd name="T3" fmla="*/ 11769 h 21600"/>
                <a:gd name="T4" fmla="*/ 16009 w 21600"/>
                <a:gd name="T5" fmla="*/ 11769 h 21600"/>
                <a:gd name="T6" fmla="*/ 16009 w 21600"/>
                <a:gd name="T7" fmla="*/ 9831 h 21600"/>
                <a:gd name="T8" fmla="*/ 8894 w 21600"/>
                <a:gd name="T9" fmla="*/ 9831 h 21600"/>
                <a:gd name="T10" fmla="*/ 8894 w 21600"/>
                <a:gd name="T11" fmla="*/ 2908 h 21600"/>
                <a:gd name="T12" fmla="*/ 21600 w 21600"/>
                <a:gd name="T13" fmla="*/ 2908 h 21600"/>
                <a:gd name="T14" fmla="*/ 21600 w 21600"/>
                <a:gd name="T15" fmla="*/ 0 h 21600"/>
                <a:gd name="T16" fmla="*/ 0 w 21600"/>
                <a:gd name="T17" fmla="*/ 0 h 21600"/>
                <a:gd name="T18" fmla="*/ 0 w 21600"/>
                <a:gd name="T19" fmla="*/ 21600 h 21600"/>
                <a:gd name="T20" fmla="*/ 8894 w 21600"/>
                <a:gd name="T21" fmla="*/ 21600 h 21600"/>
                <a:gd name="T22" fmla="*/ 8894 w 21600"/>
                <a:gd name="T23" fmla="*/ 2160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8894" y="21600"/>
                  </a:moveTo>
                  <a:lnTo>
                    <a:pt x="8894" y="11769"/>
                  </a:lnTo>
                  <a:lnTo>
                    <a:pt x="16009" y="11769"/>
                  </a:lnTo>
                  <a:lnTo>
                    <a:pt x="16009" y="9831"/>
                  </a:lnTo>
                  <a:lnTo>
                    <a:pt x="8894" y="9831"/>
                  </a:lnTo>
                  <a:lnTo>
                    <a:pt x="8894" y="2908"/>
                  </a:lnTo>
                  <a:lnTo>
                    <a:pt x="21600" y="2908"/>
                  </a:lnTo>
                  <a:lnTo>
                    <a:pt x="21600" y="0"/>
                  </a:lnTo>
                  <a:lnTo>
                    <a:pt x="0" y="0"/>
                  </a:lnTo>
                  <a:lnTo>
                    <a:pt x="0" y="21600"/>
                  </a:lnTo>
                  <a:lnTo>
                    <a:pt x="8894" y="21600"/>
                  </a:lnTo>
                  <a:close/>
                  <a:moveTo>
                    <a:pt x="8894"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7" name="AutoShape 51"/>
            <p:cNvSpPr>
              <a:spLocks/>
            </p:cNvSpPr>
            <p:nvPr/>
          </p:nvSpPr>
          <p:spPr bwMode="auto">
            <a:xfrm>
              <a:off x="2188" y="747"/>
              <a:ext cx="137" cy="253"/>
            </a:xfrm>
            <a:custGeom>
              <a:avLst/>
              <a:gdLst>
                <a:gd name="T0" fmla="*/ 21600 w 21600"/>
                <a:gd name="T1" fmla="*/ 21600 h 21600"/>
                <a:gd name="T2" fmla="*/ 21600 w 21600"/>
                <a:gd name="T3" fmla="*/ 19662 h 21600"/>
                <a:gd name="T4" fmla="*/ 8894 w 21600"/>
                <a:gd name="T5" fmla="*/ 19662 h 21600"/>
                <a:gd name="T6" fmla="*/ 8894 w 21600"/>
                <a:gd name="T7" fmla="*/ 11769 h 21600"/>
                <a:gd name="T8" fmla="*/ 16264 w 21600"/>
                <a:gd name="T9" fmla="*/ 11769 h 21600"/>
                <a:gd name="T10" fmla="*/ 16264 w 21600"/>
                <a:gd name="T11" fmla="*/ 9831 h 21600"/>
                <a:gd name="T12" fmla="*/ 8894 w 21600"/>
                <a:gd name="T13" fmla="*/ 9831 h 21600"/>
                <a:gd name="T14" fmla="*/ 8894 w 21600"/>
                <a:gd name="T15" fmla="*/ 2908 h 21600"/>
                <a:gd name="T16" fmla="*/ 21600 w 21600"/>
                <a:gd name="T17" fmla="*/ 2908 h 21600"/>
                <a:gd name="T18" fmla="*/ 21600 w 21600"/>
                <a:gd name="T19" fmla="*/ 0 h 21600"/>
                <a:gd name="T20" fmla="*/ 0 w 21600"/>
                <a:gd name="T21" fmla="*/ 0 h 21600"/>
                <a:gd name="T22" fmla="*/ 0 w 21600"/>
                <a:gd name="T23" fmla="*/ 21600 h 21600"/>
                <a:gd name="T24" fmla="*/ 21600 w 21600"/>
                <a:gd name="T25" fmla="*/ 21600 h 21600"/>
                <a:gd name="T26" fmla="*/ 21600 w 21600"/>
                <a:gd name="T27" fmla="*/ 216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21600"/>
                  </a:moveTo>
                  <a:lnTo>
                    <a:pt x="21600" y="19662"/>
                  </a:lnTo>
                  <a:lnTo>
                    <a:pt x="8894" y="19662"/>
                  </a:lnTo>
                  <a:lnTo>
                    <a:pt x="8894" y="11769"/>
                  </a:lnTo>
                  <a:lnTo>
                    <a:pt x="16264" y="11769"/>
                  </a:lnTo>
                  <a:lnTo>
                    <a:pt x="16264" y="9831"/>
                  </a:lnTo>
                  <a:lnTo>
                    <a:pt x="8894" y="9831"/>
                  </a:lnTo>
                  <a:lnTo>
                    <a:pt x="8894" y="2908"/>
                  </a:lnTo>
                  <a:lnTo>
                    <a:pt x="21600" y="2908"/>
                  </a:lnTo>
                  <a:lnTo>
                    <a:pt x="21600" y="0"/>
                  </a:lnTo>
                  <a:lnTo>
                    <a:pt x="0" y="0"/>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sp>
          <p:nvSpPr>
            <p:cNvPr id="48148" name="AutoShape 52"/>
            <p:cNvSpPr>
              <a:spLocks/>
            </p:cNvSpPr>
            <p:nvPr/>
          </p:nvSpPr>
          <p:spPr bwMode="auto">
            <a:xfrm>
              <a:off x="2359" y="747"/>
              <a:ext cx="160" cy="253"/>
            </a:xfrm>
            <a:custGeom>
              <a:avLst/>
              <a:gdLst>
                <a:gd name="T0" fmla="*/ 10800 w 21600"/>
                <a:gd name="T1" fmla="*/ 11782 h 21600"/>
                <a:gd name="T2" fmla="*/ 13886 w 21600"/>
                <a:gd name="T3" fmla="*/ 11782 h 21600"/>
                <a:gd name="T4" fmla="*/ 13886 w 21600"/>
                <a:gd name="T5" fmla="*/ 16691 h 21600"/>
                <a:gd name="T6" fmla="*/ 10800 w 21600"/>
                <a:gd name="T7" fmla="*/ 19636 h 21600"/>
                <a:gd name="T8" fmla="*/ 9257 w 21600"/>
                <a:gd name="T9" fmla="*/ 18655 h 21600"/>
                <a:gd name="T10" fmla="*/ 7714 w 21600"/>
                <a:gd name="T11" fmla="*/ 16691 h 21600"/>
                <a:gd name="T12" fmla="*/ 7714 w 21600"/>
                <a:gd name="T13" fmla="*/ 4909 h 21600"/>
                <a:gd name="T14" fmla="*/ 9257 w 21600"/>
                <a:gd name="T15" fmla="*/ 2945 h 21600"/>
                <a:gd name="T16" fmla="*/ 10800 w 21600"/>
                <a:gd name="T17" fmla="*/ 2945 h 21600"/>
                <a:gd name="T18" fmla="*/ 13886 w 21600"/>
                <a:gd name="T19" fmla="*/ 2945 h 21600"/>
                <a:gd name="T20" fmla="*/ 18514 w 21600"/>
                <a:gd name="T21" fmla="*/ 4909 h 21600"/>
                <a:gd name="T22" fmla="*/ 21600 w 21600"/>
                <a:gd name="T23" fmla="*/ 4909 h 21600"/>
                <a:gd name="T24" fmla="*/ 13886 w 21600"/>
                <a:gd name="T25" fmla="*/ 0 h 21600"/>
                <a:gd name="T26" fmla="*/ 7714 w 21600"/>
                <a:gd name="T27" fmla="*/ 0 h 21600"/>
                <a:gd name="T28" fmla="*/ 3086 w 21600"/>
                <a:gd name="T29" fmla="*/ 1964 h 21600"/>
                <a:gd name="T30" fmla="*/ 0 w 21600"/>
                <a:gd name="T31" fmla="*/ 4909 h 21600"/>
                <a:gd name="T32" fmla="*/ 0 w 21600"/>
                <a:gd name="T33" fmla="*/ 16691 h 21600"/>
                <a:gd name="T34" fmla="*/ 3086 w 21600"/>
                <a:gd name="T35" fmla="*/ 20618 h 21600"/>
                <a:gd name="T36" fmla="*/ 7714 w 21600"/>
                <a:gd name="T37" fmla="*/ 21600 h 21600"/>
                <a:gd name="T38" fmla="*/ 13886 w 21600"/>
                <a:gd name="T39" fmla="*/ 21600 h 21600"/>
                <a:gd name="T40" fmla="*/ 20057 w 21600"/>
                <a:gd name="T41" fmla="*/ 20618 h 21600"/>
                <a:gd name="T42" fmla="*/ 21600 w 21600"/>
                <a:gd name="T43" fmla="*/ 16691 h 21600"/>
                <a:gd name="T44" fmla="*/ 21600 w 21600"/>
                <a:gd name="T45" fmla="*/ 9818 h 21600"/>
                <a:gd name="T46" fmla="*/ 10800 w 21600"/>
                <a:gd name="T47" fmla="*/ 9818 h 21600"/>
                <a:gd name="T48" fmla="*/ 10800 w 21600"/>
                <a:gd name="T49" fmla="*/ 11782 h 21600"/>
                <a:gd name="T50" fmla="*/ 10800 w 21600"/>
                <a:gd name="T51" fmla="*/ 11782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600"/>
                <a:gd name="T79" fmla="*/ 0 h 21600"/>
                <a:gd name="T80" fmla="*/ 21600 w 21600"/>
                <a:gd name="T81" fmla="*/ 21600 h 216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600" h="21600">
                  <a:moveTo>
                    <a:pt x="10800" y="11782"/>
                  </a:moveTo>
                  <a:cubicBezTo>
                    <a:pt x="13886" y="11782"/>
                    <a:pt x="13886" y="11782"/>
                    <a:pt x="13886" y="11782"/>
                  </a:cubicBezTo>
                  <a:cubicBezTo>
                    <a:pt x="13886" y="16691"/>
                    <a:pt x="13886" y="16691"/>
                    <a:pt x="13886" y="16691"/>
                  </a:cubicBezTo>
                  <a:cubicBezTo>
                    <a:pt x="13886" y="18655"/>
                    <a:pt x="13886" y="19636"/>
                    <a:pt x="10800" y="19636"/>
                  </a:cubicBezTo>
                  <a:lnTo>
                    <a:pt x="9257" y="18655"/>
                  </a:lnTo>
                  <a:cubicBezTo>
                    <a:pt x="7714" y="18655"/>
                    <a:pt x="7714" y="17673"/>
                    <a:pt x="7714" y="16691"/>
                  </a:cubicBezTo>
                  <a:cubicBezTo>
                    <a:pt x="7714" y="4909"/>
                    <a:pt x="7714" y="4909"/>
                    <a:pt x="7714" y="4909"/>
                  </a:cubicBezTo>
                  <a:cubicBezTo>
                    <a:pt x="7714" y="3927"/>
                    <a:pt x="7714" y="3927"/>
                    <a:pt x="9257" y="2945"/>
                  </a:cubicBezTo>
                  <a:lnTo>
                    <a:pt x="10800" y="2945"/>
                  </a:lnTo>
                  <a:cubicBezTo>
                    <a:pt x="13886" y="2945"/>
                    <a:pt x="13886" y="2945"/>
                    <a:pt x="13886" y="2945"/>
                  </a:cubicBezTo>
                  <a:cubicBezTo>
                    <a:pt x="16971" y="2945"/>
                    <a:pt x="18514" y="2945"/>
                    <a:pt x="18514" y="4909"/>
                  </a:cubicBezTo>
                  <a:cubicBezTo>
                    <a:pt x="21600" y="4909"/>
                    <a:pt x="21600" y="4909"/>
                    <a:pt x="21600" y="4909"/>
                  </a:cubicBezTo>
                  <a:cubicBezTo>
                    <a:pt x="21600" y="1964"/>
                    <a:pt x="18514" y="0"/>
                    <a:pt x="13886" y="0"/>
                  </a:cubicBezTo>
                  <a:cubicBezTo>
                    <a:pt x="7714" y="0"/>
                    <a:pt x="7714" y="0"/>
                    <a:pt x="7714" y="0"/>
                  </a:cubicBezTo>
                  <a:cubicBezTo>
                    <a:pt x="6171" y="0"/>
                    <a:pt x="3086" y="982"/>
                    <a:pt x="3086" y="1964"/>
                  </a:cubicBezTo>
                  <a:cubicBezTo>
                    <a:pt x="1543" y="2945"/>
                    <a:pt x="0" y="3927"/>
                    <a:pt x="0" y="4909"/>
                  </a:cubicBezTo>
                  <a:cubicBezTo>
                    <a:pt x="0" y="16691"/>
                    <a:pt x="0" y="16691"/>
                    <a:pt x="0" y="16691"/>
                  </a:cubicBezTo>
                  <a:cubicBezTo>
                    <a:pt x="0" y="18655"/>
                    <a:pt x="1543" y="19636"/>
                    <a:pt x="3086" y="20618"/>
                  </a:cubicBezTo>
                  <a:cubicBezTo>
                    <a:pt x="3086" y="21600"/>
                    <a:pt x="6171" y="21600"/>
                    <a:pt x="7714" y="21600"/>
                  </a:cubicBezTo>
                  <a:cubicBezTo>
                    <a:pt x="13886" y="21600"/>
                    <a:pt x="13886" y="21600"/>
                    <a:pt x="13886" y="21600"/>
                  </a:cubicBezTo>
                  <a:cubicBezTo>
                    <a:pt x="16971" y="21600"/>
                    <a:pt x="18514" y="21600"/>
                    <a:pt x="20057" y="20618"/>
                  </a:cubicBezTo>
                  <a:cubicBezTo>
                    <a:pt x="21600" y="19636"/>
                    <a:pt x="21600" y="18655"/>
                    <a:pt x="21600" y="16691"/>
                  </a:cubicBezTo>
                  <a:cubicBezTo>
                    <a:pt x="21600" y="9818"/>
                    <a:pt x="21600" y="9818"/>
                    <a:pt x="21600" y="9818"/>
                  </a:cubicBezTo>
                  <a:cubicBezTo>
                    <a:pt x="10800" y="9818"/>
                    <a:pt x="10800" y="9818"/>
                    <a:pt x="10800" y="9818"/>
                  </a:cubicBezTo>
                  <a:cubicBezTo>
                    <a:pt x="10800" y="11782"/>
                    <a:pt x="10800" y="11782"/>
                    <a:pt x="10800" y="11782"/>
                  </a:cubicBezTo>
                  <a:close/>
                  <a:moveTo>
                    <a:pt x="10800" y="11782"/>
                  </a:moveTo>
                </a:path>
              </a:pathLst>
            </a:custGeom>
            <a:solidFill>
              <a:srgbClr val="FFFFFF"/>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lstStyle/>
            <a:p>
              <a:endParaRPr lang="cs-CZ"/>
            </a:p>
          </p:txBody>
        </p:sp>
      </p:grpSp>
      <p:sp>
        <p:nvSpPr>
          <p:cNvPr id="48139" name="Rectangle 53"/>
          <p:cNvSpPr>
            <a:spLocks/>
          </p:cNvSpPr>
          <p:nvPr/>
        </p:nvSpPr>
        <p:spPr bwMode="auto">
          <a:xfrm>
            <a:off x="2449115" y="882650"/>
            <a:ext cx="4243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lstStyle/>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a:solidFill>
                  <a:srgbClr val="FFFFFF"/>
                </a:solidFill>
                <a:latin typeface="Arial" pitchFamily="34" charset="0"/>
                <a:cs typeface="Arial" pitchFamily="34" charset="0"/>
                <a:sym typeface="Arial" pitchFamily="34" charset="0"/>
              </a:rPr>
              <a:t>Simulteneous Imaging</a:t>
            </a:r>
          </a:p>
        </p:txBody>
      </p:sp>
      <p:sp>
        <p:nvSpPr>
          <p:cNvPr id="2" name="Nadpis 1"/>
          <p:cNvSpPr>
            <a:spLocks noGrp="1"/>
          </p:cNvSpPr>
          <p:nvPr>
            <p:ph type="title"/>
          </p:nvPr>
        </p:nvSpPr>
        <p:spPr/>
        <p:txBody>
          <a:bodyPr/>
          <a:lstStyle/>
          <a:p>
            <a:endParaRPr lang="cs-CZ"/>
          </a:p>
        </p:txBody>
      </p:sp>
      <p:pic>
        <p:nvPicPr>
          <p:cNvPr id="3" name="particle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94206" y="1797050"/>
            <a:ext cx="5072004" cy="5072004"/>
          </a:xfrm>
          <a:prstGeom prst="rect">
            <a:avLst/>
          </a:prstGeom>
        </p:spPr>
      </p:pic>
    </p:spTree>
    <p:extLst>
      <p:ext uri="{BB962C8B-B14F-4D97-AF65-F5344CB8AC3E}">
        <p14:creationId xmlns:p14="http://schemas.microsoft.com/office/powerpoint/2010/main" val="132611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42" y="2604294"/>
            <a:ext cx="110013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82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255" y="2393157"/>
            <a:ext cx="207645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21" name="Rectangle 4"/>
          <p:cNvSpPr>
            <a:spLocks/>
          </p:cNvSpPr>
          <p:nvPr/>
        </p:nvSpPr>
        <p:spPr bwMode="auto">
          <a:xfrm>
            <a:off x="3686175" y="2744400"/>
            <a:ext cx="1231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Arial" pitchFamily="34" charset="0"/>
                <a:cs typeface="Arial" pitchFamily="34" charset="0"/>
                <a:sym typeface="Arial" pitchFamily="34" charset="0"/>
              </a:rPr>
              <a:t>Questions ?</a:t>
            </a:r>
          </a:p>
        </p:txBody>
      </p:sp>
      <p:grpSp>
        <p:nvGrpSpPr>
          <p:cNvPr id="6" name="Group 42"/>
          <p:cNvGrpSpPr>
            <a:grpSpLocks/>
          </p:cNvGrpSpPr>
          <p:nvPr/>
        </p:nvGrpSpPr>
        <p:grpSpPr bwMode="auto">
          <a:xfrm>
            <a:off x="-56233" y="0"/>
            <a:ext cx="9229949" cy="1240111"/>
            <a:chOff x="-77" y="350"/>
            <a:chExt cx="8269" cy="1111"/>
          </a:xfrm>
        </p:grpSpPr>
        <p:pic>
          <p:nvPicPr>
            <p:cNvPr id="7" name="Picture 43" descr="lista vega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44"/>
            <p:cNvGrpSpPr>
              <a:grpSpLocks/>
            </p:cNvGrpSpPr>
            <p:nvPr/>
          </p:nvGrpSpPr>
          <p:grpSpPr bwMode="auto">
            <a:xfrm>
              <a:off x="467" y="487"/>
              <a:ext cx="2178" cy="590"/>
              <a:chOff x="0" y="0"/>
              <a:chExt cx="2194" cy="644"/>
            </a:xfrm>
          </p:grpSpPr>
          <p:sp>
            <p:nvSpPr>
              <p:cNvPr id="9"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0"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1"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2"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4"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5"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6"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7"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8"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9"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0"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1"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4"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7"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8"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1771577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1267"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1268"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1269" name="Group 7"/>
          <p:cNvGrpSpPr>
            <a:grpSpLocks noChangeAspect="1"/>
          </p:cNvGrpSpPr>
          <p:nvPr/>
        </p:nvGrpSpPr>
        <p:grpSpPr bwMode="auto">
          <a:xfrm>
            <a:off x="322263" y="144781"/>
            <a:ext cx="1878012" cy="681990"/>
            <a:chOff x="0" y="0"/>
            <a:chExt cx="2194" cy="644"/>
          </a:xfrm>
        </p:grpSpPr>
        <p:sp>
          <p:nvSpPr>
            <p:cNvPr id="11273"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4"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5"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6"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7"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8"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9"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0"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1"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2"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3"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4"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5"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6"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7"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8"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9"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0"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1"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2"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1293"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4"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5"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6"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7"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8"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9"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0"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1"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2"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1270"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11271" name="Picture 6" descr="Genesis 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3" y="1583056"/>
            <a:ext cx="4572000" cy="40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descr="File:Genesis Sample Return Stic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9" y="4059556"/>
            <a:ext cx="2625725" cy="228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3672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2291"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2292"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2293" name="Group 7"/>
          <p:cNvGrpSpPr>
            <a:grpSpLocks noChangeAspect="1"/>
          </p:cNvGrpSpPr>
          <p:nvPr/>
        </p:nvGrpSpPr>
        <p:grpSpPr bwMode="auto">
          <a:xfrm>
            <a:off x="322263" y="144781"/>
            <a:ext cx="1878012" cy="681990"/>
            <a:chOff x="0" y="0"/>
            <a:chExt cx="2194" cy="644"/>
          </a:xfrm>
        </p:grpSpPr>
        <p:sp>
          <p:nvSpPr>
            <p:cNvPr id="12297"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298"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299"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0"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1"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2"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3"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4"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5"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6"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7"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8"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09"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0"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1"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2"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3"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4"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5"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6"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2317"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8"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19"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0"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1"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2"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3"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4"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5"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2326"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2294"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12295" name="Picture 2" descr="Collectors after assembly on earth before 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1693546"/>
            <a:ext cx="39433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Obdélník 1"/>
          <p:cNvSpPr>
            <a:spLocks noChangeArrowheads="1"/>
          </p:cNvSpPr>
          <p:nvPr/>
        </p:nvSpPr>
        <p:spPr bwMode="auto">
          <a:xfrm>
            <a:off x="900113" y="5141596"/>
            <a:ext cx="7854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collectors after assembly on Earth before flight</a:t>
            </a:r>
            <a:endParaRPr lang="cs-CZ"/>
          </a:p>
        </p:txBody>
      </p:sp>
    </p:spTree>
    <p:extLst>
      <p:ext uri="{BB962C8B-B14F-4D97-AF65-F5344CB8AC3E}">
        <p14:creationId xmlns:p14="http://schemas.microsoft.com/office/powerpoint/2010/main" val="293842553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3315"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3316"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3317" name="Group 7"/>
          <p:cNvGrpSpPr>
            <a:grpSpLocks noChangeAspect="1"/>
          </p:cNvGrpSpPr>
          <p:nvPr/>
        </p:nvGrpSpPr>
        <p:grpSpPr bwMode="auto">
          <a:xfrm>
            <a:off x="322263" y="144781"/>
            <a:ext cx="1878012" cy="681990"/>
            <a:chOff x="0" y="0"/>
            <a:chExt cx="2194" cy="644"/>
          </a:xfrm>
        </p:grpSpPr>
        <p:sp>
          <p:nvSpPr>
            <p:cNvPr id="13321"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2"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3"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4"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5"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6"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7"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8"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29"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0"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1"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2"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3"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4"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5"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6"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7"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8"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39"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0"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3341"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2"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3"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4"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5"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6"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7"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8"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49"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3350"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3318"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sp>
        <p:nvSpPr>
          <p:cNvPr id="13319" name="Obdélník 1"/>
          <p:cNvSpPr>
            <a:spLocks noChangeArrowheads="1"/>
          </p:cNvSpPr>
          <p:nvPr/>
        </p:nvSpPr>
        <p:spPr bwMode="auto">
          <a:xfrm>
            <a:off x="7177088" y="5280661"/>
            <a:ext cx="1598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sz="1400"/>
              <a:t>Genesis Timeline</a:t>
            </a:r>
          </a:p>
        </p:txBody>
      </p:sp>
      <p:pic>
        <p:nvPicPr>
          <p:cNvPr id="13320" name="Picture 2" descr="Genesis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830706"/>
            <a:ext cx="9137650" cy="300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07947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4339"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4340"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4341" name="Group 7"/>
          <p:cNvGrpSpPr>
            <a:grpSpLocks noChangeAspect="1"/>
          </p:cNvGrpSpPr>
          <p:nvPr/>
        </p:nvGrpSpPr>
        <p:grpSpPr bwMode="auto">
          <a:xfrm>
            <a:off x="322263" y="144781"/>
            <a:ext cx="1878012" cy="681990"/>
            <a:chOff x="0" y="0"/>
            <a:chExt cx="2194" cy="644"/>
          </a:xfrm>
        </p:grpSpPr>
        <p:sp>
          <p:nvSpPr>
            <p:cNvPr id="14345"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46"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47"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48"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49"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0"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1"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2"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3"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4"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5"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6"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7"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8"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59"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0"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1"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2"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3"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4"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4365"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6"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7"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8"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69"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70"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71"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72"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73"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4374"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4342"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1468756"/>
            <a:ext cx="6337300" cy="43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 y="1468756"/>
            <a:ext cx="243205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15121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5363"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5364"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5365" name="Group 7"/>
          <p:cNvGrpSpPr>
            <a:grpSpLocks noChangeAspect="1"/>
          </p:cNvGrpSpPr>
          <p:nvPr/>
        </p:nvGrpSpPr>
        <p:grpSpPr bwMode="auto">
          <a:xfrm>
            <a:off x="322263" y="144781"/>
            <a:ext cx="1878012" cy="681990"/>
            <a:chOff x="0" y="0"/>
            <a:chExt cx="2194" cy="644"/>
          </a:xfrm>
        </p:grpSpPr>
        <p:sp>
          <p:nvSpPr>
            <p:cNvPr id="15370"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1"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2"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3"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4"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5"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6"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7"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8"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79"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0"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1"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2"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3"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4"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5"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6"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7"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8"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89"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5390"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1"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2"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3"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4"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5"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6"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7"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8"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5399"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5366"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15367" name="Picture 2" descr="Genesis entry phas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6" y="1078230"/>
            <a:ext cx="6772275" cy="527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4" descr="artist renderings 8"/>
          <p:cNvPicPr>
            <a:picLocks noChangeAspect="1" noChangeArrowheads="1"/>
          </p:cNvPicPr>
          <p:nvPr/>
        </p:nvPicPr>
        <p:blipFill>
          <a:blip r:embed="rId4">
            <a:extLst>
              <a:ext uri="{28A0092B-C50C-407E-A947-70E740481C1C}">
                <a14:useLocalDpi xmlns:a14="http://schemas.microsoft.com/office/drawing/2010/main" val="0"/>
              </a:ext>
            </a:extLst>
          </a:blip>
          <a:srcRect l="15636" t="151" r="17281" b="-151"/>
          <a:stretch>
            <a:fillRect/>
          </a:stretch>
        </p:blipFill>
        <p:spPr bwMode="auto">
          <a:xfrm>
            <a:off x="9525" y="1078231"/>
            <a:ext cx="2362200" cy="332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6" descr="artist renderings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939" y="4191000"/>
            <a:ext cx="2397125" cy="215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28370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p:cNvSpPr>
          <p:nvPr/>
        </p:nvSpPr>
        <p:spPr bwMode="auto">
          <a:xfrm>
            <a:off x="0" y="1268016"/>
            <a:ext cx="3132088" cy="5589984"/>
          </a:xfrm>
          <a:prstGeom prst="rect">
            <a:avLst/>
          </a:prstGeom>
          <a:solidFill>
            <a:srgbClr val="EAEAEA"/>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pic>
        <p:nvPicPr>
          <p:cNvPr id="131109" name="Picture 37" descr="Silhouette_Target-1"/>
          <p:cNvPicPr>
            <a:picLocks noChangeAspect="1" noChangeArrowheads="1"/>
          </p:cNvPicPr>
          <p:nvPr/>
        </p:nvPicPr>
        <p:blipFill>
          <a:blip r:embed="rId3">
            <a:lum bright="38000" contrast="-66000"/>
            <a:grayscl/>
            <a:extLst>
              <a:ext uri="{28A0092B-C50C-407E-A947-70E740481C1C}">
                <a14:useLocalDpi xmlns:a14="http://schemas.microsoft.com/office/drawing/2010/main" val="0"/>
              </a:ext>
            </a:extLst>
          </a:blip>
          <a:srcRect/>
          <a:stretch>
            <a:fillRect/>
          </a:stretch>
        </p:blipFill>
        <p:spPr bwMode="auto">
          <a:xfrm>
            <a:off x="267891" y="1656458"/>
            <a:ext cx="2632025" cy="364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0" name="Picture 38"/>
          <p:cNvPicPr>
            <a:picLocks noChangeAspect="1" noChangeArrowheads="1"/>
          </p:cNvPicPr>
          <p:nvPr/>
        </p:nvPicPr>
        <p:blipFill>
          <a:blip r:embed="rId4">
            <a:lum contrast="-12000"/>
            <a:grayscl/>
            <a:extLst>
              <a:ext uri="{28A0092B-C50C-407E-A947-70E740481C1C}">
                <a14:useLocalDpi xmlns:a14="http://schemas.microsoft.com/office/drawing/2010/main" val="0"/>
              </a:ext>
            </a:extLst>
          </a:blip>
          <a:srcRect/>
          <a:stretch>
            <a:fillRect/>
          </a:stretch>
        </p:blipFill>
        <p:spPr bwMode="auto">
          <a:xfrm>
            <a:off x="514574" y="5124525"/>
            <a:ext cx="2328416" cy="16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11" name="Rectangle 39"/>
          <p:cNvSpPr>
            <a:spLocks noChangeArrowheads="1"/>
          </p:cNvSpPr>
          <p:nvPr/>
        </p:nvSpPr>
        <p:spPr bwMode="auto">
          <a:xfrm>
            <a:off x="3508251" y="2005488"/>
            <a:ext cx="4896817" cy="214827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nchor="ctr">
            <a:spAutoFit/>
          </a:bodyPr>
          <a:lstStyle/>
          <a:p>
            <a:pPr marL="263416" indent="-263416" defTabSz="448701">
              <a:lnSpc>
                <a:spcPct val="93000"/>
              </a:lnSpc>
              <a:buClr>
                <a:srgbClr val="000000"/>
              </a:buClr>
              <a:buSzPct val="100000"/>
            </a:pPr>
            <a:r>
              <a:rPr lang="en-GB" sz="2000">
                <a:solidFill>
                  <a:srgbClr val="006983"/>
                </a:solidFill>
                <a:cs typeface="Arial" pitchFamily="34" charset="0"/>
              </a:rPr>
              <a:t>Gunshot Residuum analysis.</a:t>
            </a:r>
            <a:endParaRPr lang="cs-CZ" sz="2000">
              <a:solidFill>
                <a:srgbClr val="006983"/>
              </a:solidFill>
              <a:cs typeface="Arial" pitchFamily="34" charset="0"/>
            </a:endParaRPr>
          </a:p>
          <a:p>
            <a:pPr marL="263416" indent="-263416" defTabSz="448701">
              <a:lnSpc>
                <a:spcPct val="115000"/>
              </a:lnSpc>
              <a:buClr>
                <a:schemeClr val="bg2"/>
              </a:buClr>
              <a:buSzPct val="100000"/>
              <a:buFont typeface="Wingdings" pitchFamily="2" charset="2"/>
              <a:buChar char="n"/>
            </a:pPr>
            <a:r>
              <a:rPr lang="en-GB" sz="2000">
                <a:cs typeface="Arial" pitchFamily="34" charset="0"/>
              </a:rPr>
              <a:t>Identification of the shooter</a:t>
            </a:r>
            <a:endParaRPr lang="cs-CZ" sz="2000">
              <a:cs typeface="Arial" pitchFamily="34" charset="0"/>
            </a:endParaRPr>
          </a:p>
          <a:p>
            <a:pPr marL="263416" indent="-263416" defTabSz="448701">
              <a:lnSpc>
                <a:spcPct val="115000"/>
              </a:lnSpc>
              <a:buClr>
                <a:schemeClr val="bg2"/>
              </a:buClr>
              <a:buSzPct val="100000"/>
              <a:buFont typeface="Wingdings" pitchFamily="2" charset="2"/>
              <a:buChar char="n"/>
            </a:pPr>
            <a:r>
              <a:rPr lang="en-GB" sz="2000">
                <a:cs typeface="Arial" pitchFamily="34" charset="0"/>
              </a:rPr>
              <a:t>According GSR particles on hands/clothes</a:t>
            </a:r>
          </a:p>
          <a:p>
            <a:pPr marL="899634" lvl="1" indent="-442004" defTabSz="448701">
              <a:lnSpc>
                <a:spcPct val="115000"/>
              </a:lnSpc>
              <a:buClr>
                <a:schemeClr val="bg2"/>
              </a:buClr>
              <a:buSzPct val="100000"/>
              <a:buFont typeface="Wingdings 2" pitchFamily="18" charset="2"/>
              <a:buChar char=""/>
            </a:pPr>
            <a:r>
              <a:rPr lang="en-GB" sz="2000">
                <a:cs typeface="Arial" pitchFamily="34" charset="0"/>
              </a:rPr>
              <a:t>Typical size, shape </a:t>
            </a:r>
          </a:p>
          <a:p>
            <a:pPr marL="899634" lvl="1" indent="-442004" defTabSz="448701">
              <a:lnSpc>
                <a:spcPct val="115000"/>
              </a:lnSpc>
              <a:buClr>
                <a:schemeClr val="bg2"/>
              </a:buClr>
              <a:buSzPct val="100000"/>
              <a:buFont typeface="Wingdings 2" pitchFamily="18" charset="2"/>
              <a:buChar char=""/>
            </a:pPr>
            <a:r>
              <a:rPr lang="en-GB" sz="2000">
                <a:cs typeface="Arial" pitchFamily="34" charset="0"/>
              </a:rPr>
              <a:t>Typical composition: Pb, Sb, Ba.</a:t>
            </a:r>
          </a:p>
          <a:p>
            <a:pPr marL="263416" indent="-263416" defTabSz="448701">
              <a:lnSpc>
                <a:spcPct val="115000"/>
              </a:lnSpc>
              <a:buClr>
                <a:schemeClr val="bg2"/>
              </a:buClr>
              <a:buSzPct val="100000"/>
            </a:pPr>
            <a:endParaRPr lang="en-US" sz="2000">
              <a:solidFill>
                <a:srgbClr val="006983"/>
              </a:solidFill>
              <a:cs typeface="Arial" pitchFamily="34" charset="0"/>
            </a:endParaRPr>
          </a:p>
        </p:txBody>
      </p:sp>
      <p:pic>
        <p:nvPicPr>
          <p:cNvPr id="131112"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771" y="4036219"/>
            <a:ext cx="2633141" cy="228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13" name="Text Box 41"/>
          <p:cNvSpPr txBox="1">
            <a:spLocks noChangeArrowheads="1"/>
          </p:cNvSpPr>
          <p:nvPr/>
        </p:nvSpPr>
        <p:spPr bwMode="auto">
          <a:xfrm>
            <a:off x="3276080" y="6343427"/>
            <a:ext cx="5583287" cy="51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1300163">
              <a:defRPr>
                <a:solidFill>
                  <a:schemeClr val="tx1"/>
                </a:solidFill>
                <a:latin typeface="Arial" pitchFamily="34" charset="0"/>
              </a:defRPr>
            </a:lvl1pPr>
            <a:lvl2pPr marL="650875" defTabSz="1300163">
              <a:defRPr>
                <a:solidFill>
                  <a:schemeClr val="tx1"/>
                </a:solidFill>
                <a:latin typeface="Arial" pitchFamily="34" charset="0"/>
              </a:defRPr>
            </a:lvl2pPr>
            <a:lvl3pPr marL="1300163" defTabSz="1300163">
              <a:defRPr>
                <a:solidFill>
                  <a:schemeClr val="tx1"/>
                </a:solidFill>
                <a:latin typeface="Arial" pitchFamily="34" charset="0"/>
              </a:defRPr>
            </a:lvl3pPr>
            <a:lvl4pPr marL="1951038" defTabSz="1300163">
              <a:defRPr>
                <a:solidFill>
                  <a:schemeClr val="tx1"/>
                </a:solidFill>
                <a:latin typeface="Arial" pitchFamily="34" charset="0"/>
              </a:defRPr>
            </a:lvl4pPr>
            <a:lvl5pPr marL="2600325" defTabSz="1300163">
              <a:defRPr>
                <a:solidFill>
                  <a:schemeClr val="tx1"/>
                </a:solidFill>
                <a:latin typeface="Arial" pitchFamily="34" charset="0"/>
              </a:defRPr>
            </a:lvl5pPr>
            <a:lvl6pPr marL="3057525" defTabSz="1300163" eaLnBrk="0" fontAlgn="base" hangingPunct="0">
              <a:spcBef>
                <a:spcPct val="0"/>
              </a:spcBef>
              <a:spcAft>
                <a:spcPct val="0"/>
              </a:spcAft>
              <a:defRPr>
                <a:solidFill>
                  <a:schemeClr val="tx1"/>
                </a:solidFill>
                <a:latin typeface="Arial" pitchFamily="34" charset="0"/>
              </a:defRPr>
            </a:lvl6pPr>
            <a:lvl7pPr marL="3514725" defTabSz="1300163" eaLnBrk="0" fontAlgn="base" hangingPunct="0">
              <a:spcBef>
                <a:spcPct val="0"/>
              </a:spcBef>
              <a:spcAft>
                <a:spcPct val="0"/>
              </a:spcAft>
              <a:defRPr>
                <a:solidFill>
                  <a:schemeClr val="tx1"/>
                </a:solidFill>
                <a:latin typeface="Arial" pitchFamily="34" charset="0"/>
              </a:defRPr>
            </a:lvl7pPr>
            <a:lvl8pPr marL="3971925" defTabSz="1300163" eaLnBrk="0" fontAlgn="base" hangingPunct="0">
              <a:spcBef>
                <a:spcPct val="0"/>
              </a:spcBef>
              <a:spcAft>
                <a:spcPct val="0"/>
              </a:spcAft>
              <a:defRPr>
                <a:solidFill>
                  <a:schemeClr val="tx1"/>
                </a:solidFill>
                <a:latin typeface="Arial" pitchFamily="34" charset="0"/>
              </a:defRPr>
            </a:lvl8pPr>
            <a:lvl9pPr marL="4429125" defTabSz="1300163" eaLnBrk="0" fontAlgn="base" hangingPunct="0">
              <a:spcBef>
                <a:spcPct val="0"/>
              </a:spcBef>
              <a:spcAft>
                <a:spcPct val="0"/>
              </a:spcAft>
              <a:defRPr>
                <a:solidFill>
                  <a:schemeClr val="tx1"/>
                </a:solidFill>
                <a:latin typeface="Arial" pitchFamily="34" charset="0"/>
              </a:defRPr>
            </a:lvl9pPr>
          </a:lstStyle>
          <a:p>
            <a:pPr eaLnBrk="1" hangingPunct="1">
              <a:lnSpc>
                <a:spcPct val="93000"/>
              </a:lnSpc>
              <a:buClr>
                <a:srgbClr val="000000"/>
              </a:buClr>
              <a:buSzPct val="100000"/>
              <a:buFont typeface="Arial" pitchFamily="34" charset="0"/>
              <a:buNone/>
            </a:pPr>
            <a:r>
              <a:rPr lang="en-GB" sz="1600">
                <a:latin typeface="Verdana" pitchFamily="34" charset="0"/>
              </a:rPr>
              <a:t>Fig. GSR Particles </a:t>
            </a:r>
            <a:r>
              <a:rPr lang="cs-CZ" sz="1600">
                <a:latin typeface="Verdana" pitchFamily="34" charset="0"/>
              </a:rPr>
              <a:t>composition in ternary </a:t>
            </a:r>
            <a:r>
              <a:rPr lang="en-GB" sz="1600">
                <a:latin typeface="Verdana" pitchFamily="34" charset="0"/>
              </a:rPr>
              <a:t>chart</a:t>
            </a:r>
            <a:endParaRPr lang="cs-CZ" sz="3600">
              <a:latin typeface="Verdana" pitchFamily="34" charset="0"/>
            </a:endParaRPr>
          </a:p>
        </p:txBody>
      </p:sp>
      <p:grpSp>
        <p:nvGrpSpPr>
          <p:cNvPr id="131114" name="Group 42"/>
          <p:cNvGrpSpPr>
            <a:grpSpLocks/>
          </p:cNvGrpSpPr>
          <p:nvPr/>
        </p:nvGrpSpPr>
        <p:grpSpPr bwMode="auto">
          <a:xfrm>
            <a:off x="-85949" y="390674"/>
            <a:ext cx="9229949" cy="1240111"/>
            <a:chOff x="-77" y="350"/>
            <a:chExt cx="8269" cy="1111"/>
          </a:xfrm>
        </p:grpSpPr>
        <p:pic>
          <p:nvPicPr>
            <p:cNvPr id="131115" name="Picture 43" descr="lista vega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31116" name="Group 44"/>
            <p:cNvGrpSpPr>
              <a:grpSpLocks/>
            </p:cNvGrpSpPr>
            <p:nvPr/>
          </p:nvGrpSpPr>
          <p:grpSpPr bwMode="auto">
            <a:xfrm>
              <a:off x="467" y="487"/>
              <a:ext cx="2178" cy="590"/>
              <a:chOff x="0" y="0"/>
              <a:chExt cx="2194" cy="644"/>
            </a:xfrm>
          </p:grpSpPr>
          <p:sp>
            <p:nvSpPr>
              <p:cNvPr id="131117"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31118"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19"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0"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1"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2"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3"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31124"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5"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6"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7"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8"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29"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0"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1"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2"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3"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4"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5"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6"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7"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8"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39"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0"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1"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2"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3"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4"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5"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31146"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
        <p:nvSpPr>
          <p:cNvPr id="131147" name="Rectangle 75"/>
          <p:cNvSpPr>
            <a:spLocks/>
          </p:cNvSpPr>
          <p:nvPr/>
        </p:nvSpPr>
        <p:spPr bwMode="auto">
          <a:xfrm>
            <a:off x="5179219" y="745629"/>
            <a:ext cx="3451324"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29" bIns="0" anchor="ctr"/>
          <a:lstStyle/>
          <a:p>
            <a:pPr marL="40182" algn="r">
              <a:lnSpc>
                <a:spcPct val="80000"/>
              </a:lnSpc>
            </a:pPr>
            <a:r>
              <a:rPr lang="cs-CZ" sz="2000">
                <a:solidFill>
                  <a:srgbClr val="FFFFFF"/>
                </a:solidFill>
                <a:cs typeface="Arial" pitchFamily="34" charset="0"/>
                <a:sym typeface="Arial" pitchFamily="34" charset="0"/>
              </a:rPr>
              <a:t>GSR Analysis </a:t>
            </a:r>
            <a:endParaRPr lang="en-US" sz="20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265574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6387"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6388"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6389" name="Group 7"/>
          <p:cNvGrpSpPr>
            <a:grpSpLocks noChangeAspect="1"/>
          </p:cNvGrpSpPr>
          <p:nvPr/>
        </p:nvGrpSpPr>
        <p:grpSpPr bwMode="auto">
          <a:xfrm>
            <a:off x="322263" y="144781"/>
            <a:ext cx="1878012" cy="681990"/>
            <a:chOff x="0" y="0"/>
            <a:chExt cx="2194" cy="644"/>
          </a:xfrm>
        </p:grpSpPr>
        <p:sp>
          <p:nvSpPr>
            <p:cNvPr id="16393"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4"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5"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6"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7"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8"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399"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0"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1"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2"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3"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4"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5"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6"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7"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8"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09"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0"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1"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2"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6413"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4"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5"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6"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7"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8"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19"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0"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1"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6422"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6390"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sp>
        <p:nvSpPr>
          <p:cNvPr id="16391" name="Obdélník 1"/>
          <p:cNvSpPr>
            <a:spLocks noChangeArrowheads="1"/>
          </p:cNvSpPr>
          <p:nvPr/>
        </p:nvSpPr>
        <p:spPr bwMode="auto">
          <a:xfrm>
            <a:off x="5472114" y="4170046"/>
            <a:ext cx="3430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Although the mission was a success with solar wind atoms implanted into the collectors, the return to Earth was ‘</a:t>
            </a:r>
            <a:r>
              <a:rPr lang="en-US" sz="1600" b="1"/>
              <a:t>non-optimal</a:t>
            </a:r>
            <a:r>
              <a:rPr lang="en-US" sz="1600"/>
              <a:t>’ with the parachutes failing to open.</a:t>
            </a:r>
            <a:endParaRPr lang="cs-CZ" sz="1600"/>
          </a:p>
        </p:txBody>
      </p:sp>
      <p:pic>
        <p:nvPicPr>
          <p:cNvPr id="163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6" y="1409700"/>
            <a:ext cx="5281613" cy="434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51612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7411"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7412"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7413" name="Group 7"/>
          <p:cNvGrpSpPr>
            <a:grpSpLocks noChangeAspect="1"/>
          </p:cNvGrpSpPr>
          <p:nvPr/>
        </p:nvGrpSpPr>
        <p:grpSpPr bwMode="auto">
          <a:xfrm>
            <a:off x="322263" y="144781"/>
            <a:ext cx="1878012" cy="681990"/>
            <a:chOff x="0" y="0"/>
            <a:chExt cx="2194" cy="644"/>
          </a:xfrm>
        </p:grpSpPr>
        <p:sp>
          <p:nvSpPr>
            <p:cNvPr id="17417"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18"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19"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0"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1"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2"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3"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4"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5"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6"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7"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8"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29"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0"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1"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2"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3"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4"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5"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6"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7437"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8"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39"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0"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1"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2"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3"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4"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5"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7446"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7414"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sp>
        <p:nvSpPr>
          <p:cNvPr id="17415" name="Obdélník 1"/>
          <p:cNvSpPr>
            <a:spLocks noChangeArrowheads="1"/>
          </p:cNvSpPr>
          <p:nvPr/>
        </p:nvSpPr>
        <p:spPr bwMode="auto">
          <a:xfrm>
            <a:off x="3419475" y="5191126"/>
            <a:ext cx="1581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latin typeface="Arial" pitchFamily="34" charset="0"/>
              </a:rPr>
              <a:t>Gravity switch </a:t>
            </a:r>
            <a:endParaRPr lang="cs-CZ" sz="1600"/>
          </a:p>
        </p:txBody>
      </p:sp>
      <p:pic>
        <p:nvPicPr>
          <p:cNvPr id="17416" name="Picture 5"/>
          <p:cNvPicPr>
            <a:picLocks noChangeAspect="1" noChangeArrowheads="1"/>
          </p:cNvPicPr>
          <p:nvPr/>
        </p:nvPicPr>
        <p:blipFill>
          <a:blip r:embed="rId3">
            <a:extLst>
              <a:ext uri="{28A0092B-C50C-407E-A947-70E740481C1C}">
                <a14:useLocalDpi xmlns:a14="http://schemas.microsoft.com/office/drawing/2010/main" val="0"/>
              </a:ext>
            </a:extLst>
          </a:blip>
          <a:srcRect t="61192"/>
          <a:stretch>
            <a:fillRect/>
          </a:stretch>
        </p:blipFill>
        <p:spPr bwMode="auto">
          <a:xfrm>
            <a:off x="1711325" y="2009776"/>
            <a:ext cx="54102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1874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8435"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8436"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8437" name="Group 7"/>
          <p:cNvGrpSpPr>
            <a:grpSpLocks noChangeAspect="1"/>
          </p:cNvGrpSpPr>
          <p:nvPr/>
        </p:nvGrpSpPr>
        <p:grpSpPr bwMode="auto">
          <a:xfrm>
            <a:off x="322263" y="144781"/>
            <a:ext cx="1878012" cy="681990"/>
            <a:chOff x="0" y="0"/>
            <a:chExt cx="2194" cy="644"/>
          </a:xfrm>
        </p:grpSpPr>
        <p:sp>
          <p:nvSpPr>
            <p:cNvPr id="18443"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44"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45"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46"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47"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48"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49"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0"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1"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2"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3"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4"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5"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6"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7"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8"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9"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0"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1"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2"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8463"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4"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5"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6"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7"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8"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9"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0"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1"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2"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8438"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18439" name="Picture 4" descr="Monument Purchased and Designed by Genesis Team Members to Commemorate the Return to Earth"/>
          <p:cNvPicPr>
            <a:picLocks noChangeAspect="1" noChangeArrowheads="1"/>
          </p:cNvPicPr>
          <p:nvPr/>
        </p:nvPicPr>
        <p:blipFill>
          <a:blip r:embed="rId3">
            <a:extLst>
              <a:ext uri="{28A0092B-C50C-407E-A947-70E740481C1C}">
                <a14:useLocalDpi xmlns:a14="http://schemas.microsoft.com/office/drawing/2010/main" val="0"/>
              </a:ext>
            </a:extLst>
          </a:blip>
          <a:srcRect l="5540" r="3130"/>
          <a:stretch>
            <a:fillRect/>
          </a:stretch>
        </p:blipFill>
        <p:spPr bwMode="auto">
          <a:xfrm>
            <a:off x="1847851" y="1203960"/>
            <a:ext cx="4968875" cy="48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ulka 2"/>
          <p:cNvGraphicFramePr>
            <a:graphicFrameLocks noGrp="1"/>
          </p:cNvGraphicFramePr>
          <p:nvPr/>
        </p:nvGraphicFramePr>
        <p:xfrm>
          <a:off x="6924675" y="4829176"/>
          <a:ext cx="1905000" cy="1813560"/>
        </p:xfrm>
        <a:graphic>
          <a:graphicData uri="http://schemas.openxmlformats.org/drawingml/2006/table">
            <a:tbl>
              <a:tblPr/>
              <a:tblGrid>
                <a:gridCol w="1905000"/>
              </a:tblGrid>
              <a:tr h="1621154">
                <a:tc>
                  <a:txBody>
                    <a:bodyPr/>
                    <a:lstStyle/>
                    <a:p>
                      <a:pPr algn="l"/>
                      <a:r>
                        <a:rPr lang="en-US" sz="1700" kern="1200" dirty="0">
                          <a:solidFill>
                            <a:schemeClr val="tx1"/>
                          </a:solidFill>
                          <a:latin typeface="Lucida Grande" charset="0"/>
                          <a:ea typeface="+mn-ea"/>
                          <a:cs typeface="Arial" charset="0"/>
                        </a:rPr>
                        <a:t>Monument purchased and designed by Genesis team members to commemorate the return to Earth</a:t>
                      </a:r>
                    </a:p>
                  </a:txBody>
                  <a:tcPr marL="0" marR="0" marT="0" marB="0">
                    <a:lnL>
                      <a:noFill/>
                    </a:lnL>
                    <a:lnR>
                      <a:noFill/>
                    </a:lnR>
                    <a:lnT>
                      <a:noFill/>
                    </a:lnT>
                    <a:lnB>
                      <a:noFill/>
                    </a:lnB>
                  </a:tcPr>
                </a:tc>
              </a:tr>
            </a:tbl>
          </a:graphicData>
        </a:graphic>
      </p:graphicFrame>
      <p:sp>
        <p:nvSpPr>
          <p:cNvPr id="18442" name="Rectangle 1"/>
          <p:cNvSpPr>
            <a:spLocks noChangeArrowheads="1"/>
          </p:cNvSpPr>
          <p:nvPr/>
        </p:nvSpPr>
        <p:spPr bwMode="auto">
          <a:xfrm>
            <a:off x="3619500" y="325442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t/>
            </a:r>
            <a:br>
              <a:rPr lang="en-US"/>
            </a:br>
            <a:endParaRPr lang="en-US"/>
          </a:p>
        </p:txBody>
      </p:sp>
    </p:spTree>
    <p:extLst>
      <p:ext uri="{BB962C8B-B14F-4D97-AF65-F5344CB8AC3E}">
        <p14:creationId xmlns:p14="http://schemas.microsoft.com/office/powerpoint/2010/main" val="38292013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19459"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19460"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19461" name="Group 7"/>
          <p:cNvGrpSpPr>
            <a:grpSpLocks noChangeAspect="1"/>
          </p:cNvGrpSpPr>
          <p:nvPr/>
        </p:nvGrpSpPr>
        <p:grpSpPr bwMode="auto">
          <a:xfrm>
            <a:off x="322263" y="144781"/>
            <a:ext cx="1878012" cy="681990"/>
            <a:chOff x="0" y="0"/>
            <a:chExt cx="2194" cy="644"/>
          </a:xfrm>
        </p:grpSpPr>
        <p:sp>
          <p:nvSpPr>
            <p:cNvPr id="19467"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68"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69"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0"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1"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2"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3"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4"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5"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6"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7"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8"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79"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0"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1"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2"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3"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4"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5"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6"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19487"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8"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89"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0"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1"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2"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3"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4"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5"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9496"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9462"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19463" name="Picture 6" descr="Photo of foils being removed from the SRC lid in the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1" y="2339340"/>
            <a:ext cx="3008313" cy="240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Obdélník 2"/>
          <p:cNvSpPr>
            <a:spLocks noChangeArrowheads="1"/>
          </p:cNvSpPr>
          <p:nvPr/>
        </p:nvSpPr>
        <p:spPr bwMode="auto">
          <a:xfrm>
            <a:off x="5106989" y="5501641"/>
            <a:ext cx="3959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Hundreds of collector fragments were retrieved</a:t>
            </a:r>
            <a:endParaRPr lang="cs-CZ" sz="1400"/>
          </a:p>
        </p:txBody>
      </p:sp>
      <p:pic>
        <p:nvPicPr>
          <p:cNvPr id="19465" name="Picture 18" descr="Photo of a gold foil coll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39340"/>
            <a:ext cx="2990850" cy="240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0" descr="Photo of foils being removed from the SRC lid in the f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301" y="2339340"/>
            <a:ext cx="3006725" cy="240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990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20483"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20484"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20485" name="Group 7"/>
          <p:cNvGrpSpPr>
            <a:grpSpLocks noChangeAspect="1"/>
          </p:cNvGrpSpPr>
          <p:nvPr/>
        </p:nvGrpSpPr>
        <p:grpSpPr bwMode="auto">
          <a:xfrm>
            <a:off x="322263" y="144781"/>
            <a:ext cx="1878012" cy="681990"/>
            <a:chOff x="0" y="0"/>
            <a:chExt cx="2194" cy="644"/>
          </a:xfrm>
        </p:grpSpPr>
        <p:sp>
          <p:nvSpPr>
            <p:cNvPr id="20496"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497"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498"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499"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0"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1"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2"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3"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4"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5"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6"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7"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8"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09"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0"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1"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2"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3"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4"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5"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20516"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7"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8"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19"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20"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21"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22"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23"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24"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525"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20486"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20487" name="Picture 14" descr="Sorting shards by material 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539" y="1135380"/>
            <a:ext cx="2619375" cy="21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6" descr="File:Genesis recovery 09.09.2004.jpg"/>
          <p:cNvPicPr>
            <a:picLocks noChangeAspect="1" noChangeArrowheads="1"/>
          </p:cNvPicPr>
          <p:nvPr/>
        </p:nvPicPr>
        <p:blipFill>
          <a:blip r:embed="rId4" cstate="print">
            <a:extLst>
              <a:ext uri="{28A0092B-C50C-407E-A947-70E740481C1C}">
                <a14:useLocalDpi xmlns:a14="http://schemas.microsoft.com/office/drawing/2010/main" val="0"/>
              </a:ext>
            </a:extLst>
          </a:blip>
          <a:srcRect l="8365" r="19174"/>
          <a:stretch>
            <a:fillRect/>
          </a:stretch>
        </p:blipFill>
        <p:spPr bwMode="auto">
          <a:xfrm>
            <a:off x="4473575" y="1135380"/>
            <a:ext cx="1931988" cy="21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 descr="Genesis Array Removal from Cani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1135380"/>
            <a:ext cx="2278063" cy="21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6" descr="Karen McNamara Assesses Canister Condition"/>
          <p:cNvPicPr>
            <a:picLocks noChangeAspect="1" noChangeArrowheads="1"/>
          </p:cNvPicPr>
          <p:nvPr/>
        </p:nvPicPr>
        <p:blipFill>
          <a:blip r:embed="rId6">
            <a:extLst>
              <a:ext uri="{28A0092B-C50C-407E-A947-70E740481C1C}">
                <a14:useLocalDpi xmlns:a14="http://schemas.microsoft.com/office/drawing/2010/main" val="0"/>
              </a:ext>
            </a:extLst>
          </a:blip>
          <a:srcRect l="7991"/>
          <a:stretch>
            <a:fillRect/>
          </a:stretch>
        </p:blipFill>
        <p:spPr bwMode="auto">
          <a:xfrm>
            <a:off x="2336800" y="1135380"/>
            <a:ext cx="2103438" cy="21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8" descr="Backside of Collector Array in the UTTR Cleanroom Hours After Recove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8" y="3308986"/>
            <a:ext cx="3276600" cy="294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Obdélník 3"/>
          <p:cNvSpPr>
            <a:spLocks noChangeArrowheads="1"/>
          </p:cNvSpPr>
          <p:nvPr/>
        </p:nvSpPr>
        <p:spPr bwMode="auto">
          <a:xfrm>
            <a:off x="3335339" y="3425190"/>
            <a:ext cx="15700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Backside of Collector Array</a:t>
            </a:r>
            <a:endParaRPr lang="cs-CZ" sz="1400"/>
          </a:p>
        </p:txBody>
      </p:sp>
      <p:pic>
        <p:nvPicPr>
          <p:cNvPr id="20493" name="Picture 2" descr="Collectors after assembly on earth before fligh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2076" y="4051936"/>
            <a:ext cx="1363663" cy="11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descr="Gold Foil Post-land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9725" y="3308986"/>
            <a:ext cx="3606800" cy="287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Obdélník 50"/>
          <p:cNvSpPr>
            <a:spLocks noChangeArrowheads="1"/>
          </p:cNvSpPr>
          <p:nvPr/>
        </p:nvSpPr>
        <p:spPr bwMode="auto">
          <a:xfrm>
            <a:off x="3719513" y="5543551"/>
            <a:ext cx="17208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cs-CZ" sz="1400"/>
              <a:t>Gold Foil </a:t>
            </a:r>
            <a:r>
              <a:rPr lang="en-US" sz="1400"/>
              <a:t>Collector </a:t>
            </a:r>
            <a:r>
              <a:rPr lang="cs-CZ" sz="1400"/>
              <a:t>–</a:t>
            </a:r>
            <a:r>
              <a:rPr lang="en-US" sz="1400"/>
              <a:t> post </a:t>
            </a:r>
            <a:r>
              <a:rPr lang="cs-CZ" sz="1400"/>
              <a:t>landing</a:t>
            </a:r>
            <a:endParaRPr lang="en-US" sz="1400"/>
          </a:p>
          <a:p>
            <a:pPr algn="r"/>
            <a:endParaRPr lang="en-US" sz="1000"/>
          </a:p>
        </p:txBody>
      </p:sp>
    </p:spTree>
    <p:extLst>
      <p:ext uri="{BB962C8B-B14F-4D97-AF65-F5344CB8AC3E}">
        <p14:creationId xmlns:p14="http://schemas.microsoft.com/office/powerpoint/2010/main" val="268795100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21507"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21508"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21509" name="Group 7"/>
          <p:cNvGrpSpPr>
            <a:grpSpLocks noChangeAspect="1"/>
          </p:cNvGrpSpPr>
          <p:nvPr/>
        </p:nvGrpSpPr>
        <p:grpSpPr bwMode="auto">
          <a:xfrm>
            <a:off x="322263" y="144781"/>
            <a:ext cx="1878012" cy="681990"/>
            <a:chOff x="0" y="0"/>
            <a:chExt cx="2194" cy="644"/>
          </a:xfrm>
        </p:grpSpPr>
        <p:sp>
          <p:nvSpPr>
            <p:cNvPr id="21514"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15"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16"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17"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18"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19"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0"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1"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2"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3"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4"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5"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6"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7"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8"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29"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0"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1"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2"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3"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21534"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5"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6"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7"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8"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39"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40"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41"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42"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1543"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21510"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sp>
        <p:nvSpPr>
          <p:cNvPr id="21511" name="Obdélník 1"/>
          <p:cNvSpPr>
            <a:spLocks noChangeArrowheads="1"/>
          </p:cNvSpPr>
          <p:nvPr/>
        </p:nvSpPr>
        <p:spPr bwMode="auto">
          <a:xfrm>
            <a:off x="168276" y="5495926"/>
            <a:ext cx="1598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sz="1400"/>
              <a:t>Genesis Timeline</a:t>
            </a:r>
          </a:p>
        </p:txBody>
      </p:sp>
      <p:pic>
        <p:nvPicPr>
          <p:cNvPr id="21512" name="Picture 2" descr="Genesis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830706"/>
            <a:ext cx="9137650" cy="300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http://www.ssl.berkeley.edu/graphics/disk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364" y="4834891"/>
            <a:ext cx="2941637" cy="20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46160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22531"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22532"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22533" name="Group 7"/>
          <p:cNvGrpSpPr>
            <a:grpSpLocks noChangeAspect="1"/>
          </p:cNvGrpSpPr>
          <p:nvPr/>
        </p:nvGrpSpPr>
        <p:grpSpPr bwMode="auto">
          <a:xfrm>
            <a:off x="322263" y="144781"/>
            <a:ext cx="1878012" cy="681990"/>
            <a:chOff x="0" y="0"/>
            <a:chExt cx="2194" cy="644"/>
          </a:xfrm>
        </p:grpSpPr>
        <p:sp>
          <p:nvSpPr>
            <p:cNvPr id="22540"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1"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2"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3"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4"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5"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6"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7"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8"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49"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0"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1"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2"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3"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4"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5"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6"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7"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8"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59"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22560"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1"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2"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3"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4"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5"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6"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7"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8"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2569"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22534"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225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6" y="2112646"/>
            <a:ext cx="38258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6" name="Obdélník 3"/>
          <p:cNvSpPr>
            <a:spLocks noChangeArrowheads="1"/>
          </p:cNvSpPr>
          <p:nvPr/>
        </p:nvSpPr>
        <p:spPr bwMode="auto">
          <a:xfrm>
            <a:off x="241301" y="3459480"/>
            <a:ext cx="46767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400"/>
          </a:p>
          <a:p>
            <a:r>
              <a:rPr lang="en-US" sz="1400"/>
              <a:t>REQUIREMENT&gt; SEM-EDS instrument with the ability to perform fast, automated detection, location and quantification of 10-μm clay-based dirt particles, molybdenum coating and platinum substrate over the entire area of minimum 16 cm x 16 cm square) crumpled Pt-Mo foils. </a:t>
            </a:r>
            <a:r>
              <a:rPr lang="cs-CZ" sz="1400"/>
              <a:t>Approximately 8000 cm2 Pt-</a:t>
            </a:r>
            <a:r>
              <a:rPr lang="en-US" sz="1400"/>
              <a:t>Mo foils will be imaged in total.</a:t>
            </a:r>
            <a:r>
              <a:rPr lang="cs-CZ" sz="1400" b="1"/>
              <a:t> Gold Foil Post-landing</a:t>
            </a:r>
            <a:endParaRPr lang="en-US" sz="1400"/>
          </a:p>
          <a:p>
            <a:endParaRPr lang="en-US" sz="1000"/>
          </a:p>
        </p:txBody>
      </p:sp>
      <p:pic>
        <p:nvPicPr>
          <p:cNvPr id="22537" name="Picture 2" descr="http://www.ssl.berkeley.edu/graphics/disk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1443991"/>
            <a:ext cx="2932112" cy="201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5" descr="Gold Foil Post-lan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9" y="1443991"/>
            <a:ext cx="2524125" cy="201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Obdélník 47"/>
          <p:cNvSpPr>
            <a:spLocks noChangeArrowheads="1"/>
          </p:cNvSpPr>
          <p:nvPr/>
        </p:nvSpPr>
        <p:spPr bwMode="auto">
          <a:xfrm>
            <a:off x="5967414" y="1443990"/>
            <a:ext cx="3094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&lt; </a:t>
            </a:r>
            <a:r>
              <a:rPr lang="cs-CZ" sz="1400"/>
              <a:t>Gold Foil </a:t>
            </a:r>
            <a:r>
              <a:rPr lang="en-US" sz="1400"/>
              <a:t>Collector </a:t>
            </a:r>
            <a:r>
              <a:rPr lang="cs-CZ" sz="1400"/>
              <a:t>–</a:t>
            </a:r>
            <a:r>
              <a:rPr lang="en-US" sz="1400"/>
              <a:t> post </a:t>
            </a:r>
            <a:r>
              <a:rPr lang="cs-CZ" sz="1400"/>
              <a:t>landing</a:t>
            </a:r>
            <a:endParaRPr lang="en-US" sz="1400"/>
          </a:p>
          <a:p>
            <a:endParaRPr lang="en-US" sz="1000"/>
          </a:p>
        </p:txBody>
      </p:sp>
    </p:spTree>
    <p:extLst>
      <p:ext uri="{BB962C8B-B14F-4D97-AF65-F5344CB8AC3E}">
        <p14:creationId xmlns:p14="http://schemas.microsoft.com/office/powerpoint/2010/main" val="15874853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24579"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24580"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24581" name="Group 7"/>
          <p:cNvGrpSpPr>
            <a:grpSpLocks noChangeAspect="1"/>
          </p:cNvGrpSpPr>
          <p:nvPr/>
        </p:nvGrpSpPr>
        <p:grpSpPr bwMode="auto">
          <a:xfrm>
            <a:off x="322263" y="144781"/>
            <a:ext cx="1878012" cy="681990"/>
            <a:chOff x="0" y="0"/>
            <a:chExt cx="2194" cy="644"/>
          </a:xfrm>
        </p:grpSpPr>
        <p:sp>
          <p:nvSpPr>
            <p:cNvPr id="24586"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87"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88"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89"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0"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1"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2"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3"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4"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5"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6"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7"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8"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599"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0"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1"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2"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3"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4"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5"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24606"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7"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8"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09"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10"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11"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12"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13"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14"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4615"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24582"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pic>
        <p:nvPicPr>
          <p:cNvPr id="24583" name="Picture 2" descr="C:\Users\tescan\Documents\DokumentyM\chamber gene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450" y="1280160"/>
            <a:ext cx="5880100" cy="500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Obdélník 39"/>
          <p:cNvSpPr>
            <a:spLocks noChangeArrowheads="1"/>
          </p:cNvSpPr>
          <p:nvPr/>
        </p:nvSpPr>
        <p:spPr bwMode="auto">
          <a:xfrm>
            <a:off x="166689" y="1746886"/>
            <a:ext cx="2814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VEGA 3 XMU – X8M5</a:t>
            </a:r>
            <a:endParaRPr lang="cs-CZ"/>
          </a:p>
        </p:txBody>
      </p:sp>
      <p:pic>
        <p:nvPicPr>
          <p:cNvPr id="24585" name="Picture 3" descr="C:\Users\tescan\Documents\DokumentyM\komora genes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2638426"/>
            <a:ext cx="2457450"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80948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flipV="1">
            <a:off x="6351"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sz="1800"/>
          </a:p>
        </p:txBody>
      </p:sp>
      <p:sp>
        <p:nvSpPr>
          <p:cNvPr id="23555" name="Text Box 3"/>
          <p:cNvSpPr txBox="1">
            <a:spLocks noChangeArrowheads="1"/>
          </p:cNvSpPr>
          <p:nvPr/>
        </p:nvSpPr>
        <p:spPr bwMode="auto">
          <a:xfrm>
            <a:off x="-447675" y="645033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ctr" eaLnBrk="1" hangingPunct="1">
              <a:spcBef>
                <a:spcPct val="50000"/>
              </a:spcBef>
            </a:pPr>
            <a:r>
              <a:rPr lang="en-US" sz="1400">
                <a:solidFill>
                  <a:srgbClr val="006699"/>
                </a:solidFill>
              </a:rPr>
              <a:t>Value </a:t>
            </a:r>
            <a:r>
              <a:rPr lang="en-US" sz="1400">
                <a:solidFill>
                  <a:srgbClr val="006699"/>
                </a:solidFill>
                <a:latin typeface="Arial" pitchFamily="34" charset="0"/>
              </a:rPr>
              <a:t>&amp;</a:t>
            </a:r>
            <a:r>
              <a:rPr lang="en-US" sz="1400">
                <a:solidFill>
                  <a:srgbClr val="006699"/>
                </a:solidFill>
              </a:rPr>
              <a:t> Excellence in SEMs</a:t>
            </a:r>
            <a:endParaRPr lang="cs-CZ" sz="1400">
              <a:solidFill>
                <a:srgbClr val="006699"/>
              </a:solidFill>
            </a:endParaRPr>
          </a:p>
        </p:txBody>
      </p:sp>
      <p:sp>
        <p:nvSpPr>
          <p:cNvPr id="23556" name="Rectangle 6"/>
          <p:cNvSpPr>
            <a:spLocks noChangeArrowheads="1"/>
          </p:cNvSpPr>
          <p:nvPr/>
        </p:nvSpPr>
        <p:spPr bwMode="auto">
          <a:xfrm>
            <a:off x="0" y="1"/>
            <a:ext cx="9144000" cy="1078230"/>
          </a:xfrm>
          <a:prstGeom prst="rect">
            <a:avLst/>
          </a:prstGeom>
          <a:gradFill rotWithShape="1">
            <a:gsLst>
              <a:gs pos="0">
                <a:srgbClr val="072537"/>
              </a:gs>
              <a:gs pos="100000">
                <a:srgbClr val="104F76">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1800">
              <a:latin typeface="Arial" pitchFamily="34" charset="0"/>
            </a:endParaRPr>
          </a:p>
        </p:txBody>
      </p:sp>
      <p:grpSp>
        <p:nvGrpSpPr>
          <p:cNvPr id="23557" name="Group 7"/>
          <p:cNvGrpSpPr>
            <a:grpSpLocks noChangeAspect="1"/>
          </p:cNvGrpSpPr>
          <p:nvPr/>
        </p:nvGrpSpPr>
        <p:grpSpPr bwMode="auto">
          <a:xfrm>
            <a:off x="322263" y="144781"/>
            <a:ext cx="1878012" cy="681990"/>
            <a:chOff x="0" y="0"/>
            <a:chExt cx="2194" cy="644"/>
          </a:xfrm>
        </p:grpSpPr>
        <p:sp>
          <p:nvSpPr>
            <p:cNvPr id="23561" name="AutoShape 8"/>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2" name="AutoShape 9"/>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3" name="AutoShape 10"/>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4" name="AutoShape 11"/>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5" name="AutoShape 12"/>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6" name="AutoShape 13"/>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7" name="AutoShape 14"/>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8" name="AutoShape 15"/>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69" name="AutoShape 16"/>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0" name="AutoShape 17"/>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1" name="AutoShape 18"/>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2" name="AutoShape 19"/>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3" name="AutoShape 20"/>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4" name="AutoShape 21"/>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5" name="AutoShape 22"/>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6" name="AutoShape 23"/>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7" name="AutoShape 24"/>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8" name="AutoShape 25"/>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79" name="AutoShape 26"/>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0" name="Rectangle 27"/>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sz="1800"/>
            </a:p>
          </p:txBody>
        </p:sp>
        <p:sp>
          <p:nvSpPr>
            <p:cNvPr id="23581" name="AutoShape 28"/>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2" name="AutoShape 29"/>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3" name="AutoShape 30"/>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4" name="AutoShape 31"/>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5" name="AutoShape 32"/>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6" name="AutoShape 33"/>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7" name="AutoShape 34"/>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8" name="AutoShape 35"/>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89" name="AutoShape 36"/>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3590" name="AutoShape 37"/>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23558" name="Text Box 108"/>
          <p:cNvSpPr txBox="1">
            <a:spLocks noChangeArrowheads="1"/>
          </p:cNvSpPr>
          <p:nvPr/>
        </p:nvSpPr>
        <p:spPr bwMode="auto">
          <a:xfrm>
            <a:off x="2860676" y="302896"/>
            <a:ext cx="604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Lucida Grande" charset="0"/>
                <a:cs typeface="Arial" pitchFamily="34" charset="0"/>
              </a:defRPr>
            </a:lvl1pPr>
            <a:lvl2pPr marL="742950" indent="-285750" eaLnBrk="0" hangingPunct="0">
              <a:defRPr sz="2000">
                <a:solidFill>
                  <a:schemeClr val="tx1"/>
                </a:solidFill>
                <a:latin typeface="Lucida Grande" charset="0"/>
                <a:cs typeface="Arial" pitchFamily="34" charset="0"/>
              </a:defRPr>
            </a:lvl2pPr>
            <a:lvl3pPr marL="1143000" indent="-228600" eaLnBrk="0" hangingPunct="0">
              <a:defRPr sz="2000">
                <a:solidFill>
                  <a:schemeClr val="tx1"/>
                </a:solidFill>
                <a:latin typeface="Lucida Grande" charset="0"/>
                <a:cs typeface="Arial" pitchFamily="34" charset="0"/>
              </a:defRPr>
            </a:lvl3pPr>
            <a:lvl4pPr marL="1600200" indent="-228600" eaLnBrk="0" hangingPunct="0">
              <a:defRPr sz="2000">
                <a:solidFill>
                  <a:schemeClr val="tx1"/>
                </a:solidFill>
                <a:latin typeface="Lucida Grande" charset="0"/>
                <a:cs typeface="Arial" pitchFamily="34" charset="0"/>
              </a:defRPr>
            </a:lvl4pPr>
            <a:lvl5pPr marL="2057400" indent="-228600" eaLnBrk="0" hangingPunct="0">
              <a:defRPr sz="2000">
                <a:solidFill>
                  <a:schemeClr val="tx1"/>
                </a:solidFill>
                <a:latin typeface="Lucida Grande" charset="0"/>
                <a:cs typeface="Arial" pitchFamily="34" charset="0"/>
              </a:defRPr>
            </a:lvl5pPr>
            <a:lvl6pPr marL="2514600" indent="-228600" eaLnBrk="0" fontAlgn="base" hangingPunct="0">
              <a:spcBef>
                <a:spcPct val="0"/>
              </a:spcBef>
              <a:spcAft>
                <a:spcPct val="0"/>
              </a:spcAft>
              <a:defRPr sz="2000">
                <a:solidFill>
                  <a:schemeClr val="tx1"/>
                </a:solidFill>
                <a:latin typeface="Lucida Grande" charset="0"/>
                <a:cs typeface="Arial" pitchFamily="34" charset="0"/>
              </a:defRPr>
            </a:lvl6pPr>
            <a:lvl7pPr marL="2971800" indent="-228600" eaLnBrk="0" fontAlgn="base" hangingPunct="0">
              <a:spcBef>
                <a:spcPct val="0"/>
              </a:spcBef>
              <a:spcAft>
                <a:spcPct val="0"/>
              </a:spcAft>
              <a:defRPr sz="2000">
                <a:solidFill>
                  <a:schemeClr val="tx1"/>
                </a:solidFill>
                <a:latin typeface="Lucida Grande" charset="0"/>
                <a:cs typeface="Arial" pitchFamily="34" charset="0"/>
              </a:defRPr>
            </a:lvl7pPr>
            <a:lvl8pPr marL="3429000" indent="-228600" eaLnBrk="0" fontAlgn="base" hangingPunct="0">
              <a:spcBef>
                <a:spcPct val="0"/>
              </a:spcBef>
              <a:spcAft>
                <a:spcPct val="0"/>
              </a:spcAft>
              <a:defRPr sz="2000">
                <a:solidFill>
                  <a:schemeClr val="tx1"/>
                </a:solidFill>
                <a:latin typeface="Lucida Grande" charset="0"/>
                <a:cs typeface="Arial" pitchFamily="34" charset="0"/>
              </a:defRPr>
            </a:lvl8pPr>
            <a:lvl9pPr marL="3886200" indent="-228600" eaLnBrk="0" fontAlgn="base" hangingPunct="0">
              <a:spcBef>
                <a:spcPct val="0"/>
              </a:spcBef>
              <a:spcAft>
                <a:spcPct val="0"/>
              </a:spcAft>
              <a:defRPr sz="2000">
                <a:solidFill>
                  <a:schemeClr val="tx1"/>
                </a:solidFill>
                <a:latin typeface="Lucida Grande" charset="0"/>
                <a:cs typeface="Arial" pitchFamily="34" charset="0"/>
              </a:defRPr>
            </a:lvl9pPr>
          </a:lstStyle>
          <a:p>
            <a:pPr algn="r" eaLnBrk="1" hangingPunct="1">
              <a:spcBef>
                <a:spcPct val="50000"/>
              </a:spcBef>
            </a:pPr>
            <a:r>
              <a:rPr lang="cs-CZ" sz="2800" b="1">
                <a:solidFill>
                  <a:schemeClr val="bg1"/>
                </a:solidFill>
                <a:latin typeface="Arial" pitchFamily="34" charset="0"/>
              </a:rPr>
              <a:t>Applications</a:t>
            </a:r>
            <a:endParaRPr lang="en-US" sz="2800" b="1">
              <a:solidFill>
                <a:srgbClr val="FF0000"/>
              </a:solidFill>
              <a:latin typeface="Arial" pitchFamily="34" charset="0"/>
            </a:endParaRPr>
          </a:p>
        </p:txBody>
      </p:sp>
      <p:sp>
        <p:nvSpPr>
          <p:cNvPr id="23559" name="Obdélník 3"/>
          <p:cNvSpPr>
            <a:spLocks noChangeArrowheads="1"/>
          </p:cNvSpPr>
          <p:nvPr/>
        </p:nvSpPr>
        <p:spPr bwMode="auto">
          <a:xfrm>
            <a:off x="447676" y="5444491"/>
            <a:ext cx="34210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TESCAN</a:t>
            </a:r>
            <a:r>
              <a:rPr lang="cs-CZ" sz="1400"/>
              <a:t>'s automated</a:t>
            </a:r>
            <a:r>
              <a:rPr lang="en-US" sz="1400"/>
              <a:t> </a:t>
            </a:r>
            <a:r>
              <a:rPr lang="cs-CZ" sz="1400"/>
              <a:t>particle analysis</a:t>
            </a:r>
            <a:endParaRPr lang="en-US" sz="1400"/>
          </a:p>
        </p:txBody>
      </p:sp>
      <p:pic>
        <p:nvPicPr>
          <p:cNvPr id="235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75" y="1337311"/>
            <a:ext cx="497522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55218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flipV="1">
            <a:off x="-3175"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nvGrpSpPr>
          <p:cNvPr id="18436" name="Group 4"/>
          <p:cNvGrpSpPr>
            <a:grpSpLocks noChangeAspect="1"/>
          </p:cNvGrpSpPr>
          <p:nvPr/>
        </p:nvGrpSpPr>
        <p:grpSpPr bwMode="auto">
          <a:xfrm>
            <a:off x="322263" y="144781"/>
            <a:ext cx="1878012" cy="681990"/>
            <a:chOff x="0" y="0"/>
            <a:chExt cx="2194" cy="644"/>
          </a:xfrm>
        </p:grpSpPr>
        <p:sp>
          <p:nvSpPr>
            <p:cNvPr id="18449" name="AutoShape 5"/>
            <p:cNvSpPr>
              <a:spLocks noChangeAspect="1"/>
            </p:cNvSpPr>
            <p:nvPr/>
          </p:nvSpPr>
          <p:spPr bwMode="auto">
            <a:xfrm>
              <a:off x="459" y="143"/>
              <a:ext cx="252" cy="332"/>
            </a:xfrm>
            <a:custGeom>
              <a:avLst/>
              <a:gdLst>
                <a:gd name="T0" fmla="*/ 158 w 21600"/>
                <a:gd name="T1" fmla="*/ 332 h 21600"/>
                <a:gd name="T2" fmla="*/ 94 w 21600"/>
                <a:gd name="T3" fmla="*/ 332 h 21600"/>
                <a:gd name="T4" fmla="*/ 94 w 21600"/>
                <a:gd name="T5" fmla="*/ 55 h 21600"/>
                <a:gd name="T6" fmla="*/ 0 w 21600"/>
                <a:gd name="T7" fmla="*/ 55 h 21600"/>
                <a:gd name="T8" fmla="*/ 0 w 21600"/>
                <a:gd name="T9" fmla="*/ 0 h 21600"/>
                <a:gd name="T10" fmla="*/ 252 w 21600"/>
                <a:gd name="T11" fmla="*/ 0 h 21600"/>
                <a:gd name="T12" fmla="*/ 252 w 21600"/>
                <a:gd name="T13" fmla="*/ 55 h 21600"/>
                <a:gd name="T14" fmla="*/ 158 w 21600"/>
                <a:gd name="T15" fmla="*/ 55 h 21600"/>
                <a:gd name="T16" fmla="*/ 158 w 21600"/>
                <a:gd name="T17" fmla="*/ 332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0" name="AutoShape 6"/>
            <p:cNvSpPr>
              <a:spLocks noChangeAspect="1"/>
            </p:cNvSpPr>
            <p:nvPr/>
          </p:nvSpPr>
          <p:spPr bwMode="auto">
            <a:xfrm>
              <a:off x="735" y="143"/>
              <a:ext cx="222" cy="332"/>
            </a:xfrm>
            <a:custGeom>
              <a:avLst/>
              <a:gdLst>
                <a:gd name="T0" fmla="*/ 61 w 21600"/>
                <a:gd name="T1" fmla="*/ 138 h 21600"/>
                <a:gd name="T2" fmla="*/ 211 w 21600"/>
                <a:gd name="T3" fmla="*/ 138 h 21600"/>
                <a:gd name="T4" fmla="*/ 211 w 21600"/>
                <a:gd name="T5" fmla="*/ 191 h 21600"/>
                <a:gd name="T6" fmla="*/ 61 w 21600"/>
                <a:gd name="T7" fmla="*/ 191 h 21600"/>
                <a:gd name="T8" fmla="*/ 61 w 21600"/>
                <a:gd name="T9" fmla="*/ 277 h 21600"/>
                <a:gd name="T10" fmla="*/ 222 w 21600"/>
                <a:gd name="T11" fmla="*/ 277 h 21600"/>
                <a:gd name="T12" fmla="*/ 222 w 21600"/>
                <a:gd name="T13" fmla="*/ 332 h 21600"/>
                <a:gd name="T14" fmla="*/ 0 w 21600"/>
                <a:gd name="T15" fmla="*/ 332 h 21600"/>
                <a:gd name="T16" fmla="*/ 0 w 21600"/>
                <a:gd name="T17" fmla="*/ 0 h 21600"/>
                <a:gd name="T18" fmla="*/ 222 w 21600"/>
                <a:gd name="T19" fmla="*/ 0 h 21600"/>
                <a:gd name="T20" fmla="*/ 222 w 21600"/>
                <a:gd name="T21" fmla="*/ 55 h 21600"/>
                <a:gd name="T22" fmla="*/ 61 w 21600"/>
                <a:gd name="T23" fmla="*/ 55 h 21600"/>
                <a:gd name="T24" fmla="*/ 61 w 21600"/>
                <a:gd name="T25" fmla="*/ 13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1" name="AutoShape 7"/>
            <p:cNvSpPr>
              <a:spLocks noChangeAspect="1"/>
            </p:cNvSpPr>
            <p:nvPr/>
          </p:nvSpPr>
          <p:spPr bwMode="auto">
            <a:xfrm>
              <a:off x="990" y="143"/>
              <a:ext cx="260" cy="335"/>
            </a:xfrm>
            <a:custGeom>
              <a:avLst/>
              <a:gdLst>
                <a:gd name="T0" fmla="*/ 61 w 21600"/>
                <a:gd name="T1" fmla="*/ 227 h 21423"/>
                <a:gd name="T2" fmla="*/ 61 w 21600"/>
                <a:gd name="T3" fmla="*/ 244 h 21423"/>
                <a:gd name="T4" fmla="*/ 136 w 21600"/>
                <a:gd name="T5" fmla="*/ 282 h 21423"/>
                <a:gd name="T6" fmla="*/ 199 w 21600"/>
                <a:gd name="T7" fmla="*/ 235 h 21423"/>
                <a:gd name="T8" fmla="*/ 127 w 21600"/>
                <a:gd name="T9" fmla="*/ 191 h 21423"/>
                <a:gd name="T10" fmla="*/ 3 w 21600"/>
                <a:gd name="T11" fmla="*/ 91 h 21423"/>
                <a:gd name="T12" fmla="*/ 136 w 21600"/>
                <a:gd name="T13" fmla="*/ 0 h 21423"/>
                <a:gd name="T14" fmla="*/ 254 w 21600"/>
                <a:gd name="T15" fmla="*/ 89 h 21423"/>
                <a:gd name="T16" fmla="*/ 254 w 21600"/>
                <a:gd name="T17" fmla="*/ 100 h 21423"/>
                <a:gd name="T18" fmla="*/ 194 w 21600"/>
                <a:gd name="T19" fmla="*/ 100 h 21423"/>
                <a:gd name="T20" fmla="*/ 194 w 21600"/>
                <a:gd name="T21" fmla="*/ 89 h 21423"/>
                <a:gd name="T22" fmla="*/ 136 w 21600"/>
                <a:gd name="T23" fmla="*/ 50 h 21423"/>
                <a:gd name="T24" fmla="*/ 64 w 21600"/>
                <a:gd name="T25" fmla="*/ 91 h 21423"/>
                <a:gd name="T26" fmla="*/ 136 w 21600"/>
                <a:gd name="T27" fmla="*/ 138 h 21423"/>
                <a:gd name="T28" fmla="*/ 260 w 21600"/>
                <a:gd name="T29" fmla="*/ 235 h 21423"/>
                <a:gd name="T30" fmla="*/ 136 w 21600"/>
                <a:gd name="T31" fmla="*/ 335 h 21423"/>
                <a:gd name="T32" fmla="*/ 0 w 21600"/>
                <a:gd name="T33" fmla="*/ 244 h 21423"/>
                <a:gd name="T34" fmla="*/ 0 w 21600"/>
                <a:gd name="T35" fmla="*/ 227 h 21423"/>
                <a:gd name="T36" fmla="*/ 61 w 21600"/>
                <a:gd name="T37" fmla="*/ 227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2" name="AutoShape 8"/>
            <p:cNvSpPr>
              <a:spLocks noChangeAspect="1"/>
            </p:cNvSpPr>
            <p:nvPr/>
          </p:nvSpPr>
          <p:spPr bwMode="auto">
            <a:xfrm>
              <a:off x="1281" y="143"/>
              <a:ext cx="268" cy="336"/>
            </a:xfrm>
            <a:custGeom>
              <a:avLst/>
              <a:gdLst>
                <a:gd name="T0" fmla="*/ 204 w 21387"/>
                <a:gd name="T1" fmla="*/ 111 h 21281"/>
                <a:gd name="T2" fmla="*/ 204 w 21387"/>
                <a:gd name="T3" fmla="*/ 94 h 21281"/>
                <a:gd name="T4" fmla="*/ 135 w 21387"/>
                <a:gd name="T5" fmla="*/ 53 h 21281"/>
                <a:gd name="T6" fmla="*/ 64 w 21387"/>
                <a:gd name="T7" fmla="*/ 128 h 21281"/>
                <a:gd name="T8" fmla="*/ 64 w 21387"/>
                <a:gd name="T9" fmla="*/ 202 h 21281"/>
                <a:gd name="T10" fmla="*/ 135 w 21387"/>
                <a:gd name="T11" fmla="*/ 283 h 21281"/>
                <a:gd name="T12" fmla="*/ 207 w 21387"/>
                <a:gd name="T13" fmla="*/ 233 h 21281"/>
                <a:gd name="T14" fmla="*/ 207 w 21387"/>
                <a:gd name="T15" fmla="*/ 213 h 21281"/>
                <a:gd name="T16" fmla="*/ 268 w 21387"/>
                <a:gd name="T17" fmla="*/ 213 h 21281"/>
                <a:gd name="T18" fmla="*/ 268 w 21387"/>
                <a:gd name="T19" fmla="*/ 236 h 21281"/>
                <a:gd name="T20" fmla="*/ 135 w 21387"/>
                <a:gd name="T21" fmla="*/ 335 h 21281"/>
                <a:gd name="T22" fmla="*/ 0 w 21387"/>
                <a:gd name="T23" fmla="*/ 205 h 21281"/>
                <a:gd name="T24" fmla="*/ 0 w 21387"/>
                <a:gd name="T25" fmla="*/ 128 h 21281"/>
                <a:gd name="T26" fmla="*/ 135 w 21387"/>
                <a:gd name="T27" fmla="*/ 0 h 21281"/>
                <a:gd name="T28" fmla="*/ 265 w 21387"/>
                <a:gd name="T29" fmla="*/ 94 h 21281"/>
                <a:gd name="T30" fmla="*/ 265 w 21387"/>
                <a:gd name="T31" fmla="*/ 111 h 21281"/>
                <a:gd name="T32" fmla="*/ 204 w 21387"/>
                <a:gd name="T33" fmla="*/ 111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3" name="AutoShape 9"/>
            <p:cNvSpPr>
              <a:spLocks noChangeAspect="1"/>
            </p:cNvSpPr>
            <p:nvPr/>
          </p:nvSpPr>
          <p:spPr bwMode="auto">
            <a:xfrm>
              <a:off x="1563" y="143"/>
              <a:ext cx="307" cy="332"/>
            </a:xfrm>
            <a:custGeom>
              <a:avLst/>
              <a:gdLst>
                <a:gd name="T0" fmla="*/ 83 w 21600"/>
                <a:gd name="T1" fmla="*/ 271 h 21600"/>
                <a:gd name="T2" fmla="*/ 64 w 21600"/>
                <a:gd name="T3" fmla="*/ 332 h 21600"/>
                <a:gd name="T4" fmla="*/ 0 w 21600"/>
                <a:gd name="T5" fmla="*/ 332 h 21600"/>
                <a:gd name="T6" fmla="*/ 105 w 21600"/>
                <a:gd name="T7" fmla="*/ 0 h 21600"/>
                <a:gd name="T8" fmla="*/ 196 w 21600"/>
                <a:gd name="T9" fmla="*/ 0 h 21600"/>
                <a:gd name="T10" fmla="*/ 307 w 21600"/>
                <a:gd name="T11" fmla="*/ 332 h 21600"/>
                <a:gd name="T12" fmla="*/ 243 w 21600"/>
                <a:gd name="T13" fmla="*/ 332 h 21600"/>
                <a:gd name="T14" fmla="*/ 221 w 21600"/>
                <a:gd name="T15" fmla="*/ 271 h 21600"/>
                <a:gd name="T16" fmla="*/ 83 w 21600"/>
                <a:gd name="T17" fmla="*/ 271 h 21600"/>
                <a:gd name="T18" fmla="*/ 155 w 21600"/>
                <a:gd name="T19" fmla="*/ 50 h 21600"/>
                <a:gd name="T20" fmla="*/ 152 w 21600"/>
                <a:gd name="T21" fmla="*/ 50 h 21600"/>
                <a:gd name="T22" fmla="*/ 97 w 21600"/>
                <a:gd name="T23" fmla="*/ 221 h 21600"/>
                <a:gd name="T24" fmla="*/ 207 w 21600"/>
                <a:gd name="T25" fmla="*/ 221 h 21600"/>
                <a:gd name="T26" fmla="*/ 155 w 21600"/>
                <a:gd name="T27" fmla="*/ 5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4" name="AutoShape 10"/>
            <p:cNvSpPr>
              <a:spLocks noChangeAspect="1"/>
            </p:cNvSpPr>
            <p:nvPr/>
          </p:nvSpPr>
          <p:spPr bwMode="auto">
            <a:xfrm>
              <a:off x="1898" y="143"/>
              <a:ext cx="296" cy="332"/>
            </a:xfrm>
            <a:custGeom>
              <a:avLst/>
              <a:gdLst>
                <a:gd name="T0" fmla="*/ 235 w 21600"/>
                <a:gd name="T1" fmla="*/ 0 h 21600"/>
                <a:gd name="T2" fmla="*/ 296 w 21600"/>
                <a:gd name="T3" fmla="*/ 0 h 21600"/>
                <a:gd name="T4" fmla="*/ 296 w 21600"/>
                <a:gd name="T5" fmla="*/ 332 h 21600"/>
                <a:gd name="T6" fmla="*/ 194 w 21600"/>
                <a:gd name="T7" fmla="*/ 332 h 21600"/>
                <a:gd name="T8" fmla="*/ 61 w 21600"/>
                <a:gd name="T9" fmla="*/ 55 h 21600"/>
                <a:gd name="T10" fmla="*/ 58 w 21600"/>
                <a:gd name="T11" fmla="*/ 55 h 21600"/>
                <a:gd name="T12" fmla="*/ 61 w 21600"/>
                <a:gd name="T13" fmla="*/ 332 h 21600"/>
                <a:gd name="T14" fmla="*/ 0 w 21600"/>
                <a:gd name="T15" fmla="*/ 332 h 21600"/>
                <a:gd name="T16" fmla="*/ 0 w 21600"/>
                <a:gd name="T17" fmla="*/ 0 h 21600"/>
                <a:gd name="T18" fmla="*/ 100 w 21600"/>
                <a:gd name="T19" fmla="*/ 0 h 21600"/>
                <a:gd name="T20" fmla="*/ 235 w 21600"/>
                <a:gd name="T21" fmla="*/ 277 h 21600"/>
                <a:gd name="T22" fmla="*/ 235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5" name="AutoShape 11"/>
            <p:cNvSpPr>
              <a:spLocks noChangeAspect="1"/>
            </p:cNvSpPr>
            <p:nvPr/>
          </p:nvSpPr>
          <p:spPr bwMode="auto">
            <a:xfrm>
              <a:off x="0" y="146"/>
              <a:ext cx="342" cy="495"/>
            </a:xfrm>
            <a:custGeom>
              <a:avLst/>
              <a:gdLst>
                <a:gd name="T0" fmla="*/ 339 w 21600"/>
                <a:gd name="T1" fmla="*/ 0 h 21600"/>
                <a:gd name="T2" fmla="*/ 91 w 21600"/>
                <a:gd name="T3" fmla="*/ 398 h 21600"/>
                <a:gd name="T4" fmla="*/ 256 w 21600"/>
                <a:gd name="T5" fmla="*/ 0 h 21600"/>
                <a:gd name="T6" fmla="*/ 0 w 21600"/>
                <a:gd name="T7" fmla="*/ 0 h 21600"/>
                <a:gd name="T8" fmla="*/ 0 w 21600"/>
                <a:gd name="T9" fmla="*/ 495 h 21600"/>
                <a:gd name="T10" fmla="*/ 342 w 21600"/>
                <a:gd name="T11" fmla="*/ 495 h 21600"/>
                <a:gd name="T12" fmla="*/ 342 w 21600"/>
                <a:gd name="T13" fmla="*/ 0 h 21600"/>
                <a:gd name="T14" fmla="*/ 339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6" name="AutoShape 12"/>
            <p:cNvSpPr>
              <a:spLocks noChangeAspect="1"/>
            </p:cNvSpPr>
            <p:nvPr/>
          </p:nvSpPr>
          <p:spPr bwMode="auto">
            <a:xfrm>
              <a:off x="279" y="0"/>
              <a:ext cx="150" cy="99"/>
            </a:xfrm>
            <a:custGeom>
              <a:avLst/>
              <a:gdLst>
                <a:gd name="T0" fmla="*/ 150 w 21600"/>
                <a:gd name="T1" fmla="*/ 0 h 21600"/>
                <a:gd name="T2" fmla="*/ 89 w 21600"/>
                <a:gd name="T3" fmla="*/ 99 h 21600"/>
                <a:gd name="T4" fmla="*/ 0 w 21600"/>
                <a:gd name="T5" fmla="*/ 99 h 21600"/>
                <a:gd name="T6" fmla="*/ 42 w 21600"/>
                <a:gd name="T7" fmla="*/ 0 h 21600"/>
                <a:gd name="T8" fmla="*/ 15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7" name="AutoShape 13"/>
            <p:cNvSpPr>
              <a:spLocks noChangeAspect="1"/>
            </p:cNvSpPr>
            <p:nvPr/>
          </p:nvSpPr>
          <p:spPr bwMode="auto">
            <a:xfrm>
              <a:off x="556" y="574"/>
              <a:ext cx="49" cy="70"/>
            </a:xfrm>
            <a:custGeom>
              <a:avLst/>
              <a:gdLst>
                <a:gd name="T0" fmla="*/ 35 w 21600"/>
                <a:gd name="T1" fmla="*/ 8 h 21600"/>
                <a:gd name="T2" fmla="*/ 8 w 21600"/>
                <a:gd name="T3" fmla="*/ 8 h 21600"/>
                <a:gd name="T4" fmla="*/ 8 w 21600"/>
                <a:gd name="T5" fmla="*/ 34 h 21600"/>
                <a:gd name="T6" fmla="*/ 35 w 21600"/>
                <a:gd name="T7" fmla="*/ 34 h 21600"/>
                <a:gd name="T8" fmla="*/ 38 w 21600"/>
                <a:gd name="T9" fmla="*/ 31 h 21600"/>
                <a:gd name="T10" fmla="*/ 41 w 21600"/>
                <a:gd name="T11" fmla="*/ 25 h 21600"/>
                <a:gd name="T12" fmla="*/ 41 w 21600"/>
                <a:gd name="T13" fmla="*/ 17 h 21600"/>
                <a:gd name="T14" fmla="*/ 38 w 21600"/>
                <a:gd name="T15" fmla="*/ 11 h 21600"/>
                <a:gd name="T16" fmla="*/ 35 w 21600"/>
                <a:gd name="T17" fmla="*/ 8 h 21600"/>
                <a:gd name="T18" fmla="*/ 0 w 21600"/>
                <a:gd name="T19" fmla="*/ 70 h 21600"/>
                <a:gd name="T20" fmla="*/ 0 w 21600"/>
                <a:gd name="T21" fmla="*/ 0 h 21600"/>
                <a:gd name="T22" fmla="*/ 38 w 21600"/>
                <a:gd name="T23" fmla="*/ 0 h 21600"/>
                <a:gd name="T24" fmla="*/ 46 w 21600"/>
                <a:gd name="T25" fmla="*/ 3 h 21600"/>
                <a:gd name="T26" fmla="*/ 49 w 21600"/>
                <a:gd name="T27" fmla="*/ 14 h 21600"/>
                <a:gd name="T28" fmla="*/ 49 w 21600"/>
                <a:gd name="T29" fmla="*/ 28 h 21600"/>
                <a:gd name="T30" fmla="*/ 46 w 21600"/>
                <a:gd name="T31" fmla="*/ 39 h 21600"/>
                <a:gd name="T32" fmla="*/ 38 w 21600"/>
                <a:gd name="T33" fmla="*/ 42 h 21600"/>
                <a:gd name="T34" fmla="*/ 8 w 21600"/>
                <a:gd name="T35" fmla="*/ 42 h 21600"/>
                <a:gd name="T36" fmla="*/ 8 w 21600"/>
                <a:gd name="T37" fmla="*/ 70 h 21600"/>
                <a:gd name="T38" fmla="*/ 0 w 21600"/>
                <a:gd name="T39" fmla="*/ 7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8" name="AutoShape 14"/>
            <p:cNvSpPr>
              <a:spLocks noChangeAspect="1"/>
            </p:cNvSpPr>
            <p:nvPr/>
          </p:nvSpPr>
          <p:spPr bwMode="auto">
            <a:xfrm>
              <a:off x="624" y="574"/>
              <a:ext cx="51" cy="70"/>
            </a:xfrm>
            <a:custGeom>
              <a:avLst/>
              <a:gdLst>
                <a:gd name="T0" fmla="*/ 0 w 21600"/>
                <a:gd name="T1" fmla="*/ 70 h 21600"/>
                <a:gd name="T2" fmla="*/ 0 w 21600"/>
                <a:gd name="T3" fmla="*/ 0 h 21600"/>
                <a:gd name="T4" fmla="*/ 51 w 21600"/>
                <a:gd name="T5" fmla="*/ 0 h 21600"/>
                <a:gd name="T6" fmla="*/ 51 w 21600"/>
                <a:gd name="T7" fmla="*/ 8 h 21600"/>
                <a:gd name="T8" fmla="*/ 8 w 21600"/>
                <a:gd name="T9" fmla="*/ 8 h 21600"/>
                <a:gd name="T10" fmla="*/ 8 w 21600"/>
                <a:gd name="T11" fmla="*/ 31 h 21600"/>
                <a:gd name="T12" fmla="*/ 34 w 21600"/>
                <a:gd name="T13" fmla="*/ 31 h 21600"/>
                <a:gd name="T14" fmla="*/ 34 w 21600"/>
                <a:gd name="T15" fmla="*/ 39 h 21600"/>
                <a:gd name="T16" fmla="*/ 8 w 21600"/>
                <a:gd name="T17" fmla="*/ 39 h 21600"/>
                <a:gd name="T18" fmla="*/ 8 w 21600"/>
                <a:gd name="T19" fmla="*/ 62 h 21600"/>
                <a:gd name="T20" fmla="*/ 51 w 21600"/>
                <a:gd name="T21" fmla="*/ 62 h 21600"/>
                <a:gd name="T22" fmla="*/ 51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59" name="AutoShape 15"/>
            <p:cNvSpPr>
              <a:spLocks noChangeAspect="1"/>
            </p:cNvSpPr>
            <p:nvPr/>
          </p:nvSpPr>
          <p:spPr bwMode="auto">
            <a:xfrm>
              <a:off x="694" y="574"/>
              <a:ext cx="55" cy="70"/>
            </a:xfrm>
            <a:custGeom>
              <a:avLst/>
              <a:gdLst>
                <a:gd name="T0" fmla="*/ 36 w 21600"/>
                <a:gd name="T1" fmla="*/ 8 h 21600"/>
                <a:gd name="T2" fmla="*/ 8 w 21600"/>
                <a:gd name="T3" fmla="*/ 8 h 21600"/>
                <a:gd name="T4" fmla="*/ 8 w 21600"/>
                <a:gd name="T5" fmla="*/ 34 h 21600"/>
                <a:gd name="T6" fmla="*/ 36 w 21600"/>
                <a:gd name="T7" fmla="*/ 34 h 21600"/>
                <a:gd name="T8" fmla="*/ 41 w 21600"/>
                <a:gd name="T9" fmla="*/ 31 h 21600"/>
                <a:gd name="T10" fmla="*/ 41 w 21600"/>
                <a:gd name="T11" fmla="*/ 25 h 21600"/>
                <a:gd name="T12" fmla="*/ 41 w 21600"/>
                <a:gd name="T13" fmla="*/ 17 h 21600"/>
                <a:gd name="T14" fmla="*/ 41 w 21600"/>
                <a:gd name="T15" fmla="*/ 11 h 21600"/>
                <a:gd name="T16" fmla="*/ 36 w 21600"/>
                <a:gd name="T17" fmla="*/ 8 h 21600"/>
                <a:gd name="T18" fmla="*/ 0 w 21600"/>
                <a:gd name="T19" fmla="*/ 70 h 21600"/>
                <a:gd name="T20" fmla="*/ 0 w 21600"/>
                <a:gd name="T21" fmla="*/ 0 h 21600"/>
                <a:gd name="T22" fmla="*/ 41 w 21600"/>
                <a:gd name="T23" fmla="*/ 0 h 21600"/>
                <a:gd name="T24" fmla="*/ 47 w 21600"/>
                <a:gd name="T25" fmla="*/ 3 h 21600"/>
                <a:gd name="T26" fmla="*/ 50 w 21600"/>
                <a:gd name="T27" fmla="*/ 14 h 21600"/>
                <a:gd name="T28" fmla="*/ 50 w 21600"/>
                <a:gd name="T29" fmla="*/ 28 h 21600"/>
                <a:gd name="T30" fmla="*/ 47 w 21600"/>
                <a:gd name="T31" fmla="*/ 39 h 21600"/>
                <a:gd name="T32" fmla="*/ 41 w 21600"/>
                <a:gd name="T33" fmla="*/ 42 h 21600"/>
                <a:gd name="T34" fmla="*/ 33 w 21600"/>
                <a:gd name="T35" fmla="*/ 42 h 21600"/>
                <a:gd name="T36" fmla="*/ 55 w 21600"/>
                <a:gd name="T37" fmla="*/ 70 h 21600"/>
                <a:gd name="T38" fmla="*/ 41 w 21600"/>
                <a:gd name="T39" fmla="*/ 70 h 21600"/>
                <a:gd name="T40" fmla="*/ 22 w 21600"/>
                <a:gd name="T41" fmla="*/ 42 h 21600"/>
                <a:gd name="T42" fmla="*/ 8 w 21600"/>
                <a:gd name="T43" fmla="*/ 42 h 21600"/>
                <a:gd name="T44" fmla="*/ 8 w 21600"/>
                <a:gd name="T45" fmla="*/ 70 h 21600"/>
                <a:gd name="T46" fmla="*/ 0 w 21600"/>
                <a:gd name="T47" fmla="*/ 7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0" name="AutoShape 16"/>
            <p:cNvSpPr>
              <a:spLocks noChangeAspect="1"/>
            </p:cNvSpPr>
            <p:nvPr/>
          </p:nvSpPr>
          <p:spPr bwMode="auto">
            <a:xfrm>
              <a:off x="769" y="574"/>
              <a:ext cx="44" cy="70"/>
            </a:xfrm>
            <a:custGeom>
              <a:avLst/>
              <a:gdLst>
                <a:gd name="T0" fmla="*/ 0 w 21600"/>
                <a:gd name="T1" fmla="*/ 70 h 21600"/>
                <a:gd name="T2" fmla="*/ 0 w 21600"/>
                <a:gd name="T3" fmla="*/ 0 h 21600"/>
                <a:gd name="T4" fmla="*/ 44 w 21600"/>
                <a:gd name="T5" fmla="*/ 0 h 21600"/>
                <a:gd name="T6" fmla="*/ 44 w 21600"/>
                <a:gd name="T7" fmla="*/ 8 h 21600"/>
                <a:gd name="T8" fmla="*/ 6 w 21600"/>
                <a:gd name="T9" fmla="*/ 8 h 21600"/>
                <a:gd name="T10" fmla="*/ 6 w 21600"/>
                <a:gd name="T11" fmla="*/ 34 h 21600"/>
                <a:gd name="T12" fmla="*/ 27 w 21600"/>
                <a:gd name="T13" fmla="*/ 34 h 21600"/>
                <a:gd name="T14" fmla="*/ 27 w 21600"/>
                <a:gd name="T15" fmla="*/ 42 h 21600"/>
                <a:gd name="T16" fmla="*/ 6 w 21600"/>
                <a:gd name="T17" fmla="*/ 42 h 21600"/>
                <a:gd name="T18" fmla="*/ 6 w 21600"/>
                <a:gd name="T19" fmla="*/ 70 h 21600"/>
                <a:gd name="T20" fmla="*/ 0 w 21600"/>
                <a:gd name="T21" fmla="*/ 7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1" name="AutoShape 17"/>
            <p:cNvSpPr>
              <a:spLocks noChangeAspect="1"/>
            </p:cNvSpPr>
            <p:nvPr/>
          </p:nvSpPr>
          <p:spPr bwMode="auto">
            <a:xfrm>
              <a:off x="830" y="574"/>
              <a:ext cx="58" cy="70"/>
            </a:xfrm>
            <a:custGeom>
              <a:avLst/>
              <a:gdLst>
                <a:gd name="T0" fmla="*/ 8 w 21600"/>
                <a:gd name="T1" fmla="*/ 62 h 21600"/>
                <a:gd name="T2" fmla="*/ 50 w 21600"/>
                <a:gd name="T3" fmla="*/ 62 h 21600"/>
                <a:gd name="T4" fmla="*/ 50 w 21600"/>
                <a:gd name="T5" fmla="*/ 8 h 21600"/>
                <a:gd name="T6" fmla="*/ 8 w 21600"/>
                <a:gd name="T7" fmla="*/ 8 h 21600"/>
                <a:gd name="T8" fmla="*/ 8 w 21600"/>
                <a:gd name="T9" fmla="*/ 62 h 21600"/>
                <a:gd name="T10" fmla="*/ 0 w 21600"/>
                <a:gd name="T11" fmla="*/ 17 h 21600"/>
                <a:gd name="T12" fmla="*/ 3 w 21600"/>
                <a:gd name="T13" fmla="*/ 3 h 21600"/>
                <a:gd name="T14" fmla="*/ 11 w 21600"/>
                <a:gd name="T15" fmla="*/ 0 h 21600"/>
                <a:gd name="T16" fmla="*/ 44 w 21600"/>
                <a:gd name="T17" fmla="*/ 0 h 21600"/>
                <a:gd name="T18" fmla="*/ 55 w 21600"/>
                <a:gd name="T19" fmla="*/ 3 h 21600"/>
                <a:gd name="T20" fmla="*/ 58 w 21600"/>
                <a:gd name="T21" fmla="*/ 17 h 21600"/>
                <a:gd name="T22" fmla="*/ 58 w 21600"/>
                <a:gd name="T23" fmla="*/ 53 h 21600"/>
                <a:gd name="T24" fmla="*/ 55 w 21600"/>
                <a:gd name="T25" fmla="*/ 67 h 21600"/>
                <a:gd name="T26" fmla="*/ 44 w 21600"/>
                <a:gd name="T27" fmla="*/ 70 h 21600"/>
                <a:gd name="T28" fmla="*/ 11 w 21600"/>
                <a:gd name="T29" fmla="*/ 70 h 21600"/>
                <a:gd name="T30" fmla="*/ 3 w 21600"/>
                <a:gd name="T31" fmla="*/ 67 h 21600"/>
                <a:gd name="T32" fmla="*/ 0 w 21600"/>
                <a:gd name="T33" fmla="*/ 53 h 21600"/>
                <a:gd name="T34" fmla="*/ 0 w 21600"/>
                <a:gd name="T35" fmla="*/ 17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2" name="AutoShape 18"/>
            <p:cNvSpPr>
              <a:spLocks noChangeAspect="1"/>
            </p:cNvSpPr>
            <p:nvPr/>
          </p:nvSpPr>
          <p:spPr bwMode="auto">
            <a:xfrm>
              <a:off x="910" y="574"/>
              <a:ext cx="55" cy="70"/>
            </a:xfrm>
            <a:custGeom>
              <a:avLst/>
              <a:gdLst>
                <a:gd name="T0" fmla="*/ 38 w 21600"/>
                <a:gd name="T1" fmla="*/ 8 h 21600"/>
                <a:gd name="T2" fmla="*/ 8 w 21600"/>
                <a:gd name="T3" fmla="*/ 8 h 21600"/>
                <a:gd name="T4" fmla="*/ 8 w 21600"/>
                <a:gd name="T5" fmla="*/ 34 h 21600"/>
                <a:gd name="T6" fmla="*/ 38 w 21600"/>
                <a:gd name="T7" fmla="*/ 34 h 21600"/>
                <a:gd name="T8" fmla="*/ 41 w 21600"/>
                <a:gd name="T9" fmla="*/ 31 h 21600"/>
                <a:gd name="T10" fmla="*/ 44 w 21600"/>
                <a:gd name="T11" fmla="*/ 25 h 21600"/>
                <a:gd name="T12" fmla="*/ 44 w 21600"/>
                <a:gd name="T13" fmla="*/ 17 h 21600"/>
                <a:gd name="T14" fmla="*/ 41 w 21600"/>
                <a:gd name="T15" fmla="*/ 11 h 21600"/>
                <a:gd name="T16" fmla="*/ 38 w 21600"/>
                <a:gd name="T17" fmla="*/ 8 h 21600"/>
                <a:gd name="T18" fmla="*/ 0 w 21600"/>
                <a:gd name="T19" fmla="*/ 70 h 21600"/>
                <a:gd name="T20" fmla="*/ 0 w 21600"/>
                <a:gd name="T21" fmla="*/ 0 h 21600"/>
                <a:gd name="T22" fmla="*/ 41 w 21600"/>
                <a:gd name="T23" fmla="*/ 0 h 21600"/>
                <a:gd name="T24" fmla="*/ 50 w 21600"/>
                <a:gd name="T25" fmla="*/ 3 h 21600"/>
                <a:gd name="T26" fmla="*/ 52 w 21600"/>
                <a:gd name="T27" fmla="*/ 14 h 21600"/>
                <a:gd name="T28" fmla="*/ 52 w 21600"/>
                <a:gd name="T29" fmla="*/ 28 h 21600"/>
                <a:gd name="T30" fmla="*/ 50 w 21600"/>
                <a:gd name="T31" fmla="*/ 39 h 21600"/>
                <a:gd name="T32" fmla="*/ 41 w 21600"/>
                <a:gd name="T33" fmla="*/ 42 h 21600"/>
                <a:gd name="T34" fmla="*/ 33 w 21600"/>
                <a:gd name="T35" fmla="*/ 42 h 21600"/>
                <a:gd name="T36" fmla="*/ 55 w 21600"/>
                <a:gd name="T37" fmla="*/ 70 h 21600"/>
                <a:gd name="T38" fmla="*/ 44 w 21600"/>
                <a:gd name="T39" fmla="*/ 70 h 21600"/>
                <a:gd name="T40" fmla="*/ 22 w 21600"/>
                <a:gd name="T41" fmla="*/ 42 h 21600"/>
                <a:gd name="T42" fmla="*/ 8 w 21600"/>
                <a:gd name="T43" fmla="*/ 42 h 21600"/>
                <a:gd name="T44" fmla="*/ 8 w 21600"/>
                <a:gd name="T45" fmla="*/ 70 h 21600"/>
                <a:gd name="T46" fmla="*/ 0 w 21600"/>
                <a:gd name="T47" fmla="*/ 7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3" name="AutoShape 19"/>
            <p:cNvSpPr>
              <a:spLocks noChangeAspect="1"/>
            </p:cNvSpPr>
            <p:nvPr/>
          </p:nvSpPr>
          <p:spPr bwMode="auto">
            <a:xfrm>
              <a:off x="984" y="574"/>
              <a:ext cx="62" cy="70"/>
            </a:xfrm>
            <a:custGeom>
              <a:avLst/>
              <a:gdLst>
                <a:gd name="T0" fmla="*/ 8 w 21600"/>
                <a:gd name="T1" fmla="*/ 11 h 21600"/>
                <a:gd name="T2" fmla="*/ 8 w 21600"/>
                <a:gd name="T3" fmla="*/ 17 h 21600"/>
                <a:gd name="T4" fmla="*/ 8 w 21600"/>
                <a:gd name="T5" fmla="*/ 22 h 21600"/>
                <a:gd name="T6" fmla="*/ 8 w 21600"/>
                <a:gd name="T7" fmla="*/ 70 h 21600"/>
                <a:gd name="T8" fmla="*/ 0 w 21600"/>
                <a:gd name="T9" fmla="*/ 70 h 21600"/>
                <a:gd name="T10" fmla="*/ 0 w 21600"/>
                <a:gd name="T11" fmla="*/ 0 h 21600"/>
                <a:gd name="T12" fmla="*/ 6 w 21600"/>
                <a:gd name="T13" fmla="*/ 0 h 21600"/>
                <a:gd name="T14" fmla="*/ 31 w 21600"/>
                <a:gd name="T15" fmla="*/ 45 h 21600"/>
                <a:gd name="T16" fmla="*/ 54 w 21600"/>
                <a:gd name="T17" fmla="*/ 0 h 21600"/>
                <a:gd name="T18" fmla="*/ 62 w 21600"/>
                <a:gd name="T19" fmla="*/ 0 h 21600"/>
                <a:gd name="T20" fmla="*/ 62 w 21600"/>
                <a:gd name="T21" fmla="*/ 70 h 21600"/>
                <a:gd name="T22" fmla="*/ 54 w 21600"/>
                <a:gd name="T23" fmla="*/ 70 h 21600"/>
                <a:gd name="T24" fmla="*/ 54 w 21600"/>
                <a:gd name="T25" fmla="*/ 22 h 21600"/>
                <a:gd name="T26" fmla="*/ 54 w 21600"/>
                <a:gd name="T27" fmla="*/ 17 h 21600"/>
                <a:gd name="T28" fmla="*/ 54 w 21600"/>
                <a:gd name="T29" fmla="*/ 11 h 21600"/>
                <a:gd name="T30" fmla="*/ 51 w 21600"/>
                <a:gd name="T31" fmla="*/ 17 h 21600"/>
                <a:gd name="T32" fmla="*/ 51 w 21600"/>
                <a:gd name="T33" fmla="*/ 20 h 21600"/>
                <a:gd name="T34" fmla="*/ 34 w 21600"/>
                <a:gd name="T35" fmla="*/ 59 h 21600"/>
                <a:gd name="T36" fmla="*/ 31 w 21600"/>
                <a:gd name="T37" fmla="*/ 59 h 21600"/>
                <a:gd name="T38" fmla="*/ 11 w 21600"/>
                <a:gd name="T39" fmla="*/ 22 h 21600"/>
                <a:gd name="T40" fmla="*/ 11 w 21600"/>
                <a:gd name="T41" fmla="*/ 20 h 21600"/>
                <a:gd name="T42" fmla="*/ 8 w 21600"/>
                <a:gd name="T43" fmla="*/ 1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4" name="AutoShape 20"/>
            <p:cNvSpPr>
              <a:spLocks noChangeAspect="1"/>
            </p:cNvSpPr>
            <p:nvPr/>
          </p:nvSpPr>
          <p:spPr bwMode="auto">
            <a:xfrm>
              <a:off x="1065" y="574"/>
              <a:ext cx="63" cy="70"/>
            </a:xfrm>
            <a:custGeom>
              <a:avLst/>
              <a:gdLst>
                <a:gd name="T0" fmla="*/ 16 w 21600"/>
                <a:gd name="T1" fmla="*/ 45 h 21600"/>
                <a:gd name="T2" fmla="*/ 44 w 21600"/>
                <a:gd name="T3" fmla="*/ 45 h 21600"/>
                <a:gd name="T4" fmla="*/ 30 w 21600"/>
                <a:gd name="T5" fmla="*/ 8 h 21600"/>
                <a:gd name="T6" fmla="*/ 16 w 21600"/>
                <a:gd name="T7" fmla="*/ 45 h 21600"/>
                <a:gd name="T8" fmla="*/ 0 w 21600"/>
                <a:gd name="T9" fmla="*/ 70 h 21600"/>
                <a:gd name="T10" fmla="*/ 27 w 21600"/>
                <a:gd name="T11" fmla="*/ 0 h 21600"/>
                <a:gd name="T12" fmla="*/ 36 w 21600"/>
                <a:gd name="T13" fmla="*/ 0 h 21600"/>
                <a:gd name="T14" fmla="*/ 63 w 21600"/>
                <a:gd name="T15" fmla="*/ 70 h 21600"/>
                <a:gd name="T16" fmla="*/ 52 w 21600"/>
                <a:gd name="T17" fmla="*/ 70 h 21600"/>
                <a:gd name="T18" fmla="*/ 47 w 21600"/>
                <a:gd name="T19" fmla="*/ 53 h 21600"/>
                <a:gd name="T20" fmla="*/ 14 w 21600"/>
                <a:gd name="T21" fmla="*/ 53 h 21600"/>
                <a:gd name="T22" fmla="*/ 5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5" name="AutoShape 21"/>
            <p:cNvSpPr>
              <a:spLocks noChangeAspect="1"/>
            </p:cNvSpPr>
            <p:nvPr/>
          </p:nvSpPr>
          <p:spPr bwMode="auto">
            <a:xfrm>
              <a:off x="1143" y="574"/>
              <a:ext cx="52" cy="70"/>
            </a:xfrm>
            <a:custGeom>
              <a:avLst/>
              <a:gdLst>
                <a:gd name="T0" fmla="*/ 0 w 21600"/>
                <a:gd name="T1" fmla="*/ 70 h 21600"/>
                <a:gd name="T2" fmla="*/ 0 w 21600"/>
                <a:gd name="T3" fmla="*/ 0 h 21600"/>
                <a:gd name="T4" fmla="*/ 5 w 21600"/>
                <a:gd name="T5" fmla="*/ 0 h 21600"/>
                <a:gd name="T6" fmla="*/ 41 w 21600"/>
                <a:gd name="T7" fmla="*/ 48 h 21600"/>
                <a:gd name="T8" fmla="*/ 44 w 21600"/>
                <a:gd name="T9" fmla="*/ 50 h 21600"/>
                <a:gd name="T10" fmla="*/ 44 w 21600"/>
                <a:gd name="T11" fmla="*/ 56 h 21600"/>
                <a:gd name="T12" fmla="*/ 44 w 21600"/>
                <a:gd name="T13" fmla="*/ 48 h 21600"/>
                <a:gd name="T14" fmla="*/ 44 w 21600"/>
                <a:gd name="T15" fmla="*/ 39 h 21600"/>
                <a:gd name="T16" fmla="*/ 44 w 21600"/>
                <a:gd name="T17" fmla="*/ 0 h 21600"/>
                <a:gd name="T18" fmla="*/ 52 w 21600"/>
                <a:gd name="T19" fmla="*/ 0 h 21600"/>
                <a:gd name="T20" fmla="*/ 52 w 21600"/>
                <a:gd name="T21" fmla="*/ 70 h 21600"/>
                <a:gd name="T22" fmla="*/ 49 w 21600"/>
                <a:gd name="T23" fmla="*/ 70 h 21600"/>
                <a:gd name="T24" fmla="*/ 11 w 21600"/>
                <a:gd name="T25" fmla="*/ 22 h 21600"/>
                <a:gd name="T26" fmla="*/ 11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6" name="AutoShape 22"/>
            <p:cNvSpPr>
              <a:spLocks noChangeAspect="1"/>
            </p:cNvSpPr>
            <p:nvPr/>
          </p:nvSpPr>
          <p:spPr bwMode="auto">
            <a:xfrm>
              <a:off x="1222" y="574"/>
              <a:ext cx="51" cy="70"/>
            </a:xfrm>
            <a:custGeom>
              <a:avLst/>
              <a:gdLst>
                <a:gd name="T0" fmla="*/ 43 w 21600"/>
                <a:gd name="T1" fmla="*/ 8 h 21600"/>
                <a:gd name="T2" fmla="*/ 8 w 21600"/>
                <a:gd name="T3" fmla="*/ 8 h 21600"/>
                <a:gd name="T4" fmla="*/ 8 w 21600"/>
                <a:gd name="T5" fmla="*/ 62 h 21600"/>
                <a:gd name="T6" fmla="*/ 43 w 21600"/>
                <a:gd name="T7" fmla="*/ 62 h 21600"/>
                <a:gd name="T8" fmla="*/ 43 w 21600"/>
                <a:gd name="T9" fmla="*/ 42 h 21600"/>
                <a:gd name="T10" fmla="*/ 51 w 21600"/>
                <a:gd name="T11" fmla="*/ 45 h 21600"/>
                <a:gd name="T12" fmla="*/ 51 w 21600"/>
                <a:gd name="T13" fmla="*/ 53 h 21600"/>
                <a:gd name="T14" fmla="*/ 48 w 21600"/>
                <a:gd name="T15" fmla="*/ 67 h 21600"/>
                <a:gd name="T16" fmla="*/ 40 w 21600"/>
                <a:gd name="T17" fmla="*/ 70 h 21600"/>
                <a:gd name="T18" fmla="*/ 11 w 21600"/>
                <a:gd name="T19" fmla="*/ 70 h 21600"/>
                <a:gd name="T20" fmla="*/ 3 w 21600"/>
                <a:gd name="T21" fmla="*/ 67 h 21600"/>
                <a:gd name="T22" fmla="*/ 0 w 21600"/>
                <a:gd name="T23" fmla="*/ 53 h 21600"/>
                <a:gd name="T24" fmla="*/ 0 w 21600"/>
                <a:gd name="T25" fmla="*/ 17 h 21600"/>
                <a:gd name="T26" fmla="*/ 3 w 21600"/>
                <a:gd name="T27" fmla="*/ 3 h 21600"/>
                <a:gd name="T28" fmla="*/ 11 w 21600"/>
                <a:gd name="T29" fmla="*/ 0 h 21600"/>
                <a:gd name="T30" fmla="*/ 40 w 21600"/>
                <a:gd name="T31" fmla="*/ 0 h 21600"/>
                <a:gd name="T32" fmla="*/ 48 w 21600"/>
                <a:gd name="T33" fmla="*/ 3 h 21600"/>
                <a:gd name="T34" fmla="*/ 51 w 21600"/>
                <a:gd name="T35" fmla="*/ 17 h 21600"/>
                <a:gd name="T36" fmla="*/ 51 w 21600"/>
                <a:gd name="T37" fmla="*/ 22 h 21600"/>
                <a:gd name="T38" fmla="*/ 43 w 21600"/>
                <a:gd name="T39" fmla="*/ 25 h 21600"/>
                <a:gd name="T40" fmla="*/ 43 w 21600"/>
                <a:gd name="T41" fmla="*/ 8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7" name="AutoShape 23"/>
            <p:cNvSpPr>
              <a:spLocks noChangeAspect="1"/>
            </p:cNvSpPr>
            <p:nvPr/>
          </p:nvSpPr>
          <p:spPr bwMode="auto">
            <a:xfrm>
              <a:off x="1295" y="574"/>
              <a:ext cx="49" cy="70"/>
            </a:xfrm>
            <a:custGeom>
              <a:avLst/>
              <a:gdLst>
                <a:gd name="T0" fmla="*/ 0 w 21600"/>
                <a:gd name="T1" fmla="*/ 70 h 21600"/>
                <a:gd name="T2" fmla="*/ 0 w 21600"/>
                <a:gd name="T3" fmla="*/ 0 h 21600"/>
                <a:gd name="T4" fmla="*/ 49 w 21600"/>
                <a:gd name="T5" fmla="*/ 0 h 21600"/>
                <a:gd name="T6" fmla="*/ 49 w 21600"/>
                <a:gd name="T7" fmla="*/ 8 h 21600"/>
                <a:gd name="T8" fmla="*/ 8 w 21600"/>
                <a:gd name="T9" fmla="*/ 8 h 21600"/>
                <a:gd name="T10" fmla="*/ 8 w 21600"/>
                <a:gd name="T11" fmla="*/ 31 h 21600"/>
                <a:gd name="T12" fmla="*/ 33 w 21600"/>
                <a:gd name="T13" fmla="*/ 31 h 21600"/>
                <a:gd name="T14" fmla="*/ 33 w 21600"/>
                <a:gd name="T15" fmla="*/ 39 h 21600"/>
                <a:gd name="T16" fmla="*/ 8 w 21600"/>
                <a:gd name="T17" fmla="*/ 39 h 21600"/>
                <a:gd name="T18" fmla="*/ 8 w 21600"/>
                <a:gd name="T19" fmla="*/ 62 h 21600"/>
                <a:gd name="T20" fmla="*/ 49 w 21600"/>
                <a:gd name="T21" fmla="*/ 62 h 21600"/>
                <a:gd name="T22" fmla="*/ 49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8" name="Rectangle 24"/>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9" name="AutoShape 25"/>
            <p:cNvSpPr>
              <a:spLocks noChangeAspect="1"/>
            </p:cNvSpPr>
            <p:nvPr/>
          </p:nvSpPr>
          <p:spPr bwMode="auto">
            <a:xfrm>
              <a:off x="1433" y="574"/>
              <a:ext cx="55" cy="70"/>
            </a:xfrm>
            <a:custGeom>
              <a:avLst/>
              <a:gdLst>
                <a:gd name="T0" fmla="*/ 0 w 21600"/>
                <a:gd name="T1" fmla="*/ 70 h 21600"/>
                <a:gd name="T2" fmla="*/ 0 w 21600"/>
                <a:gd name="T3" fmla="*/ 0 h 21600"/>
                <a:gd name="T4" fmla="*/ 6 w 21600"/>
                <a:gd name="T5" fmla="*/ 0 h 21600"/>
                <a:gd name="T6" fmla="*/ 41 w 21600"/>
                <a:gd name="T7" fmla="*/ 48 h 21600"/>
                <a:gd name="T8" fmla="*/ 44 w 21600"/>
                <a:gd name="T9" fmla="*/ 50 h 21600"/>
                <a:gd name="T10" fmla="*/ 47 w 21600"/>
                <a:gd name="T11" fmla="*/ 56 h 21600"/>
                <a:gd name="T12" fmla="*/ 47 w 21600"/>
                <a:gd name="T13" fmla="*/ 48 h 21600"/>
                <a:gd name="T14" fmla="*/ 47 w 21600"/>
                <a:gd name="T15" fmla="*/ 39 h 21600"/>
                <a:gd name="T16" fmla="*/ 47 w 21600"/>
                <a:gd name="T17" fmla="*/ 0 h 21600"/>
                <a:gd name="T18" fmla="*/ 55 w 21600"/>
                <a:gd name="T19" fmla="*/ 0 h 21600"/>
                <a:gd name="T20" fmla="*/ 55 w 21600"/>
                <a:gd name="T21" fmla="*/ 70 h 21600"/>
                <a:gd name="T22" fmla="*/ 50 w 21600"/>
                <a:gd name="T23" fmla="*/ 70 h 21600"/>
                <a:gd name="T24" fmla="*/ 11 w 21600"/>
                <a:gd name="T25" fmla="*/ 22 h 21600"/>
                <a:gd name="T26" fmla="*/ 11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0" name="AutoShape 26"/>
            <p:cNvSpPr>
              <a:spLocks noChangeAspect="1"/>
            </p:cNvSpPr>
            <p:nvPr/>
          </p:nvSpPr>
          <p:spPr bwMode="auto">
            <a:xfrm>
              <a:off x="1549" y="574"/>
              <a:ext cx="55" cy="70"/>
            </a:xfrm>
            <a:custGeom>
              <a:avLst/>
              <a:gdLst>
                <a:gd name="T0" fmla="*/ 0 w 21600"/>
                <a:gd name="T1" fmla="*/ 70 h 21600"/>
                <a:gd name="T2" fmla="*/ 0 w 21600"/>
                <a:gd name="T3" fmla="*/ 0 h 21600"/>
                <a:gd name="T4" fmla="*/ 6 w 21600"/>
                <a:gd name="T5" fmla="*/ 0 h 21600"/>
                <a:gd name="T6" fmla="*/ 44 w 21600"/>
                <a:gd name="T7" fmla="*/ 48 h 21600"/>
                <a:gd name="T8" fmla="*/ 44 w 21600"/>
                <a:gd name="T9" fmla="*/ 50 h 21600"/>
                <a:gd name="T10" fmla="*/ 47 w 21600"/>
                <a:gd name="T11" fmla="*/ 56 h 21600"/>
                <a:gd name="T12" fmla="*/ 47 w 21600"/>
                <a:gd name="T13" fmla="*/ 48 h 21600"/>
                <a:gd name="T14" fmla="*/ 47 w 21600"/>
                <a:gd name="T15" fmla="*/ 39 h 21600"/>
                <a:gd name="T16" fmla="*/ 47 w 21600"/>
                <a:gd name="T17" fmla="*/ 0 h 21600"/>
                <a:gd name="T18" fmla="*/ 55 w 21600"/>
                <a:gd name="T19" fmla="*/ 0 h 21600"/>
                <a:gd name="T20" fmla="*/ 55 w 21600"/>
                <a:gd name="T21" fmla="*/ 70 h 21600"/>
                <a:gd name="T22" fmla="*/ 50 w 21600"/>
                <a:gd name="T23" fmla="*/ 70 h 21600"/>
                <a:gd name="T24" fmla="*/ 14 w 21600"/>
                <a:gd name="T25" fmla="*/ 22 h 21600"/>
                <a:gd name="T26" fmla="*/ 14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1" name="AutoShape 27"/>
            <p:cNvSpPr>
              <a:spLocks noChangeAspect="1"/>
            </p:cNvSpPr>
            <p:nvPr/>
          </p:nvSpPr>
          <p:spPr bwMode="auto">
            <a:xfrm>
              <a:off x="1623" y="574"/>
              <a:ext cx="65" cy="70"/>
            </a:xfrm>
            <a:custGeom>
              <a:avLst/>
              <a:gdLst>
                <a:gd name="T0" fmla="*/ 17 w 21600"/>
                <a:gd name="T1" fmla="*/ 45 h 21600"/>
                <a:gd name="T2" fmla="*/ 45 w 21600"/>
                <a:gd name="T3" fmla="*/ 45 h 21600"/>
                <a:gd name="T4" fmla="*/ 31 w 21600"/>
                <a:gd name="T5" fmla="*/ 8 h 21600"/>
                <a:gd name="T6" fmla="*/ 17 w 21600"/>
                <a:gd name="T7" fmla="*/ 45 h 21600"/>
                <a:gd name="T8" fmla="*/ 0 w 21600"/>
                <a:gd name="T9" fmla="*/ 70 h 21600"/>
                <a:gd name="T10" fmla="*/ 28 w 21600"/>
                <a:gd name="T11" fmla="*/ 0 h 21600"/>
                <a:gd name="T12" fmla="*/ 37 w 21600"/>
                <a:gd name="T13" fmla="*/ 0 h 21600"/>
                <a:gd name="T14" fmla="*/ 65 w 21600"/>
                <a:gd name="T15" fmla="*/ 70 h 21600"/>
                <a:gd name="T16" fmla="*/ 54 w 21600"/>
                <a:gd name="T17" fmla="*/ 70 h 21600"/>
                <a:gd name="T18" fmla="*/ 48 w 21600"/>
                <a:gd name="T19" fmla="*/ 53 h 21600"/>
                <a:gd name="T20" fmla="*/ 14 w 21600"/>
                <a:gd name="T21" fmla="*/ 53 h 21600"/>
                <a:gd name="T22" fmla="*/ 6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2" name="AutoShape 28"/>
            <p:cNvSpPr>
              <a:spLocks noChangeAspect="1"/>
            </p:cNvSpPr>
            <p:nvPr/>
          </p:nvSpPr>
          <p:spPr bwMode="auto">
            <a:xfrm>
              <a:off x="1701" y="574"/>
              <a:ext cx="53" cy="70"/>
            </a:xfrm>
            <a:custGeom>
              <a:avLst/>
              <a:gdLst>
                <a:gd name="T0" fmla="*/ 0 w 21600"/>
                <a:gd name="T1" fmla="*/ 70 h 21600"/>
                <a:gd name="T2" fmla="*/ 0 w 21600"/>
                <a:gd name="T3" fmla="*/ 0 h 21600"/>
                <a:gd name="T4" fmla="*/ 6 w 21600"/>
                <a:gd name="T5" fmla="*/ 0 h 21600"/>
                <a:gd name="T6" fmla="*/ 42 w 21600"/>
                <a:gd name="T7" fmla="*/ 48 h 21600"/>
                <a:gd name="T8" fmla="*/ 45 w 21600"/>
                <a:gd name="T9" fmla="*/ 50 h 21600"/>
                <a:gd name="T10" fmla="*/ 45 w 21600"/>
                <a:gd name="T11" fmla="*/ 56 h 21600"/>
                <a:gd name="T12" fmla="*/ 45 w 21600"/>
                <a:gd name="T13" fmla="*/ 48 h 21600"/>
                <a:gd name="T14" fmla="*/ 45 w 21600"/>
                <a:gd name="T15" fmla="*/ 39 h 21600"/>
                <a:gd name="T16" fmla="*/ 45 w 21600"/>
                <a:gd name="T17" fmla="*/ 0 h 21600"/>
                <a:gd name="T18" fmla="*/ 53 w 21600"/>
                <a:gd name="T19" fmla="*/ 0 h 21600"/>
                <a:gd name="T20" fmla="*/ 53 w 21600"/>
                <a:gd name="T21" fmla="*/ 70 h 21600"/>
                <a:gd name="T22" fmla="*/ 50 w 21600"/>
                <a:gd name="T23" fmla="*/ 70 h 21600"/>
                <a:gd name="T24" fmla="*/ 11 w 21600"/>
                <a:gd name="T25" fmla="*/ 22 h 21600"/>
                <a:gd name="T26" fmla="*/ 11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3" name="AutoShape 29"/>
            <p:cNvSpPr>
              <a:spLocks noChangeAspect="1"/>
            </p:cNvSpPr>
            <p:nvPr/>
          </p:nvSpPr>
          <p:spPr bwMode="auto">
            <a:xfrm>
              <a:off x="1782" y="574"/>
              <a:ext cx="58" cy="70"/>
            </a:xfrm>
            <a:custGeom>
              <a:avLst/>
              <a:gdLst>
                <a:gd name="T0" fmla="*/ 8 w 21600"/>
                <a:gd name="T1" fmla="*/ 62 h 21600"/>
                <a:gd name="T2" fmla="*/ 50 w 21600"/>
                <a:gd name="T3" fmla="*/ 62 h 21600"/>
                <a:gd name="T4" fmla="*/ 50 w 21600"/>
                <a:gd name="T5" fmla="*/ 8 h 21600"/>
                <a:gd name="T6" fmla="*/ 8 w 21600"/>
                <a:gd name="T7" fmla="*/ 8 h 21600"/>
                <a:gd name="T8" fmla="*/ 8 w 21600"/>
                <a:gd name="T9" fmla="*/ 62 h 21600"/>
                <a:gd name="T10" fmla="*/ 0 w 21600"/>
                <a:gd name="T11" fmla="*/ 17 h 21600"/>
                <a:gd name="T12" fmla="*/ 3 w 21600"/>
                <a:gd name="T13" fmla="*/ 3 h 21600"/>
                <a:gd name="T14" fmla="*/ 11 w 21600"/>
                <a:gd name="T15" fmla="*/ 0 h 21600"/>
                <a:gd name="T16" fmla="*/ 47 w 21600"/>
                <a:gd name="T17" fmla="*/ 0 h 21600"/>
                <a:gd name="T18" fmla="*/ 55 w 21600"/>
                <a:gd name="T19" fmla="*/ 3 h 21600"/>
                <a:gd name="T20" fmla="*/ 58 w 21600"/>
                <a:gd name="T21" fmla="*/ 17 h 21600"/>
                <a:gd name="T22" fmla="*/ 58 w 21600"/>
                <a:gd name="T23" fmla="*/ 53 h 21600"/>
                <a:gd name="T24" fmla="*/ 55 w 21600"/>
                <a:gd name="T25" fmla="*/ 67 h 21600"/>
                <a:gd name="T26" fmla="*/ 47 w 21600"/>
                <a:gd name="T27" fmla="*/ 70 h 21600"/>
                <a:gd name="T28" fmla="*/ 11 w 21600"/>
                <a:gd name="T29" fmla="*/ 70 h 21600"/>
                <a:gd name="T30" fmla="*/ 3 w 21600"/>
                <a:gd name="T31" fmla="*/ 67 h 21600"/>
                <a:gd name="T32" fmla="*/ 0 w 21600"/>
                <a:gd name="T33" fmla="*/ 53 h 21600"/>
                <a:gd name="T34" fmla="*/ 0 w 21600"/>
                <a:gd name="T35" fmla="*/ 17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4" name="AutoShape 30"/>
            <p:cNvSpPr>
              <a:spLocks noChangeAspect="1"/>
            </p:cNvSpPr>
            <p:nvPr/>
          </p:nvSpPr>
          <p:spPr bwMode="auto">
            <a:xfrm>
              <a:off x="1862" y="574"/>
              <a:ext cx="53" cy="70"/>
            </a:xfrm>
            <a:custGeom>
              <a:avLst/>
              <a:gdLst>
                <a:gd name="T0" fmla="*/ 45 w 21600"/>
                <a:gd name="T1" fmla="*/ 8 h 21600"/>
                <a:gd name="T2" fmla="*/ 11 w 21600"/>
                <a:gd name="T3" fmla="*/ 8 h 21600"/>
                <a:gd name="T4" fmla="*/ 11 w 21600"/>
                <a:gd name="T5" fmla="*/ 31 h 21600"/>
                <a:gd name="T6" fmla="*/ 39 w 21600"/>
                <a:gd name="T7" fmla="*/ 31 h 21600"/>
                <a:gd name="T8" fmla="*/ 50 w 21600"/>
                <a:gd name="T9" fmla="*/ 34 h 21600"/>
                <a:gd name="T10" fmla="*/ 53 w 21600"/>
                <a:gd name="T11" fmla="*/ 48 h 21600"/>
                <a:gd name="T12" fmla="*/ 53 w 21600"/>
                <a:gd name="T13" fmla="*/ 56 h 21600"/>
                <a:gd name="T14" fmla="*/ 50 w 21600"/>
                <a:gd name="T15" fmla="*/ 67 h 21600"/>
                <a:gd name="T16" fmla="*/ 39 w 21600"/>
                <a:gd name="T17" fmla="*/ 70 h 21600"/>
                <a:gd name="T18" fmla="*/ 11 w 21600"/>
                <a:gd name="T19" fmla="*/ 70 h 21600"/>
                <a:gd name="T20" fmla="*/ 3 w 21600"/>
                <a:gd name="T21" fmla="*/ 67 h 21600"/>
                <a:gd name="T22" fmla="*/ 0 w 21600"/>
                <a:gd name="T23" fmla="*/ 56 h 21600"/>
                <a:gd name="T24" fmla="*/ 0 w 21600"/>
                <a:gd name="T25" fmla="*/ 53 h 21600"/>
                <a:gd name="T26" fmla="*/ 8 w 21600"/>
                <a:gd name="T27" fmla="*/ 50 h 21600"/>
                <a:gd name="T28" fmla="*/ 8 w 21600"/>
                <a:gd name="T29" fmla="*/ 62 h 21600"/>
                <a:gd name="T30" fmla="*/ 45 w 21600"/>
                <a:gd name="T31" fmla="*/ 62 h 21600"/>
                <a:gd name="T32" fmla="*/ 45 w 21600"/>
                <a:gd name="T33" fmla="*/ 39 h 21600"/>
                <a:gd name="T34" fmla="*/ 14 w 21600"/>
                <a:gd name="T35" fmla="*/ 39 h 21600"/>
                <a:gd name="T36" fmla="*/ 3 w 21600"/>
                <a:gd name="T37" fmla="*/ 36 h 21600"/>
                <a:gd name="T38" fmla="*/ 3 w 21600"/>
                <a:gd name="T39" fmla="*/ 22 h 21600"/>
                <a:gd name="T40" fmla="*/ 3 w 21600"/>
                <a:gd name="T41" fmla="*/ 17 h 21600"/>
                <a:gd name="T42" fmla="*/ 3 w 21600"/>
                <a:gd name="T43" fmla="*/ 3 h 21600"/>
                <a:gd name="T44" fmla="*/ 14 w 21600"/>
                <a:gd name="T45" fmla="*/ 0 h 21600"/>
                <a:gd name="T46" fmla="*/ 39 w 21600"/>
                <a:gd name="T47" fmla="*/ 0 h 21600"/>
                <a:gd name="T48" fmla="*/ 50 w 21600"/>
                <a:gd name="T49" fmla="*/ 3 h 21600"/>
                <a:gd name="T50" fmla="*/ 53 w 21600"/>
                <a:gd name="T51" fmla="*/ 14 h 21600"/>
                <a:gd name="T52" fmla="*/ 53 w 21600"/>
                <a:gd name="T53" fmla="*/ 17 h 21600"/>
                <a:gd name="T54" fmla="*/ 45 w 21600"/>
                <a:gd name="T55" fmla="*/ 20 h 21600"/>
                <a:gd name="T56" fmla="*/ 45 w 21600"/>
                <a:gd name="T57" fmla="*/ 8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5" name="AutoShape 31"/>
            <p:cNvSpPr>
              <a:spLocks noChangeAspect="1"/>
            </p:cNvSpPr>
            <p:nvPr/>
          </p:nvSpPr>
          <p:spPr bwMode="auto">
            <a:xfrm>
              <a:off x="1939" y="574"/>
              <a:ext cx="50" cy="70"/>
            </a:xfrm>
            <a:custGeom>
              <a:avLst/>
              <a:gdLst>
                <a:gd name="T0" fmla="*/ 36 w 21600"/>
                <a:gd name="T1" fmla="*/ 8 h 21600"/>
                <a:gd name="T2" fmla="*/ 8 w 21600"/>
                <a:gd name="T3" fmla="*/ 8 h 21600"/>
                <a:gd name="T4" fmla="*/ 8 w 21600"/>
                <a:gd name="T5" fmla="*/ 34 h 21600"/>
                <a:gd name="T6" fmla="*/ 36 w 21600"/>
                <a:gd name="T7" fmla="*/ 34 h 21600"/>
                <a:gd name="T8" fmla="*/ 39 w 21600"/>
                <a:gd name="T9" fmla="*/ 31 h 21600"/>
                <a:gd name="T10" fmla="*/ 42 w 21600"/>
                <a:gd name="T11" fmla="*/ 25 h 21600"/>
                <a:gd name="T12" fmla="*/ 42 w 21600"/>
                <a:gd name="T13" fmla="*/ 17 h 21600"/>
                <a:gd name="T14" fmla="*/ 39 w 21600"/>
                <a:gd name="T15" fmla="*/ 11 h 21600"/>
                <a:gd name="T16" fmla="*/ 36 w 21600"/>
                <a:gd name="T17" fmla="*/ 8 h 21600"/>
                <a:gd name="T18" fmla="*/ 0 w 21600"/>
                <a:gd name="T19" fmla="*/ 70 h 21600"/>
                <a:gd name="T20" fmla="*/ 0 w 21600"/>
                <a:gd name="T21" fmla="*/ 0 h 21600"/>
                <a:gd name="T22" fmla="*/ 39 w 21600"/>
                <a:gd name="T23" fmla="*/ 0 h 21600"/>
                <a:gd name="T24" fmla="*/ 47 w 21600"/>
                <a:gd name="T25" fmla="*/ 3 h 21600"/>
                <a:gd name="T26" fmla="*/ 50 w 21600"/>
                <a:gd name="T27" fmla="*/ 14 h 21600"/>
                <a:gd name="T28" fmla="*/ 50 w 21600"/>
                <a:gd name="T29" fmla="*/ 28 h 21600"/>
                <a:gd name="T30" fmla="*/ 47 w 21600"/>
                <a:gd name="T31" fmla="*/ 39 h 21600"/>
                <a:gd name="T32" fmla="*/ 39 w 21600"/>
                <a:gd name="T33" fmla="*/ 42 h 21600"/>
                <a:gd name="T34" fmla="*/ 8 w 21600"/>
                <a:gd name="T35" fmla="*/ 42 h 21600"/>
                <a:gd name="T36" fmla="*/ 8 w 21600"/>
                <a:gd name="T37" fmla="*/ 70 h 21600"/>
                <a:gd name="T38" fmla="*/ 0 w 21600"/>
                <a:gd name="T39" fmla="*/ 7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6" name="AutoShape 32"/>
            <p:cNvSpPr>
              <a:spLocks noChangeAspect="1"/>
            </p:cNvSpPr>
            <p:nvPr/>
          </p:nvSpPr>
          <p:spPr bwMode="auto">
            <a:xfrm>
              <a:off x="1994" y="574"/>
              <a:ext cx="64" cy="70"/>
            </a:xfrm>
            <a:custGeom>
              <a:avLst/>
              <a:gdLst>
                <a:gd name="T0" fmla="*/ 17 w 21600"/>
                <a:gd name="T1" fmla="*/ 45 h 21600"/>
                <a:gd name="T2" fmla="*/ 45 w 21600"/>
                <a:gd name="T3" fmla="*/ 45 h 21600"/>
                <a:gd name="T4" fmla="*/ 31 w 21600"/>
                <a:gd name="T5" fmla="*/ 8 h 21600"/>
                <a:gd name="T6" fmla="*/ 17 w 21600"/>
                <a:gd name="T7" fmla="*/ 45 h 21600"/>
                <a:gd name="T8" fmla="*/ 0 w 21600"/>
                <a:gd name="T9" fmla="*/ 70 h 21600"/>
                <a:gd name="T10" fmla="*/ 28 w 21600"/>
                <a:gd name="T11" fmla="*/ 0 h 21600"/>
                <a:gd name="T12" fmla="*/ 36 w 21600"/>
                <a:gd name="T13" fmla="*/ 0 h 21600"/>
                <a:gd name="T14" fmla="*/ 64 w 21600"/>
                <a:gd name="T15" fmla="*/ 70 h 21600"/>
                <a:gd name="T16" fmla="*/ 53 w 21600"/>
                <a:gd name="T17" fmla="*/ 70 h 21600"/>
                <a:gd name="T18" fmla="*/ 47 w 21600"/>
                <a:gd name="T19" fmla="*/ 53 h 21600"/>
                <a:gd name="T20" fmla="*/ 14 w 21600"/>
                <a:gd name="T21" fmla="*/ 53 h 21600"/>
                <a:gd name="T22" fmla="*/ 6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7" name="AutoShape 33"/>
            <p:cNvSpPr>
              <a:spLocks noChangeAspect="1"/>
            </p:cNvSpPr>
            <p:nvPr/>
          </p:nvSpPr>
          <p:spPr bwMode="auto">
            <a:xfrm>
              <a:off x="2072" y="574"/>
              <a:ext cx="50" cy="70"/>
            </a:xfrm>
            <a:custGeom>
              <a:avLst/>
              <a:gdLst>
                <a:gd name="T0" fmla="*/ 42 w 21600"/>
                <a:gd name="T1" fmla="*/ 8 h 21600"/>
                <a:gd name="T2" fmla="*/ 8 w 21600"/>
                <a:gd name="T3" fmla="*/ 8 h 21600"/>
                <a:gd name="T4" fmla="*/ 8 w 21600"/>
                <a:gd name="T5" fmla="*/ 62 h 21600"/>
                <a:gd name="T6" fmla="*/ 42 w 21600"/>
                <a:gd name="T7" fmla="*/ 62 h 21600"/>
                <a:gd name="T8" fmla="*/ 42 w 21600"/>
                <a:gd name="T9" fmla="*/ 42 h 21600"/>
                <a:gd name="T10" fmla="*/ 50 w 21600"/>
                <a:gd name="T11" fmla="*/ 45 h 21600"/>
                <a:gd name="T12" fmla="*/ 50 w 21600"/>
                <a:gd name="T13" fmla="*/ 53 h 21600"/>
                <a:gd name="T14" fmla="*/ 47 w 21600"/>
                <a:gd name="T15" fmla="*/ 67 h 21600"/>
                <a:gd name="T16" fmla="*/ 39 w 21600"/>
                <a:gd name="T17" fmla="*/ 70 h 21600"/>
                <a:gd name="T18" fmla="*/ 11 w 21600"/>
                <a:gd name="T19" fmla="*/ 70 h 21600"/>
                <a:gd name="T20" fmla="*/ 3 w 21600"/>
                <a:gd name="T21" fmla="*/ 67 h 21600"/>
                <a:gd name="T22" fmla="*/ 0 w 21600"/>
                <a:gd name="T23" fmla="*/ 53 h 21600"/>
                <a:gd name="T24" fmla="*/ 0 w 21600"/>
                <a:gd name="T25" fmla="*/ 17 h 21600"/>
                <a:gd name="T26" fmla="*/ 3 w 21600"/>
                <a:gd name="T27" fmla="*/ 3 h 21600"/>
                <a:gd name="T28" fmla="*/ 11 w 21600"/>
                <a:gd name="T29" fmla="*/ 0 h 21600"/>
                <a:gd name="T30" fmla="*/ 39 w 21600"/>
                <a:gd name="T31" fmla="*/ 0 h 21600"/>
                <a:gd name="T32" fmla="*/ 47 w 21600"/>
                <a:gd name="T33" fmla="*/ 3 h 21600"/>
                <a:gd name="T34" fmla="*/ 50 w 21600"/>
                <a:gd name="T35" fmla="*/ 17 h 21600"/>
                <a:gd name="T36" fmla="*/ 50 w 21600"/>
                <a:gd name="T37" fmla="*/ 22 h 21600"/>
                <a:gd name="T38" fmla="*/ 42 w 21600"/>
                <a:gd name="T39" fmla="*/ 25 h 21600"/>
                <a:gd name="T40" fmla="*/ 42 w 21600"/>
                <a:gd name="T41" fmla="*/ 8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8" name="AutoShape 34"/>
            <p:cNvSpPr>
              <a:spLocks noChangeAspect="1"/>
            </p:cNvSpPr>
            <p:nvPr/>
          </p:nvSpPr>
          <p:spPr bwMode="auto">
            <a:xfrm>
              <a:off x="2145" y="574"/>
              <a:ext cx="46" cy="70"/>
            </a:xfrm>
            <a:custGeom>
              <a:avLst/>
              <a:gdLst>
                <a:gd name="T0" fmla="*/ 0 w 21600"/>
                <a:gd name="T1" fmla="*/ 70 h 21600"/>
                <a:gd name="T2" fmla="*/ 0 w 21600"/>
                <a:gd name="T3" fmla="*/ 0 h 21600"/>
                <a:gd name="T4" fmla="*/ 46 w 21600"/>
                <a:gd name="T5" fmla="*/ 0 h 21600"/>
                <a:gd name="T6" fmla="*/ 46 w 21600"/>
                <a:gd name="T7" fmla="*/ 8 h 21600"/>
                <a:gd name="T8" fmla="*/ 8 w 21600"/>
                <a:gd name="T9" fmla="*/ 8 h 21600"/>
                <a:gd name="T10" fmla="*/ 8 w 21600"/>
                <a:gd name="T11" fmla="*/ 31 h 21600"/>
                <a:gd name="T12" fmla="*/ 32 w 21600"/>
                <a:gd name="T13" fmla="*/ 31 h 21600"/>
                <a:gd name="T14" fmla="*/ 32 w 21600"/>
                <a:gd name="T15" fmla="*/ 39 h 21600"/>
                <a:gd name="T16" fmla="*/ 8 w 21600"/>
                <a:gd name="T17" fmla="*/ 39 h 21600"/>
                <a:gd name="T18" fmla="*/ 8 w 21600"/>
                <a:gd name="T19" fmla="*/ 62 h 21600"/>
                <a:gd name="T20" fmla="*/ 46 w 21600"/>
                <a:gd name="T21" fmla="*/ 62 h 21600"/>
                <a:gd name="T22" fmla="*/ 46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8437" name="Text Box 35"/>
          <p:cNvSpPr txBox="1">
            <a:spLocks noChangeArrowheads="1"/>
          </p:cNvSpPr>
          <p:nvPr/>
        </p:nvSpPr>
        <p:spPr bwMode="auto">
          <a:xfrm>
            <a:off x="-314325" y="639318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algn="ctr" eaLnBrk="1" hangingPunct="1">
              <a:spcBef>
                <a:spcPct val="50000"/>
              </a:spcBef>
            </a:pPr>
            <a:r>
              <a:rPr lang="en-US" sz="1400">
                <a:solidFill>
                  <a:srgbClr val="006699"/>
                </a:solidFill>
              </a:rPr>
              <a:t>Value &amp; Excellence in SEMs</a:t>
            </a:r>
            <a:endParaRPr lang="cs-CZ" sz="1400">
              <a:solidFill>
                <a:srgbClr val="006699"/>
              </a:solidFill>
            </a:endParaRPr>
          </a:p>
        </p:txBody>
      </p:sp>
      <p:sp>
        <p:nvSpPr>
          <p:cNvPr id="18438" name="Text Box 36"/>
          <p:cNvSpPr txBox="1">
            <a:spLocks noChangeArrowheads="1"/>
          </p:cNvSpPr>
          <p:nvPr/>
        </p:nvSpPr>
        <p:spPr bwMode="auto">
          <a:xfrm>
            <a:off x="5391150" y="302896"/>
            <a:ext cx="351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algn="r" eaLnBrk="1" hangingPunct="1">
              <a:spcBef>
                <a:spcPct val="50000"/>
              </a:spcBef>
            </a:pPr>
            <a:r>
              <a:rPr lang="en-US" sz="2000" b="1">
                <a:solidFill>
                  <a:schemeClr val="bg1"/>
                </a:solidFill>
              </a:rPr>
              <a:t>Electron Beam Lithography</a:t>
            </a:r>
            <a:endParaRPr lang="cs-CZ" sz="2000" b="1">
              <a:solidFill>
                <a:schemeClr val="bg1"/>
              </a:solidFill>
            </a:endParaRPr>
          </a:p>
        </p:txBody>
      </p:sp>
      <p:sp>
        <p:nvSpPr>
          <p:cNvPr id="18439" name="Rectangle 62"/>
          <p:cNvSpPr>
            <a:spLocks noChangeArrowheads="1"/>
          </p:cNvSpPr>
          <p:nvPr/>
        </p:nvSpPr>
        <p:spPr bwMode="auto">
          <a:xfrm>
            <a:off x="398463" y="5863590"/>
            <a:ext cx="5588000" cy="411480"/>
          </a:xfrm>
          <a:prstGeom prst="rect">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just" defTabSz="449263" eaLnBrk="0" hangingPunct="0">
              <a:spcBef>
                <a:spcPts val="350"/>
              </a:spcBef>
              <a:buClr>
                <a:schemeClr val="tx1"/>
              </a:buClr>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a:solidFill>
                  <a:srgbClr val="000000"/>
                </a:solidFill>
                <a:ea typeface="Arial Unicode MS" pitchFamily="34" charset="-128"/>
                <a:cs typeface="Arial Unicode MS" pitchFamily="34" charset="-128"/>
              </a:rPr>
              <a:t> Beam blanker electro-statically deflects the electron beam</a:t>
            </a:r>
          </a:p>
        </p:txBody>
      </p:sp>
      <p:sp>
        <p:nvSpPr>
          <p:cNvPr id="18440" name="Text Box 63"/>
          <p:cNvSpPr txBox="1">
            <a:spLocks noChangeArrowheads="1"/>
          </p:cNvSpPr>
          <p:nvPr/>
        </p:nvSpPr>
        <p:spPr bwMode="auto">
          <a:xfrm>
            <a:off x="246064" y="1234440"/>
            <a:ext cx="3659187" cy="36933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eaLnBrk="1" hangingPunct="1">
              <a:spcBef>
                <a:spcPct val="50000"/>
              </a:spcBef>
            </a:pPr>
            <a:r>
              <a:rPr lang="en-US"/>
              <a:t>Beam interruption – Beam blanker</a:t>
            </a:r>
          </a:p>
        </p:txBody>
      </p:sp>
      <p:pic>
        <p:nvPicPr>
          <p:cNvPr id="18441"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14" y="2070736"/>
            <a:ext cx="2109787" cy="33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42" name="Picture 7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438" y="1676400"/>
            <a:ext cx="1897062" cy="41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7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4551" y="1725930"/>
            <a:ext cx="2195513" cy="413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Line 81"/>
          <p:cNvSpPr>
            <a:spLocks noChangeShapeType="1"/>
          </p:cNvSpPr>
          <p:nvPr/>
        </p:nvSpPr>
        <p:spPr bwMode="auto">
          <a:xfrm flipV="1">
            <a:off x="2705101" y="2366011"/>
            <a:ext cx="1381125" cy="58293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8445" name="Line 82"/>
          <p:cNvSpPr>
            <a:spLocks noChangeShapeType="1"/>
          </p:cNvSpPr>
          <p:nvPr/>
        </p:nvSpPr>
        <p:spPr bwMode="auto">
          <a:xfrm flipH="1">
            <a:off x="5000626" y="2880360"/>
            <a:ext cx="1495425" cy="2514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8446" name="Text Box 83"/>
          <p:cNvSpPr txBox="1">
            <a:spLocks noChangeArrowheads="1"/>
          </p:cNvSpPr>
          <p:nvPr/>
        </p:nvSpPr>
        <p:spPr bwMode="auto">
          <a:xfrm>
            <a:off x="1057276" y="3314700"/>
            <a:ext cx="31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eaLnBrk="1" hangingPunct="1">
              <a:spcBef>
                <a:spcPct val="50000"/>
              </a:spcBef>
            </a:pPr>
            <a:r>
              <a:rPr lang="en-US"/>
              <a:t>0</a:t>
            </a:r>
          </a:p>
        </p:txBody>
      </p:sp>
      <p:sp>
        <p:nvSpPr>
          <p:cNvPr id="18447" name="Text Box 84"/>
          <p:cNvSpPr txBox="1">
            <a:spLocks noChangeArrowheads="1"/>
          </p:cNvSpPr>
          <p:nvPr/>
        </p:nvSpPr>
        <p:spPr bwMode="auto">
          <a:xfrm rot="-1091331">
            <a:off x="2647951" y="2264212"/>
            <a:ext cx="140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eaLnBrk="1" hangingPunct="1">
              <a:spcBef>
                <a:spcPct val="50000"/>
              </a:spcBef>
            </a:pPr>
            <a:r>
              <a:rPr lang="en-US">
                <a:solidFill>
                  <a:srgbClr val="FF0000"/>
                </a:solidFill>
              </a:rPr>
              <a:t>Beam ON</a:t>
            </a:r>
          </a:p>
        </p:txBody>
      </p:sp>
      <p:sp>
        <p:nvSpPr>
          <p:cNvPr id="18448" name="Text Box 85"/>
          <p:cNvSpPr txBox="1">
            <a:spLocks noChangeArrowheads="1"/>
          </p:cNvSpPr>
          <p:nvPr/>
        </p:nvSpPr>
        <p:spPr bwMode="auto">
          <a:xfrm rot="-444395">
            <a:off x="4924425" y="2576632"/>
            <a:ext cx="1847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eaLnBrk="1" hangingPunct="1">
              <a:spcBef>
                <a:spcPct val="50000"/>
              </a:spcBef>
            </a:pPr>
            <a:r>
              <a:rPr lang="en-US">
                <a:solidFill>
                  <a:srgbClr val="FF0000"/>
                </a:solidFill>
              </a:rPr>
              <a:t>Blanked beam</a:t>
            </a:r>
          </a:p>
        </p:txBody>
      </p:sp>
      <p:grpSp>
        <p:nvGrpSpPr>
          <p:cNvPr id="47" name="Group 42"/>
          <p:cNvGrpSpPr>
            <a:grpSpLocks/>
          </p:cNvGrpSpPr>
          <p:nvPr/>
        </p:nvGrpSpPr>
        <p:grpSpPr bwMode="auto">
          <a:xfrm>
            <a:off x="-56233" y="0"/>
            <a:ext cx="9229949" cy="1240111"/>
            <a:chOff x="-77" y="350"/>
            <a:chExt cx="8269" cy="1111"/>
          </a:xfrm>
        </p:grpSpPr>
        <p:pic>
          <p:nvPicPr>
            <p:cNvPr id="48" name="Picture 43" descr="lista vega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4"/>
            <p:cNvGrpSpPr>
              <a:grpSpLocks/>
            </p:cNvGrpSpPr>
            <p:nvPr/>
          </p:nvGrpSpPr>
          <p:grpSpPr bwMode="auto">
            <a:xfrm>
              <a:off x="467" y="487"/>
              <a:ext cx="2178" cy="590"/>
              <a:chOff x="0" y="0"/>
              <a:chExt cx="2194" cy="644"/>
            </a:xfrm>
          </p:grpSpPr>
          <p:sp>
            <p:nvSpPr>
              <p:cNvPr id="50"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1"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2"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3"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4"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7"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0"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2"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3"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4"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5"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6"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7"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8"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9"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3389116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1"/>
          <p:cNvSpPr>
            <a:spLocks noChangeArrowheads="1"/>
          </p:cNvSpPr>
          <p:nvPr/>
        </p:nvSpPr>
        <p:spPr bwMode="auto">
          <a:xfrm flipV="1">
            <a:off x="-3175" y="6349366"/>
            <a:ext cx="7267575" cy="55244"/>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nvGrpSpPr>
          <p:cNvPr id="31748" name="Group 115"/>
          <p:cNvGrpSpPr>
            <a:grpSpLocks noChangeAspect="1"/>
          </p:cNvGrpSpPr>
          <p:nvPr/>
        </p:nvGrpSpPr>
        <p:grpSpPr bwMode="auto">
          <a:xfrm>
            <a:off x="322263" y="144781"/>
            <a:ext cx="1878012" cy="681990"/>
            <a:chOff x="0" y="0"/>
            <a:chExt cx="2194" cy="644"/>
          </a:xfrm>
        </p:grpSpPr>
        <p:sp>
          <p:nvSpPr>
            <p:cNvPr id="31753" name="AutoShape 116"/>
            <p:cNvSpPr>
              <a:spLocks noChangeAspect="1"/>
            </p:cNvSpPr>
            <p:nvPr/>
          </p:nvSpPr>
          <p:spPr bwMode="auto">
            <a:xfrm>
              <a:off x="459" y="143"/>
              <a:ext cx="252" cy="332"/>
            </a:xfrm>
            <a:custGeom>
              <a:avLst/>
              <a:gdLst>
                <a:gd name="T0" fmla="*/ 158 w 21600"/>
                <a:gd name="T1" fmla="*/ 332 h 21600"/>
                <a:gd name="T2" fmla="*/ 94 w 21600"/>
                <a:gd name="T3" fmla="*/ 332 h 21600"/>
                <a:gd name="T4" fmla="*/ 94 w 21600"/>
                <a:gd name="T5" fmla="*/ 55 h 21600"/>
                <a:gd name="T6" fmla="*/ 0 w 21600"/>
                <a:gd name="T7" fmla="*/ 55 h 21600"/>
                <a:gd name="T8" fmla="*/ 0 w 21600"/>
                <a:gd name="T9" fmla="*/ 0 h 21600"/>
                <a:gd name="T10" fmla="*/ 252 w 21600"/>
                <a:gd name="T11" fmla="*/ 0 h 21600"/>
                <a:gd name="T12" fmla="*/ 252 w 21600"/>
                <a:gd name="T13" fmla="*/ 55 h 21600"/>
                <a:gd name="T14" fmla="*/ 158 w 21600"/>
                <a:gd name="T15" fmla="*/ 55 h 21600"/>
                <a:gd name="T16" fmla="*/ 158 w 21600"/>
                <a:gd name="T17" fmla="*/ 332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54" name="AutoShape 117"/>
            <p:cNvSpPr>
              <a:spLocks noChangeAspect="1"/>
            </p:cNvSpPr>
            <p:nvPr/>
          </p:nvSpPr>
          <p:spPr bwMode="auto">
            <a:xfrm>
              <a:off x="735" y="143"/>
              <a:ext cx="222" cy="332"/>
            </a:xfrm>
            <a:custGeom>
              <a:avLst/>
              <a:gdLst>
                <a:gd name="T0" fmla="*/ 61 w 21600"/>
                <a:gd name="T1" fmla="*/ 138 h 21600"/>
                <a:gd name="T2" fmla="*/ 211 w 21600"/>
                <a:gd name="T3" fmla="*/ 138 h 21600"/>
                <a:gd name="T4" fmla="*/ 211 w 21600"/>
                <a:gd name="T5" fmla="*/ 191 h 21600"/>
                <a:gd name="T6" fmla="*/ 61 w 21600"/>
                <a:gd name="T7" fmla="*/ 191 h 21600"/>
                <a:gd name="T8" fmla="*/ 61 w 21600"/>
                <a:gd name="T9" fmla="*/ 277 h 21600"/>
                <a:gd name="T10" fmla="*/ 222 w 21600"/>
                <a:gd name="T11" fmla="*/ 277 h 21600"/>
                <a:gd name="T12" fmla="*/ 222 w 21600"/>
                <a:gd name="T13" fmla="*/ 332 h 21600"/>
                <a:gd name="T14" fmla="*/ 0 w 21600"/>
                <a:gd name="T15" fmla="*/ 332 h 21600"/>
                <a:gd name="T16" fmla="*/ 0 w 21600"/>
                <a:gd name="T17" fmla="*/ 0 h 21600"/>
                <a:gd name="T18" fmla="*/ 222 w 21600"/>
                <a:gd name="T19" fmla="*/ 0 h 21600"/>
                <a:gd name="T20" fmla="*/ 222 w 21600"/>
                <a:gd name="T21" fmla="*/ 55 h 21600"/>
                <a:gd name="T22" fmla="*/ 61 w 21600"/>
                <a:gd name="T23" fmla="*/ 55 h 21600"/>
                <a:gd name="T24" fmla="*/ 61 w 21600"/>
                <a:gd name="T25" fmla="*/ 13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55" name="AutoShape 118"/>
            <p:cNvSpPr>
              <a:spLocks noChangeAspect="1"/>
            </p:cNvSpPr>
            <p:nvPr/>
          </p:nvSpPr>
          <p:spPr bwMode="auto">
            <a:xfrm>
              <a:off x="990" y="143"/>
              <a:ext cx="260" cy="335"/>
            </a:xfrm>
            <a:custGeom>
              <a:avLst/>
              <a:gdLst>
                <a:gd name="T0" fmla="*/ 61 w 21600"/>
                <a:gd name="T1" fmla="*/ 227 h 21423"/>
                <a:gd name="T2" fmla="*/ 61 w 21600"/>
                <a:gd name="T3" fmla="*/ 244 h 21423"/>
                <a:gd name="T4" fmla="*/ 136 w 21600"/>
                <a:gd name="T5" fmla="*/ 282 h 21423"/>
                <a:gd name="T6" fmla="*/ 199 w 21600"/>
                <a:gd name="T7" fmla="*/ 235 h 21423"/>
                <a:gd name="T8" fmla="*/ 127 w 21600"/>
                <a:gd name="T9" fmla="*/ 191 h 21423"/>
                <a:gd name="T10" fmla="*/ 3 w 21600"/>
                <a:gd name="T11" fmla="*/ 91 h 21423"/>
                <a:gd name="T12" fmla="*/ 136 w 21600"/>
                <a:gd name="T13" fmla="*/ 0 h 21423"/>
                <a:gd name="T14" fmla="*/ 254 w 21600"/>
                <a:gd name="T15" fmla="*/ 89 h 21423"/>
                <a:gd name="T16" fmla="*/ 254 w 21600"/>
                <a:gd name="T17" fmla="*/ 100 h 21423"/>
                <a:gd name="T18" fmla="*/ 194 w 21600"/>
                <a:gd name="T19" fmla="*/ 100 h 21423"/>
                <a:gd name="T20" fmla="*/ 194 w 21600"/>
                <a:gd name="T21" fmla="*/ 89 h 21423"/>
                <a:gd name="T22" fmla="*/ 136 w 21600"/>
                <a:gd name="T23" fmla="*/ 50 h 21423"/>
                <a:gd name="T24" fmla="*/ 64 w 21600"/>
                <a:gd name="T25" fmla="*/ 91 h 21423"/>
                <a:gd name="T26" fmla="*/ 136 w 21600"/>
                <a:gd name="T27" fmla="*/ 138 h 21423"/>
                <a:gd name="T28" fmla="*/ 260 w 21600"/>
                <a:gd name="T29" fmla="*/ 235 h 21423"/>
                <a:gd name="T30" fmla="*/ 136 w 21600"/>
                <a:gd name="T31" fmla="*/ 335 h 21423"/>
                <a:gd name="T32" fmla="*/ 0 w 21600"/>
                <a:gd name="T33" fmla="*/ 244 h 21423"/>
                <a:gd name="T34" fmla="*/ 0 w 21600"/>
                <a:gd name="T35" fmla="*/ 227 h 21423"/>
                <a:gd name="T36" fmla="*/ 61 w 21600"/>
                <a:gd name="T37" fmla="*/ 227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56" name="AutoShape 119"/>
            <p:cNvSpPr>
              <a:spLocks noChangeAspect="1"/>
            </p:cNvSpPr>
            <p:nvPr/>
          </p:nvSpPr>
          <p:spPr bwMode="auto">
            <a:xfrm>
              <a:off x="1281" y="143"/>
              <a:ext cx="268" cy="336"/>
            </a:xfrm>
            <a:custGeom>
              <a:avLst/>
              <a:gdLst>
                <a:gd name="T0" fmla="*/ 204 w 21387"/>
                <a:gd name="T1" fmla="*/ 111 h 21281"/>
                <a:gd name="T2" fmla="*/ 204 w 21387"/>
                <a:gd name="T3" fmla="*/ 94 h 21281"/>
                <a:gd name="T4" fmla="*/ 135 w 21387"/>
                <a:gd name="T5" fmla="*/ 53 h 21281"/>
                <a:gd name="T6" fmla="*/ 64 w 21387"/>
                <a:gd name="T7" fmla="*/ 128 h 21281"/>
                <a:gd name="T8" fmla="*/ 64 w 21387"/>
                <a:gd name="T9" fmla="*/ 202 h 21281"/>
                <a:gd name="T10" fmla="*/ 135 w 21387"/>
                <a:gd name="T11" fmla="*/ 283 h 21281"/>
                <a:gd name="T12" fmla="*/ 207 w 21387"/>
                <a:gd name="T13" fmla="*/ 233 h 21281"/>
                <a:gd name="T14" fmla="*/ 207 w 21387"/>
                <a:gd name="T15" fmla="*/ 213 h 21281"/>
                <a:gd name="T16" fmla="*/ 268 w 21387"/>
                <a:gd name="T17" fmla="*/ 213 h 21281"/>
                <a:gd name="T18" fmla="*/ 268 w 21387"/>
                <a:gd name="T19" fmla="*/ 236 h 21281"/>
                <a:gd name="T20" fmla="*/ 135 w 21387"/>
                <a:gd name="T21" fmla="*/ 335 h 21281"/>
                <a:gd name="T22" fmla="*/ 0 w 21387"/>
                <a:gd name="T23" fmla="*/ 205 h 21281"/>
                <a:gd name="T24" fmla="*/ 0 w 21387"/>
                <a:gd name="T25" fmla="*/ 128 h 21281"/>
                <a:gd name="T26" fmla="*/ 135 w 21387"/>
                <a:gd name="T27" fmla="*/ 0 h 21281"/>
                <a:gd name="T28" fmla="*/ 265 w 21387"/>
                <a:gd name="T29" fmla="*/ 94 h 21281"/>
                <a:gd name="T30" fmla="*/ 265 w 21387"/>
                <a:gd name="T31" fmla="*/ 111 h 21281"/>
                <a:gd name="T32" fmla="*/ 204 w 21387"/>
                <a:gd name="T33" fmla="*/ 111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57" name="AutoShape 120"/>
            <p:cNvSpPr>
              <a:spLocks noChangeAspect="1"/>
            </p:cNvSpPr>
            <p:nvPr/>
          </p:nvSpPr>
          <p:spPr bwMode="auto">
            <a:xfrm>
              <a:off x="1563" y="143"/>
              <a:ext cx="307" cy="332"/>
            </a:xfrm>
            <a:custGeom>
              <a:avLst/>
              <a:gdLst>
                <a:gd name="T0" fmla="*/ 83 w 21600"/>
                <a:gd name="T1" fmla="*/ 271 h 21600"/>
                <a:gd name="T2" fmla="*/ 64 w 21600"/>
                <a:gd name="T3" fmla="*/ 332 h 21600"/>
                <a:gd name="T4" fmla="*/ 0 w 21600"/>
                <a:gd name="T5" fmla="*/ 332 h 21600"/>
                <a:gd name="T6" fmla="*/ 105 w 21600"/>
                <a:gd name="T7" fmla="*/ 0 h 21600"/>
                <a:gd name="T8" fmla="*/ 196 w 21600"/>
                <a:gd name="T9" fmla="*/ 0 h 21600"/>
                <a:gd name="T10" fmla="*/ 307 w 21600"/>
                <a:gd name="T11" fmla="*/ 332 h 21600"/>
                <a:gd name="T12" fmla="*/ 243 w 21600"/>
                <a:gd name="T13" fmla="*/ 332 h 21600"/>
                <a:gd name="T14" fmla="*/ 221 w 21600"/>
                <a:gd name="T15" fmla="*/ 271 h 21600"/>
                <a:gd name="T16" fmla="*/ 83 w 21600"/>
                <a:gd name="T17" fmla="*/ 271 h 21600"/>
                <a:gd name="T18" fmla="*/ 155 w 21600"/>
                <a:gd name="T19" fmla="*/ 50 h 21600"/>
                <a:gd name="T20" fmla="*/ 152 w 21600"/>
                <a:gd name="T21" fmla="*/ 50 h 21600"/>
                <a:gd name="T22" fmla="*/ 97 w 21600"/>
                <a:gd name="T23" fmla="*/ 221 h 21600"/>
                <a:gd name="T24" fmla="*/ 207 w 21600"/>
                <a:gd name="T25" fmla="*/ 221 h 21600"/>
                <a:gd name="T26" fmla="*/ 155 w 21600"/>
                <a:gd name="T27" fmla="*/ 5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58" name="AutoShape 121"/>
            <p:cNvSpPr>
              <a:spLocks noChangeAspect="1"/>
            </p:cNvSpPr>
            <p:nvPr/>
          </p:nvSpPr>
          <p:spPr bwMode="auto">
            <a:xfrm>
              <a:off x="1898" y="143"/>
              <a:ext cx="296" cy="332"/>
            </a:xfrm>
            <a:custGeom>
              <a:avLst/>
              <a:gdLst>
                <a:gd name="T0" fmla="*/ 235 w 21600"/>
                <a:gd name="T1" fmla="*/ 0 h 21600"/>
                <a:gd name="T2" fmla="*/ 296 w 21600"/>
                <a:gd name="T3" fmla="*/ 0 h 21600"/>
                <a:gd name="T4" fmla="*/ 296 w 21600"/>
                <a:gd name="T5" fmla="*/ 332 h 21600"/>
                <a:gd name="T6" fmla="*/ 194 w 21600"/>
                <a:gd name="T7" fmla="*/ 332 h 21600"/>
                <a:gd name="T8" fmla="*/ 61 w 21600"/>
                <a:gd name="T9" fmla="*/ 55 h 21600"/>
                <a:gd name="T10" fmla="*/ 58 w 21600"/>
                <a:gd name="T11" fmla="*/ 55 h 21600"/>
                <a:gd name="T12" fmla="*/ 61 w 21600"/>
                <a:gd name="T13" fmla="*/ 332 h 21600"/>
                <a:gd name="T14" fmla="*/ 0 w 21600"/>
                <a:gd name="T15" fmla="*/ 332 h 21600"/>
                <a:gd name="T16" fmla="*/ 0 w 21600"/>
                <a:gd name="T17" fmla="*/ 0 h 21600"/>
                <a:gd name="T18" fmla="*/ 100 w 21600"/>
                <a:gd name="T19" fmla="*/ 0 h 21600"/>
                <a:gd name="T20" fmla="*/ 235 w 21600"/>
                <a:gd name="T21" fmla="*/ 277 h 21600"/>
                <a:gd name="T22" fmla="*/ 235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59" name="AutoShape 122"/>
            <p:cNvSpPr>
              <a:spLocks noChangeAspect="1"/>
            </p:cNvSpPr>
            <p:nvPr/>
          </p:nvSpPr>
          <p:spPr bwMode="auto">
            <a:xfrm>
              <a:off x="0" y="146"/>
              <a:ext cx="342" cy="495"/>
            </a:xfrm>
            <a:custGeom>
              <a:avLst/>
              <a:gdLst>
                <a:gd name="T0" fmla="*/ 339 w 21600"/>
                <a:gd name="T1" fmla="*/ 0 h 21600"/>
                <a:gd name="T2" fmla="*/ 91 w 21600"/>
                <a:gd name="T3" fmla="*/ 398 h 21600"/>
                <a:gd name="T4" fmla="*/ 256 w 21600"/>
                <a:gd name="T5" fmla="*/ 0 h 21600"/>
                <a:gd name="T6" fmla="*/ 0 w 21600"/>
                <a:gd name="T7" fmla="*/ 0 h 21600"/>
                <a:gd name="T8" fmla="*/ 0 w 21600"/>
                <a:gd name="T9" fmla="*/ 495 h 21600"/>
                <a:gd name="T10" fmla="*/ 342 w 21600"/>
                <a:gd name="T11" fmla="*/ 495 h 21600"/>
                <a:gd name="T12" fmla="*/ 342 w 21600"/>
                <a:gd name="T13" fmla="*/ 0 h 21600"/>
                <a:gd name="T14" fmla="*/ 339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0" name="AutoShape 123"/>
            <p:cNvSpPr>
              <a:spLocks noChangeAspect="1"/>
            </p:cNvSpPr>
            <p:nvPr/>
          </p:nvSpPr>
          <p:spPr bwMode="auto">
            <a:xfrm>
              <a:off x="279" y="0"/>
              <a:ext cx="150" cy="99"/>
            </a:xfrm>
            <a:custGeom>
              <a:avLst/>
              <a:gdLst>
                <a:gd name="T0" fmla="*/ 150 w 21600"/>
                <a:gd name="T1" fmla="*/ 0 h 21600"/>
                <a:gd name="T2" fmla="*/ 89 w 21600"/>
                <a:gd name="T3" fmla="*/ 99 h 21600"/>
                <a:gd name="T4" fmla="*/ 0 w 21600"/>
                <a:gd name="T5" fmla="*/ 99 h 21600"/>
                <a:gd name="T6" fmla="*/ 42 w 21600"/>
                <a:gd name="T7" fmla="*/ 0 h 21600"/>
                <a:gd name="T8" fmla="*/ 15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1" name="AutoShape 124"/>
            <p:cNvSpPr>
              <a:spLocks noChangeAspect="1"/>
            </p:cNvSpPr>
            <p:nvPr/>
          </p:nvSpPr>
          <p:spPr bwMode="auto">
            <a:xfrm>
              <a:off x="556" y="574"/>
              <a:ext cx="49" cy="70"/>
            </a:xfrm>
            <a:custGeom>
              <a:avLst/>
              <a:gdLst>
                <a:gd name="T0" fmla="*/ 35 w 21600"/>
                <a:gd name="T1" fmla="*/ 8 h 21600"/>
                <a:gd name="T2" fmla="*/ 8 w 21600"/>
                <a:gd name="T3" fmla="*/ 8 h 21600"/>
                <a:gd name="T4" fmla="*/ 8 w 21600"/>
                <a:gd name="T5" fmla="*/ 34 h 21600"/>
                <a:gd name="T6" fmla="*/ 35 w 21600"/>
                <a:gd name="T7" fmla="*/ 34 h 21600"/>
                <a:gd name="T8" fmla="*/ 38 w 21600"/>
                <a:gd name="T9" fmla="*/ 31 h 21600"/>
                <a:gd name="T10" fmla="*/ 41 w 21600"/>
                <a:gd name="T11" fmla="*/ 25 h 21600"/>
                <a:gd name="T12" fmla="*/ 41 w 21600"/>
                <a:gd name="T13" fmla="*/ 17 h 21600"/>
                <a:gd name="T14" fmla="*/ 38 w 21600"/>
                <a:gd name="T15" fmla="*/ 11 h 21600"/>
                <a:gd name="T16" fmla="*/ 35 w 21600"/>
                <a:gd name="T17" fmla="*/ 8 h 21600"/>
                <a:gd name="T18" fmla="*/ 0 w 21600"/>
                <a:gd name="T19" fmla="*/ 70 h 21600"/>
                <a:gd name="T20" fmla="*/ 0 w 21600"/>
                <a:gd name="T21" fmla="*/ 0 h 21600"/>
                <a:gd name="T22" fmla="*/ 38 w 21600"/>
                <a:gd name="T23" fmla="*/ 0 h 21600"/>
                <a:gd name="T24" fmla="*/ 46 w 21600"/>
                <a:gd name="T25" fmla="*/ 3 h 21600"/>
                <a:gd name="T26" fmla="*/ 49 w 21600"/>
                <a:gd name="T27" fmla="*/ 14 h 21600"/>
                <a:gd name="T28" fmla="*/ 49 w 21600"/>
                <a:gd name="T29" fmla="*/ 28 h 21600"/>
                <a:gd name="T30" fmla="*/ 46 w 21600"/>
                <a:gd name="T31" fmla="*/ 39 h 21600"/>
                <a:gd name="T32" fmla="*/ 38 w 21600"/>
                <a:gd name="T33" fmla="*/ 42 h 21600"/>
                <a:gd name="T34" fmla="*/ 8 w 21600"/>
                <a:gd name="T35" fmla="*/ 42 h 21600"/>
                <a:gd name="T36" fmla="*/ 8 w 21600"/>
                <a:gd name="T37" fmla="*/ 70 h 21600"/>
                <a:gd name="T38" fmla="*/ 0 w 21600"/>
                <a:gd name="T39" fmla="*/ 7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2" name="AutoShape 125"/>
            <p:cNvSpPr>
              <a:spLocks noChangeAspect="1"/>
            </p:cNvSpPr>
            <p:nvPr/>
          </p:nvSpPr>
          <p:spPr bwMode="auto">
            <a:xfrm>
              <a:off x="624" y="574"/>
              <a:ext cx="51" cy="70"/>
            </a:xfrm>
            <a:custGeom>
              <a:avLst/>
              <a:gdLst>
                <a:gd name="T0" fmla="*/ 0 w 21600"/>
                <a:gd name="T1" fmla="*/ 70 h 21600"/>
                <a:gd name="T2" fmla="*/ 0 w 21600"/>
                <a:gd name="T3" fmla="*/ 0 h 21600"/>
                <a:gd name="T4" fmla="*/ 51 w 21600"/>
                <a:gd name="T5" fmla="*/ 0 h 21600"/>
                <a:gd name="T6" fmla="*/ 51 w 21600"/>
                <a:gd name="T7" fmla="*/ 8 h 21600"/>
                <a:gd name="T8" fmla="*/ 8 w 21600"/>
                <a:gd name="T9" fmla="*/ 8 h 21600"/>
                <a:gd name="T10" fmla="*/ 8 w 21600"/>
                <a:gd name="T11" fmla="*/ 31 h 21600"/>
                <a:gd name="T12" fmla="*/ 34 w 21600"/>
                <a:gd name="T13" fmla="*/ 31 h 21600"/>
                <a:gd name="T14" fmla="*/ 34 w 21600"/>
                <a:gd name="T15" fmla="*/ 39 h 21600"/>
                <a:gd name="T16" fmla="*/ 8 w 21600"/>
                <a:gd name="T17" fmla="*/ 39 h 21600"/>
                <a:gd name="T18" fmla="*/ 8 w 21600"/>
                <a:gd name="T19" fmla="*/ 62 h 21600"/>
                <a:gd name="T20" fmla="*/ 51 w 21600"/>
                <a:gd name="T21" fmla="*/ 62 h 21600"/>
                <a:gd name="T22" fmla="*/ 51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3" name="AutoShape 126"/>
            <p:cNvSpPr>
              <a:spLocks noChangeAspect="1"/>
            </p:cNvSpPr>
            <p:nvPr/>
          </p:nvSpPr>
          <p:spPr bwMode="auto">
            <a:xfrm>
              <a:off x="694" y="574"/>
              <a:ext cx="55" cy="70"/>
            </a:xfrm>
            <a:custGeom>
              <a:avLst/>
              <a:gdLst>
                <a:gd name="T0" fmla="*/ 36 w 21600"/>
                <a:gd name="T1" fmla="*/ 8 h 21600"/>
                <a:gd name="T2" fmla="*/ 8 w 21600"/>
                <a:gd name="T3" fmla="*/ 8 h 21600"/>
                <a:gd name="T4" fmla="*/ 8 w 21600"/>
                <a:gd name="T5" fmla="*/ 34 h 21600"/>
                <a:gd name="T6" fmla="*/ 36 w 21600"/>
                <a:gd name="T7" fmla="*/ 34 h 21600"/>
                <a:gd name="T8" fmla="*/ 41 w 21600"/>
                <a:gd name="T9" fmla="*/ 31 h 21600"/>
                <a:gd name="T10" fmla="*/ 41 w 21600"/>
                <a:gd name="T11" fmla="*/ 25 h 21600"/>
                <a:gd name="T12" fmla="*/ 41 w 21600"/>
                <a:gd name="T13" fmla="*/ 17 h 21600"/>
                <a:gd name="T14" fmla="*/ 41 w 21600"/>
                <a:gd name="T15" fmla="*/ 11 h 21600"/>
                <a:gd name="T16" fmla="*/ 36 w 21600"/>
                <a:gd name="T17" fmla="*/ 8 h 21600"/>
                <a:gd name="T18" fmla="*/ 0 w 21600"/>
                <a:gd name="T19" fmla="*/ 70 h 21600"/>
                <a:gd name="T20" fmla="*/ 0 w 21600"/>
                <a:gd name="T21" fmla="*/ 0 h 21600"/>
                <a:gd name="T22" fmla="*/ 41 w 21600"/>
                <a:gd name="T23" fmla="*/ 0 h 21600"/>
                <a:gd name="T24" fmla="*/ 47 w 21600"/>
                <a:gd name="T25" fmla="*/ 3 h 21600"/>
                <a:gd name="T26" fmla="*/ 50 w 21600"/>
                <a:gd name="T27" fmla="*/ 14 h 21600"/>
                <a:gd name="T28" fmla="*/ 50 w 21600"/>
                <a:gd name="T29" fmla="*/ 28 h 21600"/>
                <a:gd name="T30" fmla="*/ 47 w 21600"/>
                <a:gd name="T31" fmla="*/ 39 h 21600"/>
                <a:gd name="T32" fmla="*/ 41 w 21600"/>
                <a:gd name="T33" fmla="*/ 42 h 21600"/>
                <a:gd name="T34" fmla="*/ 33 w 21600"/>
                <a:gd name="T35" fmla="*/ 42 h 21600"/>
                <a:gd name="T36" fmla="*/ 55 w 21600"/>
                <a:gd name="T37" fmla="*/ 70 h 21600"/>
                <a:gd name="T38" fmla="*/ 41 w 21600"/>
                <a:gd name="T39" fmla="*/ 70 h 21600"/>
                <a:gd name="T40" fmla="*/ 22 w 21600"/>
                <a:gd name="T41" fmla="*/ 42 h 21600"/>
                <a:gd name="T42" fmla="*/ 8 w 21600"/>
                <a:gd name="T43" fmla="*/ 42 h 21600"/>
                <a:gd name="T44" fmla="*/ 8 w 21600"/>
                <a:gd name="T45" fmla="*/ 70 h 21600"/>
                <a:gd name="T46" fmla="*/ 0 w 21600"/>
                <a:gd name="T47" fmla="*/ 7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4" name="AutoShape 127"/>
            <p:cNvSpPr>
              <a:spLocks noChangeAspect="1"/>
            </p:cNvSpPr>
            <p:nvPr/>
          </p:nvSpPr>
          <p:spPr bwMode="auto">
            <a:xfrm>
              <a:off x="769" y="574"/>
              <a:ext cx="44" cy="70"/>
            </a:xfrm>
            <a:custGeom>
              <a:avLst/>
              <a:gdLst>
                <a:gd name="T0" fmla="*/ 0 w 21600"/>
                <a:gd name="T1" fmla="*/ 70 h 21600"/>
                <a:gd name="T2" fmla="*/ 0 w 21600"/>
                <a:gd name="T3" fmla="*/ 0 h 21600"/>
                <a:gd name="T4" fmla="*/ 44 w 21600"/>
                <a:gd name="T5" fmla="*/ 0 h 21600"/>
                <a:gd name="T6" fmla="*/ 44 w 21600"/>
                <a:gd name="T7" fmla="*/ 8 h 21600"/>
                <a:gd name="T8" fmla="*/ 6 w 21600"/>
                <a:gd name="T9" fmla="*/ 8 h 21600"/>
                <a:gd name="T10" fmla="*/ 6 w 21600"/>
                <a:gd name="T11" fmla="*/ 34 h 21600"/>
                <a:gd name="T12" fmla="*/ 27 w 21600"/>
                <a:gd name="T13" fmla="*/ 34 h 21600"/>
                <a:gd name="T14" fmla="*/ 27 w 21600"/>
                <a:gd name="T15" fmla="*/ 42 h 21600"/>
                <a:gd name="T16" fmla="*/ 6 w 21600"/>
                <a:gd name="T17" fmla="*/ 42 h 21600"/>
                <a:gd name="T18" fmla="*/ 6 w 21600"/>
                <a:gd name="T19" fmla="*/ 70 h 21600"/>
                <a:gd name="T20" fmla="*/ 0 w 21600"/>
                <a:gd name="T21" fmla="*/ 7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5" name="AutoShape 128"/>
            <p:cNvSpPr>
              <a:spLocks noChangeAspect="1"/>
            </p:cNvSpPr>
            <p:nvPr/>
          </p:nvSpPr>
          <p:spPr bwMode="auto">
            <a:xfrm>
              <a:off x="830" y="574"/>
              <a:ext cx="58" cy="70"/>
            </a:xfrm>
            <a:custGeom>
              <a:avLst/>
              <a:gdLst>
                <a:gd name="T0" fmla="*/ 8 w 21600"/>
                <a:gd name="T1" fmla="*/ 62 h 21600"/>
                <a:gd name="T2" fmla="*/ 50 w 21600"/>
                <a:gd name="T3" fmla="*/ 62 h 21600"/>
                <a:gd name="T4" fmla="*/ 50 w 21600"/>
                <a:gd name="T5" fmla="*/ 8 h 21600"/>
                <a:gd name="T6" fmla="*/ 8 w 21600"/>
                <a:gd name="T7" fmla="*/ 8 h 21600"/>
                <a:gd name="T8" fmla="*/ 8 w 21600"/>
                <a:gd name="T9" fmla="*/ 62 h 21600"/>
                <a:gd name="T10" fmla="*/ 0 w 21600"/>
                <a:gd name="T11" fmla="*/ 17 h 21600"/>
                <a:gd name="T12" fmla="*/ 3 w 21600"/>
                <a:gd name="T13" fmla="*/ 3 h 21600"/>
                <a:gd name="T14" fmla="*/ 11 w 21600"/>
                <a:gd name="T15" fmla="*/ 0 h 21600"/>
                <a:gd name="T16" fmla="*/ 44 w 21600"/>
                <a:gd name="T17" fmla="*/ 0 h 21600"/>
                <a:gd name="T18" fmla="*/ 55 w 21600"/>
                <a:gd name="T19" fmla="*/ 3 h 21600"/>
                <a:gd name="T20" fmla="*/ 58 w 21600"/>
                <a:gd name="T21" fmla="*/ 17 h 21600"/>
                <a:gd name="T22" fmla="*/ 58 w 21600"/>
                <a:gd name="T23" fmla="*/ 53 h 21600"/>
                <a:gd name="T24" fmla="*/ 55 w 21600"/>
                <a:gd name="T25" fmla="*/ 67 h 21600"/>
                <a:gd name="T26" fmla="*/ 44 w 21600"/>
                <a:gd name="T27" fmla="*/ 70 h 21600"/>
                <a:gd name="T28" fmla="*/ 11 w 21600"/>
                <a:gd name="T29" fmla="*/ 70 h 21600"/>
                <a:gd name="T30" fmla="*/ 3 w 21600"/>
                <a:gd name="T31" fmla="*/ 67 h 21600"/>
                <a:gd name="T32" fmla="*/ 0 w 21600"/>
                <a:gd name="T33" fmla="*/ 53 h 21600"/>
                <a:gd name="T34" fmla="*/ 0 w 21600"/>
                <a:gd name="T35" fmla="*/ 17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6" name="AutoShape 129"/>
            <p:cNvSpPr>
              <a:spLocks noChangeAspect="1"/>
            </p:cNvSpPr>
            <p:nvPr/>
          </p:nvSpPr>
          <p:spPr bwMode="auto">
            <a:xfrm>
              <a:off x="910" y="574"/>
              <a:ext cx="55" cy="70"/>
            </a:xfrm>
            <a:custGeom>
              <a:avLst/>
              <a:gdLst>
                <a:gd name="T0" fmla="*/ 38 w 21600"/>
                <a:gd name="T1" fmla="*/ 8 h 21600"/>
                <a:gd name="T2" fmla="*/ 8 w 21600"/>
                <a:gd name="T3" fmla="*/ 8 h 21600"/>
                <a:gd name="T4" fmla="*/ 8 w 21600"/>
                <a:gd name="T5" fmla="*/ 34 h 21600"/>
                <a:gd name="T6" fmla="*/ 38 w 21600"/>
                <a:gd name="T7" fmla="*/ 34 h 21600"/>
                <a:gd name="T8" fmla="*/ 41 w 21600"/>
                <a:gd name="T9" fmla="*/ 31 h 21600"/>
                <a:gd name="T10" fmla="*/ 44 w 21600"/>
                <a:gd name="T11" fmla="*/ 25 h 21600"/>
                <a:gd name="T12" fmla="*/ 44 w 21600"/>
                <a:gd name="T13" fmla="*/ 17 h 21600"/>
                <a:gd name="T14" fmla="*/ 41 w 21600"/>
                <a:gd name="T15" fmla="*/ 11 h 21600"/>
                <a:gd name="T16" fmla="*/ 38 w 21600"/>
                <a:gd name="T17" fmla="*/ 8 h 21600"/>
                <a:gd name="T18" fmla="*/ 0 w 21600"/>
                <a:gd name="T19" fmla="*/ 70 h 21600"/>
                <a:gd name="T20" fmla="*/ 0 w 21600"/>
                <a:gd name="T21" fmla="*/ 0 h 21600"/>
                <a:gd name="T22" fmla="*/ 41 w 21600"/>
                <a:gd name="T23" fmla="*/ 0 h 21600"/>
                <a:gd name="T24" fmla="*/ 50 w 21600"/>
                <a:gd name="T25" fmla="*/ 3 h 21600"/>
                <a:gd name="T26" fmla="*/ 52 w 21600"/>
                <a:gd name="T27" fmla="*/ 14 h 21600"/>
                <a:gd name="T28" fmla="*/ 52 w 21600"/>
                <a:gd name="T29" fmla="*/ 28 h 21600"/>
                <a:gd name="T30" fmla="*/ 50 w 21600"/>
                <a:gd name="T31" fmla="*/ 39 h 21600"/>
                <a:gd name="T32" fmla="*/ 41 w 21600"/>
                <a:gd name="T33" fmla="*/ 42 h 21600"/>
                <a:gd name="T34" fmla="*/ 33 w 21600"/>
                <a:gd name="T35" fmla="*/ 42 h 21600"/>
                <a:gd name="T36" fmla="*/ 55 w 21600"/>
                <a:gd name="T37" fmla="*/ 70 h 21600"/>
                <a:gd name="T38" fmla="*/ 44 w 21600"/>
                <a:gd name="T39" fmla="*/ 70 h 21600"/>
                <a:gd name="T40" fmla="*/ 22 w 21600"/>
                <a:gd name="T41" fmla="*/ 42 h 21600"/>
                <a:gd name="T42" fmla="*/ 8 w 21600"/>
                <a:gd name="T43" fmla="*/ 42 h 21600"/>
                <a:gd name="T44" fmla="*/ 8 w 21600"/>
                <a:gd name="T45" fmla="*/ 70 h 21600"/>
                <a:gd name="T46" fmla="*/ 0 w 21600"/>
                <a:gd name="T47" fmla="*/ 7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7" name="AutoShape 130"/>
            <p:cNvSpPr>
              <a:spLocks noChangeAspect="1"/>
            </p:cNvSpPr>
            <p:nvPr/>
          </p:nvSpPr>
          <p:spPr bwMode="auto">
            <a:xfrm>
              <a:off x="984" y="574"/>
              <a:ext cx="62" cy="70"/>
            </a:xfrm>
            <a:custGeom>
              <a:avLst/>
              <a:gdLst>
                <a:gd name="T0" fmla="*/ 8 w 21600"/>
                <a:gd name="T1" fmla="*/ 11 h 21600"/>
                <a:gd name="T2" fmla="*/ 8 w 21600"/>
                <a:gd name="T3" fmla="*/ 17 h 21600"/>
                <a:gd name="T4" fmla="*/ 8 w 21600"/>
                <a:gd name="T5" fmla="*/ 22 h 21600"/>
                <a:gd name="T6" fmla="*/ 8 w 21600"/>
                <a:gd name="T7" fmla="*/ 70 h 21600"/>
                <a:gd name="T8" fmla="*/ 0 w 21600"/>
                <a:gd name="T9" fmla="*/ 70 h 21600"/>
                <a:gd name="T10" fmla="*/ 0 w 21600"/>
                <a:gd name="T11" fmla="*/ 0 h 21600"/>
                <a:gd name="T12" fmla="*/ 6 w 21600"/>
                <a:gd name="T13" fmla="*/ 0 h 21600"/>
                <a:gd name="T14" fmla="*/ 31 w 21600"/>
                <a:gd name="T15" fmla="*/ 45 h 21600"/>
                <a:gd name="T16" fmla="*/ 54 w 21600"/>
                <a:gd name="T17" fmla="*/ 0 h 21600"/>
                <a:gd name="T18" fmla="*/ 62 w 21600"/>
                <a:gd name="T19" fmla="*/ 0 h 21600"/>
                <a:gd name="T20" fmla="*/ 62 w 21600"/>
                <a:gd name="T21" fmla="*/ 70 h 21600"/>
                <a:gd name="T22" fmla="*/ 54 w 21600"/>
                <a:gd name="T23" fmla="*/ 70 h 21600"/>
                <a:gd name="T24" fmla="*/ 54 w 21600"/>
                <a:gd name="T25" fmla="*/ 22 h 21600"/>
                <a:gd name="T26" fmla="*/ 54 w 21600"/>
                <a:gd name="T27" fmla="*/ 17 h 21600"/>
                <a:gd name="T28" fmla="*/ 54 w 21600"/>
                <a:gd name="T29" fmla="*/ 11 h 21600"/>
                <a:gd name="T30" fmla="*/ 51 w 21600"/>
                <a:gd name="T31" fmla="*/ 17 h 21600"/>
                <a:gd name="T32" fmla="*/ 51 w 21600"/>
                <a:gd name="T33" fmla="*/ 20 h 21600"/>
                <a:gd name="T34" fmla="*/ 34 w 21600"/>
                <a:gd name="T35" fmla="*/ 59 h 21600"/>
                <a:gd name="T36" fmla="*/ 31 w 21600"/>
                <a:gd name="T37" fmla="*/ 59 h 21600"/>
                <a:gd name="T38" fmla="*/ 11 w 21600"/>
                <a:gd name="T39" fmla="*/ 22 h 21600"/>
                <a:gd name="T40" fmla="*/ 11 w 21600"/>
                <a:gd name="T41" fmla="*/ 20 h 21600"/>
                <a:gd name="T42" fmla="*/ 8 w 21600"/>
                <a:gd name="T43" fmla="*/ 1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8" name="AutoShape 131"/>
            <p:cNvSpPr>
              <a:spLocks noChangeAspect="1"/>
            </p:cNvSpPr>
            <p:nvPr/>
          </p:nvSpPr>
          <p:spPr bwMode="auto">
            <a:xfrm>
              <a:off x="1065" y="574"/>
              <a:ext cx="63" cy="70"/>
            </a:xfrm>
            <a:custGeom>
              <a:avLst/>
              <a:gdLst>
                <a:gd name="T0" fmla="*/ 16 w 21600"/>
                <a:gd name="T1" fmla="*/ 45 h 21600"/>
                <a:gd name="T2" fmla="*/ 44 w 21600"/>
                <a:gd name="T3" fmla="*/ 45 h 21600"/>
                <a:gd name="T4" fmla="*/ 30 w 21600"/>
                <a:gd name="T5" fmla="*/ 8 h 21600"/>
                <a:gd name="T6" fmla="*/ 16 w 21600"/>
                <a:gd name="T7" fmla="*/ 45 h 21600"/>
                <a:gd name="T8" fmla="*/ 0 w 21600"/>
                <a:gd name="T9" fmla="*/ 70 h 21600"/>
                <a:gd name="T10" fmla="*/ 27 w 21600"/>
                <a:gd name="T11" fmla="*/ 0 h 21600"/>
                <a:gd name="T12" fmla="*/ 36 w 21600"/>
                <a:gd name="T13" fmla="*/ 0 h 21600"/>
                <a:gd name="T14" fmla="*/ 63 w 21600"/>
                <a:gd name="T15" fmla="*/ 70 h 21600"/>
                <a:gd name="T16" fmla="*/ 52 w 21600"/>
                <a:gd name="T17" fmla="*/ 70 h 21600"/>
                <a:gd name="T18" fmla="*/ 47 w 21600"/>
                <a:gd name="T19" fmla="*/ 53 h 21600"/>
                <a:gd name="T20" fmla="*/ 14 w 21600"/>
                <a:gd name="T21" fmla="*/ 53 h 21600"/>
                <a:gd name="T22" fmla="*/ 5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69" name="AutoShape 132"/>
            <p:cNvSpPr>
              <a:spLocks noChangeAspect="1"/>
            </p:cNvSpPr>
            <p:nvPr/>
          </p:nvSpPr>
          <p:spPr bwMode="auto">
            <a:xfrm>
              <a:off x="1143" y="574"/>
              <a:ext cx="52" cy="70"/>
            </a:xfrm>
            <a:custGeom>
              <a:avLst/>
              <a:gdLst>
                <a:gd name="T0" fmla="*/ 0 w 21600"/>
                <a:gd name="T1" fmla="*/ 70 h 21600"/>
                <a:gd name="T2" fmla="*/ 0 w 21600"/>
                <a:gd name="T3" fmla="*/ 0 h 21600"/>
                <a:gd name="T4" fmla="*/ 5 w 21600"/>
                <a:gd name="T5" fmla="*/ 0 h 21600"/>
                <a:gd name="T6" fmla="*/ 41 w 21600"/>
                <a:gd name="T7" fmla="*/ 48 h 21600"/>
                <a:gd name="T8" fmla="*/ 44 w 21600"/>
                <a:gd name="T9" fmla="*/ 50 h 21600"/>
                <a:gd name="T10" fmla="*/ 44 w 21600"/>
                <a:gd name="T11" fmla="*/ 56 h 21600"/>
                <a:gd name="T12" fmla="*/ 44 w 21600"/>
                <a:gd name="T13" fmla="*/ 48 h 21600"/>
                <a:gd name="T14" fmla="*/ 44 w 21600"/>
                <a:gd name="T15" fmla="*/ 39 h 21600"/>
                <a:gd name="T16" fmla="*/ 44 w 21600"/>
                <a:gd name="T17" fmla="*/ 0 h 21600"/>
                <a:gd name="T18" fmla="*/ 52 w 21600"/>
                <a:gd name="T19" fmla="*/ 0 h 21600"/>
                <a:gd name="T20" fmla="*/ 52 w 21600"/>
                <a:gd name="T21" fmla="*/ 70 h 21600"/>
                <a:gd name="T22" fmla="*/ 49 w 21600"/>
                <a:gd name="T23" fmla="*/ 70 h 21600"/>
                <a:gd name="T24" fmla="*/ 11 w 21600"/>
                <a:gd name="T25" fmla="*/ 22 h 21600"/>
                <a:gd name="T26" fmla="*/ 11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0" name="AutoShape 133"/>
            <p:cNvSpPr>
              <a:spLocks noChangeAspect="1"/>
            </p:cNvSpPr>
            <p:nvPr/>
          </p:nvSpPr>
          <p:spPr bwMode="auto">
            <a:xfrm>
              <a:off x="1222" y="574"/>
              <a:ext cx="51" cy="70"/>
            </a:xfrm>
            <a:custGeom>
              <a:avLst/>
              <a:gdLst>
                <a:gd name="T0" fmla="*/ 43 w 21600"/>
                <a:gd name="T1" fmla="*/ 8 h 21600"/>
                <a:gd name="T2" fmla="*/ 8 w 21600"/>
                <a:gd name="T3" fmla="*/ 8 h 21600"/>
                <a:gd name="T4" fmla="*/ 8 w 21600"/>
                <a:gd name="T5" fmla="*/ 62 h 21600"/>
                <a:gd name="T6" fmla="*/ 43 w 21600"/>
                <a:gd name="T7" fmla="*/ 62 h 21600"/>
                <a:gd name="T8" fmla="*/ 43 w 21600"/>
                <a:gd name="T9" fmla="*/ 42 h 21600"/>
                <a:gd name="T10" fmla="*/ 51 w 21600"/>
                <a:gd name="T11" fmla="*/ 45 h 21600"/>
                <a:gd name="T12" fmla="*/ 51 w 21600"/>
                <a:gd name="T13" fmla="*/ 53 h 21600"/>
                <a:gd name="T14" fmla="*/ 48 w 21600"/>
                <a:gd name="T15" fmla="*/ 67 h 21600"/>
                <a:gd name="T16" fmla="*/ 40 w 21600"/>
                <a:gd name="T17" fmla="*/ 70 h 21600"/>
                <a:gd name="T18" fmla="*/ 11 w 21600"/>
                <a:gd name="T19" fmla="*/ 70 h 21600"/>
                <a:gd name="T20" fmla="*/ 3 w 21600"/>
                <a:gd name="T21" fmla="*/ 67 h 21600"/>
                <a:gd name="T22" fmla="*/ 0 w 21600"/>
                <a:gd name="T23" fmla="*/ 53 h 21600"/>
                <a:gd name="T24" fmla="*/ 0 w 21600"/>
                <a:gd name="T25" fmla="*/ 17 h 21600"/>
                <a:gd name="T26" fmla="*/ 3 w 21600"/>
                <a:gd name="T27" fmla="*/ 3 h 21600"/>
                <a:gd name="T28" fmla="*/ 11 w 21600"/>
                <a:gd name="T29" fmla="*/ 0 h 21600"/>
                <a:gd name="T30" fmla="*/ 40 w 21600"/>
                <a:gd name="T31" fmla="*/ 0 h 21600"/>
                <a:gd name="T32" fmla="*/ 48 w 21600"/>
                <a:gd name="T33" fmla="*/ 3 h 21600"/>
                <a:gd name="T34" fmla="*/ 51 w 21600"/>
                <a:gd name="T35" fmla="*/ 17 h 21600"/>
                <a:gd name="T36" fmla="*/ 51 w 21600"/>
                <a:gd name="T37" fmla="*/ 22 h 21600"/>
                <a:gd name="T38" fmla="*/ 43 w 21600"/>
                <a:gd name="T39" fmla="*/ 25 h 21600"/>
                <a:gd name="T40" fmla="*/ 43 w 21600"/>
                <a:gd name="T41" fmla="*/ 8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1" name="AutoShape 134"/>
            <p:cNvSpPr>
              <a:spLocks noChangeAspect="1"/>
            </p:cNvSpPr>
            <p:nvPr/>
          </p:nvSpPr>
          <p:spPr bwMode="auto">
            <a:xfrm>
              <a:off x="1295" y="574"/>
              <a:ext cx="49" cy="70"/>
            </a:xfrm>
            <a:custGeom>
              <a:avLst/>
              <a:gdLst>
                <a:gd name="T0" fmla="*/ 0 w 21600"/>
                <a:gd name="T1" fmla="*/ 70 h 21600"/>
                <a:gd name="T2" fmla="*/ 0 w 21600"/>
                <a:gd name="T3" fmla="*/ 0 h 21600"/>
                <a:gd name="T4" fmla="*/ 49 w 21600"/>
                <a:gd name="T5" fmla="*/ 0 h 21600"/>
                <a:gd name="T6" fmla="*/ 49 w 21600"/>
                <a:gd name="T7" fmla="*/ 8 h 21600"/>
                <a:gd name="T8" fmla="*/ 8 w 21600"/>
                <a:gd name="T9" fmla="*/ 8 h 21600"/>
                <a:gd name="T10" fmla="*/ 8 w 21600"/>
                <a:gd name="T11" fmla="*/ 31 h 21600"/>
                <a:gd name="T12" fmla="*/ 33 w 21600"/>
                <a:gd name="T13" fmla="*/ 31 h 21600"/>
                <a:gd name="T14" fmla="*/ 33 w 21600"/>
                <a:gd name="T15" fmla="*/ 39 h 21600"/>
                <a:gd name="T16" fmla="*/ 8 w 21600"/>
                <a:gd name="T17" fmla="*/ 39 h 21600"/>
                <a:gd name="T18" fmla="*/ 8 w 21600"/>
                <a:gd name="T19" fmla="*/ 62 h 21600"/>
                <a:gd name="T20" fmla="*/ 49 w 21600"/>
                <a:gd name="T21" fmla="*/ 62 h 21600"/>
                <a:gd name="T22" fmla="*/ 49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2" name="Rectangle 135"/>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3" name="AutoShape 136"/>
            <p:cNvSpPr>
              <a:spLocks noChangeAspect="1"/>
            </p:cNvSpPr>
            <p:nvPr/>
          </p:nvSpPr>
          <p:spPr bwMode="auto">
            <a:xfrm>
              <a:off x="1433" y="574"/>
              <a:ext cx="55" cy="70"/>
            </a:xfrm>
            <a:custGeom>
              <a:avLst/>
              <a:gdLst>
                <a:gd name="T0" fmla="*/ 0 w 21600"/>
                <a:gd name="T1" fmla="*/ 70 h 21600"/>
                <a:gd name="T2" fmla="*/ 0 w 21600"/>
                <a:gd name="T3" fmla="*/ 0 h 21600"/>
                <a:gd name="T4" fmla="*/ 6 w 21600"/>
                <a:gd name="T5" fmla="*/ 0 h 21600"/>
                <a:gd name="T6" fmla="*/ 41 w 21600"/>
                <a:gd name="T7" fmla="*/ 48 h 21600"/>
                <a:gd name="T8" fmla="*/ 44 w 21600"/>
                <a:gd name="T9" fmla="*/ 50 h 21600"/>
                <a:gd name="T10" fmla="*/ 47 w 21600"/>
                <a:gd name="T11" fmla="*/ 56 h 21600"/>
                <a:gd name="T12" fmla="*/ 47 w 21600"/>
                <a:gd name="T13" fmla="*/ 48 h 21600"/>
                <a:gd name="T14" fmla="*/ 47 w 21600"/>
                <a:gd name="T15" fmla="*/ 39 h 21600"/>
                <a:gd name="T16" fmla="*/ 47 w 21600"/>
                <a:gd name="T17" fmla="*/ 0 h 21600"/>
                <a:gd name="T18" fmla="*/ 55 w 21600"/>
                <a:gd name="T19" fmla="*/ 0 h 21600"/>
                <a:gd name="T20" fmla="*/ 55 w 21600"/>
                <a:gd name="T21" fmla="*/ 70 h 21600"/>
                <a:gd name="T22" fmla="*/ 50 w 21600"/>
                <a:gd name="T23" fmla="*/ 70 h 21600"/>
                <a:gd name="T24" fmla="*/ 11 w 21600"/>
                <a:gd name="T25" fmla="*/ 22 h 21600"/>
                <a:gd name="T26" fmla="*/ 11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4" name="AutoShape 137"/>
            <p:cNvSpPr>
              <a:spLocks noChangeAspect="1"/>
            </p:cNvSpPr>
            <p:nvPr/>
          </p:nvSpPr>
          <p:spPr bwMode="auto">
            <a:xfrm>
              <a:off x="1549" y="574"/>
              <a:ext cx="55" cy="70"/>
            </a:xfrm>
            <a:custGeom>
              <a:avLst/>
              <a:gdLst>
                <a:gd name="T0" fmla="*/ 0 w 21600"/>
                <a:gd name="T1" fmla="*/ 70 h 21600"/>
                <a:gd name="T2" fmla="*/ 0 w 21600"/>
                <a:gd name="T3" fmla="*/ 0 h 21600"/>
                <a:gd name="T4" fmla="*/ 6 w 21600"/>
                <a:gd name="T5" fmla="*/ 0 h 21600"/>
                <a:gd name="T6" fmla="*/ 44 w 21600"/>
                <a:gd name="T7" fmla="*/ 48 h 21600"/>
                <a:gd name="T8" fmla="*/ 44 w 21600"/>
                <a:gd name="T9" fmla="*/ 50 h 21600"/>
                <a:gd name="T10" fmla="*/ 47 w 21600"/>
                <a:gd name="T11" fmla="*/ 56 h 21600"/>
                <a:gd name="T12" fmla="*/ 47 w 21600"/>
                <a:gd name="T13" fmla="*/ 48 h 21600"/>
                <a:gd name="T14" fmla="*/ 47 w 21600"/>
                <a:gd name="T15" fmla="*/ 39 h 21600"/>
                <a:gd name="T16" fmla="*/ 47 w 21600"/>
                <a:gd name="T17" fmla="*/ 0 h 21600"/>
                <a:gd name="T18" fmla="*/ 55 w 21600"/>
                <a:gd name="T19" fmla="*/ 0 h 21600"/>
                <a:gd name="T20" fmla="*/ 55 w 21600"/>
                <a:gd name="T21" fmla="*/ 70 h 21600"/>
                <a:gd name="T22" fmla="*/ 50 w 21600"/>
                <a:gd name="T23" fmla="*/ 70 h 21600"/>
                <a:gd name="T24" fmla="*/ 14 w 21600"/>
                <a:gd name="T25" fmla="*/ 22 h 21600"/>
                <a:gd name="T26" fmla="*/ 14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5" name="AutoShape 138"/>
            <p:cNvSpPr>
              <a:spLocks noChangeAspect="1"/>
            </p:cNvSpPr>
            <p:nvPr/>
          </p:nvSpPr>
          <p:spPr bwMode="auto">
            <a:xfrm>
              <a:off x="1623" y="574"/>
              <a:ext cx="65" cy="70"/>
            </a:xfrm>
            <a:custGeom>
              <a:avLst/>
              <a:gdLst>
                <a:gd name="T0" fmla="*/ 17 w 21600"/>
                <a:gd name="T1" fmla="*/ 45 h 21600"/>
                <a:gd name="T2" fmla="*/ 45 w 21600"/>
                <a:gd name="T3" fmla="*/ 45 h 21600"/>
                <a:gd name="T4" fmla="*/ 31 w 21600"/>
                <a:gd name="T5" fmla="*/ 8 h 21600"/>
                <a:gd name="T6" fmla="*/ 17 w 21600"/>
                <a:gd name="T7" fmla="*/ 45 h 21600"/>
                <a:gd name="T8" fmla="*/ 0 w 21600"/>
                <a:gd name="T9" fmla="*/ 70 h 21600"/>
                <a:gd name="T10" fmla="*/ 28 w 21600"/>
                <a:gd name="T11" fmla="*/ 0 h 21600"/>
                <a:gd name="T12" fmla="*/ 37 w 21600"/>
                <a:gd name="T13" fmla="*/ 0 h 21600"/>
                <a:gd name="T14" fmla="*/ 65 w 21600"/>
                <a:gd name="T15" fmla="*/ 70 h 21600"/>
                <a:gd name="T16" fmla="*/ 54 w 21600"/>
                <a:gd name="T17" fmla="*/ 70 h 21600"/>
                <a:gd name="T18" fmla="*/ 48 w 21600"/>
                <a:gd name="T19" fmla="*/ 53 h 21600"/>
                <a:gd name="T20" fmla="*/ 14 w 21600"/>
                <a:gd name="T21" fmla="*/ 53 h 21600"/>
                <a:gd name="T22" fmla="*/ 6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6" name="AutoShape 139"/>
            <p:cNvSpPr>
              <a:spLocks noChangeAspect="1"/>
            </p:cNvSpPr>
            <p:nvPr/>
          </p:nvSpPr>
          <p:spPr bwMode="auto">
            <a:xfrm>
              <a:off x="1701" y="574"/>
              <a:ext cx="53" cy="70"/>
            </a:xfrm>
            <a:custGeom>
              <a:avLst/>
              <a:gdLst>
                <a:gd name="T0" fmla="*/ 0 w 21600"/>
                <a:gd name="T1" fmla="*/ 70 h 21600"/>
                <a:gd name="T2" fmla="*/ 0 w 21600"/>
                <a:gd name="T3" fmla="*/ 0 h 21600"/>
                <a:gd name="T4" fmla="*/ 6 w 21600"/>
                <a:gd name="T5" fmla="*/ 0 h 21600"/>
                <a:gd name="T6" fmla="*/ 42 w 21600"/>
                <a:gd name="T7" fmla="*/ 48 h 21600"/>
                <a:gd name="T8" fmla="*/ 45 w 21600"/>
                <a:gd name="T9" fmla="*/ 50 h 21600"/>
                <a:gd name="T10" fmla="*/ 45 w 21600"/>
                <a:gd name="T11" fmla="*/ 56 h 21600"/>
                <a:gd name="T12" fmla="*/ 45 w 21600"/>
                <a:gd name="T13" fmla="*/ 48 h 21600"/>
                <a:gd name="T14" fmla="*/ 45 w 21600"/>
                <a:gd name="T15" fmla="*/ 39 h 21600"/>
                <a:gd name="T16" fmla="*/ 45 w 21600"/>
                <a:gd name="T17" fmla="*/ 0 h 21600"/>
                <a:gd name="T18" fmla="*/ 53 w 21600"/>
                <a:gd name="T19" fmla="*/ 0 h 21600"/>
                <a:gd name="T20" fmla="*/ 53 w 21600"/>
                <a:gd name="T21" fmla="*/ 70 h 21600"/>
                <a:gd name="T22" fmla="*/ 50 w 21600"/>
                <a:gd name="T23" fmla="*/ 70 h 21600"/>
                <a:gd name="T24" fmla="*/ 11 w 21600"/>
                <a:gd name="T25" fmla="*/ 22 h 21600"/>
                <a:gd name="T26" fmla="*/ 11 w 21600"/>
                <a:gd name="T27" fmla="*/ 20 h 21600"/>
                <a:gd name="T28" fmla="*/ 8 w 21600"/>
                <a:gd name="T29" fmla="*/ 14 h 21600"/>
                <a:gd name="T30" fmla="*/ 8 w 21600"/>
                <a:gd name="T31" fmla="*/ 20 h 21600"/>
                <a:gd name="T32" fmla="*/ 8 w 21600"/>
                <a:gd name="T33" fmla="*/ 28 h 21600"/>
                <a:gd name="T34" fmla="*/ 8 w 21600"/>
                <a:gd name="T35" fmla="*/ 70 h 21600"/>
                <a:gd name="T36" fmla="*/ 0 w 21600"/>
                <a:gd name="T37" fmla="*/ 7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7" name="AutoShape 140"/>
            <p:cNvSpPr>
              <a:spLocks noChangeAspect="1"/>
            </p:cNvSpPr>
            <p:nvPr/>
          </p:nvSpPr>
          <p:spPr bwMode="auto">
            <a:xfrm>
              <a:off x="1782" y="574"/>
              <a:ext cx="58" cy="70"/>
            </a:xfrm>
            <a:custGeom>
              <a:avLst/>
              <a:gdLst>
                <a:gd name="T0" fmla="*/ 8 w 21600"/>
                <a:gd name="T1" fmla="*/ 62 h 21600"/>
                <a:gd name="T2" fmla="*/ 50 w 21600"/>
                <a:gd name="T3" fmla="*/ 62 h 21600"/>
                <a:gd name="T4" fmla="*/ 50 w 21600"/>
                <a:gd name="T5" fmla="*/ 8 h 21600"/>
                <a:gd name="T6" fmla="*/ 8 w 21600"/>
                <a:gd name="T7" fmla="*/ 8 h 21600"/>
                <a:gd name="T8" fmla="*/ 8 w 21600"/>
                <a:gd name="T9" fmla="*/ 62 h 21600"/>
                <a:gd name="T10" fmla="*/ 0 w 21600"/>
                <a:gd name="T11" fmla="*/ 17 h 21600"/>
                <a:gd name="T12" fmla="*/ 3 w 21600"/>
                <a:gd name="T13" fmla="*/ 3 h 21600"/>
                <a:gd name="T14" fmla="*/ 11 w 21600"/>
                <a:gd name="T15" fmla="*/ 0 h 21600"/>
                <a:gd name="T16" fmla="*/ 47 w 21600"/>
                <a:gd name="T17" fmla="*/ 0 h 21600"/>
                <a:gd name="T18" fmla="*/ 55 w 21600"/>
                <a:gd name="T19" fmla="*/ 3 h 21600"/>
                <a:gd name="T20" fmla="*/ 58 w 21600"/>
                <a:gd name="T21" fmla="*/ 17 h 21600"/>
                <a:gd name="T22" fmla="*/ 58 w 21600"/>
                <a:gd name="T23" fmla="*/ 53 h 21600"/>
                <a:gd name="T24" fmla="*/ 55 w 21600"/>
                <a:gd name="T25" fmla="*/ 67 h 21600"/>
                <a:gd name="T26" fmla="*/ 47 w 21600"/>
                <a:gd name="T27" fmla="*/ 70 h 21600"/>
                <a:gd name="T28" fmla="*/ 11 w 21600"/>
                <a:gd name="T29" fmla="*/ 70 h 21600"/>
                <a:gd name="T30" fmla="*/ 3 w 21600"/>
                <a:gd name="T31" fmla="*/ 67 h 21600"/>
                <a:gd name="T32" fmla="*/ 0 w 21600"/>
                <a:gd name="T33" fmla="*/ 53 h 21600"/>
                <a:gd name="T34" fmla="*/ 0 w 21600"/>
                <a:gd name="T35" fmla="*/ 17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8" name="AutoShape 141"/>
            <p:cNvSpPr>
              <a:spLocks noChangeAspect="1"/>
            </p:cNvSpPr>
            <p:nvPr/>
          </p:nvSpPr>
          <p:spPr bwMode="auto">
            <a:xfrm>
              <a:off x="1862" y="574"/>
              <a:ext cx="53" cy="70"/>
            </a:xfrm>
            <a:custGeom>
              <a:avLst/>
              <a:gdLst>
                <a:gd name="T0" fmla="*/ 45 w 21600"/>
                <a:gd name="T1" fmla="*/ 8 h 21600"/>
                <a:gd name="T2" fmla="*/ 11 w 21600"/>
                <a:gd name="T3" fmla="*/ 8 h 21600"/>
                <a:gd name="T4" fmla="*/ 11 w 21600"/>
                <a:gd name="T5" fmla="*/ 31 h 21600"/>
                <a:gd name="T6" fmla="*/ 39 w 21600"/>
                <a:gd name="T7" fmla="*/ 31 h 21600"/>
                <a:gd name="T8" fmla="*/ 50 w 21600"/>
                <a:gd name="T9" fmla="*/ 34 h 21600"/>
                <a:gd name="T10" fmla="*/ 53 w 21600"/>
                <a:gd name="T11" fmla="*/ 48 h 21600"/>
                <a:gd name="T12" fmla="*/ 53 w 21600"/>
                <a:gd name="T13" fmla="*/ 56 h 21600"/>
                <a:gd name="T14" fmla="*/ 50 w 21600"/>
                <a:gd name="T15" fmla="*/ 67 h 21600"/>
                <a:gd name="T16" fmla="*/ 39 w 21600"/>
                <a:gd name="T17" fmla="*/ 70 h 21600"/>
                <a:gd name="T18" fmla="*/ 11 w 21600"/>
                <a:gd name="T19" fmla="*/ 70 h 21600"/>
                <a:gd name="T20" fmla="*/ 3 w 21600"/>
                <a:gd name="T21" fmla="*/ 67 h 21600"/>
                <a:gd name="T22" fmla="*/ 0 w 21600"/>
                <a:gd name="T23" fmla="*/ 56 h 21600"/>
                <a:gd name="T24" fmla="*/ 0 w 21600"/>
                <a:gd name="T25" fmla="*/ 53 h 21600"/>
                <a:gd name="T26" fmla="*/ 8 w 21600"/>
                <a:gd name="T27" fmla="*/ 50 h 21600"/>
                <a:gd name="T28" fmla="*/ 8 w 21600"/>
                <a:gd name="T29" fmla="*/ 62 h 21600"/>
                <a:gd name="T30" fmla="*/ 45 w 21600"/>
                <a:gd name="T31" fmla="*/ 62 h 21600"/>
                <a:gd name="T32" fmla="*/ 45 w 21600"/>
                <a:gd name="T33" fmla="*/ 39 h 21600"/>
                <a:gd name="T34" fmla="*/ 14 w 21600"/>
                <a:gd name="T35" fmla="*/ 39 h 21600"/>
                <a:gd name="T36" fmla="*/ 3 w 21600"/>
                <a:gd name="T37" fmla="*/ 36 h 21600"/>
                <a:gd name="T38" fmla="*/ 3 w 21600"/>
                <a:gd name="T39" fmla="*/ 22 h 21600"/>
                <a:gd name="T40" fmla="*/ 3 w 21600"/>
                <a:gd name="T41" fmla="*/ 17 h 21600"/>
                <a:gd name="T42" fmla="*/ 3 w 21600"/>
                <a:gd name="T43" fmla="*/ 3 h 21600"/>
                <a:gd name="T44" fmla="*/ 14 w 21600"/>
                <a:gd name="T45" fmla="*/ 0 h 21600"/>
                <a:gd name="T46" fmla="*/ 39 w 21600"/>
                <a:gd name="T47" fmla="*/ 0 h 21600"/>
                <a:gd name="T48" fmla="*/ 50 w 21600"/>
                <a:gd name="T49" fmla="*/ 3 h 21600"/>
                <a:gd name="T50" fmla="*/ 53 w 21600"/>
                <a:gd name="T51" fmla="*/ 14 h 21600"/>
                <a:gd name="T52" fmla="*/ 53 w 21600"/>
                <a:gd name="T53" fmla="*/ 17 h 21600"/>
                <a:gd name="T54" fmla="*/ 45 w 21600"/>
                <a:gd name="T55" fmla="*/ 20 h 21600"/>
                <a:gd name="T56" fmla="*/ 45 w 21600"/>
                <a:gd name="T57" fmla="*/ 8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79" name="AutoShape 142"/>
            <p:cNvSpPr>
              <a:spLocks noChangeAspect="1"/>
            </p:cNvSpPr>
            <p:nvPr/>
          </p:nvSpPr>
          <p:spPr bwMode="auto">
            <a:xfrm>
              <a:off x="1939" y="574"/>
              <a:ext cx="50" cy="70"/>
            </a:xfrm>
            <a:custGeom>
              <a:avLst/>
              <a:gdLst>
                <a:gd name="T0" fmla="*/ 36 w 21600"/>
                <a:gd name="T1" fmla="*/ 8 h 21600"/>
                <a:gd name="T2" fmla="*/ 8 w 21600"/>
                <a:gd name="T3" fmla="*/ 8 h 21600"/>
                <a:gd name="T4" fmla="*/ 8 w 21600"/>
                <a:gd name="T5" fmla="*/ 34 h 21600"/>
                <a:gd name="T6" fmla="*/ 36 w 21600"/>
                <a:gd name="T7" fmla="*/ 34 h 21600"/>
                <a:gd name="T8" fmla="*/ 39 w 21600"/>
                <a:gd name="T9" fmla="*/ 31 h 21600"/>
                <a:gd name="T10" fmla="*/ 42 w 21600"/>
                <a:gd name="T11" fmla="*/ 25 h 21600"/>
                <a:gd name="T12" fmla="*/ 42 w 21600"/>
                <a:gd name="T13" fmla="*/ 17 h 21600"/>
                <a:gd name="T14" fmla="*/ 39 w 21600"/>
                <a:gd name="T15" fmla="*/ 11 h 21600"/>
                <a:gd name="T16" fmla="*/ 36 w 21600"/>
                <a:gd name="T17" fmla="*/ 8 h 21600"/>
                <a:gd name="T18" fmla="*/ 0 w 21600"/>
                <a:gd name="T19" fmla="*/ 70 h 21600"/>
                <a:gd name="T20" fmla="*/ 0 w 21600"/>
                <a:gd name="T21" fmla="*/ 0 h 21600"/>
                <a:gd name="T22" fmla="*/ 39 w 21600"/>
                <a:gd name="T23" fmla="*/ 0 h 21600"/>
                <a:gd name="T24" fmla="*/ 47 w 21600"/>
                <a:gd name="T25" fmla="*/ 3 h 21600"/>
                <a:gd name="T26" fmla="*/ 50 w 21600"/>
                <a:gd name="T27" fmla="*/ 14 h 21600"/>
                <a:gd name="T28" fmla="*/ 50 w 21600"/>
                <a:gd name="T29" fmla="*/ 28 h 21600"/>
                <a:gd name="T30" fmla="*/ 47 w 21600"/>
                <a:gd name="T31" fmla="*/ 39 h 21600"/>
                <a:gd name="T32" fmla="*/ 39 w 21600"/>
                <a:gd name="T33" fmla="*/ 42 h 21600"/>
                <a:gd name="T34" fmla="*/ 8 w 21600"/>
                <a:gd name="T35" fmla="*/ 42 h 21600"/>
                <a:gd name="T36" fmla="*/ 8 w 21600"/>
                <a:gd name="T37" fmla="*/ 70 h 21600"/>
                <a:gd name="T38" fmla="*/ 0 w 21600"/>
                <a:gd name="T39" fmla="*/ 7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80" name="AutoShape 143"/>
            <p:cNvSpPr>
              <a:spLocks noChangeAspect="1"/>
            </p:cNvSpPr>
            <p:nvPr/>
          </p:nvSpPr>
          <p:spPr bwMode="auto">
            <a:xfrm>
              <a:off x="1994" y="574"/>
              <a:ext cx="64" cy="70"/>
            </a:xfrm>
            <a:custGeom>
              <a:avLst/>
              <a:gdLst>
                <a:gd name="T0" fmla="*/ 17 w 21600"/>
                <a:gd name="T1" fmla="*/ 45 h 21600"/>
                <a:gd name="T2" fmla="*/ 45 w 21600"/>
                <a:gd name="T3" fmla="*/ 45 h 21600"/>
                <a:gd name="T4" fmla="*/ 31 w 21600"/>
                <a:gd name="T5" fmla="*/ 8 h 21600"/>
                <a:gd name="T6" fmla="*/ 17 w 21600"/>
                <a:gd name="T7" fmla="*/ 45 h 21600"/>
                <a:gd name="T8" fmla="*/ 0 w 21600"/>
                <a:gd name="T9" fmla="*/ 70 h 21600"/>
                <a:gd name="T10" fmla="*/ 28 w 21600"/>
                <a:gd name="T11" fmla="*/ 0 h 21600"/>
                <a:gd name="T12" fmla="*/ 36 w 21600"/>
                <a:gd name="T13" fmla="*/ 0 h 21600"/>
                <a:gd name="T14" fmla="*/ 64 w 21600"/>
                <a:gd name="T15" fmla="*/ 70 h 21600"/>
                <a:gd name="T16" fmla="*/ 53 w 21600"/>
                <a:gd name="T17" fmla="*/ 70 h 21600"/>
                <a:gd name="T18" fmla="*/ 47 w 21600"/>
                <a:gd name="T19" fmla="*/ 53 h 21600"/>
                <a:gd name="T20" fmla="*/ 14 w 21600"/>
                <a:gd name="T21" fmla="*/ 53 h 21600"/>
                <a:gd name="T22" fmla="*/ 6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81" name="AutoShape 144"/>
            <p:cNvSpPr>
              <a:spLocks noChangeAspect="1"/>
            </p:cNvSpPr>
            <p:nvPr/>
          </p:nvSpPr>
          <p:spPr bwMode="auto">
            <a:xfrm>
              <a:off x="2072" y="574"/>
              <a:ext cx="50" cy="70"/>
            </a:xfrm>
            <a:custGeom>
              <a:avLst/>
              <a:gdLst>
                <a:gd name="T0" fmla="*/ 42 w 21600"/>
                <a:gd name="T1" fmla="*/ 8 h 21600"/>
                <a:gd name="T2" fmla="*/ 8 w 21600"/>
                <a:gd name="T3" fmla="*/ 8 h 21600"/>
                <a:gd name="T4" fmla="*/ 8 w 21600"/>
                <a:gd name="T5" fmla="*/ 62 h 21600"/>
                <a:gd name="T6" fmla="*/ 42 w 21600"/>
                <a:gd name="T7" fmla="*/ 62 h 21600"/>
                <a:gd name="T8" fmla="*/ 42 w 21600"/>
                <a:gd name="T9" fmla="*/ 42 h 21600"/>
                <a:gd name="T10" fmla="*/ 50 w 21600"/>
                <a:gd name="T11" fmla="*/ 45 h 21600"/>
                <a:gd name="T12" fmla="*/ 50 w 21600"/>
                <a:gd name="T13" fmla="*/ 53 h 21600"/>
                <a:gd name="T14" fmla="*/ 47 w 21600"/>
                <a:gd name="T15" fmla="*/ 67 h 21600"/>
                <a:gd name="T16" fmla="*/ 39 w 21600"/>
                <a:gd name="T17" fmla="*/ 70 h 21600"/>
                <a:gd name="T18" fmla="*/ 11 w 21600"/>
                <a:gd name="T19" fmla="*/ 70 h 21600"/>
                <a:gd name="T20" fmla="*/ 3 w 21600"/>
                <a:gd name="T21" fmla="*/ 67 h 21600"/>
                <a:gd name="T22" fmla="*/ 0 w 21600"/>
                <a:gd name="T23" fmla="*/ 53 h 21600"/>
                <a:gd name="T24" fmla="*/ 0 w 21600"/>
                <a:gd name="T25" fmla="*/ 17 h 21600"/>
                <a:gd name="T26" fmla="*/ 3 w 21600"/>
                <a:gd name="T27" fmla="*/ 3 h 21600"/>
                <a:gd name="T28" fmla="*/ 11 w 21600"/>
                <a:gd name="T29" fmla="*/ 0 h 21600"/>
                <a:gd name="T30" fmla="*/ 39 w 21600"/>
                <a:gd name="T31" fmla="*/ 0 h 21600"/>
                <a:gd name="T32" fmla="*/ 47 w 21600"/>
                <a:gd name="T33" fmla="*/ 3 h 21600"/>
                <a:gd name="T34" fmla="*/ 50 w 21600"/>
                <a:gd name="T35" fmla="*/ 17 h 21600"/>
                <a:gd name="T36" fmla="*/ 50 w 21600"/>
                <a:gd name="T37" fmla="*/ 22 h 21600"/>
                <a:gd name="T38" fmla="*/ 42 w 21600"/>
                <a:gd name="T39" fmla="*/ 25 h 21600"/>
                <a:gd name="T40" fmla="*/ 42 w 21600"/>
                <a:gd name="T41" fmla="*/ 8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31782" name="AutoShape 145"/>
            <p:cNvSpPr>
              <a:spLocks noChangeAspect="1"/>
            </p:cNvSpPr>
            <p:nvPr/>
          </p:nvSpPr>
          <p:spPr bwMode="auto">
            <a:xfrm>
              <a:off x="2145" y="574"/>
              <a:ext cx="46" cy="70"/>
            </a:xfrm>
            <a:custGeom>
              <a:avLst/>
              <a:gdLst>
                <a:gd name="T0" fmla="*/ 0 w 21600"/>
                <a:gd name="T1" fmla="*/ 70 h 21600"/>
                <a:gd name="T2" fmla="*/ 0 w 21600"/>
                <a:gd name="T3" fmla="*/ 0 h 21600"/>
                <a:gd name="T4" fmla="*/ 46 w 21600"/>
                <a:gd name="T5" fmla="*/ 0 h 21600"/>
                <a:gd name="T6" fmla="*/ 46 w 21600"/>
                <a:gd name="T7" fmla="*/ 8 h 21600"/>
                <a:gd name="T8" fmla="*/ 8 w 21600"/>
                <a:gd name="T9" fmla="*/ 8 h 21600"/>
                <a:gd name="T10" fmla="*/ 8 w 21600"/>
                <a:gd name="T11" fmla="*/ 31 h 21600"/>
                <a:gd name="T12" fmla="*/ 32 w 21600"/>
                <a:gd name="T13" fmla="*/ 31 h 21600"/>
                <a:gd name="T14" fmla="*/ 32 w 21600"/>
                <a:gd name="T15" fmla="*/ 39 h 21600"/>
                <a:gd name="T16" fmla="*/ 8 w 21600"/>
                <a:gd name="T17" fmla="*/ 39 h 21600"/>
                <a:gd name="T18" fmla="*/ 8 w 21600"/>
                <a:gd name="T19" fmla="*/ 62 h 21600"/>
                <a:gd name="T20" fmla="*/ 46 w 21600"/>
                <a:gd name="T21" fmla="*/ 62 h 21600"/>
                <a:gd name="T22" fmla="*/ 46 w 21600"/>
                <a:gd name="T23" fmla="*/ 70 h 21600"/>
                <a:gd name="T24" fmla="*/ 0 w 21600"/>
                <a:gd name="T25" fmla="*/ 7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31749" name="Text Box 104"/>
          <p:cNvSpPr txBox="1">
            <a:spLocks noChangeArrowheads="1"/>
          </p:cNvSpPr>
          <p:nvPr/>
        </p:nvSpPr>
        <p:spPr bwMode="auto">
          <a:xfrm>
            <a:off x="257175" y="2034540"/>
            <a:ext cx="432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eaLnBrk="1" hangingPunct="1">
              <a:spcBef>
                <a:spcPct val="50000"/>
              </a:spcBef>
            </a:pPr>
            <a:endParaRPr lang="cs-CZ">
              <a:latin typeface="Arial" pitchFamily="34" charset="0"/>
            </a:endParaRPr>
          </a:p>
        </p:txBody>
      </p:sp>
      <p:sp>
        <p:nvSpPr>
          <p:cNvPr id="31750" name="Text Box 185"/>
          <p:cNvSpPr txBox="1">
            <a:spLocks noChangeArrowheads="1"/>
          </p:cNvSpPr>
          <p:nvPr/>
        </p:nvSpPr>
        <p:spPr bwMode="auto">
          <a:xfrm>
            <a:off x="-314325" y="6393180"/>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algn="ctr" eaLnBrk="1" hangingPunct="1">
              <a:spcBef>
                <a:spcPct val="50000"/>
              </a:spcBef>
            </a:pPr>
            <a:r>
              <a:rPr lang="en-US" sz="1400">
                <a:solidFill>
                  <a:srgbClr val="006699"/>
                </a:solidFill>
              </a:rPr>
              <a:t>Value &amp; Excellence in SEMs</a:t>
            </a:r>
            <a:endParaRPr lang="cs-CZ" sz="1400">
              <a:solidFill>
                <a:srgbClr val="006699"/>
              </a:solidFill>
            </a:endParaRPr>
          </a:p>
        </p:txBody>
      </p:sp>
      <p:sp>
        <p:nvSpPr>
          <p:cNvPr id="31751" name="Text Box 36"/>
          <p:cNvSpPr txBox="1">
            <a:spLocks noChangeArrowheads="1"/>
          </p:cNvSpPr>
          <p:nvPr/>
        </p:nvSpPr>
        <p:spPr bwMode="auto">
          <a:xfrm>
            <a:off x="2838450" y="302896"/>
            <a:ext cx="6064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Grande" pitchFamily="34" charset="0"/>
                <a:cs typeface="Arial" pitchFamily="34" charset="0"/>
              </a:defRPr>
            </a:lvl1pPr>
            <a:lvl2pPr marL="742950" indent="-285750" eaLnBrk="0" hangingPunct="0">
              <a:defRPr>
                <a:solidFill>
                  <a:schemeClr val="tx1"/>
                </a:solidFill>
                <a:latin typeface="Lucida Grande" pitchFamily="34" charset="0"/>
                <a:cs typeface="Arial" pitchFamily="34" charset="0"/>
              </a:defRPr>
            </a:lvl2pPr>
            <a:lvl3pPr marL="1143000" indent="-228600" eaLnBrk="0" hangingPunct="0">
              <a:defRPr>
                <a:solidFill>
                  <a:schemeClr val="tx1"/>
                </a:solidFill>
                <a:latin typeface="Lucida Grande" pitchFamily="34" charset="0"/>
                <a:cs typeface="Arial" pitchFamily="34" charset="0"/>
              </a:defRPr>
            </a:lvl3pPr>
            <a:lvl4pPr marL="1600200" indent="-228600" eaLnBrk="0" hangingPunct="0">
              <a:defRPr>
                <a:solidFill>
                  <a:schemeClr val="tx1"/>
                </a:solidFill>
                <a:latin typeface="Lucida Grande" pitchFamily="34" charset="0"/>
                <a:cs typeface="Arial" pitchFamily="34" charset="0"/>
              </a:defRPr>
            </a:lvl4pPr>
            <a:lvl5pPr marL="2057400" indent="-228600" eaLnBrk="0" hangingPunct="0">
              <a:defRPr>
                <a:solidFill>
                  <a:schemeClr val="tx1"/>
                </a:solidFill>
                <a:latin typeface="Lucida Gran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Gran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Gran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Gran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Grande" pitchFamily="34" charset="0"/>
                <a:cs typeface="Arial" pitchFamily="34" charset="0"/>
              </a:defRPr>
            </a:lvl9pPr>
          </a:lstStyle>
          <a:p>
            <a:pPr algn="r" eaLnBrk="1" hangingPunct="1">
              <a:spcBef>
                <a:spcPct val="50000"/>
              </a:spcBef>
            </a:pPr>
            <a:r>
              <a:rPr lang="en-US" sz="2000" b="1">
                <a:solidFill>
                  <a:schemeClr val="bg1"/>
                </a:solidFill>
              </a:rPr>
              <a:t>Technical details</a:t>
            </a:r>
            <a:r>
              <a:rPr lang="cs-CZ" sz="2000" b="1">
                <a:solidFill>
                  <a:schemeClr val="bg1"/>
                </a:solidFill>
                <a:latin typeface="Arial" pitchFamily="34" charset="0"/>
              </a:rPr>
              <a:t> - </a:t>
            </a:r>
            <a:r>
              <a:rPr lang="en-US" sz="2000" b="1">
                <a:solidFill>
                  <a:schemeClr val="bg1"/>
                </a:solidFill>
              </a:rPr>
              <a:t> Wide Field Optics</a:t>
            </a:r>
            <a:r>
              <a:rPr lang="cs-CZ" sz="2000" b="1" baseline="30000">
                <a:solidFill>
                  <a:schemeClr val="bg1"/>
                </a:solidFill>
                <a:latin typeface="Arial" pitchFamily="34" charset="0"/>
              </a:rPr>
              <a:t>TM</a:t>
            </a:r>
          </a:p>
        </p:txBody>
      </p:sp>
      <p:pic>
        <p:nvPicPr>
          <p:cNvPr id="31752"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19" y="1173480"/>
            <a:ext cx="7438197"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9" name="Group 42"/>
          <p:cNvGrpSpPr>
            <a:grpSpLocks/>
          </p:cNvGrpSpPr>
          <p:nvPr/>
        </p:nvGrpSpPr>
        <p:grpSpPr bwMode="auto">
          <a:xfrm>
            <a:off x="-56233" y="0"/>
            <a:ext cx="9229949" cy="1240111"/>
            <a:chOff x="-77" y="350"/>
            <a:chExt cx="8269" cy="1111"/>
          </a:xfrm>
        </p:grpSpPr>
        <p:pic>
          <p:nvPicPr>
            <p:cNvPr id="40" name="Picture 43" descr="lista vega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4"/>
            <p:cNvGrpSpPr>
              <a:grpSpLocks/>
            </p:cNvGrpSpPr>
            <p:nvPr/>
          </p:nvGrpSpPr>
          <p:grpSpPr bwMode="auto">
            <a:xfrm>
              <a:off x="467" y="487"/>
              <a:ext cx="2178" cy="590"/>
              <a:chOff x="0" y="0"/>
              <a:chExt cx="2194" cy="644"/>
            </a:xfrm>
          </p:grpSpPr>
          <p:sp>
            <p:nvSpPr>
              <p:cNvPr id="42"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43"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4"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5"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6"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7"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8"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49"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0"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1"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2"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3"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4"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7"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0"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1833489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36"/>
          <p:cNvSpPr>
            <a:spLocks noChangeAspect="1"/>
          </p:cNvSpPr>
          <p:nvPr/>
        </p:nvSpPr>
        <p:spPr bwMode="auto">
          <a:xfrm rot="21145502">
            <a:off x="-1506538" y="3040380"/>
            <a:ext cx="10896601" cy="3604260"/>
          </a:xfrm>
          <a:custGeom>
            <a:avLst/>
            <a:gdLst>
              <a:gd name="T0" fmla="*/ 330934 w 21600"/>
              <a:gd name="T1" fmla="*/ 3003550 h 21600"/>
              <a:gd name="T2" fmla="*/ 10896600 w 21600"/>
              <a:gd name="T3" fmla="*/ 2044917 h 21600"/>
              <a:gd name="T4" fmla="*/ 10896600 w 21600"/>
              <a:gd name="T5" fmla="*/ 0 h 21600"/>
              <a:gd name="T6" fmla="*/ 0 w 21600"/>
              <a:gd name="T7" fmla="*/ 2437464 h 21600"/>
              <a:gd name="T8" fmla="*/ 330934 w 21600"/>
              <a:gd name="T9" fmla="*/ 3003550 h 21600"/>
              <a:gd name="T10" fmla="*/ 330934 w 21600"/>
              <a:gd name="T11" fmla="*/ 300355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6" y="21600"/>
                </a:moveTo>
                <a:lnTo>
                  <a:pt x="21600" y="14706"/>
                </a:lnTo>
                <a:lnTo>
                  <a:pt x="21600" y="0"/>
                </a:lnTo>
                <a:lnTo>
                  <a:pt x="0" y="17529"/>
                </a:lnTo>
                <a:lnTo>
                  <a:pt x="656" y="21600"/>
                </a:lnTo>
                <a:close/>
                <a:moveTo>
                  <a:pt x="656" y="21600"/>
                </a:moveTo>
              </a:path>
            </a:pathLst>
          </a:custGeom>
          <a:solidFill>
            <a:schemeClr val="accent1">
              <a:lumMod val="20000"/>
              <a:lumOff val="80000"/>
              <a:alpha val="67058"/>
            </a:schemeClr>
          </a:solidFill>
          <a:ln>
            <a:noFill/>
          </a:ln>
        </p:spPr>
        <p:txBody>
          <a:bodyPr lIns="0" tIns="0" rIns="0" bIns="0"/>
          <a:lstStyle/>
          <a:p>
            <a:pPr>
              <a:defRPr/>
            </a:pPr>
            <a:endParaRPr lang="cs-CZ" dirty="0">
              <a:latin typeface="Arial" charset="0"/>
              <a:cs typeface="Arial" charset="0"/>
            </a:endParaRPr>
          </a:p>
        </p:txBody>
      </p:sp>
      <p:grpSp>
        <p:nvGrpSpPr>
          <p:cNvPr id="11268" name="Group 5"/>
          <p:cNvGrpSpPr>
            <a:grpSpLocks noChangeAspect="1"/>
          </p:cNvGrpSpPr>
          <p:nvPr/>
        </p:nvGrpSpPr>
        <p:grpSpPr bwMode="auto">
          <a:xfrm>
            <a:off x="360363" y="215266"/>
            <a:ext cx="1816100" cy="569594"/>
            <a:chOff x="0" y="0"/>
            <a:chExt cx="2194" cy="644"/>
          </a:xfrm>
        </p:grpSpPr>
        <p:sp>
          <p:nvSpPr>
            <p:cNvPr id="11274" name="AutoShape 6"/>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5" name="AutoShape 7"/>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6" name="AutoShape 8"/>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7" name="AutoShape 9"/>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8" name="AutoShape 10"/>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79" name="AutoShape 11"/>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0" name="AutoShape 12"/>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1" name="AutoShape 13"/>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2" name="AutoShape 14"/>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3" name="AutoShape 15"/>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4" name="AutoShape 16"/>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5" name="AutoShape 17"/>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6" name="AutoShape 18"/>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7" name="AutoShape 19"/>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8" name="AutoShape 20"/>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89" name="AutoShape 21"/>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0" name="AutoShape 22"/>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1" name="AutoShape 23"/>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2" name="AutoShape 24"/>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3" name="Rectangle 25"/>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11294" name="AutoShape 26"/>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5" name="AutoShape 27"/>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6" name="AutoShape 28"/>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7" name="AutoShape 29"/>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8" name="AutoShape 30"/>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299" name="AutoShape 31"/>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0" name="AutoShape 32"/>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1" name="AutoShape 33"/>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2" name="AutoShape 34"/>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1303" name="AutoShape 35"/>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11269" name="Rectangle 3"/>
          <p:cNvSpPr>
            <a:spLocks noChangeArrowheads="1"/>
          </p:cNvSpPr>
          <p:nvPr/>
        </p:nvSpPr>
        <p:spPr bwMode="auto">
          <a:xfrm flipV="1">
            <a:off x="1" y="6111240"/>
            <a:ext cx="7267575" cy="45720"/>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Nadpis 1"/>
          <p:cNvSpPr>
            <a:spLocks noGrp="1"/>
          </p:cNvSpPr>
          <p:nvPr>
            <p:ph type="title"/>
          </p:nvPr>
        </p:nvSpPr>
        <p:spPr>
          <a:xfrm>
            <a:off x="3525839" y="259080"/>
            <a:ext cx="5367337" cy="525780"/>
          </a:xfrm>
        </p:spPr>
        <p:txBody>
          <a:bodyPr>
            <a:noAutofit/>
          </a:bodyPr>
          <a:lstStyle/>
          <a:p>
            <a:pPr algn="r" eaLnBrk="1" hangingPunct="1">
              <a:defRPr/>
            </a:pPr>
            <a:r>
              <a:rPr lang="en-US" sz="2800" b="1" spc="50" dirty="0" smtClean="0">
                <a:solidFill>
                  <a:schemeClr val="bg1"/>
                </a:solidFill>
                <a:effectLst>
                  <a:outerShdw blurRad="38100" dist="38100" dir="2700000" algn="tl">
                    <a:srgbClr val="000000">
                      <a:alpha val="43137"/>
                    </a:srgbClr>
                  </a:outerShdw>
                </a:effectLst>
              </a:rPr>
              <a:t>TESCAN TRACE GSR Hardware</a:t>
            </a:r>
            <a:endParaRPr lang="cs-CZ" sz="2800" b="1" dirty="0" smtClean="0">
              <a:solidFill>
                <a:schemeClr val="bg1"/>
              </a:solidFill>
              <a:effectLst>
                <a:outerShdw blurRad="38100" dist="38100" dir="2700000" algn="tl">
                  <a:srgbClr val="000000"/>
                </a:outerShdw>
              </a:effectLst>
            </a:endParaRPr>
          </a:p>
        </p:txBody>
      </p:sp>
      <p:sp>
        <p:nvSpPr>
          <p:cNvPr id="11271" name="Text Box 3"/>
          <p:cNvSpPr txBox="1">
            <a:spLocks noChangeArrowheads="1"/>
          </p:cNvSpPr>
          <p:nvPr/>
        </p:nvSpPr>
        <p:spPr bwMode="auto">
          <a:xfrm>
            <a:off x="-460375" y="6280786"/>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cs-CZ" sz="1400">
                <a:solidFill>
                  <a:srgbClr val="006699"/>
                </a:solidFill>
                <a:latin typeface="Lucida Grande"/>
              </a:rPr>
              <a:t>TESCAN TRACE GSR</a:t>
            </a:r>
          </a:p>
        </p:txBody>
      </p:sp>
      <p:sp>
        <p:nvSpPr>
          <p:cNvPr id="11272" name="Text Box 43"/>
          <p:cNvSpPr txBox="1">
            <a:spLocks noChangeArrowheads="1"/>
          </p:cNvSpPr>
          <p:nvPr/>
        </p:nvSpPr>
        <p:spPr bwMode="auto">
          <a:xfrm>
            <a:off x="539751" y="1183006"/>
            <a:ext cx="77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cs-CZ" sz="2400" b="1"/>
              <a:t>TESCAN TRACE</a:t>
            </a:r>
            <a:r>
              <a:rPr lang="en-US" sz="2400" b="1"/>
              <a:t> GSR Hardware Integration</a:t>
            </a:r>
          </a:p>
        </p:txBody>
      </p:sp>
      <p:pic>
        <p:nvPicPr>
          <p:cNvPr id="11273" name="Picture 42" descr="path4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9" y="1786890"/>
            <a:ext cx="6702425" cy="420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42"/>
          <p:cNvGrpSpPr>
            <a:grpSpLocks/>
          </p:cNvGrpSpPr>
          <p:nvPr/>
        </p:nvGrpSpPr>
        <p:grpSpPr bwMode="auto">
          <a:xfrm>
            <a:off x="-56233" y="0"/>
            <a:ext cx="9229949" cy="1240111"/>
            <a:chOff x="-77" y="350"/>
            <a:chExt cx="8269" cy="1111"/>
          </a:xfrm>
        </p:grpSpPr>
        <p:pic>
          <p:nvPicPr>
            <p:cNvPr id="41" name="Picture 43" descr="lista vega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4"/>
            <p:cNvGrpSpPr>
              <a:grpSpLocks/>
            </p:cNvGrpSpPr>
            <p:nvPr/>
          </p:nvGrpSpPr>
          <p:grpSpPr bwMode="auto">
            <a:xfrm>
              <a:off x="467" y="487"/>
              <a:ext cx="2178" cy="590"/>
              <a:chOff x="0" y="0"/>
              <a:chExt cx="2194" cy="644"/>
            </a:xfrm>
          </p:grpSpPr>
          <p:sp>
            <p:nvSpPr>
              <p:cNvPr id="43"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44"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5"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6"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7"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8"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9"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0"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1"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2"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3"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4"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7"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0"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2"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286926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36"/>
          <p:cNvSpPr>
            <a:spLocks noChangeAspect="1"/>
          </p:cNvSpPr>
          <p:nvPr/>
        </p:nvSpPr>
        <p:spPr bwMode="auto">
          <a:xfrm rot="21145502">
            <a:off x="-1470025" y="3065146"/>
            <a:ext cx="10896600" cy="3604260"/>
          </a:xfrm>
          <a:custGeom>
            <a:avLst/>
            <a:gdLst>
              <a:gd name="T0" fmla="*/ 330934 w 21600"/>
              <a:gd name="T1" fmla="*/ 3003550 h 21600"/>
              <a:gd name="T2" fmla="*/ 10896600 w 21600"/>
              <a:gd name="T3" fmla="*/ 2044917 h 21600"/>
              <a:gd name="T4" fmla="*/ 10896600 w 21600"/>
              <a:gd name="T5" fmla="*/ 0 h 21600"/>
              <a:gd name="T6" fmla="*/ 0 w 21600"/>
              <a:gd name="T7" fmla="*/ 2437464 h 21600"/>
              <a:gd name="T8" fmla="*/ 330934 w 21600"/>
              <a:gd name="T9" fmla="*/ 3003550 h 21600"/>
              <a:gd name="T10" fmla="*/ 330934 w 21600"/>
              <a:gd name="T11" fmla="*/ 300355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6" y="21600"/>
                </a:moveTo>
                <a:lnTo>
                  <a:pt x="21600" y="14706"/>
                </a:lnTo>
                <a:lnTo>
                  <a:pt x="21600" y="0"/>
                </a:lnTo>
                <a:lnTo>
                  <a:pt x="0" y="17529"/>
                </a:lnTo>
                <a:lnTo>
                  <a:pt x="656" y="21600"/>
                </a:lnTo>
                <a:close/>
                <a:moveTo>
                  <a:pt x="656" y="21600"/>
                </a:moveTo>
              </a:path>
            </a:pathLst>
          </a:custGeom>
          <a:solidFill>
            <a:schemeClr val="accent1">
              <a:lumMod val="20000"/>
              <a:lumOff val="80000"/>
              <a:alpha val="67058"/>
            </a:schemeClr>
          </a:solidFill>
          <a:ln>
            <a:noFill/>
          </a:ln>
        </p:spPr>
        <p:txBody>
          <a:bodyPr lIns="0" tIns="0" rIns="0" bIns="0"/>
          <a:lstStyle/>
          <a:p>
            <a:pPr>
              <a:defRPr/>
            </a:pPr>
            <a:endParaRPr lang="cs-CZ" dirty="0">
              <a:latin typeface="Arial" charset="0"/>
              <a:cs typeface="Arial" charset="0"/>
            </a:endParaRPr>
          </a:p>
        </p:txBody>
      </p:sp>
      <p:grpSp>
        <p:nvGrpSpPr>
          <p:cNvPr id="2054" name="Group 5"/>
          <p:cNvGrpSpPr>
            <a:grpSpLocks noChangeAspect="1"/>
          </p:cNvGrpSpPr>
          <p:nvPr/>
        </p:nvGrpSpPr>
        <p:grpSpPr bwMode="auto">
          <a:xfrm>
            <a:off x="360363" y="215266"/>
            <a:ext cx="1816100" cy="569594"/>
            <a:chOff x="0" y="0"/>
            <a:chExt cx="2194" cy="644"/>
          </a:xfrm>
        </p:grpSpPr>
        <p:sp>
          <p:nvSpPr>
            <p:cNvPr id="2060" name="AutoShape 6"/>
            <p:cNvSpPr>
              <a:spLocks noChangeAspect="1"/>
            </p:cNvSpPr>
            <p:nvPr/>
          </p:nvSpPr>
          <p:spPr bwMode="auto">
            <a:xfrm>
              <a:off x="459" y="143"/>
              <a:ext cx="25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1" name="AutoShape 7"/>
            <p:cNvSpPr>
              <a:spLocks noChangeAspect="1"/>
            </p:cNvSpPr>
            <p:nvPr/>
          </p:nvSpPr>
          <p:spPr bwMode="auto">
            <a:xfrm>
              <a:off x="735" y="143"/>
              <a:ext cx="222"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2" name="AutoShape 8"/>
            <p:cNvSpPr>
              <a:spLocks noChangeAspect="1"/>
            </p:cNvSpPr>
            <p:nvPr/>
          </p:nvSpPr>
          <p:spPr bwMode="auto">
            <a:xfrm>
              <a:off x="990" y="143"/>
              <a:ext cx="260" cy="335"/>
            </a:xfrm>
            <a:custGeom>
              <a:avLst/>
              <a:gdLst>
                <a:gd name="T0" fmla="*/ 0 w 21600"/>
                <a:gd name="T1" fmla="*/ 0 h 21423"/>
                <a:gd name="T2" fmla="*/ 0 w 21600"/>
                <a:gd name="T3" fmla="*/ 0 h 21423"/>
                <a:gd name="T4" fmla="*/ 0 w 21600"/>
                <a:gd name="T5" fmla="*/ 0 h 21423"/>
                <a:gd name="T6" fmla="*/ 0 w 21600"/>
                <a:gd name="T7" fmla="*/ 0 h 21423"/>
                <a:gd name="T8" fmla="*/ 0 w 21600"/>
                <a:gd name="T9" fmla="*/ 0 h 21423"/>
                <a:gd name="T10" fmla="*/ 0 w 21600"/>
                <a:gd name="T11" fmla="*/ 0 h 21423"/>
                <a:gd name="T12" fmla="*/ 0 w 21600"/>
                <a:gd name="T13" fmla="*/ 0 h 21423"/>
                <a:gd name="T14" fmla="*/ 0 w 21600"/>
                <a:gd name="T15" fmla="*/ 0 h 21423"/>
                <a:gd name="T16" fmla="*/ 0 w 21600"/>
                <a:gd name="T17" fmla="*/ 0 h 21423"/>
                <a:gd name="T18" fmla="*/ 0 w 21600"/>
                <a:gd name="T19" fmla="*/ 0 h 21423"/>
                <a:gd name="T20" fmla="*/ 0 w 21600"/>
                <a:gd name="T21" fmla="*/ 0 h 21423"/>
                <a:gd name="T22" fmla="*/ 0 w 21600"/>
                <a:gd name="T23" fmla="*/ 0 h 21423"/>
                <a:gd name="T24" fmla="*/ 0 w 21600"/>
                <a:gd name="T25" fmla="*/ 0 h 21423"/>
                <a:gd name="T26" fmla="*/ 0 w 21600"/>
                <a:gd name="T27" fmla="*/ 0 h 21423"/>
                <a:gd name="T28" fmla="*/ 0 w 21600"/>
                <a:gd name="T29" fmla="*/ 0 h 21423"/>
                <a:gd name="T30" fmla="*/ 0 w 21600"/>
                <a:gd name="T31" fmla="*/ 0 h 21423"/>
                <a:gd name="T32" fmla="*/ 0 w 21600"/>
                <a:gd name="T33" fmla="*/ 0 h 21423"/>
                <a:gd name="T34" fmla="*/ 0 w 21600"/>
                <a:gd name="T35" fmla="*/ 0 h 21423"/>
                <a:gd name="T36" fmla="*/ 0 w 21600"/>
                <a:gd name="T37" fmla="*/ 0 h 21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423"/>
                <a:gd name="T59" fmla="*/ 21600 w 21600"/>
                <a:gd name="T60" fmla="*/ 21423 h 21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3" name="AutoShape 9"/>
            <p:cNvSpPr>
              <a:spLocks noChangeAspect="1"/>
            </p:cNvSpPr>
            <p:nvPr/>
          </p:nvSpPr>
          <p:spPr bwMode="auto">
            <a:xfrm>
              <a:off x="1281" y="143"/>
              <a:ext cx="268" cy="336"/>
            </a:xfrm>
            <a:custGeom>
              <a:avLst/>
              <a:gdLst>
                <a:gd name="T0" fmla="*/ 0 w 21387"/>
                <a:gd name="T1" fmla="*/ 0 h 21281"/>
                <a:gd name="T2" fmla="*/ 0 w 21387"/>
                <a:gd name="T3" fmla="*/ 0 h 21281"/>
                <a:gd name="T4" fmla="*/ 0 w 21387"/>
                <a:gd name="T5" fmla="*/ 0 h 21281"/>
                <a:gd name="T6" fmla="*/ 0 w 21387"/>
                <a:gd name="T7" fmla="*/ 0 h 21281"/>
                <a:gd name="T8" fmla="*/ 0 w 21387"/>
                <a:gd name="T9" fmla="*/ 0 h 21281"/>
                <a:gd name="T10" fmla="*/ 0 w 21387"/>
                <a:gd name="T11" fmla="*/ 0 h 21281"/>
                <a:gd name="T12" fmla="*/ 0 w 21387"/>
                <a:gd name="T13" fmla="*/ 0 h 21281"/>
                <a:gd name="T14" fmla="*/ 0 w 21387"/>
                <a:gd name="T15" fmla="*/ 0 h 21281"/>
                <a:gd name="T16" fmla="*/ 0 w 21387"/>
                <a:gd name="T17" fmla="*/ 0 h 21281"/>
                <a:gd name="T18" fmla="*/ 0 w 21387"/>
                <a:gd name="T19" fmla="*/ 0 h 21281"/>
                <a:gd name="T20" fmla="*/ 0 w 21387"/>
                <a:gd name="T21" fmla="*/ 0 h 21281"/>
                <a:gd name="T22" fmla="*/ 0 w 21387"/>
                <a:gd name="T23" fmla="*/ 0 h 21281"/>
                <a:gd name="T24" fmla="*/ 0 w 21387"/>
                <a:gd name="T25" fmla="*/ 0 h 21281"/>
                <a:gd name="T26" fmla="*/ 0 w 21387"/>
                <a:gd name="T27" fmla="*/ 0 h 21281"/>
                <a:gd name="T28" fmla="*/ 0 w 21387"/>
                <a:gd name="T29" fmla="*/ 0 h 21281"/>
                <a:gd name="T30" fmla="*/ 0 w 21387"/>
                <a:gd name="T31" fmla="*/ 0 h 21281"/>
                <a:gd name="T32" fmla="*/ 0 w 21387"/>
                <a:gd name="T33" fmla="*/ 0 h 2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87"/>
                <a:gd name="T52" fmla="*/ 0 h 21281"/>
                <a:gd name="T53" fmla="*/ 21387 w 21387"/>
                <a:gd name="T54" fmla="*/ 21281 h 2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4" name="AutoShape 10"/>
            <p:cNvSpPr>
              <a:spLocks noChangeAspect="1"/>
            </p:cNvSpPr>
            <p:nvPr/>
          </p:nvSpPr>
          <p:spPr bwMode="auto">
            <a:xfrm>
              <a:off x="1563" y="143"/>
              <a:ext cx="307"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5" name="AutoShape 11"/>
            <p:cNvSpPr>
              <a:spLocks noChangeAspect="1"/>
            </p:cNvSpPr>
            <p:nvPr/>
          </p:nvSpPr>
          <p:spPr bwMode="auto">
            <a:xfrm>
              <a:off x="1898" y="143"/>
              <a:ext cx="296" cy="3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6" name="AutoShape 12"/>
            <p:cNvSpPr>
              <a:spLocks noChangeAspect="1"/>
            </p:cNvSpPr>
            <p:nvPr/>
          </p:nvSpPr>
          <p:spPr bwMode="auto">
            <a:xfrm>
              <a:off x="0" y="146"/>
              <a:ext cx="342"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7" name="AutoShape 13"/>
            <p:cNvSpPr>
              <a:spLocks noChangeAspect="1"/>
            </p:cNvSpPr>
            <p:nvPr/>
          </p:nvSpPr>
          <p:spPr bwMode="auto">
            <a:xfrm>
              <a:off x="279" y="0"/>
              <a:ext cx="150"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0"/>
                  </a:moveTo>
                  <a:lnTo>
                    <a:pt x="12800" y="21600"/>
                  </a:lnTo>
                  <a:lnTo>
                    <a:pt x="0" y="21600"/>
                  </a:lnTo>
                  <a:lnTo>
                    <a:pt x="6000" y="0"/>
                  </a:lnTo>
                  <a:lnTo>
                    <a:pt x="21600" y="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8" name="AutoShape 14"/>
            <p:cNvSpPr>
              <a:spLocks noChangeAspect="1"/>
            </p:cNvSpPr>
            <p:nvPr/>
          </p:nvSpPr>
          <p:spPr bwMode="auto">
            <a:xfrm>
              <a:off x="556"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69" name="AutoShape 15"/>
            <p:cNvSpPr>
              <a:spLocks noChangeAspect="1"/>
            </p:cNvSpPr>
            <p:nvPr/>
          </p:nvSpPr>
          <p:spPr bwMode="auto">
            <a:xfrm>
              <a:off x="624"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0" name="AutoShape 16"/>
            <p:cNvSpPr>
              <a:spLocks noChangeAspect="1"/>
            </p:cNvSpPr>
            <p:nvPr/>
          </p:nvSpPr>
          <p:spPr bwMode="auto">
            <a:xfrm>
              <a:off x="694"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1" name="AutoShape 17"/>
            <p:cNvSpPr>
              <a:spLocks noChangeAspect="1"/>
            </p:cNvSpPr>
            <p:nvPr/>
          </p:nvSpPr>
          <p:spPr bwMode="auto">
            <a:xfrm>
              <a:off x="769" y="574"/>
              <a:ext cx="4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2" name="AutoShape 18"/>
            <p:cNvSpPr>
              <a:spLocks noChangeAspect="1"/>
            </p:cNvSpPr>
            <p:nvPr/>
          </p:nvSpPr>
          <p:spPr bwMode="auto">
            <a:xfrm>
              <a:off x="830"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3" name="AutoShape 19"/>
            <p:cNvSpPr>
              <a:spLocks noChangeAspect="1"/>
            </p:cNvSpPr>
            <p:nvPr/>
          </p:nvSpPr>
          <p:spPr bwMode="auto">
            <a:xfrm>
              <a:off x="910"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4" name="AutoShape 20"/>
            <p:cNvSpPr>
              <a:spLocks noChangeAspect="1"/>
            </p:cNvSpPr>
            <p:nvPr/>
          </p:nvSpPr>
          <p:spPr bwMode="auto">
            <a:xfrm>
              <a:off x="984" y="574"/>
              <a:ext cx="6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00"/>
                <a:gd name="T67" fmla="*/ 0 h 21600"/>
                <a:gd name="T68" fmla="*/ 21600 w 21600"/>
                <a:gd name="T69" fmla="*/ 21600 h 21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5" name="AutoShape 21"/>
            <p:cNvSpPr>
              <a:spLocks noChangeAspect="1"/>
            </p:cNvSpPr>
            <p:nvPr/>
          </p:nvSpPr>
          <p:spPr bwMode="auto">
            <a:xfrm>
              <a:off x="1065" y="574"/>
              <a:ext cx="6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6" name="AutoShape 22"/>
            <p:cNvSpPr>
              <a:spLocks noChangeAspect="1"/>
            </p:cNvSpPr>
            <p:nvPr/>
          </p:nvSpPr>
          <p:spPr bwMode="auto">
            <a:xfrm>
              <a:off x="1143" y="574"/>
              <a:ext cx="52"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7" name="AutoShape 23"/>
            <p:cNvSpPr>
              <a:spLocks noChangeAspect="1"/>
            </p:cNvSpPr>
            <p:nvPr/>
          </p:nvSpPr>
          <p:spPr bwMode="auto">
            <a:xfrm>
              <a:off x="1222" y="574"/>
              <a:ext cx="51"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8" name="AutoShape 24"/>
            <p:cNvSpPr>
              <a:spLocks noChangeAspect="1"/>
            </p:cNvSpPr>
            <p:nvPr/>
          </p:nvSpPr>
          <p:spPr bwMode="auto">
            <a:xfrm>
              <a:off x="1295" y="574"/>
              <a:ext cx="49"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79" name="Rectangle 25"/>
            <p:cNvSpPr>
              <a:spLocks noChangeAspect="1"/>
            </p:cNvSpPr>
            <p:nvPr/>
          </p:nvSpPr>
          <p:spPr bwMode="auto">
            <a:xfrm>
              <a:off x="1400" y="574"/>
              <a:ext cx="8" cy="7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2080" name="AutoShape 26"/>
            <p:cNvSpPr>
              <a:spLocks noChangeAspect="1"/>
            </p:cNvSpPr>
            <p:nvPr/>
          </p:nvSpPr>
          <p:spPr bwMode="auto">
            <a:xfrm>
              <a:off x="1433"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1" name="AutoShape 27"/>
            <p:cNvSpPr>
              <a:spLocks noChangeAspect="1"/>
            </p:cNvSpPr>
            <p:nvPr/>
          </p:nvSpPr>
          <p:spPr bwMode="auto">
            <a:xfrm>
              <a:off x="1549" y="574"/>
              <a:ext cx="5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2" name="AutoShape 28"/>
            <p:cNvSpPr>
              <a:spLocks noChangeAspect="1"/>
            </p:cNvSpPr>
            <p:nvPr/>
          </p:nvSpPr>
          <p:spPr bwMode="auto">
            <a:xfrm>
              <a:off x="1623" y="574"/>
              <a:ext cx="65"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3" name="AutoShape 29"/>
            <p:cNvSpPr>
              <a:spLocks noChangeAspect="1"/>
            </p:cNvSpPr>
            <p:nvPr/>
          </p:nvSpPr>
          <p:spPr bwMode="auto">
            <a:xfrm>
              <a:off x="1701"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4" name="AutoShape 30"/>
            <p:cNvSpPr>
              <a:spLocks noChangeAspect="1"/>
            </p:cNvSpPr>
            <p:nvPr/>
          </p:nvSpPr>
          <p:spPr bwMode="auto">
            <a:xfrm>
              <a:off x="1782" y="574"/>
              <a:ext cx="58"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5" name="AutoShape 31"/>
            <p:cNvSpPr>
              <a:spLocks noChangeAspect="1"/>
            </p:cNvSpPr>
            <p:nvPr/>
          </p:nvSpPr>
          <p:spPr bwMode="auto">
            <a:xfrm>
              <a:off x="1862" y="574"/>
              <a:ext cx="53"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00"/>
                <a:gd name="T88" fmla="*/ 0 h 21600"/>
                <a:gd name="T89" fmla="*/ 21600 w 21600"/>
                <a:gd name="T90" fmla="*/ 21600 h 216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6" name="AutoShape 32"/>
            <p:cNvSpPr>
              <a:spLocks noChangeAspect="1"/>
            </p:cNvSpPr>
            <p:nvPr/>
          </p:nvSpPr>
          <p:spPr bwMode="auto">
            <a:xfrm>
              <a:off x="1939"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7" name="AutoShape 33"/>
            <p:cNvSpPr>
              <a:spLocks noChangeAspect="1"/>
            </p:cNvSpPr>
            <p:nvPr/>
          </p:nvSpPr>
          <p:spPr bwMode="auto">
            <a:xfrm>
              <a:off x="1994" y="574"/>
              <a:ext cx="64"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8" name="AutoShape 34"/>
            <p:cNvSpPr>
              <a:spLocks noChangeAspect="1"/>
            </p:cNvSpPr>
            <p:nvPr/>
          </p:nvSpPr>
          <p:spPr bwMode="auto">
            <a:xfrm>
              <a:off x="2072" y="574"/>
              <a:ext cx="50"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00"/>
                <a:gd name="T64" fmla="*/ 0 h 21600"/>
                <a:gd name="T65" fmla="*/ 21600 w 21600"/>
                <a:gd name="T66" fmla="*/ 21600 h 21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089" name="AutoShape 35"/>
            <p:cNvSpPr>
              <a:spLocks noChangeAspect="1"/>
            </p:cNvSpPr>
            <p:nvPr/>
          </p:nvSpPr>
          <p:spPr bwMode="auto">
            <a:xfrm>
              <a:off x="2145" y="574"/>
              <a:ext cx="46" cy="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sp>
        <p:nvSpPr>
          <p:cNvPr id="2055" name="Rectangle 3"/>
          <p:cNvSpPr>
            <a:spLocks noChangeArrowheads="1"/>
          </p:cNvSpPr>
          <p:nvPr/>
        </p:nvSpPr>
        <p:spPr bwMode="auto">
          <a:xfrm flipV="1">
            <a:off x="1" y="6111240"/>
            <a:ext cx="7267575" cy="45720"/>
          </a:xfrm>
          <a:prstGeom prst="rect">
            <a:avLst/>
          </a:prstGeom>
          <a:gradFill rotWithShape="1">
            <a:gsLst>
              <a:gs pos="0">
                <a:srgbClr val="104F7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Nadpis 1"/>
          <p:cNvSpPr>
            <a:spLocks noGrp="1"/>
          </p:cNvSpPr>
          <p:nvPr>
            <p:ph type="title" idx="4294967295"/>
          </p:nvPr>
        </p:nvSpPr>
        <p:spPr>
          <a:xfrm>
            <a:off x="3525839" y="259080"/>
            <a:ext cx="5367337" cy="525780"/>
          </a:xfrm>
        </p:spPr>
        <p:txBody>
          <a:bodyPr>
            <a:noAutofit/>
          </a:bodyPr>
          <a:lstStyle/>
          <a:p>
            <a:pPr algn="r" eaLnBrk="1" hangingPunct="1">
              <a:defRPr/>
            </a:pPr>
            <a:r>
              <a:rPr lang="en-US" sz="2800" b="1" spc="50" dirty="0" smtClean="0">
                <a:solidFill>
                  <a:schemeClr val="bg1"/>
                </a:solidFill>
                <a:effectLst>
                  <a:outerShdw blurRad="38100" dist="38100" dir="2700000" algn="tl">
                    <a:srgbClr val="000000">
                      <a:alpha val="43137"/>
                    </a:srgbClr>
                  </a:outerShdw>
                </a:effectLst>
              </a:rPr>
              <a:t>TESCAN TRACE GSR Hardware</a:t>
            </a:r>
            <a:endParaRPr lang="en-US" sz="2800" b="1" dirty="0" smtClean="0">
              <a:solidFill>
                <a:schemeClr val="bg1"/>
              </a:solidFill>
              <a:effectLst>
                <a:outerShdw blurRad="38100" dist="38100" dir="2700000" algn="tl">
                  <a:srgbClr val="000000"/>
                </a:outerShdw>
              </a:effectLst>
            </a:endParaRPr>
          </a:p>
        </p:txBody>
      </p:sp>
      <p:sp>
        <p:nvSpPr>
          <p:cNvPr id="2057" name="Text Box 3"/>
          <p:cNvSpPr txBox="1">
            <a:spLocks noChangeArrowheads="1"/>
          </p:cNvSpPr>
          <p:nvPr/>
        </p:nvSpPr>
        <p:spPr bwMode="auto">
          <a:xfrm>
            <a:off x="-460375" y="6280786"/>
            <a:ext cx="386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cs-CZ" sz="1400">
                <a:solidFill>
                  <a:srgbClr val="006699"/>
                </a:solidFill>
                <a:latin typeface="Lucida Grande"/>
              </a:rPr>
              <a:t>TESCAN TRACE GSR</a:t>
            </a:r>
          </a:p>
        </p:txBody>
      </p:sp>
      <p:graphicFrame>
        <p:nvGraphicFramePr>
          <p:cNvPr id="2050" name="Object 42"/>
          <p:cNvGraphicFramePr>
            <a:graphicFrameLocks noChangeAspect="1"/>
          </p:cNvGraphicFramePr>
          <p:nvPr/>
        </p:nvGraphicFramePr>
        <p:xfrm>
          <a:off x="5724525" y="1442086"/>
          <a:ext cx="2851150" cy="2055494"/>
        </p:xfrm>
        <a:graphic>
          <a:graphicData uri="http://schemas.openxmlformats.org/presentationml/2006/ole">
            <mc:AlternateContent xmlns:mc="http://schemas.openxmlformats.org/markup-compatibility/2006">
              <mc:Choice xmlns:v="urn:schemas-microsoft-com:vml" Requires="v">
                <p:oleObj spid="_x0000_s12330" name="Picture" r:id="rId3" imgW="8601120" imgH="5172120" progId="Word.Picture.8">
                  <p:embed/>
                </p:oleObj>
              </mc:Choice>
              <mc:Fallback>
                <p:oleObj name="Picture" r:id="rId3" imgW="8601120" imgH="517212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442086"/>
                        <a:ext cx="2851150" cy="20554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41"/>
          <p:cNvGraphicFramePr>
            <a:graphicFrameLocks noChangeAspect="1"/>
          </p:cNvGraphicFramePr>
          <p:nvPr/>
        </p:nvGraphicFramePr>
        <p:xfrm>
          <a:off x="5867400" y="4034790"/>
          <a:ext cx="2744788" cy="2116456"/>
        </p:xfrm>
        <a:graphic>
          <a:graphicData uri="http://schemas.openxmlformats.org/presentationml/2006/ole">
            <mc:AlternateContent xmlns:mc="http://schemas.openxmlformats.org/markup-compatibility/2006">
              <mc:Choice xmlns:v="urn:schemas-microsoft-com:vml" Requires="v">
                <p:oleObj spid="_x0000_s12331" name="Obrázek" r:id="rId5" imgW="7343640" imgH="4705200" progId="Word.Picture.8">
                  <p:embed/>
                </p:oleObj>
              </mc:Choice>
              <mc:Fallback>
                <p:oleObj name="Obrázek" r:id="rId5" imgW="7343640" imgH="47052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034790"/>
                        <a:ext cx="2744788" cy="211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8" name="Text Box 42"/>
          <p:cNvSpPr txBox="1">
            <a:spLocks noChangeArrowheads="1"/>
          </p:cNvSpPr>
          <p:nvPr/>
        </p:nvSpPr>
        <p:spPr bwMode="auto">
          <a:xfrm>
            <a:off x="107950" y="1960246"/>
            <a:ext cx="5543550" cy="312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438150" defTabSz="1300163" eaLnBrk="0" hangingPunct="0">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1pPr>
            <a:lvl2pPr marL="742950" indent="-285750" defTabSz="1300163" eaLnBrk="0" hangingPunct="0">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2pPr>
            <a:lvl3pPr marL="1143000" indent="-228600" defTabSz="1300163" eaLnBrk="0" hangingPunct="0">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3pPr>
            <a:lvl4pPr marL="1600200" indent="-228600" defTabSz="1300163" eaLnBrk="0" hangingPunct="0">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4pPr>
            <a:lvl5pPr marL="2057400" indent="-228600" defTabSz="1300163" eaLnBrk="0" hangingPunct="0">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5pPr>
            <a:lvl6pPr marL="2514600" indent="-228600" defTabSz="1300163" eaLnBrk="0" fontAlgn="base" hangingPunct="0">
              <a:spcBef>
                <a:spcPct val="0"/>
              </a:spcBef>
              <a:spcAft>
                <a:spcPct val="0"/>
              </a:spcAft>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6pPr>
            <a:lvl7pPr marL="2971800" indent="-228600" defTabSz="1300163" eaLnBrk="0" fontAlgn="base" hangingPunct="0">
              <a:spcBef>
                <a:spcPct val="0"/>
              </a:spcBef>
              <a:spcAft>
                <a:spcPct val="0"/>
              </a:spcAft>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7pPr>
            <a:lvl8pPr marL="3429000" indent="-228600" defTabSz="1300163" eaLnBrk="0" fontAlgn="base" hangingPunct="0">
              <a:spcBef>
                <a:spcPct val="0"/>
              </a:spcBef>
              <a:spcAft>
                <a:spcPct val="0"/>
              </a:spcAft>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8pPr>
            <a:lvl9pPr marL="3886200" indent="-228600" defTabSz="1300163" eaLnBrk="0" fontAlgn="base" hangingPunct="0">
              <a:spcBef>
                <a:spcPct val="0"/>
              </a:spcBef>
              <a:spcAft>
                <a:spcPct val="0"/>
              </a:spcAft>
              <a:tabLst>
                <a:tab pos="379413" algn="l"/>
                <a:tab pos="898525" algn="l"/>
                <a:tab pos="1011238" algn="l"/>
                <a:tab pos="1643063" algn="l"/>
                <a:tab pos="2293938" algn="l"/>
                <a:tab pos="2925763" algn="l"/>
                <a:tab pos="3576638" algn="l"/>
                <a:tab pos="4206875" algn="l"/>
                <a:tab pos="4840288" algn="l"/>
                <a:tab pos="5489575" algn="l"/>
                <a:tab pos="6121400" algn="l"/>
                <a:tab pos="6753225" algn="l"/>
                <a:tab pos="7404100" algn="l"/>
                <a:tab pos="8035925" algn="l"/>
                <a:tab pos="8686800" algn="l"/>
                <a:tab pos="9317038" algn="l"/>
                <a:tab pos="9948863" algn="l"/>
                <a:tab pos="10599738" algn="l"/>
                <a:tab pos="11231563" algn="l"/>
                <a:tab pos="11863388" algn="l"/>
                <a:tab pos="12512675" algn="l"/>
                <a:tab pos="13146088" algn="l"/>
                <a:tab pos="13471525" algn="l"/>
              </a:tabLst>
              <a:defRPr>
                <a:solidFill>
                  <a:schemeClr val="tx1"/>
                </a:solidFill>
                <a:latin typeface="Calibri" pitchFamily="34" charset="0"/>
                <a:cs typeface="Arial" pitchFamily="34" charset="0"/>
              </a:defRPr>
            </a:lvl9pPr>
          </a:lstStyle>
          <a:p>
            <a:pPr eaLnBrk="1" hangingPunct="1">
              <a:spcAft>
                <a:spcPts val="600"/>
              </a:spcAft>
              <a:buClr>
                <a:srgbClr val="808080"/>
              </a:buClr>
              <a:buSzPct val="100000"/>
              <a:buFont typeface="Wingdings" pitchFamily="2" charset="2"/>
              <a:buChar char="n"/>
            </a:pPr>
            <a:r>
              <a:rPr lang="cs-CZ"/>
              <a:t> </a:t>
            </a:r>
            <a:r>
              <a:rPr lang="en-US"/>
              <a:t>Powerful 50 MHz internal Pattern Generator</a:t>
            </a:r>
          </a:p>
          <a:p>
            <a:pPr eaLnBrk="1" hangingPunct="1">
              <a:spcAft>
                <a:spcPts val="600"/>
              </a:spcAft>
              <a:buClr>
                <a:srgbClr val="808080"/>
              </a:buClr>
              <a:buSzPct val="100000"/>
              <a:buFont typeface="Wingdings" pitchFamily="2" charset="2"/>
              <a:buChar char="n"/>
            </a:pPr>
            <a:r>
              <a:rPr lang="en-US"/>
              <a:t> 2 x DAC for each stage of deflection coils (X, Y)</a:t>
            </a:r>
          </a:p>
          <a:p>
            <a:pPr eaLnBrk="1" hangingPunct="1">
              <a:spcAft>
                <a:spcPts val="600"/>
              </a:spcAft>
              <a:buClr>
                <a:srgbClr val="808080"/>
              </a:buClr>
              <a:buSzPct val="100000"/>
              <a:buFont typeface="Wingdings" pitchFamily="2" charset="2"/>
              <a:buChar char="n"/>
            </a:pPr>
            <a:r>
              <a:rPr lang="en-US"/>
              <a:t> 16-bit scanning ramp DACs </a:t>
            </a:r>
          </a:p>
          <a:p>
            <a:pPr eaLnBrk="1" hangingPunct="1">
              <a:spcAft>
                <a:spcPts val="600"/>
              </a:spcAft>
              <a:buClr>
                <a:srgbClr val="808080"/>
              </a:buClr>
              <a:buSzPct val="100000"/>
            </a:pPr>
            <a:r>
              <a:rPr lang="en-US"/>
              <a:t>		(65,536 x 65,536 virtual write field)</a:t>
            </a:r>
          </a:p>
          <a:p>
            <a:pPr eaLnBrk="1" hangingPunct="1">
              <a:spcAft>
                <a:spcPts val="600"/>
              </a:spcAft>
              <a:buClr>
                <a:srgbClr val="808080"/>
              </a:buClr>
              <a:buSzPct val="100000"/>
              <a:buFont typeface="Wingdings" pitchFamily="2" charset="2"/>
              <a:buChar char="n"/>
            </a:pPr>
            <a:r>
              <a:rPr lang="en-US"/>
              <a:t> Variable dwell time</a:t>
            </a:r>
          </a:p>
          <a:p>
            <a:pPr eaLnBrk="1" hangingPunct="1">
              <a:spcAft>
                <a:spcPts val="600"/>
              </a:spcAft>
              <a:buClr>
                <a:srgbClr val="808080"/>
              </a:buClr>
              <a:buSzPct val="100000"/>
              <a:buFont typeface="Wingdings" pitchFamily="2" charset="2"/>
              <a:buChar char="n"/>
            </a:pPr>
            <a:r>
              <a:rPr lang="en-US"/>
              <a:t> Static and dynamic distortion correction</a:t>
            </a:r>
          </a:p>
          <a:p>
            <a:pPr eaLnBrk="1" hangingPunct="1">
              <a:spcAft>
                <a:spcPts val="600"/>
              </a:spcAft>
              <a:buClr>
                <a:srgbClr val="808080"/>
              </a:buClr>
              <a:buSzPct val="100000"/>
              <a:buFont typeface="Wingdings" pitchFamily="2" charset="2"/>
              <a:buChar char="n"/>
            </a:pPr>
            <a:r>
              <a:rPr lang="en-US"/>
              <a:t> Digital compensation of field errors </a:t>
            </a:r>
          </a:p>
          <a:p>
            <a:pPr eaLnBrk="1" hangingPunct="1">
              <a:spcAft>
                <a:spcPts val="600"/>
              </a:spcAft>
              <a:buClr>
                <a:srgbClr val="808080"/>
              </a:buClr>
              <a:buSzPct val="100000"/>
              <a:buFont typeface="Wingdings" pitchFamily="2" charset="2"/>
              <a:buChar char="n"/>
            </a:pPr>
            <a:r>
              <a:rPr lang="en-US"/>
              <a:t> Automatic control of electrostatic beam blanker (10 MHz)</a:t>
            </a:r>
          </a:p>
        </p:txBody>
      </p:sp>
      <p:sp>
        <p:nvSpPr>
          <p:cNvPr id="2059" name="Text Box 43"/>
          <p:cNvSpPr txBox="1">
            <a:spLocks noChangeArrowheads="1"/>
          </p:cNvSpPr>
          <p:nvPr/>
        </p:nvSpPr>
        <p:spPr bwMode="auto">
          <a:xfrm>
            <a:off x="468314" y="1268730"/>
            <a:ext cx="3552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cs-CZ" sz="2400" b="1">
                <a:sym typeface="Lucida Grande"/>
              </a:rPr>
              <a:t>Scanning Generator</a:t>
            </a:r>
            <a:endParaRPr lang="en-US" sz="2400" b="1">
              <a:sym typeface="Lucida Grande"/>
            </a:endParaRPr>
          </a:p>
        </p:txBody>
      </p:sp>
      <p:grpSp>
        <p:nvGrpSpPr>
          <p:cNvPr id="42" name="Group 42"/>
          <p:cNvGrpSpPr>
            <a:grpSpLocks/>
          </p:cNvGrpSpPr>
          <p:nvPr/>
        </p:nvGrpSpPr>
        <p:grpSpPr bwMode="auto">
          <a:xfrm>
            <a:off x="-56233" y="0"/>
            <a:ext cx="9229949" cy="1240111"/>
            <a:chOff x="-77" y="350"/>
            <a:chExt cx="8269" cy="1111"/>
          </a:xfrm>
        </p:grpSpPr>
        <p:pic>
          <p:nvPicPr>
            <p:cNvPr id="43" name="Picture 43" descr="lista vega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4"/>
            <p:cNvGrpSpPr>
              <a:grpSpLocks/>
            </p:cNvGrpSpPr>
            <p:nvPr/>
          </p:nvGrpSpPr>
          <p:grpSpPr bwMode="auto">
            <a:xfrm>
              <a:off x="467" y="487"/>
              <a:ext cx="2178" cy="590"/>
              <a:chOff x="0" y="0"/>
              <a:chExt cx="2194" cy="644"/>
            </a:xfrm>
          </p:grpSpPr>
          <p:sp>
            <p:nvSpPr>
              <p:cNvPr id="45"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46"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7"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8"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9"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0"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1"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52"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3"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4"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5"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6"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7"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8"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59"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0"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1"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2"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3"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4"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5"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6"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7"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8"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69"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0"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1"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2"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3"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74"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3166514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p:cNvSpPr>
          <p:nvPr/>
        </p:nvSpPr>
        <p:spPr bwMode="auto">
          <a:xfrm>
            <a:off x="0" y="1268016"/>
            <a:ext cx="3132088" cy="5589984"/>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defTabSz="914145"/>
            <a:endParaRPr lang="cs-CZ">
              <a:cs typeface="Arial" pitchFamily="34"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193"/>
            <a:ext cx="3135437"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6" name="Rectangle 37"/>
          <p:cNvSpPr>
            <a:spLocks/>
          </p:cNvSpPr>
          <p:nvPr/>
        </p:nvSpPr>
        <p:spPr bwMode="auto">
          <a:xfrm>
            <a:off x="3356447" y="1859607"/>
            <a:ext cx="4317504" cy="27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9189" bIns="0"/>
          <a:lstStyle/>
          <a:p>
            <a:pPr marL="544692" indent="-506742" defTabSz="914145">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r>
              <a:rPr lang="en-US">
                <a:sym typeface="Lucida Grande" pitchFamily="34" charset="0"/>
              </a:rPr>
              <a:t>Synthetic YAG crystal</a:t>
            </a:r>
            <a:r>
              <a:rPr lang="en-US">
                <a:latin typeface="Lucida Grande" pitchFamily="34" charset="0"/>
                <a:sym typeface="Lucida Grande" pitchFamily="34" charset="0"/>
              </a:rPr>
              <a:t> </a:t>
            </a:r>
          </a:p>
          <a:p>
            <a:pPr marL="544692" indent="-506742" defTabSz="914145">
              <a:buClr>
                <a:srgbClr val="808080"/>
              </a:buClr>
              <a:buSzPct val="100000"/>
              <a:buFont typeface="Wingdings" pitchFamily="2" charset="2"/>
              <a:buChar char="n"/>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r>
              <a:rPr lang="en-US">
                <a:sym typeface="Lucida Grande" pitchFamily="34" charset="0"/>
              </a:rPr>
              <a:t>High efficiency – low noise </a:t>
            </a:r>
          </a:p>
          <a:p>
            <a:pPr marL="544692" indent="-506742" defTabSz="914145">
              <a:buClr>
                <a:srgbClr val="808080"/>
              </a:buClr>
              <a:buSzPct val="100000"/>
              <a:buFont typeface="Wingdings" pitchFamily="2" charset="2"/>
              <a:buChar char="n"/>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r>
              <a:rPr lang="en-US">
                <a:sym typeface="Lucida Grande" pitchFamily="34" charset="0"/>
              </a:rPr>
              <a:t>Fast response</a:t>
            </a:r>
          </a:p>
          <a:p>
            <a:pPr marL="544692" indent="-506742" defTabSz="914145">
              <a:buClr>
                <a:srgbClr val="808080"/>
              </a:buClr>
              <a:buSzPct val="100000"/>
              <a:buFont typeface="Wingdings" pitchFamily="2" charset="2"/>
              <a:buChar char="n"/>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r>
              <a:rPr lang="en-US">
                <a:sym typeface="Lucida Grande" pitchFamily="34" charset="0"/>
              </a:rPr>
              <a:t>Unlimited lifetime</a:t>
            </a:r>
            <a:endParaRPr lang="cs-CZ">
              <a:sym typeface="Lucida Grande" pitchFamily="34" charset="0"/>
            </a:endParaRPr>
          </a:p>
          <a:p>
            <a:pPr marL="544692" indent="-506742" defTabSz="914145">
              <a:buClr>
                <a:srgbClr val="808080"/>
              </a:buClr>
              <a:buSzPct val="100000"/>
              <a:buFont typeface="Wingdings" pitchFamily="2" charset="2"/>
              <a:buChar char="n"/>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r>
              <a:rPr lang="cs-CZ">
                <a:sym typeface="Lucida Grande" pitchFamily="34" charset="0"/>
              </a:rPr>
              <a:t>Suitable for high vacuum</a:t>
            </a:r>
            <a:endParaRPr lang="en-US">
              <a:sym typeface="Lucida Grande" pitchFamily="34" charset="0"/>
            </a:endParaRPr>
          </a:p>
          <a:p>
            <a:pPr marL="544692" indent="-506742" defTabSz="914145">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endParaRPr lang="en-US">
              <a:latin typeface="Lucida Grande" pitchFamily="34" charset="0"/>
              <a:sym typeface="Lucida Grande" pitchFamily="34" charset="0"/>
            </a:endParaRPr>
          </a:p>
          <a:p>
            <a:pPr marL="544692" indent="-506742" defTabSz="914145">
              <a:buClr>
                <a:srgbClr val="808080"/>
              </a:buClr>
              <a:buSzPct val="100000"/>
              <a:buFont typeface="Wingdings" pitchFamily="2" charset="2"/>
              <a:buChar char="n"/>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endParaRPr lang="en-US">
              <a:latin typeface="Lucida Grande" pitchFamily="34" charset="0"/>
              <a:sym typeface="Lucida Grande" pitchFamily="34" charset="0"/>
            </a:endParaRPr>
          </a:p>
          <a:p>
            <a:pPr marL="544692" indent="-506742" defTabSz="914145">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endParaRPr lang="en-US">
              <a:latin typeface="Lucida Grande" pitchFamily="34" charset="0"/>
              <a:sym typeface="Lucida Grande" pitchFamily="34" charset="0"/>
            </a:endParaRPr>
          </a:p>
          <a:p>
            <a:pPr marL="544692" indent="-506742" defTabSz="914145">
              <a:tabLst>
                <a:tab pos="545808" algn="l"/>
                <a:tab pos="990044" algn="l"/>
                <a:tab pos="1447674" algn="l"/>
                <a:tab pos="1891911" algn="l"/>
                <a:tab pos="2336147" algn="l"/>
                <a:tab pos="2793777" algn="l"/>
                <a:tab pos="3238013" algn="l"/>
                <a:tab pos="3683365" algn="l"/>
                <a:tab pos="4139880" algn="l"/>
                <a:tab pos="4582999" algn="l"/>
                <a:tab pos="5040629" algn="l"/>
                <a:tab pos="5484866" algn="l"/>
                <a:tab pos="5929102" algn="l"/>
                <a:tab pos="6386732" algn="l"/>
                <a:tab pos="6830968" algn="l"/>
                <a:tab pos="7275204" algn="l"/>
                <a:tab pos="7731719" algn="l"/>
                <a:tab pos="8175955" algn="l"/>
                <a:tab pos="8633585" algn="l"/>
                <a:tab pos="9077821" algn="l"/>
                <a:tab pos="9520941" algn="l"/>
                <a:tab pos="9917182" algn="l"/>
              </a:tabLst>
            </a:pPr>
            <a:endParaRPr lang="en-US">
              <a:latin typeface="Lucida Grande" pitchFamily="34" charset="0"/>
              <a:sym typeface="Lucida Grande" pitchFamily="34" charset="0"/>
            </a:endParaRPr>
          </a:p>
        </p:txBody>
      </p:sp>
      <p:sp>
        <p:nvSpPr>
          <p:cNvPr id="18437" name="Rectangle 38"/>
          <p:cNvSpPr>
            <a:spLocks/>
          </p:cNvSpPr>
          <p:nvPr/>
        </p:nvSpPr>
        <p:spPr bwMode="auto">
          <a:xfrm>
            <a:off x="116086" y="3884414"/>
            <a:ext cx="2945681"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8" bIns="0"/>
          <a:lstStyle/>
          <a:p>
            <a:pPr marL="40182" defTabSz="914145">
              <a:lnSpc>
                <a:spcPct val="81000"/>
              </a:lnSpc>
              <a:spcBef>
                <a:spcPts val="1099"/>
              </a:spcBef>
            </a:pPr>
            <a:r>
              <a:rPr lang="en-US" b="0" i="1">
                <a:latin typeface="Lucida Sans" pitchFamily="34" charset="0"/>
                <a:sym typeface="Lucida Sans" pitchFamily="34" charset="0"/>
              </a:rPr>
              <a:t>Fig. On-line SE/BSE  signal mixing</a:t>
            </a:r>
          </a:p>
        </p:txBody>
      </p:sp>
      <p:graphicFrame>
        <p:nvGraphicFramePr>
          <p:cNvPr id="42049" name="Group 65"/>
          <p:cNvGraphicFramePr>
            <a:graphicFrameLocks noGrp="1"/>
          </p:cNvGraphicFramePr>
          <p:nvPr/>
        </p:nvGraphicFramePr>
        <p:xfrm>
          <a:off x="167432" y="4339828"/>
          <a:ext cx="2808387" cy="1541317"/>
        </p:xfrm>
        <a:graphic>
          <a:graphicData uri="http://schemas.openxmlformats.org/drawingml/2006/table">
            <a:tbl>
              <a:tblPr/>
              <a:tblGrid>
                <a:gridCol w="935385"/>
                <a:gridCol w="937617"/>
                <a:gridCol w="935385"/>
              </a:tblGrid>
              <a:tr h="575655">
                <a:tc>
                  <a:txBody>
                    <a:bodyPr/>
                    <a:lstStyle/>
                    <a:p>
                      <a:pPr marL="0" marR="0" lvl="0" indent="0" algn="ctr" defTabSz="914400" rtl="0" eaLnBrk="1" fontAlgn="base" latinLnBrk="0" hangingPunct="1">
                        <a:lnSpc>
                          <a:spcPct val="100000"/>
                        </a:lnSpc>
                        <a:spcBef>
                          <a:spcPts val="1100"/>
                        </a:spcBef>
                        <a:spcAft>
                          <a:spcPct val="0"/>
                        </a:spcAft>
                        <a:buClrTx/>
                        <a:buSzPct val="100000"/>
                        <a:buFont typeface="Arial" charset="0"/>
                        <a:buNone/>
                        <a:tabLst/>
                      </a:pPr>
                      <a:r>
                        <a:rPr kumimoji="0" lang="en-US" sz="1300" b="1" i="0" u="none" strike="noStrike" cap="none" normalizeH="0" baseline="0" smtClean="0">
                          <a:ln>
                            <a:noFill/>
                          </a:ln>
                          <a:solidFill>
                            <a:schemeClr val="tx1"/>
                          </a:solidFill>
                          <a:effectLst/>
                          <a:latin typeface="Arial" charset="0"/>
                          <a:sym typeface="Arial" charset="0"/>
                        </a:rPr>
                        <a:t>Dwell/pix</a:t>
                      </a:r>
                      <a:endParaRPr kumimoji="0" lang="cs-CZ" sz="1300" b="1"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1100"/>
                        </a:spcBef>
                        <a:spcAft>
                          <a:spcPct val="0"/>
                        </a:spcAft>
                        <a:buClrTx/>
                        <a:buSzPct val="100000"/>
                        <a:buFont typeface="Arial" charset="0"/>
                        <a:buNone/>
                        <a:tabLst/>
                      </a:pPr>
                      <a:r>
                        <a:rPr kumimoji="0" lang="en-US" sz="1300" b="1" i="0" u="none" strike="noStrike" cap="none" normalizeH="0" baseline="0" smtClean="0">
                          <a:ln>
                            <a:noFill/>
                          </a:ln>
                          <a:solidFill>
                            <a:schemeClr val="tx1"/>
                          </a:solidFill>
                          <a:effectLst/>
                          <a:latin typeface="Arial" charset="0"/>
                          <a:sym typeface="Arial" charset="0"/>
                        </a:rPr>
                        <a:t>1Mpix</a:t>
                      </a:r>
                      <a:endParaRPr kumimoji="0" lang="cs-CZ" sz="1300" b="1"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1100"/>
                        </a:spcBef>
                        <a:spcAft>
                          <a:spcPct val="0"/>
                        </a:spcAft>
                        <a:buClrTx/>
                        <a:buSzPct val="100000"/>
                        <a:buFont typeface="Arial" charset="0"/>
                        <a:buNone/>
                        <a:tabLst/>
                      </a:pPr>
                      <a:r>
                        <a:rPr kumimoji="0" lang="en-US" sz="1300" b="1" i="0" u="none" strike="noStrike" cap="none" normalizeH="0" baseline="0" smtClean="0">
                          <a:ln>
                            <a:noFill/>
                          </a:ln>
                          <a:solidFill>
                            <a:schemeClr val="tx1"/>
                          </a:solidFill>
                          <a:effectLst/>
                          <a:latin typeface="Arial" charset="0"/>
                          <a:sym typeface="Arial" charset="0"/>
                        </a:rPr>
                        <a:t>100 fields</a:t>
                      </a:r>
                    </a:p>
                    <a:p>
                      <a:pPr marL="0" marR="0" lvl="0" indent="0" algn="ctr" defTabSz="914400" rtl="0" eaLnBrk="1" fontAlgn="base" latinLnBrk="0" hangingPunct="1">
                        <a:lnSpc>
                          <a:spcPct val="100000"/>
                        </a:lnSpc>
                        <a:spcBef>
                          <a:spcPts val="1100"/>
                        </a:spcBef>
                        <a:spcAft>
                          <a:spcPct val="0"/>
                        </a:spcAft>
                        <a:buClrTx/>
                        <a:buSzPct val="100000"/>
                        <a:buFont typeface="Arial" charset="0"/>
                        <a:buNone/>
                        <a:tabLst/>
                      </a:pPr>
                      <a:r>
                        <a:rPr kumimoji="0" lang="en-US" sz="1300" b="1" i="0" u="none" strike="noStrike" cap="none" normalizeH="0" baseline="0" smtClean="0">
                          <a:ln>
                            <a:noFill/>
                          </a:ln>
                          <a:solidFill>
                            <a:schemeClr val="tx1"/>
                          </a:solidFill>
                          <a:effectLst/>
                          <a:latin typeface="Arial" charset="0"/>
                          <a:sym typeface="Arial" charset="0"/>
                        </a:rPr>
                        <a:t>analysis</a:t>
                      </a:r>
                      <a:endParaRPr kumimoji="0" lang="cs-CZ" sz="1300" b="1"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7141">
                <a:tc>
                  <a:txBody>
                    <a:bodyPr/>
                    <a:lstStyle/>
                    <a:p>
                      <a:pPr marL="0" marR="0" lvl="0" indent="0" algn="l" defTabSz="914400" rtl="0" eaLnBrk="1" fontAlgn="base" latinLnBrk="0" hangingPunct="1">
                        <a:lnSpc>
                          <a:spcPct val="100000"/>
                        </a:lnSpc>
                        <a:spcBef>
                          <a:spcPts val="1100"/>
                        </a:spcBef>
                        <a:spcAft>
                          <a:spcPct val="0"/>
                        </a:spcAft>
                        <a:buClrTx/>
                        <a:buSzPct val="100000"/>
                        <a:buFont typeface="Arial" charset="0"/>
                        <a:buNone/>
                        <a:tabLst/>
                      </a:pPr>
                      <a:r>
                        <a:rPr kumimoji="0" lang="en-US" sz="1300" b="0" i="0" u="none" strike="noStrike" cap="none" normalizeH="0" baseline="0" smtClean="0">
                          <a:ln>
                            <a:noFill/>
                          </a:ln>
                          <a:solidFill>
                            <a:schemeClr val="tx1"/>
                          </a:solidFill>
                          <a:effectLst/>
                          <a:latin typeface="Arial" charset="0"/>
                          <a:sym typeface="Arial" charset="0"/>
                        </a:rPr>
                        <a:t>50 us</a:t>
                      </a:r>
                      <a:endParaRPr kumimoji="0" lang="cs-CZ" sz="1300" b="0"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1100"/>
                        </a:spcBef>
                        <a:spcAft>
                          <a:spcPct val="0"/>
                        </a:spcAft>
                        <a:buClrTx/>
                        <a:buSzPct val="100000"/>
                        <a:buFont typeface="Arial" charset="0"/>
                        <a:buNone/>
                        <a:tabLst/>
                      </a:pPr>
                      <a:r>
                        <a:rPr kumimoji="0" lang="en-US" sz="1300" b="0" i="0" u="none" strike="noStrike" cap="none" normalizeH="0" baseline="0" smtClean="0">
                          <a:ln>
                            <a:noFill/>
                          </a:ln>
                          <a:solidFill>
                            <a:schemeClr val="tx1"/>
                          </a:solidFill>
                          <a:effectLst/>
                          <a:latin typeface="Arial" charset="0"/>
                          <a:sym typeface="Arial" charset="0"/>
                        </a:rPr>
                        <a:t>50 s</a:t>
                      </a:r>
                      <a:endParaRPr kumimoji="0" lang="cs-CZ" sz="1300" b="0"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1100"/>
                        </a:spcBef>
                        <a:spcAft>
                          <a:spcPct val="0"/>
                        </a:spcAft>
                        <a:buClrTx/>
                        <a:buSzPct val="100000"/>
                        <a:buFont typeface="Arial" charset="0"/>
                        <a:buNone/>
                        <a:tabLst/>
                      </a:pPr>
                      <a:r>
                        <a:rPr kumimoji="0" lang="en-US" sz="1300" b="0" i="0" u="none" strike="noStrike" cap="none" normalizeH="0" baseline="0" smtClean="0">
                          <a:ln>
                            <a:noFill/>
                          </a:ln>
                          <a:solidFill>
                            <a:schemeClr val="tx1"/>
                          </a:solidFill>
                          <a:effectLst/>
                          <a:latin typeface="Arial" charset="0"/>
                          <a:sym typeface="Arial" charset="0"/>
                        </a:rPr>
                        <a:t>&gt; 1 hour</a:t>
                      </a:r>
                      <a:endParaRPr kumimoji="0" lang="cs-CZ" sz="1300" b="0"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8660">
                <a:tc>
                  <a:txBody>
                    <a:bodyPr/>
                    <a:lstStyle/>
                    <a:p>
                      <a:pPr marL="0" marR="0" lvl="0" indent="0" algn="l" defTabSz="914400" rtl="0" eaLnBrk="1" fontAlgn="base" latinLnBrk="0" hangingPunct="1">
                        <a:lnSpc>
                          <a:spcPct val="100000"/>
                        </a:lnSpc>
                        <a:spcBef>
                          <a:spcPts val="1100"/>
                        </a:spcBef>
                        <a:spcAft>
                          <a:spcPct val="0"/>
                        </a:spcAft>
                        <a:buClrTx/>
                        <a:buSzPct val="100000"/>
                        <a:buFont typeface="Arial" charset="0"/>
                        <a:buNone/>
                        <a:tabLst/>
                      </a:pPr>
                      <a:r>
                        <a:rPr kumimoji="0" lang="cs-CZ" sz="1300" b="0" i="0" u="none" strike="noStrike" cap="none" normalizeH="0" baseline="0" smtClean="0">
                          <a:ln>
                            <a:noFill/>
                          </a:ln>
                          <a:solidFill>
                            <a:schemeClr val="tx1"/>
                          </a:solidFill>
                          <a:effectLst/>
                          <a:latin typeface="Arial" charset="0"/>
                          <a:sym typeface="Arial" charset="0"/>
                        </a:rPr>
                        <a:t>100</a:t>
                      </a:r>
                      <a:r>
                        <a:rPr kumimoji="0" lang="en-US" sz="1300" b="0" i="0" u="none" strike="noStrike" cap="none" normalizeH="0" baseline="0" smtClean="0">
                          <a:ln>
                            <a:noFill/>
                          </a:ln>
                          <a:solidFill>
                            <a:schemeClr val="tx1"/>
                          </a:solidFill>
                          <a:effectLst/>
                          <a:latin typeface="Arial" charset="0"/>
                          <a:sym typeface="Arial" charset="0"/>
                        </a:rPr>
                        <a:t> ns</a:t>
                      </a:r>
                      <a:endParaRPr kumimoji="0" lang="cs-CZ" sz="1300" b="0"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1100"/>
                        </a:spcBef>
                        <a:spcAft>
                          <a:spcPct val="0"/>
                        </a:spcAft>
                        <a:buClrTx/>
                        <a:buSzPct val="100000"/>
                        <a:buFont typeface="Arial" charset="0"/>
                        <a:buNone/>
                        <a:tabLst/>
                      </a:pPr>
                      <a:r>
                        <a:rPr kumimoji="0" lang="en-US" sz="1300" b="0" i="0" u="none" strike="noStrike" cap="none" normalizeH="0" baseline="0" smtClean="0">
                          <a:ln>
                            <a:noFill/>
                          </a:ln>
                          <a:solidFill>
                            <a:schemeClr val="tx1"/>
                          </a:solidFill>
                          <a:effectLst/>
                          <a:latin typeface="Arial" charset="0"/>
                          <a:sym typeface="Arial" charset="0"/>
                        </a:rPr>
                        <a:t>0.2 s</a:t>
                      </a:r>
                      <a:endParaRPr kumimoji="0" lang="cs-CZ" sz="1300" b="0"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1100"/>
                        </a:spcBef>
                        <a:spcAft>
                          <a:spcPct val="0"/>
                        </a:spcAft>
                        <a:buClrTx/>
                        <a:buSzPct val="100000"/>
                        <a:buFont typeface="Arial" charset="0"/>
                        <a:buNone/>
                        <a:tabLst/>
                      </a:pPr>
                      <a:r>
                        <a:rPr kumimoji="0" lang="en-US" sz="1300" b="0" i="0" u="none" strike="noStrike" cap="none" normalizeH="0" baseline="0" smtClean="0">
                          <a:ln>
                            <a:noFill/>
                          </a:ln>
                          <a:solidFill>
                            <a:schemeClr val="tx1"/>
                          </a:solidFill>
                          <a:effectLst/>
                          <a:latin typeface="Arial" charset="0"/>
                          <a:sym typeface="Arial" charset="0"/>
                        </a:rPr>
                        <a:t>&lt; </a:t>
                      </a:r>
                      <a:r>
                        <a:rPr kumimoji="0" lang="cs-CZ" sz="1300" b="0" i="0" u="none" strike="noStrike" cap="none" normalizeH="0" baseline="0" smtClean="0">
                          <a:ln>
                            <a:noFill/>
                          </a:ln>
                          <a:solidFill>
                            <a:schemeClr val="tx1"/>
                          </a:solidFill>
                          <a:effectLst/>
                          <a:latin typeface="Arial" charset="0"/>
                          <a:sym typeface="Arial" charset="0"/>
                        </a:rPr>
                        <a:t>3</a:t>
                      </a:r>
                      <a:r>
                        <a:rPr kumimoji="0" lang="en-US" sz="1300" b="0" i="0" u="none" strike="noStrike" cap="none" normalizeH="0" baseline="0" smtClean="0">
                          <a:ln>
                            <a:noFill/>
                          </a:ln>
                          <a:solidFill>
                            <a:schemeClr val="tx1"/>
                          </a:solidFill>
                          <a:effectLst/>
                          <a:latin typeface="Arial" charset="0"/>
                          <a:sym typeface="Arial" charset="0"/>
                        </a:rPr>
                        <a:t> min</a:t>
                      </a:r>
                      <a:endParaRPr kumimoji="0" lang="cs-CZ" sz="1300" b="0" i="0" u="none" strike="noStrike" cap="none" normalizeH="0" baseline="0" smtClean="0">
                        <a:ln>
                          <a:noFill/>
                        </a:ln>
                        <a:solidFill>
                          <a:schemeClr val="tx1"/>
                        </a:solidFill>
                        <a:effectLst/>
                        <a:latin typeface="Arial" charset="0"/>
                        <a:sym typeface="Arial" charset="0"/>
                      </a:endParaRPr>
                    </a:p>
                  </a:txBody>
                  <a:tcPr marL="91418" marR="9141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18456"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236" y="1931045"/>
            <a:ext cx="2015877" cy="125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Text Box 59"/>
          <p:cNvSpPr txBox="1">
            <a:spLocks noChangeArrowheads="1"/>
          </p:cNvSpPr>
          <p:nvPr/>
        </p:nvSpPr>
        <p:spPr bwMode="auto">
          <a:xfrm>
            <a:off x="179710" y="6092279"/>
            <a:ext cx="2879824"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spAutoFit/>
          </a:bodyPr>
          <a:lstStyle>
            <a:lvl1pPr defTabSz="1300163">
              <a:defRPr b="1">
                <a:solidFill>
                  <a:schemeClr val="tx1"/>
                </a:solidFill>
                <a:latin typeface="Arial" pitchFamily="34" charset="0"/>
              </a:defRPr>
            </a:lvl1pPr>
            <a:lvl2pPr marL="742950" indent="-285750" defTabSz="1300163">
              <a:defRPr b="1">
                <a:solidFill>
                  <a:schemeClr val="tx1"/>
                </a:solidFill>
                <a:latin typeface="Arial" pitchFamily="34" charset="0"/>
              </a:defRPr>
            </a:lvl2pPr>
            <a:lvl3pPr marL="1143000" indent="-228600" defTabSz="1300163">
              <a:defRPr b="1">
                <a:solidFill>
                  <a:schemeClr val="tx1"/>
                </a:solidFill>
                <a:latin typeface="Arial" pitchFamily="34" charset="0"/>
              </a:defRPr>
            </a:lvl3pPr>
            <a:lvl4pPr marL="1600200" indent="-228600" defTabSz="1300163">
              <a:defRPr b="1">
                <a:solidFill>
                  <a:schemeClr val="tx1"/>
                </a:solidFill>
                <a:latin typeface="Arial" pitchFamily="34" charset="0"/>
              </a:defRPr>
            </a:lvl4pPr>
            <a:lvl5pPr marL="2057400" indent="-228600" defTabSz="1300163">
              <a:defRPr b="1">
                <a:solidFill>
                  <a:schemeClr val="tx1"/>
                </a:solidFill>
                <a:latin typeface="Arial" pitchFamily="34" charset="0"/>
              </a:defRPr>
            </a:lvl5pPr>
            <a:lvl6pPr marL="2514600" indent="-228600" defTabSz="1300163" eaLnBrk="0" fontAlgn="base" hangingPunct="0">
              <a:spcBef>
                <a:spcPct val="0"/>
              </a:spcBef>
              <a:spcAft>
                <a:spcPct val="0"/>
              </a:spcAft>
              <a:defRPr b="1">
                <a:solidFill>
                  <a:schemeClr val="tx1"/>
                </a:solidFill>
                <a:latin typeface="Arial" pitchFamily="34" charset="0"/>
              </a:defRPr>
            </a:lvl6pPr>
            <a:lvl7pPr marL="2971800" indent="-228600" defTabSz="1300163" eaLnBrk="0" fontAlgn="base" hangingPunct="0">
              <a:spcBef>
                <a:spcPct val="0"/>
              </a:spcBef>
              <a:spcAft>
                <a:spcPct val="0"/>
              </a:spcAft>
              <a:defRPr b="1">
                <a:solidFill>
                  <a:schemeClr val="tx1"/>
                </a:solidFill>
                <a:latin typeface="Arial" pitchFamily="34" charset="0"/>
              </a:defRPr>
            </a:lvl7pPr>
            <a:lvl8pPr marL="3429000" indent="-228600" defTabSz="1300163" eaLnBrk="0" fontAlgn="base" hangingPunct="0">
              <a:spcBef>
                <a:spcPct val="0"/>
              </a:spcBef>
              <a:spcAft>
                <a:spcPct val="0"/>
              </a:spcAft>
              <a:defRPr b="1">
                <a:solidFill>
                  <a:schemeClr val="tx1"/>
                </a:solidFill>
                <a:latin typeface="Arial" pitchFamily="34" charset="0"/>
              </a:defRPr>
            </a:lvl8pPr>
            <a:lvl9pPr marL="3886200" indent="-228600" defTabSz="1300163"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cs-CZ" sz="1600" b="0" i="1">
                <a:cs typeface="Arial" pitchFamily="34" charset="0"/>
              </a:rPr>
              <a:t>Fast detectors save time!!</a:t>
            </a:r>
            <a:endParaRPr lang="en-US" sz="1600" b="0" i="1">
              <a:cs typeface="Arial" pitchFamily="34" charset="0"/>
            </a:endParaRPr>
          </a:p>
        </p:txBody>
      </p:sp>
      <p:grpSp>
        <p:nvGrpSpPr>
          <p:cNvPr id="2" name="Group 60"/>
          <p:cNvGrpSpPr>
            <a:grpSpLocks/>
          </p:cNvGrpSpPr>
          <p:nvPr/>
        </p:nvGrpSpPr>
        <p:grpSpPr bwMode="auto">
          <a:xfrm>
            <a:off x="3211340" y="3516065"/>
            <a:ext cx="5796483" cy="3184550"/>
            <a:chOff x="2109" y="2024"/>
            <a:chExt cx="3651" cy="2006"/>
          </a:xfrm>
        </p:grpSpPr>
        <p:pic>
          <p:nvPicPr>
            <p:cNvPr id="18493" name="Picture 61" descr="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 y="2750"/>
              <a:ext cx="3651"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4" name="Rectangle 62"/>
            <p:cNvSpPr>
              <a:spLocks/>
            </p:cNvSpPr>
            <p:nvPr/>
          </p:nvSpPr>
          <p:spPr bwMode="auto">
            <a:xfrm>
              <a:off x="2789" y="3838"/>
              <a:ext cx="1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84" bIns="0"/>
            <a:lstStyle/>
            <a:p>
              <a:pPr marL="40182" defTabSz="914145">
                <a:lnSpc>
                  <a:spcPct val="81000"/>
                </a:lnSpc>
                <a:spcBef>
                  <a:spcPts val="1099"/>
                </a:spcBef>
              </a:pPr>
              <a:r>
                <a:rPr lang="en-US" b="0" i="1">
                  <a:latin typeface="Lucida Sans" pitchFamily="34" charset="0"/>
                  <a:sym typeface="Lucida Sans" pitchFamily="34" charset="0"/>
                </a:rPr>
                <a:t>Fig. </a:t>
              </a:r>
              <a:r>
                <a:rPr lang="cs-CZ" b="0" i="1">
                  <a:latin typeface="Lucida Sans" pitchFamily="34" charset="0"/>
                  <a:sym typeface="Lucida Sans" pitchFamily="34" charset="0"/>
                </a:rPr>
                <a:t>Everhart-Thornley SE Detector</a:t>
              </a:r>
              <a:endParaRPr lang="en-US" b="0" i="1">
                <a:latin typeface="Lucida Sans" pitchFamily="34" charset="0"/>
                <a:sym typeface="Lucida Sans" pitchFamily="34" charset="0"/>
              </a:endParaRPr>
            </a:p>
          </p:txBody>
        </p:sp>
        <p:sp>
          <p:nvSpPr>
            <p:cNvPr id="18495" name="Text Box 63"/>
            <p:cNvSpPr txBox="1">
              <a:spLocks noChangeArrowheads="1"/>
            </p:cNvSpPr>
            <p:nvPr/>
          </p:nvSpPr>
          <p:spPr bwMode="auto">
            <a:xfrm>
              <a:off x="2200" y="2024"/>
              <a:ext cx="2993"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16" tIns="65008" rIns="130016" bIns="65008">
              <a:spAutoFit/>
            </a:bodyPr>
            <a:lstStyle>
              <a:lvl1pPr defTabSz="1300163">
                <a:defRPr b="1">
                  <a:solidFill>
                    <a:schemeClr val="tx1"/>
                  </a:solidFill>
                  <a:latin typeface="Arial" pitchFamily="34" charset="0"/>
                </a:defRPr>
              </a:lvl1pPr>
              <a:lvl2pPr marL="742950" indent="-285750" defTabSz="1300163">
                <a:defRPr b="1">
                  <a:solidFill>
                    <a:schemeClr val="tx1"/>
                  </a:solidFill>
                  <a:latin typeface="Arial" pitchFamily="34" charset="0"/>
                </a:defRPr>
              </a:lvl2pPr>
              <a:lvl3pPr marL="1143000" indent="-228600" defTabSz="1300163">
                <a:defRPr b="1">
                  <a:solidFill>
                    <a:schemeClr val="tx1"/>
                  </a:solidFill>
                  <a:latin typeface="Arial" pitchFamily="34" charset="0"/>
                </a:defRPr>
              </a:lvl3pPr>
              <a:lvl4pPr marL="1600200" indent="-228600" defTabSz="1300163">
                <a:defRPr b="1">
                  <a:solidFill>
                    <a:schemeClr val="tx1"/>
                  </a:solidFill>
                  <a:latin typeface="Arial" pitchFamily="34" charset="0"/>
                </a:defRPr>
              </a:lvl4pPr>
              <a:lvl5pPr marL="2057400" indent="-228600" defTabSz="1300163">
                <a:defRPr b="1">
                  <a:solidFill>
                    <a:schemeClr val="tx1"/>
                  </a:solidFill>
                  <a:latin typeface="Arial" pitchFamily="34" charset="0"/>
                </a:defRPr>
              </a:lvl5pPr>
              <a:lvl6pPr marL="2514600" indent="-228600" defTabSz="1300163" eaLnBrk="0" fontAlgn="base" hangingPunct="0">
                <a:spcBef>
                  <a:spcPct val="0"/>
                </a:spcBef>
                <a:spcAft>
                  <a:spcPct val="0"/>
                </a:spcAft>
                <a:defRPr b="1">
                  <a:solidFill>
                    <a:schemeClr val="tx1"/>
                  </a:solidFill>
                  <a:latin typeface="Arial" pitchFamily="34" charset="0"/>
                </a:defRPr>
              </a:lvl6pPr>
              <a:lvl7pPr marL="2971800" indent="-228600" defTabSz="1300163" eaLnBrk="0" fontAlgn="base" hangingPunct="0">
                <a:spcBef>
                  <a:spcPct val="0"/>
                </a:spcBef>
                <a:spcAft>
                  <a:spcPct val="0"/>
                </a:spcAft>
                <a:defRPr b="1">
                  <a:solidFill>
                    <a:schemeClr val="tx1"/>
                  </a:solidFill>
                  <a:latin typeface="Arial" pitchFamily="34" charset="0"/>
                </a:defRPr>
              </a:lvl7pPr>
              <a:lvl8pPr marL="3429000" indent="-228600" defTabSz="1300163" eaLnBrk="0" fontAlgn="base" hangingPunct="0">
                <a:spcBef>
                  <a:spcPct val="0"/>
                </a:spcBef>
                <a:spcAft>
                  <a:spcPct val="0"/>
                </a:spcAft>
                <a:defRPr b="1">
                  <a:solidFill>
                    <a:schemeClr val="tx1"/>
                  </a:solidFill>
                  <a:latin typeface="Arial" pitchFamily="34" charset="0"/>
                </a:defRPr>
              </a:lvl8pPr>
              <a:lvl9pPr marL="3886200" indent="-228600" defTabSz="1300163"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6983"/>
                  </a:solidFill>
                  <a:cs typeface="Arial" pitchFamily="34" charset="0"/>
                  <a:sym typeface="Lucida Grande" pitchFamily="34" charset="0"/>
                </a:rPr>
                <a:t>SE – Everhardt-Thornley type</a:t>
              </a:r>
              <a:r>
                <a:rPr lang="cs-CZ">
                  <a:solidFill>
                    <a:srgbClr val="006983"/>
                  </a:solidFill>
                  <a:cs typeface="Arial" pitchFamily="34" charset="0"/>
                  <a:sym typeface="Lucida Grande" pitchFamily="34" charset="0"/>
                </a:rPr>
                <a:t> with YAG</a:t>
              </a:r>
              <a:endParaRPr lang="en-US">
                <a:solidFill>
                  <a:srgbClr val="006983"/>
                </a:solidFill>
                <a:cs typeface="Arial" pitchFamily="34" charset="0"/>
                <a:sym typeface="Lucida Grande" pitchFamily="34" charset="0"/>
              </a:endParaRPr>
            </a:p>
            <a:p>
              <a:pPr eaLnBrk="1" hangingPunct="1"/>
              <a:r>
                <a:rPr lang="en-US" b="0">
                  <a:cs typeface="Arial" pitchFamily="34" charset="0"/>
                  <a:sym typeface="Lucida Grande" pitchFamily="34" charset="0"/>
                </a:rPr>
                <a:t>Fast imaging rate (</a:t>
              </a:r>
              <a:r>
                <a:rPr lang="cs-CZ" b="0">
                  <a:cs typeface="Arial" pitchFamily="34" charset="0"/>
                  <a:sym typeface="Lucida Grande" pitchFamily="34" charset="0"/>
                </a:rPr>
                <a:t>20</a:t>
              </a:r>
              <a:r>
                <a:rPr lang="en-US" b="0">
                  <a:cs typeface="Arial" pitchFamily="34" charset="0"/>
                  <a:sym typeface="Lucida Grande" pitchFamily="34" charset="0"/>
                </a:rPr>
                <a:t>ns/pix)</a:t>
              </a:r>
              <a:endParaRPr lang="cs-CZ" b="0">
                <a:cs typeface="Arial" pitchFamily="34" charset="0"/>
                <a:sym typeface="Lucida Grande" pitchFamily="34" charset="0"/>
              </a:endParaRPr>
            </a:p>
            <a:p>
              <a:pPr eaLnBrk="1" hangingPunct="1">
                <a:spcBef>
                  <a:spcPct val="50000"/>
                </a:spcBef>
              </a:pPr>
              <a:endParaRPr lang="en-US" b="0">
                <a:cs typeface="Arial" pitchFamily="34" charset="0"/>
              </a:endParaRPr>
            </a:p>
          </p:txBody>
        </p:sp>
      </p:grpSp>
      <p:grpSp>
        <p:nvGrpSpPr>
          <p:cNvPr id="18459" name="Group 101"/>
          <p:cNvGrpSpPr>
            <a:grpSpLocks/>
          </p:cNvGrpSpPr>
          <p:nvPr/>
        </p:nvGrpSpPr>
        <p:grpSpPr bwMode="auto">
          <a:xfrm>
            <a:off x="-35719" y="390674"/>
            <a:ext cx="9179719" cy="1252389"/>
            <a:chOff x="-32" y="350"/>
            <a:chExt cx="8224" cy="1122"/>
          </a:xfrm>
        </p:grpSpPr>
        <p:pic>
          <p:nvPicPr>
            <p:cNvPr id="184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 y="350"/>
              <a:ext cx="8224"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8462" name="Group 103"/>
            <p:cNvGrpSpPr>
              <a:grpSpLocks/>
            </p:cNvGrpSpPr>
            <p:nvPr/>
          </p:nvGrpSpPr>
          <p:grpSpPr bwMode="auto">
            <a:xfrm>
              <a:off x="481" y="486"/>
              <a:ext cx="2204" cy="644"/>
              <a:chOff x="0" y="0"/>
              <a:chExt cx="2194" cy="644"/>
            </a:xfrm>
          </p:grpSpPr>
          <p:sp>
            <p:nvSpPr>
              <p:cNvPr id="18463" name="AutoShape 104"/>
              <p:cNvSpPr>
                <a:spLocks/>
              </p:cNvSpPr>
              <p:nvPr/>
            </p:nvSpPr>
            <p:spPr bwMode="auto">
              <a:xfrm>
                <a:off x="459" y="143"/>
                <a:ext cx="252" cy="332"/>
              </a:xfrm>
              <a:custGeom>
                <a:avLst/>
                <a:gdLst>
                  <a:gd name="T0" fmla="*/ 13530 w 21600"/>
                  <a:gd name="T1" fmla="*/ 21600 h 21600"/>
                  <a:gd name="T2" fmla="*/ 8070 w 21600"/>
                  <a:gd name="T3" fmla="*/ 21600 h 21600"/>
                  <a:gd name="T4" fmla="*/ 8070 w 21600"/>
                  <a:gd name="T5" fmla="*/ 3600 h 21600"/>
                  <a:gd name="T6" fmla="*/ 0 w 21600"/>
                  <a:gd name="T7" fmla="*/ 3600 h 21600"/>
                  <a:gd name="T8" fmla="*/ 0 w 21600"/>
                  <a:gd name="T9" fmla="*/ 0 h 21600"/>
                  <a:gd name="T10" fmla="*/ 21600 w 21600"/>
                  <a:gd name="T11" fmla="*/ 0 h 21600"/>
                  <a:gd name="T12" fmla="*/ 21600 w 21600"/>
                  <a:gd name="T13" fmla="*/ 3600 h 21600"/>
                  <a:gd name="T14" fmla="*/ 13530 w 21600"/>
                  <a:gd name="T15" fmla="*/ 3600 h 21600"/>
                  <a:gd name="T16" fmla="*/ 13530 w 21600"/>
                  <a:gd name="T17" fmla="*/ 21600 h 21600"/>
                  <a:gd name="T18" fmla="*/ 0 w 21600"/>
                  <a:gd name="T19" fmla="*/ 0 h 21600"/>
                  <a:gd name="T20" fmla="*/ 21600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4" name="AutoShape 105"/>
              <p:cNvSpPr>
                <a:spLocks/>
              </p:cNvSpPr>
              <p:nvPr/>
            </p:nvSpPr>
            <p:spPr bwMode="auto">
              <a:xfrm>
                <a:off x="735" y="143"/>
                <a:ext cx="222" cy="332"/>
              </a:xfrm>
              <a:custGeom>
                <a:avLst/>
                <a:gdLst>
                  <a:gd name="T0" fmla="*/ 5940 w 21600"/>
                  <a:gd name="T1" fmla="*/ 9000 h 21600"/>
                  <a:gd name="T2" fmla="*/ 20520 w 21600"/>
                  <a:gd name="T3" fmla="*/ 9000 h 21600"/>
                  <a:gd name="T4" fmla="*/ 20520 w 21600"/>
                  <a:gd name="T5" fmla="*/ 12420 h 21600"/>
                  <a:gd name="T6" fmla="*/ 5940 w 21600"/>
                  <a:gd name="T7" fmla="*/ 12420 h 21600"/>
                  <a:gd name="T8" fmla="*/ 5940 w 21600"/>
                  <a:gd name="T9" fmla="*/ 18000 h 21600"/>
                  <a:gd name="T10" fmla="*/ 21600 w 21600"/>
                  <a:gd name="T11" fmla="*/ 18000 h 21600"/>
                  <a:gd name="T12" fmla="*/ 21600 w 21600"/>
                  <a:gd name="T13" fmla="*/ 21600 h 21600"/>
                  <a:gd name="T14" fmla="*/ 0 w 21600"/>
                  <a:gd name="T15" fmla="*/ 21600 h 21600"/>
                  <a:gd name="T16" fmla="*/ 0 w 21600"/>
                  <a:gd name="T17" fmla="*/ 0 h 21600"/>
                  <a:gd name="T18" fmla="*/ 21600 w 21600"/>
                  <a:gd name="T19" fmla="*/ 0 h 21600"/>
                  <a:gd name="T20" fmla="*/ 21600 w 21600"/>
                  <a:gd name="T21" fmla="*/ 3600 h 21600"/>
                  <a:gd name="T22" fmla="*/ 5940 w 21600"/>
                  <a:gd name="T23" fmla="*/ 3600 h 21600"/>
                  <a:gd name="T24" fmla="*/ 5940 w 21600"/>
                  <a:gd name="T25" fmla="*/ 90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5" name="AutoShape 106"/>
              <p:cNvSpPr>
                <a:spLocks/>
              </p:cNvSpPr>
              <p:nvPr/>
            </p:nvSpPr>
            <p:spPr bwMode="auto">
              <a:xfrm>
                <a:off x="990" y="143"/>
                <a:ext cx="260" cy="335"/>
              </a:xfrm>
              <a:custGeom>
                <a:avLst/>
                <a:gdLst>
                  <a:gd name="T0" fmla="*/ 5055 w 21600"/>
                  <a:gd name="T1" fmla="*/ 14518 h 21423"/>
                  <a:gd name="T2" fmla="*/ 5055 w 21600"/>
                  <a:gd name="T3" fmla="*/ 15580 h 21423"/>
                  <a:gd name="T4" fmla="*/ 11260 w 21600"/>
                  <a:gd name="T5" fmla="*/ 18059 h 21423"/>
                  <a:gd name="T6" fmla="*/ 16545 w 21600"/>
                  <a:gd name="T7" fmla="*/ 15049 h 21423"/>
                  <a:gd name="T8" fmla="*/ 10570 w 21600"/>
                  <a:gd name="T9" fmla="*/ 12216 h 21423"/>
                  <a:gd name="T10" fmla="*/ 230 w 21600"/>
                  <a:gd name="T11" fmla="*/ 5843 h 21423"/>
                  <a:gd name="T12" fmla="*/ 11260 w 21600"/>
                  <a:gd name="T13" fmla="*/ 0 h 21423"/>
                  <a:gd name="T14" fmla="*/ 21140 w 21600"/>
                  <a:gd name="T15" fmla="*/ 5666 h 21423"/>
                  <a:gd name="T16" fmla="*/ 21140 w 21600"/>
                  <a:gd name="T17" fmla="*/ 6374 h 21423"/>
                  <a:gd name="T18" fmla="*/ 16085 w 21600"/>
                  <a:gd name="T19" fmla="*/ 6374 h 21423"/>
                  <a:gd name="T20" fmla="*/ 16085 w 21600"/>
                  <a:gd name="T21" fmla="*/ 5666 h 21423"/>
                  <a:gd name="T22" fmla="*/ 11260 w 21600"/>
                  <a:gd name="T23" fmla="*/ 3187 h 21423"/>
                  <a:gd name="T24" fmla="*/ 5285 w 21600"/>
                  <a:gd name="T25" fmla="*/ 5843 h 21423"/>
                  <a:gd name="T26" fmla="*/ 11260 w 21600"/>
                  <a:gd name="T27" fmla="*/ 8852 h 21423"/>
                  <a:gd name="T28" fmla="*/ 21600 w 21600"/>
                  <a:gd name="T29" fmla="*/ 15049 h 21423"/>
                  <a:gd name="T30" fmla="*/ 11260 w 21600"/>
                  <a:gd name="T31" fmla="*/ 21423 h 21423"/>
                  <a:gd name="T32" fmla="*/ 0 w 21600"/>
                  <a:gd name="T33" fmla="*/ 15580 h 21423"/>
                  <a:gd name="T34" fmla="*/ 0 w 21600"/>
                  <a:gd name="T35" fmla="*/ 14518 h 21423"/>
                  <a:gd name="T36" fmla="*/ 5055 w 21600"/>
                  <a:gd name="T37" fmla="*/ 14518 h 21423"/>
                  <a:gd name="T38" fmla="*/ 0 w 21600"/>
                  <a:gd name="T39" fmla="*/ 0 h 21423"/>
                  <a:gd name="T40" fmla="*/ 21600 w 21600"/>
                  <a:gd name="T41" fmla="*/ 21423 h 2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6" name="AutoShape 107"/>
              <p:cNvSpPr>
                <a:spLocks/>
              </p:cNvSpPr>
              <p:nvPr/>
            </p:nvSpPr>
            <p:spPr bwMode="auto">
              <a:xfrm>
                <a:off x="1281" y="143"/>
                <a:ext cx="268" cy="336"/>
              </a:xfrm>
              <a:custGeom>
                <a:avLst/>
                <a:gdLst>
                  <a:gd name="T0" fmla="*/ 16310 w 21387"/>
                  <a:gd name="T1" fmla="*/ 7024 h 21281"/>
                  <a:gd name="T2" fmla="*/ 16310 w 21387"/>
                  <a:gd name="T3" fmla="*/ 5971 h 21281"/>
                  <a:gd name="T4" fmla="*/ 10800 w 21387"/>
                  <a:gd name="T5" fmla="*/ 3337 h 21281"/>
                  <a:gd name="T6" fmla="*/ 5069 w 21387"/>
                  <a:gd name="T7" fmla="*/ 8078 h 21281"/>
                  <a:gd name="T8" fmla="*/ 5069 w 21387"/>
                  <a:gd name="T9" fmla="*/ 12820 h 21281"/>
                  <a:gd name="T10" fmla="*/ 10800 w 21387"/>
                  <a:gd name="T11" fmla="*/ 17912 h 21281"/>
                  <a:gd name="T12" fmla="*/ 16531 w 21387"/>
                  <a:gd name="T13" fmla="*/ 14751 h 21281"/>
                  <a:gd name="T14" fmla="*/ 16531 w 21387"/>
                  <a:gd name="T15" fmla="*/ 13522 h 21281"/>
                  <a:gd name="T16" fmla="*/ 21380 w 21387"/>
                  <a:gd name="T17" fmla="*/ 13522 h 21281"/>
                  <a:gd name="T18" fmla="*/ 21380 w 21387"/>
                  <a:gd name="T19" fmla="*/ 14927 h 21281"/>
                  <a:gd name="T20" fmla="*/ 10800 w 21387"/>
                  <a:gd name="T21" fmla="*/ 21249 h 21281"/>
                  <a:gd name="T22" fmla="*/ 0 w 21387"/>
                  <a:gd name="T23" fmla="*/ 12995 h 21281"/>
                  <a:gd name="T24" fmla="*/ 0 w 21387"/>
                  <a:gd name="T25" fmla="*/ 8078 h 21281"/>
                  <a:gd name="T26" fmla="*/ 10800 w 21387"/>
                  <a:gd name="T27" fmla="*/ 0 h 21281"/>
                  <a:gd name="T28" fmla="*/ 21159 w 21387"/>
                  <a:gd name="T29" fmla="*/ 5971 h 21281"/>
                  <a:gd name="T30" fmla="*/ 21159 w 21387"/>
                  <a:gd name="T31" fmla="*/ 7024 h 21281"/>
                  <a:gd name="T32" fmla="*/ 16310 w 21387"/>
                  <a:gd name="T33" fmla="*/ 7024 h 21281"/>
                  <a:gd name="T34" fmla="*/ 0 w 21387"/>
                  <a:gd name="T35" fmla="*/ 0 h 21281"/>
                  <a:gd name="T36" fmla="*/ 21387 w 21387"/>
                  <a:gd name="T37" fmla="*/ 21281 h 2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7" name="AutoShape 108"/>
              <p:cNvSpPr>
                <a:spLocks/>
              </p:cNvSpPr>
              <p:nvPr/>
            </p:nvSpPr>
            <p:spPr bwMode="auto">
              <a:xfrm>
                <a:off x="1563" y="143"/>
                <a:ext cx="307" cy="332"/>
              </a:xfrm>
              <a:custGeom>
                <a:avLst/>
                <a:gdLst>
                  <a:gd name="T0" fmla="*/ 5838 w 21600"/>
                  <a:gd name="T1" fmla="*/ 17640 h 21600"/>
                  <a:gd name="T2" fmla="*/ 4476 w 21600"/>
                  <a:gd name="T3" fmla="*/ 21600 h 21600"/>
                  <a:gd name="T4" fmla="*/ 0 w 21600"/>
                  <a:gd name="T5" fmla="*/ 21600 h 21600"/>
                  <a:gd name="T6" fmla="*/ 7395 w 21600"/>
                  <a:gd name="T7" fmla="*/ 0 h 21600"/>
                  <a:gd name="T8" fmla="*/ 13816 w 21600"/>
                  <a:gd name="T9" fmla="*/ 0 h 21600"/>
                  <a:gd name="T10" fmla="*/ 21600 w 21600"/>
                  <a:gd name="T11" fmla="*/ 21600 h 21600"/>
                  <a:gd name="T12" fmla="*/ 17124 w 21600"/>
                  <a:gd name="T13" fmla="*/ 21600 h 21600"/>
                  <a:gd name="T14" fmla="*/ 15568 w 21600"/>
                  <a:gd name="T15" fmla="*/ 17640 h 21600"/>
                  <a:gd name="T16" fmla="*/ 5838 w 21600"/>
                  <a:gd name="T17" fmla="*/ 17640 h 21600"/>
                  <a:gd name="T18" fmla="*/ 10897 w 21600"/>
                  <a:gd name="T19" fmla="*/ 3240 h 21600"/>
                  <a:gd name="T20" fmla="*/ 10703 w 21600"/>
                  <a:gd name="T21" fmla="*/ 3240 h 21600"/>
                  <a:gd name="T22" fmla="*/ 6811 w 21600"/>
                  <a:gd name="T23" fmla="*/ 14400 h 21600"/>
                  <a:gd name="T24" fmla="*/ 14595 w 21600"/>
                  <a:gd name="T25" fmla="*/ 14400 h 21600"/>
                  <a:gd name="T26" fmla="*/ 10897 w 21600"/>
                  <a:gd name="T27" fmla="*/ 3240 h 21600"/>
                  <a:gd name="T28" fmla="*/ 0 w 21600"/>
                  <a:gd name="T29" fmla="*/ 0 h 21600"/>
                  <a:gd name="T30" fmla="*/ 21600 w 21600"/>
                  <a:gd name="T3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8" name="AutoShape 109"/>
              <p:cNvSpPr>
                <a:spLocks/>
              </p:cNvSpPr>
              <p:nvPr/>
            </p:nvSpPr>
            <p:spPr bwMode="auto">
              <a:xfrm>
                <a:off x="1898" y="143"/>
                <a:ext cx="296" cy="332"/>
              </a:xfrm>
              <a:custGeom>
                <a:avLst/>
                <a:gdLst>
                  <a:gd name="T0" fmla="*/ 17159 w 21600"/>
                  <a:gd name="T1" fmla="*/ 0 h 21600"/>
                  <a:gd name="T2" fmla="*/ 21600 w 21600"/>
                  <a:gd name="T3" fmla="*/ 0 h 21600"/>
                  <a:gd name="T4" fmla="*/ 21600 w 21600"/>
                  <a:gd name="T5" fmla="*/ 21600 h 21600"/>
                  <a:gd name="T6" fmla="*/ 14131 w 21600"/>
                  <a:gd name="T7" fmla="*/ 21600 h 21600"/>
                  <a:gd name="T8" fmla="*/ 4441 w 21600"/>
                  <a:gd name="T9" fmla="*/ 3600 h 21600"/>
                  <a:gd name="T10" fmla="*/ 4239 w 21600"/>
                  <a:gd name="T11" fmla="*/ 3600 h 21600"/>
                  <a:gd name="T12" fmla="*/ 4441 w 21600"/>
                  <a:gd name="T13" fmla="*/ 21600 h 21600"/>
                  <a:gd name="T14" fmla="*/ 0 w 21600"/>
                  <a:gd name="T15" fmla="*/ 21600 h 21600"/>
                  <a:gd name="T16" fmla="*/ 0 w 21600"/>
                  <a:gd name="T17" fmla="*/ 0 h 21600"/>
                  <a:gd name="T18" fmla="*/ 7267 w 21600"/>
                  <a:gd name="T19" fmla="*/ 0 h 21600"/>
                  <a:gd name="T20" fmla="*/ 17159 w 21600"/>
                  <a:gd name="T21" fmla="*/ 18000 h 21600"/>
                  <a:gd name="T22" fmla="*/ 17159 w 21600"/>
                  <a:gd name="T23" fmla="*/ 0 h 21600"/>
                  <a:gd name="T24" fmla="*/ 0 w 21600"/>
                  <a:gd name="T25" fmla="*/ 0 h 21600"/>
                  <a:gd name="T26" fmla="*/ 21600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69" name="AutoShape 110"/>
              <p:cNvSpPr>
                <a:spLocks/>
              </p:cNvSpPr>
              <p:nvPr/>
            </p:nvSpPr>
            <p:spPr bwMode="auto">
              <a:xfrm>
                <a:off x="0" y="146"/>
                <a:ext cx="342" cy="495"/>
              </a:xfrm>
              <a:custGeom>
                <a:avLst/>
                <a:gdLst>
                  <a:gd name="T0" fmla="*/ 21426 w 21600"/>
                  <a:gd name="T1" fmla="*/ 0 h 21600"/>
                  <a:gd name="T2" fmla="*/ 5748 w 21600"/>
                  <a:gd name="T3" fmla="*/ 17377 h 21600"/>
                  <a:gd name="T4" fmla="*/ 16200 w 21600"/>
                  <a:gd name="T5" fmla="*/ 0 h 21600"/>
                  <a:gd name="T6" fmla="*/ 0 w 21600"/>
                  <a:gd name="T7" fmla="*/ 0 h 21600"/>
                  <a:gd name="T8" fmla="*/ 0 w 21600"/>
                  <a:gd name="T9" fmla="*/ 21600 h 21600"/>
                  <a:gd name="T10" fmla="*/ 21600 w 21600"/>
                  <a:gd name="T11" fmla="*/ 21600 h 21600"/>
                  <a:gd name="T12" fmla="*/ 21600 w 21600"/>
                  <a:gd name="T13" fmla="*/ 0 h 21600"/>
                  <a:gd name="T14" fmla="*/ 21426 w 21600"/>
                  <a:gd name="T15" fmla="*/ 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0" name="AutoShape 111"/>
              <p:cNvSpPr>
                <a:spLocks/>
              </p:cNvSpPr>
              <p:nvPr/>
            </p:nvSpPr>
            <p:spPr bwMode="auto">
              <a:xfrm>
                <a:off x="279" y="0"/>
                <a:ext cx="150" cy="99"/>
              </a:xfrm>
              <a:custGeom>
                <a:avLst/>
                <a:gdLst>
                  <a:gd name="T0" fmla="*/ 21600 w 21600"/>
                  <a:gd name="T1" fmla="*/ 0 h 21600"/>
                  <a:gd name="T2" fmla="*/ 12800 w 21600"/>
                  <a:gd name="T3" fmla="*/ 21600 h 21600"/>
                  <a:gd name="T4" fmla="*/ 0 w 21600"/>
                  <a:gd name="T5" fmla="*/ 21600 h 21600"/>
                  <a:gd name="T6" fmla="*/ 6000 w 21600"/>
                  <a:gd name="T7" fmla="*/ 0 h 21600"/>
                  <a:gd name="T8" fmla="*/ 21600 w 21600"/>
                  <a:gd name="T9" fmla="*/ 0 h 21600"/>
                  <a:gd name="T10" fmla="*/ 0 w 21600"/>
                  <a:gd name="T11" fmla="*/ 0 h 21600"/>
                  <a:gd name="T12" fmla="*/ 21600 w 21600"/>
                  <a:gd name="T13" fmla="*/ 21600 h 21600"/>
                </a:gdLst>
                <a:ahLst/>
                <a:cxnLst>
                  <a:cxn ang="0">
                    <a:pos x="T0" y="T1"/>
                  </a:cxn>
                  <a:cxn ang="0">
                    <a:pos x="T2" y="T3"/>
                  </a:cxn>
                  <a:cxn ang="0">
                    <a:pos x="T4" y="T5"/>
                  </a:cxn>
                  <a:cxn ang="0">
                    <a:pos x="T6" y="T7"/>
                  </a:cxn>
                  <a:cxn ang="0">
                    <a:pos x="T8" y="T9"/>
                  </a:cxn>
                </a:cxnLst>
                <a:rect l="T10" t="T11" r="T12" b="T13"/>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1" name="AutoShape 112"/>
              <p:cNvSpPr>
                <a:spLocks/>
              </p:cNvSpPr>
              <p:nvPr/>
            </p:nvSpPr>
            <p:spPr bwMode="auto">
              <a:xfrm>
                <a:off x="556" y="574"/>
                <a:ext cx="49" cy="70"/>
              </a:xfrm>
              <a:custGeom>
                <a:avLst/>
                <a:gdLst>
                  <a:gd name="T0" fmla="*/ 15600 w 21600"/>
                  <a:gd name="T1" fmla="*/ 2592 h 21600"/>
                  <a:gd name="T2" fmla="*/ 3600 w 21600"/>
                  <a:gd name="T3" fmla="*/ 2592 h 21600"/>
                  <a:gd name="T4" fmla="*/ 3600 w 21600"/>
                  <a:gd name="T5" fmla="*/ 10368 h 21600"/>
                  <a:gd name="T6" fmla="*/ 15600 w 21600"/>
                  <a:gd name="T7" fmla="*/ 10368 h 21600"/>
                  <a:gd name="T8" fmla="*/ 16800 w 21600"/>
                  <a:gd name="T9" fmla="*/ 9504 h 21600"/>
                  <a:gd name="T10" fmla="*/ 18000 w 21600"/>
                  <a:gd name="T11" fmla="*/ 7776 h 21600"/>
                  <a:gd name="T12" fmla="*/ 18000 w 21600"/>
                  <a:gd name="T13" fmla="*/ 5184 h 21600"/>
                  <a:gd name="T14" fmla="*/ 16800 w 21600"/>
                  <a:gd name="T15" fmla="*/ 3456 h 21600"/>
                  <a:gd name="T16" fmla="*/ 15600 w 21600"/>
                  <a:gd name="T17" fmla="*/ 2592 h 21600"/>
                  <a:gd name="T18" fmla="*/ 0 w 21600"/>
                  <a:gd name="T19" fmla="*/ 21600 h 21600"/>
                  <a:gd name="T20" fmla="*/ 0 w 21600"/>
                  <a:gd name="T21" fmla="*/ 0 h 21600"/>
                  <a:gd name="T22" fmla="*/ 16800 w 21600"/>
                  <a:gd name="T23" fmla="*/ 0 h 21600"/>
                  <a:gd name="T24" fmla="*/ 20400 w 21600"/>
                  <a:gd name="T25" fmla="*/ 864 h 21600"/>
                  <a:gd name="T26" fmla="*/ 21600 w 21600"/>
                  <a:gd name="T27" fmla="*/ 4320 h 21600"/>
                  <a:gd name="T28" fmla="*/ 21600 w 21600"/>
                  <a:gd name="T29" fmla="*/ 8640 h 21600"/>
                  <a:gd name="T30" fmla="*/ 20400 w 21600"/>
                  <a:gd name="T31" fmla="*/ 12096 h 21600"/>
                  <a:gd name="T32" fmla="*/ 16800 w 21600"/>
                  <a:gd name="T33" fmla="*/ 12960 h 21600"/>
                  <a:gd name="T34" fmla="*/ 3600 w 21600"/>
                  <a:gd name="T35" fmla="*/ 12960 h 21600"/>
                  <a:gd name="T36" fmla="*/ 3600 w 21600"/>
                  <a:gd name="T37" fmla="*/ 21600 h 21600"/>
                  <a:gd name="T38" fmla="*/ 0 w 21600"/>
                  <a:gd name="T39" fmla="*/ 21600 h 21600"/>
                  <a:gd name="T40" fmla="*/ 0 w 21600"/>
                  <a:gd name="T41" fmla="*/ 0 h 21600"/>
                  <a:gd name="T42" fmla="*/ 21600 w 21600"/>
                  <a:gd name="T4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2" name="AutoShape 113"/>
              <p:cNvSpPr>
                <a:spLocks/>
              </p:cNvSpPr>
              <p:nvPr/>
            </p:nvSpPr>
            <p:spPr bwMode="auto">
              <a:xfrm>
                <a:off x="624" y="574"/>
                <a:ext cx="51" cy="70"/>
              </a:xfrm>
              <a:custGeom>
                <a:avLst/>
                <a:gdLst>
                  <a:gd name="T0" fmla="*/ 0 w 21600"/>
                  <a:gd name="T1" fmla="*/ 21600 h 21600"/>
                  <a:gd name="T2" fmla="*/ 0 w 21600"/>
                  <a:gd name="T3" fmla="*/ 0 h 21600"/>
                  <a:gd name="T4" fmla="*/ 21600 w 21600"/>
                  <a:gd name="T5" fmla="*/ 0 h 21600"/>
                  <a:gd name="T6" fmla="*/ 21600 w 21600"/>
                  <a:gd name="T7" fmla="*/ 2592 h 21600"/>
                  <a:gd name="T8" fmla="*/ 3600 w 21600"/>
                  <a:gd name="T9" fmla="*/ 2592 h 21600"/>
                  <a:gd name="T10" fmla="*/ 3600 w 21600"/>
                  <a:gd name="T11" fmla="*/ 9504 h 21600"/>
                  <a:gd name="T12" fmla="*/ 14400 w 21600"/>
                  <a:gd name="T13" fmla="*/ 9504 h 21600"/>
                  <a:gd name="T14" fmla="*/ 14400 w 21600"/>
                  <a:gd name="T15" fmla="*/ 12096 h 21600"/>
                  <a:gd name="T16" fmla="*/ 3600 w 21600"/>
                  <a:gd name="T17" fmla="*/ 12096 h 21600"/>
                  <a:gd name="T18" fmla="*/ 3600 w 21600"/>
                  <a:gd name="T19" fmla="*/ 19008 h 21600"/>
                  <a:gd name="T20" fmla="*/ 21600 w 21600"/>
                  <a:gd name="T21" fmla="*/ 19008 h 21600"/>
                  <a:gd name="T22" fmla="*/ 21600 w 21600"/>
                  <a:gd name="T23" fmla="*/ 216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3" name="AutoShape 114"/>
              <p:cNvSpPr>
                <a:spLocks/>
              </p:cNvSpPr>
              <p:nvPr/>
            </p:nvSpPr>
            <p:spPr bwMode="auto">
              <a:xfrm>
                <a:off x="694" y="574"/>
                <a:ext cx="55" cy="70"/>
              </a:xfrm>
              <a:custGeom>
                <a:avLst/>
                <a:gdLst>
                  <a:gd name="T0" fmla="*/ 14040 w 21600"/>
                  <a:gd name="T1" fmla="*/ 2592 h 21600"/>
                  <a:gd name="T2" fmla="*/ 3240 w 21600"/>
                  <a:gd name="T3" fmla="*/ 2592 h 21600"/>
                  <a:gd name="T4" fmla="*/ 3240 w 21600"/>
                  <a:gd name="T5" fmla="*/ 10368 h 21600"/>
                  <a:gd name="T6" fmla="*/ 14040 w 21600"/>
                  <a:gd name="T7" fmla="*/ 10368 h 21600"/>
                  <a:gd name="T8" fmla="*/ 16200 w 21600"/>
                  <a:gd name="T9" fmla="*/ 9504 h 21600"/>
                  <a:gd name="T10" fmla="*/ 16200 w 21600"/>
                  <a:gd name="T11" fmla="*/ 7776 h 21600"/>
                  <a:gd name="T12" fmla="*/ 16200 w 21600"/>
                  <a:gd name="T13" fmla="*/ 5184 h 21600"/>
                  <a:gd name="T14" fmla="*/ 16200 w 21600"/>
                  <a:gd name="T15" fmla="*/ 3456 h 21600"/>
                  <a:gd name="T16" fmla="*/ 14040 w 21600"/>
                  <a:gd name="T17" fmla="*/ 2592 h 21600"/>
                  <a:gd name="T18" fmla="*/ 0 w 21600"/>
                  <a:gd name="T19" fmla="*/ 21600 h 21600"/>
                  <a:gd name="T20" fmla="*/ 0 w 21600"/>
                  <a:gd name="T21" fmla="*/ 0 h 21600"/>
                  <a:gd name="T22" fmla="*/ 16200 w 21600"/>
                  <a:gd name="T23" fmla="*/ 0 h 21600"/>
                  <a:gd name="T24" fmla="*/ 18360 w 21600"/>
                  <a:gd name="T25" fmla="*/ 864 h 21600"/>
                  <a:gd name="T26" fmla="*/ 19440 w 21600"/>
                  <a:gd name="T27" fmla="*/ 4320 h 21600"/>
                  <a:gd name="T28" fmla="*/ 19440 w 21600"/>
                  <a:gd name="T29" fmla="*/ 8640 h 21600"/>
                  <a:gd name="T30" fmla="*/ 18360 w 21600"/>
                  <a:gd name="T31" fmla="*/ 12096 h 21600"/>
                  <a:gd name="T32" fmla="*/ 16200 w 21600"/>
                  <a:gd name="T33" fmla="*/ 12960 h 21600"/>
                  <a:gd name="T34" fmla="*/ 12960 w 21600"/>
                  <a:gd name="T35" fmla="*/ 12960 h 21600"/>
                  <a:gd name="T36" fmla="*/ 21600 w 21600"/>
                  <a:gd name="T37" fmla="*/ 21600 h 21600"/>
                  <a:gd name="T38" fmla="*/ 16200 w 21600"/>
                  <a:gd name="T39" fmla="*/ 21600 h 21600"/>
                  <a:gd name="T40" fmla="*/ 8640 w 21600"/>
                  <a:gd name="T41" fmla="*/ 12960 h 21600"/>
                  <a:gd name="T42" fmla="*/ 3240 w 21600"/>
                  <a:gd name="T43" fmla="*/ 12960 h 21600"/>
                  <a:gd name="T44" fmla="*/ 3240 w 21600"/>
                  <a:gd name="T45" fmla="*/ 21600 h 21600"/>
                  <a:gd name="T46" fmla="*/ 0 w 21600"/>
                  <a:gd name="T47" fmla="*/ 21600 h 21600"/>
                  <a:gd name="T48" fmla="*/ 0 w 21600"/>
                  <a:gd name="T49" fmla="*/ 0 h 21600"/>
                  <a:gd name="T50" fmla="*/ 21600 w 21600"/>
                  <a:gd name="T5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4" name="AutoShape 115"/>
              <p:cNvSpPr>
                <a:spLocks/>
              </p:cNvSpPr>
              <p:nvPr/>
            </p:nvSpPr>
            <p:spPr bwMode="auto">
              <a:xfrm>
                <a:off x="769" y="574"/>
                <a:ext cx="44" cy="70"/>
              </a:xfrm>
              <a:custGeom>
                <a:avLst/>
                <a:gdLst>
                  <a:gd name="T0" fmla="*/ 0 w 21600"/>
                  <a:gd name="T1" fmla="*/ 21600 h 21600"/>
                  <a:gd name="T2" fmla="*/ 0 w 21600"/>
                  <a:gd name="T3" fmla="*/ 0 h 21600"/>
                  <a:gd name="T4" fmla="*/ 21600 w 21600"/>
                  <a:gd name="T5" fmla="*/ 0 h 21600"/>
                  <a:gd name="T6" fmla="*/ 21600 w 21600"/>
                  <a:gd name="T7" fmla="*/ 2592 h 21600"/>
                  <a:gd name="T8" fmla="*/ 2700 w 21600"/>
                  <a:gd name="T9" fmla="*/ 2592 h 21600"/>
                  <a:gd name="T10" fmla="*/ 2700 w 21600"/>
                  <a:gd name="T11" fmla="*/ 10368 h 21600"/>
                  <a:gd name="T12" fmla="*/ 13500 w 21600"/>
                  <a:gd name="T13" fmla="*/ 10368 h 21600"/>
                  <a:gd name="T14" fmla="*/ 13500 w 21600"/>
                  <a:gd name="T15" fmla="*/ 12960 h 21600"/>
                  <a:gd name="T16" fmla="*/ 2700 w 21600"/>
                  <a:gd name="T17" fmla="*/ 12960 h 21600"/>
                  <a:gd name="T18" fmla="*/ 2700 w 21600"/>
                  <a:gd name="T19" fmla="*/ 21600 h 21600"/>
                  <a:gd name="T20" fmla="*/ 0 w 21600"/>
                  <a:gd name="T21" fmla="*/ 21600 h 21600"/>
                  <a:gd name="T22" fmla="*/ 0 w 21600"/>
                  <a:gd name="T23" fmla="*/ 0 h 21600"/>
                  <a:gd name="T24" fmla="*/ 21600 w 21600"/>
                  <a:gd name="T2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5" name="AutoShape 116"/>
              <p:cNvSpPr>
                <a:spLocks/>
              </p:cNvSpPr>
              <p:nvPr/>
            </p:nvSpPr>
            <p:spPr bwMode="auto">
              <a:xfrm>
                <a:off x="830" y="574"/>
                <a:ext cx="58" cy="70"/>
              </a:xfrm>
              <a:custGeom>
                <a:avLst/>
                <a:gdLst>
                  <a:gd name="T0" fmla="*/ 3086 w 21600"/>
                  <a:gd name="T1" fmla="*/ 19008 h 21600"/>
                  <a:gd name="T2" fmla="*/ 18514 w 21600"/>
                  <a:gd name="T3" fmla="*/ 19008 h 21600"/>
                  <a:gd name="T4" fmla="*/ 18514 w 21600"/>
                  <a:gd name="T5" fmla="*/ 2592 h 21600"/>
                  <a:gd name="T6" fmla="*/ 3086 w 21600"/>
                  <a:gd name="T7" fmla="*/ 2592 h 21600"/>
                  <a:gd name="T8" fmla="*/ 3086 w 21600"/>
                  <a:gd name="T9" fmla="*/ 19008 h 21600"/>
                  <a:gd name="T10" fmla="*/ 0 w 21600"/>
                  <a:gd name="T11" fmla="*/ 5184 h 21600"/>
                  <a:gd name="T12" fmla="*/ 1029 w 21600"/>
                  <a:gd name="T13" fmla="*/ 864 h 21600"/>
                  <a:gd name="T14" fmla="*/ 4114 w 21600"/>
                  <a:gd name="T15" fmla="*/ 0 h 21600"/>
                  <a:gd name="T16" fmla="*/ 16457 w 21600"/>
                  <a:gd name="T17" fmla="*/ 0 h 21600"/>
                  <a:gd name="T18" fmla="*/ 20571 w 21600"/>
                  <a:gd name="T19" fmla="*/ 864 h 21600"/>
                  <a:gd name="T20" fmla="*/ 21600 w 21600"/>
                  <a:gd name="T21" fmla="*/ 5184 h 21600"/>
                  <a:gd name="T22" fmla="*/ 21600 w 21600"/>
                  <a:gd name="T23" fmla="*/ 16416 h 21600"/>
                  <a:gd name="T24" fmla="*/ 20571 w 21600"/>
                  <a:gd name="T25" fmla="*/ 20736 h 21600"/>
                  <a:gd name="T26" fmla="*/ 16457 w 21600"/>
                  <a:gd name="T27" fmla="*/ 21600 h 21600"/>
                  <a:gd name="T28" fmla="*/ 4114 w 21600"/>
                  <a:gd name="T29" fmla="*/ 21600 h 21600"/>
                  <a:gd name="T30" fmla="*/ 1029 w 21600"/>
                  <a:gd name="T31" fmla="*/ 20736 h 21600"/>
                  <a:gd name="T32" fmla="*/ 0 w 21600"/>
                  <a:gd name="T33" fmla="*/ 16416 h 21600"/>
                  <a:gd name="T34" fmla="*/ 0 w 21600"/>
                  <a:gd name="T35" fmla="*/ 5184 h 21600"/>
                  <a:gd name="T36" fmla="*/ 0 w 21600"/>
                  <a:gd name="T37" fmla="*/ 0 h 21600"/>
                  <a:gd name="T38" fmla="*/ 21600 w 21600"/>
                  <a:gd name="T3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6" name="AutoShape 117"/>
              <p:cNvSpPr>
                <a:spLocks/>
              </p:cNvSpPr>
              <p:nvPr/>
            </p:nvSpPr>
            <p:spPr bwMode="auto">
              <a:xfrm>
                <a:off x="910" y="574"/>
                <a:ext cx="55" cy="70"/>
              </a:xfrm>
              <a:custGeom>
                <a:avLst/>
                <a:gdLst>
                  <a:gd name="T0" fmla="*/ 15120 w 21600"/>
                  <a:gd name="T1" fmla="*/ 2592 h 21600"/>
                  <a:gd name="T2" fmla="*/ 3240 w 21600"/>
                  <a:gd name="T3" fmla="*/ 2592 h 21600"/>
                  <a:gd name="T4" fmla="*/ 3240 w 21600"/>
                  <a:gd name="T5" fmla="*/ 10368 h 21600"/>
                  <a:gd name="T6" fmla="*/ 15120 w 21600"/>
                  <a:gd name="T7" fmla="*/ 10368 h 21600"/>
                  <a:gd name="T8" fmla="*/ 16200 w 21600"/>
                  <a:gd name="T9" fmla="*/ 9504 h 21600"/>
                  <a:gd name="T10" fmla="*/ 17280 w 21600"/>
                  <a:gd name="T11" fmla="*/ 7776 h 21600"/>
                  <a:gd name="T12" fmla="*/ 17280 w 21600"/>
                  <a:gd name="T13" fmla="*/ 5184 h 21600"/>
                  <a:gd name="T14" fmla="*/ 16200 w 21600"/>
                  <a:gd name="T15" fmla="*/ 3456 h 21600"/>
                  <a:gd name="T16" fmla="*/ 15120 w 21600"/>
                  <a:gd name="T17" fmla="*/ 2592 h 21600"/>
                  <a:gd name="T18" fmla="*/ 0 w 21600"/>
                  <a:gd name="T19" fmla="*/ 21600 h 21600"/>
                  <a:gd name="T20" fmla="*/ 0 w 21600"/>
                  <a:gd name="T21" fmla="*/ 0 h 21600"/>
                  <a:gd name="T22" fmla="*/ 16200 w 21600"/>
                  <a:gd name="T23" fmla="*/ 0 h 21600"/>
                  <a:gd name="T24" fmla="*/ 19440 w 21600"/>
                  <a:gd name="T25" fmla="*/ 864 h 21600"/>
                  <a:gd name="T26" fmla="*/ 20520 w 21600"/>
                  <a:gd name="T27" fmla="*/ 4320 h 21600"/>
                  <a:gd name="T28" fmla="*/ 20520 w 21600"/>
                  <a:gd name="T29" fmla="*/ 8640 h 21600"/>
                  <a:gd name="T30" fmla="*/ 19440 w 21600"/>
                  <a:gd name="T31" fmla="*/ 12096 h 21600"/>
                  <a:gd name="T32" fmla="*/ 16200 w 21600"/>
                  <a:gd name="T33" fmla="*/ 12960 h 21600"/>
                  <a:gd name="T34" fmla="*/ 12960 w 21600"/>
                  <a:gd name="T35" fmla="*/ 12960 h 21600"/>
                  <a:gd name="T36" fmla="*/ 21600 w 21600"/>
                  <a:gd name="T37" fmla="*/ 21600 h 21600"/>
                  <a:gd name="T38" fmla="*/ 17280 w 21600"/>
                  <a:gd name="T39" fmla="*/ 21600 h 21600"/>
                  <a:gd name="T40" fmla="*/ 8640 w 21600"/>
                  <a:gd name="T41" fmla="*/ 12960 h 21600"/>
                  <a:gd name="T42" fmla="*/ 3240 w 21600"/>
                  <a:gd name="T43" fmla="*/ 12960 h 21600"/>
                  <a:gd name="T44" fmla="*/ 3240 w 21600"/>
                  <a:gd name="T45" fmla="*/ 21600 h 21600"/>
                  <a:gd name="T46" fmla="*/ 0 w 21600"/>
                  <a:gd name="T47" fmla="*/ 21600 h 21600"/>
                  <a:gd name="T48" fmla="*/ 0 w 21600"/>
                  <a:gd name="T49" fmla="*/ 0 h 21600"/>
                  <a:gd name="T50" fmla="*/ 21600 w 21600"/>
                  <a:gd name="T5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7" name="AutoShape 118"/>
              <p:cNvSpPr>
                <a:spLocks/>
              </p:cNvSpPr>
              <p:nvPr/>
            </p:nvSpPr>
            <p:spPr bwMode="auto">
              <a:xfrm>
                <a:off x="984" y="574"/>
                <a:ext cx="62" cy="70"/>
              </a:xfrm>
              <a:custGeom>
                <a:avLst/>
                <a:gdLst>
                  <a:gd name="T0" fmla="*/ 2945 w 21600"/>
                  <a:gd name="T1" fmla="*/ 3456 h 21600"/>
                  <a:gd name="T2" fmla="*/ 2945 w 21600"/>
                  <a:gd name="T3" fmla="*/ 5184 h 21600"/>
                  <a:gd name="T4" fmla="*/ 2945 w 21600"/>
                  <a:gd name="T5" fmla="*/ 6912 h 21600"/>
                  <a:gd name="T6" fmla="*/ 2945 w 21600"/>
                  <a:gd name="T7" fmla="*/ 21600 h 21600"/>
                  <a:gd name="T8" fmla="*/ 0 w 21600"/>
                  <a:gd name="T9" fmla="*/ 21600 h 21600"/>
                  <a:gd name="T10" fmla="*/ 0 w 21600"/>
                  <a:gd name="T11" fmla="*/ 0 h 21600"/>
                  <a:gd name="T12" fmla="*/ 1964 w 21600"/>
                  <a:gd name="T13" fmla="*/ 0 h 21600"/>
                  <a:gd name="T14" fmla="*/ 10800 w 21600"/>
                  <a:gd name="T15" fmla="*/ 13824 h 21600"/>
                  <a:gd name="T16" fmla="*/ 18655 w 21600"/>
                  <a:gd name="T17" fmla="*/ 0 h 21600"/>
                  <a:gd name="T18" fmla="*/ 21600 w 21600"/>
                  <a:gd name="T19" fmla="*/ 0 h 21600"/>
                  <a:gd name="T20" fmla="*/ 21600 w 21600"/>
                  <a:gd name="T21" fmla="*/ 21600 h 21600"/>
                  <a:gd name="T22" fmla="*/ 18655 w 21600"/>
                  <a:gd name="T23" fmla="*/ 21600 h 21600"/>
                  <a:gd name="T24" fmla="*/ 18655 w 21600"/>
                  <a:gd name="T25" fmla="*/ 6912 h 21600"/>
                  <a:gd name="T26" fmla="*/ 18655 w 21600"/>
                  <a:gd name="T27" fmla="*/ 5184 h 21600"/>
                  <a:gd name="T28" fmla="*/ 18655 w 21600"/>
                  <a:gd name="T29" fmla="*/ 3456 h 21600"/>
                  <a:gd name="T30" fmla="*/ 17673 w 21600"/>
                  <a:gd name="T31" fmla="*/ 5184 h 21600"/>
                  <a:gd name="T32" fmla="*/ 17673 w 21600"/>
                  <a:gd name="T33" fmla="*/ 6048 h 21600"/>
                  <a:gd name="T34" fmla="*/ 11782 w 21600"/>
                  <a:gd name="T35" fmla="*/ 18144 h 21600"/>
                  <a:gd name="T36" fmla="*/ 10800 w 21600"/>
                  <a:gd name="T37" fmla="*/ 18144 h 21600"/>
                  <a:gd name="T38" fmla="*/ 3927 w 21600"/>
                  <a:gd name="T39" fmla="*/ 6912 h 21600"/>
                  <a:gd name="T40" fmla="*/ 3927 w 21600"/>
                  <a:gd name="T41" fmla="*/ 6048 h 21600"/>
                  <a:gd name="T42" fmla="*/ 2945 w 21600"/>
                  <a:gd name="T43" fmla="*/ 3456 h 21600"/>
                  <a:gd name="T44" fmla="*/ 0 w 21600"/>
                  <a:gd name="T45" fmla="*/ 0 h 21600"/>
                  <a:gd name="T46" fmla="*/ 21600 w 21600"/>
                  <a:gd name="T4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T44" t="T45" r="T46" b="T47"/>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8" name="AutoShape 119"/>
              <p:cNvSpPr>
                <a:spLocks/>
              </p:cNvSpPr>
              <p:nvPr/>
            </p:nvSpPr>
            <p:spPr bwMode="auto">
              <a:xfrm>
                <a:off x="1065" y="574"/>
                <a:ext cx="63" cy="70"/>
              </a:xfrm>
              <a:custGeom>
                <a:avLst/>
                <a:gdLst>
                  <a:gd name="T0" fmla="*/ 5635 w 21600"/>
                  <a:gd name="T1" fmla="*/ 13824 h 21600"/>
                  <a:gd name="T2" fmla="*/ 15026 w 21600"/>
                  <a:gd name="T3" fmla="*/ 13824 h 21600"/>
                  <a:gd name="T4" fmla="*/ 10330 w 21600"/>
                  <a:gd name="T5" fmla="*/ 2592 h 21600"/>
                  <a:gd name="T6" fmla="*/ 5635 w 21600"/>
                  <a:gd name="T7" fmla="*/ 13824 h 21600"/>
                  <a:gd name="T8" fmla="*/ 0 w 21600"/>
                  <a:gd name="T9" fmla="*/ 21600 h 21600"/>
                  <a:gd name="T10" fmla="*/ 9391 w 21600"/>
                  <a:gd name="T11" fmla="*/ 0 h 21600"/>
                  <a:gd name="T12" fmla="*/ 12209 w 21600"/>
                  <a:gd name="T13" fmla="*/ 0 h 21600"/>
                  <a:gd name="T14" fmla="*/ 21600 w 21600"/>
                  <a:gd name="T15" fmla="*/ 21600 h 21600"/>
                  <a:gd name="T16" fmla="*/ 17843 w 21600"/>
                  <a:gd name="T17" fmla="*/ 21600 h 21600"/>
                  <a:gd name="T18" fmla="*/ 15965 w 21600"/>
                  <a:gd name="T19" fmla="*/ 16416 h 21600"/>
                  <a:gd name="T20" fmla="*/ 4696 w 21600"/>
                  <a:gd name="T21" fmla="*/ 16416 h 21600"/>
                  <a:gd name="T22" fmla="*/ 1878 w 21600"/>
                  <a:gd name="T23" fmla="*/ 216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79" name="AutoShape 120"/>
              <p:cNvSpPr>
                <a:spLocks/>
              </p:cNvSpPr>
              <p:nvPr/>
            </p:nvSpPr>
            <p:spPr bwMode="auto">
              <a:xfrm>
                <a:off x="1143" y="574"/>
                <a:ext cx="52" cy="70"/>
              </a:xfrm>
              <a:custGeom>
                <a:avLst/>
                <a:gdLst>
                  <a:gd name="T0" fmla="*/ 0 w 21600"/>
                  <a:gd name="T1" fmla="*/ 21600 h 21600"/>
                  <a:gd name="T2" fmla="*/ 0 w 21600"/>
                  <a:gd name="T3" fmla="*/ 0 h 21600"/>
                  <a:gd name="T4" fmla="*/ 2274 w 21600"/>
                  <a:gd name="T5" fmla="*/ 0 h 21600"/>
                  <a:gd name="T6" fmla="*/ 17053 w 21600"/>
                  <a:gd name="T7" fmla="*/ 14688 h 21600"/>
                  <a:gd name="T8" fmla="*/ 18189 w 21600"/>
                  <a:gd name="T9" fmla="*/ 15552 h 21600"/>
                  <a:gd name="T10" fmla="*/ 18189 w 21600"/>
                  <a:gd name="T11" fmla="*/ 17280 h 21600"/>
                  <a:gd name="T12" fmla="*/ 18189 w 21600"/>
                  <a:gd name="T13" fmla="*/ 14688 h 21600"/>
                  <a:gd name="T14" fmla="*/ 18189 w 21600"/>
                  <a:gd name="T15" fmla="*/ 12096 h 21600"/>
                  <a:gd name="T16" fmla="*/ 18189 w 21600"/>
                  <a:gd name="T17" fmla="*/ 0 h 21600"/>
                  <a:gd name="T18" fmla="*/ 21600 w 21600"/>
                  <a:gd name="T19" fmla="*/ 0 h 21600"/>
                  <a:gd name="T20" fmla="*/ 21600 w 21600"/>
                  <a:gd name="T21" fmla="*/ 21600 h 21600"/>
                  <a:gd name="T22" fmla="*/ 20463 w 21600"/>
                  <a:gd name="T23" fmla="*/ 21600 h 21600"/>
                  <a:gd name="T24" fmla="*/ 4547 w 21600"/>
                  <a:gd name="T25" fmla="*/ 6912 h 21600"/>
                  <a:gd name="T26" fmla="*/ 4547 w 21600"/>
                  <a:gd name="T27" fmla="*/ 6048 h 21600"/>
                  <a:gd name="T28" fmla="*/ 3411 w 21600"/>
                  <a:gd name="T29" fmla="*/ 4320 h 21600"/>
                  <a:gd name="T30" fmla="*/ 3411 w 21600"/>
                  <a:gd name="T31" fmla="*/ 6048 h 21600"/>
                  <a:gd name="T32" fmla="*/ 3411 w 21600"/>
                  <a:gd name="T33" fmla="*/ 8640 h 21600"/>
                  <a:gd name="T34" fmla="*/ 3411 w 21600"/>
                  <a:gd name="T35" fmla="*/ 21600 h 21600"/>
                  <a:gd name="T36" fmla="*/ 0 w 21600"/>
                  <a:gd name="T37" fmla="*/ 21600 h 21600"/>
                  <a:gd name="T38" fmla="*/ 0 w 21600"/>
                  <a:gd name="T39" fmla="*/ 0 h 21600"/>
                  <a:gd name="T40" fmla="*/ 21600 w 21600"/>
                  <a:gd name="T4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0" name="AutoShape 121"/>
              <p:cNvSpPr>
                <a:spLocks/>
              </p:cNvSpPr>
              <p:nvPr/>
            </p:nvSpPr>
            <p:spPr bwMode="auto">
              <a:xfrm>
                <a:off x="1222" y="574"/>
                <a:ext cx="51" cy="70"/>
              </a:xfrm>
              <a:custGeom>
                <a:avLst/>
                <a:gdLst>
                  <a:gd name="T0" fmla="*/ 18000 w 21600"/>
                  <a:gd name="T1" fmla="*/ 2592 h 21600"/>
                  <a:gd name="T2" fmla="*/ 3600 w 21600"/>
                  <a:gd name="T3" fmla="*/ 2592 h 21600"/>
                  <a:gd name="T4" fmla="*/ 3600 w 21600"/>
                  <a:gd name="T5" fmla="*/ 19008 h 21600"/>
                  <a:gd name="T6" fmla="*/ 18000 w 21600"/>
                  <a:gd name="T7" fmla="*/ 19008 h 21600"/>
                  <a:gd name="T8" fmla="*/ 18000 w 21600"/>
                  <a:gd name="T9" fmla="*/ 12960 h 21600"/>
                  <a:gd name="T10" fmla="*/ 21600 w 21600"/>
                  <a:gd name="T11" fmla="*/ 13824 h 21600"/>
                  <a:gd name="T12" fmla="*/ 21600 w 21600"/>
                  <a:gd name="T13" fmla="*/ 16416 h 21600"/>
                  <a:gd name="T14" fmla="*/ 20400 w 21600"/>
                  <a:gd name="T15" fmla="*/ 20736 h 21600"/>
                  <a:gd name="T16" fmla="*/ 16800 w 21600"/>
                  <a:gd name="T17" fmla="*/ 21600 h 21600"/>
                  <a:gd name="T18" fmla="*/ 4800 w 21600"/>
                  <a:gd name="T19" fmla="*/ 21600 h 21600"/>
                  <a:gd name="T20" fmla="*/ 1200 w 21600"/>
                  <a:gd name="T21" fmla="*/ 20736 h 21600"/>
                  <a:gd name="T22" fmla="*/ 0 w 21600"/>
                  <a:gd name="T23" fmla="*/ 16416 h 21600"/>
                  <a:gd name="T24" fmla="*/ 0 w 21600"/>
                  <a:gd name="T25" fmla="*/ 5184 h 21600"/>
                  <a:gd name="T26" fmla="*/ 1200 w 21600"/>
                  <a:gd name="T27" fmla="*/ 864 h 21600"/>
                  <a:gd name="T28" fmla="*/ 4800 w 21600"/>
                  <a:gd name="T29" fmla="*/ 0 h 21600"/>
                  <a:gd name="T30" fmla="*/ 16800 w 21600"/>
                  <a:gd name="T31" fmla="*/ 0 h 21600"/>
                  <a:gd name="T32" fmla="*/ 20400 w 21600"/>
                  <a:gd name="T33" fmla="*/ 864 h 21600"/>
                  <a:gd name="T34" fmla="*/ 21600 w 21600"/>
                  <a:gd name="T35" fmla="*/ 5184 h 21600"/>
                  <a:gd name="T36" fmla="*/ 21600 w 21600"/>
                  <a:gd name="T37" fmla="*/ 6912 h 21600"/>
                  <a:gd name="T38" fmla="*/ 18000 w 21600"/>
                  <a:gd name="T39" fmla="*/ 7776 h 21600"/>
                  <a:gd name="T40" fmla="*/ 18000 w 21600"/>
                  <a:gd name="T41" fmla="*/ 2592 h 21600"/>
                  <a:gd name="T42" fmla="*/ 0 w 21600"/>
                  <a:gd name="T43" fmla="*/ 0 h 21600"/>
                  <a:gd name="T44" fmla="*/ 21600 w 21600"/>
                  <a:gd name="T4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1" name="AutoShape 122"/>
              <p:cNvSpPr>
                <a:spLocks/>
              </p:cNvSpPr>
              <p:nvPr/>
            </p:nvSpPr>
            <p:spPr bwMode="auto">
              <a:xfrm>
                <a:off x="1295" y="574"/>
                <a:ext cx="49" cy="70"/>
              </a:xfrm>
              <a:custGeom>
                <a:avLst/>
                <a:gdLst>
                  <a:gd name="T0" fmla="*/ 0 w 21600"/>
                  <a:gd name="T1" fmla="*/ 21600 h 21600"/>
                  <a:gd name="T2" fmla="*/ 0 w 21600"/>
                  <a:gd name="T3" fmla="*/ 0 h 21600"/>
                  <a:gd name="T4" fmla="*/ 21600 w 21600"/>
                  <a:gd name="T5" fmla="*/ 0 h 21600"/>
                  <a:gd name="T6" fmla="*/ 21600 w 21600"/>
                  <a:gd name="T7" fmla="*/ 2592 h 21600"/>
                  <a:gd name="T8" fmla="*/ 3600 w 21600"/>
                  <a:gd name="T9" fmla="*/ 2592 h 21600"/>
                  <a:gd name="T10" fmla="*/ 3600 w 21600"/>
                  <a:gd name="T11" fmla="*/ 9504 h 21600"/>
                  <a:gd name="T12" fmla="*/ 14400 w 21600"/>
                  <a:gd name="T13" fmla="*/ 9504 h 21600"/>
                  <a:gd name="T14" fmla="*/ 14400 w 21600"/>
                  <a:gd name="T15" fmla="*/ 12096 h 21600"/>
                  <a:gd name="T16" fmla="*/ 3600 w 21600"/>
                  <a:gd name="T17" fmla="*/ 12096 h 21600"/>
                  <a:gd name="T18" fmla="*/ 3600 w 21600"/>
                  <a:gd name="T19" fmla="*/ 19008 h 21600"/>
                  <a:gd name="T20" fmla="*/ 21600 w 21600"/>
                  <a:gd name="T21" fmla="*/ 19008 h 21600"/>
                  <a:gd name="T22" fmla="*/ 21600 w 21600"/>
                  <a:gd name="T23" fmla="*/ 216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2" name="Rectangle 123"/>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3" name="AutoShape 124"/>
              <p:cNvSpPr>
                <a:spLocks/>
              </p:cNvSpPr>
              <p:nvPr/>
            </p:nvSpPr>
            <p:spPr bwMode="auto">
              <a:xfrm>
                <a:off x="1433" y="574"/>
                <a:ext cx="55" cy="70"/>
              </a:xfrm>
              <a:custGeom>
                <a:avLst/>
                <a:gdLst>
                  <a:gd name="T0" fmla="*/ 0 w 21600"/>
                  <a:gd name="T1" fmla="*/ 21600 h 21600"/>
                  <a:gd name="T2" fmla="*/ 0 w 21600"/>
                  <a:gd name="T3" fmla="*/ 0 h 21600"/>
                  <a:gd name="T4" fmla="*/ 2160 w 21600"/>
                  <a:gd name="T5" fmla="*/ 0 h 21600"/>
                  <a:gd name="T6" fmla="*/ 16200 w 21600"/>
                  <a:gd name="T7" fmla="*/ 14688 h 21600"/>
                  <a:gd name="T8" fmla="*/ 17280 w 21600"/>
                  <a:gd name="T9" fmla="*/ 15552 h 21600"/>
                  <a:gd name="T10" fmla="*/ 18360 w 21600"/>
                  <a:gd name="T11" fmla="*/ 17280 h 21600"/>
                  <a:gd name="T12" fmla="*/ 18360 w 21600"/>
                  <a:gd name="T13" fmla="*/ 14688 h 21600"/>
                  <a:gd name="T14" fmla="*/ 18360 w 21600"/>
                  <a:gd name="T15" fmla="*/ 12096 h 21600"/>
                  <a:gd name="T16" fmla="*/ 18360 w 21600"/>
                  <a:gd name="T17" fmla="*/ 0 h 21600"/>
                  <a:gd name="T18" fmla="*/ 21600 w 21600"/>
                  <a:gd name="T19" fmla="*/ 0 h 21600"/>
                  <a:gd name="T20" fmla="*/ 21600 w 21600"/>
                  <a:gd name="T21" fmla="*/ 21600 h 21600"/>
                  <a:gd name="T22" fmla="*/ 19440 w 21600"/>
                  <a:gd name="T23" fmla="*/ 21600 h 21600"/>
                  <a:gd name="T24" fmla="*/ 4320 w 21600"/>
                  <a:gd name="T25" fmla="*/ 6912 h 21600"/>
                  <a:gd name="T26" fmla="*/ 4320 w 21600"/>
                  <a:gd name="T27" fmla="*/ 6048 h 21600"/>
                  <a:gd name="T28" fmla="*/ 3240 w 21600"/>
                  <a:gd name="T29" fmla="*/ 4320 h 21600"/>
                  <a:gd name="T30" fmla="*/ 3240 w 21600"/>
                  <a:gd name="T31" fmla="*/ 6048 h 21600"/>
                  <a:gd name="T32" fmla="*/ 3240 w 21600"/>
                  <a:gd name="T33" fmla="*/ 8640 h 21600"/>
                  <a:gd name="T34" fmla="*/ 3240 w 21600"/>
                  <a:gd name="T35" fmla="*/ 21600 h 21600"/>
                  <a:gd name="T36" fmla="*/ 0 w 21600"/>
                  <a:gd name="T37" fmla="*/ 21600 h 21600"/>
                  <a:gd name="T38" fmla="*/ 0 w 21600"/>
                  <a:gd name="T39" fmla="*/ 0 h 21600"/>
                  <a:gd name="T40" fmla="*/ 21600 w 21600"/>
                  <a:gd name="T4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4" name="AutoShape 125"/>
              <p:cNvSpPr>
                <a:spLocks/>
              </p:cNvSpPr>
              <p:nvPr/>
            </p:nvSpPr>
            <p:spPr bwMode="auto">
              <a:xfrm>
                <a:off x="1549" y="574"/>
                <a:ext cx="55" cy="70"/>
              </a:xfrm>
              <a:custGeom>
                <a:avLst/>
                <a:gdLst>
                  <a:gd name="T0" fmla="*/ 0 w 21600"/>
                  <a:gd name="T1" fmla="*/ 21600 h 21600"/>
                  <a:gd name="T2" fmla="*/ 0 w 21600"/>
                  <a:gd name="T3" fmla="*/ 0 h 21600"/>
                  <a:gd name="T4" fmla="*/ 2160 w 21600"/>
                  <a:gd name="T5" fmla="*/ 0 h 21600"/>
                  <a:gd name="T6" fmla="*/ 17280 w 21600"/>
                  <a:gd name="T7" fmla="*/ 14688 h 21600"/>
                  <a:gd name="T8" fmla="*/ 17280 w 21600"/>
                  <a:gd name="T9" fmla="*/ 15552 h 21600"/>
                  <a:gd name="T10" fmla="*/ 18360 w 21600"/>
                  <a:gd name="T11" fmla="*/ 17280 h 21600"/>
                  <a:gd name="T12" fmla="*/ 18360 w 21600"/>
                  <a:gd name="T13" fmla="*/ 14688 h 21600"/>
                  <a:gd name="T14" fmla="*/ 18360 w 21600"/>
                  <a:gd name="T15" fmla="*/ 12096 h 21600"/>
                  <a:gd name="T16" fmla="*/ 18360 w 21600"/>
                  <a:gd name="T17" fmla="*/ 0 h 21600"/>
                  <a:gd name="T18" fmla="*/ 21600 w 21600"/>
                  <a:gd name="T19" fmla="*/ 0 h 21600"/>
                  <a:gd name="T20" fmla="*/ 21600 w 21600"/>
                  <a:gd name="T21" fmla="*/ 21600 h 21600"/>
                  <a:gd name="T22" fmla="*/ 19440 w 21600"/>
                  <a:gd name="T23" fmla="*/ 21600 h 21600"/>
                  <a:gd name="T24" fmla="*/ 5400 w 21600"/>
                  <a:gd name="T25" fmla="*/ 6912 h 21600"/>
                  <a:gd name="T26" fmla="*/ 5400 w 21600"/>
                  <a:gd name="T27" fmla="*/ 6048 h 21600"/>
                  <a:gd name="T28" fmla="*/ 3240 w 21600"/>
                  <a:gd name="T29" fmla="*/ 4320 h 21600"/>
                  <a:gd name="T30" fmla="*/ 3240 w 21600"/>
                  <a:gd name="T31" fmla="*/ 6048 h 21600"/>
                  <a:gd name="T32" fmla="*/ 3240 w 21600"/>
                  <a:gd name="T33" fmla="*/ 8640 h 21600"/>
                  <a:gd name="T34" fmla="*/ 3240 w 21600"/>
                  <a:gd name="T35" fmla="*/ 21600 h 21600"/>
                  <a:gd name="T36" fmla="*/ 0 w 21600"/>
                  <a:gd name="T37" fmla="*/ 21600 h 21600"/>
                  <a:gd name="T38" fmla="*/ 0 w 21600"/>
                  <a:gd name="T39" fmla="*/ 0 h 21600"/>
                  <a:gd name="T40" fmla="*/ 21600 w 21600"/>
                  <a:gd name="T4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5" name="AutoShape 126"/>
              <p:cNvSpPr>
                <a:spLocks/>
              </p:cNvSpPr>
              <p:nvPr/>
            </p:nvSpPr>
            <p:spPr bwMode="auto">
              <a:xfrm>
                <a:off x="1623" y="574"/>
                <a:ext cx="65" cy="70"/>
              </a:xfrm>
              <a:custGeom>
                <a:avLst/>
                <a:gdLst>
                  <a:gd name="T0" fmla="*/ 5635 w 21600"/>
                  <a:gd name="T1" fmla="*/ 13824 h 21600"/>
                  <a:gd name="T2" fmla="*/ 15026 w 21600"/>
                  <a:gd name="T3" fmla="*/ 13824 h 21600"/>
                  <a:gd name="T4" fmla="*/ 10330 w 21600"/>
                  <a:gd name="T5" fmla="*/ 2592 h 21600"/>
                  <a:gd name="T6" fmla="*/ 5635 w 21600"/>
                  <a:gd name="T7" fmla="*/ 13824 h 21600"/>
                  <a:gd name="T8" fmla="*/ 0 w 21600"/>
                  <a:gd name="T9" fmla="*/ 21600 h 21600"/>
                  <a:gd name="T10" fmla="*/ 9391 w 21600"/>
                  <a:gd name="T11" fmla="*/ 0 h 21600"/>
                  <a:gd name="T12" fmla="*/ 12209 w 21600"/>
                  <a:gd name="T13" fmla="*/ 0 h 21600"/>
                  <a:gd name="T14" fmla="*/ 21600 w 21600"/>
                  <a:gd name="T15" fmla="*/ 21600 h 21600"/>
                  <a:gd name="T16" fmla="*/ 17843 w 21600"/>
                  <a:gd name="T17" fmla="*/ 21600 h 21600"/>
                  <a:gd name="T18" fmla="*/ 15965 w 21600"/>
                  <a:gd name="T19" fmla="*/ 16416 h 21600"/>
                  <a:gd name="T20" fmla="*/ 4696 w 21600"/>
                  <a:gd name="T21" fmla="*/ 16416 h 21600"/>
                  <a:gd name="T22" fmla="*/ 1878 w 21600"/>
                  <a:gd name="T23" fmla="*/ 216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6" name="AutoShape 127"/>
              <p:cNvSpPr>
                <a:spLocks/>
              </p:cNvSpPr>
              <p:nvPr/>
            </p:nvSpPr>
            <p:spPr bwMode="auto">
              <a:xfrm>
                <a:off x="1701" y="574"/>
                <a:ext cx="53" cy="70"/>
              </a:xfrm>
              <a:custGeom>
                <a:avLst/>
                <a:gdLst>
                  <a:gd name="T0" fmla="*/ 0 w 21600"/>
                  <a:gd name="T1" fmla="*/ 21600 h 21600"/>
                  <a:gd name="T2" fmla="*/ 0 w 21600"/>
                  <a:gd name="T3" fmla="*/ 0 h 21600"/>
                  <a:gd name="T4" fmla="*/ 2274 w 21600"/>
                  <a:gd name="T5" fmla="*/ 0 h 21600"/>
                  <a:gd name="T6" fmla="*/ 17053 w 21600"/>
                  <a:gd name="T7" fmla="*/ 14688 h 21600"/>
                  <a:gd name="T8" fmla="*/ 18189 w 21600"/>
                  <a:gd name="T9" fmla="*/ 15552 h 21600"/>
                  <a:gd name="T10" fmla="*/ 18189 w 21600"/>
                  <a:gd name="T11" fmla="*/ 17280 h 21600"/>
                  <a:gd name="T12" fmla="*/ 18189 w 21600"/>
                  <a:gd name="T13" fmla="*/ 14688 h 21600"/>
                  <a:gd name="T14" fmla="*/ 18189 w 21600"/>
                  <a:gd name="T15" fmla="*/ 12096 h 21600"/>
                  <a:gd name="T16" fmla="*/ 18189 w 21600"/>
                  <a:gd name="T17" fmla="*/ 0 h 21600"/>
                  <a:gd name="T18" fmla="*/ 21600 w 21600"/>
                  <a:gd name="T19" fmla="*/ 0 h 21600"/>
                  <a:gd name="T20" fmla="*/ 21600 w 21600"/>
                  <a:gd name="T21" fmla="*/ 21600 h 21600"/>
                  <a:gd name="T22" fmla="*/ 20463 w 21600"/>
                  <a:gd name="T23" fmla="*/ 21600 h 21600"/>
                  <a:gd name="T24" fmla="*/ 4547 w 21600"/>
                  <a:gd name="T25" fmla="*/ 6912 h 21600"/>
                  <a:gd name="T26" fmla="*/ 4547 w 21600"/>
                  <a:gd name="T27" fmla="*/ 6048 h 21600"/>
                  <a:gd name="T28" fmla="*/ 3411 w 21600"/>
                  <a:gd name="T29" fmla="*/ 4320 h 21600"/>
                  <a:gd name="T30" fmla="*/ 3411 w 21600"/>
                  <a:gd name="T31" fmla="*/ 6048 h 21600"/>
                  <a:gd name="T32" fmla="*/ 3411 w 21600"/>
                  <a:gd name="T33" fmla="*/ 8640 h 21600"/>
                  <a:gd name="T34" fmla="*/ 3411 w 21600"/>
                  <a:gd name="T35" fmla="*/ 21600 h 21600"/>
                  <a:gd name="T36" fmla="*/ 0 w 21600"/>
                  <a:gd name="T37" fmla="*/ 21600 h 21600"/>
                  <a:gd name="T38" fmla="*/ 0 w 21600"/>
                  <a:gd name="T39" fmla="*/ 0 h 21600"/>
                  <a:gd name="T40" fmla="*/ 21600 w 21600"/>
                  <a:gd name="T4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7" name="AutoShape 128"/>
              <p:cNvSpPr>
                <a:spLocks/>
              </p:cNvSpPr>
              <p:nvPr/>
            </p:nvSpPr>
            <p:spPr bwMode="auto">
              <a:xfrm>
                <a:off x="1782" y="574"/>
                <a:ext cx="58" cy="70"/>
              </a:xfrm>
              <a:custGeom>
                <a:avLst/>
                <a:gdLst>
                  <a:gd name="T0" fmla="*/ 3086 w 21600"/>
                  <a:gd name="T1" fmla="*/ 19008 h 21600"/>
                  <a:gd name="T2" fmla="*/ 18514 w 21600"/>
                  <a:gd name="T3" fmla="*/ 19008 h 21600"/>
                  <a:gd name="T4" fmla="*/ 18514 w 21600"/>
                  <a:gd name="T5" fmla="*/ 2592 h 21600"/>
                  <a:gd name="T6" fmla="*/ 3086 w 21600"/>
                  <a:gd name="T7" fmla="*/ 2592 h 21600"/>
                  <a:gd name="T8" fmla="*/ 3086 w 21600"/>
                  <a:gd name="T9" fmla="*/ 19008 h 21600"/>
                  <a:gd name="T10" fmla="*/ 0 w 21600"/>
                  <a:gd name="T11" fmla="*/ 5184 h 21600"/>
                  <a:gd name="T12" fmla="*/ 1029 w 21600"/>
                  <a:gd name="T13" fmla="*/ 864 h 21600"/>
                  <a:gd name="T14" fmla="*/ 4114 w 21600"/>
                  <a:gd name="T15" fmla="*/ 0 h 21600"/>
                  <a:gd name="T16" fmla="*/ 17486 w 21600"/>
                  <a:gd name="T17" fmla="*/ 0 h 21600"/>
                  <a:gd name="T18" fmla="*/ 20571 w 21600"/>
                  <a:gd name="T19" fmla="*/ 864 h 21600"/>
                  <a:gd name="T20" fmla="*/ 21600 w 21600"/>
                  <a:gd name="T21" fmla="*/ 5184 h 21600"/>
                  <a:gd name="T22" fmla="*/ 21600 w 21600"/>
                  <a:gd name="T23" fmla="*/ 16416 h 21600"/>
                  <a:gd name="T24" fmla="*/ 20571 w 21600"/>
                  <a:gd name="T25" fmla="*/ 20736 h 21600"/>
                  <a:gd name="T26" fmla="*/ 17486 w 21600"/>
                  <a:gd name="T27" fmla="*/ 21600 h 21600"/>
                  <a:gd name="T28" fmla="*/ 4114 w 21600"/>
                  <a:gd name="T29" fmla="*/ 21600 h 21600"/>
                  <a:gd name="T30" fmla="*/ 1029 w 21600"/>
                  <a:gd name="T31" fmla="*/ 20736 h 21600"/>
                  <a:gd name="T32" fmla="*/ 0 w 21600"/>
                  <a:gd name="T33" fmla="*/ 16416 h 21600"/>
                  <a:gd name="T34" fmla="*/ 0 w 21600"/>
                  <a:gd name="T35" fmla="*/ 5184 h 21600"/>
                  <a:gd name="T36" fmla="*/ 0 w 21600"/>
                  <a:gd name="T37" fmla="*/ 0 h 21600"/>
                  <a:gd name="T38" fmla="*/ 21600 w 21600"/>
                  <a:gd name="T3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8" name="AutoShape 129"/>
              <p:cNvSpPr>
                <a:spLocks/>
              </p:cNvSpPr>
              <p:nvPr/>
            </p:nvSpPr>
            <p:spPr bwMode="auto">
              <a:xfrm>
                <a:off x="1862" y="574"/>
                <a:ext cx="53" cy="70"/>
              </a:xfrm>
              <a:custGeom>
                <a:avLst/>
                <a:gdLst>
                  <a:gd name="T0" fmla="*/ 18189 w 21600"/>
                  <a:gd name="T1" fmla="*/ 2592 h 21600"/>
                  <a:gd name="T2" fmla="*/ 4547 w 21600"/>
                  <a:gd name="T3" fmla="*/ 2592 h 21600"/>
                  <a:gd name="T4" fmla="*/ 4547 w 21600"/>
                  <a:gd name="T5" fmla="*/ 9504 h 21600"/>
                  <a:gd name="T6" fmla="*/ 15916 w 21600"/>
                  <a:gd name="T7" fmla="*/ 9504 h 21600"/>
                  <a:gd name="T8" fmla="*/ 20463 w 21600"/>
                  <a:gd name="T9" fmla="*/ 10368 h 21600"/>
                  <a:gd name="T10" fmla="*/ 21600 w 21600"/>
                  <a:gd name="T11" fmla="*/ 14688 h 21600"/>
                  <a:gd name="T12" fmla="*/ 21600 w 21600"/>
                  <a:gd name="T13" fmla="*/ 17280 h 21600"/>
                  <a:gd name="T14" fmla="*/ 20463 w 21600"/>
                  <a:gd name="T15" fmla="*/ 20736 h 21600"/>
                  <a:gd name="T16" fmla="*/ 15916 w 21600"/>
                  <a:gd name="T17" fmla="*/ 21600 h 21600"/>
                  <a:gd name="T18" fmla="*/ 4547 w 21600"/>
                  <a:gd name="T19" fmla="*/ 21600 h 21600"/>
                  <a:gd name="T20" fmla="*/ 1137 w 21600"/>
                  <a:gd name="T21" fmla="*/ 20736 h 21600"/>
                  <a:gd name="T22" fmla="*/ 0 w 21600"/>
                  <a:gd name="T23" fmla="*/ 17280 h 21600"/>
                  <a:gd name="T24" fmla="*/ 0 w 21600"/>
                  <a:gd name="T25" fmla="*/ 16416 h 21600"/>
                  <a:gd name="T26" fmla="*/ 3411 w 21600"/>
                  <a:gd name="T27" fmla="*/ 15552 h 21600"/>
                  <a:gd name="T28" fmla="*/ 3411 w 21600"/>
                  <a:gd name="T29" fmla="*/ 19008 h 21600"/>
                  <a:gd name="T30" fmla="*/ 18189 w 21600"/>
                  <a:gd name="T31" fmla="*/ 19008 h 21600"/>
                  <a:gd name="T32" fmla="*/ 18189 w 21600"/>
                  <a:gd name="T33" fmla="*/ 12096 h 21600"/>
                  <a:gd name="T34" fmla="*/ 5684 w 21600"/>
                  <a:gd name="T35" fmla="*/ 12096 h 21600"/>
                  <a:gd name="T36" fmla="*/ 1137 w 21600"/>
                  <a:gd name="T37" fmla="*/ 11232 h 21600"/>
                  <a:gd name="T38" fmla="*/ 1137 w 21600"/>
                  <a:gd name="T39" fmla="*/ 6912 h 21600"/>
                  <a:gd name="T40" fmla="*/ 1137 w 21600"/>
                  <a:gd name="T41" fmla="*/ 5184 h 21600"/>
                  <a:gd name="T42" fmla="*/ 1137 w 21600"/>
                  <a:gd name="T43" fmla="*/ 864 h 21600"/>
                  <a:gd name="T44" fmla="*/ 5684 w 21600"/>
                  <a:gd name="T45" fmla="*/ 0 h 21600"/>
                  <a:gd name="T46" fmla="*/ 15916 w 21600"/>
                  <a:gd name="T47" fmla="*/ 0 h 21600"/>
                  <a:gd name="T48" fmla="*/ 20463 w 21600"/>
                  <a:gd name="T49" fmla="*/ 864 h 21600"/>
                  <a:gd name="T50" fmla="*/ 21600 w 21600"/>
                  <a:gd name="T51" fmla="*/ 4320 h 21600"/>
                  <a:gd name="T52" fmla="*/ 21600 w 21600"/>
                  <a:gd name="T53" fmla="*/ 5184 h 21600"/>
                  <a:gd name="T54" fmla="*/ 18189 w 21600"/>
                  <a:gd name="T55" fmla="*/ 6048 h 21600"/>
                  <a:gd name="T56" fmla="*/ 18189 w 21600"/>
                  <a:gd name="T57" fmla="*/ 2592 h 21600"/>
                  <a:gd name="T58" fmla="*/ 0 w 21600"/>
                  <a:gd name="T59" fmla="*/ 0 h 21600"/>
                  <a:gd name="T60" fmla="*/ 21600 w 21600"/>
                  <a:gd name="T6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89" name="AutoShape 130"/>
              <p:cNvSpPr>
                <a:spLocks/>
              </p:cNvSpPr>
              <p:nvPr/>
            </p:nvSpPr>
            <p:spPr bwMode="auto">
              <a:xfrm>
                <a:off x="1939" y="574"/>
                <a:ext cx="50" cy="70"/>
              </a:xfrm>
              <a:custGeom>
                <a:avLst/>
                <a:gdLst>
                  <a:gd name="T0" fmla="*/ 15600 w 21600"/>
                  <a:gd name="T1" fmla="*/ 2592 h 21600"/>
                  <a:gd name="T2" fmla="*/ 3600 w 21600"/>
                  <a:gd name="T3" fmla="*/ 2592 h 21600"/>
                  <a:gd name="T4" fmla="*/ 3600 w 21600"/>
                  <a:gd name="T5" fmla="*/ 10368 h 21600"/>
                  <a:gd name="T6" fmla="*/ 15600 w 21600"/>
                  <a:gd name="T7" fmla="*/ 10368 h 21600"/>
                  <a:gd name="T8" fmla="*/ 16800 w 21600"/>
                  <a:gd name="T9" fmla="*/ 9504 h 21600"/>
                  <a:gd name="T10" fmla="*/ 18000 w 21600"/>
                  <a:gd name="T11" fmla="*/ 7776 h 21600"/>
                  <a:gd name="T12" fmla="*/ 18000 w 21600"/>
                  <a:gd name="T13" fmla="*/ 5184 h 21600"/>
                  <a:gd name="T14" fmla="*/ 16800 w 21600"/>
                  <a:gd name="T15" fmla="*/ 3456 h 21600"/>
                  <a:gd name="T16" fmla="*/ 15600 w 21600"/>
                  <a:gd name="T17" fmla="*/ 2592 h 21600"/>
                  <a:gd name="T18" fmla="*/ 0 w 21600"/>
                  <a:gd name="T19" fmla="*/ 21600 h 21600"/>
                  <a:gd name="T20" fmla="*/ 0 w 21600"/>
                  <a:gd name="T21" fmla="*/ 0 h 21600"/>
                  <a:gd name="T22" fmla="*/ 16800 w 21600"/>
                  <a:gd name="T23" fmla="*/ 0 h 21600"/>
                  <a:gd name="T24" fmla="*/ 20400 w 21600"/>
                  <a:gd name="T25" fmla="*/ 864 h 21600"/>
                  <a:gd name="T26" fmla="*/ 21600 w 21600"/>
                  <a:gd name="T27" fmla="*/ 4320 h 21600"/>
                  <a:gd name="T28" fmla="*/ 21600 w 21600"/>
                  <a:gd name="T29" fmla="*/ 8640 h 21600"/>
                  <a:gd name="T30" fmla="*/ 20400 w 21600"/>
                  <a:gd name="T31" fmla="*/ 12096 h 21600"/>
                  <a:gd name="T32" fmla="*/ 16800 w 21600"/>
                  <a:gd name="T33" fmla="*/ 12960 h 21600"/>
                  <a:gd name="T34" fmla="*/ 3600 w 21600"/>
                  <a:gd name="T35" fmla="*/ 12960 h 21600"/>
                  <a:gd name="T36" fmla="*/ 3600 w 21600"/>
                  <a:gd name="T37" fmla="*/ 21600 h 21600"/>
                  <a:gd name="T38" fmla="*/ 0 w 21600"/>
                  <a:gd name="T39" fmla="*/ 21600 h 21600"/>
                  <a:gd name="T40" fmla="*/ 0 w 21600"/>
                  <a:gd name="T41" fmla="*/ 0 h 21600"/>
                  <a:gd name="T42" fmla="*/ 21600 w 21600"/>
                  <a:gd name="T4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90" name="AutoShape 131"/>
              <p:cNvSpPr>
                <a:spLocks/>
              </p:cNvSpPr>
              <p:nvPr/>
            </p:nvSpPr>
            <p:spPr bwMode="auto">
              <a:xfrm>
                <a:off x="1994" y="574"/>
                <a:ext cx="64" cy="70"/>
              </a:xfrm>
              <a:custGeom>
                <a:avLst/>
                <a:gdLst>
                  <a:gd name="T0" fmla="*/ 5635 w 21600"/>
                  <a:gd name="T1" fmla="*/ 13824 h 21600"/>
                  <a:gd name="T2" fmla="*/ 15026 w 21600"/>
                  <a:gd name="T3" fmla="*/ 13824 h 21600"/>
                  <a:gd name="T4" fmla="*/ 10330 w 21600"/>
                  <a:gd name="T5" fmla="*/ 2592 h 21600"/>
                  <a:gd name="T6" fmla="*/ 5635 w 21600"/>
                  <a:gd name="T7" fmla="*/ 13824 h 21600"/>
                  <a:gd name="T8" fmla="*/ 0 w 21600"/>
                  <a:gd name="T9" fmla="*/ 21600 h 21600"/>
                  <a:gd name="T10" fmla="*/ 9391 w 21600"/>
                  <a:gd name="T11" fmla="*/ 0 h 21600"/>
                  <a:gd name="T12" fmla="*/ 12209 w 21600"/>
                  <a:gd name="T13" fmla="*/ 0 h 21600"/>
                  <a:gd name="T14" fmla="*/ 21600 w 21600"/>
                  <a:gd name="T15" fmla="*/ 21600 h 21600"/>
                  <a:gd name="T16" fmla="*/ 17843 w 21600"/>
                  <a:gd name="T17" fmla="*/ 21600 h 21600"/>
                  <a:gd name="T18" fmla="*/ 15965 w 21600"/>
                  <a:gd name="T19" fmla="*/ 16416 h 21600"/>
                  <a:gd name="T20" fmla="*/ 4696 w 21600"/>
                  <a:gd name="T21" fmla="*/ 16416 h 21600"/>
                  <a:gd name="T22" fmla="*/ 1878 w 21600"/>
                  <a:gd name="T23" fmla="*/ 216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91" name="AutoShape 132"/>
              <p:cNvSpPr>
                <a:spLocks/>
              </p:cNvSpPr>
              <p:nvPr/>
            </p:nvSpPr>
            <p:spPr bwMode="auto">
              <a:xfrm>
                <a:off x="2072" y="574"/>
                <a:ext cx="50" cy="70"/>
              </a:xfrm>
              <a:custGeom>
                <a:avLst/>
                <a:gdLst>
                  <a:gd name="T0" fmla="*/ 18000 w 21600"/>
                  <a:gd name="T1" fmla="*/ 2592 h 21600"/>
                  <a:gd name="T2" fmla="*/ 3600 w 21600"/>
                  <a:gd name="T3" fmla="*/ 2592 h 21600"/>
                  <a:gd name="T4" fmla="*/ 3600 w 21600"/>
                  <a:gd name="T5" fmla="*/ 19008 h 21600"/>
                  <a:gd name="T6" fmla="*/ 18000 w 21600"/>
                  <a:gd name="T7" fmla="*/ 19008 h 21600"/>
                  <a:gd name="T8" fmla="*/ 18000 w 21600"/>
                  <a:gd name="T9" fmla="*/ 12960 h 21600"/>
                  <a:gd name="T10" fmla="*/ 21600 w 21600"/>
                  <a:gd name="T11" fmla="*/ 13824 h 21600"/>
                  <a:gd name="T12" fmla="*/ 21600 w 21600"/>
                  <a:gd name="T13" fmla="*/ 16416 h 21600"/>
                  <a:gd name="T14" fmla="*/ 20400 w 21600"/>
                  <a:gd name="T15" fmla="*/ 20736 h 21600"/>
                  <a:gd name="T16" fmla="*/ 16800 w 21600"/>
                  <a:gd name="T17" fmla="*/ 21600 h 21600"/>
                  <a:gd name="T18" fmla="*/ 4800 w 21600"/>
                  <a:gd name="T19" fmla="*/ 21600 h 21600"/>
                  <a:gd name="T20" fmla="*/ 1200 w 21600"/>
                  <a:gd name="T21" fmla="*/ 20736 h 21600"/>
                  <a:gd name="T22" fmla="*/ 0 w 21600"/>
                  <a:gd name="T23" fmla="*/ 16416 h 21600"/>
                  <a:gd name="T24" fmla="*/ 0 w 21600"/>
                  <a:gd name="T25" fmla="*/ 5184 h 21600"/>
                  <a:gd name="T26" fmla="*/ 1200 w 21600"/>
                  <a:gd name="T27" fmla="*/ 864 h 21600"/>
                  <a:gd name="T28" fmla="*/ 4800 w 21600"/>
                  <a:gd name="T29" fmla="*/ 0 h 21600"/>
                  <a:gd name="T30" fmla="*/ 16800 w 21600"/>
                  <a:gd name="T31" fmla="*/ 0 h 21600"/>
                  <a:gd name="T32" fmla="*/ 20400 w 21600"/>
                  <a:gd name="T33" fmla="*/ 864 h 21600"/>
                  <a:gd name="T34" fmla="*/ 21600 w 21600"/>
                  <a:gd name="T35" fmla="*/ 5184 h 21600"/>
                  <a:gd name="T36" fmla="*/ 21600 w 21600"/>
                  <a:gd name="T37" fmla="*/ 6912 h 21600"/>
                  <a:gd name="T38" fmla="*/ 18000 w 21600"/>
                  <a:gd name="T39" fmla="*/ 7776 h 21600"/>
                  <a:gd name="T40" fmla="*/ 18000 w 21600"/>
                  <a:gd name="T41" fmla="*/ 2592 h 21600"/>
                  <a:gd name="T42" fmla="*/ 0 w 21600"/>
                  <a:gd name="T43" fmla="*/ 0 h 21600"/>
                  <a:gd name="T44" fmla="*/ 21600 w 21600"/>
                  <a:gd name="T4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18492" name="AutoShape 133"/>
              <p:cNvSpPr>
                <a:spLocks/>
              </p:cNvSpPr>
              <p:nvPr/>
            </p:nvSpPr>
            <p:spPr bwMode="auto">
              <a:xfrm>
                <a:off x="2145" y="574"/>
                <a:ext cx="46" cy="70"/>
              </a:xfrm>
              <a:custGeom>
                <a:avLst/>
                <a:gdLst>
                  <a:gd name="T0" fmla="*/ 0 w 21600"/>
                  <a:gd name="T1" fmla="*/ 21600 h 21600"/>
                  <a:gd name="T2" fmla="*/ 0 w 21600"/>
                  <a:gd name="T3" fmla="*/ 0 h 21600"/>
                  <a:gd name="T4" fmla="*/ 21600 w 21600"/>
                  <a:gd name="T5" fmla="*/ 0 h 21600"/>
                  <a:gd name="T6" fmla="*/ 21600 w 21600"/>
                  <a:gd name="T7" fmla="*/ 2592 h 21600"/>
                  <a:gd name="T8" fmla="*/ 3812 w 21600"/>
                  <a:gd name="T9" fmla="*/ 2592 h 21600"/>
                  <a:gd name="T10" fmla="*/ 3812 w 21600"/>
                  <a:gd name="T11" fmla="*/ 9504 h 21600"/>
                  <a:gd name="T12" fmla="*/ 15247 w 21600"/>
                  <a:gd name="T13" fmla="*/ 9504 h 21600"/>
                  <a:gd name="T14" fmla="*/ 15247 w 21600"/>
                  <a:gd name="T15" fmla="*/ 12096 h 21600"/>
                  <a:gd name="T16" fmla="*/ 3812 w 21600"/>
                  <a:gd name="T17" fmla="*/ 12096 h 21600"/>
                  <a:gd name="T18" fmla="*/ 3812 w 21600"/>
                  <a:gd name="T19" fmla="*/ 19008 h 21600"/>
                  <a:gd name="T20" fmla="*/ 21600 w 21600"/>
                  <a:gd name="T21" fmla="*/ 19008 h 21600"/>
                  <a:gd name="T22" fmla="*/ 21600 w 21600"/>
                  <a:gd name="T23" fmla="*/ 21600 h 21600"/>
                  <a:gd name="T24" fmla="*/ 0 w 21600"/>
                  <a:gd name="T25" fmla="*/ 21600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grpSp>
      </p:grpSp>
      <p:sp>
        <p:nvSpPr>
          <p:cNvPr id="18460" name="Rectangle 134"/>
          <p:cNvSpPr>
            <a:spLocks/>
          </p:cNvSpPr>
          <p:nvPr/>
        </p:nvSpPr>
        <p:spPr bwMode="auto">
          <a:xfrm>
            <a:off x="5214938" y="745629"/>
            <a:ext cx="3451324"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9" bIns="0" anchor="ctr"/>
          <a:lstStyle/>
          <a:p>
            <a:pPr marL="40182" algn="r">
              <a:lnSpc>
                <a:spcPct val="80000"/>
              </a:lnSpc>
            </a:pPr>
            <a:r>
              <a:rPr lang="cs-CZ" sz="2000">
                <a:solidFill>
                  <a:srgbClr val="FFFFFF"/>
                </a:solidFill>
                <a:cs typeface="Arial" pitchFamily="34" charset="0"/>
                <a:sym typeface="Arial" pitchFamily="34" charset="0"/>
              </a:rPr>
              <a:t>First Class Detectors  </a:t>
            </a:r>
            <a:endParaRPr lang="en-US" sz="20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390397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p:cNvSpPr>
          <p:nvPr/>
        </p:nvSpPr>
        <p:spPr bwMode="auto">
          <a:xfrm>
            <a:off x="4449365" y="876300"/>
            <a:ext cx="4243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2928" bIns="0"/>
          <a:lstStyle/>
          <a:p>
            <a:pPr marL="32004">
              <a:lnSpc>
                <a:spcPct val="101000"/>
              </a:lnSpc>
              <a:tabLst>
                <a:tab pos="32004" algn="l"/>
                <a:tab pos="405384" algn="l"/>
                <a:tab pos="789432" algn="l"/>
                <a:tab pos="1162812" algn="l"/>
                <a:tab pos="1536192" algn="l"/>
                <a:tab pos="1920240" algn="l"/>
                <a:tab pos="2293620" algn="l"/>
                <a:tab pos="2677668" algn="l"/>
                <a:tab pos="3051048" algn="l"/>
                <a:tab pos="3429762" algn="l"/>
                <a:tab pos="3808476" algn="l"/>
                <a:tab pos="4187190" algn="l"/>
                <a:tab pos="4555236" algn="l"/>
                <a:tab pos="4933950" algn="l"/>
                <a:tab pos="5312664" algn="l"/>
                <a:tab pos="5691378" algn="l"/>
                <a:tab pos="6070092" algn="l"/>
                <a:tab pos="6443472" algn="l"/>
                <a:tab pos="6827520" algn="l"/>
                <a:tab pos="7200900" algn="l"/>
                <a:tab pos="7574280" algn="l"/>
                <a:tab pos="7584948" algn="l"/>
                <a:tab pos="7680960" algn="l"/>
              </a:tabLst>
            </a:pPr>
            <a:r>
              <a:rPr lang="en-US" sz="1900" b="1">
                <a:solidFill>
                  <a:srgbClr val="FFFFFF"/>
                </a:solidFill>
                <a:latin typeface="Arial" pitchFamily="34" charset="0"/>
                <a:cs typeface="Arial" pitchFamily="34" charset="0"/>
                <a:sym typeface="Arial" pitchFamily="34" charset="0"/>
              </a:rPr>
              <a:t>BSE Detector</a:t>
            </a:r>
          </a:p>
        </p:txBody>
      </p:sp>
      <p:sp>
        <p:nvSpPr>
          <p:cNvPr id="29700" name="Rectangle 3"/>
          <p:cNvSpPr>
            <a:spLocks/>
          </p:cNvSpPr>
          <p:nvPr/>
        </p:nvSpPr>
        <p:spPr bwMode="auto">
          <a:xfrm>
            <a:off x="-257175" y="1240111"/>
            <a:ext cx="2209800" cy="561788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cs-CZ"/>
          </a:p>
        </p:txBody>
      </p:sp>
      <p:sp>
        <p:nvSpPr>
          <p:cNvPr id="29701" name="Rectangle 4"/>
          <p:cNvSpPr>
            <a:spLocks/>
          </p:cNvSpPr>
          <p:nvPr/>
        </p:nvSpPr>
        <p:spPr bwMode="auto">
          <a:xfrm>
            <a:off x="114300" y="3881438"/>
            <a:ext cx="17145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7068" bIns="0" anchor="ctr"/>
          <a:lstStyle/>
          <a:p>
            <a:pPr marL="16669"/>
            <a:r>
              <a:rPr lang="en-US" sz="1000" i="1">
                <a:latin typeface="Arial" pitchFamily="34" charset="0"/>
                <a:cs typeface="Arial" pitchFamily="34" charset="0"/>
                <a:sym typeface="Arial" pitchFamily="34" charset="0"/>
              </a:rPr>
              <a:t>Fig. Phase identification by material contrast</a:t>
            </a:r>
          </a:p>
          <a:p>
            <a:pPr marL="16669"/>
            <a:r>
              <a:rPr lang="en-US" sz="1000" i="1">
                <a:latin typeface="Arial" pitchFamily="34" charset="0"/>
                <a:cs typeface="Arial" pitchFamily="34" charset="0"/>
                <a:sym typeface="Arial" pitchFamily="34" charset="0"/>
              </a:rPr>
              <a:t>Used for GSR particles location</a:t>
            </a:r>
          </a:p>
        </p:txBody>
      </p:sp>
      <p:pic>
        <p:nvPicPr>
          <p:cNvPr id="29702"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228" y="3841750"/>
            <a:ext cx="237648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3" name="Rectangle 6"/>
          <p:cNvSpPr>
            <a:spLocks/>
          </p:cNvSpPr>
          <p:nvPr/>
        </p:nvSpPr>
        <p:spPr bwMode="auto">
          <a:xfrm>
            <a:off x="7156847" y="3313907"/>
            <a:ext cx="20050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7068" bIns="0" anchor="ctr"/>
          <a:lstStyle/>
          <a:p>
            <a:pPr marL="16669"/>
            <a:r>
              <a:rPr lang="en-US" sz="1000" i="1">
                <a:latin typeface="Arial" pitchFamily="34" charset="0"/>
                <a:cs typeface="Arial" pitchFamily="34" charset="0"/>
                <a:sym typeface="Arial" pitchFamily="34" charset="0"/>
              </a:rPr>
              <a:t>Tescan R-BSE detector</a:t>
            </a:r>
          </a:p>
        </p:txBody>
      </p:sp>
      <p:pic>
        <p:nvPicPr>
          <p:cNvPr id="2970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9999">
            <a:off x="5111948" y="1558925"/>
            <a:ext cx="38338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4487" y="3579019"/>
            <a:ext cx="209073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6" name="Rectangle 9"/>
          <p:cNvSpPr>
            <a:spLocks/>
          </p:cNvSpPr>
          <p:nvPr/>
        </p:nvSpPr>
        <p:spPr bwMode="auto">
          <a:xfrm>
            <a:off x="2143125" y="6396038"/>
            <a:ext cx="28956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7068" bIns="0" anchor="ctr"/>
          <a:lstStyle/>
          <a:p>
            <a:pPr marL="16669"/>
            <a:r>
              <a:rPr lang="en-US" sz="1000" i="1">
                <a:latin typeface="Arial" pitchFamily="34" charset="0"/>
                <a:cs typeface="Arial" pitchFamily="34" charset="0"/>
                <a:sym typeface="Arial" pitchFamily="34" charset="0"/>
              </a:rPr>
              <a:t>Fig. Dependecy of BSE intensity on Atomic number</a:t>
            </a:r>
          </a:p>
        </p:txBody>
      </p:sp>
      <p:sp>
        <p:nvSpPr>
          <p:cNvPr id="29707" name="Rectangle 10"/>
          <p:cNvSpPr>
            <a:spLocks/>
          </p:cNvSpPr>
          <p:nvPr/>
        </p:nvSpPr>
        <p:spPr bwMode="auto">
          <a:xfrm>
            <a:off x="5391150" y="5956300"/>
            <a:ext cx="28956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7068" bIns="0" anchor="ctr"/>
          <a:lstStyle/>
          <a:p>
            <a:pPr marL="16669"/>
            <a:r>
              <a:rPr lang="en-US" sz="1000" i="1">
                <a:latin typeface="Arial" pitchFamily="34" charset="0"/>
                <a:cs typeface="Arial" pitchFamily="34" charset="0"/>
                <a:sym typeface="Arial" pitchFamily="34" charset="0"/>
              </a:rPr>
              <a:t>Fig. Thresholding on a callibration sample</a:t>
            </a:r>
          </a:p>
        </p:txBody>
      </p:sp>
      <p:pic>
        <p:nvPicPr>
          <p:cNvPr id="2970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r="755" b="17883"/>
          <a:stretch>
            <a:fillRect/>
          </a:stretch>
        </p:blipFill>
        <p:spPr bwMode="auto">
          <a:xfrm>
            <a:off x="4762" y="1797050"/>
            <a:ext cx="1928813" cy="192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9" name="Rectangle 12"/>
          <p:cNvSpPr>
            <a:spLocks/>
          </p:cNvSpPr>
          <p:nvPr/>
        </p:nvSpPr>
        <p:spPr bwMode="auto">
          <a:xfrm>
            <a:off x="2322909" y="2176463"/>
            <a:ext cx="29146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6464" bIns="0"/>
          <a:lstStyle/>
          <a:p>
            <a:pPr marL="228695" indent="-212693">
              <a:tabLst>
                <a:tab pos="229362" algn="l"/>
                <a:tab pos="416052" algn="l"/>
                <a:tab pos="608076" algn="l"/>
                <a:tab pos="794766" algn="l"/>
              </a:tabLst>
            </a:pPr>
            <a:r>
              <a:rPr lang="en-US" sz="1500" b="1">
                <a:latin typeface="Arial" pitchFamily="34" charset="0"/>
                <a:cs typeface="Arial" pitchFamily="34" charset="0"/>
                <a:sym typeface="Arial" pitchFamily="34" charset="0"/>
              </a:rPr>
              <a:t>Backscattered Electron Detector</a:t>
            </a:r>
            <a:r>
              <a:rPr lang="en-US" sz="1500">
                <a:latin typeface="Arial" pitchFamily="34" charset="0"/>
                <a:cs typeface="Arial" pitchFamily="34" charset="0"/>
                <a:sym typeface="Arial" pitchFamily="34" charset="0"/>
              </a:rPr>
              <a:t> </a:t>
            </a:r>
          </a:p>
          <a:p>
            <a:pPr marL="228695" indent="-212693">
              <a:buClr>
                <a:srgbClr val="808080"/>
              </a:buClr>
              <a:buSzPct val="100000"/>
              <a:buFont typeface="Wingdings" pitchFamily="2" charset="2"/>
              <a:buChar char="n"/>
              <a:tabLst>
                <a:tab pos="229362" algn="l"/>
                <a:tab pos="416052" algn="l"/>
                <a:tab pos="608076" algn="l"/>
                <a:tab pos="794766" algn="l"/>
              </a:tabLst>
            </a:pPr>
            <a:r>
              <a:rPr lang="en-US" sz="1500">
                <a:latin typeface="Arial" pitchFamily="34" charset="0"/>
                <a:cs typeface="Arial" pitchFamily="34" charset="0"/>
                <a:sym typeface="Arial" pitchFamily="34" charset="0"/>
              </a:rPr>
              <a:t>Crucial for GSR applications</a:t>
            </a:r>
          </a:p>
          <a:p>
            <a:pPr marL="228695" indent="-212693">
              <a:buClr>
                <a:srgbClr val="808080"/>
              </a:buClr>
              <a:buSzPct val="100000"/>
              <a:buFont typeface="Wingdings" pitchFamily="2" charset="2"/>
              <a:buChar char="n"/>
              <a:tabLst>
                <a:tab pos="229362" algn="l"/>
                <a:tab pos="416052" algn="l"/>
                <a:tab pos="608076" algn="l"/>
                <a:tab pos="794766" algn="l"/>
              </a:tabLst>
            </a:pPr>
            <a:r>
              <a:rPr lang="en-US" sz="1500">
                <a:latin typeface="Arial" pitchFamily="34" charset="0"/>
                <a:cs typeface="Arial" pitchFamily="34" charset="0"/>
                <a:sym typeface="Arial" pitchFamily="34" charset="0"/>
              </a:rPr>
              <a:t>Detection of particles containing heavy elements</a:t>
            </a:r>
          </a:p>
        </p:txBody>
      </p:sp>
      <p:grpSp>
        <p:nvGrpSpPr>
          <p:cNvPr id="14" name="Group 42"/>
          <p:cNvGrpSpPr>
            <a:grpSpLocks/>
          </p:cNvGrpSpPr>
          <p:nvPr/>
        </p:nvGrpSpPr>
        <p:grpSpPr bwMode="auto">
          <a:xfrm>
            <a:off x="-56233" y="0"/>
            <a:ext cx="9229949" cy="1240111"/>
            <a:chOff x="-77" y="350"/>
            <a:chExt cx="8269" cy="1111"/>
          </a:xfrm>
        </p:grpSpPr>
        <p:pic>
          <p:nvPicPr>
            <p:cNvPr id="15" name="Picture 43" descr="lista vega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 y="350"/>
              <a:ext cx="8269" cy="111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44"/>
            <p:cNvGrpSpPr>
              <a:grpSpLocks/>
            </p:cNvGrpSpPr>
            <p:nvPr/>
          </p:nvGrpSpPr>
          <p:grpSpPr bwMode="auto">
            <a:xfrm>
              <a:off x="467" y="487"/>
              <a:ext cx="2178" cy="590"/>
              <a:chOff x="0" y="0"/>
              <a:chExt cx="2194" cy="644"/>
            </a:xfrm>
          </p:grpSpPr>
          <p:sp>
            <p:nvSpPr>
              <p:cNvPr id="17" name="AutoShape 45"/>
              <p:cNvSpPr>
                <a:spLocks/>
              </p:cNvSpPr>
              <p:nvPr/>
            </p:nvSpPr>
            <p:spPr bwMode="auto">
              <a:xfrm>
                <a:off x="459" y="143"/>
                <a:ext cx="252" cy="332"/>
              </a:xfrm>
              <a:custGeom>
                <a:avLst/>
                <a:gdLst/>
                <a:ahLst/>
                <a:cxnLst/>
                <a:rect l="0" t="0" r="r" b="b"/>
                <a:pathLst>
                  <a:path w="21600" h="21600">
                    <a:moveTo>
                      <a:pt x="13530" y="21600"/>
                    </a:moveTo>
                    <a:lnTo>
                      <a:pt x="8070" y="21600"/>
                    </a:lnTo>
                    <a:lnTo>
                      <a:pt x="8070" y="3600"/>
                    </a:lnTo>
                    <a:lnTo>
                      <a:pt x="0" y="3600"/>
                    </a:lnTo>
                    <a:lnTo>
                      <a:pt x="0" y="0"/>
                    </a:lnTo>
                    <a:lnTo>
                      <a:pt x="21600" y="0"/>
                    </a:lnTo>
                    <a:lnTo>
                      <a:pt x="21600" y="3600"/>
                    </a:lnTo>
                    <a:lnTo>
                      <a:pt x="13530" y="3600"/>
                    </a:lnTo>
                    <a:lnTo>
                      <a:pt x="13530" y="2160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18" name="AutoShape 46"/>
              <p:cNvSpPr>
                <a:spLocks/>
              </p:cNvSpPr>
              <p:nvPr/>
            </p:nvSpPr>
            <p:spPr bwMode="auto">
              <a:xfrm>
                <a:off x="735" y="143"/>
                <a:ext cx="222" cy="332"/>
              </a:xfrm>
              <a:custGeom>
                <a:avLst/>
                <a:gdLst/>
                <a:ahLst/>
                <a:cxnLst/>
                <a:rect l="0" t="0" r="r" b="b"/>
                <a:pathLst>
                  <a:path w="21600" h="21600">
                    <a:moveTo>
                      <a:pt x="5940" y="9000"/>
                    </a:moveTo>
                    <a:lnTo>
                      <a:pt x="20520" y="9000"/>
                    </a:lnTo>
                    <a:lnTo>
                      <a:pt x="20520" y="12420"/>
                    </a:lnTo>
                    <a:lnTo>
                      <a:pt x="5940" y="12420"/>
                    </a:lnTo>
                    <a:lnTo>
                      <a:pt x="5940" y="18000"/>
                    </a:lnTo>
                    <a:lnTo>
                      <a:pt x="21600" y="18000"/>
                    </a:lnTo>
                    <a:lnTo>
                      <a:pt x="21600" y="21600"/>
                    </a:lnTo>
                    <a:lnTo>
                      <a:pt x="0" y="21600"/>
                    </a:lnTo>
                    <a:lnTo>
                      <a:pt x="0" y="0"/>
                    </a:lnTo>
                    <a:lnTo>
                      <a:pt x="21600" y="0"/>
                    </a:lnTo>
                    <a:lnTo>
                      <a:pt x="21600" y="3600"/>
                    </a:lnTo>
                    <a:lnTo>
                      <a:pt x="5940" y="3600"/>
                    </a:lnTo>
                    <a:lnTo>
                      <a:pt x="5940" y="90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19" name="AutoShape 47"/>
              <p:cNvSpPr>
                <a:spLocks/>
              </p:cNvSpPr>
              <p:nvPr/>
            </p:nvSpPr>
            <p:spPr bwMode="auto">
              <a:xfrm>
                <a:off x="990" y="143"/>
                <a:ext cx="260" cy="335"/>
              </a:xfrm>
              <a:custGeom>
                <a:avLst/>
                <a:gdLst/>
                <a:ahLst/>
                <a:cxnLst/>
                <a:rect l="0" t="0" r="r" b="b"/>
                <a:pathLst>
                  <a:path w="21600" h="21423">
                    <a:moveTo>
                      <a:pt x="5055" y="14518"/>
                    </a:moveTo>
                    <a:lnTo>
                      <a:pt x="5055" y="15580"/>
                    </a:lnTo>
                    <a:cubicBezTo>
                      <a:pt x="5055" y="18059"/>
                      <a:pt x="6434" y="18059"/>
                      <a:pt x="11260" y="18059"/>
                    </a:cubicBezTo>
                    <a:cubicBezTo>
                      <a:pt x="15855" y="18059"/>
                      <a:pt x="16545" y="17351"/>
                      <a:pt x="16545" y="15049"/>
                    </a:cubicBezTo>
                    <a:cubicBezTo>
                      <a:pt x="16545" y="12039"/>
                      <a:pt x="14477" y="12393"/>
                      <a:pt x="10570" y="12216"/>
                    </a:cubicBezTo>
                    <a:cubicBezTo>
                      <a:pt x="4826" y="11862"/>
                      <a:pt x="230" y="12039"/>
                      <a:pt x="230" y="5843"/>
                    </a:cubicBezTo>
                    <a:cubicBezTo>
                      <a:pt x="230" y="0"/>
                      <a:pt x="4826" y="0"/>
                      <a:pt x="11260" y="0"/>
                    </a:cubicBezTo>
                    <a:cubicBezTo>
                      <a:pt x="16774" y="0"/>
                      <a:pt x="21140" y="0"/>
                      <a:pt x="21140" y="5666"/>
                    </a:cubicBezTo>
                    <a:lnTo>
                      <a:pt x="21140" y="6374"/>
                    </a:lnTo>
                    <a:lnTo>
                      <a:pt x="16085" y="6374"/>
                    </a:lnTo>
                    <a:lnTo>
                      <a:pt x="16085" y="5666"/>
                    </a:lnTo>
                    <a:cubicBezTo>
                      <a:pt x="16085" y="3364"/>
                      <a:pt x="14936" y="3187"/>
                      <a:pt x="11260" y="3187"/>
                    </a:cubicBezTo>
                    <a:cubicBezTo>
                      <a:pt x="6204" y="3187"/>
                      <a:pt x="5285" y="3718"/>
                      <a:pt x="5285" y="5843"/>
                    </a:cubicBezTo>
                    <a:cubicBezTo>
                      <a:pt x="5285" y="8498"/>
                      <a:pt x="5974" y="8675"/>
                      <a:pt x="11260" y="8852"/>
                    </a:cubicBezTo>
                    <a:cubicBezTo>
                      <a:pt x="19532" y="9207"/>
                      <a:pt x="21600" y="9561"/>
                      <a:pt x="21600" y="15049"/>
                    </a:cubicBezTo>
                    <a:cubicBezTo>
                      <a:pt x="21600" y="20892"/>
                      <a:pt x="18153" y="21423"/>
                      <a:pt x="11260" y="21423"/>
                    </a:cubicBezTo>
                    <a:cubicBezTo>
                      <a:pt x="5285" y="21423"/>
                      <a:pt x="0" y="21600"/>
                      <a:pt x="0" y="15580"/>
                    </a:cubicBezTo>
                    <a:lnTo>
                      <a:pt x="0" y="14518"/>
                    </a:lnTo>
                    <a:lnTo>
                      <a:pt x="5055" y="14518"/>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0" name="AutoShape 48"/>
              <p:cNvSpPr>
                <a:spLocks/>
              </p:cNvSpPr>
              <p:nvPr/>
            </p:nvSpPr>
            <p:spPr bwMode="auto">
              <a:xfrm>
                <a:off x="1281" y="143"/>
                <a:ext cx="268" cy="336"/>
              </a:xfrm>
              <a:custGeom>
                <a:avLst/>
                <a:gdLst/>
                <a:ahLst/>
                <a:cxnLst/>
                <a:rect l="0" t="0" r="r" b="b"/>
                <a:pathLst>
                  <a:path w="21387" h="21281">
                    <a:moveTo>
                      <a:pt x="16310" y="7024"/>
                    </a:moveTo>
                    <a:lnTo>
                      <a:pt x="16310" y="5971"/>
                    </a:lnTo>
                    <a:cubicBezTo>
                      <a:pt x="16090" y="3863"/>
                      <a:pt x="14988" y="3337"/>
                      <a:pt x="10800" y="3337"/>
                    </a:cubicBezTo>
                    <a:cubicBezTo>
                      <a:pt x="5951" y="3337"/>
                      <a:pt x="5069" y="4039"/>
                      <a:pt x="5069" y="8078"/>
                    </a:cubicBezTo>
                    <a:lnTo>
                      <a:pt x="5069" y="12820"/>
                    </a:lnTo>
                    <a:cubicBezTo>
                      <a:pt x="5069" y="17034"/>
                      <a:pt x="5510" y="17912"/>
                      <a:pt x="10800" y="17912"/>
                    </a:cubicBezTo>
                    <a:cubicBezTo>
                      <a:pt x="14767" y="17912"/>
                      <a:pt x="16531" y="17737"/>
                      <a:pt x="16531" y="14751"/>
                    </a:cubicBezTo>
                    <a:lnTo>
                      <a:pt x="16531" y="13522"/>
                    </a:lnTo>
                    <a:lnTo>
                      <a:pt x="21380" y="13522"/>
                    </a:lnTo>
                    <a:lnTo>
                      <a:pt x="21380" y="14927"/>
                    </a:lnTo>
                    <a:cubicBezTo>
                      <a:pt x="21600" y="21249"/>
                      <a:pt x="17192" y="21073"/>
                      <a:pt x="10800" y="21249"/>
                    </a:cubicBezTo>
                    <a:cubicBezTo>
                      <a:pt x="1763" y="21600"/>
                      <a:pt x="220" y="19141"/>
                      <a:pt x="0" y="12995"/>
                    </a:cubicBezTo>
                    <a:lnTo>
                      <a:pt x="0" y="8078"/>
                    </a:lnTo>
                    <a:cubicBezTo>
                      <a:pt x="0" y="1405"/>
                      <a:pt x="3086" y="0"/>
                      <a:pt x="10800" y="0"/>
                    </a:cubicBezTo>
                    <a:cubicBezTo>
                      <a:pt x="17192" y="0"/>
                      <a:pt x="20718" y="878"/>
                      <a:pt x="21159" y="5971"/>
                    </a:cubicBezTo>
                    <a:lnTo>
                      <a:pt x="21159" y="7024"/>
                    </a:lnTo>
                    <a:lnTo>
                      <a:pt x="16310" y="702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1" name="AutoShape 49"/>
              <p:cNvSpPr>
                <a:spLocks/>
              </p:cNvSpPr>
              <p:nvPr/>
            </p:nvSpPr>
            <p:spPr bwMode="auto">
              <a:xfrm>
                <a:off x="1563" y="143"/>
                <a:ext cx="307" cy="332"/>
              </a:xfrm>
              <a:custGeom>
                <a:avLst/>
                <a:gdLst/>
                <a:ahLst/>
                <a:cxnLst/>
                <a:rect l="0" t="0" r="r" b="b"/>
                <a:pathLst>
                  <a:path w="21600" h="21600">
                    <a:moveTo>
                      <a:pt x="5838" y="17640"/>
                    </a:moveTo>
                    <a:lnTo>
                      <a:pt x="4476" y="21600"/>
                    </a:lnTo>
                    <a:lnTo>
                      <a:pt x="0" y="21600"/>
                    </a:lnTo>
                    <a:lnTo>
                      <a:pt x="7395" y="0"/>
                    </a:lnTo>
                    <a:lnTo>
                      <a:pt x="13816" y="0"/>
                    </a:lnTo>
                    <a:lnTo>
                      <a:pt x="21600" y="21600"/>
                    </a:lnTo>
                    <a:lnTo>
                      <a:pt x="17124" y="21600"/>
                    </a:lnTo>
                    <a:lnTo>
                      <a:pt x="15568" y="17640"/>
                    </a:lnTo>
                    <a:lnTo>
                      <a:pt x="5838" y="17640"/>
                    </a:lnTo>
                    <a:moveTo>
                      <a:pt x="10897" y="3240"/>
                    </a:moveTo>
                    <a:lnTo>
                      <a:pt x="10703" y="3240"/>
                    </a:lnTo>
                    <a:lnTo>
                      <a:pt x="6811" y="14400"/>
                    </a:lnTo>
                    <a:lnTo>
                      <a:pt x="14595" y="14400"/>
                    </a:lnTo>
                    <a:lnTo>
                      <a:pt x="10897" y="324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2" name="AutoShape 50"/>
              <p:cNvSpPr>
                <a:spLocks/>
              </p:cNvSpPr>
              <p:nvPr/>
            </p:nvSpPr>
            <p:spPr bwMode="auto">
              <a:xfrm>
                <a:off x="1898" y="143"/>
                <a:ext cx="296" cy="332"/>
              </a:xfrm>
              <a:custGeom>
                <a:avLst/>
                <a:gdLst/>
                <a:ahLst/>
                <a:cxnLst/>
                <a:rect l="0" t="0" r="r" b="b"/>
                <a:pathLst>
                  <a:path w="21600" h="21600">
                    <a:moveTo>
                      <a:pt x="17159" y="0"/>
                    </a:moveTo>
                    <a:lnTo>
                      <a:pt x="21600" y="0"/>
                    </a:lnTo>
                    <a:lnTo>
                      <a:pt x="21600" y="21600"/>
                    </a:lnTo>
                    <a:lnTo>
                      <a:pt x="14131" y="21600"/>
                    </a:lnTo>
                    <a:lnTo>
                      <a:pt x="4441" y="3600"/>
                    </a:lnTo>
                    <a:lnTo>
                      <a:pt x="4239" y="3600"/>
                    </a:lnTo>
                    <a:lnTo>
                      <a:pt x="4441" y="21600"/>
                    </a:lnTo>
                    <a:lnTo>
                      <a:pt x="0" y="21600"/>
                    </a:lnTo>
                    <a:lnTo>
                      <a:pt x="0" y="0"/>
                    </a:lnTo>
                    <a:lnTo>
                      <a:pt x="7267" y="0"/>
                    </a:lnTo>
                    <a:lnTo>
                      <a:pt x="17159" y="18000"/>
                    </a:lnTo>
                    <a:lnTo>
                      <a:pt x="17159"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3" name="AutoShape 51"/>
              <p:cNvSpPr>
                <a:spLocks/>
              </p:cNvSpPr>
              <p:nvPr/>
            </p:nvSpPr>
            <p:spPr bwMode="auto">
              <a:xfrm>
                <a:off x="0" y="146"/>
                <a:ext cx="342" cy="495"/>
              </a:xfrm>
              <a:custGeom>
                <a:avLst/>
                <a:gdLst/>
                <a:ahLst/>
                <a:cxnLst/>
                <a:rect l="0" t="0" r="r" b="b"/>
                <a:pathLst>
                  <a:path w="21600" h="21600">
                    <a:moveTo>
                      <a:pt x="21426" y="0"/>
                    </a:moveTo>
                    <a:lnTo>
                      <a:pt x="5748" y="17377"/>
                    </a:lnTo>
                    <a:lnTo>
                      <a:pt x="16200" y="0"/>
                    </a:lnTo>
                    <a:lnTo>
                      <a:pt x="0" y="0"/>
                    </a:lnTo>
                    <a:lnTo>
                      <a:pt x="0" y="21600"/>
                    </a:lnTo>
                    <a:lnTo>
                      <a:pt x="21600" y="21600"/>
                    </a:lnTo>
                    <a:lnTo>
                      <a:pt x="21600" y="0"/>
                    </a:lnTo>
                    <a:lnTo>
                      <a:pt x="21426" y="0"/>
                    </a:lnTo>
                  </a:path>
                </a:pathLst>
              </a:custGeom>
              <a:solidFill>
                <a:srgbClr val="FFFFFF"/>
              </a:solidFill>
              <a:ln>
                <a:noFill/>
              </a:ln>
              <a:extLst>
                <a:ext uri="{91240B29-F687-4F45-9708-019B960494DF}">
                  <a14:hiddenLine xmlns:a14="http://schemas.microsoft.com/office/drawing/2010/main" w="12700">
                    <a:solidFill>
                      <a:srgbClr val="00675D"/>
                    </a:solidFill>
                    <a:miter lim="800000"/>
                    <a:headEnd/>
                    <a:tailEnd/>
                  </a14:hiddenLine>
                </a:ext>
              </a:extLst>
            </p:spPr>
            <p:txBody>
              <a:bodyPr lIns="0" tIns="0" rIns="0" bIns="0"/>
              <a:lstStyle/>
              <a:p>
                <a:endParaRPr lang="cs-CZ"/>
              </a:p>
            </p:txBody>
          </p:sp>
          <p:sp>
            <p:nvSpPr>
              <p:cNvPr id="24" name="AutoShape 52"/>
              <p:cNvSpPr>
                <a:spLocks/>
              </p:cNvSpPr>
              <p:nvPr/>
            </p:nvSpPr>
            <p:spPr bwMode="auto">
              <a:xfrm>
                <a:off x="279" y="0"/>
                <a:ext cx="150" cy="99"/>
              </a:xfrm>
              <a:custGeom>
                <a:avLst/>
                <a:gdLst/>
                <a:ahLst/>
                <a:cxnLst/>
                <a:rect l="0" t="0" r="r" b="b"/>
                <a:pathLst>
                  <a:path w="21600" h="21600">
                    <a:moveTo>
                      <a:pt x="21600" y="0"/>
                    </a:moveTo>
                    <a:lnTo>
                      <a:pt x="12800" y="21600"/>
                    </a:lnTo>
                    <a:lnTo>
                      <a:pt x="0" y="21600"/>
                    </a:lnTo>
                    <a:lnTo>
                      <a:pt x="6000" y="0"/>
                    </a:lnTo>
                    <a:lnTo>
                      <a:pt x="21600" y="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5" name="AutoShape 53"/>
              <p:cNvSpPr>
                <a:spLocks/>
              </p:cNvSpPr>
              <p:nvPr/>
            </p:nvSpPr>
            <p:spPr bwMode="auto">
              <a:xfrm>
                <a:off x="556" y="574"/>
                <a:ext cx="49"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6" name="AutoShape 54"/>
              <p:cNvSpPr>
                <a:spLocks/>
              </p:cNvSpPr>
              <p:nvPr/>
            </p:nvSpPr>
            <p:spPr bwMode="auto">
              <a:xfrm>
                <a:off x="624" y="574"/>
                <a:ext cx="51"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7" name="AutoShape 55"/>
              <p:cNvSpPr>
                <a:spLocks/>
              </p:cNvSpPr>
              <p:nvPr/>
            </p:nvSpPr>
            <p:spPr bwMode="auto">
              <a:xfrm>
                <a:off x="694" y="574"/>
                <a:ext cx="55" cy="70"/>
              </a:xfrm>
              <a:custGeom>
                <a:avLst/>
                <a:gdLst/>
                <a:ahLst/>
                <a:cxnLst/>
                <a:rect l="0" t="0" r="r" b="b"/>
                <a:pathLst>
                  <a:path w="21600" h="21600">
                    <a:moveTo>
                      <a:pt x="14040" y="2592"/>
                    </a:moveTo>
                    <a:lnTo>
                      <a:pt x="3240" y="2592"/>
                    </a:lnTo>
                    <a:lnTo>
                      <a:pt x="3240" y="10368"/>
                    </a:lnTo>
                    <a:lnTo>
                      <a:pt x="14040" y="10368"/>
                    </a:lnTo>
                    <a:cubicBezTo>
                      <a:pt x="15120" y="10368"/>
                      <a:pt x="16200" y="10368"/>
                      <a:pt x="16200" y="9504"/>
                    </a:cubicBezTo>
                    <a:cubicBezTo>
                      <a:pt x="16200" y="9504"/>
                      <a:pt x="16200" y="8640"/>
                      <a:pt x="16200" y="7776"/>
                    </a:cubicBezTo>
                    <a:lnTo>
                      <a:pt x="16200" y="5184"/>
                    </a:lnTo>
                    <a:cubicBezTo>
                      <a:pt x="16200" y="4320"/>
                      <a:pt x="16200" y="3456"/>
                      <a:pt x="16200" y="3456"/>
                    </a:cubicBezTo>
                    <a:cubicBezTo>
                      <a:pt x="16200" y="2592"/>
                      <a:pt x="15120" y="2592"/>
                      <a:pt x="14040" y="2592"/>
                    </a:cubicBezTo>
                    <a:moveTo>
                      <a:pt x="0" y="21600"/>
                    </a:moveTo>
                    <a:lnTo>
                      <a:pt x="0" y="0"/>
                    </a:lnTo>
                    <a:lnTo>
                      <a:pt x="16200" y="0"/>
                    </a:lnTo>
                    <a:cubicBezTo>
                      <a:pt x="17280" y="0"/>
                      <a:pt x="18360" y="0"/>
                      <a:pt x="18360" y="864"/>
                    </a:cubicBezTo>
                    <a:cubicBezTo>
                      <a:pt x="19440" y="1728"/>
                      <a:pt x="19440" y="2592"/>
                      <a:pt x="19440" y="4320"/>
                    </a:cubicBezTo>
                    <a:lnTo>
                      <a:pt x="19440" y="8640"/>
                    </a:lnTo>
                    <a:cubicBezTo>
                      <a:pt x="19440" y="10368"/>
                      <a:pt x="19440" y="11232"/>
                      <a:pt x="18360" y="12096"/>
                    </a:cubicBezTo>
                    <a:cubicBezTo>
                      <a:pt x="18360" y="12960"/>
                      <a:pt x="17280" y="12960"/>
                      <a:pt x="16200" y="12960"/>
                    </a:cubicBezTo>
                    <a:lnTo>
                      <a:pt x="12960" y="12960"/>
                    </a:lnTo>
                    <a:lnTo>
                      <a:pt x="21600" y="21600"/>
                    </a:lnTo>
                    <a:lnTo>
                      <a:pt x="1620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8" name="AutoShape 56"/>
              <p:cNvSpPr>
                <a:spLocks/>
              </p:cNvSpPr>
              <p:nvPr/>
            </p:nvSpPr>
            <p:spPr bwMode="auto">
              <a:xfrm>
                <a:off x="769" y="574"/>
                <a:ext cx="44" cy="70"/>
              </a:xfrm>
              <a:custGeom>
                <a:avLst/>
                <a:gdLst/>
                <a:ahLst/>
                <a:cxnLst/>
                <a:rect l="0" t="0" r="r" b="b"/>
                <a:pathLst>
                  <a:path w="21600" h="21600">
                    <a:moveTo>
                      <a:pt x="0" y="21600"/>
                    </a:moveTo>
                    <a:lnTo>
                      <a:pt x="0" y="0"/>
                    </a:lnTo>
                    <a:lnTo>
                      <a:pt x="21600" y="0"/>
                    </a:lnTo>
                    <a:lnTo>
                      <a:pt x="21600" y="2592"/>
                    </a:lnTo>
                    <a:lnTo>
                      <a:pt x="2700" y="2592"/>
                    </a:lnTo>
                    <a:lnTo>
                      <a:pt x="2700" y="10368"/>
                    </a:lnTo>
                    <a:lnTo>
                      <a:pt x="13500" y="10368"/>
                    </a:lnTo>
                    <a:lnTo>
                      <a:pt x="13500" y="12960"/>
                    </a:lnTo>
                    <a:lnTo>
                      <a:pt x="2700" y="12960"/>
                    </a:lnTo>
                    <a:lnTo>
                      <a:pt x="27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29" name="AutoShape 57"/>
              <p:cNvSpPr>
                <a:spLocks/>
              </p:cNvSpPr>
              <p:nvPr/>
            </p:nvSpPr>
            <p:spPr bwMode="auto">
              <a:xfrm>
                <a:off x="830"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6457" y="0"/>
                    </a:lnTo>
                    <a:cubicBezTo>
                      <a:pt x="18514" y="0"/>
                      <a:pt x="19543" y="0"/>
                      <a:pt x="20571" y="864"/>
                    </a:cubicBezTo>
                    <a:cubicBezTo>
                      <a:pt x="21600" y="1728"/>
                      <a:pt x="21600" y="2592"/>
                      <a:pt x="21600" y="5184"/>
                    </a:cubicBezTo>
                    <a:lnTo>
                      <a:pt x="21600" y="16416"/>
                    </a:lnTo>
                    <a:cubicBezTo>
                      <a:pt x="21600" y="19008"/>
                      <a:pt x="21600" y="19872"/>
                      <a:pt x="20571" y="20736"/>
                    </a:cubicBezTo>
                    <a:cubicBezTo>
                      <a:pt x="19543" y="21600"/>
                      <a:pt x="18514" y="21600"/>
                      <a:pt x="16457"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0" name="AutoShape 58"/>
              <p:cNvSpPr>
                <a:spLocks/>
              </p:cNvSpPr>
              <p:nvPr/>
            </p:nvSpPr>
            <p:spPr bwMode="auto">
              <a:xfrm>
                <a:off x="910" y="574"/>
                <a:ext cx="55" cy="70"/>
              </a:xfrm>
              <a:custGeom>
                <a:avLst/>
                <a:gdLst/>
                <a:ahLst/>
                <a:cxnLst/>
                <a:rect l="0" t="0" r="r" b="b"/>
                <a:pathLst>
                  <a:path w="21600" h="21600">
                    <a:moveTo>
                      <a:pt x="15120" y="2592"/>
                    </a:moveTo>
                    <a:lnTo>
                      <a:pt x="3240" y="2592"/>
                    </a:lnTo>
                    <a:lnTo>
                      <a:pt x="3240" y="10368"/>
                    </a:lnTo>
                    <a:lnTo>
                      <a:pt x="15120" y="10368"/>
                    </a:lnTo>
                    <a:cubicBezTo>
                      <a:pt x="15120" y="10368"/>
                      <a:pt x="16200" y="10368"/>
                      <a:pt x="16200" y="9504"/>
                    </a:cubicBezTo>
                    <a:cubicBezTo>
                      <a:pt x="17280" y="9504"/>
                      <a:pt x="17280" y="8640"/>
                      <a:pt x="17280" y="7776"/>
                    </a:cubicBezTo>
                    <a:lnTo>
                      <a:pt x="17280" y="5184"/>
                    </a:lnTo>
                    <a:cubicBezTo>
                      <a:pt x="17280" y="4320"/>
                      <a:pt x="17280" y="3456"/>
                      <a:pt x="16200" y="3456"/>
                    </a:cubicBezTo>
                    <a:cubicBezTo>
                      <a:pt x="16200" y="2592"/>
                      <a:pt x="15120" y="2592"/>
                      <a:pt x="15120" y="2592"/>
                    </a:cubicBezTo>
                    <a:moveTo>
                      <a:pt x="0" y="21600"/>
                    </a:moveTo>
                    <a:lnTo>
                      <a:pt x="0" y="0"/>
                    </a:lnTo>
                    <a:lnTo>
                      <a:pt x="16200" y="0"/>
                    </a:lnTo>
                    <a:cubicBezTo>
                      <a:pt x="17280" y="0"/>
                      <a:pt x="18360" y="0"/>
                      <a:pt x="19440" y="864"/>
                    </a:cubicBezTo>
                    <a:cubicBezTo>
                      <a:pt x="20520" y="1728"/>
                      <a:pt x="20520" y="2592"/>
                      <a:pt x="20520" y="4320"/>
                    </a:cubicBezTo>
                    <a:lnTo>
                      <a:pt x="20520" y="8640"/>
                    </a:lnTo>
                    <a:cubicBezTo>
                      <a:pt x="20520" y="10368"/>
                      <a:pt x="20520" y="11232"/>
                      <a:pt x="19440" y="12096"/>
                    </a:cubicBezTo>
                    <a:cubicBezTo>
                      <a:pt x="18360" y="12960"/>
                      <a:pt x="17280" y="12960"/>
                      <a:pt x="16200" y="12960"/>
                    </a:cubicBezTo>
                    <a:lnTo>
                      <a:pt x="12960" y="12960"/>
                    </a:lnTo>
                    <a:lnTo>
                      <a:pt x="21600" y="21600"/>
                    </a:lnTo>
                    <a:lnTo>
                      <a:pt x="17280" y="21600"/>
                    </a:lnTo>
                    <a:lnTo>
                      <a:pt x="8640" y="12960"/>
                    </a:lnTo>
                    <a:lnTo>
                      <a:pt x="3240" y="12960"/>
                    </a:ln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1" name="AutoShape 59"/>
              <p:cNvSpPr>
                <a:spLocks/>
              </p:cNvSpPr>
              <p:nvPr/>
            </p:nvSpPr>
            <p:spPr bwMode="auto">
              <a:xfrm>
                <a:off x="984" y="574"/>
                <a:ext cx="62" cy="70"/>
              </a:xfrm>
              <a:custGeom>
                <a:avLst/>
                <a:gdLst/>
                <a:ahLst/>
                <a:cxnLst/>
                <a:rect l="0" t="0" r="r" b="b"/>
                <a:pathLst>
                  <a:path w="21600" h="21600">
                    <a:moveTo>
                      <a:pt x="2945" y="3456"/>
                    </a:moveTo>
                    <a:cubicBezTo>
                      <a:pt x="2945" y="4320"/>
                      <a:pt x="2945" y="4320"/>
                      <a:pt x="2945" y="5184"/>
                    </a:cubicBezTo>
                    <a:cubicBezTo>
                      <a:pt x="2945" y="6048"/>
                      <a:pt x="2945" y="6048"/>
                      <a:pt x="2945" y="6912"/>
                    </a:cubicBezTo>
                    <a:lnTo>
                      <a:pt x="2945" y="21600"/>
                    </a:lnTo>
                    <a:lnTo>
                      <a:pt x="0" y="21600"/>
                    </a:lnTo>
                    <a:lnTo>
                      <a:pt x="0" y="0"/>
                    </a:lnTo>
                    <a:lnTo>
                      <a:pt x="1964" y="0"/>
                    </a:lnTo>
                    <a:lnTo>
                      <a:pt x="10800" y="13824"/>
                    </a:lnTo>
                    <a:lnTo>
                      <a:pt x="18655" y="0"/>
                    </a:lnTo>
                    <a:lnTo>
                      <a:pt x="21600" y="0"/>
                    </a:lnTo>
                    <a:lnTo>
                      <a:pt x="21600" y="21600"/>
                    </a:lnTo>
                    <a:lnTo>
                      <a:pt x="18655" y="21600"/>
                    </a:lnTo>
                    <a:lnTo>
                      <a:pt x="18655" y="6912"/>
                    </a:lnTo>
                    <a:cubicBezTo>
                      <a:pt x="18655" y="6912"/>
                      <a:pt x="18655" y="6048"/>
                      <a:pt x="18655" y="5184"/>
                    </a:cubicBezTo>
                    <a:cubicBezTo>
                      <a:pt x="18655" y="5184"/>
                      <a:pt x="18655" y="4320"/>
                      <a:pt x="18655" y="3456"/>
                    </a:cubicBezTo>
                    <a:cubicBezTo>
                      <a:pt x="18655" y="4320"/>
                      <a:pt x="18655" y="5184"/>
                      <a:pt x="17673" y="5184"/>
                    </a:cubicBezTo>
                    <a:cubicBezTo>
                      <a:pt x="17673" y="6048"/>
                      <a:pt x="17673" y="6048"/>
                      <a:pt x="17673" y="6048"/>
                    </a:cubicBezTo>
                    <a:lnTo>
                      <a:pt x="11782" y="18144"/>
                    </a:lnTo>
                    <a:lnTo>
                      <a:pt x="10800" y="18144"/>
                    </a:lnTo>
                    <a:lnTo>
                      <a:pt x="3927" y="6912"/>
                    </a:lnTo>
                    <a:lnTo>
                      <a:pt x="3927" y="6048"/>
                    </a:lnTo>
                    <a:cubicBezTo>
                      <a:pt x="3927" y="5184"/>
                      <a:pt x="2945" y="4320"/>
                      <a:pt x="2945" y="3456"/>
                    </a:cubicBez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2" name="AutoShape 60"/>
              <p:cNvSpPr>
                <a:spLocks/>
              </p:cNvSpPr>
              <p:nvPr/>
            </p:nvSpPr>
            <p:spPr bwMode="auto">
              <a:xfrm>
                <a:off x="1065" y="574"/>
                <a:ext cx="63"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3" name="AutoShape 61"/>
              <p:cNvSpPr>
                <a:spLocks/>
              </p:cNvSpPr>
              <p:nvPr/>
            </p:nvSpPr>
            <p:spPr bwMode="auto">
              <a:xfrm>
                <a:off x="1143" y="574"/>
                <a:ext cx="52"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4" name="AutoShape 62"/>
              <p:cNvSpPr>
                <a:spLocks/>
              </p:cNvSpPr>
              <p:nvPr/>
            </p:nvSpPr>
            <p:spPr bwMode="auto">
              <a:xfrm>
                <a:off x="1222" y="574"/>
                <a:ext cx="51"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204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204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5" name="AutoShape 63"/>
              <p:cNvSpPr>
                <a:spLocks/>
              </p:cNvSpPr>
              <p:nvPr/>
            </p:nvSpPr>
            <p:spPr bwMode="auto">
              <a:xfrm>
                <a:off x="1295" y="574"/>
                <a:ext cx="49" cy="70"/>
              </a:xfrm>
              <a:custGeom>
                <a:avLst/>
                <a:gdLst/>
                <a:ahLst/>
                <a:cxnLst/>
                <a:rect l="0" t="0" r="r" b="b"/>
                <a:pathLst>
                  <a:path w="21600" h="21600">
                    <a:moveTo>
                      <a:pt x="0" y="21600"/>
                    </a:moveTo>
                    <a:lnTo>
                      <a:pt x="0" y="0"/>
                    </a:lnTo>
                    <a:lnTo>
                      <a:pt x="21600" y="0"/>
                    </a:lnTo>
                    <a:lnTo>
                      <a:pt x="21600" y="2592"/>
                    </a:lnTo>
                    <a:lnTo>
                      <a:pt x="3600" y="2592"/>
                    </a:lnTo>
                    <a:lnTo>
                      <a:pt x="3600" y="9504"/>
                    </a:lnTo>
                    <a:lnTo>
                      <a:pt x="14400" y="9504"/>
                    </a:lnTo>
                    <a:lnTo>
                      <a:pt x="14400" y="12096"/>
                    </a:lnTo>
                    <a:lnTo>
                      <a:pt x="3600" y="12096"/>
                    </a:lnTo>
                    <a:lnTo>
                      <a:pt x="3600"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6" name="Rectangle 64"/>
              <p:cNvSpPr>
                <a:spLocks/>
              </p:cNvSpPr>
              <p:nvPr/>
            </p:nvSpPr>
            <p:spPr bwMode="auto">
              <a:xfrm>
                <a:off x="1400" y="574"/>
                <a:ext cx="8" cy="7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7" name="AutoShape 65"/>
              <p:cNvSpPr>
                <a:spLocks/>
              </p:cNvSpPr>
              <p:nvPr/>
            </p:nvSpPr>
            <p:spPr bwMode="auto">
              <a:xfrm>
                <a:off x="1433" y="574"/>
                <a:ext cx="55" cy="70"/>
              </a:xfrm>
              <a:custGeom>
                <a:avLst/>
                <a:gdLst/>
                <a:ahLst/>
                <a:cxnLst/>
                <a:rect l="0" t="0" r="r" b="b"/>
                <a:pathLst>
                  <a:path w="21600" h="21600">
                    <a:moveTo>
                      <a:pt x="0" y="21600"/>
                    </a:moveTo>
                    <a:lnTo>
                      <a:pt x="0" y="0"/>
                    </a:lnTo>
                    <a:lnTo>
                      <a:pt x="2160" y="0"/>
                    </a:lnTo>
                    <a:lnTo>
                      <a:pt x="16200" y="14688"/>
                    </a:lnTo>
                    <a:cubicBezTo>
                      <a:pt x="16200" y="14688"/>
                      <a:pt x="16200" y="15552"/>
                      <a:pt x="17280" y="15552"/>
                    </a:cubicBez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4320" y="6912"/>
                    </a:lnTo>
                    <a:lnTo>
                      <a:pt x="432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8" name="AutoShape 66"/>
              <p:cNvSpPr>
                <a:spLocks/>
              </p:cNvSpPr>
              <p:nvPr/>
            </p:nvSpPr>
            <p:spPr bwMode="auto">
              <a:xfrm>
                <a:off x="1549" y="574"/>
                <a:ext cx="55" cy="70"/>
              </a:xfrm>
              <a:custGeom>
                <a:avLst/>
                <a:gdLst/>
                <a:ahLst/>
                <a:cxnLst/>
                <a:rect l="0" t="0" r="r" b="b"/>
                <a:pathLst>
                  <a:path w="21600" h="21600">
                    <a:moveTo>
                      <a:pt x="0" y="21600"/>
                    </a:moveTo>
                    <a:lnTo>
                      <a:pt x="0" y="0"/>
                    </a:lnTo>
                    <a:lnTo>
                      <a:pt x="2160" y="0"/>
                    </a:lnTo>
                    <a:lnTo>
                      <a:pt x="17280" y="14688"/>
                    </a:lnTo>
                    <a:lnTo>
                      <a:pt x="17280" y="15552"/>
                    </a:lnTo>
                    <a:cubicBezTo>
                      <a:pt x="17280" y="16416"/>
                      <a:pt x="18360" y="16416"/>
                      <a:pt x="18360" y="17280"/>
                    </a:cubicBezTo>
                    <a:cubicBezTo>
                      <a:pt x="18360" y="16416"/>
                      <a:pt x="18360" y="15552"/>
                      <a:pt x="18360" y="14688"/>
                    </a:cubicBezTo>
                    <a:cubicBezTo>
                      <a:pt x="18360" y="13824"/>
                      <a:pt x="18360" y="12960"/>
                      <a:pt x="18360" y="12096"/>
                    </a:cubicBezTo>
                    <a:lnTo>
                      <a:pt x="18360" y="0"/>
                    </a:lnTo>
                    <a:lnTo>
                      <a:pt x="21600" y="0"/>
                    </a:lnTo>
                    <a:lnTo>
                      <a:pt x="21600" y="21600"/>
                    </a:lnTo>
                    <a:lnTo>
                      <a:pt x="19440" y="21600"/>
                    </a:lnTo>
                    <a:lnTo>
                      <a:pt x="5400" y="6912"/>
                    </a:lnTo>
                    <a:lnTo>
                      <a:pt x="5400" y="6048"/>
                    </a:lnTo>
                    <a:cubicBezTo>
                      <a:pt x="4320" y="5184"/>
                      <a:pt x="3240" y="5184"/>
                      <a:pt x="3240" y="4320"/>
                    </a:cubicBezTo>
                    <a:cubicBezTo>
                      <a:pt x="3240" y="5184"/>
                      <a:pt x="3240" y="5184"/>
                      <a:pt x="3240" y="6048"/>
                    </a:cubicBezTo>
                    <a:cubicBezTo>
                      <a:pt x="3240" y="6912"/>
                      <a:pt x="3240" y="7776"/>
                      <a:pt x="3240" y="8640"/>
                    </a:cubicBezTo>
                    <a:lnTo>
                      <a:pt x="324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39" name="AutoShape 67"/>
              <p:cNvSpPr>
                <a:spLocks/>
              </p:cNvSpPr>
              <p:nvPr/>
            </p:nvSpPr>
            <p:spPr bwMode="auto">
              <a:xfrm>
                <a:off x="1623" y="574"/>
                <a:ext cx="65"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0" name="AutoShape 68"/>
              <p:cNvSpPr>
                <a:spLocks/>
              </p:cNvSpPr>
              <p:nvPr/>
            </p:nvSpPr>
            <p:spPr bwMode="auto">
              <a:xfrm>
                <a:off x="1701" y="574"/>
                <a:ext cx="53" cy="70"/>
              </a:xfrm>
              <a:custGeom>
                <a:avLst/>
                <a:gdLst/>
                <a:ahLst/>
                <a:cxnLst/>
                <a:rect l="0" t="0" r="r" b="b"/>
                <a:pathLst>
                  <a:path w="21600" h="21600">
                    <a:moveTo>
                      <a:pt x="0" y="21600"/>
                    </a:moveTo>
                    <a:lnTo>
                      <a:pt x="0" y="0"/>
                    </a:lnTo>
                    <a:lnTo>
                      <a:pt x="2274" y="0"/>
                    </a:lnTo>
                    <a:lnTo>
                      <a:pt x="17053" y="14688"/>
                    </a:lnTo>
                    <a:cubicBezTo>
                      <a:pt x="17053" y="14688"/>
                      <a:pt x="17053" y="15552"/>
                      <a:pt x="18189" y="15552"/>
                    </a:cubicBezTo>
                    <a:cubicBezTo>
                      <a:pt x="18189" y="16416"/>
                      <a:pt x="18189" y="16416"/>
                      <a:pt x="18189" y="17280"/>
                    </a:cubicBezTo>
                    <a:cubicBezTo>
                      <a:pt x="18189" y="16416"/>
                      <a:pt x="18189" y="15552"/>
                      <a:pt x="18189" y="14688"/>
                    </a:cubicBezTo>
                    <a:cubicBezTo>
                      <a:pt x="18189" y="13824"/>
                      <a:pt x="18189" y="12960"/>
                      <a:pt x="18189" y="12096"/>
                    </a:cubicBezTo>
                    <a:lnTo>
                      <a:pt x="18189" y="0"/>
                    </a:lnTo>
                    <a:lnTo>
                      <a:pt x="21600" y="0"/>
                    </a:lnTo>
                    <a:lnTo>
                      <a:pt x="21600" y="21600"/>
                    </a:lnTo>
                    <a:lnTo>
                      <a:pt x="20463" y="21600"/>
                    </a:lnTo>
                    <a:lnTo>
                      <a:pt x="4547" y="6912"/>
                    </a:lnTo>
                    <a:lnTo>
                      <a:pt x="4547" y="6048"/>
                    </a:lnTo>
                    <a:cubicBezTo>
                      <a:pt x="3411" y="5184"/>
                      <a:pt x="3411" y="5184"/>
                      <a:pt x="3411" y="4320"/>
                    </a:cubicBezTo>
                    <a:cubicBezTo>
                      <a:pt x="3411" y="5184"/>
                      <a:pt x="3411" y="5184"/>
                      <a:pt x="3411" y="6048"/>
                    </a:cubicBezTo>
                    <a:cubicBezTo>
                      <a:pt x="3411" y="6912"/>
                      <a:pt x="3411" y="7776"/>
                      <a:pt x="3411" y="8640"/>
                    </a:cubicBezTo>
                    <a:lnTo>
                      <a:pt x="3411"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1" name="AutoShape 69"/>
              <p:cNvSpPr>
                <a:spLocks/>
              </p:cNvSpPr>
              <p:nvPr/>
            </p:nvSpPr>
            <p:spPr bwMode="auto">
              <a:xfrm>
                <a:off x="1782" y="574"/>
                <a:ext cx="58" cy="70"/>
              </a:xfrm>
              <a:custGeom>
                <a:avLst/>
                <a:gdLst/>
                <a:ahLst/>
                <a:cxnLst/>
                <a:rect l="0" t="0" r="r" b="b"/>
                <a:pathLst>
                  <a:path w="21600" h="21600">
                    <a:moveTo>
                      <a:pt x="3086" y="19008"/>
                    </a:moveTo>
                    <a:lnTo>
                      <a:pt x="18514" y="19008"/>
                    </a:lnTo>
                    <a:lnTo>
                      <a:pt x="18514" y="2592"/>
                    </a:lnTo>
                    <a:lnTo>
                      <a:pt x="3086" y="2592"/>
                    </a:lnTo>
                    <a:lnTo>
                      <a:pt x="3086" y="19008"/>
                    </a:lnTo>
                    <a:moveTo>
                      <a:pt x="0" y="5184"/>
                    </a:moveTo>
                    <a:cubicBezTo>
                      <a:pt x="0" y="2592"/>
                      <a:pt x="0" y="1728"/>
                      <a:pt x="1029" y="864"/>
                    </a:cubicBezTo>
                    <a:cubicBezTo>
                      <a:pt x="1029" y="0"/>
                      <a:pt x="2057" y="0"/>
                      <a:pt x="4114" y="0"/>
                    </a:cubicBezTo>
                    <a:lnTo>
                      <a:pt x="17486" y="0"/>
                    </a:lnTo>
                    <a:cubicBezTo>
                      <a:pt x="18514" y="0"/>
                      <a:pt x="20571" y="0"/>
                      <a:pt x="20571" y="864"/>
                    </a:cubicBezTo>
                    <a:cubicBezTo>
                      <a:pt x="21600" y="1728"/>
                      <a:pt x="21600" y="2592"/>
                      <a:pt x="21600" y="5184"/>
                    </a:cubicBezTo>
                    <a:lnTo>
                      <a:pt x="21600" y="16416"/>
                    </a:lnTo>
                    <a:cubicBezTo>
                      <a:pt x="21600" y="19008"/>
                      <a:pt x="21600" y="19872"/>
                      <a:pt x="20571" y="20736"/>
                    </a:cubicBezTo>
                    <a:cubicBezTo>
                      <a:pt x="20571" y="21600"/>
                      <a:pt x="18514" y="21600"/>
                      <a:pt x="17486" y="21600"/>
                    </a:cubicBezTo>
                    <a:lnTo>
                      <a:pt x="4114" y="21600"/>
                    </a:lnTo>
                    <a:cubicBezTo>
                      <a:pt x="2057" y="21600"/>
                      <a:pt x="1029" y="21600"/>
                      <a:pt x="1029" y="20736"/>
                    </a:cubicBezTo>
                    <a:cubicBezTo>
                      <a:pt x="0" y="19872"/>
                      <a:pt x="0" y="19008"/>
                      <a:pt x="0" y="16416"/>
                    </a:cubicBezTo>
                    <a:lnTo>
                      <a:pt x="0" y="5184"/>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2" name="AutoShape 70"/>
              <p:cNvSpPr>
                <a:spLocks/>
              </p:cNvSpPr>
              <p:nvPr/>
            </p:nvSpPr>
            <p:spPr bwMode="auto">
              <a:xfrm>
                <a:off x="1862" y="574"/>
                <a:ext cx="53" cy="70"/>
              </a:xfrm>
              <a:custGeom>
                <a:avLst/>
                <a:gdLst/>
                <a:ahLst/>
                <a:cxnLst/>
                <a:rect l="0" t="0" r="r" b="b"/>
                <a:pathLst>
                  <a:path w="21600" h="21600">
                    <a:moveTo>
                      <a:pt x="18189" y="2592"/>
                    </a:moveTo>
                    <a:lnTo>
                      <a:pt x="4547" y="2592"/>
                    </a:lnTo>
                    <a:lnTo>
                      <a:pt x="4547" y="9504"/>
                    </a:lnTo>
                    <a:lnTo>
                      <a:pt x="15916" y="9504"/>
                    </a:lnTo>
                    <a:cubicBezTo>
                      <a:pt x="18189" y="9504"/>
                      <a:pt x="19326" y="9504"/>
                      <a:pt x="20463" y="10368"/>
                    </a:cubicBezTo>
                    <a:cubicBezTo>
                      <a:pt x="21600" y="11232"/>
                      <a:pt x="21600" y="12096"/>
                      <a:pt x="21600" y="14688"/>
                    </a:cubicBezTo>
                    <a:lnTo>
                      <a:pt x="21600" y="17280"/>
                    </a:lnTo>
                    <a:cubicBezTo>
                      <a:pt x="21600" y="19008"/>
                      <a:pt x="21600" y="19872"/>
                      <a:pt x="20463" y="20736"/>
                    </a:cubicBezTo>
                    <a:cubicBezTo>
                      <a:pt x="19326" y="21600"/>
                      <a:pt x="18189" y="21600"/>
                      <a:pt x="15916" y="21600"/>
                    </a:cubicBezTo>
                    <a:lnTo>
                      <a:pt x="4547" y="21600"/>
                    </a:lnTo>
                    <a:cubicBezTo>
                      <a:pt x="3411" y="21600"/>
                      <a:pt x="1137" y="21600"/>
                      <a:pt x="1137" y="20736"/>
                    </a:cubicBezTo>
                    <a:cubicBezTo>
                      <a:pt x="0" y="19872"/>
                      <a:pt x="0" y="19008"/>
                      <a:pt x="0" y="17280"/>
                    </a:cubicBezTo>
                    <a:lnTo>
                      <a:pt x="0" y="16416"/>
                    </a:lnTo>
                    <a:lnTo>
                      <a:pt x="3411" y="15552"/>
                    </a:lnTo>
                    <a:lnTo>
                      <a:pt x="3411" y="19008"/>
                    </a:lnTo>
                    <a:lnTo>
                      <a:pt x="18189" y="19008"/>
                    </a:lnTo>
                    <a:lnTo>
                      <a:pt x="18189" y="12096"/>
                    </a:lnTo>
                    <a:lnTo>
                      <a:pt x="5684" y="12096"/>
                    </a:lnTo>
                    <a:cubicBezTo>
                      <a:pt x="4547" y="12096"/>
                      <a:pt x="2274" y="12096"/>
                      <a:pt x="1137" y="11232"/>
                    </a:cubicBezTo>
                    <a:cubicBezTo>
                      <a:pt x="1137" y="10368"/>
                      <a:pt x="1137" y="8640"/>
                      <a:pt x="1137" y="6912"/>
                    </a:cubicBezTo>
                    <a:lnTo>
                      <a:pt x="1137" y="5184"/>
                    </a:lnTo>
                    <a:cubicBezTo>
                      <a:pt x="1137" y="3456"/>
                      <a:pt x="1137" y="1728"/>
                      <a:pt x="1137" y="864"/>
                    </a:cubicBezTo>
                    <a:cubicBezTo>
                      <a:pt x="2274" y="0"/>
                      <a:pt x="4547" y="0"/>
                      <a:pt x="5684" y="0"/>
                    </a:cubicBezTo>
                    <a:lnTo>
                      <a:pt x="15916" y="0"/>
                    </a:lnTo>
                    <a:cubicBezTo>
                      <a:pt x="18189" y="0"/>
                      <a:pt x="19326" y="0"/>
                      <a:pt x="20463" y="864"/>
                    </a:cubicBezTo>
                    <a:cubicBezTo>
                      <a:pt x="21600" y="1728"/>
                      <a:pt x="21600" y="2592"/>
                      <a:pt x="21600" y="4320"/>
                    </a:cubicBezTo>
                    <a:lnTo>
                      <a:pt x="21600" y="5184"/>
                    </a:lnTo>
                    <a:lnTo>
                      <a:pt x="18189" y="6048"/>
                    </a:lnTo>
                    <a:lnTo>
                      <a:pt x="18189"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3" name="AutoShape 71"/>
              <p:cNvSpPr>
                <a:spLocks/>
              </p:cNvSpPr>
              <p:nvPr/>
            </p:nvSpPr>
            <p:spPr bwMode="auto">
              <a:xfrm>
                <a:off x="1939" y="574"/>
                <a:ext cx="50" cy="70"/>
              </a:xfrm>
              <a:custGeom>
                <a:avLst/>
                <a:gdLst/>
                <a:ahLst/>
                <a:cxnLst/>
                <a:rect l="0" t="0" r="r" b="b"/>
                <a:pathLst>
                  <a:path w="21600" h="21600">
                    <a:moveTo>
                      <a:pt x="15600" y="2592"/>
                    </a:moveTo>
                    <a:lnTo>
                      <a:pt x="3600" y="2592"/>
                    </a:lnTo>
                    <a:lnTo>
                      <a:pt x="3600" y="10368"/>
                    </a:lnTo>
                    <a:lnTo>
                      <a:pt x="15600" y="10368"/>
                    </a:lnTo>
                    <a:cubicBezTo>
                      <a:pt x="16800" y="10368"/>
                      <a:pt x="16800" y="10368"/>
                      <a:pt x="16800" y="9504"/>
                    </a:cubicBezTo>
                    <a:cubicBezTo>
                      <a:pt x="18000" y="9504"/>
                      <a:pt x="18000" y="8640"/>
                      <a:pt x="18000" y="7776"/>
                    </a:cubicBezTo>
                    <a:lnTo>
                      <a:pt x="18000" y="5184"/>
                    </a:lnTo>
                    <a:cubicBezTo>
                      <a:pt x="18000" y="4320"/>
                      <a:pt x="18000" y="3456"/>
                      <a:pt x="16800" y="3456"/>
                    </a:cubicBezTo>
                    <a:cubicBezTo>
                      <a:pt x="16800" y="2592"/>
                      <a:pt x="16800" y="2592"/>
                      <a:pt x="15600" y="2592"/>
                    </a:cubicBezTo>
                    <a:moveTo>
                      <a:pt x="0" y="21600"/>
                    </a:moveTo>
                    <a:lnTo>
                      <a:pt x="0" y="0"/>
                    </a:lnTo>
                    <a:lnTo>
                      <a:pt x="16800" y="0"/>
                    </a:lnTo>
                    <a:cubicBezTo>
                      <a:pt x="19200" y="0"/>
                      <a:pt x="20400" y="0"/>
                      <a:pt x="20400" y="864"/>
                    </a:cubicBezTo>
                    <a:cubicBezTo>
                      <a:pt x="21600" y="1728"/>
                      <a:pt x="21600" y="2592"/>
                      <a:pt x="21600" y="4320"/>
                    </a:cubicBezTo>
                    <a:lnTo>
                      <a:pt x="21600" y="8640"/>
                    </a:lnTo>
                    <a:cubicBezTo>
                      <a:pt x="21600" y="10368"/>
                      <a:pt x="21600" y="11232"/>
                      <a:pt x="20400" y="12096"/>
                    </a:cubicBezTo>
                    <a:cubicBezTo>
                      <a:pt x="20400" y="12960"/>
                      <a:pt x="19200" y="12960"/>
                      <a:pt x="16800" y="12960"/>
                    </a:cubicBezTo>
                    <a:lnTo>
                      <a:pt x="3600" y="12960"/>
                    </a:lnTo>
                    <a:lnTo>
                      <a:pt x="3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4" name="AutoShape 72"/>
              <p:cNvSpPr>
                <a:spLocks/>
              </p:cNvSpPr>
              <p:nvPr/>
            </p:nvSpPr>
            <p:spPr bwMode="auto">
              <a:xfrm>
                <a:off x="1994" y="574"/>
                <a:ext cx="64" cy="70"/>
              </a:xfrm>
              <a:custGeom>
                <a:avLst/>
                <a:gdLst/>
                <a:ahLst/>
                <a:cxnLst/>
                <a:rect l="0" t="0" r="r" b="b"/>
                <a:pathLst>
                  <a:path w="21600" h="21600">
                    <a:moveTo>
                      <a:pt x="5635" y="13824"/>
                    </a:moveTo>
                    <a:lnTo>
                      <a:pt x="15026" y="13824"/>
                    </a:lnTo>
                    <a:lnTo>
                      <a:pt x="10330" y="2592"/>
                    </a:lnTo>
                    <a:lnTo>
                      <a:pt x="5635" y="13824"/>
                    </a:lnTo>
                    <a:moveTo>
                      <a:pt x="0" y="21600"/>
                    </a:moveTo>
                    <a:lnTo>
                      <a:pt x="9391" y="0"/>
                    </a:lnTo>
                    <a:lnTo>
                      <a:pt x="12209" y="0"/>
                    </a:lnTo>
                    <a:lnTo>
                      <a:pt x="21600" y="21600"/>
                    </a:lnTo>
                    <a:lnTo>
                      <a:pt x="17843" y="21600"/>
                    </a:lnTo>
                    <a:lnTo>
                      <a:pt x="15965" y="16416"/>
                    </a:lnTo>
                    <a:lnTo>
                      <a:pt x="4696" y="16416"/>
                    </a:lnTo>
                    <a:lnTo>
                      <a:pt x="1878"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5" name="AutoShape 73"/>
              <p:cNvSpPr>
                <a:spLocks/>
              </p:cNvSpPr>
              <p:nvPr/>
            </p:nvSpPr>
            <p:spPr bwMode="auto">
              <a:xfrm>
                <a:off x="2072" y="574"/>
                <a:ext cx="50" cy="70"/>
              </a:xfrm>
              <a:custGeom>
                <a:avLst/>
                <a:gdLst/>
                <a:ahLst/>
                <a:cxnLst/>
                <a:rect l="0" t="0" r="r" b="b"/>
                <a:pathLst>
                  <a:path w="21600" h="21600">
                    <a:moveTo>
                      <a:pt x="18000" y="2592"/>
                    </a:moveTo>
                    <a:lnTo>
                      <a:pt x="3600" y="2592"/>
                    </a:lnTo>
                    <a:lnTo>
                      <a:pt x="3600" y="19008"/>
                    </a:lnTo>
                    <a:lnTo>
                      <a:pt x="18000" y="19008"/>
                    </a:lnTo>
                    <a:lnTo>
                      <a:pt x="18000" y="12960"/>
                    </a:lnTo>
                    <a:lnTo>
                      <a:pt x="21600" y="13824"/>
                    </a:lnTo>
                    <a:lnTo>
                      <a:pt x="21600" y="16416"/>
                    </a:lnTo>
                    <a:cubicBezTo>
                      <a:pt x="21600" y="19008"/>
                      <a:pt x="21600" y="19872"/>
                      <a:pt x="20400" y="20736"/>
                    </a:cubicBezTo>
                    <a:cubicBezTo>
                      <a:pt x="19200" y="21600"/>
                      <a:pt x="19200" y="21600"/>
                      <a:pt x="16800" y="21600"/>
                    </a:cubicBezTo>
                    <a:lnTo>
                      <a:pt x="4800" y="21600"/>
                    </a:lnTo>
                    <a:cubicBezTo>
                      <a:pt x="2400" y="21600"/>
                      <a:pt x="1200" y="21600"/>
                      <a:pt x="1200" y="20736"/>
                    </a:cubicBezTo>
                    <a:cubicBezTo>
                      <a:pt x="0" y="19872"/>
                      <a:pt x="0" y="18144"/>
                      <a:pt x="0" y="16416"/>
                    </a:cubicBezTo>
                    <a:lnTo>
                      <a:pt x="0" y="5184"/>
                    </a:lnTo>
                    <a:cubicBezTo>
                      <a:pt x="0" y="2592"/>
                      <a:pt x="0" y="1728"/>
                      <a:pt x="1200" y="864"/>
                    </a:cubicBezTo>
                    <a:cubicBezTo>
                      <a:pt x="1200" y="0"/>
                      <a:pt x="2400" y="0"/>
                      <a:pt x="4800" y="0"/>
                    </a:cubicBezTo>
                    <a:lnTo>
                      <a:pt x="16800" y="0"/>
                    </a:lnTo>
                    <a:cubicBezTo>
                      <a:pt x="19200" y="0"/>
                      <a:pt x="19200" y="0"/>
                      <a:pt x="20400" y="864"/>
                    </a:cubicBezTo>
                    <a:cubicBezTo>
                      <a:pt x="21600" y="1728"/>
                      <a:pt x="21600" y="2592"/>
                      <a:pt x="21600" y="5184"/>
                    </a:cubicBezTo>
                    <a:lnTo>
                      <a:pt x="21600" y="6912"/>
                    </a:lnTo>
                    <a:lnTo>
                      <a:pt x="18000" y="7776"/>
                    </a:lnTo>
                    <a:lnTo>
                      <a:pt x="18000" y="2592"/>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sp>
            <p:nvSpPr>
              <p:cNvPr id="46" name="AutoShape 74"/>
              <p:cNvSpPr>
                <a:spLocks/>
              </p:cNvSpPr>
              <p:nvPr/>
            </p:nvSpPr>
            <p:spPr bwMode="auto">
              <a:xfrm>
                <a:off x="2145" y="574"/>
                <a:ext cx="46" cy="70"/>
              </a:xfrm>
              <a:custGeom>
                <a:avLst/>
                <a:gdLst/>
                <a:ahLst/>
                <a:cxnLst/>
                <a:rect l="0" t="0" r="r" b="b"/>
                <a:pathLst>
                  <a:path w="21600" h="21600">
                    <a:moveTo>
                      <a:pt x="0" y="21600"/>
                    </a:moveTo>
                    <a:lnTo>
                      <a:pt x="0" y="0"/>
                    </a:lnTo>
                    <a:lnTo>
                      <a:pt x="21600" y="0"/>
                    </a:lnTo>
                    <a:lnTo>
                      <a:pt x="21600" y="2592"/>
                    </a:lnTo>
                    <a:lnTo>
                      <a:pt x="3812" y="2592"/>
                    </a:lnTo>
                    <a:lnTo>
                      <a:pt x="3812" y="9504"/>
                    </a:lnTo>
                    <a:lnTo>
                      <a:pt x="15247" y="9504"/>
                    </a:lnTo>
                    <a:lnTo>
                      <a:pt x="15247" y="12096"/>
                    </a:lnTo>
                    <a:lnTo>
                      <a:pt x="3812" y="12096"/>
                    </a:lnTo>
                    <a:lnTo>
                      <a:pt x="3812" y="19008"/>
                    </a:lnTo>
                    <a:lnTo>
                      <a:pt x="21600" y="19008"/>
                    </a:lnTo>
                    <a:lnTo>
                      <a:pt x="21600" y="21600"/>
                    </a:lnTo>
                    <a:lnTo>
                      <a:pt x="0" y="21600"/>
                    </a:lnTo>
                  </a:path>
                </a:pathLst>
              </a:cu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cs-CZ"/>
              </a:p>
            </p:txBody>
          </p:sp>
        </p:grpSp>
      </p:grpSp>
    </p:spTree>
    <p:extLst>
      <p:ext uri="{BB962C8B-B14F-4D97-AF65-F5344CB8AC3E}">
        <p14:creationId xmlns:p14="http://schemas.microsoft.com/office/powerpoint/2010/main" val="353659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1525</Words>
  <Application>Microsoft Office PowerPoint</Application>
  <PresentationFormat>Předvádění na obrazovce (4:3)</PresentationFormat>
  <Paragraphs>285</Paragraphs>
  <Slides>38</Slides>
  <Notes>26</Notes>
  <HiddenSlides>0</HiddenSlides>
  <MMClips>1</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38</vt:i4>
      </vt:variant>
    </vt:vector>
  </HeadingPairs>
  <TitlesOfParts>
    <vt:vector size="41" baseType="lpstr">
      <vt:lpstr>Motiv systému Office</vt:lpstr>
      <vt:lpstr>Picture</vt:lpstr>
      <vt:lpstr>Obrázek</vt:lpstr>
      <vt:lpstr>FYZIKA VE FIRMĚ Martin Zadražil, 9.11.2011</vt:lpstr>
      <vt:lpstr>Prezentace aplikace PowerPoint</vt:lpstr>
      <vt:lpstr>Prezentace aplikace PowerPoint</vt:lpstr>
      <vt:lpstr>Prezentace aplikace PowerPoint</vt:lpstr>
      <vt:lpstr>Prezentace aplikace PowerPoint</vt:lpstr>
      <vt:lpstr>TESCAN TRACE GSR Hardware</vt:lpstr>
      <vt:lpstr>TESCAN TRACE GSR Hardware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Morphological Analysis</vt:lpstr>
      <vt:lpstr>TESCAN ENFSI Results</vt:lpstr>
      <vt:lpstr>TESCAN ENFSI Results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tescan</dc:creator>
  <cp:lastModifiedBy>tescan</cp:lastModifiedBy>
  <cp:revision>29</cp:revision>
  <dcterms:created xsi:type="dcterms:W3CDTF">2011-11-06T10:03:49Z</dcterms:created>
  <dcterms:modified xsi:type="dcterms:W3CDTF">2011-11-14T11:23:56Z</dcterms:modified>
</cp:coreProperties>
</file>