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1" r:id="rId35"/>
    <p:sldId id="292" r:id="rId36"/>
    <p:sldId id="312" r:id="rId37"/>
    <p:sldId id="313" r:id="rId38"/>
    <p:sldId id="314" r:id="rId39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4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4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4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4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4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2" name="AutoShape 2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3" name="AutoShape 2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5" name="AutoShape 2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6" name="AutoShape 2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7" name="AutoShape 2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" name="AutoShape 3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" name="Rectangle 3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295900" cy="398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80" name="Rectangle 3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9163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mtClean="0"/>
          </a:p>
        </p:txBody>
      </p:sp>
      <p:sp>
        <p:nvSpPr>
          <p:cNvPr id="2081" name="Rectangle 3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32150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endParaRPr lang="en-GB"/>
          </a:p>
        </p:txBody>
      </p:sp>
      <p:sp>
        <p:nvSpPr>
          <p:cNvPr id="2082" name="Rectangle 3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32150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endParaRPr lang="en-GB"/>
          </a:p>
        </p:txBody>
      </p:sp>
      <p:sp>
        <p:nvSpPr>
          <p:cNvPr id="2083" name="Rectangle 3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32150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endParaRPr lang="en-GB"/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32150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fld id="{B0565B55-F95E-4BB3-99B2-E4936933DD2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087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F3CE6B5-8C8F-4D9F-8DD7-093009014892}" type="slidenum">
              <a:rPr lang="en-GB"/>
              <a:pPr/>
              <a:t>1</a:t>
            </a:fld>
            <a:endParaRPr lang="en-GB"/>
          </a:p>
        </p:txBody>
      </p:sp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00750" cy="47640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5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31746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174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32770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277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3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33794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379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7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34818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481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1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35842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584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5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36866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686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89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37890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789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3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38914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891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0482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48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1506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150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4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4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4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4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eaLnBrk="1"/>
            <a:fld id="{8E4B9752-83F2-41A4-A251-D79D003588B0}" type="slidenum">
              <a:rPr lang="en-GB">
                <a:solidFill>
                  <a:srgbClr val="000000"/>
                </a:solidFill>
                <a:latin typeface="Times New Roman" pitchFamily="16" charset="0"/>
              </a:rPr>
              <a:pPr eaLnBrk="1"/>
              <a:t>2</a:t>
            </a:fld>
            <a:endParaRPr lang="en-GB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9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2530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253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3554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55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4578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457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5602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56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5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6626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662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49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7650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765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3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8674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867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30722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072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5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31746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174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32770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277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9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2530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253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0482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48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4088" cy="47990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1506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150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4088" cy="47990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3554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55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4088" cy="47990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4578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457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4088" cy="47990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5602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56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4088" cy="47990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7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39938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993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7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39938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993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7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39938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993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4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4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4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4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eaLnBrk="1"/>
            <a:fld id="{3C1410F0-573C-4E6E-B43D-817193C8DF85}" type="slidenum">
              <a:rPr lang="en-GB">
                <a:solidFill>
                  <a:srgbClr val="000000"/>
                </a:solidFill>
                <a:latin typeface="Times New Roman" pitchFamily="16" charset="0"/>
              </a:rPr>
              <a:pPr eaLnBrk="1"/>
              <a:t>38</a:t>
            </a:fld>
            <a:endParaRPr lang="en-GB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3554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55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4578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457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5602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56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5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6626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662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49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27650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765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30722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072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4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7F001CE-E50B-44AA-9B6A-40E787695A0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170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AADE657-D0CA-43BA-9FEB-ABDFB85F48D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55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70750" y="301625"/>
            <a:ext cx="2255838" cy="64341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15112" cy="64341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3A7BE7F-35E5-4636-8D89-B5DCB1531BA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014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23350" cy="123348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298700" cy="5000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46425" cy="5000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298700" cy="500063"/>
          </a:xfrm>
        </p:spPr>
        <p:txBody>
          <a:bodyPr/>
          <a:lstStyle>
            <a:lvl1pPr>
              <a:defRPr/>
            </a:lvl1pPr>
          </a:lstStyle>
          <a:p>
            <a:fld id="{5BA91740-2330-48FD-BBAD-36EAB11428D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585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0B3C69B-A11D-43D7-8645-DF3DFAA76A0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52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F5A32C4-0DD1-4375-A17A-258360811FB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322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35475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1113" y="1768475"/>
            <a:ext cx="4435475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64FD2B2-7341-4175-B517-D7E4DD403D7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061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8AAB6FD-69CB-414A-B7F2-3C617D96A44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006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43652B0-9522-4E0F-A5CB-44439447CDE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529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A11B793-3D70-41F9-AC7A-923387DB5E0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5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DC3C143-8CAB-40DD-9FC4-FFFE3DFF9E5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21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7BC9813-8586-4F5D-AA97-91CBEE2F26B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38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23350" cy="123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23350" cy="496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2987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464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2987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FD6F6BEA-A1C8-4160-9DE8-E81791F26E0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2pPr>
      <a:lvl3pPr marL="11430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3pPr>
      <a:lvl4pPr marL="16002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4pPr>
      <a:lvl5pPr marL="20574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6pPr>
      <a:lvl7pPr marL="29718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7pPr>
      <a:lvl8pPr marL="34290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8pPr>
      <a:lvl9pPr marL="38862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fontAlgn="base" hangingPunct="0">
        <a:lnSpc>
          <a:spcPct val="41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41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41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41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13549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2562" cy="1177925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FFFF00"/>
                </a:solidFill>
              </a:rPr>
              <a:t>Školní pedagogika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814513"/>
            <a:ext cx="9072562" cy="4900612"/>
          </a:xfrm>
          <a:prstGeom prst="rect">
            <a:avLst/>
          </a:prstGeom>
          <a:solidFill>
            <a:srgbClr val="355E00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indent="0" algn="ctr">
              <a:lnSpc>
                <a:spcPct val="90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Mgr. </a:t>
            </a:r>
            <a:r>
              <a:rPr lang="en-GB" sz="3600" b="1" dirty="0" err="1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Zdeněk</a:t>
            </a:r>
            <a:r>
              <a:rPr lang="en-GB" sz="3600" b="1" dirty="0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Hromádka</a:t>
            </a:r>
            <a:r>
              <a:rPr lang="en-GB" sz="3600" b="1" dirty="0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, Ph.D.</a:t>
            </a:r>
          </a:p>
          <a:p>
            <a:pPr marL="0" indent="0" algn="ctr">
              <a:lnSpc>
                <a:spcPct val="90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>
                <a:solidFill>
                  <a:srgbClr val="CCCCFF"/>
                </a:solidFill>
                <a:latin typeface="Times New Roman" pitchFamily="16" charset="0"/>
                <a:cs typeface="Times New Roman" pitchFamily="16" charset="0"/>
                <a:hlinkClick r:id="rId3"/>
              </a:rPr>
              <a:t>13549@mail.muni.cz</a:t>
            </a:r>
          </a:p>
          <a:p>
            <a:pPr marL="0" indent="0" algn="ctr">
              <a:lnSpc>
                <a:spcPct val="90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3600" b="1" dirty="0">
              <a:solidFill>
                <a:srgbClr val="FFFF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0" indent="0" algn="ctr">
              <a:lnSpc>
                <a:spcPct val="90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 err="1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Učebna</a:t>
            </a:r>
            <a:r>
              <a:rPr lang="en-GB" sz="3600" b="1" dirty="0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 IBA1, 17:00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DOTAZNÍK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808" y="1763613"/>
            <a:ext cx="9072562" cy="2184400"/>
          </a:xfrm>
          <a:solidFill>
            <a:srgbClr val="336699"/>
          </a:solidFill>
          <a:ln/>
        </p:spPr>
        <p:txBody>
          <a:bodyPr>
            <a:spAutoFit/>
          </a:bodyPr>
          <a:lstStyle/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nejfrekventovanější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výzkumný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nástroj</a:t>
            </a:r>
            <a:endParaRPr lang="en-GB" sz="3600" dirty="0">
              <a:solidFill>
                <a:srgbClr val="FFFF00"/>
              </a:solidFill>
              <a:cs typeface="Times New Roman" pitchFamily="16" charset="0"/>
            </a:endParaRPr>
          </a:p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hromadné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získávání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údajů</a:t>
            </a:r>
            <a:endParaRPr lang="en-GB" sz="3600" dirty="0">
              <a:solidFill>
                <a:srgbClr val="FFFF00"/>
              </a:solidFill>
              <a:cs typeface="Times New Roman" pitchFamily="16" charset="0"/>
            </a:endParaRPr>
          </a:p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Dotazník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nebo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rozhovor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? (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Disman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2002 s. 141)</a:t>
            </a:r>
          </a:p>
        </p:txBody>
      </p:sp>
    </p:spTree>
    <p:extLst>
      <p:ext uri="{BB962C8B-B14F-4D97-AF65-F5344CB8AC3E}">
        <p14:creationId xmlns:p14="http://schemas.microsoft.com/office/powerpoint/2010/main" val="21645678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DOTAZNÍK - TERMINOLOGIE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4217052"/>
          </a:xfrm>
          <a:solidFill>
            <a:srgbClr val="336699"/>
          </a:solidFill>
          <a:ln/>
        </p:spPr>
        <p:txBody>
          <a:bodyPr>
            <a:spAutoFit/>
          </a:bodyPr>
          <a:lstStyle/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respondent -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osoba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která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vyplňuje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dotazník</a:t>
            </a:r>
            <a:endParaRPr lang="en-GB" sz="3600" dirty="0">
              <a:solidFill>
                <a:srgbClr val="FFFF00"/>
              </a:solidFill>
              <a:cs typeface="Times New Roman" pitchFamily="16" charset="0"/>
            </a:endParaRPr>
          </a:p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položky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-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prvky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dotazníku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(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otázky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)</a:t>
            </a:r>
          </a:p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hlavička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-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vstupní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část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(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adresa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instituce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atd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.)</a:t>
            </a:r>
          </a:p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faktografické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údaje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-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položky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dotazníku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: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věk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pohlaví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bydliště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zaměstnání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vzdělání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apod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9751490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základní pravidla při tvorbě dotazníku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5434013"/>
          </a:xfrm>
          <a:solidFill>
            <a:schemeClr val="accent6">
              <a:lumMod val="50000"/>
            </a:schemeClr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respondent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musí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položce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dobře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porozumět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(to,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že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jí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rozumí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autor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neznamená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že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jí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porozumí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i respondent)</a:t>
            </a:r>
          </a:p>
          <a:p>
            <a:pPr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netvořit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příliš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široké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otázky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(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být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konkrétní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)</a:t>
            </a:r>
          </a:p>
          <a:p>
            <a:pPr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pokud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možno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se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vyhnout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slovům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„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několik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“, „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někdy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“, „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obyčejně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“.</a:t>
            </a:r>
          </a:p>
          <a:p>
            <a:pPr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vyhněte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se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dvojitým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otázkám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(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Např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.: 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„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Máte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rád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mléko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a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mléčné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výrobky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?”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Disman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2002)</a:t>
            </a:r>
          </a:p>
          <a:p>
            <a:pPr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ptáme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se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jen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na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otázky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na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které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dokáže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respondent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odpovědět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(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nebudeme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se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ptát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žáků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6.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ročníku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na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jejich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postoj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k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reformě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veřejných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financí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)</a:t>
            </a:r>
          </a:p>
          <a:p>
            <a:pPr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vyhněte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se </a:t>
            </a:r>
            <a:r>
              <a:rPr lang="en-GB" sz="2200" u="sng" dirty="0" err="1">
                <a:solidFill>
                  <a:srgbClr val="FFFF00"/>
                </a:solidFill>
                <a:cs typeface="Times New Roman" pitchFamily="16" charset="0"/>
              </a:rPr>
              <a:t>záporným</a:t>
            </a:r>
            <a:r>
              <a:rPr lang="en-GB" sz="2200" u="sng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u="sng" dirty="0" err="1">
                <a:solidFill>
                  <a:srgbClr val="FFFF00"/>
                </a:solidFill>
                <a:cs typeface="Times New Roman" pitchFamily="16" charset="0"/>
              </a:rPr>
              <a:t>výrazům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zcela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vylučte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u="sng" dirty="0" err="1">
                <a:solidFill>
                  <a:srgbClr val="FFFF00"/>
                </a:solidFill>
                <a:cs typeface="Times New Roman" pitchFamily="16" charset="0"/>
              </a:rPr>
              <a:t>dvojitý</a:t>
            </a:r>
            <a:r>
              <a:rPr lang="en-GB" sz="2200" u="sng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u="sng" dirty="0" err="1">
                <a:solidFill>
                  <a:srgbClr val="FFFF00"/>
                </a:solidFill>
                <a:cs typeface="Times New Roman" pitchFamily="16" charset="0"/>
              </a:rPr>
              <a:t>zápor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(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např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.: 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“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Nesouhlasíte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s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tím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,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že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se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nic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nedělá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s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nízkými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platy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ve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zdravotnictví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?“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) </a:t>
            </a:r>
          </a:p>
          <a:p>
            <a:pPr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vyhýbejte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se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otázkám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které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vzbuzují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předpojatost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(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např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.: 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“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trápí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vás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chudoba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třetího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světa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nebo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je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vám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 to </a:t>
            </a:r>
            <a:r>
              <a:rPr lang="en-GB" sz="2200" dirty="0" err="1">
                <a:solidFill>
                  <a:srgbClr val="00B8FF"/>
                </a:solidFill>
                <a:cs typeface="Times New Roman" pitchFamily="16" charset="0"/>
              </a:rPr>
              <a:t>jedno</a:t>
            </a:r>
            <a:r>
              <a:rPr lang="en-GB" sz="2200" dirty="0">
                <a:solidFill>
                  <a:srgbClr val="00B8FF"/>
                </a:solidFill>
                <a:cs typeface="Times New Roman" pitchFamily="16" charset="0"/>
              </a:rPr>
              <a:t>?“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)</a:t>
            </a:r>
          </a:p>
          <a:p>
            <a:pPr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									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volně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podle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Gavora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2000</a:t>
            </a:r>
          </a:p>
        </p:txBody>
      </p:sp>
    </p:spTree>
    <p:extLst>
      <p:ext uri="{BB962C8B-B14F-4D97-AF65-F5344CB8AC3E}">
        <p14:creationId xmlns:p14="http://schemas.microsoft.com/office/powerpoint/2010/main" val="37818340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typy položek (otázek)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5645150"/>
          </a:xfrm>
          <a:solidFill>
            <a:schemeClr val="accent6">
              <a:lumMod val="50000"/>
            </a:schemeClr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uzavřené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položky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-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nabízí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hotové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alternativní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odpovědi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(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např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.: 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“O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první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pomoci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jsi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 se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nejvíc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dozvěděl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/a </a:t>
            </a:r>
            <a:r>
              <a:rPr lang="en-GB" sz="2000" i="1" dirty="0">
                <a:solidFill>
                  <a:srgbClr val="00B8FF"/>
                </a:solidFill>
                <a:cs typeface="Times New Roman" pitchFamily="16" charset="0"/>
              </a:rPr>
              <a:t>(</a:t>
            </a:r>
            <a:r>
              <a:rPr lang="en-GB" sz="2000" i="1" dirty="0" err="1">
                <a:solidFill>
                  <a:srgbClr val="00B8FF"/>
                </a:solidFill>
                <a:cs typeface="Times New Roman" pitchFamily="16" charset="0"/>
              </a:rPr>
              <a:t>zaškrtni</a:t>
            </a:r>
            <a:r>
              <a:rPr lang="en-GB" sz="2000" i="1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000" i="1" dirty="0" err="1">
                <a:solidFill>
                  <a:srgbClr val="00B8FF"/>
                </a:solidFill>
                <a:cs typeface="Times New Roman" pitchFamily="16" charset="0"/>
              </a:rPr>
              <a:t>správnou</a:t>
            </a:r>
            <a:r>
              <a:rPr lang="en-GB" sz="2000" i="1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000" i="1" dirty="0" err="1">
                <a:solidFill>
                  <a:srgbClr val="00B8FF"/>
                </a:solidFill>
                <a:cs typeface="Times New Roman" pitchFamily="16" charset="0"/>
              </a:rPr>
              <a:t>odpověď</a:t>
            </a:r>
            <a:r>
              <a:rPr lang="en-GB" sz="2000" i="1" dirty="0">
                <a:solidFill>
                  <a:srgbClr val="00B8FF"/>
                </a:solidFill>
                <a:cs typeface="Times New Roman" pitchFamily="16" charset="0"/>
              </a:rPr>
              <a:t>)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:</a:t>
            </a:r>
          </a:p>
          <a:p>
            <a:pPr>
              <a:lnSpc>
                <a:spcPct val="96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a)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ve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škole</a:t>
            </a:r>
            <a:endParaRPr lang="en-GB" sz="2000" dirty="0">
              <a:solidFill>
                <a:srgbClr val="00B8FF"/>
              </a:solidFill>
              <a:cs typeface="Times New Roman" pitchFamily="16" charset="0"/>
            </a:endParaRPr>
          </a:p>
          <a:p>
            <a:pPr>
              <a:lnSpc>
                <a:spcPct val="96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b)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doma</a:t>
            </a:r>
            <a:endParaRPr lang="en-GB" sz="2000" dirty="0">
              <a:solidFill>
                <a:srgbClr val="00B8FF"/>
              </a:solidFill>
              <a:cs typeface="Times New Roman" pitchFamily="16" charset="0"/>
            </a:endParaRPr>
          </a:p>
          <a:p>
            <a:pPr>
              <a:lnSpc>
                <a:spcPct val="96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c) z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televize</a:t>
            </a:r>
            <a:endParaRPr lang="en-GB" sz="2000" dirty="0">
              <a:solidFill>
                <a:srgbClr val="00B8FF"/>
              </a:solidFill>
              <a:cs typeface="Times New Roman" pitchFamily="16" charset="0"/>
            </a:endParaRPr>
          </a:p>
          <a:p>
            <a:pPr>
              <a:lnSpc>
                <a:spcPct val="96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d)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jinde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”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)</a:t>
            </a:r>
          </a:p>
          <a:p>
            <a:pPr>
              <a:lnSpc>
                <a:spcPct val="8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polouzavřené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položky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-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nabízí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hotové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alternativní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odpovědi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, ale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žádají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i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vysvětlení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nebo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nabízí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hotové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alternativní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odpovědí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a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ještě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otevřenou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“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jinou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možnost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” (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např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.: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bydlíte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 a) v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rodiném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domě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; b) v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bytě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; c)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na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chatě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; d)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jiná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možnost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: ............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)</a:t>
            </a:r>
          </a:p>
          <a:p>
            <a:pPr>
              <a:lnSpc>
                <a:spcPct val="8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škály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-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odstupňované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hodnocení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jevu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(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např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.: “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Povídáš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si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 s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kamarády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 o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sportu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?	a)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stále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; b)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velmi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často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; c)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často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 d)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občas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; e)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nikdy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“</a:t>
            </a:r>
          </a:p>
          <a:p>
            <a:pPr>
              <a:lnSpc>
                <a:spcPct val="8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otevřené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položky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- respondent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musí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odpověď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napsat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-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vymyslet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	 (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např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.: “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Co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děláte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 pro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své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zdraví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B8FF"/>
                </a:solidFill>
                <a:cs typeface="Times New Roman" pitchFamily="16" charset="0"/>
              </a:rPr>
              <a:t>vy</a:t>
            </a:r>
            <a:r>
              <a:rPr lang="en-GB" sz="2000" dirty="0">
                <a:solidFill>
                  <a:srgbClr val="00B8FF"/>
                </a:solidFill>
                <a:cs typeface="Times New Roman" pitchFamily="16" charset="0"/>
              </a:rPr>
              <a:t>?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”)</a:t>
            </a:r>
          </a:p>
          <a:p>
            <a:pPr>
              <a:lnSpc>
                <a:spcPct val="8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uzavřené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položky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je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na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rozdíl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od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uzavřených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položek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snadné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statisticky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zpracovávat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.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Otevřené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položky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zase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přináší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méně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zkreslené</a:t>
            </a:r>
            <a:r>
              <a:rPr lang="en-GB" sz="20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cs typeface="Times New Roman" pitchFamily="16" charset="0"/>
              </a:rPr>
              <a:t>informace</a:t>
            </a:r>
            <a:endParaRPr lang="en-GB" sz="2000" dirty="0">
              <a:solidFill>
                <a:srgbClr val="FFFF00"/>
              </a:solidFill>
              <a:cs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0959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typy položek (otázek)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357662"/>
          </a:xfrm>
          <a:solidFill>
            <a:schemeClr val="accent6">
              <a:lumMod val="50000"/>
            </a:schemeClr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439738" algn="l"/>
                <a:tab pos="889000" algn="l"/>
                <a:tab pos="1338263" algn="l"/>
                <a:tab pos="1787525" algn="l"/>
                <a:tab pos="2241550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31113" algn="l"/>
                <a:tab pos="8077200" algn="l"/>
                <a:tab pos="8526463" algn="l"/>
                <a:tab pos="8975725" algn="l"/>
                <a:tab pos="8978900" algn="l"/>
                <a:tab pos="9428163" algn="l"/>
                <a:tab pos="9877425" algn="l"/>
                <a:tab pos="10326688" algn="l"/>
                <a:tab pos="10775950" algn="l"/>
                <a:tab pos="10779125" algn="l"/>
              </a:tabLst>
            </a:pP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L -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otázky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(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zjišťují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pravděpodobnost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že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respondent </a:t>
            </a:r>
            <a:r>
              <a:rPr lang="en-GB" sz="2800" dirty="0" err="1" smtClean="0">
                <a:solidFill>
                  <a:srgbClr val="FFFF00"/>
                </a:solidFill>
                <a:cs typeface="Times New Roman" pitchFamily="16" charset="0"/>
              </a:rPr>
              <a:t>lže</a:t>
            </a:r>
            <a:r>
              <a:rPr lang="en-GB" sz="2800" dirty="0" smtClean="0">
                <a:solidFill>
                  <a:srgbClr val="FFFF00"/>
                </a:solidFill>
                <a:cs typeface="Times New Roman" pitchFamily="16" charset="0"/>
              </a:rPr>
              <a:t>)</a:t>
            </a:r>
            <a:endParaRPr lang="en-GB" sz="2800" dirty="0">
              <a:solidFill>
                <a:srgbClr val="FFFF00"/>
              </a:solidFill>
              <a:cs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0286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další pravidla při tvorbě dotazníku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5214697"/>
          </a:xfrm>
          <a:solidFill>
            <a:schemeClr val="accent6">
              <a:lumMod val="50000"/>
            </a:schemeClr>
          </a:solidFill>
          <a:ln/>
        </p:spPr>
        <p:txBody>
          <a:bodyPr>
            <a:spAutoFit/>
          </a:bodyPr>
          <a:lstStyle/>
          <a:p>
            <a:pPr marL="457200" indent="-4572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Ptáme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se: Je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daná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otázka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opravdu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nutná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? (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vztahuje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se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opravdu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k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našim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hypotézám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?)</a:t>
            </a:r>
          </a:p>
          <a:p>
            <a:pPr marL="457200" indent="-4572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Ptáme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se: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Měří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tato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položka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, co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má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měřit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? (je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validní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?)</a:t>
            </a:r>
          </a:p>
          <a:p>
            <a:pPr marL="457200" indent="-4572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Ptáme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se: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Není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naše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otázka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sugestivní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? (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„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Doufám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,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že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máte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rád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/a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sýry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,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že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ano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...”; ale i „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Řekl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/a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byste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,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že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máte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rád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/a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sýr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“;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správně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: „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Řekl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/a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byste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,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že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máte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rád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/a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sýr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,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nebo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byste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spíš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řekla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,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že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nemáte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rád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/a </a:t>
            </a:r>
            <a:r>
              <a:rPr lang="en-GB" sz="2600" dirty="0" err="1">
                <a:solidFill>
                  <a:srgbClr val="00B8FF"/>
                </a:solidFill>
                <a:cs typeface="Times New Roman" pitchFamily="16" charset="0"/>
              </a:rPr>
              <a:t>sýr</a:t>
            </a:r>
            <a:r>
              <a:rPr lang="en-GB" sz="2600" dirty="0">
                <a:solidFill>
                  <a:srgbClr val="00B8FF"/>
                </a:solidFill>
                <a:cs typeface="Times New Roman" pitchFamily="16" charset="0"/>
              </a:rPr>
              <a:t>?“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)</a:t>
            </a:r>
          </a:p>
          <a:p>
            <a:pPr marL="457200" indent="-4572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Je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výčet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kategorií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pro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odpovědi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na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uzavřenou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otázku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úplný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?</a:t>
            </a:r>
          </a:p>
          <a:p>
            <a:pPr marL="457200" indent="-4572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Je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použití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otevřené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otázky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opravdu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nezbytné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?</a:t>
            </a:r>
          </a:p>
          <a:p>
            <a:pPr marL="457200" indent="-4572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Není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otázka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nepříjemná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znepokojující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ohrožující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?																																		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podle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600" dirty="0" err="1">
                <a:solidFill>
                  <a:srgbClr val="FFFF00"/>
                </a:solidFill>
                <a:cs typeface="Times New Roman" pitchFamily="16" charset="0"/>
              </a:rPr>
              <a:t>Disman</a:t>
            </a:r>
            <a:r>
              <a:rPr lang="en-GB" sz="2600" dirty="0">
                <a:solidFill>
                  <a:srgbClr val="FFFF00"/>
                </a:solidFill>
                <a:cs typeface="Times New Roman" pitchFamily="16" charset="0"/>
              </a:rPr>
              <a:t> 2002</a:t>
            </a:r>
          </a:p>
        </p:txBody>
      </p:sp>
    </p:spTree>
    <p:extLst>
      <p:ext uri="{BB962C8B-B14F-4D97-AF65-F5344CB8AC3E}">
        <p14:creationId xmlns:p14="http://schemas.microsoft.com/office/powerpoint/2010/main" val="27912648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DOTAZNÍK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1576388"/>
          </a:xfrm>
          <a:solidFill>
            <a:srgbClr val="336699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>
                <a:solidFill>
                  <a:srgbClr val="FFFF00"/>
                </a:solidFill>
                <a:cs typeface="Times New Roman" pitchFamily="16" charset="0"/>
              </a:rPr>
              <a:t>struktura dotazníku</a:t>
            </a:r>
          </a:p>
          <a:p>
            <a:pPr>
              <a:lnSpc>
                <a:spcPct val="8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>
                <a:solidFill>
                  <a:srgbClr val="FFFF00"/>
                </a:solidFill>
                <a:cs typeface="Times New Roman" pitchFamily="16" charset="0"/>
              </a:rPr>
              <a:t>délka dotazníku</a:t>
            </a:r>
          </a:p>
          <a:p>
            <a:pPr>
              <a:lnSpc>
                <a:spcPct val="8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>
                <a:solidFill>
                  <a:srgbClr val="FFFF00"/>
                </a:solidFill>
                <a:cs typeface="Times New Roman" pitchFamily="16" charset="0"/>
              </a:rPr>
              <a:t>návratnost dotazníku</a:t>
            </a:r>
          </a:p>
        </p:txBody>
      </p:sp>
    </p:spTree>
    <p:extLst>
      <p:ext uri="{BB962C8B-B14F-4D97-AF65-F5344CB8AC3E}">
        <p14:creationId xmlns:p14="http://schemas.microsoft.com/office/powerpoint/2010/main" val="34075329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PRŮVODNÍ DOPIS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4625625"/>
          </a:xfrm>
          <a:solidFill>
            <a:srgbClr val="336699"/>
          </a:solidFill>
          <a:ln/>
        </p:spPr>
        <p:txBody>
          <a:bodyPr>
            <a:spAutoFit/>
          </a:bodyPr>
          <a:lstStyle/>
          <a:p>
            <a:pPr marL="457200" indent="-4572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uveďte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že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vyplnění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nezabere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víc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než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15 min (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měla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by to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být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pravda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!)</a:t>
            </a:r>
          </a:p>
          <a:p>
            <a:pPr marL="457200" indent="-4572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zmiňte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důležitost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tématu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nikoli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pro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výzkumníka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, ale pro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zlepšení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konkrétní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vzdělávací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situace</a:t>
            </a:r>
            <a:endParaRPr lang="en-GB" dirty="0">
              <a:solidFill>
                <a:srgbClr val="FFFF00"/>
              </a:solidFill>
              <a:cs typeface="Times New Roman" pitchFamily="16" charset="0"/>
            </a:endParaRPr>
          </a:p>
          <a:p>
            <a:pPr marL="457200" indent="-4572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pište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o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výzkumu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, ne o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své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dipl.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práci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(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respondenti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pokládají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kvalifikační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práce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za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soukromou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věc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)</a:t>
            </a:r>
          </a:p>
          <a:p>
            <a:pPr marL="457200" indent="-4572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odvolejte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se v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dopise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na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autority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(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vedoucí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katedry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významného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pedagoga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)																		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podle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dirty="0" err="1">
                <a:solidFill>
                  <a:srgbClr val="FFFF00"/>
                </a:solidFill>
                <a:cs typeface="Times New Roman" pitchFamily="16" charset="0"/>
              </a:rPr>
              <a:t>Gavora</a:t>
            </a:r>
            <a:r>
              <a:rPr lang="en-GB" dirty="0">
                <a:solidFill>
                  <a:srgbClr val="FFFF00"/>
                </a:solidFill>
                <a:cs typeface="Times New Roman" pitchFamily="16" charset="0"/>
              </a:rPr>
              <a:t> 2000</a:t>
            </a:r>
          </a:p>
        </p:txBody>
      </p:sp>
    </p:spTree>
    <p:extLst>
      <p:ext uri="{BB962C8B-B14F-4D97-AF65-F5344CB8AC3E}">
        <p14:creationId xmlns:p14="http://schemas.microsoft.com/office/powerpoint/2010/main" val="14490793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ŠKÁLY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3551238"/>
          </a:xfrm>
          <a:solidFill>
            <a:srgbClr val="336699"/>
          </a:solidFill>
          <a:ln/>
        </p:spPr>
        <p:txBody>
          <a:bodyPr>
            <a:spAutoFit/>
          </a:bodyPr>
          <a:lstStyle/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obvykle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bývají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součástí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dotazníku</a:t>
            </a:r>
            <a:endParaRPr lang="en-GB" sz="3600" dirty="0">
              <a:solidFill>
                <a:srgbClr val="FFFF00"/>
              </a:solidFill>
              <a:cs typeface="Times New Roman" pitchFamily="16" charset="0"/>
            </a:endParaRPr>
          </a:p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je to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nástroj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který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umožňuje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zjišťovat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míru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vlastnosti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jevu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nebo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jeho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intenzitu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(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zpravidla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pomocí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škál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zkoumáme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proměnné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ordinálního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typu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)</a:t>
            </a:r>
          </a:p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posuzovatel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(respondent)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vyjadřuje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svoje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hodnocení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určením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polohy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na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škále</a:t>
            </a:r>
            <a:endParaRPr lang="en-GB" sz="3600" dirty="0">
              <a:solidFill>
                <a:srgbClr val="FFFF00"/>
              </a:solidFill>
              <a:cs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1160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59862" cy="1255713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TYPY ŠKÁL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768475"/>
            <a:ext cx="9059862" cy="4994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txBody>
          <a:bodyPr lIns="0" tIns="0" rIns="0" bIns="0" anchor="ctr">
            <a:spAutoFit/>
          </a:bodyPr>
          <a:lstStyle/>
          <a:p>
            <a:pPr marL="0" indent="0">
              <a:lnSpc>
                <a:spcPct val="59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u="sng" dirty="0"/>
              <a:t>PŘÍKLAD ŠKÁLY: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Např</a:t>
            </a:r>
            <a:r>
              <a:rPr lang="en-GB" sz="2400" dirty="0"/>
              <a:t>.: 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Uřči</a:t>
            </a:r>
            <a:r>
              <a:rPr lang="en-GB" sz="2400" dirty="0"/>
              <a:t> </a:t>
            </a:r>
            <a:r>
              <a:rPr lang="en-GB" sz="2400" dirty="0" err="1"/>
              <a:t>oblíbenost</a:t>
            </a:r>
            <a:r>
              <a:rPr lang="en-GB" sz="2400" dirty="0"/>
              <a:t> </a:t>
            </a:r>
            <a:r>
              <a:rPr lang="en-GB" sz="2400" dirty="0" err="1"/>
              <a:t>předmětu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škále</a:t>
            </a:r>
            <a:r>
              <a:rPr lang="en-GB" sz="2400" dirty="0"/>
              <a:t> od 1 (</a:t>
            </a:r>
            <a:r>
              <a:rPr lang="en-GB" sz="2400" dirty="0" err="1"/>
              <a:t>nejvíce</a:t>
            </a:r>
            <a:r>
              <a:rPr lang="en-GB" sz="2400" dirty="0"/>
              <a:t> </a:t>
            </a:r>
            <a:r>
              <a:rPr lang="en-GB" sz="2400" dirty="0" err="1"/>
              <a:t>oblíbený</a:t>
            </a:r>
            <a:r>
              <a:rPr lang="en-GB" sz="2400" dirty="0"/>
              <a:t>) </a:t>
            </a:r>
            <a:r>
              <a:rPr lang="en-GB" sz="2400" dirty="0" err="1"/>
              <a:t>po</a:t>
            </a:r>
            <a:r>
              <a:rPr lang="en-GB" sz="2400" dirty="0"/>
              <a:t> 7 (</a:t>
            </a:r>
            <a:r>
              <a:rPr lang="en-GB" sz="2400" dirty="0" err="1"/>
              <a:t>nejméně</a:t>
            </a:r>
            <a:r>
              <a:rPr lang="en-GB" sz="2400" dirty="0"/>
              <a:t> </a:t>
            </a:r>
            <a:r>
              <a:rPr lang="en-GB" sz="2400" dirty="0" err="1"/>
              <a:t>oblíbený</a:t>
            </a:r>
            <a:r>
              <a:rPr lang="en-GB" sz="2400" dirty="0"/>
              <a:t>). N - </a:t>
            </a:r>
            <a:r>
              <a:rPr lang="en-GB" sz="2400" dirty="0" err="1"/>
              <a:t>předmět</a:t>
            </a:r>
            <a:r>
              <a:rPr lang="en-GB" sz="2400" dirty="0"/>
              <a:t> </a:t>
            </a:r>
            <a:r>
              <a:rPr lang="en-GB" sz="2400" dirty="0" err="1"/>
              <a:t>nemám</a:t>
            </a:r>
            <a:r>
              <a:rPr lang="en-GB" sz="2400" dirty="0"/>
              <a:t> v </a:t>
            </a:r>
            <a:r>
              <a:rPr lang="en-GB" sz="2400" dirty="0" err="1"/>
              <a:t>ročníku</a:t>
            </a:r>
            <a:r>
              <a:rPr lang="en-GB" sz="2400" dirty="0"/>
              <a:t>.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Český</a:t>
            </a:r>
            <a:r>
              <a:rPr lang="en-GB" sz="2400" dirty="0"/>
              <a:t> </a:t>
            </a:r>
            <a:r>
              <a:rPr lang="en-GB" sz="2400" dirty="0" err="1"/>
              <a:t>jazyk</a:t>
            </a:r>
            <a:r>
              <a:rPr lang="en-GB" sz="2400" dirty="0"/>
              <a:t>		1	2	3	4	5	6	7	N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Matematika</a:t>
            </a:r>
            <a:r>
              <a:rPr lang="en-GB" sz="2400" dirty="0"/>
              <a:t>		1	2	3	4	5	6	7	N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Chemie</a:t>
            </a:r>
            <a:r>
              <a:rPr lang="en-GB" sz="2400" dirty="0"/>
              <a:t>			1	2	3	4	5	6	7	N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/>
              <a:t>												</a:t>
            </a:r>
            <a:r>
              <a:rPr lang="en-GB" sz="2400" dirty="0" err="1"/>
              <a:t>podle</a:t>
            </a:r>
            <a:r>
              <a:rPr lang="en-GB" sz="2400" dirty="0"/>
              <a:t> </a:t>
            </a:r>
            <a:r>
              <a:rPr lang="en-GB" sz="2400" dirty="0" err="1"/>
              <a:t>Gavora</a:t>
            </a:r>
            <a:r>
              <a:rPr lang="en-GB" sz="2400" dirty="0"/>
              <a:t> 2000</a:t>
            </a:r>
          </a:p>
        </p:txBody>
      </p:sp>
    </p:spTree>
    <p:extLst>
      <p:ext uri="{BB962C8B-B14F-4D97-AF65-F5344CB8AC3E}">
        <p14:creationId xmlns:p14="http://schemas.microsoft.com/office/powerpoint/2010/main" val="1725963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4000" dirty="0" smtClean="0">
                <a:solidFill>
                  <a:srgbClr val="FFFF00"/>
                </a:solidFill>
              </a:rPr>
              <a:t>Charakteristiky pedagogického výzkumu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551180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marL="409575" indent="-304800" eaLnBrk="1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cs-CZ" sz="2800" smtClean="0">
                <a:solidFill>
                  <a:srgbClr val="FFFF00"/>
                </a:solidFill>
              </a:rPr>
              <a:t>Předmětem PV je pedagogická realita</a:t>
            </a:r>
          </a:p>
          <a:p>
            <a:pPr marL="409575" indent="-304800" eaLnBrk="1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cs-CZ" sz="2800" smtClean="0">
                <a:solidFill>
                  <a:srgbClr val="FFFF00"/>
                </a:solidFill>
              </a:rPr>
              <a:t>PV systematicky popisuje, analyzuje a objasňuje různé jevy edukační reality</a:t>
            </a:r>
          </a:p>
          <a:p>
            <a:pPr marL="409575" indent="-304800" eaLnBrk="1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cs-CZ" sz="2800" smtClean="0">
                <a:solidFill>
                  <a:srgbClr val="FFFF00"/>
                </a:solidFill>
              </a:rPr>
              <a:t>PV je zaměřen na objekty edukační reality</a:t>
            </a:r>
          </a:p>
          <a:p>
            <a:pPr marL="409575" indent="-304800" eaLnBrk="1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cs-CZ" sz="2800" smtClean="0">
                <a:solidFill>
                  <a:srgbClr val="FFFF00"/>
                </a:solidFill>
              </a:rPr>
              <a:t>PV je organizovaný a institucionalizovaný (vědecké a jiné instituce)</a:t>
            </a:r>
          </a:p>
          <a:p>
            <a:pPr marL="409575" indent="-304800" eaLnBrk="1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cs-CZ" sz="2800" smtClean="0">
                <a:solidFill>
                  <a:srgbClr val="FFFF00"/>
                </a:solidFill>
              </a:rPr>
              <a:t>PV vychází z pedagogické praxe a směřuje do ní svými výsledky</a:t>
            </a:r>
          </a:p>
          <a:p>
            <a:pPr marL="409575" indent="-304800" eaLnBrk="1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cs-CZ" sz="2800" smtClean="0">
                <a:solidFill>
                  <a:srgbClr val="FFFF00"/>
                </a:solidFill>
              </a:rPr>
              <a:t>PV má svou část teoretickou i praktickou (instrumentální)</a:t>
            </a:r>
          </a:p>
          <a:p>
            <a:pPr marL="409575" indent="-304800" eaLnBrk="1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r>
              <a:rPr lang="cs-CZ" sz="2800" smtClean="0">
                <a:solidFill>
                  <a:srgbClr val="FFFF00"/>
                </a:solidFill>
              </a:rPr>
              <a:t>PV má svou etiku</a:t>
            </a:r>
          </a:p>
          <a:p>
            <a:pPr marL="409575" indent="-304800" eaLnBrk="1">
              <a:lnSpc>
                <a:spcPct val="83000"/>
              </a:lnSpc>
              <a:buSzPct val="45000"/>
              <a:buFont typeface="Wingdings" charset="2"/>
              <a:buNone/>
              <a:tabLst>
                <a:tab pos="409575" algn="l"/>
                <a:tab pos="514350" algn="l"/>
                <a:tab pos="963613" algn="l"/>
                <a:tab pos="1412875" algn="l"/>
                <a:tab pos="1862138" algn="l"/>
                <a:tab pos="2311400" algn="l"/>
                <a:tab pos="2760663" algn="l"/>
                <a:tab pos="3209925" algn="l"/>
                <a:tab pos="3659188" algn="l"/>
                <a:tab pos="4108450" algn="l"/>
                <a:tab pos="4557713" algn="l"/>
                <a:tab pos="5006975" algn="l"/>
                <a:tab pos="5456238" algn="l"/>
                <a:tab pos="5905500" algn="l"/>
                <a:tab pos="6354763" algn="l"/>
                <a:tab pos="6804025" algn="l"/>
                <a:tab pos="7253288" algn="l"/>
                <a:tab pos="7702550" algn="l"/>
                <a:tab pos="8151813" algn="l"/>
                <a:tab pos="8601075" algn="l"/>
                <a:tab pos="9050338" algn="l"/>
              </a:tabLst>
            </a:pPr>
            <a:endParaRPr lang="cs-CZ" sz="280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419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360363"/>
            <a:ext cx="9059863" cy="1255712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TYPY ŠKÁL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689100"/>
            <a:ext cx="9059862" cy="51466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txBody>
          <a:bodyPr lIns="0" tIns="0" rIns="0" bIns="0" anchor="ctr">
            <a:spAutoFit/>
          </a:bodyPr>
          <a:lstStyle/>
          <a:p>
            <a:pPr marL="0" indent="0">
              <a:lnSpc>
                <a:spcPct val="59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u="sng" dirty="0"/>
              <a:t>POŘADOVÁ ŠKÁLA: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Např</a:t>
            </a:r>
            <a:r>
              <a:rPr lang="en-GB" sz="2400" dirty="0"/>
              <a:t>.: 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Uveďte</a:t>
            </a:r>
            <a:r>
              <a:rPr lang="en-GB" sz="2400" dirty="0"/>
              <a:t> </a:t>
            </a:r>
            <a:r>
              <a:rPr lang="en-GB" sz="2400" dirty="0" err="1"/>
              <a:t>pořadí</a:t>
            </a:r>
            <a:r>
              <a:rPr lang="en-GB" sz="2400" dirty="0"/>
              <a:t> </a:t>
            </a:r>
            <a:r>
              <a:rPr lang="en-GB" sz="2400" dirty="0" err="1"/>
              <a:t>oblíbenosti</a:t>
            </a:r>
            <a:r>
              <a:rPr lang="en-GB" sz="2400" dirty="0"/>
              <a:t> </a:t>
            </a:r>
            <a:r>
              <a:rPr lang="en-GB" sz="2400" dirty="0" err="1"/>
              <a:t>předmětů</a:t>
            </a:r>
            <a:r>
              <a:rPr lang="en-GB" sz="2400" dirty="0"/>
              <a:t>. </a:t>
            </a:r>
            <a:r>
              <a:rPr lang="en-GB" sz="2400" dirty="0" err="1"/>
              <a:t>Nejoblíbenější</a:t>
            </a:r>
            <a:r>
              <a:rPr lang="en-GB" sz="2400" dirty="0"/>
              <a:t> </a:t>
            </a:r>
            <a:r>
              <a:rPr lang="en-GB" sz="2400" dirty="0" err="1"/>
              <a:t>předmět</a:t>
            </a:r>
            <a:r>
              <a:rPr lang="en-GB" sz="2400" dirty="0"/>
              <a:t> </a:t>
            </a:r>
            <a:r>
              <a:rPr lang="en-GB" sz="2400" dirty="0" err="1"/>
              <a:t>označte</a:t>
            </a:r>
            <a:r>
              <a:rPr lang="en-GB" sz="2400" dirty="0"/>
              <a:t> 1 </a:t>
            </a:r>
            <a:r>
              <a:rPr lang="en-GB" sz="2400" dirty="0" err="1"/>
              <a:t>atd</a:t>
            </a:r>
            <a:r>
              <a:rPr lang="en-GB" sz="2400" dirty="0"/>
              <a:t>. 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Český</a:t>
            </a:r>
            <a:r>
              <a:rPr lang="en-GB" sz="2400" dirty="0"/>
              <a:t> </a:t>
            </a:r>
            <a:r>
              <a:rPr lang="en-GB" sz="2400" dirty="0" err="1"/>
              <a:t>jazyk</a:t>
            </a:r>
            <a:r>
              <a:rPr lang="en-GB" sz="2400" dirty="0"/>
              <a:t>	___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Matematika</a:t>
            </a:r>
            <a:r>
              <a:rPr lang="en-GB" sz="2400" dirty="0"/>
              <a:t>	___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Cizí</a:t>
            </a:r>
            <a:r>
              <a:rPr lang="en-GB" sz="2400" dirty="0"/>
              <a:t> </a:t>
            </a:r>
            <a:r>
              <a:rPr lang="en-GB" sz="2400" dirty="0" err="1"/>
              <a:t>jazyk</a:t>
            </a:r>
            <a:r>
              <a:rPr lang="en-GB" sz="2400" dirty="0"/>
              <a:t>		___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fyzika</a:t>
            </a:r>
            <a:r>
              <a:rPr lang="en-GB" sz="2400" dirty="0"/>
              <a:t>			___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dějepis</a:t>
            </a:r>
            <a:r>
              <a:rPr lang="en-GB" sz="2400" dirty="0"/>
              <a:t>		___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chemie</a:t>
            </a:r>
            <a:r>
              <a:rPr lang="en-GB" sz="2400" dirty="0"/>
              <a:t>		___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/>
              <a:t>												</a:t>
            </a:r>
            <a:r>
              <a:rPr lang="en-GB" sz="2400" dirty="0" err="1"/>
              <a:t>podle</a:t>
            </a:r>
            <a:r>
              <a:rPr lang="en-GB" sz="2400" dirty="0"/>
              <a:t> </a:t>
            </a:r>
            <a:r>
              <a:rPr lang="en-GB" sz="2400" dirty="0" err="1"/>
              <a:t>Gavora</a:t>
            </a:r>
            <a:r>
              <a:rPr lang="en-GB" sz="2400" dirty="0"/>
              <a:t> 2000</a:t>
            </a:r>
          </a:p>
        </p:txBody>
      </p:sp>
    </p:spTree>
    <p:extLst>
      <p:ext uri="{BB962C8B-B14F-4D97-AF65-F5344CB8AC3E}">
        <p14:creationId xmlns:p14="http://schemas.microsoft.com/office/powerpoint/2010/main" val="24056047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59862" cy="1255713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TYPY ŠKÁL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768475"/>
            <a:ext cx="9059862" cy="4994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txBody>
          <a:bodyPr lIns="0" tIns="0" rIns="0" bIns="0" anchor="ctr">
            <a:spAutoFit/>
          </a:bodyPr>
          <a:lstStyle/>
          <a:p>
            <a:pPr marL="0" indent="0">
              <a:lnSpc>
                <a:spcPct val="59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u="sng" dirty="0"/>
              <a:t>INTERVALOVÉ ŠKÁLY: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600" dirty="0" err="1"/>
              <a:t>Např</a:t>
            </a:r>
            <a:r>
              <a:rPr lang="en-GB" sz="2600" dirty="0"/>
              <a:t>.: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/>
              <a:t>„</a:t>
            </a:r>
            <a:r>
              <a:rPr lang="en-GB" sz="2400" dirty="0" err="1"/>
              <a:t>Šetřím</a:t>
            </a:r>
            <a:r>
              <a:rPr lang="en-GB" sz="2400" dirty="0"/>
              <a:t> v </a:t>
            </a:r>
            <a:r>
              <a:rPr lang="en-GB" sz="2400" dirty="0" err="1"/>
              <a:t>domácnosti</a:t>
            </a:r>
            <a:r>
              <a:rPr lang="en-GB" sz="2400" dirty="0"/>
              <a:t> </a:t>
            </a:r>
            <a:r>
              <a:rPr lang="en-GB" sz="2400" dirty="0" err="1"/>
              <a:t>vodou</a:t>
            </a:r>
            <a:r>
              <a:rPr lang="en-GB" sz="2400" dirty="0"/>
              <a:t>“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stále</a:t>
            </a:r>
            <a:r>
              <a:rPr lang="en-GB" sz="2400" dirty="0"/>
              <a:t> - </a:t>
            </a:r>
            <a:r>
              <a:rPr lang="en-GB" sz="2400" dirty="0" err="1"/>
              <a:t>velmi</a:t>
            </a:r>
            <a:r>
              <a:rPr lang="en-GB" sz="2400" dirty="0"/>
              <a:t> </a:t>
            </a:r>
            <a:r>
              <a:rPr lang="en-GB" sz="2400" dirty="0" err="1"/>
              <a:t>často</a:t>
            </a:r>
            <a:r>
              <a:rPr lang="en-GB" sz="2400" dirty="0"/>
              <a:t> - </a:t>
            </a:r>
            <a:r>
              <a:rPr lang="en-GB" sz="2400" dirty="0" err="1"/>
              <a:t>často</a:t>
            </a:r>
            <a:r>
              <a:rPr lang="en-GB" sz="2400" dirty="0"/>
              <a:t> - </a:t>
            </a:r>
            <a:r>
              <a:rPr lang="en-GB" sz="2400" dirty="0" err="1"/>
              <a:t>občas</a:t>
            </a:r>
            <a:r>
              <a:rPr lang="en-GB" sz="2400" dirty="0"/>
              <a:t> - </a:t>
            </a:r>
            <a:r>
              <a:rPr lang="en-GB" sz="2400" dirty="0" err="1"/>
              <a:t>nikdy</a:t>
            </a:r>
            <a:r>
              <a:rPr lang="en-GB" sz="2400" dirty="0"/>
              <a:t> - </a:t>
            </a:r>
            <a:r>
              <a:rPr lang="en-GB" sz="2400" dirty="0" err="1"/>
              <a:t>nevím</a:t>
            </a: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/>
              <a:t>	1			2			3		4		5			-1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výzkumník</a:t>
            </a:r>
            <a:r>
              <a:rPr lang="en-GB" sz="2400" dirty="0"/>
              <a:t> k </a:t>
            </a:r>
            <a:r>
              <a:rPr lang="en-GB" sz="2400" dirty="0" err="1"/>
              <a:t>jednotlivým</a:t>
            </a:r>
            <a:r>
              <a:rPr lang="en-GB" sz="2400" dirty="0"/>
              <a:t> </a:t>
            </a:r>
            <a:r>
              <a:rPr lang="en-GB" sz="2400" dirty="0" err="1"/>
              <a:t>polohám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škále</a:t>
            </a:r>
            <a:r>
              <a:rPr lang="en-GB" sz="2400" dirty="0"/>
              <a:t> </a:t>
            </a:r>
            <a:r>
              <a:rPr lang="en-GB" sz="2400" dirty="0" err="1"/>
              <a:t>přiřazuje</a:t>
            </a:r>
            <a:r>
              <a:rPr lang="en-GB" sz="2400" dirty="0"/>
              <a:t> </a:t>
            </a:r>
            <a:r>
              <a:rPr lang="en-GB" sz="2400" dirty="0" err="1"/>
              <a:t>číselnou</a:t>
            </a:r>
            <a:r>
              <a:rPr lang="en-GB" sz="2400" dirty="0"/>
              <a:t> </a:t>
            </a:r>
            <a:r>
              <a:rPr lang="en-GB" sz="2400" dirty="0" err="1"/>
              <a:t>hodnotu</a:t>
            </a:r>
            <a:r>
              <a:rPr lang="en-GB" sz="2400" dirty="0"/>
              <a:t> - s </a:t>
            </a:r>
            <a:r>
              <a:rPr lang="en-GB" sz="2400" dirty="0" err="1"/>
              <a:t>tím</a:t>
            </a:r>
            <a:r>
              <a:rPr lang="en-GB" sz="2400" dirty="0"/>
              <a:t> se </a:t>
            </a:r>
            <a:r>
              <a:rPr lang="en-GB" sz="2400" dirty="0" err="1"/>
              <a:t>dá</a:t>
            </a:r>
            <a:r>
              <a:rPr lang="en-GB" sz="2400" dirty="0"/>
              <a:t> </a:t>
            </a:r>
            <a:r>
              <a:rPr lang="en-GB" sz="2400" dirty="0" err="1"/>
              <a:t>dále</a:t>
            </a:r>
            <a:r>
              <a:rPr lang="en-GB" sz="2400" dirty="0"/>
              <a:t> </a:t>
            </a:r>
            <a:r>
              <a:rPr lang="en-GB" sz="2400" dirty="0" err="1"/>
              <a:t>statisticky</a:t>
            </a:r>
            <a:r>
              <a:rPr lang="en-GB" sz="2400" dirty="0"/>
              <a:t> </a:t>
            </a:r>
            <a:r>
              <a:rPr lang="en-GB" sz="2400" dirty="0" err="1"/>
              <a:t>pracovat</a:t>
            </a:r>
            <a:r>
              <a:rPr lang="en-GB" sz="2400" dirty="0"/>
              <a:t>.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/>
              <a:t>												</a:t>
            </a:r>
            <a:r>
              <a:rPr lang="en-GB" sz="2400" dirty="0" err="1"/>
              <a:t>volně</a:t>
            </a:r>
            <a:r>
              <a:rPr lang="en-GB" sz="2400" dirty="0"/>
              <a:t> </a:t>
            </a:r>
            <a:r>
              <a:rPr lang="en-GB" sz="2400" dirty="0" err="1"/>
              <a:t>podle</a:t>
            </a:r>
            <a:r>
              <a:rPr lang="en-GB" sz="2400" dirty="0"/>
              <a:t> </a:t>
            </a:r>
            <a:r>
              <a:rPr lang="en-GB" sz="2400" dirty="0" err="1"/>
              <a:t>Gavora</a:t>
            </a:r>
            <a:r>
              <a:rPr lang="en-GB" sz="2400" dirty="0"/>
              <a:t> 2000</a:t>
            </a:r>
          </a:p>
        </p:txBody>
      </p:sp>
    </p:spTree>
    <p:extLst>
      <p:ext uri="{BB962C8B-B14F-4D97-AF65-F5344CB8AC3E}">
        <p14:creationId xmlns:p14="http://schemas.microsoft.com/office/powerpoint/2010/main" val="24124804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59862" cy="1255713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TYPY ŠKÁL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444875" y="3389313"/>
          <a:ext cx="4738688" cy="180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3" r:id="rId4" imgW="4877640" imgH="1788480" progId="">
                  <p:embed/>
                </p:oleObj>
              </mc:Choice>
              <mc:Fallback>
                <p:oleObj r:id="rId4" imgW="4877640" imgH="1788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75" y="3389313"/>
                        <a:ext cx="4738688" cy="18049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768475"/>
            <a:ext cx="9059862" cy="49942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txBody>
          <a:bodyPr lIns="0" tIns="0" rIns="0" bIns="0" anchor="ctr">
            <a:spAutoFit/>
          </a:bodyPr>
          <a:lstStyle/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/>
              <a:t>Sémantický</a:t>
            </a:r>
            <a:r>
              <a:rPr lang="en-GB" dirty="0"/>
              <a:t> </a:t>
            </a:r>
            <a:r>
              <a:rPr lang="en-GB" dirty="0" err="1"/>
              <a:t>diferenciál</a:t>
            </a:r>
            <a:r>
              <a:rPr lang="en-GB" dirty="0"/>
              <a:t> (</a:t>
            </a:r>
            <a:r>
              <a:rPr lang="en-GB" dirty="0" err="1"/>
              <a:t>bipolární</a:t>
            </a:r>
            <a:r>
              <a:rPr lang="en-GB" dirty="0"/>
              <a:t> </a:t>
            </a:r>
            <a:r>
              <a:rPr lang="en-GB" dirty="0" err="1"/>
              <a:t>škály</a:t>
            </a:r>
            <a:r>
              <a:rPr lang="en-GB" dirty="0"/>
              <a:t>)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/>
              <a:t>apatický</a:t>
            </a:r>
            <a:r>
              <a:rPr lang="en-GB" dirty="0"/>
              <a:t>		1	2	3	4	5 		</a:t>
            </a:r>
            <a:r>
              <a:rPr lang="en-GB" dirty="0" err="1"/>
              <a:t>čilý</a:t>
            </a:r>
            <a:endParaRPr lang="en-GB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/>
              <a:t>zakřiknutý</a:t>
            </a:r>
            <a:r>
              <a:rPr lang="en-GB" dirty="0"/>
              <a:t>	1	2	3	4	5		</a:t>
            </a:r>
            <a:r>
              <a:rPr lang="en-GB" dirty="0" err="1"/>
              <a:t>sebejistý</a:t>
            </a:r>
            <a:endParaRPr lang="en-GB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/>
              <a:t>pasivní</a:t>
            </a:r>
            <a:r>
              <a:rPr lang="en-GB" dirty="0"/>
              <a:t>			1 	2	3	4	5		</a:t>
            </a:r>
            <a:r>
              <a:rPr lang="en-GB" dirty="0" err="1"/>
              <a:t>iniciativní</a:t>
            </a:r>
            <a:r>
              <a:rPr lang="en-GB" dirty="0"/>
              <a:t> 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/>
              <a:t>										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Gavora</a:t>
            </a:r>
            <a:r>
              <a:rPr lang="en-GB" dirty="0"/>
              <a:t> 2000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8680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59862" cy="1255713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TVORBA BIPOLÁRNĆH ŠKÁL</a:t>
            </a: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444875" y="3389313"/>
          <a:ext cx="4738688" cy="180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7" r:id="rId4" imgW="4877640" imgH="1788480" progId="">
                  <p:embed/>
                </p:oleObj>
              </mc:Choice>
              <mc:Fallback>
                <p:oleObj r:id="rId4" imgW="4877640" imgH="1788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75" y="3389313"/>
                        <a:ext cx="4738688" cy="18049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360363" y="1704975"/>
            <a:ext cx="9059862" cy="7281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txBody>
          <a:bodyPr lIns="0" tIns="0" rIns="0" bIns="0" anchor="ctr">
            <a:spAutoFit/>
          </a:bodyPr>
          <a:lstStyle/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Krajní</a:t>
            </a:r>
            <a:r>
              <a:rPr lang="en-GB" sz="2400" dirty="0"/>
              <a:t> </a:t>
            </a:r>
            <a:r>
              <a:rPr lang="en-GB" sz="2400" dirty="0" err="1"/>
              <a:t>póly</a:t>
            </a:r>
            <a:r>
              <a:rPr lang="en-GB" sz="2400" dirty="0"/>
              <a:t> </a:t>
            </a:r>
            <a:r>
              <a:rPr lang="en-GB" sz="2400" dirty="0" err="1"/>
              <a:t>tvoří</a:t>
            </a:r>
            <a:r>
              <a:rPr lang="en-GB" sz="2400" dirty="0"/>
              <a:t> </a:t>
            </a:r>
            <a:r>
              <a:rPr lang="en-GB" sz="2400" dirty="0" err="1"/>
              <a:t>protikladné</a:t>
            </a:r>
            <a:r>
              <a:rPr lang="en-GB" sz="2400" dirty="0"/>
              <a:t> </a:t>
            </a:r>
            <a:r>
              <a:rPr lang="en-GB" sz="2400" dirty="0" err="1"/>
              <a:t>vlastnosti</a:t>
            </a:r>
            <a:r>
              <a:rPr lang="en-GB" sz="2400" dirty="0"/>
              <a:t>.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Zásady</a:t>
            </a:r>
            <a:r>
              <a:rPr lang="en-GB" sz="2400" dirty="0"/>
              <a:t> </a:t>
            </a:r>
            <a:r>
              <a:rPr lang="en-GB" sz="2400" dirty="0" err="1"/>
              <a:t>při</a:t>
            </a:r>
            <a:r>
              <a:rPr lang="en-GB" sz="2400" dirty="0"/>
              <a:t> </a:t>
            </a:r>
            <a:r>
              <a:rPr lang="en-GB" sz="2400" dirty="0" err="1"/>
              <a:t>tvorbě</a:t>
            </a:r>
            <a:r>
              <a:rPr lang="en-GB" sz="2400" dirty="0"/>
              <a:t> </a:t>
            </a:r>
            <a:r>
              <a:rPr lang="en-GB" sz="2400" dirty="0" err="1"/>
              <a:t>bipolárních</a:t>
            </a:r>
            <a:r>
              <a:rPr lang="en-GB" sz="2400" dirty="0"/>
              <a:t> </a:t>
            </a:r>
            <a:r>
              <a:rPr lang="en-GB" sz="2400" dirty="0" err="1"/>
              <a:t>škál</a:t>
            </a:r>
            <a:r>
              <a:rPr lang="en-GB" sz="2400" dirty="0"/>
              <a:t>: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b="1" u="sng" dirty="0"/>
              <a:t>1. </a:t>
            </a:r>
            <a:r>
              <a:rPr lang="en-GB" sz="2400" b="1" u="sng" dirty="0" err="1"/>
              <a:t>Stejný</a:t>
            </a:r>
            <a:r>
              <a:rPr lang="en-GB" sz="2400" b="1" u="sng" dirty="0"/>
              <a:t> </a:t>
            </a:r>
            <a:r>
              <a:rPr lang="en-GB" sz="2400" b="1" u="sng" dirty="0" err="1"/>
              <a:t>slovní</a:t>
            </a:r>
            <a:r>
              <a:rPr lang="en-GB" sz="2400" b="1" u="sng" dirty="0"/>
              <a:t> </a:t>
            </a:r>
            <a:r>
              <a:rPr lang="en-GB" sz="2400" b="1" u="sng" dirty="0" err="1"/>
              <a:t>druh</a:t>
            </a:r>
            <a:r>
              <a:rPr lang="en-GB" sz="2400" b="1" u="sng" dirty="0"/>
              <a:t>.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/>
              <a:t>ANO: 		</a:t>
            </a:r>
            <a:r>
              <a:rPr lang="en-GB" sz="2400" dirty="0" err="1"/>
              <a:t>odborník</a:t>
            </a:r>
            <a:r>
              <a:rPr lang="en-GB" sz="2400" dirty="0"/>
              <a:t>		1	2	3	4	5 		</a:t>
            </a:r>
            <a:r>
              <a:rPr lang="en-GB" sz="2400" dirty="0" err="1"/>
              <a:t>laik</a:t>
            </a: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>
                <a:solidFill>
                  <a:srgbClr val="800000"/>
                </a:solidFill>
              </a:rPr>
              <a:t>NE:		</a:t>
            </a:r>
            <a:r>
              <a:rPr lang="en-GB" sz="2400" dirty="0" err="1">
                <a:solidFill>
                  <a:srgbClr val="800000"/>
                </a:solidFill>
              </a:rPr>
              <a:t>odborník</a:t>
            </a:r>
            <a:r>
              <a:rPr lang="en-GB" sz="2400" dirty="0">
                <a:solidFill>
                  <a:srgbClr val="800000"/>
                </a:solidFill>
              </a:rPr>
              <a:t>		1	2	3	4	5		</a:t>
            </a:r>
            <a:r>
              <a:rPr lang="en-GB" sz="2400" dirty="0" err="1">
                <a:solidFill>
                  <a:srgbClr val="800000"/>
                </a:solidFill>
              </a:rPr>
              <a:t>nevyzná</a:t>
            </a:r>
            <a:r>
              <a:rPr lang="en-GB" sz="2400" dirty="0">
                <a:solidFill>
                  <a:srgbClr val="800000"/>
                </a:solidFill>
              </a:rPr>
              <a:t> se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b="1" u="sng" dirty="0"/>
              <a:t>2. </a:t>
            </a:r>
            <a:r>
              <a:rPr lang="en-GB" sz="2400" b="1" u="sng" dirty="0" err="1"/>
              <a:t>Druhý</a:t>
            </a:r>
            <a:r>
              <a:rPr lang="en-GB" sz="2400" b="1" u="sng" dirty="0"/>
              <a:t> </a:t>
            </a:r>
            <a:r>
              <a:rPr lang="en-GB" sz="2400" b="1" u="sng" dirty="0" err="1"/>
              <a:t>výraz</a:t>
            </a:r>
            <a:r>
              <a:rPr lang="en-GB" sz="2400" b="1" u="sng" dirty="0"/>
              <a:t> by </a:t>
            </a:r>
            <a:r>
              <a:rPr lang="en-GB" sz="2400" b="1" u="sng" dirty="0" err="1"/>
              <a:t>neměl</a:t>
            </a:r>
            <a:r>
              <a:rPr lang="en-GB" sz="2400" b="1" u="sng" dirty="0"/>
              <a:t> </a:t>
            </a:r>
            <a:r>
              <a:rPr lang="en-GB" sz="2400" b="1" u="sng" dirty="0" err="1"/>
              <a:t>být</a:t>
            </a:r>
            <a:r>
              <a:rPr lang="en-GB" sz="2400" b="1" u="sng" dirty="0"/>
              <a:t> </a:t>
            </a:r>
            <a:r>
              <a:rPr lang="en-GB" sz="2400" b="1" u="sng" dirty="0" err="1"/>
              <a:t>záporem</a:t>
            </a:r>
            <a:r>
              <a:rPr lang="en-GB" sz="2400" b="1" u="sng" dirty="0"/>
              <a:t> </a:t>
            </a:r>
            <a:r>
              <a:rPr lang="en-GB" sz="2400" b="1" u="sng" dirty="0" err="1"/>
              <a:t>prvního</a:t>
            </a:r>
            <a:endParaRPr lang="en-GB" sz="2400" b="1" u="sng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/>
              <a:t>ANO:		</a:t>
            </a:r>
            <a:r>
              <a:rPr lang="en-GB" sz="2400" dirty="0" err="1"/>
              <a:t>svědomitý</a:t>
            </a:r>
            <a:r>
              <a:rPr lang="en-GB" sz="2400" dirty="0"/>
              <a:t>	1	2	3	4	5		</a:t>
            </a:r>
            <a:r>
              <a:rPr lang="en-GB" sz="2400" dirty="0" err="1"/>
              <a:t>lajdácký</a:t>
            </a: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>
                <a:solidFill>
                  <a:srgbClr val="800000"/>
                </a:solidFill>
              </a:rPr>
              <a:t>NE:		</a:t>
            </a:r>
            <a:r>
              <a:rPr lang="en-GB" sz="2400" dirty="0" err="1">
                <a:solidFill>
                  <a:srgbClr val="800000"/>
                </a:solidFill>
              </a:rPr>
              <a:t>svědomitý</a:t>
            </a:r>
            <a:r>
              <a:rPr lang="en-GB" sz="2400" dirty="0">
                <a:solidFill>
                  <a:srgbClr val="800000"/>
                </a:solidFill>
              </a:rPr>
              <a:t>	1	2	3	4	5		</a:t>
            </a:r>
            <a:r>
              <a:rPr lang="en-GB" sz="2400" dirty="0" err="1">
                <a:solidFill>
                  <a:srgbClr val="800000"/>
                </a:solidFill>
              </a:rPr>
              <a:t>nesvědomitý</a:t>
            </a:r>
            <a:endParaRPr lang="en-GB" sz="2400" dirty="0">
              <a:solidFill>
                <a:srgbClr val="800000"/>
              </a:solidFill>
            </a:endParaRP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b="1" u="sng" dirty="0"/>
              <a:t>3. </a:t>
            </a:r>
            <a:r>
              <a:rPr lang="en-GB" sz="2400" b="1" u="sng" dirty="0" err="1"/>
              <a:t>Týž</a:t>
            </a:r>
            <a:r>
              <a:rPr lang="en-GB" sz="2400" b="1" u="sng" dirty="0"/>
              <a:t> </a:t>
            </a:r>
            <a:r>
              <a:rPr lang="en-GB" sz="2400" b="1" u="sng" dirty="0" err="1"/>
              <a:t>výraz</a:t>
            </a:r>
            <a:r>
              <a:rPr lang="en-GB" sz="2400" b="1" u="sng" dirty="0"/>
              <a:t> </a:t>
            </a:r>
            <a:r>
              <a:rPr lang="en-GB" sz="2400" b="1" u="sng" dirty="0" err="1"/>
              <a:t>můžeme</a:t>
            </a:r>
            <a:r>
              <a:rPr lang="en-GB" sz="2400" b="1" u="sng" dirty="0"/>
              <a:t> </a:t>
            </a:r>
            <a:r>
              <a:rPr lang="en-GB" sz="2400" b="1" u="sng" dirty="0" err="1"/>
              <a:t>použít</a:t>
            </a:r>
            <a:r>
              <a:rPr lang="en-GB" sz="2400" b="1" u="sng" dirty="0"/>
              <a:t> </a:t>
            </a:r>
            <a:r>
              <a:rPr lang="en-GB" sz="2400" b="1" u="sng" dirty="0" err="1"/>
              <a:t>jen</a:t>
            </a:r>
            <a:r>
              <a:rPr lang="en-GB" sz="2400" b="1" u="sng" dirty="0"/>
              <a:t> </a:t>
            </a:r>
            <a:r>
              <a:rPr lang="en-GB" sz="2400" b="1" u="sng" dirty="0" err="1"/>
              <a:t>jednou</a:t>
            </a:r>
            <a:r>
              <a:rPr lang="en-GB" sz="2400" b="1" u="sng" dirty="0"/>
              <a:t>: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/>
              <a:t>ANO:		</a:t>
            </a:r>
            <a:r>
              <a:rPr lang="en-GB" sz="2400" dirty="0" err="1"/>
              <a:t>zdvořilý</a:t>
            </a:r>
            <a:r>
              <a:rPr lang="en-GB" sz="2400" dirty="0"/>
              <a:t>		1	2	3	4	5		</a:t>
            </a:r>
            <a:r>
              <a:rPr lang="en-GB" sz="2400" dirty="0" err="1"/>
              <a:t>hrubý</a:t>
            </a: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>
                <a:solidFill>
                  <a:srgbClr val="800000"/>
                </a:solidFill>
              </a:rPr>
              <a:t>NE:		</a:t>
            </a:r>
            <a:r>
              <a:rPr lang="en-GB" sz="2400" dirty="0" err="1">
                <a:solidFill>
                  <a:srgbClr val="800000"/>
                </a:solidFill>
              </a:rPr>
              <a:t>jemný</a:t>
            </a:r>
            <a:r>
              <a:rPr lang="en-GB" sz="2400" dirty="0">
                <a:solidFill>
                  <a:srgbClr val="800000"/>
                </a:solidFill>
              </a:rPr>
              <a:t>			1	2	3	4	5		</a:t>
            </a:r>
            <a:r>
              <a:rPr lang="en-GB" sz="2400" dirty="0" err="1">
                <a:solidFill>
                  <a:srgbClr val="800000"/>
                </a:solidFill>
              </a:rPr>
              <a:t>hrubý</a:t>
            </a:r>
            <a:endParaRPr lang="en-GB" sz="2400" dirty="0">
              <a:solidFill>
                <a:srgbClr val="800000"/>
              </a:solidFill>
            </a:endParaRP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b="1" u="sng" dirty="0"/>
              <a:t>4. </a:t>
            </a:r>
            <a:r>
              <a:rPr lang="en-GB" sz="2400" b="1" u="sng" dirty="0" err="1"/>
              <a:t>Pečlivě</a:t>
            </a:r>
            <a:r>
              <a:rPr lang="en-GB" sz="2400" b="1" u="sng" dirty="0"/>
              <a:t> </a:t>
            </a:r>
            <a:r>
              <a:rPr lang="en-GB" sz="2400" b="1" u="sng" dirty="0" err="1"/>
              <a:t>vybírat</a:t>
            </a:r>
            <a:r>
              <a:rPr lang="en-GB" sz="2400" b="1" u="sng" dirty="0"/>
              <a:t> </a:t>
            </a:r>
            <a:r>
              <a:rPr lang="en-GB" sz="2400" b="1" u="sng" dirty="0" err="1"/>
              <a:t>vhodné</a:t>
            </a:r>
            <a:r>
              <a:rPr lang="en-GB" sz="2400" b="1" u="sng" dirty="0"/>
              <a:t> </a:t>
            </a:r>
            <a:r>
              <a:rPr lang="en-GB" sz="2400" b="1" u="sng" dirty="0" err="1"/>
              <a:t>protiklady</a:t>
            </a:r>
            <a:r>
              <a:rPr lang="en-GB" sz="2400" b="1" u="sng" dirty="0"/>
              <a:t>.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>
                <a:solidFill>
                  <a:srgbClr val="800000"/>
                </a:solidFill>
              </a:rPr>
              <a:t>Nic</a:t>
            </a:r>
            <a:r>
              <a:rPr lang="en-GB" sz="2400" dirty="0">
                <a:solidFill>
                  <a:srgbClr val="800000"/>
                </a:solidFill>
              </a:rPr>
              <a:t> </a:t>
            </a:r>
            <a:r>
              <a:rPr lang="en-GB" sz="2400" dirty="0" err="1">
                <a:solidFill>
                  <a:srgbClr val="800000"/>
                </a:solidFill>
              </a:rPr>
              <a:t>moc</a:t>
            </a:r>
            <a:r>
              <a:rPr lang="en-GB" sz="2400" dirty="0">
                <a:solidFill>
                  <a:srgbClr val="800000"/>
                </a:solidFill>
              </a:rPr>
              <a:t>:		</a:t>
            </a:r>
            <a:r>
              <a:rPr lang="en-GB" sz="2400" dirty="0" err="1">
                <a:solidFill>
                  <a:srgbClr val="800000"/>
                </a:solidFill>
              </a:rPr>
              <a:t>tichý</a:t>
            </a:r>
            <a:r>
              <a:rPr lang="en-GB" sz="2400" dirty="0">
                <a:solidFill>
                  <a:srgbClr val="800000"/>
                </a:solidFill>
              </a:rPr>
              <a:t>		1	2	3	4	5		</a:t>
            </a:r>
            <a:r>
              <a:rPr lang="en-GB" sz="2400" dirty="0" err="1">
                <a:solidFill>
                  <a:srgbClr val="800000"/>
                </a:solidFill>
              </a:rPr>
              <a:t>nervózní</a:t>
            </a:r>
            <a:endParaRPr lang="en-GB" sz="2400" dirty="0">
              <a:solidFill>
                <a:srgbClr val="800000"/>
              </a:solidFill>
            </a:endParaRP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Lepší</a:t>
            </a:r>
            <a:r>
              <a:rPr lang="en-GB" sz="2400" dirty="0"/>
              <a:t>:			</a:t>
            </a:r>
            <a:r>
              <a:rPr lang="en-GB" sz="2400" dirty="0" err="1"/>
              <a:t>klidný</a:t>
            </a:r>
            <a:r>
              <a:rPr lang="en-GB" sz="2400" dirty="0"/>
              <a:t>		1	2	3	4	5		</a:t>
            </a:r>
            <a:r>
              <a:rPr lang="en-GB" sz="2400" dirty="0" err="1"/>
              <a:t>nervózní</a:t>
            </a: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/>
              <a:t>														</a:t>
            </a:r>
            <a:r>
              <a:rPr lang="en-GB" sz="2400" dirty="0" err="1"/>
              <a:t>podle</a:t>
            </a:r>
            <a:r>
              <a:rPr lang="en-GB" sz="2400" dirty="0"/>
              <a:t> </a:t>
            </a:r>
            <a:r>
              <a:rPr lang="en-GB" sz="2400" dirty="0" err="1"/>
              <a:t>Gavora</a:t>
            </a:r>
            <a:r>
              <a:rPr lang="en-GB" sz="2400" dirty="0"/>
              <a:t> 2000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8478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59862" cy="1255713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TYPY ŠKÁL</a:t>
            </a: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444875" y="3389313"/>
          <a:ext cx="4738688" cy="180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r:id="rId4" imgW="4877640" imgH="1788480" progId="">
                  <p:embed/>
                </p:oleObj>
              </mc:Choice>
              <mc:Fallback>
                <p:oleObj r:id="rId4" imgW="4877640" imgH="1788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75" y="3389313"/>
                        <a:ext cx="4738688" cy="18049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2505075"/>
            <a:ext cx="9059862" cy="45910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txBody>
          <a:bodyPr lIns="0" tIns="0" rIns="0" bIns="0" anchor="ctr">
            <a:spAutoFit/>
          </a:bodyPr>
          <a:lstStyle/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u="sng" dirty="0"/>
              <a:t>LIKERTOVY ŠKÁLY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Likertovy</a:t>
            </a:r>
            <a:r>
              <a:rPr lang="en-GB" sz="2400" dirty="0"/>
              <a:t> </a:t>
            </a:r>
            <a:r>
              <a:rPr lang="en-GB" sz="2400" dirty="0" err="1"/>
              <a:t>škály</a:t>
            </a:r>
            <a:r>
              <a:rPr lang="en-GB" sz="2400" dirty="0"/>
              <a:t> se </a:t>
            </a:r>
            <a:r>
              <a:rPr lang="en-GB" sz="2400" dirty="0" err="1"/>
              <a:t>používají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měření</a:t>
            </a:r>
            <a:r>
              <a:rPr lang="en-GB" sz="2400" dirty="0"/>
              <a:t> </a:t>
            </a:r>
            <a:r>
              <a:rPr lang="en-GB" sz="2400" dirty="0" err="1"/>
              <a:t>postojů</a:t>
            </a:r>
            <a:r>
              <a:rPr lang="en-GB" sz="2400" dirty="0"/>
              <a:t> (</a:t>
            </a:r>
            <a:r>
              <a:rPr lang="en-GB" sz="2400" dirty="0" err="1"/>
              <a:t>konstrukt</a:t>
            </a:r>
            <a:r>
              <a:rPr lang="en-GB" sz="2400" dirty="0"/>
              <a:t> </a:t>
            </a:r>
            <a:r>
              <a:rPr lang="en-GB" sz="2400" dirty="0" err="1"/>
              <a:t>postoj</a:t>
            </a:r>
            <a:r>
              <a:rPr lang="en-GB" sz="2400" dirty="0"/>
              <a:t> </a:t>
            </a:r>
            <a:r>
              <a:rPr lang="en-GB" sz="2400" dirty="0" err="1"/>
              <a:t>nemůžeme</a:t>
            </a:r>
            <a:r>
              <a:rPr lang="en-GB" sz="2400" dirty="0"/>
              <a:t> </a:t>
            </a:r>
            <a:r>
              <a:rPr lang="en-GB" sz="2400" dirty="0" err="1"/>
              <a:t>měřit</a:t>
            </a:r>
            <a:r>
              <a:rPr lang="en-GB" sz="2400" dirty="0"/>
              <a:t> </a:t>
            </a:r>
            <a:r>
              <a:rPr lang="en-GB" sz="2400" dirty="0" err="1"/>
              <a:t>přímo</a:t>
            </a:r>
            <a:r>
              <a:rPr lang="en-GB" sz="2400" dirty="0"/>
              <a:t> - </a:t>
            </a:r>
            <a:r>
              <a:rPr lang="en-GB" sz="2400" dirty="0" err="1"/>
              <a:t>nepřímo</a:t>
            </a:r>
            <a:r>
              <a:rPr lang="en-GB" sz="2400" dirty="0"/>
              <a:t> </a:t>
            </a:r>
            <a:r>
              <a:rPr lang="en-GB" sz="2400" dirty="0" err="1"/>
              <a:t>jej</a:t>
            </a:r>
            <a:r>
              <a:rPr lang="en-GB" sz="2400" dirty="0"/>
              <a:t> </a:t>
            </a:r>
            <a:r>
              <a:rPr lang="en-GB" sz="2400" dirty="0" err="1"/>
              <a:t>často</a:t>
            </a:r>
            <a:r>
              <a:rPr lang="en-GB" sz="2400" dirty="0"/>
              <a:t> </a:t>
            </a:r>
            <a:r>
              <a:rPr lang="en-GB" sz="2400" dirty="0" err="1"/>
              <a:t>zkoumáme</a:t>
            </a:r>
            <a:r>
              <a:rPr lang="en-GB" sz="2400" dirty="0"/>
              <a:t> </a:t>
            </a:r>
            <a:r>
              <a:rPr lang="en-GB" sz="2400" dirty="0" err="1"/>
              <a:t>analýzou</a:t>
            </a:r>
            <a:r>
              <a:rPr lang="en-GB" sz="2400" dirty="0"/>
              <a:t> </a:t>
            </a:r>
            <a:r>
              <a:rPr lang="en-GB" sz="2400" dirty="0" err="1"/>
              <a:t>míry</a:t>
            </a:r>
            <a:r>
              <a:rPr lang="en-GB" sz="2400" dirty="0"/>
              <a:t> </a:t>
            </a:r>
            <a:r>
              <a:rPr lang="en-GB" sz="2400" dirty="0" err="1"/>
              <a:t>souhlasu</a:t>
            </a:r>
            <a:r>
              <a:rPr lang="en-GB" sz="2400" dirty="0"/>
              <a:t> </a:t>
            </a:r>
            <a:r>
              <a:rPr lang="en-GB" sz="2400" dirty="0" err="1"/>
              <a:t>či</a:t>
            </a:r>
            <a:r>
              <a:rPr lang="en-GB" sz="2400" dirty="0"/>
              <a:t> </a:t>
            </a:r>
            <a:r>
              <a:rPr lang="en-GB" sz="2400" dirty="0" err="1"/>
              <a:t>nesouhlasu</a:t>
            </a:r>
            <a:r>
              <a:rPr lang="en-GB" sz="2400" dirty="0"/>
              <a:t> s </a:t>
            </a:r>
            <a:r>
              <a:rPr lang="en-GB" sz="2400" dirty="0" err="1"/>
              <a:t>daným</a:t>
            </a:r>
            <a:r>
              <a:rPr lang="en-GB" sz="2400" dirty="0"/>
              <a:t> </a:t>
            </a:r>
            <a:r>
              <a:rPr lang="en-GB" sz="2400" dirty="0" err="1"/>
              <a:t>výrokem</a:t>
            </a:r>
            <a:r>
              <a:rPr lang="en-GB" sz="2400" dirty="0"/>
              <a:t>)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jak</a:t>
            </a:r>
            <a:r>
              <a:rPr lang="en-GB" sz="2400" dirty="0"/>
              <a:t> </a:t>
            </a:r>
            <a:r>
              <a:rPr lang="en-GB" sz="2400" dirty="0" err="1"/>
              <a:t>souhlasíš</a:t>
            </a:r>
            <a:r>
              <a:rPr lang="en-GB" sz="2400" dirty="0"/>
              <a:t> s </a:t>
            </a:r>
            <a:r>
              <a:rPr lang="en-GB" sz="2400" dirty="0" err="1"/>
              <a:t>tímto</a:t>
            </a:r>
            <a:r>
              <a:rPr lang="en-GB" sz="2400" dirty="0"/>
              <a:t> </a:t>
            </a:r>
            <a:r>
              <a:rPr lang="en-GB" sz="2400" dirty="0" err="1"/>
              <a:t>výrokem</a:t>
            </a:r>
            <a:r>
              <a:rPr lang="en-GB" sz="2400" dirty="0"/>
              <a:t>? 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/>
              <a:t>„</a:t>
            </a:r>
            <a:r>
              <a:rPr lang="en-GB" sz="2400" dirty="0" err="1"/>
              <a:t>Matematika</a:t>
            </a:r>
            <a:r>
              <a:rPr lang="en-GB" sz="2400" dirty="0"/>
              <a:t> je </a:t>
            </a:r>
            <a:r>
              <a:rPr lang="en-GB" sz="2400" dirty="0" err="1"/>
              <a:t>můj</a:t>
            </a:r>
            <a:r>
              <a:rPr lang="en-GB" sz="2400" dirty="0"/>
              <a:t> </a:t>
            </a:r>
            <a:r>
              <a:rPr lang="en-GB" sz="2400" dirty="0" err="1"/>
              <a:t>oblíbený</a:t>
            </a:r>
            <a:r>
              <a:rPr lang="en-GB" sz="2400" dirty="0"/>
              <a:t> </a:t>
            </a:r>
            <a:r>
              <a:rPr lang="en-GB" sz="2400" dirty="0" err="1"/>
              <a:t>předmět</a:t>
            </a:r>
            <a:r>
              <a:rPr lang="en-GB" sz="2400" dirty="0"/>
              <a:t>“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u="sng" dirty="0" err="1"/>
              <a:t>plně</a:t>
            </a:r>
            <a:r>
              <a:rPr lang="en-GB" sz="1800" u="sng" dirty="0"/>
              <a:t> </a:t>
            </a:r>
            <a:r>
              <a:rPr lang="en-GB" sz="1800" u="sng" dirty="0" err="1"/>
              <a:t>souhlasím</a:t>
            </a:r>
            <a:r>
              <a:rPr lang="en-GB" sz="1800" dirty="0"/>
              <a:t>	</a:t>
            </a:r>
            <a:r>
              <a:rPr lang="en-GB" sz="1800" u="sng" dirty="0" err="1"/>
              <a:t>souhlasím</a:t>
            </a:r>
            <a:r>
              <a:rPr lang="en-GB" sz="1800" dirty="0"/>
              <a:t>	</a:t>
            </a:r>
            <a:r>
              <a:rPr lang="en-GB" sz="1800" u="sng" dirty="0" err="1"/>
              <a:t>nemám</a:t>
            </a:r>
            <a:r>
              <a:rPr lang="en-GB" sz="1800" u="sng" dirty="0"/>
              <a:t> </a:t>
            </a:r>
            <a:r>
              <a:rPr lang="en-GB" sz="1800" u="sng" dirty="0" err="1"/>
              <a:t>vyhraň</a:t>
            </a:r>
            <a:r>
              <a:rPr lang="en-GB" sz="1800" u="sng" dirty="0"/>
              <a:t>. </a:t>
            </a:r>
            <a:r>
              <a:rPr lang="en-GB" sz="1800" u="sng" dirty="0" err="1"/>
              <a:t>názor</a:t>
            </a:r>
            <a:r>
              <a:rPr lang="en-GB" sz="1800" dirty="0"/>
              <a:t>		</a:t>
            </a:r>
            <a:r>
              <a:rPr lang="en-GB" sz="1800" u="sng" dirty="0" err="1"/>
              <a:t>nesoulasím</a:t>
            </a:r>
            <a:r>
              <a:rPr lang="en-GB" sz="1800" dirty="0"/>
              <a:t>	</a:t>
            </a:r>
            <a:r>
              <a:rPr lang="en-GB" sz="1800" u="sng" dirty="0" err="1"/>
              <a:t>plně</a:t>
            </a:r>
            <a:r>
              <a:rPr lang="en-GB" sz="1800" u="sng" dirty="0"/>
              <a:t> </a:t>
            </a:r>
            <a:r>
              <a:rPr lang="en-GB" sz="1800" u="sng" dirty="0" err="1"/>
              <a:t>nesouhlasím</a:t>
            </a:r>
            <a:endParaRPr lang="en-GB" sz="1800" u="sng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další</a:t>
            </a:r>
            <a:r>
              <a:rPr lang="en-GB" sz="2400" dirty="0"/>
              <a:t> viz. </a:t>
            </a:r>
            <a:r>
              <a:rPr lang="en-GB" sz="2400" dirty="0" err="1"/>
              <a:t>dokument</a:t>
            </a: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/>
              <a:t>										</a:t>
            </a:r>
            <a:r>
              <a:rPr lang="en-GB" sz="2400" dirty="0" err="1"/>
              <a:t>podle</a:t>
            </a:r>
            <a:r>
              <a:rPr lang="en-GB" sz="2400" dirty="0"/>
              <a:t> </a:t>
            </a:r>
            <a:r>
              <a:rPr lang="en-GB" sz="2400" dirty="0" err="1"/>
              <a:t>Gavora</a:t>
            </a:r>
            <a:r>
              <a:rPr lang="en-GB" sz="2400" dirty="0"/>
              <a:t> 2000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2206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59862" cy="1255713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VYHODNOCOVÁNÍ ŠKÁL</a:t>
            </a: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3444875" y="3389313"/>
          <a:ext cx="4738688" cy="180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5" r:id="rId4" imgW="4877640" imgH="1788480" progId="">
                  <p:embed/>
                </p:oleObj>
              </mc:Choice>
              <mc:Fallback>
                <p:oleObj r:id="rId4" imgW="4877640" imgH="1788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75" y="3389313"/>
                        <a:ext cx="4738688" cy="18049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2519363"/>
            <a:ext cx="9059862" cy="456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txBody>
          <a:bodyPr lIns="0" tIns="0" rIns="0" bIns="0" anchor="ctr">
            <a:spAutoFit/>
          </a:bodyPr>
          <a:lstStyle/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Např</a:t>
            </a:r>
            <a:r>
              <a:rPr lang="en-GB" sz="2400" dirty="0"/>
              <a:t>.: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/>
              <a:t>339 </a:t>
            </a:r>
            <a:r>
              <a:rPr lang="en-GB" sz="2400" dirty="0" err="1"/>
              <a:t>validních</a:t>
            </a:r>
            <a:r>
              <a:rPr lang="en-GB" sz="2400" dirty="0"/>
              <a:t> </a:t>
            </a:r>
            <a:r>
              <a:rPr lang="en-GB" sz="2400" dirty="0" err="1"/>
              <a:t>respondentů</a:t>
            </a: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 err="1"/>
              <a:t>Jak</a:t>
            </a:r>
            <a:r>
              <a:rPr lang="en-GB" sz="2400" dirty="0"/>
              <a:t> </a:t>
            </a:r>
            <a:r>
              <a:rPr lang="en-GB" sz="2400" dirty="0" err="1"/>
              <a:t>souhlasíš</a:t>
            </a:r>
            <a:r>
              <a:rPr lang="en-GB" sz="2400" dirty="0"/>
              <a:t> s </a:t>
            </a:r>
            <a:r>
              <a:rPr lang="en-GB" sz="2400" dirty="0" err="1"/>
              <a:t>výrokem</a:t>
            </a:r>
            <a:r>
              <a:rPr lang="en-GB" sz="2400" dirty="0"/>
              <a:t>: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/>
              <a:t>„</a:t>
            </a:r>
            <a:r>
              <a:rPr lang="en-GB" sz="2400" dirty="0" err="1"/>
              <a:t>Chci</a:t>
            </a:r>
            <a:r>
              <a:rPr lang="en-GB" sz="2400" dirty="0"/>
              <a:t> se </a:t>
            </a:r>
            <a:r>
              <a:rPr lang="en-GB" sz="2400" dirty="0" err="1"/>
              <a:t>podílet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ochraně</a:t>
            </a:r>
            <a:r>
              <a:rPr lang="en-GB" sz="2400" dirty="0"/>
              <a:t> </a:t>
            </a:r>
            <a:r>
              <a:rPr lang="en-GB" sz="2400" dirty="0" err="1"/>
              <a:t>životního</a:t>
            </a:r>
            <a:r>
              <a:rPr lang="en-GB" sz="2400" dirty="0"/>
              <a:t> </a:t>
            </a:r>
            <a:r>
              <a:rPr lang="en-GB" sz="2400" dirty="0" err="1"/>
              <a:t>prostředí</a:t>
            </a:r>
            <a:r>
              <a:rPr lang="en-GB" sz="2400" dirty="0"/>
              <a:t>.“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/>
              <a:t>a) </a:t>
            </a:r>
            <a:r>
              <a:rPr lang="en-GB" sz="2400" dirty="0" err="1"/>
              <a:t>určitě</a:t>
            </a:r>
            <a:r>
              <a:rPr lang="en-GB" sz="2400" dirty="0"/>
              <a:t> </a:t>
            </a:r>
            <a:r>
              <a:rPr lang="en-GB" sz="2400" dirty="0" err="1"/>
              <a:t>ano</a:t>
            </a:r>
            <a:r>
              <a:rPr lang="en-GB" sz="2400" dirty="0"/>
              <a:t>				65			19,2%		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/>
              <a:t>b) </a:t>
            </a:r>
            <a:r>
              <a:rPr lang="en-GB" sz="2400" dirty="0" err="1"/>
              <a:t>spíše</a:t>
            </a:r>
            <a:r>
              <a:rPr lang="en-GB" sz="2400" dirty="0"/>
              <a:t> </a:t>
            </a:r>
            <a:r>
              <a:rPr lang="en-GB" sz="2400" dirty="0" err="1"/>
              <a:t>ano</a:t>
            </a:r>
            <a:r>
              <a:rPr lang="en-GB" sz="2400" dirty="0"/>
              <a:t>				202		59,6%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/>
              <a:t>c) </a:t>
            </a:r>
            <a:r>
              <a:rPr lang="en-GB" sz="2400" dirty="0" err="1"/>
              <a:t>spíše</a:t>
            </a:r>
            <a:r>
              <a:rPr lang="en-GB" sz="2400" dirty="0"/>
              <a:t> ne				54			15,9%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dirty="0"/>
              <a:t>d) </a:t>
            </a:r>
            <a:r>
              <a:rPr lang="en-GB" sz="2400" dirty="0" err="1"/>
              <a:t>určitě</a:t>
            </a:r>
            <a:r>
              <a:rPr lang="en-GB" sz="2400" dirty="0"/>
              <a:t> ne				18			5,3%</a:t>
            </a:r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/>
          </a:p>
          <a:p>
            <a:pPr marL="0" indent="0">
              <a:lnSpc>
                <a:spcPct val="96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400239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59862" cy="1255713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FFFF00"/>
                </a:solidFill>
              </a:rPr>
              <a:t>VÝZKUMNÉ NÁSTROJE - POZOROVÁNÍ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59862" cy="4864100"/>
          </a:xfrm>
          <a:solidFill>
            <a:srgbClr val="336699"/>
          </a:solidFill>
          <a:ln/>
        </p:spPr>
        <p:txBody>
          <a:bodyPr>
            <a:spAutoFit/>
          </a:bodyPr>
          <a:lstStyle/>
          <a:p>
            <a:pPr marL="457200" indent="-457200">
              <a:lnSpc>
                <a:spcPct val="96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>
                <a:solidFill>
                  <a:srgbClr val="FFFF00"/>
                </a:solidFill>
              </a:rPr>
              <a:t>sledování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činností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lidí</a:t>
            </a:r>
            <a:r>
              <a:rPr lang="en-GB" dirty="0">
                <a:solidFill>
                  <a:srgbClr val="FFFF00"/>
                </a:solidFill>
              </a:rPr>
              <a:t> (</a:t>
            </a:r>
            <a:r>
              <a:rPr lang="en-GB" dirty="0" err="1">
                <a:solidFill>
                  <a:srgbClr val="FFFF00"/>
                </a:solidFill>
              </a:rPr>
              <a:t>registrace</a:t>
            </a:r>
            <a:r>
              <a:rPr lang="en-GB" dirty="0">
                <a:solidFill>
                  <a:srgbClr val="FFFF00"/>
                </a:solidFill>
              </a:rPr>
              <a:t>, </a:t>
            </a:r>
            <a:r>
              <a:rPr lang="en-GB" dirty="0" err="1">
                <a:solidFill>
                  <a:srgbClr val="FFFF00"/>
                </a:solidFill>
              </a:rPr>
              <a:t>popis</a:t>
            </a:r>
            <a:r>
              <a:rPr lang="en-GB" dirty="0">
                <a:solidFill>
                  <a:srgbClr val="FFFF00"/>
                </a:solidFill>
              </a:rPr>
              <a:t>)</a:t>
            </a:r>
          </a:p>
          <a:p>
            <a:pPr marL="457200" indent="-457200">
              <a:lnSpc>
                <a:spcPct val="96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u="sng" dirty="0" err="1">
                <a:solidFill>
                  <a:srgbClr val="FFFF00"/>
                </a:solidFill>
              </a:rPr>
              <a:t>strukturované</a:t>
            </a:r>
            <a:r>
              <a:rPr lang="en-GB" u="sng" dirty="0">
                <a:solidFill>
                  <a:srgbClr val="FFFF00"/>
                </a:solidFill>
              </a:rPr>
              <a:t> </a:t>
            </a:r>
            <a:r>
              <a:rPr lang="en-GB" u="sng" dirty="0" err="1">
                <a:solidFill>
                  <a:srgbClr val="FFFF00"/>
                </a:solidFill>
              </a:rPr>
              <a:t>pozorování</a:t>
            </a:r>
            <a:r>
              <a:rPr lang="en-GB" dirty="0">
                <a:solidFill>
                  <a:srgbClr val="FFFF00"/>
                </a:solidFill>
              </a:rPr>
              <a:t>: </a:t>
            </a:r>
            <a:r>
              <a:rPr lang="en-GB" dirty="0" err="1">
                <a:solidFill>
                  <a:srgbClr val="FFFF00"/>
                </a:solidFill>
              </a:rPr>
              <a:t>pozorovatel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si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předem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stanoví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kategorie</a:t>
            </a:r>
            <a:r>
              <a:rPr lang="en-GB" dirty="0">
                <a:solidFill>
                  <a:srgbClr val="FFFF00"/>
                </a:solidFill>
              </a:rPr>
              <a:t>, v </a:t>
            </a:r>
            <a:r>
              <a:rPr lang="en-GB" dirty="0" err="1">
                <a:solidFill>
                  <a:srgbClr val="FFFF00"/>
                </a:solidFill>
              </a:rPr>
              <a:t>rámci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kterých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bude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pozorovat</a:t>
            </a:r>
            <a:r>
              <a:rPr lang="en-GB" dirty="0">
                <a:solidFill>
                  <a:srgbClr val="FFFF00"/>
                </a:solidFill>
              </a:rPr>
              <a:t>. </a:t>
            </a:r>
            <a:r>
              <a:rPr lang="en-GB" dirty="0" err="1">
                <a:solidFill>
                  <a:srgbClr val="FFFF00"/>
                </a:solidFill>
              </a:rPr>
              <a:t>Pozorovatel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si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musí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dopředu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připravit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pozorovací</a:t>
            </a:r>
            <a:r>
              <a:rPr lang="en-GB" dirty="0">
                <a:solidFill>
                  <a:srgbClr val="FFFF00"/>
                </a:solidFill>
              </a:rPr>
              <a:t> arch, do </a:t>
            </a:r>
            <a:r>
              <a:rPr lang="en-GB" dirty="0" err="1">
                <a:solidFill>
                  <a:srgbClr val="FFFF00"/>
                </a:solidFill>
              </a:rPr>
              <a:t>kterého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zaznamenává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pozorování</a:t>
            </a:r>
            <a:r>
              <a:rPr lang="en-GB" dirty="0">
                <a:solidFill>
                  <a:srgbClr val="FFFF00"/>
                </a:solidFill>
              </a:rPr>
              <a:t> (</a:t>
            </a:r>
            <a:r>
              <a:rPr lang="en-GB" dirty="0" err="1">
                <a:solidFill>
                  <a:srgbClr val="FFFF00"/>
                </a:solidFill>
              </a:rPr>
              <a:t>např</a:t>
            </a:r>
            <a:r>
              <a:rPr lang="en-GB" dirty="0">
                <a:solidFill>
                  <a:srgbClr val="FFFF00"/>
                </a:solidFill>
              </a:rPr>
              <a:t>. </a:t>
            </a:r>
            <a:r>
              <a:rPr lang="en-GB" dirty="0" err="1">
                <a:solidFill>
                  <a:srgbClr val="FFFF00"/>
                </a:solidFill>
              </a:rPr>
              <a:t>mapa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třídy</a:t>
            </a:r>
            <a:r>
              <a:rPr lang="en-GB" dirty="0">
                <a:solidFill>
                  <a:srgbClr val="FFFF00"/>
                </a:solidFill>
              </a:rPr>
              <a:t>). Do </a:t>
            </a:r>
            <a:r>
              <a:rPr lang="en-GB" dirty="0" err="1">
                <a:solidFill>
                  <a:srgbClr val="FFFF00"/>
                </a:solidFill>
              </a:rPr>
              <a:t>archu</a:t>
            </a:r>
            <a:r>
              <a:rPr lang="en-GB" dirty="0">
                <a:solidFill>
                  <a:srgbClr val="FFFF00"/>
                </a:solidFill>
              </a:rPr>
              <a:t> se </a:t>
            </a:r>
            <a:r>
              <a:rPr lang="en-GB" dirty="0" err="1">
                <a:solidFill>
                  <a:srgbClr val="FFFF00"/>
                </a:solidFill>
              </a:rPr>
              <a:t>zaznamenává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např</a:t>
            </a:r>
            <a:r>
              <a:rPr lang="en-GB" dirty="0">
                <a:solidFill>
                  <a:srgbClr val="FFFF00"/>
                </a:solidFill>
              </a:rPr>
              <a:t>. </a:t>
            </a:r>
            <a:r>
              <a:rPr lang="en-GB" dirty="0" err="1">
                <a:solidFill>
                  <a:srgbClr val="FFFF00"/>
                </a:solidFill>
              </a:rPr>
              <a:t>frekvence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komunikace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učitele</a:t>
            </a:r>
            <a:r>
              <a:rPr lang="en-GB" dirty="0">
                <a:solidFill>
                  <a:srgbClr val="FFFF00"/>
                </a:solidFill>
              </a:rPr>
              <a:t> s </a:t>
            </a:r>
            <a:r>
              <a:rPr lang="en-GB" dirty="0" err="1">
                <a:solidFill>
                  <a:srgbClr val="FFFF00"/>
                </a:solidFill>
              </a:rPr>
              <a:t>jednotlivými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žáky</a:t>
            </a:r>
            <a:r>
              <a:rPr lang="en-GB" dirty="0">
                <a:solidFill>
                  <a:srgbClr val="FFFF00"/>
                </a:solidFill>
              </a:rPr>
              <a:t>.						viz. </a:t>
            </a:r>
            <a:r>
              <a:rPr lang="en-GB" dirty="0" err="1">
                <a:solidFill>
                  <a:srgbClr val="FFFF00"/>
                </a:solidFill>
              </a:rPr>
              <a:t>dokument</a:t>
            </a:r>
            <a:r>
              <a:rPr lang="en-GB" dirty="0">
                <a:solidFill>
                  <a:srgbClr val="FFFF00"/>
                </a:solidFill>
              </a:rPr>
              <a:t>																								</a:t>
            </a:r>
            <a:r>
              <a:rPr lang="en-GB" dirty="0" err="1">
                <a:solidFill>
                  <a:srgbClr val="FFFF00"/>
                </a:solidFill>
              </a:rPr>
              <a:t>podle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Gavora</a:t>
            </a:r>
            <a:r>
              <a:rPr lang="en-GB" dirty="0">
                <a:solidFill>
                  <a:srgbClr val="FFFF00"/>
                </a:solidFill>
              </a:rPr>
              <a:t> 2000</a:t>
            </a:r>
          </a:p>
        </p:txBody>
      </p:sp>
    </p:spTree>
    <p:extLst>
      <p:ext uri="{BB962C8B-B14F-4D97-AF65-F5344CB8AC3E}">
        <p14:creationId xmlns:p14="http://schemas.microsoft.com/office/powerpoint/2010/main" val="2513965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59862" cy="1255713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FFFF00"/>
                </a:solidFill>
              </a:rPr>
              <a:t>PRŮBĚH POZOROVÁNÍ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59862" cy="3016082"/>
          </a:xfrm>
          <a:solidFill>
            <a:srgbClr val="336699"/>
          </a:solidFill>
          <a:ln/>
        </p:spPr>
        <p:txBody>
          <a:bodyPr>
            <a:spAutoFit/>
          </a:bodyPr>
          <a:lstStyle/>
          <a:p>
            <a:pPr marL="457200" indent="-457200">
              <a:lnSpc>
                <a:spcPct val="96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u="sng" dirty="0" err="1">
                <a:solidFill>
                  <a:srgbClr val="FFFF00"/>
                </a:solidFill>
              </a:rPr>
              <a:t>přímé</a:t>
            </a:r>
            <a:r>
              <a:rPr lang="en-GB" u="sng" dirty="0">
                <a:solidFill>
                  <a:srgbClr val="FFFF00"/>
                </a:solidFill>
              </a:rPr>
              <a:t> </a:t>
            </a:r>
            <a:r>
              <a:rPr lang="en-GB" u="sng" dirty="0" err="1">
                <a:solidFill>
                  <a:srgbClr val="FFFF00"/>
                </a:solidFill>
              </a:rPr>
              <a:t>pozorování</a:t>
            </a:r>
            <a:r>
              <a:rPr lang="en-GB" dirty="0">
                <a:solidFill>
                  <a:srgbClr val="FFFF00"/>
                </a:solidFill>
              </a:rPr>
              <a:t>: </a:t>
            </a:r>
            <a:r>
              <a:rPr lang="en-GB" dirty="0" err="1">
                <a:solidFill>
                  <a:srgbClr val="FFFF00"/>
                </a:solidFill>
              </a:rPr>
              <a:t>pozorovatel</a:t>
            </a:r>
            <a:r>
              <a:rPr lang="en-GB" dirty="0">
                <a:solidFill>
                  <a:srgbClr val="FFFF00"/>
                </a:solidFill>
              </a:rPr>
              <a:t> je </a:t>
            </a:r>
            <a:r>
              <a:rPr lang="en-GB" dirty="0" err="1">
                <a:solidFill>
                  <a:srgbClr val="FFFF00"/>
                </a:solidFill>
              </a:rPr>
              <a:t>sice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maximálně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nenápadný</a:t>
            </a:r>
            <a:r>
              <a:rPr lang="en-GB" dirty="0">
                <a:solidFill>
                  <a:srgbClr val="FFFF00"/>
                </a:solidFill>
              </a:rPr>
              <a:t> ale v </a:t>
            </a:r>
            <a:r>
              <a:rPr lang="en-GB" dirty="0" err="1">
                <a:solidFill>
                  <a:srgbClr val="FFFF00"/>
                </a:solidFill>
              </a:rPr>
              <a:t>místnosti</a:t>
            </a:r>
            <a:r>
              <a:rPr lang="en-GB" dirty="0">
                <a:solidFill>
                  <a:srgbClr val="FFFF00"/>
                </a:solidFill>
              </a:rPr>
              <a:t> s </a:t>
            </a:r>
            <a:r>
              <a:rPr lang="en-GB" dirty="0" err="1">
                <a:solidFill>
                  <a:srgbClr val="FFFF00"/>
                </a:solidFill>
              </a:rPr>
              <a:t>pozorovanými</a:t>
            </a:r>
            <a:endParaRPr lang="en-GB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6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u="sng" dirty="0" err="1">
                <a:solidFill>
                  <a:srgbClr val="FFFF00"/>
                </a:solidFill>
              </a:rPr>
              <a:t>nepřímé</a:t>
            </a:r>
            <a:r>
              <a:rPr lang="en-GB" u="sng" dirty="0">
                <a:solidFill>
                  <a:srgbClr val="FFFF00"/>
                </a:solidFill>
              </a:rPr>
              <a:t> </a:t>
            </a:r>
            <a:r>
              <a:rPr lang="en-GB" u="sng" dirty="0" err="1">
                <a:solidFill>
                  <a:srgbClr val="FFFF00"/>
                </a:solidFill>
              </a:rPr>
              <a:t>pozorování</a:t>
            </a:r>
            <a:r>
              <a:rPr lang="en-GB" u="sng" dirty="0">
                <a:solidFill>
                  <a:srgbClr val="FFFF00"/>
                </a:solidFill>
              </a:rPr>
              <a:t>	</a:t>
            </a:r>
            <a:r>
              <a:rPr lang="en-GB" dirty="0">
                <a:solidFill>
                  <a:srgbClr val="FFFF00"/>
                </a:solidFill>
              </a:rPr>
              <a:t>																																							</a:t>
            </a:r>
            <a:r>
              <a:rPr lang="en-GB" dirty="0" err="1">
                <a:solidFill>
                  <a:srgbClr val="FFFF00"/>
                </a:solidFill>
              </a:rPr>
              <a:t>podle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Gavora</a:t>
            </a:r>
            <a:r>
              <a:rPr lang="en-GB" dirty="0">
                <a:solidFill>
                  <a:srgbClr val="FFFF00"/>
                </a:solidFill>
              </a:rPr>
              <a:t> 2000</a:t>
            </a:r>
          </a:p>
        </p:txBody>
      </p:sp>
    </p:spTree>
    <p:extLst>
      <p:ext uri="{BB962C8B-B14F-4D97-AF65-F5344CB8AC3E}">
        <p14:creationId xmlns:p14="http://schemas.microsoft.com/office/powerpoint/2010/main" val="13500066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59862" cy="1255713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FFFF00"/>
                </a:solidFill>
              </a:rPr>
              <a:t>ZÁKLADNÍ ZPŮSOBY ZÁZNAMU KATEGORIÍ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59862" cy="4733925"/>
          </a:xfrm>
          <a:solidFill>
            <a:srgbClr val="336699"/>
          </a:solidFill>
          <a:ln/>
        </p:spPr>
        <p:txBody>
          <a:bodyPr>
            <a:spAutoFit/>
          </a:bodyPr>
          <a:lstStyle/>
          <a:p>
            <a:pPr marL="457200" indent="-457200">
              <a:lnSpc>
                <a:spcPct val="96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b="1" dirty="0" err="1">
                <a:solidFill>
                  <a:srgbClr val="FFFF00"/>
                </a:solidFill>
              </a:rPr>
              <a:t>zaznamenávání</a:t>
            </a:r>
            <a:r>
              <a:rPr lang="en-GB" sz="2600" b="1" dirty="0">
                <a:solidFill>
                  <a:srgbClr val="FFFF00"/>
                </a:solidFill>
              </a:rPr>
              <a:t> </a:t>
            </a:r>
            <a:r>
              <a:rPr lang="en-GB" sz="2600" b="1" dirty="0" err="1">
                <a:solidFill>
                  <a:srgbClr val="FFFF00"/>
                </a:solidFill>
              </a:rPr>
              <a:t>trvání</a:t>
            </a:r>
            <a:r>
              <a:rPr lang="en-GB" sz="2600" b="1" dirty="0">
                <a:solidFill>
                  <a:srgbClr val="FFFF00"/>
                </a:solidFill>
              </a:rPr>
              <a:t> </a:t>
            </a:r>
            <a:r>
              <a:rPr lang="en-GB" sz="2600" b="1" dirty="0" err="1">
                <a:solidFill>
                  <a:srgbClr val="FFFF00"/>
                </a:solidFill>
              </a:rPr>
              <a:t>kategorií</a:t>
            </a:r>
            <a:r>
              <a:rPr lang="en-GB" sz="2600" b="1" dirty="0">
                <a:solidFill>
                  <a:srgbClr val="FFFF00"/>
                </a:solidFill>
              </a:rPr>
              <a:t>: </a:t>
            </a:r>
            <a:r>
              <a:rPr lang="en-GB" sz="2600" b="1" dirty="0" err="1">
                <a:solidFill>
                  <a:srgbClr val="FFFF00"/>
                </a:solidFill>
              </a:rPr>
              <a:t>měří</a:t>
            </a:r>
            <a:r>
              <a:rPr lang="en-GB" sz="2600" b="1" dirty="0">
                <a:solidFill>
                  <a:srgbClr val="FFFF00"/>
                </a:solidFill>
              </a:rPr>
              <a:t> se </a:t>
            </a:r>
            <a:r>
              <a:rPr lang="en-GB" sz="2600" b="1" dirty="0" err="1">
                <a:solidFill>
                  <a:srgbClr val="FFFF00"/>
                </a:solidFill>
              </a:rPr>
              <a:t>délka</a:t>
            </a:r>
            <a:r>
              <a:rPr lang="en-GB" sz="2600" b="1" dirty="0">
                <a:solidFill>
                  <a:srgbClr val="FFFF00"/>
                </a:solidFill>
              </a:rPr>
              <a:t> </a:t>
            </a:r>
            <a:r>
              <a:rPr lang="en-GB" sz="2600" b="1" dirty="0" err="1">
                <a:solidFill>
                  <a:srgbClr val="FFFF00"/>
                </a:solidFill>
              </a:rPr>
              <a:t>dané</a:t>
            </a:r>
            <a:r>
              <a:rPr lang="en-GB" sz="2600" b="1" dirty="0">
                <a:solidFill>
                  <a:srgbClr val="FFFF00"/>
                </a:solidFill>
              </a:rPr>
              <a:t> </a:t>
            </a:r>
            <a:r>
              <a:rPr lang="en-GB" sz="2600" b="1" dirty="0" err="1">
                <a:solidFill>
                  <a:srgbClr val="FFFF00"/>
                </a:solidFill>
              </a:rPr>
              <a:t>činnosti</a:t>
            </a:r>
            <a:endParaRPr lang="en-GB" sz="2600" b="1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6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b="1" dirty="0" err="1">
                <a:solidFill>
                  <a:srgbClr val="FFFF00"/>
                </a:solidFill>
              </a:rPr>
              <a:t>zaznamenávání</a:t>
            </a:r>
            <a:r>
              <a:rPr lang="en-GB" sz="2600" b="1" dirty="0">
                <a:solidFill>
                  <a:srgbClr val="FFFF00"/>
                </a:solidFill>
              </a:rPr>
              <a:t> </a:t>
            </a:r>
            <a:r>
              <a:rPr lang="en-GB" sz="2600" b="1" dirty="0" err="1">
                <a:solidFill>
                  <a:srgbClr val="FFFF00"/>
                </a:solidFill>
              </a:rPr>
              <a:t>výskytu</a:t>
            </a:r>
            <a:r>
              <a:rPr lang="en-GB" sz="2600" b="1" dirty="0">
                <a:solidFill>
                  <a:srgbClr val="FFFF00"/>
                </a:solidFill>
              </a:rPr>
              <a:t> </a:t>
            </a:r>
            <a:r>
              <a:rPr lang="en-GB" sz="2600" b="1" dirty="0" err="1">
                <a:solidFill>
                  <a:srgbClr val="FFFF00"/>
                </a:solidFill>
              </a:rPr>
              <a:t>kategorií</a:t>
            </a:r>
            <a:r>
              <a:rPr lang="en-GB" sz="2600" b="1" dirty="0">
                <a:solidFill>
                  <a:srgbClr val="FFFF00"/>
                </a:solidFill>
              </a:rPr>
              <a:t>: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pozorovatel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udělá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čárku</a:t>
            </a:r>
            <a:r>
              <a:rPr lang="en-GB" sz="2600" dirty="0">
                <a:solidFill>
                  <a:srgbClr val="FFFF00"/>
                </a:solidFill>
              </a:rPr>
              <a:t>, </a:t>
            </a:r>
            <a:r>
              <a:rPr lang="en-GB" sz="2600" dirty="0" err="1">
                <a:solidFill>
                  <a:srgbClr val="FFFF00"/>
                </a:solidFill>
              </a:rPr>
              <a:t>nebo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zapíše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číslo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jevu</a:t>
            </a:r>
            <a:r>
              <a:rPr lang="en-GB" sz="2600" dirty="0">
                <a:solidFill>
                  <a:srgbClr val="FFFF00"/>
                </a:solidFill>
              </a:rPr>
              <a:t>, </a:t>
            </a:r>
            <a:r>
              <a:rPr lang="en-GB" sz="2600" dirty="0" err="1">
                <a:solidFill>
                  <a:srgbClr val="FFFF00"/>
                </a:solidFill>
              </a:rPr>
              <a:t>když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zpozoruje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zkoumaný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jev</a:t>
            </a:r>
            <a:r>
              <a:rPr lang="en-GB" sz="2600" dirty="0">
                <a:solidFill>
                  <a:srgbClr val="FFFF00"/>
                </a:solidFill>
              </a:rPr>
              <a:t> (</a:t>
            </a:r>
            <a:r>
              <a:rPr lang="en-GB" sz="2600" dirty="0" err="1">
                <a:solidFill>
                  <a:srgbClr val="FFFF00"/>
                </a:solidFill>
              </a:rPr>
              <a:t>tomu</a:t>
            </a:r>
            <a:r>
              <a:rPr lang="en-GB" sz="2600" dirty="0">
                <a:solidFill>
                  <a:srgbClr val="FFFF00"/>
                </a:solidFill>
              </a:rPr>
              <a:t> se </a:t>
            </a:r>
            <a:r>
              <a:rPr lang="en-GB" sz="2600" dirty="0" err="1">
                <a:solidFill>
                  <a:srgbClr val="FFFF00"/>
                </a:solidFill>
              </a:rPr>
              <a:t>říká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kódování</a:t>
            </a:r>
            <a:r>
              <a:rPr lang="en-GB" sz="2600" dirty="0">
                <a:solidFill>
                  <a:srgbClr val="FFFF00"/>
                </a:solidFill>
              </a:rPr>
              <a:t>)</a:t>
            </a:r>
          </a:p>
          <a:p>
            <a:pPr marL="457200" indent="-457200">
              <a:lnSpc>
                <a:spcPct val="96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u="sng" dirty="0" err="1">
                <a:solidFill>
                  <a:srgbClr val="FFFF00"/>
                </a:solidFill>
              </a:rPr>
              <a:t>intervalové</a:t>
            </a:r>
            <a:r>
              <a:rPr lang="en-GB" sz="2600" u="sng" dirty="0">
                <a:solidFill>
                  <a:srgbClr val="FFFF00"/>
                </a:solidFill>
              </a:rPr>
              <a:t> </a:t>
            </a:r>
            <a:r>
              <a:rPr lang="en-GB" sz="2600" u="sng" dirty="0" err="1">
                <a:solidFill>
                  <a:srgbClr val="FFFF00"/>
                </a:solidFill>
              </a:rPr>
              <a:t>kódování</a:t>
            </a:r>
            <a:r>
              <a:rPr lang="en-GB" sz="2600" u="sng" dirty="0">
                <a:solidFill>
                  <a:srgbClr val="FFFF00"/>
                </a:solidFill>
              </a:rPr>
              <a:t>:</a:t>
            </a:r>
            <a:r>
              <a:rPr lang="en-GB" sz="2600" dirty="0">
                <a:solidFill>
                  <a:srgbClr val="FFFF00"/>
                </a:solidFill>
              </a:rPr>
              <a:t> 	</a:t>
            </a:r>
            <a:r>
              <a:rPr lang="en-GB" sz="2600" dirty="0" err="1">
                <a:solidFill>
                  <a:srgbClr val="FFFF00"/>
                </a:solidFill>
              </a:rPr>
              <a:t>pozorovatel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kóduje</a:t>
            </a:r>
            <a:r>
              <a:rPr lang="en-GB" sz="2600" dirty="0">
                <a:solidFill>
                  <a:srgbClr val="FFFF00"/>
                </a:solidFill>
              </a:rPr>
              <a:t> do </a:t>
            </a:r>
            <a:r>
              <a:rPr lang="en-GB" sz="2600" dirty="0" err="1">
                <a:solidFill>
                  <a:srgbClr val="FFFF00"/>
                </a:solidFill>
              </a:rPr>
              <a:t>jednotlivých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časových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kategorií</a:t>
            </a:r>
            <a:r>
              <a:rPr lang="en-GB" sz="2600" dirty="0">
                <a:solidFill>
                  <a:srgbClr val="FFFF00"/>
                </a:solidFill>
              </a:rPr>
              <a:t> (</a:t>
            </a:r>
            <a:r>
              <a:rPr lang="en-GB" sz="2600" dirty="0" err="1">
                <a:solidFill>
                  <a:srgbClr val="FFFF00"/>
                </a:solidFill>
              </a:rPr>
              <a:t>např</a:t>
            </a:r>
            <a:r>
              <a:rPr lang="en-GB" sz="2600" dirty="0">
                <a:solidFill>
                  <a:srgbClr val="FFFF00"/>
                </a:solidFill>
              </a:rPr>
              <a:t>. 3s, 10s, 15s, </a:t>
            </a:r>
            <a:r>
              <a:rPr lang="en-GB" sz="2600" dirty="0" err="1">
                <a:solidFill>
                  <a:srgbClr val="FFFF00"/>
                </a:solidFill>
              </a:rPr>
              <a:t>atd</a:t>
            </a:r>
            <a:r>
              <a:rPr lang="en-GB" sz="2600" dirty="0">
                <a:solidFill>
                  <a:srgbClr val="FFFF00"/>
                </a:solidFill>
              </a:rPr>
              <a:t>.)</a:t>
            </a:r>
          </a:p>
          <a:p>
            <a:pPr marL="457200" indent="-457200">
              <a:lnSpc>
                <a:spcPct val="96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u="sng" dirty="0" err="1">
                <a:solidFill>
                  <a:srgbClr val="FFFF00"/>
                </a:solidFill>
              </a:rPr>
              <a:t>přirozené</a:t>
            </a:r>
            <a:r>
              <a:rPr lang="en-GB" sz="2600" u="sng" dirty="0">
                <a:solidFill>
                  <a:srgbClr val="FFFF00"/>
                </a:solidFill>
              </a:rPr>
              <a:t> </a:t>
            </a:r>
            <a:r>
              <a:rPr lang="en-GB" sz="2600" u="sng" dirty="0" err="1">
                <a:solidFill>
                  <a:srgbClr val="FFFF00"/>
                </a:solidFill>
              </a:rPr>
              <a:t>kódování</a:t>
            </a:r>
            <a:r>
              <a:rPr lang="en-GB" sz="2600" u="sng" dirty="0">
                <a:solidFill>
                  <a:srgbClr val="FFFF00"/>
                </a:solidFill>
              </a:rPr>
              <a:t>: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pozorovatel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udělá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záznam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na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začátku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každé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pozorované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kategorie</a:t>
            </a:r>
            <a:r>
              <a:rPr lang="en-GB" sz="2600" dirty="0">
                <a:solidFill>
                  <a:srgbClr val="FFFF00"/>
                </a:solidFill>
              </a:rPr>
              <a:t> (</a:t>
            </a:r>
            <a:r>
              <a:rPr lang="en-GB" sz="2600" dirty="0" err="1">
                <a:solidFill>
                  <a:srgbClr val="FFFF00"/>
                </a:solidFill>
              </a:rPr>
              <a:t>např</a:t>
            </a:r>
            <a:r>
              <a:rPr lang="en-GB" sz="2600" dirty="0">
                <a:solidFill>
                  <a:srgbClr val="FFFF00"/>
                </a:solidFill>
              </a:rPr>
              <a:t>. </a:t>
            </a:r>
            <a:r>
              <a:rPr lang="en-GB" sz="2600" dirty="0" err="1">
                <a:solidFill>
                  <a:srgbClr val="FFFF00"/>
                </a:solidFill>
              </a:rPr>
              <a:t>učitel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hodnotí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odpověď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žáka</a:t>
            </a:r>
            <a:r>
              <a:rPr lang="en-GB" sz="2600" dirty="0">
                <a:solidFill>
                  <a:srgbClr val="FFFF00"/>
                </a:solidFill>
              </a:rPr>
              <a:t>)</a:t>
            </a:r>
            <a:r>
              <a:rPr lang="en-GB" sz="2600" u="sng" dirty="0">
                <a:solidFill>
                  <a:srgbClr val="FFFF00"/>
                </a:solidFill>
              </a:rPr>
              <a:t>	</a:t>
            </a:r>
            <a:r>
              <a:rPr lang="en-GB" sz="2600" dirty="0">
                <a:solidFill>
                  <a:srgbClr val="FFFF00"/>
                </a:solidFill>
              </a:rPr>
              <a:t>																														</a:t>
            </a:r>
            <a:r>
              <a:rPr lang="en-GB" sz="2600" dirty="0" err="1">
                <a:solidFill>
                  <a:srgbClr val="FFFF00"/>
                </a:solidFill>
              </a:rPr>
              <a:t>podle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Gavora</a:t>
            </a:r>
            <a:r>
              <a:rPr lang="en-GB" sz="2600" dirty="0">
                <a:solidFill>
                  <a:srgbClr val="FFFF00"/>
                </a:solidFill>
              </a:rPr>
              <a:t> 2000</a:t>
            </a:r>
          </a:p>
        </p:txBody>
      </p:sp>
    </p:spTree>
    <p:extLst>
      <p:ext uri="{BB962C8B-B14F-4D97-AF65-F5344CB8AC3E}">
        <p14:creationId xmlns:p14="http://schemas.microsoft.com/office/powerpoint/2010/main" val="480649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59862" cy="1255713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FFFF00"/>
                </a:solidFill>
              </a:rPr>
              <a:t>VYHODNOCOVÁNÍ KATEGORIÍ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59862" cy="3016082"/>
          </a:xfrm>
          <a:solidFill>
            <a:srgbClr val="336699"/>
          </a:solidFill>
          <a:ln/>
        </p:spPr>
        <p:txBody>
          <a:bodyPr>
            <a:spAutoFit/>
          </a:bodyPr>
          <a:lstStyle/>
          <a:p>
            <a:pPr marL="457200" indent="-457200">
              <a:lnSpc>
                <a:spcPct val="96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u="sng" dirty="0" err="1">
                <a:solidFill>
                  <a:srgbClr val="FFFF00"/>
                </a:solidFill>
              </a:rPr>
              <a:t>frekvence</a:t>
            </a:r>
            <a:r>
              <a:rPr lang="en-GB" dirty="0">
                <a:solidFill>
                  <a:srgbClr val="FFFF00"/>
                </a:solidFill>
              </a:rPr>
              <a:t>: </a:t>
            </a:r>
            <a:r>
              <a:rPr lang="en-GB" dirty="0" err="1">
                <a:solidFill>
                  <a:srgbClr val="FFFF00"/>
                </a:solidFill>
              </a:rPr>
              <a:t>zjišťuje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četnost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výskytu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dané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kategorie</a:t>
            </a:r>
            <a:endParaRPr lang="en-GB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6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u="sng" dirty="0" err="1">
                <a:solidFill>
                  <a:srgbClr val="FFFF00"/>
                </a:solidFill>
              </a:rPr>
              <a:t>sekvenční</a:t>
            </a:r>
            <a:r>
              <a:rPr lang="en-GB" u="sng" dirty="0">
                <a:solidFill>
                  <a:srgbClr val="FFFF00"/>
                </a:solidFill>
              </a:rPr>
              <a:t>: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zjišťuje</a:t>
            </a:r>
            <a:r>
              <a:rPr lang="en-GB" dirty="0">
                <a:solidFill>
                  <a:srgbClr val="FFFF00"/>
                </a:solidFill>
              </a:rPr>
              <a:t> se sled (</a:t>
            </a:r>
            <a:r>
              <a:rPr lang="en-GB" dirty="0" err="1">
                <a:solidFill>
                  <a:srgbClr val="FFFF00"/>
                </a:solidFill>
              </a:rPr>
              <a:t>která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kategorie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následovala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za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kterou</a:t>
            </a:r>
            <a:r>
              <a:rPr lang="en-GB" dirty="0">
                <a:solidFill>
                  <a:srgbClr val="FFFF00"/>
                </a:solidFill>
              </a:rPr>
              <a:t>)																																										</a:t>
            </a:r>
            <a:r>
              <a:rPr lang="en-GB" dirty="0" err="1">
                <a:solidFill>
                  <a:srgbClr val="FFFF00"/>
                </a:solidFill>
              </a:rPr>
              <a:t>podle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Gavora</a:t>
            </a:r>
            <a:r>
              <a:rPr lang="en-GB" dirty="0">
                <a:solidFill>
                  <a:srgbClr val="FFFF00"/>
                </a:solidFill>
              </a:rPr>
              <a:t> 2000</a:t>
            </a:r>
          </a:p>
        </p:txBody>
      </p:sp>
    </p:spTree>
    <p:extLst>
      <p:ext uri="{BB962C8B-B14F-4D97-AF65-F5344CB8AC3E}">
        <p14:creationId xmlns:p14="http://schemas.microsoft.com/office/powerpoint/2010/main" val="21151439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2562" cy="1177925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FFFF00"/>
                </a:solidFill>
              </a:rPr>
              <a:t>Základy pedagogické metodologie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39750" y="1800225"/>
            <a:ext cx="9072563" cy="4900613"/>
          </a:xfrm>
          <a:prstGeom prst="rect">
            <a:avLst/>
          </a:prstGeom>
          <a:solidFill>
            <a:srgbClr val="355E00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marL="0" indent="0" algn="ctr">
              <a:lnSpc>
                <a:spcPct val="89000"/>
              </a:lnSpc>
              <a:spcAft>
                <a:spcPct val="0"/>
              </a:spcAft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VÝZKUMNÉ METODY</a:t>
            </a:r>
          </a:p>
        </p:txBody>
      </p:sp>
    </p:spTree>
    <p:extLst>
      <p:ext uri="{BB962C8B-B14F-4D97-AF65-F5344CB8AC3E}">
        <p14:creationId xmlns:p14="http://schemas.microsoft.com/office/powerpoint/2010/main" val="25964132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59862" cy="1255713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FFFF00"/>
                </a:solidFill>
              </a:rPr>
              <a:t>INTERVIEW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59862" cy="4991100"/>
          </a:xfrm>
          <a:solidFill>
            <a:schemeClr val="accent6">
              <a:lumMod val="50000"/>
            </a:schemeClr>
          </a:solidFill>
          <a:ln/>
        </p:spPr>
        <p:txBody>
          <a:bodyPr>
            <a:spAutoFit/>
          </a:bodyPr>
          <a:lstStyle/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800" u="sng" dirty="0">
                <a:solidFill>
                  <a:srgbClr val="FFFF00"/>
                </a:solidFill>
              </a:rPr>
              <a:t>Interview</a:t>
            </a:r>
            <a:r>
              <a:rPr lang="en-GB" sz="2800" dirty="0">
                <a:solidFill>
                  <a:srgbClr val="FFFF00"/>
                </a:solidFill>
              </a:rPr>
              <a:t> - </a:t>
            </a:r>
            <a:r>
              <a:rPr lang="en-GB" sz="2800" dirty="0" err="1">
                <a:solidFill>
                  <a:srgbClr val="FFFF00"/>
                </a:solidFill>
              </a:rPr>
              <a:t>rozhovor</a:t>
            </a:r>
            <a:r>
              <a:rPr lang="en-GB" sz="2800" dirty="0">
                <a:solidFill>
                  <a:srgbClr val="FFFF00"/>
                </a:solidFill>
              </a:rPr>
              <a:t> (ale ne </a:t>
            </a:r>
            <a:r>
              <a:rPr lang="en-GB" sz="2800" dirty="0" err="1">
                <a:solidFill>
                  <a:srgbClr val="FFFF00"/>
                </a:solidFill>
              </a:rPr>
              <a:t>každý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rozhovor</a:t>
            </a:r>
            <a:r>
              <a:rPr lang="en-GB" sz="2800" dirty="0">
                <a:solidFill>
                  <a:srgbClr val="FFFF00"/>
                </a:solidFill>
              </a:rPr>
              <a:t> je interview)</a:t>
            </a:r>
          </a:p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800" u="sng" dirty="0" err="1">
                <a:solidFill>
                  <a:srgbClr val="FFFF00"/>
                </a:solidFill>
              </a:rPr>
              <a:t>raport</a:t>
            </a:r>
            <a:r>
              <a:rPr lang="en-GB" sz="2800" dirty="0">
                <a:solidFill>
                  <a:srgbClr val="FFFF00"/>
                </a:solidFill>
              </a:rPr>
              <a:t> - </a:t>
            </a:r>
            <a:r>
              <a:rPr lang="en-GB" sz="2800" dirty="0" err="1">
                <a:solidFill>
                  <a:srgbClr val="FFFF00"/>
                </a:solidFill>
              </a:rPr>
              <a:t>navázání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příjemného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vztahu</a:t>
            </a:r>
            <a:r>
              <a:rPr lang="en-GB" sz="2800" dirty="0">
                <a:solidFill>
                  <a:srgbClr val="FFFF00"/>
                </a:solidFill>
              </a:rPr>
              <a:t> a </a:t>
            </a:r>
            <a:r>
              <a:rPr lang="en-GB" sz="2800" dirty="0" err="1">
                <a:solidFill>
                  <a:srgbClr val="FFFF00"/>
                </a:solidFill>
              </a:rPr>
              <a:t>otevřené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atmosféry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mezi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výzkumníkem</a:t>
            </a:r>
            <a:r>
              <a:rPr lang="en-GB" sz="2800" dirty="0">
                <a:solidFill>
                  <a:srgbClr val="FFFF00"/>
                </a:solidFill>
              </a:rPr>
              <a:t> a </a:t>
            </a:r>
            <a:r>
              <a:rPr lang="en-GB" sz="2800" dirty="0" err="1">
                <a:solidFill>
                  <a:srgbClr val="FFFF00"/>
                </a:solidFill>
              </a:rPr>
              <a:t>respondentem</a:t>
            </a:r>
            <a:endParaRPr lang="en-GB" sz="2800" dirty="0">
              <a:solidFill>
                <a:srgbClr val="FFFF00"/>
              </a:solidFill>
            </a:endParaRPr>
          </a:p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800" u="sng" dirty="0" err="1">
                <a:solidFill>
                  <a:srgbClr val="FFFF00"/>
                </a:solidFill>
              </a:rPr>
              <a:t>otázky</a:t>
            </a:r>
            <a:r>
              <a:rPr lang="en-GB" sz="2800" dirty="0">
                <a:solidFill>
                  <a:srgbClr val="FFFF00"/>
                </a:solidFill>
              </a:rPr>
              <a:t> - </a:t>
            </a:r>
            <a:r>
              <a:rPr lang="en-GB" sz="2800" dirty="0" err="1">
                <a:solidFill>
                  <a:srgbClr val="FFFF00"/>
                </a:solidFill>
              </a:rPr>
              <a:t>otevřené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polouzavřené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uzavřené</a:t>
            </a:r>
            <a:endParaRPr lang="en-GB" sz="2800" dirty="0">
              <a:solidFill>
                <a:srgbClr val="FFFF00"/>
              </a:solidFill>
            </a:endParaRPr>
          </a:p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interview - </a:t>
            </a:r>
            <a:r>
              <a:rPr lang="en-GB" sz="2800" u="sng" dirty="0" err="1">
                <a:solidFill>
                  <a:srgbClr val="FFFF00"/>
                </a:solidFill>
              </a:rPr>
              <a:t>strukturované</a:t>
            </a:r>
            <a:r>
              <a:rPr lang="en-GB" sz="2800" dirty="0">
                <a:solidFill>
                  <a:srgbClr val="FFFF00"/>
                </a:solidFill>
              </a:rPr>
              <a:t> (</a:t>
            </a:r>
            <a:r>
              <a:rPr lang="en-GB" sz="2800" dirty="0" err="1">
                <a:solidFill>
                  <a:srgbClr val="FFFF00"/>
                </a:solidFill>
              </a:rPr>
              <a:t>otázky</a:t>
            </a:r>
            <a:r>
              <a:rPr lang="en-GB" sz="2800" dirty="0">
                <a:solidFill>
                  <a:srgbClr val="FFFF00"/>
                </a:solidFill>
              </a:rPr>
              <a:t> a </a:t>
            </a:r>
            <a:r>
              <a:rPr lang="en-GB" sz="2800" dirty="0" err="1">
                <a:solidFill>
                  <a:srgbClr val="FFFF00"/>
                </a:solidFill>
              </a:rPr>
              <a:t>alternativy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jsou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přesně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dány</a:t>
            </a:r>
            <a:r>
              <a:rPr lang="en-GB" sz="2800" dirty="0">
                <a:solidFill>
                  <a:srgbClr val="FFFF00"/>
                </a:solidFill>
              </a:rPr>
              <a:t>), </a:t>
            </a:r>
            <a:r>
              <a:rPr lang="en-GB" sz="2800" u="sng" dirty="0" err="1">
                <a:solidFill>
                  <a:srgbClr val="FFFF00"/>
                </a:solidFill>
              </a:rPr>
              <a:t>nestrukturované</a:t>
            </a:r>
            <a:r>
              <a:rPr lang="en-GB" sz="2800" dirty="0">
                <a:solidFill>
                  <a:srgbClr val="FFFF00"/>
                </a:solidFill>
              </a:rPr>
              <a:t> (</a:t>
            </a:r>
            <a:r>
              <a:rPr lang="en-GB" sz="2800" dirty="0" err="1">
                <a:solidFill>
                  <a:srgbClr val="FFFF00"/>
                </a:solidFill>
              </a:rPr>
              <a:t>úplná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volnost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odpovědí</a:t>
            </a:r>
            <a:r>
              <a:rPr lang="en-GB" sz="2800" dirty="0">
                <a:solidFill>
                  <a:srgbClr val="FFFF00"/>
                </a:solidFill>
              </a:rPr>
              <a:t>), </a:t>
            </a:r>
            <a:r>
              <a:rPr lang="en-GB" sz="2800" u="sng" dirty="0" err="1">
                <a:solidFill>
                  <a:srgbClr val="FFFF00"/>
                </a:solidFill>
              </a:rPr>
              <a:t>polostrukturované</a:t>
            </a:r>
            <a:r>
              <a:rPr lang="en-GB" sz="2800" dirty="0">
                <a:solidFill>
                  <a:srgbClr val="FFFF00"/>
                </a:solidFill>
              </a:rPr>
              <a:t> (</a:t>
            </a:r>
            <a:r>
              <a:rPr lang="en-GB" sz="2800" dirty="0" err="1">
                <a:solidFill>
                  <a:srgbClr val="FFFF00"/>
                </a:solidFill>
              </a:rPr>
              <a:t>respondentovi</a:t>
            </a:r>
            <a:r>
              <a:rPr lang="en-GB" sz="2800" dirty="0">
                <a:solidFill>
                  <a:srgbClr val="FFFF00"/>
                </a:solidFill>
              </a:rPr>
              <a:t> se </a:t>
            </a:r>
            <a:r>
              <a:rPr lang="en-GB" sz="2800" dirty="0" err="1">
                <a:solidFill>
                  <a:srgbClr val="FFFF00"/>
                </a:solidFill>
              </a:rPr>
              <a:t>nabýdnou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alternativy</a:t>
            </a:r>
            <a:r>
              <a:rPr lang="en-GB" sz="2800" dirty="0">
                <a:solidFill>
                  <a:srgbClr val="FFFF00"/>
                </a:solidFill>
              </a:rPr>
              <a:t>, ale </a:t>
            </a:r>
            <a:r>
              <a:rPr lang="en-GB" sz="2800" dirty="0" err="1">
                <a:solidFill>
                  <a:srgbClr val="FFFF00"/>
                </a:solidFill>
              </a:rPr>
              <a:t>žádá</a:t>
            </a:r>
            <a:r>
              <a:rPr lang="en-GB" sz="2800" dirty="0">
                <a:solidFill>
                  <a:srgbClr val="FFFF00"/>
                </a:solidFill>
              </a:rPr>
              <a:t> se i </a:t>
            </a:r>
            <a:r>
              <a:rPr lang="en-GB" sz="2800" dirty="0" err="1">
                <a:solidFill>
                  <a:srgbClr val="FFFF00"/>
                </a:solidFill>
              </a:rPr>
              <a:t>objasnění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výběru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dané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alternativy</a:t>
            </a:r>
            <a:r>
              <a:rPr lang="en-GB" sz="2800" dirty="0">
                <a:solidFill>
                  <a:srgbClr val="FFFF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845768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59862" cy="1255713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FFFF00"/>
                </a:solidFill>
              </a:rPr>
              <a:t>INTERVIEW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59862" cy="4991100"/>
          </a:xfrm>
          <a:solidFill>
            <a:schemeClr val="accent6">
              <a:lumMod val="50000"/>
            </a:schemeClr>
          </a:solidFill>
          <a:ln/>
        </p:spPr>
        <p:txBody>
          <a:bodyPr>
            <a:spAutoFit/>
          </a:bodyPr>
          <a:lstStyle/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600" u="sng" dirty="0" err="1">
                <a:solidFill>
                  <a:srgbClr val="FFFF00"/>
                </a:solidFill>
              </a:rPr>
              <a:t>prostředí</a:t>
            </a:r>
            <a:r>
              <a:rPr lang="en-GB" sz="2600" u="sng" dirty="0">
                <a:solidFill>
                  <a:srgbClr val="FFFF00"/>
                </a:solidFill>
              </a:rPr>
              <a:t> pro interview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musí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být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tiché</a:t>
            </a:r>
            <a:r>
              <a:rPr lang="en-GB" sz="2600" dirty="0">
                <a:solidFill>
                  <a:srgbClr val="FFFF00"/>
                </a:solidFill>
              </a:rPr>
              <a:t>, </a:t>
            </a:r>
            <a:r>
              <a:rPr lang="en-GB" sz="2600" dirty="0" err="1">
                <a:solidFill>
                  <a:srgbClr val="FFFF00"/>
                </a:solidFill>
              </a:rPr>
              <a:t>klidné</a:t>
            </a:r>
            <a:r>
              <a:rPr lang="en-GB" sz="2600" dirty="0">
                <a:solidFill>
                  <a:srgbClr val="FFFF00"/>
                </a:solidFill>
              </a:rPr>
              <a:t>, </a:t>
            </a:r>
            <a:r>
              <a:rPr lang="en-GB" sz="2600" dirty="0" err="1">
                <a:solidFill>
                  <a:srgbClr val="FFFF00"/>
                </a:solidFill>
              </a:rPr>
              <a:t>podle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možností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izolované</a:t>
            </a:r>
            <a:endParaRPr lang="en-GB" sz="2600" dirty="0">
              <a:solidFill>
                <a:srgbClr val="FFFF00"/>
              </a:solidFill>
            </a:endParaRPr>
          </a:p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600" u="sng" dirty="0" err="1">
                <a:solidFill>
                  <a:srgbClr val="FFFF00"/>
                </a:solidFill>
              </a:rPr>
              <a:t>nácvik</a:t>
            </a:r>
            <a:r>
              <a:rPr lang="en-GB" sz="2600" u="sng" dirty="0">
                <a:solidFill>
                  <a:srgbClr val="FFFF00"/>
                </a:solidFill>
              </a:rPr>
              <a:t> interview</a:t>
            </a:r>
            <a:r>
              <a:rPr lang="en-GB" sz="2600" dirty="0">
                <a:solidFill>
                  <a:srgbClr val="FFFF00"/>
                </a:solidFill>
              </a:rPr>
              <a:t> - </a:t>
            </a:r>
            <a:r>
              <a:rPr lang="en-GB" sz="2600" dirty="0" err="1">
                <a:solidFill>
                  <a:srgbClr val="FFFF00"/>
                </a:solidFill>
              </a:rPr>
              <a:t>napodobování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zkušenějších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výzkumníků</a:t>
            </a:r>
            <a:r>
              <a:rPr lang="en-GB" sz="2600" dirty="0">
                <a:solidFill>
                  <a:srgbClr val="FFFF00"/>
                </a:solidFill>
              </a:rPr>
              <a:t> (</a:t>
            </a:r>
            <a:r>
              <a:rPr lang="en-GB" sz="2600" dirty="0" err="1">
                <a:solidFill>
                  <a:srgbClr val="FFFF00"/>
                </a:solidFill>
              </a:rPr>
              <a:t>např</a:t>
            </a:r>
            <a:r>
              <a:rPr lang="en-GB" sz="2600" dirty="0">
                <a:solidFill>
                  <a:srgbClr val="FFFF00"/>
                </a:solidFill>
              </a:rPr>
              <a:t>. z </a:t>
            </a:r>
            <a:r>
              <a:rPr lang="en-GB" sz="2600" dirty="0" err="1">
                <a:solidFill>
                  <a:srgbClr val="FFFF00"/>
                </a:solidFill>
              </a:rPr>
              <a:t>nahrávek</a:t>
            </a:r>
            <a:r>
              <a:rPr lang="en-GB" sz="2600" dirty="0">
                <a:solidFill>
                  <a:srgbClr val="FFFF00"/>
                </a:solidFill>
              </a:rPr>
              <a:t>)</a:t>
            </a:r>
          </a:p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600" u="sng" dirty="0" err="1">
                <a:solidFill>
                  <a:srgbClr val="FFFF00"/>
                </a:solidFill>
              </a:rPr>
              <a:t>průběh</a:t>
            </a:r>
            <a:r>
              <a:rPr lang="en-GB" sz="2600" u="sng" dirty="0">
                <a:solidFill>
                  <a:srgbClr val="FFFF00"/>
                </a:solidFill>
              </a:rPr>
              <a:t> interview</a:t>
            </a:r>
            <a:r>
              <a:rPr lang="en-GB" sz="2600" dirty="0">
                <a:solidFill>
                  <a:srgbClr val="FFFF00"/>
                </a:solidFill>
              </a:rPr>
              <a:t>: 1. </a:t>
            </a:r>
            <a:r>
              <a:rPr lang="en-GB" sz="2600" dirty="0" err="1">
                <a:solidFill>
                  <a:srgbClr val="FFFF00"/>
                </a:solidFill>
              </a:rPr>
              <a:t>úvodní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část</a:t>
            </a:r>
            <a:r>
              <a:rPr lang="en-GB" sz="2600" dirty="0">
                <a:solidFill>
                  <a:srgbClr val="FFFF00"/>
                </a:solidFill>
              </a:rPr>
              <a:t> (3 min.) - </a:t>
            </a:r>
            <a:r>
              <a:rPr lang="en-GB" sz="2600" dirty="0" err="1">
                <a:solidFill>
                  <a:srgbClr val="FFFF00"/>
                </a:solidFill>
              </a:rPr>
              <a:t>konverzace</a:t>
            </a:r>
            <a:r>
              <a:rPr lang="en-GB" sz="2600" dirty="0">
                <a:solidFill>
                  <a:srgbClr val="FFFF00"/>
                </a:solidFill>
              </a:rPr>
              <a:t> o </a:t>
            </a:r>
            <a:r>
              <a:rPr lang="en-GB" sz="2600" dirty="0" err="1">
                <a:solidFill>
                  <a:srgbClr val="FFFF00"/>
                </a:solidFill>
              </a:rPr>
              <a:t>obecných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věcech</a:t>
            </a:r>
            <a:r>
              <a:rPr lang="en-GB" sz="2600" dirty="0">
                <a:solidFill>
                  <a:srgbClr val="FFFF00"/>
                </a:solidFill>
              </a:rPr>
              <a:t>; 2. </a:t>
            </a:r>
            <a:r>
              <a:rPr lang="en-GB" sz="2600" dirty="0" err="1">
                <a:solidFill>
                  <a:srgbClr val="FFFF00"/>
                </a:solidFill>
              </a:rPr>
              <a:t>začíná</a:t>
            </a:r>
            <a:r>
              <a:rPr lang="en-GB" sz="2600" dirty="0">
                <a:solidFill>
                  <a:srgbClr val="FFFF00"/>
                </a:solidFill>
              </a:rPr>
              <a:t> interview (</a:t>
            </a:r>
            <a:r>
              <a:rPr lang="en-GB" sz="2600" dirty="0" err="1">
                <a:solidFill>
                  <a:srgbClr val="FFFF00"/>
                </a:solidFill>
              </a:rPr>
              <a:t>výzkumník</a:t>
            </a:r>
            <a:r>
              <a:rPr lang="en-GB" sz="2600" dirty="0">
                <a:solidFill>
                  <a:srgbClr val="FFFF00"/>
                </a:solidFill>
              </a:rPr>
              <a:t> je </a:t>
            </a:r>
            <a:r>
              <a:rPr lang="en-GB" sz="2600" dirty="0" err="1">
                <a:solidFill>
                  <a:srgbClr val="FFFF00"/>
                </a:solidFill>
              </a:rPr>
              <a:t>přátelský</a:t>
            </a:r>
            <a:r>
              <a:rPr lang="en-GB" sz="2600" dirty="0">
                <a:solidFill>
                  <a:srgbClr val="FFFF00"/>
                </a:solidFill>
              </a:rPr>
              <a:t> ale </a:t>
            </a:r>
            <a:r>
              <a:rPr lang="en-GB" sz="2600" dirty="0" err="1">
                <a:solidFill>
                  <a:srgbClr val="FFFF00"/>
                </a:solidFill>
              </a:rPr>
              <a:t>korektní</a:t>
            </a:r>
            <a:r>
              <a:rPr lang="en-GB" sz="2600" dirty="0">
                <a:solidFill>
                  <a:srgbClr val="FFFF00"/>
                </a:solidFill>
              </a:rPr>
              <a:t> a </a:t>
            </a:r>
            <a:r>
              <a:rPr lang="en-GB" sz="2600" dirty="0" err="1">
                <a:solidFill>
                  <a:srgbClr val="FFFF00"/>
                </a:solidFill>
              </a:rPr>
              <a:t>profesionální</a:t>
            </a:r>
            <a:r>
              <a:rPr lang="en-GB" sz="2600" dirty="0">
                <a:solidFill>
                  <a:srgbClr val="FFFF00"/>
                </a:solidFill>
              </a:rPr>
              <a:t> - ne </a:t>
            </a:r>
            <a:r>
              <a:rPr lang="en-GB" sz="2600" dirty="0" err="1">
                <a:solidFill>
                  <a:srgbClr val="FFFF00"/>
                </a:solidFill>
              </a:rPr>
              <a:t>příliš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žoviální</a:t>
            </a:r>
            <a:r>
              <a:rPr lang="en-GB" sz="2600" dirty="0">
                <a:solidFill>
                  <a:srgbClr val="FFFF00"/>
                </a:solidFill>
              </a:rPr>
              <a:t>!) </a:t>
            </a:r>
            <a:r>
              <a:rPr lang="en-GB" sz="2600" dirty="0" err="1">
                <a:solidFill>
                  <a:srgbClr val="FFFF00"/>
                </a:solidFill>
              </a:rPr>
              <a:t>Otázky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jsou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seřazeny</a:t>
            </a:r>
            <a:r>
              <a:rPr lang="en-GB" sz="2600" dirty="0">
                <a:solidFill>
                  <a:srgbClr val="FFFF00"/>
                </a:solidFill>
              </a:rPr>
              <a:t> do </a:t>
            </a:r>
            <a:r>
              <a:rPr lang="en-GB" sz="2600" dirty="0" err="1">
                <a:solidFill>
                  <a:srgbClr val="FFFF00"/>
                </a:solidFill>
              </a:rPr>
              <a:t>obsahových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celků</a:t>
            </a:r>
            <a:r>
              <a:rPr lang="en-GB" sz="2600" dirty="0">
                <a:solidFill>
                  <a:srgbClr val="FFFF00"/>
                </a:solidFill>
              </a:rPr>
              <a:t>. </a:t>
            </a:r>
            <a:r>
              <a:rPr lang="en-GB" sz="2600" dirty="0" err="1">
                <a:solidFill>
                  <a:srgbClr val="FFFF00"/>
                </a:solidFill>
              </a:rPr>
              <a:t>Pozor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na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sugestivní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otázky</a:t>
            </a:r>
            <a:r>
              <a:rPr lang="en-GB" sz="2600" dirty="0">
                <a:solidFill>
                  <a:srgbClr val="FFFF00"/>
                </a:solidFill>
              </a:rPr>
              <a:t>. („</a:t>
            </a:r>
            <a:r>
              <a:rPr lang="en-GB" sz="2600" dirty="0" err="1">
                <a:solidFill>
                  <a:srgbClr val="FFFF00"/>
                </a:solidFill>
              </a:rPr>
              <a:t>Máš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rád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maminku</a:t>
            </a:r>
            <a:r>
              <a:rPr lang="en-GB" sz="2600" dirty="0">
                <a:solidFill>
                  <a:srgbClr val="FFFF00"/>
                </a:solidFill>
              </a:rPr>
              <a:t>?“ </a:t>
            </a:r>
            <a:r>
              <a:rPr lang="en-GB" sz="2600" dirty="0" err="1">
                <a:solidFill>
                  <a:srgbClr val="FFFF00"/>
                </a:solidFill>
              </a:rPr>
              <a:t>Lepší</a:t>
            </a:r>
            <a:r>
              <a:rPr lang="en-GB" sz="2600" dirty="0">
                <a:solidFill>
                  <a:srgbClr val="FFFF00"/>
                </a:solidFill>
              </a:rPr>
              <a:t>: „Co </a:t>
            </a:r>
            <a:r>
              <a:rPr lang="en-GB" sz="2600" dirty="0" err="1">
                <a:solidFill>
                  <a:srgbClr val="FFFF00"/>
                </a:solidFill>
              </a:rPr>
              <a:t>bys</a:t>
            </a:r>
            <a:r>
              <a:rPr lang="en-GB" sz="2600" dirty="0">
                <a:solidFill>
                  <a:srgbClr val="FFFF00"/>
                </a:solidFill>
              </a:rPr>
              <a:t> mi </a:t>
            </a:r>
            <a:r>
              <a:rPr lang="en-GB" sz="2600" dirty="0" err="1">
                <a:solidFill>
                  <a:srgbClr val="FFFF00"/>
                </a:solidFill>
              </a:rPr>
              <a:t>řekl</a:t>
            </a:r>
            <a:r>
              <a:rPr lang="en-GB" sz="2600" dirty="0">
                <a:solidFill>
                  <a:srgbClr val="FFFF00"/>
                </a:solidFill>
              </a:rPr>
              <a:t> o </a:t>
            </a:r>
            <a:r>
              <a:rPr lang="en-GB" sz="2600" dirty="0" err="1">
                <a:solidFill>
                  <a:srgbClr val="FFFF00"/>
                </a:solidFill>
              </a:rPr>
              <a:t>svých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rodičích</a:t>
            </a:r>
            <a:r>
              <a:rPr lang="en-GB" sz="2600" dirty="0">
                <a:solidFill>
                  <a:srgbClr val="FFFF00"/>
                </a:solidFill>
              </a:rPr>
              <a:t>?“) </a:t>
            </a:r>
            <a:r>
              <a:rPr lang="en-GB" sz="2600" dirty="0" err="1">
                <a:solidFill>
                  <a:srgbClr val="FFFF00"/>
                </a:solidFill>
              </a:rPr>
              <a:t>Prostředky</a:t>
            </a:r>
            <a:r>
              <a:rPr lang="en-GB" sz="2600" dirty="0">
                <a:solidFill>
                  <a:srgbClr val="FFFF00"/>
                </a:solidFill>
              </a:rPr>
              <a:t> pro </a:t>
            </a:r>
            <a:r>
              <a:rPr lang="en-GB" sz="2600" dirty="0" err="1">
                <a:solidFill>
                  <a:srgbClr val="FFFF00"/>
                </a:solidFill>
              </a:rPr>
              <a:t>plynulý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průběh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rozhovoru</a:t>
            </a:r>
            <a:r>
              <a:rPr lang="en-GB" sz="2600" dirty="0">
                <a:solidFill>
                  <a:srgbClr val="FFFF00"/>
                </a:solidFill>
              </a:rPr>
              <a:t>: </a:t>
            </a:r>
            <a:r>
              <a:rPr lang="en-GB" sz="2600" dirty="0" err="1">
                <a:solidFill>
                  <a:srgbClr val="FFFF00"/>
                </a:solidFill>
              </a:rPr>
              <a:t>Gavora</a:t>
            </a:r>
            <a:r>
              <a:rPr lang="en-GB" sz="2600" dirty="0">
                <a:solidFill>
                  <a:srgbClr val="FFFF00"/>
                </a:solidFill>
              </a:rPr>
              <a:t> 2000 s. 113.																				</a:t>
            </a:r>
            <a:r>
              <a:rPr lang="en-GB" sz="2600" dirty="0" err="1">
                <a:solidFill>
                  <a:srgbClr val="FFFF00"/>
                </a:solidFill>
              </a:rPr>
              <a:t>podle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Gavora</a:t>
            </a:r>
            <a:r>
              <a:rPr lang="en-GB" sz="2600" dirty="0">
                <a:solidFill>
                  <a:srgbClr val="FFFF00"/>
                </a:solidFill>
              </a:rPr>
              <a:t> 2000</a:t>
            </a:r>
          </a:p>
        </p:txBody>
      </p:sp>
    </p:spTree>
    <p:extLst>
      <p:ext uri="{BB962C8B-B14F-4D97-AF65-F5344CB8AC3E}">
        <p14:creationId xmlns:p14="http://schemas.microsoft.com/office/powerpoint/2010/main" val="26721893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59862" cy="1255713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EXPERIMENT (EXPERIMENTÁLNÍ METODA)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1013" y="1800225"/>
            <a:ext cx="9059862" cy="5465763"/>
          </a:xfrm>
          <a:solidFill>
            <a:schemeClr val="accent6">
              <a:lumMod val="50000"/>
            </a:schemeClr>
          </a:solidFill>
          <a:ln/>
        </p:spPr>
        <p:txBody>
          <a:bodyPr>
            <a:spAutoFit/>
          </a:bodyPr>
          <a:lstStyle/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600" dirty="0">
                <a:solidFill>
                  <a:srgbClr val="FFFF00"/>
                </a:solidFill>
              </a:rPr>
              <a:t>Experiment (</a:t>
            </a:r>
            <a:r>
              <a:rPr lang="en-GB" sz="2600" dirty="0" err="1">
                <a:solidFill>
                  <a:srgbClr val="FFFF00"/>
                </a:solidFill>
              </a:rPr>
              <a:t>alespoň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ve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spol</a:t>
            </a:r>
            <a:r>
              <a:rPr lang="en-GB" sz="2600" dirty="0">
                <a:solidFill>
                  <a:srgbClr val="FFFF00"/>
                </a:solidFill>
              </a:rPr>
              <a:t>. </a:t>
            </a:r>
            <a:r>
              <a:rPr lang="en-GB" sz="2600" dirty="0" err="1">
                <a:solidFill>
                  <a:srgbClr val="FFFF00"/>
                </a:solidFill>
              </a:rPr>
              <a:t>vědách</a:t>
            </a:r>
            <a:r>
              <a:rPr lang="en-GB" sz="2600" dirty="0">
                <a:solidFill>
                  <a:srgbClr val="FFFF00"/>
                </a:solidFill>
              </a:rPr>
              <a:t>) </a:t>
            </a:r>
            <a:r>
              <a:rPr lang="en-GB" sz="2600" dirty="0" err="1">
                <a:solidFill>
                  <a:srgbClr val="FFFF00"/>
                </a:solidFill>
              </a:rPr>
              <a:t>musí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mít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alepoň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u="sng" dirty="0" err="1">
                <a:solidFill>
                  <a:srgbClr val="FFFF00"/>
                </a:solidFill>
              </a:rPr>
              <a:t>dvě</a:t>
            </a:r>
            <a:r>
              <a:rPr lang="en-GB" sz="2600" u="sng" dirty="0">
                <a:solidFill>
                  <a:srgbClr val="FFFF00"/>
                </a:solidFill>
              </a:rPr>
              <a:t> </a:t>
            </a:r>
            <a:r>
              <a:rPr lang="en-GB" sz="2600" u="sng" dirty="0" err="1">
                <a:solidFill>
                  <a:srgbClr val="FFFF00"/>
                </a:solidFill>
              </a:rPr>
              <a:t>složením</a:t>
            </a:r>
            <a:r>
              <a:rPr lang="en-GB" sz="2600" u="sng" dirty="0">
                <a:solidFill>
                  <a:srgbClr val="FFFF00"/>
                </a:solidFill>
              </a:rPr>
              <a:t> </a:t>
            </a:r>
            <a:r>
              <a:rPr lang="en-GB" sz="2600" u="sng" dirty="0" err="1">
                <a:solidFill>
                  <a:srgbClr val="FFFF00"/>
                </a:solidFill>
              </a:rPr>
              <a:t>blízké</a:t>
            </a:r>
            <a:r>
              <a:rPr lang="en-GB" sz="2600" u="sng" dirty="0">
                <a:solidFill>
                  <a:srgbClr val="FFFF00"/>
                </a:solidFill>
              </a:rPr>
              <a:t> </a:t>
            </a:r>
            <a:r>
              <a:rPr lang="en-GB" sz="2600" u="sng" dirty="0" err="1">
                <a:solidFill>
                  <a:srgbClr val="FFFF00"/>
                </a:solidFill>
              </a:rPr>
              <a:t>skupiny</a:t>
            </a:r>
            <a:r>
              <a:rPr lang="en-GB" sz="2600" u="sng" dirty="0">
                <a:solidFill>
                  <a:srgbClr val="FFFF00"/>
                </a:solidFill>
              </a:rPr>
              <a:t> </a:t>
            </a:r>
            <a:r>
              <a:rPr lang="en-GB" sz="2600" u="sng" dirty="0" err="1">
                <a:solidFill>
                  <a:srgbClr val="FFFF00"/>
                </a:solidFill>
              </a:rPr>
              <a:t>lidí</a:t>
            </a:r>
            <a:r>
              <a:rPr lang="en-GB" sz="2600" dirty="0">
                <a:solidFill>
                  <a:srgbClr val="FFFF00"/>
                </a:solidFill>
              </a:rPr>
              <a:t>, </a:t>
            </a:r>
            <a:r>
              <a:rPr lang="en-GB" sz="2600" dirty="0" err="1">
                <a:solidFill>
                  <a:srgbClr val="FFFF00"/>
                </a:solidFill>
              </a:rPr>
              <a:t>které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fungují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za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u="sng" dirty="0" err="1">
                <a:solidFill>
                  <a:srgbClr val="FFFF00"/>
                </a:solidFill>
              </a:rPr>
              <a:t>různých</a:t>
            </a:r>
            <a:r>
              <a:rPr lang="en-GB" sz="2600" u="sng" dirty="0">
                <a:solidFill>
                  <a:srgbClr val="FFFF00"/>
                </a:solidFill>
              </a:rPr>
              <a:t> </a:t>
            </a:r>
            <a:r>
              <a:rPr lang="en-GB" sz="2600" u="sng" dirty="0" err="1">
                <a:solidFill>
                  <a:srgbClr val="FFFF00"/>
                </a:solidFill>
              </a:rPr>
              <a:t>podmínek</a:t>
            </a:r>
            <a:r>
              <a:rPr lang="en-GB" sz="2600" dirty="0">
                <a:solidFill>
                  <a:srgbClr val="FFFF00"/>
                </a:solidFill>
              </a:rPr>
              <a:t>. Na </a:t>
            </a:r>
            <a:r>
              <a:rPr lang="en-GB" sz="2600" dirty="0" err="1">
                <a:solidFill>
                  <a:srgbClr val="FFFF00"/>
                </a:solidFill>
              </a:rPr>
              <a:t>konci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experimentu</a:t>
            </a:r>
            <a:r>
              <a:rPr lang="en-GB" sz="2600" dirty="0">
                <a:solidFill>
                  <a:srgbClr val="FFFF00"/>
                </a:solidFill>
              </a:rPr>
              <a:t> se </a:t>
            </a:r>
            <a:r>
              <a:rPr lang="en-GB" sz="2600" dirty="0" err="1">
                <a:solidFill>
                  <a:srgbClr val="FFFF00"/>
                </a:solidFill>
              </a:rPr>
              <a:t>jejich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vliv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vyhodnotí</a:t>
            </a:r>
            <a:endParaRPr lang="en-GB" sz="2600" dirty="0">
              <a:solidFill>
                <a:srgbClr val="FFFF00"/>
              </a:solidFill>
            </a:endParaRPr>
          </a:p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600" dirty="0" err="1">
                <a:solidFill>
                  <a:srgbClr val="FFFF00"/>
                </a:solidFill>
              </a:rPr>
              <a:t>Výzkumník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plánovitě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zasahuje</a:t>
            </a:r>
            <a:r>
              <a:rPr lang="en-GB" sz="2600" dirty="0">
                <a:solidFill>
                  <a:srgbClr val="FFFF00"/>
                </a:solidFill>
              </a:rPr>
              <a:t> do </a:t>
            </a:r>
            <a:r>
              <a:rPr lang="en-GB" sz="2600" dirty="0" err="1">
                <a:solidFill>
                  <a:srgbClr val="FFFF00"/>
                </a:solidFill>
              </a:rPr>
              <a:t>proměnných</a:t>
            </a:r>
            <a:r>
              <a:rPr lang="en-GB" sz="2600" dirty="0">
                <a:solidFill>
                  <a:srgbClr val="FFFF00"/>
                </a:solidFill>
              </a:rPr>
              <a:t> a </a:t>
            </a:r>
            <a:r>
              <a:rPr lang="en-GB" sz="2600" dirty="0" err="1">
                <a:solidFill>
                  <a:srgbClr val="FFFF00"/>
                </a:solidFill>
              </a:rPr>
              <a:t>odhaluje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u="sng" dirty="0" err="1">
                <a:solidFill>
                  <a:srgbClr val="FFFF00"/>
                </a:solidFill>
              </a:rPr>
              <a:t>kauzální</a:t>
            </a:r>
            <a:r>
              <a:rPr lang="en-GB" sz="2600" u="sng" dirty="0">
                <a:solidFill>
                  <a:srgbClr val="FFFF00"/>
                </a:solidFill>
              </a:rPr>
              <a:t> </a:t>
            </a:r>
            <a:r>
              <a:rPr lang="en-GB" sz="2600" u="sng" dirty="0" err="1">
                <a:solidFill>
                  <a:srgbClr val="FFFF00"/>
                </a:solidFill>
              </a:rPr>
              <a:t>souvislosti</a:t>
            </a:r>
            <a:endParaRPr lang="en-GB" sz="2600" u="sng" dirty="0">
              <a:solidFill>
                <a:srgbClr val="FFFF00"/>
              </a:solidFill>
            </a:endParaRPr>
          </a:p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600" u="sng" dirty="0" err="1">
                <a:solidFill>
                  <a:srgbClr val="FFFF00"/>
                </a:solidFill>
              </a:rPr>
              <a:t>subjekty</a:t>
            </a:r>
            <a:r>
              <a:rPr lang="en-GB" sz="2600" dirty="0">
                <a:solidFill>
                  <a:srgbClr val="FFFF00"/>
                </a:solidFill>
              </a:rPr>
              <a:t> - </a:t>
            </a:r>
            <a:r>
              <a:rPr lang="en-GB" sz="2600" dirty="0" err="1">
                <a:solidFill>
                  <a:srgbClr val="FFFF00"/>
                </a:solidFill>
              </a:rPr>
              <a:t>osoby</a:t>
            </a:r>
            <a:r>
              <a:rPr lang="en-GB" sz="2600" dirty="0">
                <a:solidFill>
                  <a:srgbClr val="FFFF00"/>
                </a:solidFill>
              </a:rPr>
              <a:t> v </a:t>
            </a:r>
            <a:r>
              <a:rPr lang="en-GB" sz="2600" dirty="0" err="1">
                <a:solidFill>
                  <a:srgbClr val="FFFF00"/>
                </a:solidFill>
              </a:rPr>
              <a:t>experimentu</a:t>
            </a:r>
            <a:endParaRPr lang="en-GB" sz="2600" dirty="0">
              <a:solidFill>
                <a:srgbClr val="FFFF00"/>
              </a:solidFill>
            </a:endParaRPr>
          </a:p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600" u="sng" dirty="0" err="1">
                <a:solidFill>
                  <a:srgbClr val="FFFF00"/>
                </a:solidFill>
              </a:rPr>
              <a:t>náhodný</a:t>
            </a:r>
            <a:r>
              <a:rPr lang="en-GB" sz="2600" u="sng" dirty="0">
                <a:solidFill>
                  <a:srgbClr val="FFFF00"/>
                </a:solidFill>
              </a:rPr>
              <a:t> </a:t>
            </a:r>
            <a:r>
              <a:rPr lang="en-GB" sz="2600" u="sng" dirty="0" err="1">
                <a:solidFill>
                  <a:srgbClr val="FFFF00"/>
                </a:solidFill>
              </a:rPr>
              <a:t>výběr</a:t>
            </a:r>
            <a:r>
              <a:rPr lang="en-GB" sz="2600" dirty="0">
                <a:solidFill>
                  <a:srgbClr val="FFFF00"/>
                </a:solidFill>
              </a:rPr>
              <a:t> - </a:t>
            </a:r>
            <a:r>
              <a:rPr lang="en-GB" sz="2600" dirty="0" err="1">
                <a:solidFill>
                  <a:srgbClr val="FFFF00"/>
                </a:solidFill>
              </a:rPr>
              <a:t>způsob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výběru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subjektů</a:t>
            </a:r>
            <a:endParaRPr lang="en-GB" sz="2600" dirty="0">
              <a:solidFill>
                <a:srgbClr val="FFFF00"/>
              </a:solidFill>
            </a:endParaRPr>
          </a:p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600" u="sng" dirty="0" err="1">
                <a:solidFill>
                  <a:srgbClr val="FFFF00"/>
                </a:solidFill>
              </a:rPr>
              <a:t>experimentální</a:t>
            </a:r>
            <a:r>
              <a:rPr lang="en-GB" sz="2600" u="sng" dirty="0">
                <a:solidFill>
                  <a:srgbClr val="FFFF00"/>
                </a:solidFill>
              </a:rPr>
              <a:t> </a:t>
            </a:r>
            <a:r>
              <a:rPr lang="en-GB" sz="2600" u="sng" dirty="0" err="1">
                <a:solidFill>
                  <a:srgbClr val="FFFF00"/>
                </a:solidFill>
              </a:rPr>
              <a:t>plán</a:t>
            </a:r>
            <a:r>
              <a:rPr lang="en-GB" sz="2600" dirty="0">
                <a:solidFill>
                  <a:srgbClr val="FFFF00"/>
                </a:solidFill>
              </a:rPr>
              <a:t> - </a:t>
            </a:r>
            <a:r>
              <a:rPr lang="en-GB" sz="2600" dirty="0" err="1">
                <a:solidFill>
                  <a:srgbClr val="FFFF00"/>
                </a:solidFill>
              </a:rPr>
              <a:t>rozvržení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experimentu</a:t>
            </a:r>
            <a:r>
              <a:rPr lang="en-GB" sz="2600" dirty="0">
                <a:solidFill>
                  <a:srgbClr val="FFFF00"/>
                </a:solidFill>
              </a:rPr>
              <a:t>	</a:t>
            </a:r>
          </a:p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600" u="sng" dirty="0" err="1">
                <a:solidFill>
                  <a:srgbClr val="FFFF00"/>
                </a:solidFill>
              </a:rPr>
              <a:t>hawthornský</a:t>
            </a:r>
            <a:r>
              <a:rPr lang="en-GB" sz="2600" u="sng" dirty="0">
                <a:solidFill>
                  <a:srgbClr val="FFFF00"/>
                </a:solidFill>
              </a:rPr>
              <a:t> </a:t>
            </a:r>
            <a:r>
              <a:rPr lang="en-GB" sz="2600" u="sng" dirty="0" err="1">
                <a:solidFill>
                  <a:srgbClr val="FFFF00"/>
                </a:solidFill>
              </a:rPr>
              <a:t>efekt</a:t>
            </a:r>
            <a:r>
              <a:rPr lang="en-GB" sz="2600" dirty="0">
                <a:solidFill>
                  <a:srgbClr val="FFFF00"/>
                </a:solidFill>
              </a:rPr>
              <a:t> - </a:t>
            </a:r>
            <a:r>
              <a:rPr lang="en-GB" sz="2600" dirty="0" err="1">
                <a:solidFill>
                  <a:srgbClr val="FFFF00"/>
                </a:solidFill>
              </a:rPr>
              <a:t>lidé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mají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tendenci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měnit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svoje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chování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pokud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jsou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někým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sledováni</a:t>
            </a:r>
            <a:r>
              <a:rPr lang="en-GB" sz="2600" dirty="0">
                <a:solidFill>
                  <a:srgbClr val="FFFF00"/>
                </a:solidFill>
              </a:rPr>
              <a:t>																																									</a:t>
            </a:r>
            <a:r>
              <a:rPr lang="en-GB" sz="2600" dirty="0" err="1">
                <a:solidFill>
                  <a:srgbClr val="FFFF00"/>
                </a:solidFill>
              </a:rPr>
              <a:t>podle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Gavora</a:t>
            </a:r>
            <a:r>
              <a:rPr lang="en-GB" sz="2600" dirty="0">
                <a:solidFill>
                  <a:srgbClr val="FFFF00"/>
                </a:solidFill>
              </a:rPr>
              <a:t> 2000</a:t>
            </a:r>
          </a:p>
        </p:txBody>
      </p:sp>
    </p:spTree>
    <p:extLst>
      <p:ext uri="{BB962C8B-B14F-4D97-AF65-F5344CB8AC3E}">
        <p14:creationId xmlns:p14="http://schemas.microsoft.com/office/powerpoint/2010/main" val="29823801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59862" cy="1255713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EXPERIMENT (EXPERIMENTÁLNÍ METODA)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1013" y="1800225"/>
            <a:ext cx="9059862" cy="4989513"/>
          </a:xfrm>
          <a:solidFill>
            <a:schemeClr val="accent6">
              <a:lumMod val="50000"/>
            </a:schemeClr>
          </a:solidFill>
          <a:ln/>
        </p:spPr>
        <p:txBody>
          <a:bodyPr>
            <a:spAutoFit/>
          </a:bodyPr>
          <a:lstStyle/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400" u="sng" dirty="0" err="1">
                <a:solidFill>
                  <a:srgbClr val="FFFF00"/>
                </a:solidFill>
              </a:rPr>
              <a:t>experimentální</a:t>
            </a:r>
            <a:r>
              <a:rPr lang="en-GB" sz="2400" u="sng" dirty="0">
                <a:solidFill>
                  <a:srgbClr val="FFFF00"/>
                </a:solidFill>
              </a:rPr>
              <a:t> </a:t>
            </a:r>
            <a:r>
              <a:rPr lang="en-GB" sz="2400" u="sng" dirty="0" err="1">
                <a:solidFill>
                  <a:srgbClr val="FFFF00"/>
                </a:solidFill>
              </a:rPr>
              <a:t>skupina</a:t>
            </a:r>
            <a:r>
              <a:rPr lang="en-GB" sz="2400" dirty="0">
                <a:solidFill>
                  <a:srgbClr val="FFFF00"/>
                </a:solidFill>
              </a:rPr>
              <a:t> - </a:t>
            </a:r>
            <a:r>
              <a:rPr lang="en-GB" sz="2400" dirty="0" err="1">
                <a:solidFill>
                  <a:srgbClr val="FFFF00"/>
                </a:solidFill>
              </a:rPr>
              <a:t>skupina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 err="1">
                <a:solidFill>
                  <a:srgbClr val="FFFF00"/>
                </a:solidFill>
              </a:rPr>
              <a:t>subjektů</a:t>
            </a:r>
            <a:r>
              <a:rPr lang="en-GB" sz="2400" dirty="0">
                <a:solidFill>
                  <a:srgbClr val="FFFF00"/>
                </a:solidFill>
              </a:rPr>
              <a:t>, </a:t>
            </a:r>
            <a:r>
              <a:rPr lang="en-GB" sz="2400" dirty="0" err="1">
                <a:solidFill>
                  <a:srgbClr val="FFFF00"/>
                </a:solidFill>
              </a:rPr>
              <a:t>ve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 err="1">
                <a:solidFill>
                  <a:srgbClr val="FFFF00"/>
                </a:solidFill>
              </a:rPr>
              <a:t>které</a:t>
            </a:r>
            <a:r>
              <a:rPr lang="en-GB" sz="2400" dirty="0">
                <a:solidFill>
                  <a:srgbClr val="FFFF00"/>
                </a:solidFill>
              </a:rPr>
              <a:t> se </a:t>
            </a:r>
            <a:r>
              <a:rPr lang="en-GB" sz="2400" dirty="0" err="1">
                <a:solidFill>
                  <a:srgbClr val="FFFF00"/>
                </a:solidFill>
              </a:rPr>
              <a:t>uskutečňuje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 err="1">
                <a:solidFill>
                  <a:srgbClr val="FFFF00"/>
                </a:solidFill>
              </a:rPr>
              <a:t>experimentální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 err="1">
                <a:solidFill>
                  <a:srgbClr val="FFFF00"/>
                </a:solidFill>
              </a:rPr>
              <a:t>působení</a:t>
            </a:r>
            <a:endParaRPr lang="en-GB" sz="2400" dirty="0">
              <a:solidFill>
                <a:srgbClr val="FFFF00"/>
              </a:solidFill>
            </a:endParaRPr>
          </a:p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400" u="sng" dirty="0" err="1">
                <a:solidFill>
                  <a:srgbClr val="FFFF00"/>
                </a:solidFill>
              </a:rPr>
              <a:t>kontrolní</a:t>
            </a:r>
            <a:r>
              <a:rPr lang="en-GB" sz="2400" u="sng" dirty="0">
                <a:solidFill>
                  <a:srgbClr val="FFFF00"/>
                </a:solidFill>
              </a:rPr>
              <a:t> </a:t>
            </a:r>
            <a:r>
              <a:rPr lang="en-GB" sz="2400" u="sng" dirty="0" err="1">
                <a:solidFill>
                  <a:srgbClr val="FFFF00"/>
                </a:solidFill>
              </a:rPr>
              <a:t>skupina</a:t>
            </a:r>
            <a:r>
              <a:rPr lang="en-GB" sz="2400" dirty="0">
                <a:solidFill>
                  <a:srgbClr val="FFFF00"/>
                </a:solidFill>
              </a:rPr>
              <a:t> - v </a:t>
            </a:r>
            <a:r>
              <a:rPr lang="en-GB" sz="2400" dirty="0" err="1">
                <a:solidFill>
                  <a:srgbClr val="FFFF00"/>
                </a:solidFill>
              </a:rPr>
              <a:t>té</a:t>
            </a:r>
            <a:r>
              <a:rPr lang="en-GB" sz="2400" dirty="0">
                <a:solidFill>
                  <a:srgbClr val="FFFF00"/>
                </a:solidFill>
              </a:rPr>
              <a:t> se </a:t>
            </a:r>
            <a:r>
              <a:rPr lang="en-GB" sz="2400" dirty="0" err="1">
                <a:solidFill>
                  <a:srgbClr val="FFFF00"/>
                </a:solidFill>
              </a:rPr>
              <a:t>neuskutečňuje</a:t>
            </a:r>
            <a:r>
              <a:rPr lang="en-GB" sz="2400" dirty="0">
                <a:solidFill>
                  <a:srgbClr val="FFFF00"/>
                </a:solidFill>
              </a:rPr>
              <a:t> ex. </a:t>
            </a:r>
            <a:r>
              <a:rPr lang="en-GB" sz="2400" dirty="0" err="1">
                <a:solidFill>
                  <a:srgbClr val="FFFF00"/>
                </a:solidFill>
              </a:rPr>
              <a:t>působení</a:t>
            </a:r>
            <a:endParaRPr lang="en-GB" sz="2400" dirty="0">
              <a:solidFill>
                <a:srgbClr val="FFFF00"/>
              </a:solidFill>
            </a:endParaRPr>
          </a:p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400" u="sng" dirty="0" err="1">
                <a:solidFill>
                  <a:srgbClr val="FFFF00"/>
                </a:solidFill>
              </a:rPr>
              <a:t>pretest</a:t>
            </a:r>
            <a:r>
              <a:rPr lang="en-GB" sz="2400" dirty="0">
                <a:solidFill>
                  <a:srgbClr val="FFFF00"/>
                </a:solidFill>
              </a:rPr>
              <a:t> - </a:t>
            </a:r>
            <a:r>
              <a:rPr lang="en-GB" sz="2400" dirty="0" err="1">
                <a:solidFill>
                  <a:srgbClr val="FFFF00"/>
                </a:solidFill>
              </a:rPr>
              <a:t>vstupní</a:t>
            </a:r>
            <a:r>
              <a:rPr lang="en-GB" sz="2400" dirty="0">
                <a:solidFill>
                  <a:srgbClr val="FFFF00"/>
                </a:solidFill>
              </a:rPr>
              <a:t> test (</a:t>
            </a:r>
            <a:r>
              <a:rPr lang="en-GB" sz="2400" dirty="0" err="1">
                <a:solidFill>
                  <a:srgbClr val="FFFF00"/>
                </a:solidFill>
              </a:rPr>
              <a:t>zadává</a:t>
            </a:r>
            <a:r>
              <a:rPr lang="en-GB" sz="2400" dirty="0">
                <a:solidFill>
                  <a:srgbClr val="FFFF00"/>
                </a:solidFill>
              </a:rPr>
              <a:t> se </a:t>
            </a:r>
            <a:r>
              <a:rPr lang="en-GB" sz="2400" dirty="0" err="1">
                <a:solidFill>
                  <a:srgbClr val="FFFF00"/>
                </a:solidFill>
              </a:rPr>
              <a:t>subjektům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 err="1">
                <a:solidFill>
                  <a:srgbClr val="FFFF00"/>
                </a:solidFill>
              </a:rPr>
              <a:t>před</a:t>
            </a:r>
            <a:r>
              <a:rPr lang="en-GB" sz="2400" dirty="0">
                <a:solidFill>
                  <a:srgbClr val="FFFF00"/>
                </a:solidFill>
              </a:rPr>
              <a:t> ex. </a:t>
            </a:r>
            <a:r>
              <a:rPr lang="en-GB" sz="2400" dirty="0" err="1">
                <a:solidFill>
                  <a:srgbClr val="FFFF00"/>
                </a:solidFill>
              </a:rPr>
              <a:t>působením</a:t>
            </a:r>
            <a:endParaRPr lang="en-GB" sz="2400" dirty="0">
              <a:solidFill>
                <a:srgbClr val="FFFF00"/>
              </a:solidFill>
            </a:endParaRPr>
          </a:p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400" u="sng" dirty="0" err="1">
                <a:solidFill>
                  <a:srgbClr val="FFFF00"/>
                </a:solidFill>
              </a:rPr>
              <a:t>posttest</a:t>
            </a:r>
            <a:r>
              <a:rPr lang="en-GB" sz="2400" dirty="0">
                <a:solidFill>
                  <a:srgbClr val="FFFF00"/>
                </a:solidFill>
              </a:rPr>
              <a:t> - </a:t>
            </a:r>
            <a:r>
              <a:rPr lang="en-GB" sz="2400" dirty="0" err="1">
                <a:solidFill>
                  <a:srgbClr val="FFFF00"/>
                </a:solidFill>
              </a:rPr>
              <a:t>závěrečný</a:t>
            </a:r>
            <a:r>
              <a:rPr lang="en-GB" sz="2400" dirty="0">
                <a:solidFill>
                  <a:srgbClr val="FFFF00"/>
                </a:solidFill>
              </a:rPr>
              <a:t> test (</a:t>
            </a:r>
            <a:r>
              <a:rPr lang="en-GB" sz="2400" dirty="0" err="1">
                <a:solidFill>
                  <a:srgbClr val="FFFF00"/>
                </a:solidFill>
              </a:rPr>
              <a:t>zadává</a:t>
            </a:r>
            <a:r>
              <a:rPr lang="en-GB" sz="2400" dirty="0">
                <a:solidFill>
                  <a:srgbClr val="FFFF00"/>
                </a:solidFill>
              </a:rPr>
              <a:t> se </a:t>
            </a:r>
            <a:r>
              <a:rPr lang="en-GB" sz="2400" dirty="0" err="1">
                <a:solidFill>
                  <a:srgbClr val="FFFF00"/>
                </a:solidFill>
              </a:rPr>
              <a:t>subjektům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 err="1">
                <a:solidFill>
                  <a:srgbClr val="FFFF00"/>
                </a:solidFill>
              </a:rPr>
              <a:t>po</a:t>
            </a:r>
            <a:r>
              <a:rPr lang="en-GB" sz="2400" dirty="0">
                <a:solidFill>
                  <a:srgbClr val="FFFF00"/>
                </a:solidFill>
              </a:rPr>
              <a:t> ex. </a:t>
            </a:r>
            <a:r>
              <a:rPr lang="en-GB" sz="2400" dirty="0" err="1">
                <a:solidFill>
                  <a:srgbClr val="FFFF00"/>
                </a:solidFill>
              </a:rPr>
              <a:t>působení</a:t>
            </a:r>
            <a:endParaRPr lang="en-GB" sz="2400" dirty="0">
              <a:solidFill>
                <a:srgbClr val="FFFF00"/>
              </a:solidFill>
            </a:endParaRPr>
          </a:p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400" u="sng" dirty="0" err="1">
                <a:solidFill>
                  <a:srgbClr val="FFFF00"/>
                </a:solidFill>
              </a:rPr>
              <a:t>nezávisle</a:t>
            </a:r>
            <a:r>
              <a:rPr lang="en-GB" sz="2400" u="sng" dirty="0">
                <a:solidFill>
                  <a:srgbClr val="FFFF00"/>
                </a:solidFill>
              </a:rPr>
              <a:t> </a:t>
            </a:r>
            <a:r>
              <a:rPr lang="en-GB" sz="2400" u="sng" dirty="0" err="1">
                <a:solidFill>
                  <a:srgbClr val="FFFF00"/>
                </a:solidFill>
              </a:rPr>
              <a:t>proměnná</a:t>
            </a:r>
            <a:r>
              <a:rPr lang="en-GB" sz="2400" dirty="0">
                <a:solidFill>
                  <a:srgbClr val="FFFF00"/>
                </a:solidFill>
              </a:rPr>
              <a:t> - </a:t>
            </a:r>
            <a:r>
              <a:rPr lang="en-GB" sz="2400" dirty="0" err="1">
                <a:solidFill>
                  <a:srgbClr val="FFFF00"/>
                </a:solidFill>
              </a:rPr>
              <a:t>proměnná</a:t>
            </a:r>
            <a:r>
              <a:rPr lang="en-GB" sz="2400" dirty="0">
                <a:solidFill>
                  <a:srgbClr val="FFFF00"/>
                </a:solidFill>
              </a:rPr>
              <a:t>, </a:t>
            </a:r>
            <a:r>
              <a:rPr lang="en-GB" sz="2400" dirty="0" err="1">
                <a:solidFill>
                  <a:srgbClr val="FFFF00"/>
                </a:solidFill>
              </a:rPr>
              <a:t>kterou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 err="1">
                <a:solidFill>
                  <a:srgbClr val="FFFF00"/>
                </a:solidFill>
              </a:rPr>
              <a:t>výzkumník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 err="1">
                <a:solidFill>
                  <a:srgbClr val="FFFF00"/>
                </a:solidFill>
              </a:rPr>
              <a:t>manipuluje</a:t>
            </a:r>
            <a:r>
              <a:rPr lang="en-GB" sz="2400" dirty="0">
                <a:solidFill>
                  <a:srgbClr val="FFFF00"/>
                </a:solidFill>
              </a:rPr>
              <a:t> v </a:t>
            </a:r>
            <a:r>
              <a:rPr lang="en-GB" sz="2400" dirty="0" err="1">
                <a:solidFill>
                  <a:srgbClr val="FFFF00"/>
                </a:solidFill>
              </a:rPr>
              <a:t>experimentální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 err="1">
                <a:solidFill>
                  <a:srgbClr val="FFFF00"/>
                </a:solidFill>
              </a:rPr>
              <a:t>skupině</a:t>
            </a:r>
            <a:r>
              <a:rPr lang="en-GB" sz="2400" dirty="0">
                <a:solidFill>
                  <a:srgbClr val="FFFF00"/>
                </a:solidFill>
              </a:rPr>
              <a:t> a </a:t>
            </a:r>
            <a:r>
              <a:rPr lang="en-GB" sz="2400" dirty="0" err="1">
                <a:solidFill>
                  <a:srgbClr val="FFFF00"/>
                </a:solidFill>
              </a:rPr>
              <a:t>kterou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 err="1">
                <a:solidFill>
                  <a:srgbClr val="FFFF00"/>
                </a:solidFill>
              </a:rPr>
              <a:t>nechává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 err="1">
                <a:solidFill>
                  <a:srgbClr val="FFFF00"/>
                </a:solidFill>
              </a:rPr>
              <a:t>nedotknutu</a:t>
            </a:r>
            <a:r>
              <a:rPr lang="en-GB" sz="2400" dirty="0">
                <a:solidFill>
                  <a:srgbClr val="FFFF00"/>
                </a:solidFill>
              </a:rPr>
              <a:t> v </a:t>
            </a:r>
            <a:r>
              <a:rPr lang="en-GB" sz="2400" dirty="0" err="1">
                <a:solidFill>
                  <a:srgbClr val="FFFF00"/>
                </a:solidFill>
              </a:rPr>
              <a:t>kontrolní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 err="1">
                <a:solidFill>
                  <a:srgbClr val="FFFF00"/>
                </a:solidFill>
              </a:rPr>
              <a:t>skupině</a:t>
            </a:r>
            <a:endParaRPr lang="en-GB" sz="2400" dirty="0">
              <a:solidFill>
                <a:srgbClr val="FFFF00"/>
              </a:solidFill>
            </a:endParaRPr>
          </a:p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400" u="sng" dirty="0" err="1">
                <a:solidFill>
                  <a:srgbClr val="FFFF00"/>
                </a:solidFill>
              </a:rPr>
              <a:t>závisle</a:t>
            </a:r>
            <a:r>
              <a:rPr lang="en-GB" sz="2400" u="sng" dirty="0">
                <a:solidFill>
                  <a:srgbClr val="FFFF00"/>
                </a:solidFill>
              </a:rPr>
              <a:t> </a:t>
            </a:r>
            <a:r>
              <a:rPr lang="en-GB" sz="2400" u="sng" dirty="0" err="1">
                <a:solidFill>
                  <a:srgbClr val="FFFF00"/>
                </a:solidFill>
              </a:rPr>
              <a:t>proměnná</a:t>
            </a:r>
            <a:r>
              <a:rPr lang="en-GB" sz="2400" dirty="0">
                <a:solidFill>
                  <a:srgbClr val="FFFF00"/>
                </a:solidFill>
              </a:rPr>
              <a:t> - </a:t>
            </a:r>
            <a:r>
              <a:rPr lang="en-GB" sz="2400" dirty="0" err="1">
                <a:solidFill>
                  <a:srgbClr val="FFFF00"/>
                </a:solidFill>
              </a:rPr>
              <a:t>důsledek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 err="1">
                <a:solidFill>
                  <a:srgbClr val="FFFF00"/>
                </a:solidFill>
              </a:rPr>
              <a:t>vlivu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 err="1">
                <a:solidFill>
                  <a:srgbClr val="FFFF00"/>
                </a:solidFill>
              </a:rPr>
              <a:t>nezávisle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 err="1">
                <a:solidFill>
                  <a:srgbClr val="FFFF00"/>
                </a:solidFill>
              </a:rPr>
              <a:t>proměnné</a:t>
            </a:r>
            <a:r>
              <a:rPr lang="en-GB" sz="2400" dirty="0">
                <a:solidFill>
                  <a:srgbClr val="FFFF00"/>
                </a:solidFill>
              </a:rPr>
              <a:t>																																	</a:t>
            </a:r>
            <a:r>
              <a:rPr lang="en-GB" sz="2400" dirty="0" err="1">
                <a:solidFill>
                  <a:srgbClr val="FFFF00"/>
                </a:solidFill>
              </a:rPr>
              <a:t>podle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 err="1">
                <a:solidFill>
                  <a:srgbClr val="FFFF00"/>
                </a:solidFill>
              </a:rPr>
              <a:t>Gavora</a:t>
            </a:r>
            <a:r>
              <a:rPr lang="en-GB" sz="2400" dirty="0">
                <a:solidFill>
                  <a:srgbClr val="FFFF00"/>
                </a:solidFill>
              </a:rPr>
              <a:t> 2000</a:t>
            </a:r>
          </a:p>
        </p:txBody>
      </p:sp>
    </p:spTree>
    <p:extLst>
      <p:ext uri="{BB962C8B-B14F-4D97-AF65-F5344CB8AC3E}">
        <p14:creationId xmlns:p14="http://schemas.microsoft.com/office/powerpoint/2010/main" val="40588456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59862" cy="1255713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OBSAHOVÁ ANALÝZA TEXTU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1013" y="1800225"/>
            <a:ext cx="9059862" cy="4989513"/>
          </a:xfrm>
          <a:solidFill>
            <a:schemeClr val="accent6">
              <a:lumMod val="50000"/>
            </a:schemeClr>
          </a:solidFill>
          <a:ln/>
        </p:spPr>
        <p:txBody>
          <a:bodyPr>
            <a:spAutoFit/>
          </a:bodyPr>
          <a:lstStyle/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400" u="sng">
                <a:solidFill>
                  <a:srgbClr val="FFFF00"/>
                </a:solidFill>
              </a:rPr>
              <a:t>nekvantitativní způsob obsahové analýzy</a:t>
            </a:r>
            <a:r>
              <a:rPr lang="en-GB" sz="2400">
                <a:solidFill>
                  <a:srgbClr val="FFFF00"/>
                </a:solidFill>
              </a:rPr>
              <a:t> - kategorie se nezpracovávají numericky</a:t>
            </a:r>
          </a:p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400" u="sng">
                <a:solidFill>
                  <a:srgbClr val="FFFF00"/>
                </a:solidFill>
              </a:rPr>
              <a:t>kvantitativní způsob obsahové analýzy</a:t>
            </a:r>
            <a:r>
              <a:rPr lang="en-GB" sz="2400">
                <a:solidFill>
                  <a:srgbClr val="FFFF00"/>
                </a:solidFill>
              </a:rPr>
              <a:t> -obsahové prvky textu se kvantifikují</a:t>
            </a:r>
          </a:p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400" u="sng">
                <a:solidFill>
                  <a:srgbClr val="FFFF00"/>
                </a:solidFill>
              </a:rPr>
              <a:t>základní soubor</a:t>
            </a:r>
            <a:r>
              <a:rPr lang="en-GB" sz="2400">
                <a:solidFill>
                  <a:srgbClr val="FFFF00"/>
                </a:solidFill>
              </a:rPr>
              <a:t> - všechny texty, které se týkají dané problematiky</a:t>
            </a:r>
          </a:p>
          <a:p>
            <a:pPr>
              <a:lnSpc>
                <a:spcPct val="9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5875" algn="l"/>
                <a:tab pos="8083550" algn="l"/>
                <a:tab pos="8532813" algn="l"/>
                <a:tab pos="8982075" algn="l"/>
              </a:tabLst>
            </a:pPr>
            <a:r>
              <a:rPr lang="en-GB" sz="2400">
                <a:solidFill>
                  <a:srgbClr val="FFFF00"/>
                </a:solidFill>
              </a:rPr>
              <a:t>významové jednotky - slovo (jméno, slovo citově zabarvené, faktografické, vyjadřující postoje, osobní zájmeno), tvrzení, téma, atd.</a:t>
            </a:r>
          </a:p>
        </p:txBody>
      </p:sp>
    </p:spTree>
    <p:extLst>
      <p:ext uri="{BB962C8B-B14F-4D97-AF65-F5344CB8AC3E}">
        <p14:creationId xmlns:p14="http://schemas.microsoft.com/office/powerpoint/2010/main" val="14720173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>
                <a:solidFill>
                  <a:srgbClr val="FFFF00"/>
                </a:solidFill>
              </a:rPr>
              <a:t>POUŽITÁ LITERATURA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2343150"/>
          </a:xfrm>
          <a:solidFill>
            <a:srgbClr val="336699"/>
          </a:solidFill>
          <a:ln/>
        </p:spPr>
        <p:txBody>
          <a:bodyPr>
            <a:spAutoFit/>
          </a:bodyPr>
          <a:lstStyle/>
          <a:p>
            <a:pPr marL="401638" indent="-296863">
              <a:lnSpc>
                <a:spcPct val="83000"/>
              </a:lnSpc>
              <a:tabLst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</a:pPr>
            <a:r>
              <a:rPr lang="en-GB" sz="2600" b="1">
                <a:solidFill>
                  <a:srgbClr val="FFFF00"/>
                </a:solidFill>
              </a:rPr>
              <a:t>DISMAN, M. </a:t>
            </a:r>
            <a:r>
              <a:rPr lang="en-GB" sz="2600" b="1" i="1">
                <a:solidFill>
                  <a:srgbClr val="FFFF00"/>
                </a:solidFill>
              </a:rPr>
              <a:t>Jak se vyrábí sociologická znalost.</a:t>
            </a:r>
            <a:r>
              <a:rPr lang="en-GB" sz="2600" b="1">
                <a:solidFill>
                  <a:srgbClr val="FFFF00"/>
                </a:solidFill>
              </a:rPr>
              <a:t> Praha : Karolinum, 2002. 374 s. ISBN: 80-246-0139-7</a:t>
            </a:r>
          </a:p>
          <a:p>
            <a:pPr marL="401638" indent="-296863">
              <a:lnSpc>
                <a:spcPct val="83000"/>
              </a:lnSpc>
              <a:tabLst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</a:pPr>
            <a:r>
              <a:rPr lang="en-GB" sz="2600">
                <a:solidFill>
                  <a:srgbClr val="FFFF00"/>
                </a:solidFill>
              </a:rPr>
              <a:t>GAVORA, P. </a:t>
            </a:r>
            <a:r>
              <a:rPr lang="en-GB" sz="2600" i="1">
                <a:solidFill>
                  <a:srgbClr val="FFFF00"/>
                </a:solidFill>
              </a:rPr>
              <a:t>Úvod do pedagogického výzkumu</a:t>
            </a:r>
            <a:r>
              <a:rPr lang="en-GB" sz="2600">
                <a:solidFill>
                  <a:srgbClr val="FFFF00"/>
                </a:solidFill>
              </a:rPr>
              <a:t>. Brno : Paido, 2000. ISBN 80-85931-79-6.</a:t>
            </a:r>
          </a:p>
          <a:p>
            <a:pPr marL="401638" indent="-296863">
              <a:lnSpc>
                <a:spcPct val="83000"/>
              </a:lnSpc>
              <a:tabLst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</a:pPr>
            <a:r>
              <a:rPr lang="en-GB" sz="2600">
                <a:solidFill>
                  <a:srgbClr val="FFFF00"/>
                </a:solidFill>
              </a:rPr>
              <a:t>PELIKÁN, J. </a:t>
            </a:r>
            <a:r>
              <a:rPr lang="en-GB" sz="2600" i="1">
                <a:solidFill>
                  <a:srgbClr val="FFFF00"/>
                </a:solidFill>
              </a:rPr>
              <a:t>Metody empirického výzkumu pedagogických jevů</a:t>
            </a:r>
            <a:r>
              <a:rPr lang="en-GB" sz="2600">
                <a:solidFill>
                  <a:srgbClr val="FFFF00"/>
                </a:solidFill>
              </a:rPr>
              <a:t>. Praha : Karolinum, 1998. ISBN 80-7184-569-8.</a:t>
            </a:r>
          </a:p>
        </p:txBody>
      </p:sp>
    </p:spTree>
    <p:extLst>
      <p:ext uri="{BB962C8B-B14F-4D97-AF65-F5344CB8AC3E}">
        <p14:creationId xmlns:p14="http://schemas.microsoft.com/office/powerpoint/2010/main" val="33435736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729099"/>
            <a:ext cx="9072562" cy="408702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dirty="0" smtClean="0">
                <a:solidFill>
                  <a:srgbClr val="FFFF00"/>
                </a:solidFill>
              </a:rPr>
              <a:t>VYMEZENÍ PEDAGOGIKY</a:t>
            </a:r>
            <a:endParaRPr lang="en-GB" sz="3200" dirty="0">
              <a:solidFill>
                <a:srgbClr val="FFFF00"/>
              </a:solidFill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1800" y="1403573"/>
            <a:ext cx="9072562" cy="5192447"/>
          </a:xfrm>
          <a:solidFill>
            <a:schemeClr val="accent6">
              <a:lumMod val="50000"/>
            </a:schemeClr>
          </a:solidFill>
          <a:ln/>
        </p:spPr>
        <p:txBody>
          <a:bodyPr>
            <a:spAutoFit/>
          </a:bodyPr>
          <a:lstStyle/>
          <a:p>
            <a:pPr marL="561975" indent="-457200">
              <a:lnSpc>
                <a:spcPct val="83000"/>
              </a:lnSpc>
              <a:buFont typeface="Arial" pitchFamily="34" charset="0"/>
              <a:buChar char="•"/>
              <a:tabLst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</a:pPr>
            <a:r>
              <a:rPr lang="cs-CZ" sz="2800" b="1" dirty="0" smtClean="0">
                <a:solidFill>
                  <a:srgbClr val="FFFF00"/>
                </a:solidFill>
              </a:rPr>
              <a:t>Pedagogika – věda o edukaci</a:t>
            </a:r>
          </a:p>
          <a:p>
            <a:pPr marL="561975" indent="-457200">
              <a:lnSpc>
                <a:spcPct val="83000"/>
              </a:lnSpc>
              <a:buFont typeface="Arial" pitchFamily="34" charset="0"/>
              <a:buChar char="•"/>
              <a:tabLst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</a:pPr>
            <a:r>
              <a:rPr lang="cs-CZ" sz="2800" b="1" dirty="0" smtClean="0">
                <a:solidFill>
                  <a:srgbClr val="FFFF00"/>
                </a:solidFill>
              </a:rPr>
              <a:t>Předmět pedagogiky:</a:t>
            </a:r>
          </a:p>
          <a:p>
            <a:pPr marL="401638" indent="-296863">
              <a:lnSpc>
                <a:spcPct val="83000"/>
              </a:lnSpc>
              <a:tabLst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</a:pPr>
            <a:r>
              <a:rPr lang="cs-CZ" sz="2800" b="1" dirty="0">
                <a:solidFill>
                  <a:srgbClr val="FFFF00"/>
                </a:solidFill>
              </a:rPr>
              <a:t>	</a:t>
            </a:r>
            <a:r>
              <a:rPr lang="cs-CZ" sz="2800" b="1" dirty="0" smtClean="0">
                <a:solidFill>
                  <a:srgbClr val="FFFF00"/>
                </a:solidFill>
              </a:rPr>
              <a:t>		- všechno, co determinuje edukační prostředí</a:t>
            </a:r>
          </a:p>
          <a:p>
            <a:pPr marL="401638" indent="-296863">
              <a:lnSpc>
                <a:spcPct val="83000"/>
              </a:lnSpc>
              <a:tabLst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</a:pPr>
            <a:r>
              <a:rPr lang="cs-CZ" sz="2800" b="1" dirty="0">
                <a:solidFill>
                  <a:srgbClr val="FFFF00"/>
                </a:solidFill>
              </a:rPr>
              <a:t>	</a:t>
            </a:r>
            <a:r>
              <a:rPr lang="cs-CZ" sz="2800" b="1" dirty="0" smtClean="0">
                <a:solidFill>
                  <a:srgbClr val="FFFF00"/>
                </a:solidFill>
              </a:rPr>
              <a:t>		- procesy, které se v těchto prostředích realizují</a:t>
            </a:r>
          </a:p>
          <a:p>
            <a:pPr marL="401638" indent="-296863">
              <a:lnSpc>
                <a:spcPct val="83000"/>
              </a:lnSpc>
              <a:tabLst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</a:pPr>
            <a:r>
              <a:rPr lang="cs-CZ" sz="2800" b="1" dirty="0">
                <a:solidFill>
                  <a:srgbClr val="FFFF00"/>
                </a:solidFill>
              </a:rPr>
              <a:t>	</a:t>
            </a:r>
            <a:r>
              <a:rPr lang="cs-CZ" sz="2800" b="1" dirty="0" smtClean="0">
                <a:solidFill>
                  <a:srgbClr val="FFFF00"/>
                </a:solidFill>
              </a:rPr>
              <a:t>		- výsledky a efekty těchto procesů</a:t>
            </a:r>
          </a:p>
          <a:p>
            <a:pPr marL="561975" indent="-457200">
              <a:lnSpc>
                <a:spcPct val="83000"/>
              </a:lnSpc>
              <a:buFont typeface="Arial" pitchFamily="34" charset="0"/>
              <a:buChar char="•"/>
              <a:tabLst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</a:pPr>
            <a:r>
              <a:rPr lang="cs-CZ" sz="2800" b="1" dirty="0" smtClean="0">
                <a:solidFill>
                  <a:srgbClr val="FFFF00"/>
                </a:solidFill>
              </a:rPr>
              <a:t>Struktura pedagogiky</a:t>
            </a:r>
          </a:p>
          <a:p>
            <a:pPr marL="104775" indent="0">
              <a:lnSpc>
                <a:spcPct val="83000"/>
              </a:lnSpc>
              <a:tabLst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</a:pPr>
            <a:r>
              <a:rPr lang="cs-CZ" sz="2800" b="1" dirty="0">
                <a:solidFill>
                  <a:srgbClr val="FFFF00"/>
                </a:solidFill>
              </a:rPr>
              <a:t>	</a:t>
            </a:r>
            <a:r>
              <a:rPr lang="cs-CZ" sz="2800" b="1" dirty="0" smtClean="0">
                <a:solidFill>
                  <a:srgbClr val="FFFF00"/>
                </a:solidFill>
              </a:rPr>
              <a:t>	- teorie (systém poznatků, vysvětlení procesů)</a:t>
            </a:r>
          </a:p>
          <a:p>
            <a:pPr marL="104775" indent="0">
              <a:lnSpc>
                <a:spcPct val="83000"/>
              </a:lnSpc>
              <a:tabLst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</a:pPr>
            <a:r>
              <a:rPr lang="cs-CZ" sz="2800" b="1" dirty="0">
                <a:solidFill>
                  <a:srgbClr val="FFFF00"/>
                </a:solidFill>
              </a:rPr>
              <a:t>	</a:t>
            </a:r>
            <a:r>
              <a:rPr lang="cs-CZ" sz="2800" b="1" dirty="0" smtClean="0">
                <a:solidFill>
                  <a:srgbClr val="FFFF00"/>
                </a:solidFill>
              </a:rPr>
              <a:t>	- výzkum (data pro teorii)</a:t>
            </a:r>
          </a:p>
          <a:p>
            <a:pPr marL="104775" indent="0">
              <a:lnSpc>
                <a:spcPct val="83000"/>
              </a:lnSpc>
              <a:tabLst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</a:pPr>
            <a:endParaRPr lang="cs-CZ" sz="2800" b="1" dirty="0" smtClean="0">
              <a:solidFill>
                <a:srgbClr val="FFFF00"/>
              </a:solidFill>
            </a:endParaRPr>
          </a:p>
          <a:p>
            <a:pPr marL="104775" indent="0">
              <a:lnSpc>
                <a:spcPct val="83000"/>
              </a:lnSpc>
              <a:tabLst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</a:pPr>
            <a:r>
              <a:rPr lang="cs-CZ" sz="2800" b="1" dirty="0" smtClean="0">
                <a:solidFill>
                  <a:srgbClr val="FFFF00"/>
                </a:solidFill>
              </a:rPr>
              <a:t>(Podle Průcha 2002)</a:t>
            </a:r>
          </a:p>
        </p:txBody>
      </p:sp>
    </p:spTree>
    <p:extLst>
      <p:ext uri="{BB962C8B-B14F-4D97-AF65-F5344CB8AC3E}">
        <p14:creationId xmlns:p14="http://schemas.microsoft.com/office/powerpoint/2010/main" val="10648714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729099"/>
            <a:ext cx="9072562" cy="408702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dirty="0" smtClean="0">
                <a:solidFill>
                  <a:srgbClr val="FFFF00"/>
                </a:solidFill>
              </a:rPr>
              <a:t>VYMEZENÍ PEDAGOGIKY</a:t>
            </a:r>
            <a:endParaRPr lang="en-GB" sz="3200" dirty="0">
              <a:solidFill>
                <a:srgbClr val="FFFF00"/>
              </a:solidFill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1800" y="1403573"/>
            <a:ext cx="9072562" cy="4907882"/>
          </a:xfrm>
          <a:solidFill>
            <a:schemeClr val="accent6">
              <a:lumMod val="50000"/>
            </a:schemeClr>
          </a:solidFill>
          <a:ln/>
        </p:spPr>
        <p:txBody>
          <a:bodyPr>
            <a:spAutoFit/>
          </a:bodyPr>
          <a:lstStyle/>
          <a:p>
            <a:pPr marL="561975" indent="-457200">
              <a:lnSpc>
                <a:spcPct val="83000"/>
              </a:lnSpc>
              <a:buFont typeface="Arial" pitchFamily="34" charset="0"/>
              <a:buChar char="•"/>
              <a:tabLst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</a:pPr>
            <a:r>
              <a:rPr lang="cs-CZ" sz="2800" b="1" dirty="0" smtClean="0">
                <a:solidFill>
                  <a:srgbClr val="FFFF00"/>
                </a:solidFill>
              </a:rPr>
              <a:t>Obsahová náplň pedagogiky</a:t>
            </a:r>
          </a:p>
          <a:p>
            <a:pPr marL="104775" indent="0">
              <a:lnSpc>
                <a:spcPct val="83000"/>
              </a:lnSpc>
              <a:tabLst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</a:pPr>
            <a:r>
              <a:rPr lang="cs-CZ" sz="2800" b="1" dirty="0" smtClean="0">
                <a:solidFill>
                  <a:srgbClr val="FFFF00"/>
                </a:solidFill>
              </a:rPr>
              <a:t>pedagogika představuje soubor disciplín:</a:t>
            </a:r>
          </a:p>
          <a:p>
            <a:pPr marL="104775" indent="0">
              <a:lnSpc>
                <a:spcPct val="83000"/>
              </a:lnSpc>
              <a:tabLst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</a:pPr>
            <a:r>
              <a:rPr lang="cs-CZ" sz="2800" b="1" dirty="0" smtClean="0">
                <a:solidFill>
                  <a:srgbClr val="FFFF00"/>
                </a:solidFill>
              </a:rPr>
              <a:t>obecná pedagogika, dějiny pedagogiky, srovnávací pedagogika, filozofie výchovy, sociologie výchovy, pedagogická antropologie, ekonomie vzdělávání, sociální pedagogika, speciální pedagogika, pedagogika volného času, obecná didaktika, oborové a předmětové didaktiky, pedagogická diagnostika, pedagogická evaluace, teorie řízení školství, aj.</a:t>
            </a:r>
          </a:p>
          <a:p>
            <a:pPr marL="104775" indent="0">
              <a:lnSpc>
                <a:spcPct val="83000"/>
              </a:lnSpc>
              <a:tabLst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</a:pPr>
            <a:r>
              <a:rPr lang="cs-CZ" sz="2800" b="1" dirty="0" smtClean="0">
                <a:solidFill>
                  <a:srgbClr val="FFFF00"/>
                </a:solidFill>
              </a:rPr>
              <a:t>(Podle Průcha 2002)</a:t>
            </a:r>
          </a:p>
          <a:p>
            <a:pPr marL="561975" indent="-457200">
              <a:lnSpc>
                <a:spcPct val="83000"/>
              </a:lnSpc>
              <a:buFont typeface="Arial" pitchFamily="34" charset="0"/>
              <a:buChar char="•"/>
              <a:tabLst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</a:pPr>
            <a:endParaRPr lang="cs-CZ" sz="20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6930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FFFF00"/>
                </a:solidFill>
              </a:rPr>
              <a:t>POUŽITÁ LITERATURA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marL="382588" indent="-290513" eaLnBrk="1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r>
              <a:rPr lang="en-GB" sz="2200" dirty="0" smtClean="0">
                <a:solidFill>
                  <a:srgbClr val="FFFF00"/>
                </a:solidFill>
              </a:rPr>
              <a:t>DISMAN, M. </a:t>
            </a:r>
            <a:r>
              <a:rPr lang="en-GB" sz="2200" i="1" dirty="0" err="1" smtClean="0">
                <a:solidFill>
                  <a:srgbClr val="FFFF00"/>
                </a:solidFill>
              </a:rPr>
              <a:t>Jak</a:t>
            </a:r>
            <a:r>
              <a:rPr lang="en-GB" sz="2200" i="1" dirty="0" smtClean="0">
                <a:solidFill>
                  <a:srgbClr val="FFFF00"/>
                </a:solidFill>
              </a:rPr>
              <a:t> se </a:t>
            </a:r>
            <a:r>
              <a:rPr lang="en-GB" sz="2200" i="1" dirty="0" err="1" smtClean="0">
                <a:solidFill>
                  <a:srgbClr val="FFFF00"/>
                </a:solidFill>
              </a:rPr>
              <a:t>vyrábí</a:t>
            </a:r>
            <a:r>
              <a:rPr lang="en-GB" sz="2200" i="1" dirty="0" smtClean="0">
                <a:solidFill>
                  <a:srgbClr val="FFFF00"/>
                </a:solidFill>
              </a:rPr>
              <a:t> </a:t>
            </a:r>
            <a:r>
              <a:rPr lang="en-GB" sz="2200" i="1" dirty="0" err="1" smtClean="0">
                <a:solidFill>
                  <a:srgbClr val="FFFF00"/>
                </a:solidFill>
              </a:rPr>
              <a:t>sociologická</a:t>
            </a:r>
            <a:r>
              <a:rPr lang="en-GB" sz="2200" i="1" dirty="0" smtClean="0">
                <a:solidFill>
                  <a:srgbClr val="FFFF00"/>
                </a:solidFill>
              </a:rPr>
              <a:t> </a:t>
            </a:r>
            <a:r>
              <a:rPr lang="en-GB" sz="2200" i="1" dirty="0" err="1" smtClean="0">
                <a:solidFill>
                  <a:srgbClr val="FFFF00"/>
                </a:solidFill>
              </a:rPr>
              <a:t>znalost</a:t>
            </a:r>
            <a:r>
              <a:rPr lang="en-GB" sz="2200" i="1" dirty="0" smtClean="0">
                <a:solidFill>
                  <a:srgbClr val="FFFF00"/>
                </a:solidFill>
              </a:rPr>
              <a:t>.</a:t>
            </a:r>
            <a:r>
              <a:rPr lang="en-GB" sz="2200" dirty="0" smtClean="0">
                <a:solidFill>
                  <a:srgbClr val="FFFF00"/>
                </a:solidFill>
              </a:rPr>
              <a:t> </a:t>
            </a:r>
            <a:r>
              <a:rPr lang="en-GB" sz="2200" dirty="0" err="1" smtClean="0">
                <a:solidFill>
                  <a:srgbClr val="FFFF00"/>
                </a:solidFill>
              </a:rPr>
              <a:t>Praha</a:t>
            </a:r>
            <a:r>
              <a:rPr lang="en-GB" sz="2200" dirty="0" smtClean="0">
                <a:solidFill>
                  <a:srgbClr val="FFFF00"/>
                </a:solidFill>
              </a:rPr>
              <a:t> : </a:t>
            </a:r>
            <a:r>
              <a:rPr lang="en-GB" sz="2200" dirty="0" err="1" smtClean="0">
                <a:solidFill>
                  <a:srgbClr val="FFFF00"/>
                </a:solidFill>
              </a:rPr>
              <a:t>Karolinum</a:t>
            </a:r>
            <a:r>
              <a:rPr lang="en-GB" sz="2200" dirty="0" smtClean="0">
                <a:solidFill>
                  <a:srgbClr val="FFFF00"/>
                </a:solidFill>
              </a:rPr>
              <a:t>, 2002. 374 s. ISBN: 80-246-0139-7</a:t>
            </a:r>
          </a:p>
          <a:p>
            <a:pPr marL="382588" indent="-290513" eaLnBrk="1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r>
              <a:rPr lang="en-GB" sz="2200" dirty="0" smtClean="0">
                <a:solidFill>
                  <a:srgbClr val="FFFF00"/>
                </a:solidFill>
              </a:rPr>
              <a:t>GAVORA, P. </a:t>
            </a:r>
            <a:r>
              <a:rPr lang="en-GB" sz="2200" i="1" dirty="0" err="1" smtClean="0">
                <a:solidFill>
                  <a:srgbClr val="FFFF00"/>
                </a:solidFill>
              </a:rPr>
              <a:t>Úvod</a:t>
            </a:r>
            <a:r>
              <a:rPr lang="en-GB" sz="2200" i="1" dirty="0" smtClean="0">
                <a:solidFill>
                  <a:srgbClr val="FFFF00"/>
                </a:solidFill>
              </a:rPr>
              <a:t> do </a:t>
            </a:r>
            <a:r>
              <a:rPr lang="en-GB" sz="2200" i="1" dirty="0" err="1" smtClean="0">
                <a:solidFill>
                  <a:srgbClr val="FFFF00"/>
                </a:solidFill>
              </a:rPr>
              <a:t>pedagogického</a:t>
            </a:r>
            <a:r>
              <a:rPr lang="en-GB" sz="2200" i="1" dirty="0" smtClean="0">
                <a:solidFill>
                  <a:srgbClr val="FFFF00"/>
                </a:solidFill>
              </a:rPr>
              <a:t> </a:t>
            </a:r>
            <a:r>
              <a:rPr lang="en-GB" sz="2200" i="1" dirty="0" err="1" smtClean="0">
                <a:solidFill>
                  <a:srgbClr val="FFFF00"/>
                </a:solidFill>
              </a:rPr>
              <a:t>výzkumu</a:t>
            </a:r>
            <a:r>
              <a:rPr lang="en-GB" sz="2200" dirty="0" smtClean="0">
                <a:solidFill>
                  <a:srgbClr val="FFFF00"/>
                </a:solidFill>
              </a:rPr>
              <a:t>. Brno : </a:t>
            </a:r>
            <a:r>
              <a:rPr lang="en-GB" sz="2200" dirty="0" err="1" smtClean="0">
                <a:solidFill>
                  <a:srgbClr val="FFFF00"/>
                </a:solidFill>
              </a:rPr>
              <a:t>Paido</a:t>
            </a:r>
            <a:r>
              <a:rPr lang="en-GB" sz="2200" dirty="0" smtClean="0">
                <a:solidFill>
                  <a:srgbClr val="FFFF00"/>
                </a:solidFill>
              </a:rPr>
              <a:t>, 2000. ISBN 80-85931-79-6.</a:t>
            </a:r>
          </a:p>
          <a:p>
            <a:pPr marL="382588" indent="-290513" eaLnBrk="1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r>
              <a:rPr lang="en-GB" sz="2200" dirty="0" smtClean="0">
                <a:solidFill>
                  <a:srgbClr val="FFFF00"/>
                </a:solidFill>
              </a:rPr>
              <a:t>HENDL, J. </a:t>
            </a:r>
            <a:r>
              <a:rPr lang="en-GB" sz="2200" i="1" dirty="0" err="1" smtClean="0">
                <a:solidFill>
                  <a:srgbClr val="FFFF00"/>
                </a:solidFill>
              </a:rPr>
              <a:t>Přehled</a:t>
            </a:r>
            <a:r>
              <a:rPr lang="en-GB" sz="2200" i="1" dirty="0" smtClean="0">
                <a:solidFill>
                  <a:srgbClr val="FFFF00"/>
                </a:solidFill>
              </a:rPr>
              <a:t> </a:t>
            </a:r>
            <a:r>
              <a:rPr lang="en-GB" sz="2200" i="1" dirty="0" err="1" smtClean="0">
                <a:solidFill>
                  <a:srgbClr val="FFFF00"/>
                </a:solidFill>
              </a:rPr>
              <a:t>statistických</a:t>
            </a:r>
            <a:r>
              <a:rPr lang="en-GB" sz="2200" i="1" dirty="0" smtClean="0">
                <a:solidFill>
                  <a:srgbClr val="FFFF00"/>
                </a:solidFill>
              </a:rPr>
              <a:t> </a:t>
            </a:r>
            <a:r>
              <a:rPr lang="en-GB" sz="2200" i="1" dirty="0" err="1" smtClean="0">
                <a:solidFill>
                  <a:srgbClr val="FFFF00"/>
                </a:solidFill>
              </a:rPr>
              <a:t>metod</a:t>
            </a:r>
            <a:r>
              <a:rPr lang="en-GB" sz="2200" dirty="0" smtClean="0">
                <a:solidFill>
                  <a:srgbClr val="FFFF00"/>
                </a:solidFill>
              </a:rPr>
              <a:t>. </a:t>
            </a:r>
            <a:r>
              <a:rPr lang="en-GB" sz="2200" dirty="0" err="1" smtClean="0">
                <a:solidFill>
                  <a:srgbClr val="FFFF00"/>
                </a:solidFill>
              </a:rPr>
              <a:t>Praha</a:t>
            </a:r>
            <a:r>
              <a:rPr lang="en-GB" sz="2200" dirty="0" smtClean="0">
                <a:solidFill>
                  <a:srgbClr val="FFFF00"/>
                </a:solidFill>
              </a:rPr>
              <a:t> : </a:t>
            </a:r>
            <a:r>
              <a:rPr lang="en-GB" sz="2200" dirty="0" err="1" smtClean="0">
                <a:solidFill>
                  <a:srgbClr val="FFFF00"/>
                </a:solidFill>
              </a:rPr>
              <a:t>Portál</a:t>
            </a:r>
            <a:r>
              <a:rPr lang="en-GB" sz="2200" dirty="0" smtClean="0">
                <a:solidFill>
                  <a:srgbClr val="FFFF00"/>
                </a:solidFill>
              </a:rPr>
              <a:t>, 2006. ISBN 80-73-67-123-9.</a:t>
            </a:r>
          </a:p>
          <a:p>
            <a:pPr marL="382588" indent="-290513" eaLnBrk="1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r>
              <a:rPr lang="en-GB" sz="2200" dirty="0" smtClean="0">
                <a:solidFill>
                  <a:srgbClr val="FFFF00"/>
                </a:solidFill>
              </a:rPr>
              <a:t>CHRÁSKA, M. </a:t>
            </a:r>
            <a:r>
              <a:rPr lang="en-GB" sz="2200" i="1" dirty="0" err="1" smtClean="0">
                <a:solidFill>
                  <a:srgbClr val="FFFF00"/>
                </a:solidFill>
              </a:rPr>
              <a:t>Metody</a:t>
            </a:r>
            <a:r>
              <a:rPr lang="en-GB" sz="2200" i="1" dirty="0" smtClean="0">
                <a:solidFill>
                  <a:srgbClr val="FFFF00"/>
                </a:solidFill>
              </a:rPr>
              <a:t> </a:t>
            </a:r>
            <a:r>
              <a:rPr lang="en-GB" sz="2200" i="1" dirty="0" err="1" smtClean="0">
                <a:solidFill>
                  <a:srgbClr val="FFFF00"/>
                </a:solidFill>
              </a:rPr>
              <a:t>pedagogického</a:t>
            </a:r>
            <a:r>
              <a:rPr lang="en-GB" sz="2200" i="1" dirty="0" smtClean="0">
                <a:solidFill>
                  <a:srgbClr val="FFFF00"/>
                </a:solidFill>
              </a:rPr>
              <a:t> </a:t>
            </a:r>
            <a:r>
              <a:rPr lang="en-GB" sz="2200" i="1" dirty="0" err="1" smtClean="0">
                <a:solidFill>
                  <a:srgbClr val="FFFF00"/>
                </a:solidFill>
              </a:rPr>
              <a:t>výzkumu</a:t>
            </a:r>
            <a:r>
              <a:rPr lang="en-GB" sz="2200" dirty="0" smtClean="0">
                <a:solidFill>
                  <a:srgbClr val="FFFF00"/>
                </a:solidFill>
              </a:rPr>
              <a:t>. </a:t>
            </a:r>
            <a:r>
              <a:rPr lang="en-GB" sz="2200" dirty="0" err="1" smtClean="0">
                <a:solidFill>
                  <a:srgbClr val="FFFF00"/>
                </a:solidFill>
              </a:rPr>
              <a:t>Praha</a:t>
            </a:r>
            <a:r>
              <a:rPr lang="en-GB" sz="2200" dirty="0" smtClean="0">
                <a:solidFill>
                  <a:srgbClr val="FFFF00"/>
                </a:solidFill>
              </a:rPr>
              <a:t> : </a:t>
            </a:r>
            <a:r>
              <a:rPr lang="en-GB" sz="2200" dirty="0" err="1" smtClean="0">
                <a:solidFill>
                  <a:srgbClr val="FFFF00"/>
                </a:solidFill>
              </a:rPr>
              <a:t>Grada</a:t>
            </a:r>
            <a:r>
              <a:rPr lang="en-GB" sz="2200" dirty="0" smtClean="0">
                <a:solidFill>
                  <a:srgbClr val="FFFF00"/>
                </a:solidFill>
              </a:rPr>
              <a:t>, 2007. 978-80-247-1369-4.</a:t>
            </a:r>
          </a:p>
          <a:p>
            <a:pPr marL="382588" indent="-290513" eaLnBrk="1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r>
              <a:rPr lang="en-GB" sz="2200" dirty="0" smtClean="0">
                <a:solidFill>
                  <a:srgbClr val="FFFF00"/>
                </a:solidFill>
              </a:rPr>
              <a:t>PELIKÁN, J. </a:t>
            </a:r>
            <a:r>
              <a:rPr lang="en-GB" sz="2200" i="1" dirty="0" err="1" smtClean="0">
                <a:solidFill>
                  <a:srgbClr val="FFFF00"/>
                </a:solidFill>
              </a:rPr>
              <a:t>Metody</a:t>
            </a:r>
            <a:r>
              <a:rPr lang="en-GB" sz="2200" i="1" dirty="0" smtClean="0">
                <a:solidFill>
                  <a:srgbClr val="FFFF00"/>
                </a:solidFill>
              </a:rPr>
              <a:t> </a:t>
            </a:r>
            <a:r>
              <a:rPr lang="en-GB" sz="2200" i="1" dirty="0" err="1" smtClean="0">
                <a:solidFill>
                  <a:srgbClr val="FFFF00"/>
                </a:solidFill>
              </a:rPr>
              <a:t>empirického</a:t>
            </a:r>
            <a:r>
              <a:rPr lang="en-GB" sz="2200" i="1" dirty="0" smtClean="0">
                <a:solidFill>
                  <a:srgbClr val="FFFF00"/>
                </a:solidFill>
              </a:rPr>
              <a:t> </a:t>
            </a:r>
            <a:r>
              <a:rPr lang="en-GB" sz="2200" i="1" dirty="0" err="1" smtClean="0">
                <a:solidFill>
                  <a:srgbClr val="FFFF00"/>
                </a:solidFill>
              </a:rPr>
              <a:t>výzkumu</a:t>
            </a:r>
            <a:r>
              <a:rPr lang="en-GB" sz="2200" i="1" dirty="0" smtClean="0">
                <a:solidFill>
                  <a:srgbClr val="FFFF00"/>
                </a:solidFill>
              </a:rPr>
              <a:t> </a:t>
            </a:r>
            <a:r>
              <a:rPr lang="en-GB" sz="2200" i="1" dirty="0" err="1" smtClean="0">
                <a:solidFill>
                  <a:srgbClr val="FFFF00"/>
                </a:solidFill>
              </a:rPr>
              <a:t>pedagogických</a:t>
            </a:r>
            <a:r>
              <a:rPr lang="en-GB" sz="2200" i="1" dirty="0" smtClean="0">
                <a:solidFill>
                  <a:srgbClr val="FFFF00"/>
                </a:solidFill>
              </a:rPr>
              <a:t> </a:t>
            </a:r>
            <a:r>
              <a:rPr lang="en-GB" sz="2200" i="1" dirty="0" err="1" smtClean="0">
                <a:solidFill>
                  <a:srgbClr val="FFFF00"/>
                </a:solidFill>
              </a:rPr>
              <a:t>jevů</a:t>
            </a:r>
            <a:r>
              <a:rPr lang="en-GB" sz="2200" dirty="0" smtClean="0">
                <a:solidFill>
                  <a:srgbClr val="FFFF00"/>
                </a:solidFill>
              </a:rPr>
              <a:t>. </a:t>
            </a:r>
            <a:r>
              <a:rPr lang="en-GB" sz="2200" dirty="0" err="1" smtClean="0">
                <a:solidFill>
                  <a:srgbClr val="FFFF00"/>
                </a:solidFill>
              </a:rPr>
              <a:t>Praha</a:t>
            </a:r>
            <a:r>
              <a:rPr lang="en-GB" sz="2200" dirty="0" smtClean="0">
                <a:solidFill>
                  <a:srgbClr val="FFFF00"/>
                </a:solidFill>
              </a:rPr>
              <a:t> : </a:t>
            </a:r>
            <a:r>
              <a:rPr lang="en-GB" sz="2200" dirty="0" err="1" smtClean="0">
                <a:solidFill>
                  <a:srgbClr val="FFFF00"/>
                </a:solidFill>
              </a:rPr>
              <a:t>Karolinum</a:t>
            </a:r>
            <a:r>
              <a:rPr lang="en-GB" sz="2200" dirty="0" smtClean="0">
                <a:solidFill>
                  <a:srgbClr val="FFFF00"/>
                </a:solidFill>
              </a:rPr>
              <a:t>, 1998. ISBN 80-7184-569-8.</a:t>
            </a:r>
          </a:p>
          <a:p>
            <a:pPr marL="382588" indent="-290513" eaLnBrk="1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r>
              <a:rPr lang="en-GB" sz="2200" dirty="0" smtClean="0">
                <a:solidFill>
                  <a:srgbClr val="FFFF00"/>
                </a:solidFill>
              </a:rPr>
              <a:t>PRŮCHA, J. </a:t>
            </a:r>
            <a:r>
              <a:rPr lang="en-GB" sz="2200" i="1" dirty="0" err="1" smtClean="0">
                <a:solidFill>
                  <a:srgbClr val="FFFF00"/>
                </a:solidFill>
              </a:rPr>
              <a:t>Moderní</a:t>
            </a:r>
            <a:r>
              <a:rPr lang="en-GB" sz="2200" i="1" dirty="0" smtClean="0">
                <a:solidFill>
                  <a:srgbClr val="FFFF00"/>
                </a:solidFill>
              </a:rPr>
              <a:t> </a:t>
            </a:r>
            <a:r>
              <a:rPr lang="en-GB" sz="2200" i="1" dirty="0" err="1" smtClean="0">
                <a:solidFill>
                  <a:srgbClr val="FFFF00"/>
                </a:solidFill>
              </a:rPr>
              <a:t>pedagogika</a:t>
            </a:r>
            <a:r>
              <a:rPr lang="en-GB" sz="2200" dirty="0" smtClean="0">
                <a:solidFill>
                  <a:srgbClr val="FFFF00"/>
                </a:solidFill>
              </a:rPr>
              <a:t>. </a:t>
            </a:r>
            <a:r>
              <a:rPr lang="en-GB" sz="2200" dirty="0" err="1" smtClean="0">
                <a:solidFill>
                  <a:srgbClr val="FFFF00"/>
                </a:solidFill>
              </a:rPr>
              <a:t>Praha</a:t>
            </a:r>
            <a:r>
              <a:rPr lang="en-GB" sz="2200" dirty="0" smtClean="0">
                <a:solidFill>
                  <a:srgbClr val="FFFF00"/>
                </a:solidFill>
              </a:rPr>
              <a:t> : </a:t>
            </a:r>
            <a:r>
              <a:rPr lang="en-GB" sz="2200" dirty="0" err="1" smtClean="0">
                <a:solidFill>
                  <a:srgbClr val="FFFF00"/>
                </a:solidFill>
              </a:rPr>
              <a:t>Portál</a:t>
            </a:r>
            <a:r>
              <a:rPr lang="en-GB" sz="2200" dirty="0" smtClean="0">
                <a:solidFill>
                  <a:srgbClr val="FFFF00"/>
                </a:solidFill>
              </a:rPr>
              <a:t>, 2002. ISBN 80-7178-631-4.</a:t>
            </a:r>
          </a:p>
          <a:p>
            <a:pPr marL="382588" indent="-290513" eaLnBrk="1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3825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</a:pPr>
            <a:r>
              <a:rPr lang="en-GB" sz="2200" dirty="0" smtClean="0">
                <a:solidFill>
                  <a:srgbClr val="FFFF00"/>
                </a:solidFill>
              </a:rPr>
              <a:t>PRŮCHA, J.; WALTEROVÁ E.; MAREŠ, J. </a:t>
            </a:r>
            <a:r>
              <a:rPr lang="en-GB" sz="2200" i="1" dirty="0" err="1" smtClean="0">
                <a:solidFill>
                  <a:srgbClr val="FFFF00"/>
                </a:solidFill>
              </a:rPr>
              <a:t>Pedagogický</a:t>
            </a:r>
            <a:r>
              <a:rPr lang="en-GB" sz="2200" i="1" dirty="0" smtClean="0">
                <a:solidFill>
                  <a:srgbClr val="FFFF00"/>
                </a:solidFill>
              </a:rPr>
              <a:t> </a:t>
            </a:r>
            <a:r>
              <a:rPr lang="en-GB" sz="2200" i="1" dirty="0" err="1" smtClean="0">
                <a:solidFill>
                  <a:srgbClr val="FFFF00"/>
                </a:solidFill>
              </a:rPr>
              <a:t>slovník</a:t>
            </a:r>
            <a:r>
              <a:rPr lang="en-GB" sz="2200" dirty="0" smtClean="0">
                <a:solidFill>
                  <a:srgbClr val="FFFF00"/>
                </a:solidFill>
              </a:rPr>
              <a:t>. </a:t>
            </a:r>
            <a:r>
              <a:rPr lang="en-GB" sz="2200" dirty="0" err="1" smtClean="0">
                <a:solidFill>
                  <a:srgbClr val="FFFF00"/>
                </a:solidFill>
              </a:rPr>
              <a:t>Praha</a:t>
            </a:r>
            <a:r>
              <a:rPr lang="en-GB" sz="2200" dirty="0" smtClean="0">
                <a:solidFill>
                  <a:srgbClr val="FFFF00"/>
                </a:solidFill>
              </a:rPr>
              <a:t> : </a:t>
            </a:r>
            <a:r>
              <a:rPr lang="en-GB" sz="2200" dirty="0" err="1" smtClean="0">
                <a:solidFill>
                  <a:srgbClr val="FFFF00"/>
                </a:solidFill>
              </a:rPr>
              <a:t>Portál</a:t>
            </a:r>
            <a:r>
              <a:rPr lang="en-GB" sz="2200" dirty="0" smtClean="0">
                <a:solidFill>
                  <a:srgbClr val="FFFF00"/>
                </a:solidFill>
              </a:rPr>
              <a:t>, 2003. ISBN 80-7178-772-8.</a:t>
            </a:r>
          </a:p>
        </p:txBody>
      </p:sp>
    </p:spTree>
    <p:extLst>
      <p:ext uri="{BB962C8B-B14F-4D97-AF65-F5344CB8AC3E}">
        <p14:creationId xmlns:p14="http://schemas.microsoft.com/office/powerpoint/2010/main" val="24118424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METODY A NÁSTROJE KVANTITATIVNÍHO VÝZKUMU VE SPOL. VĚDÁCH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3943350"/>
          </a:xfrm>
          <a:solidFill>
            <a:srgbClr val="336699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000">
                <a:solidFill>
                  <a:srgbClr val="FFFF00"/>
                </a:solidFill>
                <a:cs typeface="Times New Roman" pitchFamily="16" charset="0"/>
              </a:rPr>
              <a:t>Dotazník</a:t>
            </a:r>
          </a:p>
          <a:p>
            <a:pPr>
              <a:lnSpc>
                <a:spcPct val="8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000">
                <a:solidFill>
                  <a:srgbClr val="FFFF00"/>
                </a:solidFill>
                <a:cs typeface="Times New Roman" pitchFamily="16" charset="0"/>
              </a:rPr>
              <a:t>Pozorování</a:t>
            </a:r>
          </a:p>
          <a:p>
            <a:pPr>
              <a:lnSpc>
                <a:spcPct val="8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000">
                <a:solidFill>
                  <a:srgbClr val="FFFF00"/>
                </a:solidFill>
                <a:cs typeface="Times New Roman" pitchFamily="16" charset="0"/>
              </a:rPr>
              <a:t>Interview</a:t>
            </a:r>
          </a:p>
          <a:p>
            <a:pPr>
              <a:lnSpc>
                <a:spcPct val="8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000">
                <a:solidFill>
                  <a:srgbClr val="FFFF00"/>
                </a:solidFill>
                <a:cs typeface="Times New Roman" pitchFamily="16" charset="0"/>
              </a:rPr>
              <a:t>Obsahová analýza textu</a:t>
            </a:r>
          </a:p>
          <a:p>
            <a:pPr>
              <a:lnSpc>
                <a:spcPct val="8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000">
                <a:solidFill>
                  <a:srgbClr val="FFFF00"/>
                </a:solidFill>
                <a:cs typeface="Times New Roman" pitchFamily="16" charset="0"/>
              </a:rPr>
              <a:t>Experiment</a:t>
            </a:r>
          </a:p>
          <a:p>
            <a:pPr>
              <a:lnSpc>
                <a:spcPct val="8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4000">
                <a:solidFill>
                  <a:srgbClr val="FFFF00"/>
                </a:solidFill>
                <a:cs typeface="Times New Roman" pitchFamily="16" charset="0"/>
              </a:rPr>
              <a:t>Didaktický test</a:t>
            </a:r>
          </a:p>
        </p:txBody>
      </p:sp>
    </p:spTree>
    <p:extLst>
      <p:ext uri="{BB962C8B-B14F-4D97-AF65-F5344CB8AC3E}">
        <p14:creationId xmlns:p14="http://schemas.microsoft.com/office/powerpoint/2010/main" val="31346335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PILOTNÍ STUDIE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3095625"/>
          </a:xfrm>
          <a:solidFill>
            <a:srgbClr val="336699"/>
          </a:solidFill>
          <a:ln/>
        </p:spPr>
        <p:txBody>
          <a:bodyPr>
            <a:spAutoFit/>
          </a:bodyPr>
          <a:lstStyle/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je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prováděna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na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malé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skupině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z populace</a:t>
            </a:r>
          </a:p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nejčastěji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zde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používáme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spíš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kvalitativní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techniky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(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nestandardizovaný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rozhovor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)</a:t>
            </a:r>
          </a:p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cíl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pilotní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studie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: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zjistit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zda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vůbec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v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populaci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u="sng" dirty="0" err="1">
                <a:solidFill>
                  <a:srgbClr val="FFFF00"/>
                </a:solidFill>
                <a:cs typeface="Times New Roman" pitchFamily="16" charset="0"/>
              </a:rPr>
              <a:t>existuje</a:t>
            </a:r>
            <a:r>
              <a:rPr lang="en-GB" sz="3600" u="sng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u="sng" dirty="0" err="1">
                <a:solidFill>
                  <a:srgbClr val="FFFF00"/>
                </a:solidFill>
                <a:cs typeface="Times New Roman" pitchFamily="16" charset="0"/>
              </a:rPr>
              <a:t>informace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kterou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požadujeme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a </a:t>
            </a:r>
            <a:r>
              <a:rPr lang="en-GB" sz="3600" u="sng" dirty="0">
                <a:solidFill>
                  <a:srgbClr val="FFFF00"/>
                </a:solidFill>
                <a:cs typeface="Times New Roman" pitchFamily="16" charset="0"/>
              </a:rPr>
              <a:t>je-li </a:t>
            </a:r>
            <a:r>
              <a:rPr lang="en-GB" sz="3600" u="sng" dirty="0" err="1">
                <a:solidFill>
                  <a:srgbClr val="FFFF00"/>
                </a:solidFill>
                <a:cs typeface="Times New Roman" pitchFamily="16" charset="0"/>
              </a:rPr>
              <a:t>dosažitelná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0207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PILOTNÍ STUDIE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4462463"/>
          </a:xfrm>
          <a:solidFill>
            <a:srgbClr val="336699"/>
          </a:solidFill>
          <a:ln/>
        </p:spPr>
        <p:txBody>
          <a:bodyPr>
            <a:spAutoFit/>
          </a:bodyPr>
          <a:lstStyle/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etnocentrismus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: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soudit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jiné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kultury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z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hlediska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naší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kultury</a:t>
            </a:r>
            <a:endParaRPr lang="en-GB" sz="3600" dirty="0">
              <a:solidFill>
                <a:srgbClr val="FFFF00"/>
              </a:solidFill>
              <a:cs typeface="Times New Roman" pitchFamily="16" charset="0"/>
            </a:endParaRPr>
          </a:p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když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dva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říkají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totéž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nemusí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to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vždy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znamenat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totéž</a:t>
            </a:r>
            <a:endParaRPr lang="en-GB" sz="3600" dirty="0">
              <a:solidFill>
                <a:srgbClr val="FFFF00"/>
              </a:solidFill>
              <a:cs typeface="Times New Roman" pitchFamily="16" charset="0"/>
            </a:endParaRPr>
          </a:p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Pilotní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studie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nám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pomůže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porozumět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populaci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kterou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zkoumáme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.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Abychom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se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ptali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jazykem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kterému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dotazovaní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správně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porozumí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a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formulovali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dotazy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tak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aby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byli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ochotní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odpovídat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82709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PŘEDVÝZKUM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4972050"/>
          </a:xfrm>
          <a:solidFill>
            <a:srgbClr val="336699"/>
          </a:solidFill>
          <a:ln/>
        </p:spPr>
        <p:txBody>
          <a:bodyPr>
            <a:spAutoFit/>
          </a:bodyPr>
          <a:lstStyle/>
          <a:p>
            <a:pPr marL="457200" indent="-4572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Když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máme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hotový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výzkumný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nástroj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, je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velmi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vhodné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si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jej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vyzkoušet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na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vzorku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populace (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obvykle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větším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než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u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pilotní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studie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). Je to test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výzkumného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nástroje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.</a:t>
            </a:r>
          </a:p>
          <a:p>
            <a:pPr marL="457200" indent="-4572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testujeme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srozumitelnost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a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jednoznačnost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otázek</a:t>
            </a:r>
            <a:endParaRPr lang="en-GB" sz="2800" dirty="0">
              <a:solidFill>
                <a:srgbClr val="FFFF00"/>
              </a:solidFill>
              <a:cs typeface="Times New Roman" pitchFamily="16" charset="0"/>
            </a:endParaRPr>
          </a:p>
          <a:p>
            <a:pPr marL="457200" indent="-4572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někdy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nás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také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zajímá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např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. -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jak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dlouho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trvá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vyplnění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dotazníku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atd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.</a:t>
            </a:r>
          </a:p>
          <a:p>
            <a:pPr marL="457200" indent="-4572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po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statistickém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zpracování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předvýzkumu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můžeme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získat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představu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o tom,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jak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velký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výzkumný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vzorek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budeme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potřebovat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(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popř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.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jaká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je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reliabilita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jednotlivých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položek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)</a:t>
            </a:r>
          </a:p>
          <a:p>
            <a:pPr marL="457200" indent="-4572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pilotní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studie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a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předvýzkum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by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měly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být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nezbytnou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součástí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každé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vědecké</a:t>
            </a:r>
            <a:r>
              <a:rPr lang="en-GB" sz="28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800" dirty="0" err="1">
                <a:solidFill>
                  <a:srgbClr val="FFFF00"/>
                </a:solidFill>
                <a:cs typeface="Times New Roman" pitchFamily="16" charset="0"/>
              </a:rPr>
              <a:t>studie</a:t>
            </a:r>
            <a:endParaRPr lang="en-GB" sz="2800" dirty="0">
              <a:solidFill>
                <a:srgbClr val="FFFF00"/>
              </a:solidFill>
              <a:cs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978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VALIDITA VÝZKUMNÉHO NÁSTROJE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4006850"/>
          </a:xfrm>
          <a:solidFill>
            <a:srgbClr val="336699"/>
          </a:solidFill>
          <a:ln/>
        </p:spPr>
        <p:txBody>
          <a:bodyPr>
            <a:spAutoFit/>
          </a:bodyPr>
          <a:lstStyle/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„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nejobecnější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definice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validy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je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stručnosti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obsažená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v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ozázce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„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Měříme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to, o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čem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se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domníváme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že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měříme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?“ (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Kerlinger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1972 s.435)</a:t>
            </a:r>
          </a:p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validita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zkoumá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platnost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měření</a:t>
            </a:r>
            <a:endParaRPr lang="en-GB" sz="3600" dirty="0">
              <a:solidFill>
                <a:srgbClr val="FFFF00"/>
              </a:solidFill>
              <a:cs typeface="Times New Roman" pitchFamily="16" charset="0"/>
            </a:endParaRPr>
          </a:p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např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.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někteří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výzkumníci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se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domnívají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že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když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měří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vědomosti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měří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tím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i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schopnosti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-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takový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výzkum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je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navalidní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16330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>
            <a:spAutoFit/>
          </a:bodyPr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FFFF00"/>
                </a:solidFill>
              </a:rPr>
              <a:t>RELIABILITA VÝZKUMNÉHO NÁSTROJE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5373688"/>
          </a:xfrm>
          <a:solidFill>
            <a:srgbClr val="336699"/>
          </a:solidFill>
          <a:ln/>
        </p:spPr>
        <p:txBody>
          <a:bodyPr>
            <a:spAutoFit/>
          </a:bodyPr>
          <a:lstStyle/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zatímco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validita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zjišťuje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platnost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a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pravdivost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použitého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přístupu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u="sng" dirty="0" err="1">
                <a:solidFill>
                  <a:srgbClr val="FFFF00"/>
                </a:solidFill>
                <a:cs typeface="Times New Roman" pitchFamily="16" charset="0"/>
              </a:rPr>
              <a:t>reliabilita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se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ptá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po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u="sng" dirty="0" err="1">
                <a:solidFill>
                  <a:srgbClr val="FFFF00"/>
                </a:solidFill>
                <a:cs typeface="Times New Roman" pitchFamily="16" charset="0"/>
              </a:rPr>
              <a:t>spolehlivosti</a:t>
            </a:r>
            <a:r>
              <a:rPr lang="en-GB" sz="3600" u="sng" dirty="0">
                <a:solidFill>
                  <a:srgbClr val="FFFF00"/>
                </a:solidFill>
                <a:cs typeface="Times New Roman" pitchFamily="16" charset="0"/>
              </a:rPr>
              <a:t> a </a:t>
            </a:r>
            <a:r>
              <a:rPr lang="en-GB" sz="3600" u="sng" dirty="0" err="1">
                <a:solidFill>
                  <a:srgbClr val="FFFF00"/>
                </a:solidFill>
                <a:cs typeface="Times New Roman" pitchFamily="16" charset="0"/>
              </a:rPr>
              <a:t>přesnosti</a:t>
            </a:r>
            <a:endParaRPr lang="en-GB" sz="3600" u="sng" dirty="0">
              <a:solidFill>
                <a:srgbClr val="FFFF00"/>
              </a:solidFill>
              <a:cs typeface="Times New Roman" pitchFamily="16" charset="0"/>
            </a:endParaRPr>
          </a:p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zjišťování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reliability: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opakovaná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měření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ekvivalentní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formy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výzkumného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nástroje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vnitřní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konzistence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(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matematicky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pomocí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Cronbachova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koeficientu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alfa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)</a:t>
            </a:r>
          </a:p>
          <a:p>
            <a:pPr marL="571500" indent="-571500">
              <a:lnSpc>
                <a:spcPct val="83000"/>
              </a:lnSpc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čím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má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výzkumný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nástroj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víc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položek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,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tím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má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za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normálních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okolností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vyšší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reliabilitu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.																									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podle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3600" dirty="0" err="1">
                <a:solidFill>
                  <a:srgbClr val="FFFF00"/>
                </a:solidFill>
                <a:cs typeface="Times New Roman" pitchFamily="16" charset="0"/>
              </a:rPr>
              <a:t>Gavora</a:t>
            </a:r>
            <a:r>
              <a:rPr lang="en-GB" sz="3600" dirty="0">
                <a:solidFill>
                  <a:srgbClr val="FFFF00"/>
                </a:solidFill>
                <a:cs typeface="Times New Roman" pitchFamily="16" charset="0"/>
              </a:rPr>
              <a:t>: 2000</a:t>
            </a:r>
          </a:p>
        </p:txBody>
      </p:sp>
    </p:spTree>
    <p:extLst>
      <p:ext uri="{BB962C8B-B14F-4D97-AF65-F5344CB8AC3E}">
        <p14:creationId xmlns:p14="http://schemas.microsoft.com/office/powerpoint/2010/main" val="5014608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4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4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34622</TotalTime>
  <Words>1879</Words>
  <Application>Microsoft Office PowerPoint</Application>
  <PresentationFormat>Vlastní</PresentationFormat>
  <Paragraphs>250</Paragraphs>
  <Slides>38</Slides>
  <Notes>38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Motiv systému Office</vt:lpstr>
      <vt:lpstr>Školní pedagogika</vt:lpstr>
      <vt:lpstr>Charakteristiky pedagogického výzkumu</vt:lpstr>
      <vt:lpstr>Základy pedagogické metodologie</vt:lpstr>
      <vt:lpstr>METODY A NÁSTROJE KVANTITATIVNÍHO VÝZKUMU VE SPOL. VĚDÁCH</vt:lpstr>
      <vt:lpstr>PILOTNÍ STUDIE</vt:lpstr>
      <vt:lpstr>PILOTNÍ STUDIE</vt:lpstr>
      <vt:lpstr>PŘEDVÝZKUM</vt:lpstr>
      <vt:lpstr>VALIDITA VÝZKUMNÉHO NÁSTROJE</vt:lpstr>
      <vt:lpstr>RELIABILITA VÝZKUMNÉHO NÁSTROJE</vt:lpstr>
      <vt:lpstr>DOTAZNÍK</vt:lpstr>
      <vt:lpstr>DOTAZNÍK - TERMINOLOGIE</vt:lpstr>
      <vt:lpstr>základní pravidla při tvorbě dotazníku</vt:lpstr>
      <vt:lpstr>typy položek (otázek)</vt:lpstr>
      <vt:lpstr>typy položek (otázek)</vt:lpstr>
      <vt:lpstr>další pravidla při tvorbě dotazníku</vt:lpstr>
      <vt:lpstr>DOTAZNÍK</vt:lpstr>
      <vt:lpstr>PRŮVODNÍ DOPIS</vt:lpstr>
      <vt:lpstr>ŠKÁLY</vt:lpstr>
      <vt:lpstr>TYPY ŠKÁL</vt:lpstr>
      <vt:lpstr>TYPY ŠKÁL</vt:lpstr>
      <vt:lpstr>TYPY ŠKÁL</vt:lpstr>
      <vt:lpstr>TYPY ŠKÁL</vt:lpstr>
      <vt:lpstr>TVORBA BIPOLÁRNĆH ŠKÁL</vt:lpstr>
      <vt:lpstr>TYPY ŠKÁL</vt:lpstr>
      <vt:lpstr>VYHODNOCOVÁNÍ ŠKÁL</vt:lpstr>
      <vt:lpstr>VÝZKUMNÉ NÁSTROJE - POZOROVÁNÍ</vt:lpstr>
      <vt:lpstr>PRŮBĚH POZOROVÁNÍ</vt:lpstr>
      <vt:lpstr>ZÁKLADNÍ ZPŮSOBY ZÁZNAMU KATEGORIÍ</vt:lpstr>
      <vt:lpstr>VYHODNOCOVÁNÍ KATEGORIÍ</vt:lpstr>
      <vt:lpstr>INTERVIEW</vt:lpstr>
      <vt:lpstr>INTERVIEW</vt:lpstr>
      <vt:lpstr>EXPERIMENT (EXPERIMENTÁLNÍ METODA)</vt:lpstr>
      <vt:lpstr>EXPERIMENT (EXPERIMENTÁLNÍ METODA)</vt:lpstr>
      <vt:lpstr>OBSAHOVÁ ANALÝZA TEXTU</vt:lpstr>
      <vt:lpstr>POUŽITÁ LITERATURA</vt:lpstr>
      <vt:lpstr>VYMEZENÍ PEDAGOGIKY</vt:lpstr>
      <vt:lpstr>VYMEZENÍ PEDAGOGIKY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pedagogika</dc:title>
  <dc:creator>Zdenal</dc:creator>
  <cp:lastModifiedBy>Zdenal</cp:lastModifiedBy>
  <cp:revision>20</cp:revision>
  <cp:lastPrinted>1601-01-01T00:00:00Z</cp:lastPrinted>
  <dcterms:created xsi:type="dcterms:W3CDTF">1601-01-01T00:00:00Z</dcterms:created>
  <dcterms:modified xsi:type="dcterms:W3CDTF">2011-12-11T21:21:36Z</dcterms:modified>
</cp:coreProperties>
</file>