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80" r:id="rId10"/>
    <p:sldId id="281" r:id="rId11"/>
    <p:sldId id="276" r:id="rId12"/>
    <p:sldId id="282" r:id="rId13"/>
    <p:sldId id="277" r:id="rId14"/>
    <p:sldId id="278" r:id="rId15"/>
    <p:sldId id="263" r:id="rId16"/>
    <p:sldId id="264" r:id="rId17"/>
    <p:sldId id="279" r:id="rId18"/>
    <p:sldId id="265" r:id="rId19"/>
    <p:sldId id="274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</p:sldIdLst>
  <p:sldSz cx="10080625" cy="7559675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04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14368" name="Rectangle 3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295900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80" name="Rectangle 3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9163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3215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3215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32150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32150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0135B5B2-54A2-4352-80E5-281A5CF94F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0BDA1A3-BB2D-4AAD-9692-BF0949FE79DC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163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355340D1-FD7F-45CC-B243-2BD245723179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3482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AEE07271-24DF-4F57-B953-75B63A066361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368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9CC7C5C-D2EA-4ADF-BAD6-7230FF5BD9A7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3891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B7BBE04-2794-47F5-8058-3784F5A47857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4096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8A63A903-D2D4-4288-861B-A319673781F9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4301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C5525D5-DEB6-46FA-8D8A-B347FE857328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2C72A65-6C9A-4BEC-BEF6-760CB7DC6180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4710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B308A7F-CF74-4329-A99E-94CFCC976F02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4915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A149519-1D56-4FEA-9227-06ACC6ECE4D0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120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1008E50-E7EA-4CDB-BE94-159B4E148D85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325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5E7B0C2-68BF-4321-B59F-A1A7160E8237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184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8D4FE1C-E2F2-4120-B08D-0F7D8379E634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53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5BD11D1-DFD6-4EF3-98BE-99D9A49BD108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734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1693E60-BFE8-4B22-BF7C-221D4568B15A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939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E3FAF4D-C4E2-448E-9905-151FAF26FF32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6144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F7A8E9BA-F41C-4ABA-870C-6D7D2E5615A5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6349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97106CE-1C99-47E9-90C9-81502DEAC97C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655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E80A744-6C39-45A4-B517-5FBE9F35C4E0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675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0CBEC61-BB79-41FE-A784-6FCF789174AB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27</a:t>
            </a:fld>
            <a:endParaRPr lang="en-GB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97A95BA-D403-4D15-8033-7540C023CEDA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2048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E725056C-EA56-41F4-9749-AF94626655D6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2253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B9C595E8-190A-4D25-AC96-0BAC5E127B7E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2458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96B8F488-463F-4B6E-915F-AE5545355EF5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2662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12548B4-F20B-4875-A27A-24D4AB507769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2867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68F85DDE-784C-42CF-85D4-2AB3B0F78A08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3072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C80CCEBC-AA3F-4577-8398-37EA257DC8FE}" type="slidenum">
              <a:rPr lang="en-GB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41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3277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00750" cy="4764087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5F98-230B-41D9-94FA-1933833D98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29EEA-8DD7-4EA4-A35A-145BA286F1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70750" y="301625"/>
            <a:ext cx="2255838" cy="64341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15112" cy="64341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ECB43-C301-4140-8DA5-A9A32ADDB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23350" cy="12334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7BE7C-ECF1-40E9-B49E-DF91311501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63F67-ED73-4002-B80A-2AF7045F1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583DA-3FA3-440E-B085-BE8BC9D83E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35475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1113" y="1768475"/>
            <a:ext cx="4435475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77A55-74D7-4686-8DA0-C4030F4DBA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D48E9-9DFC-4BA5-A7F4-EB70082B2F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F53F4-550E-462F-8466-E2595226DA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48EBB-3598-42D9-BAC4-26FDAD8662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E1C0F-4F86-4D7C-88CC-98CE9000EF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E5891-B1AD-481D-AA12-94471BA338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23350" cy="123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2335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2987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2987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464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2987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3615EA9-1C23-4D25-B7A5-5722EBAB5E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lnSpc>
          <a:spcPct val="41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41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41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41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13549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7925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solidFill>
                  <a:srgbClr val="FFFF00"/>
                </a:solidFill>
              </a:rPr>
              <a:t>Školní pedagogika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814513"/>
            <a:ext cx="9072562" cy="4900612"/>
          </a:xfrm>
          <a:solidFill>
            <a:srgbClr val="355E00"/>
          </a:solidFill>
        </p:spPr>
        <p:txBody>
          <a:bodyPr anchor="ctr"/>
          <a:lstStyle/>
          <a:p>
            <a:pPr marL="0" indent="0" algn="ctr" eaLnBrk="1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Mgr. Zdeněk Hromádka, Ph.D.</a:t>
            </a:r>
          </a:p>
          <a:p>
            <a:pPr marL="0" indent="0" algn="ctr" eaLnBrk="1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smtClean="0">
                <a:solidFill>
                  <a:srgbClr val="CCCC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13549@mail.muni.cz</a:t>
            </a:r>
          </a:p>
          <a:p>
            <a:pPr marL="0" indent="0" algn="ctr" eaLnBrk="1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Učebna IBA1, 17:00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smtClean="0">
                <a:solidFill>
                  <a:srgbClr val="FFFF00"/>
                </a:solidFill>
              </a:rPr>
              <a:t>Bitva na Bílé hoře</a:t>
            </a:r>
            <a:endParaRPr lang="en-GB" sz="3200" smtClean="0">
              <a:solidFill>
                <a:srgbClr val="FFFF00"/>
              </a:solidFill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338" y="2484438"/>
            <a:ext cx="494347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19738" y="2484438"/>
            <a:ext cx="427037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J. A. Komenský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2000" u="sng" smtClean="0">
                <a:solidFill>
                  <a:srgbClr val="FFFF00"/>
                </a:solidFill>
              </a:rPr>
              <a:t>Jan Amos Komenský (1592 - 1670)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Od 12 let sirotek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V 19 letech poslán do Herbronu (protestantského) 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Cestuje, studuje (Heidelberk, Holandsko, Anglie)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Je svědkem nových oblastí poznání – úsvit moderní přírodovědy, heliocentrismus, veřejná pitva, teologické rozpravy – protestantské, vize nové společnosti postavené na vzdělání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Vrací se na Moravu (dosud málo zasaženou vzděláváním), aby vzdělával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1618 – se mladý teolog stává rektorem ve Fulneku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1623 – opouští Komenský Fulnek (jeho žena a děti tam zahynuli na zavlečenou epidemii, knihovna shořela); vznikají knihy útěšné „Labirint světa“ (1623) a „Hlubina bezpečnosti“ (1625)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Komenský se ukrývá na různých panstvích protestantských pánů 1628 odchází do Lešna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en-GB" sz="20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smtClean="0">
                <a:solidFill>
                  <a:srgbClr val="FFFF00"/>
                </a:solidFill>
              </a:rPr>
              <a:t>Lešno</a:t>
            </a:r>
            <a:endParaRPr lang="en-GB" sz="3200" smtClean="0">
              <a:solidFill>
                <a:srgbClr val="FFFF00"/>
              </a:solidFill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9725" y="2266950"/>
            <a:ext cx="3744913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J. A. Komenský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2000" u="sng" smtClean="0">
                <a:solidFill>
                  <a:srgbClr val="FFFF00"/>
                </a:solidFill>
              </a:rPr>
              <a:t>Jan Amos Komenský (1592 - 1670)</a:t>
            </a: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V Lešně pracuje Komenský jako učitel a vznikají tu první verze knih „Didaktika tj. umění umělého vyučování“; „Velká didaktika“ (Didaktica Magna) – systém všenápravy ve vzdělávání (soustavy školství, vzdělávání učitelů, vypracovávání učebnic či pomůcek); Informatorium školy mateřské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Ve světě se Komenský proslavil knihou „Brána jazyků otevřená“ (učebnice latiny)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Komenský – mistr jazykových učebnic a známý pansofista byl v roce 1641 pozván Londýna (připravuje tam koncept anglického školství)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1642 Odjíždí přes Holandsko, kde se potkává s Descartesem, do Švédska, kde se usazuje v Elblagu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1648 vrací se do Lešna (stává se biskupem Jednoty bratrské a ztrácí druhou manželku); Vesfálský mír (konec 30leté války) – znemožněn návrat do vlasti (píše „Kšaft umírající matky Jednoty bratrské“)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en-GB" sz="20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J. A. Komenský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2000" u="sng" smtClean="0">
                <a:solidFill>
                  <a:srgbClr val="FFFF00"/>
                </a:solidFill>
              </a:rPr>
              <a:t>Jan Amos Komenský (1592 - 1670)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1650 Odjíždí do Uher reformovat zaostalé školství (tam vzniká „Škola hrou“ a „Svět smyslů v obrazech“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1654 se vrací do Lešna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1656 – Lešno vypáleno – vrací se do Holandska, usadí se i s rodinou v Amsterodamu (pracuje na didaktických spisech „Opera didactica omnia“)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en-GB" sz="2000" smtClean="0">
              <a:solidFill>
                <a:srgbClr val="FFFF00"/>
              </a:solidFill>
            </a:endParaRP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2388" y="4211638"/>
            <a:ext cx="4535487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J. A. Komenský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2000" u="sng" smtClean="0">
                <a:solidFill>
                  <a:srgbClr val="FFFF00"/>
                </a:solidFill>
              </a:rPr>
              <a:t>Jan Amos Komenský (1592 - 1670)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Univerzální učenec 17. století; učitel národů; biskup Jednoty bratrské, hlasatel světové všenápravy; zakladatel koncepce humanistické a demokratické obecně vzdělávací soustavy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Narozen v jihomoravské Nivnici; Strážnice; Přerov (latinská škola Jednoty bratrské); Akademie v Hebronu, Heidelberg; Norimberk; Praha; Přerov; Fulnek (už vysvěcený kněz - správce sboru); 1620 skrývá se a přichází o rodinu; 1624 znovu se žení podniká cestu do Polska, aby připravil půdu pro české vystěhovalce; 1628 usídlil se v polském Lešně (rektor Gymnázia); 7 let ve Švédsku (pracuje na učebnicích); Lešno; po vypálení Lešna Švédy přichází o všechno; z tíživé situace jej vysvobodil holandský příznivec De Geer; Amsterodam (tam při svých dílech pedagogických a pansofistických strávil posledních16 let života)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dílo: Všeobecná pravda o nápravě věcí lidských; Labyrint světa Lusthouse srdce; Didaktika; Informatorium školy mateřské (Jak pečovat o své děti);  Brána jazyků otevřená; Svět v obrazech; Škola hrou; Pravidla školy dobře uspořádané;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J. A. Komenský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Didaktika - obsah se týká nejen vyučování, ale výchovy vůbec (zabývá se cíli, úkoly vyučování a výchovy, obsahem, metodami i celkovou organizací vzdělávacího systému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pedagogické teze: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Vše probíhá spontánně - žádné násilí (respekt k přirozenému  vývoji dítěte)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Názornost, realistické vyučování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Vzdělání má být univerzální - podstatné základy vědění a morálky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Vyučovat všechny všemu (bez rozdílu původu či pohlaví)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Vytvořil typologii žáků (vtipnost/tupost; chtivost/váhavost; povolnost/vzpurnost;)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Výchova má rozvíjet všechny lidské schopnosti (rozumové, manuální a jazykové)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Princip postupnosti (od jednoduššího ke složitějšímu)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Princip systematičnosti (uspořádání školního roku, žáků v učebách, aj.)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Celoživotní vzdělávání „škola starců“ (dnes andragogika)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J. A. Komenský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buClrTx/>
              <a:buSzTx/>
              <a:buFontTx/>
              <a:buChar char="-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Princip cykličnosti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Char char="-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Změnit svět prostřednictvím výchovy – reforma škol; celý život je školou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Char char="-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Pansofie – souhrn veškerého vědění, ale ne encyklopedický výčet – poznání harmonië a celistvosti světa pro účely nápravy společnosti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Char char="-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endParaRPr lang="en-GB" sz="18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OSVÍCENSTVÍ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7594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2200" u="sng" smtClean="0">
                <a:solidFill>
                  <a:srgbClr val="FFFF00"/>
                </a:solidFill>
              </a:rPr>
              <a:t>J</a:t>
            </a:r>
            <a:r>
              <a:rPr lang="en-GB" sz="1800" u="sng" smtClean="0">
                <a:solidFill>
                  <a:srgbClr val="FFFF00"/>
                </a:solidFill>
              </a:rPr>
              <a:t>ohn Lock (1632 - 1704)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Anglický myslitel a pedagog, syn majetného advokáta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studoval přírodní vědy a lékařství v Oxfordu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lékař lorda Ashleye (vůdce angl. opozice), s ním stráv 6 let v politickém exilu v Holandsku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hlavní spisy: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Pojednání o lidském rozumu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Dvě pojednání o vládě</a:t>
            </a:r>
          </a:p>
          <a:p>
            <a:pPr marL="776288" indent="-574675" eaLnBrk="1">
              <a:lnSpc>
                <a:spcPct val="87000"/>
              </a:lnSpc>
              <a:buClrTx/>
              <a:buSzTx/>
              <a:buFontTx/>
              <a:buNone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Několik myšlenek o výchově (domácí učitel vychovává mladého gentlemana; pro toto dílo je považován za zakladatele anglické pedagogiky)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připisuje velkou moc správné výchově v prvních třech letech života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přísné vedení malých dětí, postupné povolování otěží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vylučoval tělesné tresty; tělesná a mravní výchova je základ; probudit lásku k vědění;  učit předmětům praktického významu - typický anglický utilitarismus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byl puritánsky uzavřený vůči umění (malířství, hudbě a poezii)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smtClean="0">
                <a:solidFill>
                  <a:srgbClr val="FFFF00"/>
                </a:solidFill>
              </a:rPr>
              <a:t>J</a:t>
            </a:r>
            <a:r>
              <a:rPr lang="en-GB" sz="3200" smtClean="0">
                <a:solidFill>
                  <a:srgbClr val="FFFF00"/>
                </a:solidFill>
              </a:rPr>
              <a:t>. </a:t>
            </a:r>
            <a:r>
              <a:rPr lang="cs-CZ" sz="3200" smtClean="0">
                <a:solidFill>
                  <a:srgbClr val="FFFF00"/>
                </a:solidFill>
              </a:rPr>
              <a:t>J</a:t>
            </a:r>
            <a:r>
              <a:rPr lang="en-GB" sz="3200" smtClean="0">
                <a:solidFill>
                  <a:srgbClr val="FFFF00"/>
                </a:solidFill>
              </a:rPr>
              <a:t>. </a:t>
            </a:r>
            <a:r>
              <a:rPr lang="cs-CZ" sz="3200" smtClean="0">
                <a:solidFill>
                  <a:srgbClr val="FFFF00"/>
                </a:solidFill>
              </a:rPr>
              <a:t>Rousseau</a:t>
            </a:r>
            <a:endParaRPr lang="en-GB" sz="3200" smtClean="0">
              <a:solidFill>
                <a:srgbClr val="FFFF00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1712 – 1778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Jeho dílo ovlivnilo Velkou francouzskou revoluci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Lidé se rodí dobří a kazí se až ve společnosti (pokrok je synonymem zkaženosti – v eseji Rozprava o vědách a umění)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Návrat k přírodě a přirozenosti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Brojí proti dědické aristokracii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Díla: Rozprava o původu nerovnosti mezi lidmi; Emil aneb O výchově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Výchova:</a:t>
            </a:r>
          </a:p>
          <a:p>
            <a:pPr marL="776288" indent="-574675" eaLnBrk="1">
              <a:lnSpc>
                <a:spcPct val="87000"/>
              </a:lnSpc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	- výchova svobodného člověka</a:t>
            </a:r>
          </a:p>
          <a:p>
            <a:pPr marL="776288" indent="-574675" eaLnBrk="1">
              <a:lnSpc>
                <a:spcPct val="87000"/>
              </a:lnSpc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	- Emil pět částí – od 2 let do 21 let</a:t>
            </a:r>
          </a:p>
          <a:p>
            <a:pPr marL="776288" indent="-574675" eaLnBrk="1">
              <a:lnSpc>
                <a:spcPct val="87000"/>
              </a:lnSpc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cs-CZ" sz="1800" smtClean="0">
                <a:solidFill>
                  <a:srgbClr val="FFFF00"/>
                </a:solidFill>
              </a:rPr>
              <a:t>	- výchova ženy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endParaRPr lang="cs-CZ" sz="18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endParaRPr lang="en-GB" sz="18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solidFill>
                  <a:srgbClr val="FFFF00"/>
                </a:solidFill>
              </a:rPr>
              <a:t>Historické osobnosti pedagogiky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800225"/>
            <a:ext cx="9072563" cy="523240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400" b="1" u="sng" smtClean="0">
                <a:solidFill>
                  <a:srgbClr val="FFFF00"/>
                </a:solidFill>
              </a:rPr>
              <a:t>Antika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400" b="1" u="sng" smtClean="0">
                <a:solidFill>
                  <a:srgbClr val="FFFF00"/>
                </a:solidFill>
              </a:rPr>
              <a:t>Renesance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400" b="1" u="sng" smtClean="0">
                <a:solidFill>
                  <a:srgbClr val="FFFF00"/>
                </a:solidFill>
              </a:rPr>
              <a:t>J. A. Komenský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400" b="1" u="sng" smtClean="0">
                <a:solidFill>
                  <a:srgbClr val="FFFF00"/>
                </a:solidFill>
              </a:rPr>
              <a:t>Osvícenství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400" b="1" u="sng" smtClean="0">
                <a:solidFill>
                  <a:srgbClr val="FFFF00"/>
                </a:solidFill>
              </a:rPr>
              <a:t>19. století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400" b="1" u="sng" smtClean="0">
                <a:solidFill>
                  <a:srgbClr val="FFFF00"/>
                </a:solidFill>
              </a:rPr>
              <a:t>20. století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400" b="1" u="sng" smtClean="0">
                <a:solidFill>
                  <a:srgbClr val="FFFF00"/>
                </a:solidFill>
              </a:rPr>
              <a:t>K soudobým teoriím vzdělávání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OSVÍCENSTVÍ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u="sng" smtClean="0">
                <a:solidFill>
                  <a:srgbClr val="FFFF00"/>
                </a:solidFill>
              </a:rPr>
              <a:t>Johann Heinrich Pestalozzi (1746 - 1827)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Švýcarský pedagog a spisovatel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Proměnil svůj neprosperující zemědělský podnik na ústav pro opuštěné děti (učil je tkát a pracovat na poli); po pěti letech byl podnik na mizině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“Vše pro druhé, nic pro sebe“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Až jeho romány mu  přinesly slávu a další možnosti pracovat s opuštěnými dětmi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Napsal lidový pedagogický román “Lienhard a Gertruda” a později „Jak Gertruda učí své děti“ - tam vykládá svůj pedagogický systém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Spojování vyučování s praktickými činnostmi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Zastánce myšlenky obecného vzdělávání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OSVÍCENSTVÍ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355E00"/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u="sng" smtClean="0">
                <a:solidFill>
                  <a:srgbClr val="FFFF00"/>
                </a:solidFill>
              </a:rPr>
              <a:t>Benjamin Franklin (1706 - 1790)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Americký tiskař, vynálezce, žurnalista, osvícenský myslitel, politik,  školský reformátor, spoluautor Deklarace nezávislosti USA; vynálezce hromosvodu (“vyrval blesk nebesům a žezlo tyranům”); diplomat (velvyslanec ve Francii) zakladatel tiskárny a majitel nejčtenějších novin;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Největší americký pedagogický klasik kvůli dílu: „Návrhy týkající se výchovy mládeže v Pensilvánii“ (1749)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školství: důraz na Angličtinu a moderní cizí jazyky; také na matematiku a přírodní vědy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Z jeho iniciativy byly zakládány nové soukromé školy zaměřené prakticky, byly pro hochy i dívky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Důraz na praktičnost - oriantace na život a povolání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Idea sebevýchovy - sám byl dobrým příkladem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Cnosti: střídmost, mlčenlivost, pořádnost, rozhodnost, šetrnost, pilnost, opravdovost, spravedlnost, umírněnost, čistota, klidnost, cudnost, pokora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19. století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355E00"/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u="sng" smtClean="0">
                <a:solidFill>
                  <a:srgbClr val="FFFF00"/>
                </a:solidFill>
              </a:rPr>
              <a:t>Johann Friedrich Herbart (1776 - 1841)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Jeden z nejvlivnějších pedagogů 19. stol.; zakladatel pedagogického směru herbartismu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Přítel Pestalozziho (P. byl jeho vekým vzorem)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dílo: „Všeobecná pedagogika odvozená z cíle výchovy“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1809 Nastoupil jako Kantův nástupce do Královce, kde založil pedagogický seminář vybavený pokusnou školou a internátem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svůj systém opíral o etiku a psychologii</a:t>
            </a:r>
          </a:p>
          <a:p>
            <a:pPr marL="384175" indent="-290513" eaLnBrk="1">
              <a:lnSpc>
                <a:spcPct val="87000"/>
              </a:lnSpc>
              <a:buClrTx/>
              <a:buSzTx/>
              <a:buFontTx/>
              <a:buNone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etika určuje cíl výchovy; psychlogie určuje metody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jádrem jeho etiky bylo pět mravních idejí: 1. idea vnitřní svobody (soulad vůle a přesvěčení); 2. idea dokonalosti (síla vůle); 3. idea blahovůle (soulad vlastní vůle s cizí vůlí); 4. idea práva a spravedlnosti (nelibost ze sporu); 5. idea odplaty (vyrovnání sporu)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Výchovné metody: vláda (autorita a láska), vyučování (je zaměřeno na budoucnost - cílem je vzbudit zájem), vedení 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Širkou popularitu měl až po své smrti, měl řadu pokračovatelů a epigonů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19. století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355E00"/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u="sng" smtClean="0">
                <a:solidFill>
                  <a:srgbClr val="FFFF00"/>
                </a:solidFill>
              </a:rPr>
              <a:t>Konstantin Dmitrijevič Ušinskij (1824 - 1871)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Nejvýznamější ruský pedagog 19. století; původně učitel práv na jaroslavském liceu; byl zbaven místa pro svou svobodomyslnost (vyvolal zášť konzervativců)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uchytil se na ministerstvu vnitra jako úředník pro styk s nepravoslavnými církvemi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1854 získal místo staršího učitele ruské litertury a právnických předmětů v Ústavu pro výchovu sirotků; pak se stal zástupcem ředitele; v ústavu objevil a prostudoval rozsáhlou pedagogickou knihovnu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Po zrušení nevolnictví začal bouřlivě publikovat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Díla: „O užitečnosti pedagogické literatury“; „Tři elementy školy“; „O národnosti ve společenské výchově“; „O americké výchově“.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Chtěl udělat reformu zastaralé koncepce Institutu pro výchovu šlechtických dívek, byl však ředitelkou obviněn a málem poslán do vyhnanství. Odjel (díky carevně Marii) jen na studijní cestu na západ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Největší teoretické dílo: “Člověk jako předmět výchovy“; pedagogické principy: národnost (probouzí cit, který motivuje); jazyk; věda vede k umění; práce - zdroj štěstí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19 - 20. století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743575"/>
          </a:xfrm>
          <a:solidFill>
            <a:srgbClr val="355E00"/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u="sng" smtClean="0">
                <a:solidFill>
                  <a:srgbClr val="FFFF00"/>
                </a:solidFill>
              </a:rPr>
              <a:t>John Dewey (1859 - 1945)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Nejvýznamnější americký pedagogický myslitel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Filozofická orientace - pragmatik; poznání je nástrojem boje o život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Pedocentrismus - v popředí je především zájem dítěte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1896 jako vedoucí katedry filozofie, psychologie a pedagogiky na univerzitě v Chicagu založil laboratorní školu pro děti od 4 - 14 let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Významná pedagogická pojednání:</a:t>
            </a:r>
          </a:p>
          <a:p>
            <a:pPr marL="384175" indent="-290513" eaLnBrk="1">
              <a:lnSpc>
                <a:spcPct val="87000"/>
              </a:lnSpc>
              <a:buClrTx/>
              <a:buSzTx/>
              <a:buFontTx/>
              <a:buNone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Pedagogické krédo</a:t>
            </a:r>
          </a:p>
          <a:p>
            <a:pPr marL="384175" indent="-290513" eaLnBrk="1">
              <a:lnSpc>
                <a:spcPct val="87000"/>
              </a:lnSpc>
              <a:buClrTx/>
              <a:buSzTx/>
              <a:buFontTx/>
              <a:buNone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Škola a společnost</a:t>
            </a:r>
          </a:p>
          <a:p>
            <a:pPr marL="384175" indent="-290513" eaLnBrk="1">
              <a:lnSpc>
                <a:spcPct val="87000"/>
              </a:lnSpc>
              <a:buClrTx/>
              <a:buSzTx/>
              <a:buFontTx/>
              <a:buNone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- Demokracie a výchova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Škola je embrio společnosti; výchova je přizpůsobení se konkrétnímu okolí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klíčové pojmy Deweyeho pedagogiky jsou zkušenost a praxe (nikoli cíle)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Výchova je permanentní přestavba zkušenosti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Zakladatel projektové výuky (poznatkové komplexy sestavené bez ohledu na hranice předmětů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19 - 20. století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355E00"/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u="sng" smtClean="0">
                <a:solidFill>
                  <a:srgbClr val="FFFF00"/>
                </a:solidFill>
              </a:rPr>
              <a:t>Anton Semjonovič Makarenko (1888 - 1939)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Nejvýraznější postava ukrajinské a ruské pedagogiky sovětské éry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světový věhlas získal knihou „Pedagogičeskaja poema“ (Začínáme žít), kde vylíčil zkušenosti z výchovy bezprizorní mládeže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další díla: Pochod třicátého roku; Kniha pro rodiče; Vlajky na věžích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mistr kolektivní výchovy obtížně vychovávatelné mládeže, pracovní výchovy, rodinné výchovy a výchovy vůbec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princip paralelního působení - výchova kolektivu přes jeho aktivní jádro (aktiv), které, je-li získáno vychovatelem, jenž mu projevil důvěru, se stává pomocníkem a pozitivně ovlivňuje i tzv. pasiv.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problémy kázně řešil promyšlenou kombinací náročnosti a důvěry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umožňoval každému být chvíli v roli velitele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v uvědomělé kázni je krása i svoboda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důsledost, přiměřená náročnost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1800" smtClean="0">
                <a:solidFill>
                  <a:srgbClr val="FFFF00"/>
                </a:solidFill>
              </a:rPr>
              <a:t>nikdy zloba, přehnané něžnosti, lhostejnost či permanentní napomínání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Soudobé teorie vzdělávání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355E00"/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Sociální teorie (Freire Paulo 1921-1984 výchova negramotných mas ve třetím světě - sociální uvědomění; syntéza křesťanského a marxistického přístupu; kritická pedagogika Ericha Fromma; ekosociální teorie vzdělávání - globální pohled)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Technologické teorie (systémová tendence - vymezení cíle a tvorba struktury; audiovizuální pomůcky; výcvik)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Spiritualistické teorie - (1. proud tradiční charakter předávání náboženských poznatků; 2. proud: Tao, Zen, kosmické vědomí a 70´; Merilyn Ferguson: Věk Vodnáře)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Personalistické teorie (Rogers - všechny lidské bytosti mají pozitivní směřování, nejvyšší autoritou je zkušenost)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Systém klasického vzdělávání - dobré vzdělání - alternativa k demokratickému vzdělávání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2000" smtClean="0">
                <a:solidFill>
                  <a:srgbClr val="FFFF00"/>
                </a:solidFill>
              </a:rPr>
              <a:t>Kognitivně psychologické teorie (Bachelard „Neznalost je jistou formou poznání - síť vzájemně se podporujících omylů</a:t>
            </a:r>
            <a:r>
              <a:rPr lang="cs-CZ" sz="2000" smtClean="0">
                <a:solidFill>
                  <a:srgbClr val="FFFF00"/>
                </a:solidFill>
              </a:rPr>
              <a:t>“</a:t>
            </a:r>
            <a:r>
              <a:rPr lang="en-GB" sz="2000" smtClean="0">
                <a:solidFill>
                  <a:srgbClr val="FFFF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POUŽITÁ LITERATURA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355E00"/>
          </a:solidFill>
        </p:spPr>
        <p:txBody>
          <a:bodyPr/>
          <a:lstStyle/>
          <a:p>
            <a:pPr marL="381000" indent="-290513" eaLnBrk="1">
              <a:lnSpc>
                <a:spcPct val="83000"/>
              </a:lnSpc>
              <a:buSzPct val="45000"/>
              <a:buFont typeface="Wingdings" pitchFamily="2" charset="2"/>
              <a:buChar char=""/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en-GB" sz="2600" smtClean="0">
                <a:solidFill>
                  <a:srgbClr val="FFFF00"/>
                </a:solidFill>
              </a:rPr>
              <a:t>BERTRAND, Y. </a:t>
            </a:r>
            <a:r>
              <a:rPr lang="en-GB" sz="2600" i="1" smtClean="0">
                <a:solidFill>
                  <a:srgbClr val="FFFF00"/>
                </a:solidFill>
              </a:rPr>
              <a:t>Soudobé teorie vzdělávání</a:t>
            </a:r>
            <a:r>
              <a:rPr lang="en-GB" sz="2600" smtClean="0">
                <a:solidFill>
                  <a:srgbClr val="FFFF00"/>
                </a:solidFill>
              </a:rPr>
              <a:t>. Praha : Portál, 1998.</a:t>
            </a:r>
          </a:p>
          <a:p>
            <a:pPr marL="381000" indent="-290513" eaLnBrk="1">
              <a:lnSpc>
                <a:spcPct val="83000"/>
              </a:lnSpc>
              <a:buSzPct val="45000"/>
              <a:buFont typeface="Wingdings" pitchFamily="2" charset="2"/>
              <a:buChar char=""/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en-GB" sz="2600" smtClean="0">
                <a:solidFill>
                  <a:srgbClr val="FFFF00"/>
                </a:solidFill>
              </a:rPr>
              <a:t>CIPRO, M. </a:t>
            </a:r>
            <a:r>
              <a:rPr lang="en-GB" sz="2600" i="1" smtClean="0">
                <a:solidFill>
                  <a:srgbClr val="FFFF00"/>
                </a:solidFill>
              </a:rPr>
              <a:t>Slovník Pedagogů</a:t>
            </a:r>
            <a:r>
              <a:rPr lang="en-GB" sz="2600" smtClean="0">
                <a:solidFill>
                  <a:srgbClr val="FFFF00"/>
                </a:solidFill>
              </a:rPr>
              <a:t>. Praha : Miroslav Cipro, 2001. ISBN 80-238-6334-7.</a:t>
            </a:r>
          </a:p>
          <a:p>
            <a:pPr marL="381000" indent="-290513" eaLnBrk="1">
              <a:lnSpc>
                <a:spcPct val="83000"/>
              </a:lnSpc>
              <a:buSzPct val="45000"/>
              <a:buFont typeface="Wingdings" pitchFamily="2" charset="2"/>
              <a:buChar char=""/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en-GB" sz="2600" smtClean="0">
                <a:solidFill>
                  <a:srgbClr val="FFFF00"/>
                </a:solidFill>
              </a:rPr>
              <a:t>MAKARENKO, A., S. </a:t>
            </a:r>
            <a:r>
              <a:rPr lang="en-GB" sz="2600" i="1" smtClean="0">
                <a:solidFill>
                  <a:srgbClr val="FFFF00"/>
                </a:solidFill>
              </a:rPr>
              <a:t>Začínáme žít (Pedagogická poéma).</a:t>
            </a:r>
            <a:r>
              <a:rPr lang="en-GB" sz="2600" smtClean="0">
                <a:solidFill>
                  <a:srgbClr val="FFFF00"/>
                </a:solidFill>
              </a:rPr>
              <a:t> Praha : Lidové nakladatelství Praha, 1973. </a:t>
            </a:r>
          </a:p>
          <a:p>
            <a:pPr marL="381000" indent="-290513" eaLnBrk="1">
              <a:lnSpc>
                <a:spcPct val="83000"/>
              </a:lnSpc>
              <a:buSzPct val="45000"/>
              <a:buFont typeface="Wingdings" pitchFamily="2" charset="2"/>
              <a:buChar char=""/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en-GB" sz="2600" smtClean="0">
                <a:solidFill>
                  <a:srgbClr val="FFFF00"/>
                </a:solidFill>
              </a:rPr>
              <a:t>STORIG, H., J. </a:t>
            </a:r>
            <a:r>
              <a:rPr lang="en-GB" sz="2600" i="1" smtClean="0">
                <a:solidFill>
                  <a:srgbClr val="FFFF00"/>
                </a:solidFill>
              </a:rPr>
              <a:t>Malé dějiny filozofie</a:t>
            </a:r>
            <a:r>
              <a:rPr lang="en-GB" sz="2600" smtClean="0">
                <a:solidFill>
                  <a:srgbClr val="FFFF00"/>
                </a:solidFill>
              </a:rPr>
              <a:t>. Praha : České katolické nakladatelství, 1996. ISBN 80-7113-175-X.</a:t>
            </a:r>
            <a:endParaRPr lang="cs-CZ" sz="2600" smtClean="0">
              <a:solidFill>
                <a:srgbClr val="FFFF00"/>
              </a:solidFill>
            </a:endParaRPr>
          </a:p>
          <a:p>
            <a:pPr marL="381000" indent="-290513" eaLnBrk="1">
              <a:lnSpc>
                <a:spcPct val="83000"/>
              </a:lnSpc>
              <a:buSzPct val="45000"/>
              <a:buFont typeface="Wingdings" pitchFamily="2" charset="2"/>
              <a:buChar char=""/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cs-CZ" sz="2600" smtClean="0">
                <a:solidFill>
                  <a:srgbClr val="FFFF00"/>
                </a:solidFill>
              </a:rPr>
              <a:t>KASPER,T.; KASPEROVÁ, D. </a:t>
            </a:r>
            <a:r>
              <a:rPr lang="cs-CZ" sz="2600" i="1" smtClean="0">
                <a:solidFill>
                  <a:srgbClr val="FFFF00"/>
                </a:solidFill>
              </a:rPr>
              <a:t>Dějiny pedagogiky</a:t>
            </a:r>
            <a:r>
              <a:rPr lang="cs-CZ" sz="2600" smtClean="0">
                <a:solidFill>
                  <a:srgbClr val="FFFF00"/>
                </a:solidFill>
              </a:rPr>
              <a:t>. PRAHA : GRADA, 2008. ISBN 978-80-247-2429-4.</a:t>
            </a:r>
            <a:endParaRPr lang="en-GB" sz="2600" smtClean="0">
              <a:solidFill>
                <a:srgbClr val="FFFF00"/>
              </a:solidFill>
            </a:endParaRPr>
          </a:p>
          <a:p>
            <a:pPr marL="381000" indent="-290513" eaLnBrk="1">
              <a:lnSpc>
                <a:spcPct val="83000"/>
              </a:lnSpc>
              <a:buClrTx/>
              <a:buSzTx/>
              <a:buFontTx/>
              <a:buNone/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endParaRPr lang="en-GB" sz="26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ANTIKA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u="sng" smtClean="0">
                <a:solidFill>
                  <a:srgbClr val="FFFF00"/>
                </a:solidFill>
              </a:rPr>
              <a:t>Platón (427 - 347 BC)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(původní jméno Aristokles)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vznešený původ 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žák Sókrata (byl s ním až do jeho smrti)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“Proč Platón nepral zeleninu?“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387 </a:t>
            </a:r>
            <a:r>
              <a:rPr lang="cs-CZ" sz="2200" smtClean="0">
                <a:solidFill>
                  <a:srgbClr val="FFFF00"/>
                </a:solidFill>
              </a:rPr>
              <a:t>BC </a:t>
            </a:r>
            <a:r>
              <a:rPr lang="en-GB" sz="2200" smtClean="0">
                <a:solidFill>
                  <a:srgbClr val="FFFF00"/>
                </a:solidFill>
              </a:rPr>
              <a:t>založil v Akademově háji vysokou školu</a:t>
            </a:r>
          </a:p>
          <a:p>
            <a:pPr marL="384175" indent="-290513" eaLnBrk="1">
              <a:lnSpc>
                <a:spcPct val="87000"/>
              </a:lnSpc>
              <a:buClrTx/>
              <a:buSzTx/>
              <a:buFontTx/>
              <a:buNone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    - příprava mládeže ze zámožných rodin na politickou činnost</a:t>
            </a:r>
          </a:p>
          <a:p>
            <a:pPr marL="384175" indent="-290513" eaLnBrk="1">
              <a:lnSpc>
                <a:spcPct val="87000"/>
              </a:lnSpc>
              <a:buClrTx/>
              <a:buSzTx/>
              <a:buFontTx/>
              <a:buNone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    - výuka odborných věd, matematiky a filozofie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nesmírně rozsáhlé dílo (27 filozofických dialogů)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vzdělávat by se měli všichni (již od tří let)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Děti patří více obci než rodičům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V jeho díle první systematické základy pedagogické teorie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ANTIKA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400" b="1" u="sng" smtClean="0">
                <a:solidFill>
                  <a:srgbClr val="FFFF00"/>
                </a:solidFill>
              </a:rPr>
              <a:t>Aristotelés (384 - 322 BC)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400" b="1" smtClean="0">
                <a:solidFill>
                  <a:srgbClr val="FFFF00"/>
                </a:solidFill>
              </a:rPr>
              <a:t>Nejuznávanější filozof starověku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400" b="1" smtClean="0">
                <a:solidFill>
                  <a:srgbClr val="FFFF00"/>
                </a:solidFill>
              </a:rPr>
              <a:t>Platónova Akademie (20 let)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400" b="1" smtClean="0">
                <a:solidFill>
                  <a:srgbClr val="FFFF00"/>
                </a:solidFill>
              </a:rPr>
              <a:t>Založil vlastní školu Lykeion (vedl ji 12 let)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400" b="1" smtClean="0">
                <a:solidFill>
                  <a:srgbClr val="FFFF00"/>
                </a:solidFill>
              </a:rPr>
              <a:t>Pedagogické otázky řešil v díle Politika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400" b="1" smtClean="0">
                <a:solidFill>
                  <a:srgbClr val="FFFF00"/>
                </a:solidFill>
              </a:rPr>
              <a:t>Cílem výchovy: rozvíjení lidských vloh a začlenění do společenského života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400" b="1" smtClean="0">
                <a:solidFill>
                  <a:srgbClr val="FFFF00"/>
                </a:solidFill>
              </a:rPr>
              <a:t>Zdůrazňuje (na rozdíl od Platóna) význam vloh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400" b="1" smtClean="0">
                <a:solidFill>
                  <a:srgbClr val="99CCFF"/>
                </a:solidFill>
              </a:rPr>
              <a:t>napodobování - vnímání - chápání - prakt. používání - umění - sebevzdělání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400" b="1" smtClean="0">
                <a:solidFill>
                  <a:srgbClr val="FFFF00"/>
                </a:solidFill>
              </a:rPr>
              <a:t>Aristotelés a věda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ANTIKA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b="1" u="sng" smtClean="0">
                <a:solidFill>
                  <a:srgbClr val="FFFF00"/>
                </a:solidFill>
              </a:rPr>
              <a:t>Lucius Anneus Seneca (4 BC - 65 )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b="1" smtClean="0">
                <a:solidFill>
                  <a:srgbClr val="FFFF00"/>
                </a:solidFill>
              </a:rPr>
              <a:t>Řecký filozof - stoik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b="1" smtClean="0">
                <a:solidFill>
                  <a:srgbClr val="FFFF00"/>
                </a:solidFill>
              </a:rPr>
              <a:t>Advokacie a veřejná činnost; velký boháč; 41 - vyhnanství na Korsiku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b="1" smtClean="0">
                <a:solidFill>
                  <a:srgbClr val="FFFF00"/>
                </a:solidFill>
              </a:rPr>
              <a:t>Výchova Nerona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b="1" smtClean="0">
                <a:solidFill>
                  <a:srgbClr val="FFFF00"/>
                </a:solidFill>
              </a:rPr>
              <a:t>65 obviněn ze spiknutí proti císaři - musel spáchat sebevraždu (se stoickým klidem)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cs-CZ" sz="2800" b="1" smtClean="0">
                <a:solidFill>
                  <a:srgbClr val="FFFF00"/>
                </a:solidFill>
              </a:rPr>
              <a:t>„</a:t>
            </a:r>
            <a:r>
              <a:rPr lang="en-GB" sz="2800" b="1" smtClean="0">
                <a:solidFill>
                  <a:srgbClr val="FFFF00"/>
                </a:solidFill>
              </a:rPr>
              <a:t>Člověk se liší od ostatních tvorů tím, že se může zdokonalovat, myslet rozumem a získává tak vnitřní svobodu</a:t>
            </a:r>
            <a:r>
              <a:rPr lang="cs-CZ" sz="2800" b="1" smtClean="0">
                <a:solidFill>
                  <a:srgbClr val="FFFF00"/>
                </a:solidFill>
              </a:rPr>
              <a:t>“</a:t>
            </a:r>
            <a:endParaRPr lang="en-GB" sz="2800" b="1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RENESANCE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u="sng" smtClean="0">
                <a:solidFill>
                  <a:srgbClr val="FFFF00"/>
                </a:solidFill>
              </a:rPr>
              <a:t>Michel de Montaigne (1533 - 1592)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proslulý francouzský spisovatel, filozof (stoik) a pedagog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vynálezce eseje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Starosta Bordeaux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filozofie: jakási syntéza stoicismu, epikureismu a humanistického názoru renesančního člověka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netrval na encyklopedickém vědění, ale na takovém vědění, které vede k samostatnému myšlení (jaké vědění vede k samostatnému myšlení?)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cílem výchovy je praktická životní moudrost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kázeň: přísně vlídná (otužování, čelení problémům, ale spíše povzbuzování než trestání)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smtClean="0">
                <a:solidFill>
                  <a:srgbClr val="FFFF00"/>
                </a:solidFill>
              </a:rPr>
              <a:t>Podstatné části vyučování: hry, běh, zápas, hudba, tanec, lov, jízda na koni, ... slavení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RENESANCE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384175" indent="-290513" eaLnBrk="1">
              <a:lnSpc>
                <a:spcPct val="87000"/>
              </a:lnSpc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200" u="sng" smtClean="0">
                <a:solidFill>
                  <a:srgbClr val="FFFF00"/>
                </a:solidFill>
              </a:rPr>
              <a:t>Giovanni Domenico Campanella (1568 - 1639)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smtClean="0">
                <a:solidFill>
                  <a:srgbClr val="FFFF00"/>
                </a:solidFill>
              </a:rPr>
              <a:t>Italský filozof a socialistický utopista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smtClean="0">
                <a:solidFill>
                  <a:srgbClr val="FFFF00"/>
                </a:solidFill>
              </a:rPr>
              <a:t>Obhajoval Galilea proti inkvizici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smtClean="0">
                <a:solidFill>
                  <a:srgbClr val="FFFF00"/>
                </a:solidFill>
              </a:rPr>
              <a:t>Dožadoval se naplnění svých utopických vizí prostřednictvím revoluce a to mu vyneslo zatčení, kruté mučení a 27 let ve vězení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smtClean="0">
                <a:solidFill>
                  <a:srgbClr val="FFFF00"/>
                </a:solidFill>
              </a:rPr>
              <a:t>autor díla “Sluneční stát” (dílo obsahuje i „ideální” systém výchovy)</a:t>
            </a:r>
          </a:p>
          <a:p>
            <a:pPr marL="384175" indent="-290513" eaLnBrk="1">
              <a:lnSpc>
                <a:spcPct val="87000"/>
              </a:lnSpc>
              <a:buSzPct val="45000"/>
              <a:buFont typeface="Wingdings" pitchFamily="2" charset="2"/>
              <a:buChar char=""/>
              <a:tabLst>
                <a:tab pos="385763" algn="l"/>
                <a:tab pos="490538" algn="l"/>
                <a:tab pos="939800" algn="l"/>
                <a:tab pos="1389063" algn="l"/>
                <a:tab pos="1838325" algn="l"/>
                <a:tab pos="2287588" algn="l"/>
                <a:tab pos="2736850" algn="l"/>
                <a:tab pos="3186113" algn="l"/>
                <a:tab pos="3635375" algn="l"/>
                <a:tab pos="4084638" algn="l"/>
                <a:tab pos="4533900" algn="l"/>
                <a:tab pos="4983163" algn="l"/>
                <a:tab pos="5432425" algn="l"/>
                <a:tab pos="5881688" algn="l"/>
                <a:tab pos="6330950" algn="l"/>
                <a:tab pos="6780213" algn="l"/>
                <a:tab pos="7229475" algn="l"/>
                <a:tab pos="7678738" algn="l"/>
                <a:tab pos="8128000" algn="l"/>
                <a:tab pos="8577263" algn="l"/>
                <a:tab pos="9026525" algn="l"/>
              </a:tabLst>
            </a:pPr>
            <a:r>
              <a:rPr lang="en-GB" sz="2800" smtClean="0">
                <a:solidFill>
                  <a:srgbClr val="FFFF00"/>
                </a:solidFill>
              </a:rPr>
              <a:t>důraz na rozsáhlou obrazovou výzdobu škol, kde je znázorněná celá historie lidstva (názornost, pasivní vzdělávání</a:t>
            </a:r>
            <a:r>
              <a:rPr lang="en-GB" sz="2200" smtClean="0">
                <a:solidFill>
                  <a:srgbClr val="FFFF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J. A. Komenský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776288" indent="-574675" eaLnBrk="1">
              <a:lnSpc>
                <a:spcPct val="87000"/>
              </a:lnSpc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en-GB" sz="2000" u="sng" smtClean="0">
                <a:solidFill>
                  <a:srgbClr val="FFFF00"/>
                </a:solidFill>
              </a:rPr>
              <a:t>Jan Amos Komenský (1592 - 1670)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Jednota bratrská (unitas fraturum) – duchovní otec – Petr Chelčický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JB za časů Komenského centrum “zbožného humanismu“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Důraz na vzdělávání svých členů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Po nástup Ferdinanda Prvního Hobsburgského na trůn (1526) eskaluje konflikt mezi vírou panovníka (katolík) a většinou české šlechty i poddaných (protestanti)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V 16. století je v Českých zemích žije velké množství Němců, Poláků, Židů i Italů, což znamená obrovský kulturní (renesanční) rozmach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1609 – Rudolfův majestát – deklaruje náboženskou svobodu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1618 – nespokojenost s jejím nedodržováním – Pražská defenestrace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1619 – Král Fridrich V. – (zvolený evangelík)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1620 – Bytva na Bílé hoře – poražení českých stavů i Fridricha V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r>
              <a:rPr lang="cs-CZ" sz="2000" smtClean="0">
                <a:solidFill>
                  <a:srgbClr val="FFFF00"/>
                </a:solidFill>
              </a:rPr>
              <a:t>1627 – nařízený přestup na katolickou víru nebo nucený odchod ze země</a:t>
            </a: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cs-CZ" sz="2000" smtClean="0">
              <a:solidFill>
                <a:srgbClr val="FFFF00"/>
              </a:solidFill>
            </a:endParaRPr>
          </a:p>
          <a:p>
            <a:pPr marL="776288" indent="-574675" eaLnBrk="1">
              <a:lnSpc>
                <a:spcPct val="87000"/>
              </a:lnSpc>
              <a:buFont typeface="Times New Roman" pitchFamily="18" charset="0"/>
              <a:buChar char="•"/>
              <a:tabLst>
                <a:tab pos="777875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9418638" algn="l"/>
              </a:tabLst>
            </a:pPr>
            <a:endParaRPr lang="en-GB" sz="20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355E00"/>
          </a:solidFill>
        </p:spPr>
        <p:txBody>
          <a:bodyPr/>
          <a:lstStyle/>
          <a:p>
            <a:pPr eaLnBrk="1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J. A. Komenský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9863" y="2266950"/>
            <a:ext cx="31686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6213" y="2295525"/>
            <a:ext cx="24098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35050</TotalTime>
  <Words>2029</Words>
  <Application>Microsoft Office PowerPoint</Application>
  <PresentationFormat>Custom</PresentationFormat>
  <Paragraphs>266</Paragraphs>
  <Slides>27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Lucida Sans Unicode</vt:lpstr>
      <vt:lpstr>Times New Roman</vt:lpstr>
      <vt:lpstr>Wingdings</vt:lpstr>
      <vt:lpstr>Motiv systému Office</vt:lpstr>
      <vt:lpstr>Školní pedagogika</vt:lpstr>
      <vt:lpstr>Historické osobnosti pedagogiky</vt:lpstr>
      <vt:lpstr>ANTIKA</vt:lpstr>
      <vt:lpstr>ANTIKA</vt:lpstr>
      <vt:lpstr>ANTIKA</vt:lpstr>
      <vt:lpstr>RENESANCE</vt:lpstr>
      <vt:lpstr>RENESANCE</vt:lpstr>
      <vt:lpstr>J. A. Komenský</vt:lpstr>
      <vt:lpstr>J. A. Komenský</vt:lpstr>
      <vt:lpstr>Bitva na Bílé hoře</vt:lpstr>
      <vt:lpstr>J. A. Komenský</vt:lpstr>
      <vt:lpstr>Lešno</vt:lpstr>
      <vt:lpstr>J. A. Komenský</vt:lpstr>
      <vt:lpstr>J. A. Komenský</vt:lpstr>
      <vt:lpstr>J. A. Komenský</vt:lpstr>
      <vt:lpstr>J. A. Komenský</vt:lpstr>
      <vt:lpstr>J. A. Komenský</vt:lpstr>
      <vt:lpstr>OSVÍCENSTVÍ</vt:lpstr>
      <vt:lpstr>J. J. Rousseau</vt:lpstr>
      <vt:lpstr>OSVÍCENSTVÍ</vt:lpstr>
      <vt:lpstr>OSVÍCENSTVÍ</vt:lpstr>
      <vt:lpstr>19. století</vt:lpstr>
      <vt:lpstr>19. století</vt:lpstr>
      <vt:lpstr>19 - 20. století</vt:lpstr>
      <vt:lpstr>19 - 20. století</vt:lpstr>
      <vt:lpstr>Soudobé teorie vzdělávání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pedagogika</dc:title>
  <dc:creator>Zdenal</dc:creator>
  <cp:lastModifiedBy>ucitel</cp:lastModifiedBy>
  <cp:revision>37</cp:revision>
  <cp:lastPrinted>1601-01-01T00:00:00Z</cp:lastPrinted>
  <dcterms:created xsi:type="dcterms:W3CDTF">1601-01-01T00:00:00Z</dcterms:created>
  <dcterms:modified xsi:type="dcterms:W3CDTF">2011-10-27T14:57:58Z</dcterms:modified>
</cp:coreProperties>
</file>