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080625" cy="7559675"/>
  <p:notesSz cx="7559675" cy="10691813"/>
  <p:defaultTextStyle>
    <a:defPPr>
      <a:defRPr lang="en-GB"/>
    </a:defPPr>
    <a:lvl1pPr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49263" rtl="0" fontAlgn="base" hangingPunct="0">
      <a:lnSpc>
        <a:spcPct val="41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1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2" name="AutoShape 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3" name="AutoShape 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4" name="AutoShape 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5" name="AutoShape 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6" name="AutoShape 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7" name="AutoShape 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8" name="AutoShape 10"/>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9" name="AutoShape 1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0" name="AutoShape 1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1" name="AutoShape 1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2" name="AutoShape 1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3" name="AutoShape 1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4" name="AutoShape 1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5" name="AutoShape 1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6" name="AutoShape 1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7" name="AutoShape 1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8" name="AutoShape 20"/>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69" name="AutoShape 2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0" name="AutoShape 2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1" name="AutoShape 2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2" name="AutoShape 2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3" name="AutoShape 2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4" name="AutoShape 2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5" name="AutoShape 2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6" name="AutoShape 2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7" name="AutoShape 2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8" name="AutoShape 30"/>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79" name="AutoShape 3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80" name="AutoShape 3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81" name="AutoShape 3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82" name="Rectangle 34"/>
          <p:cNvSpPr>
            <a:spLocks noGrp="1" noChangeArrowheads="1"/>
          </p:cNvSpPr>
          <p:nvPr>
            <p:ph type="sldImg"/>
          </p:nvPr>
        </p:nvSpPr>
        <p:spPr bwMode="auto">
          <a:xfrm>
            <a:off x="1106488" y="812800"/>
            <a:ext cx="5291137" cy="3979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83" name="Rectangle 35"/>
          <p:cNvSpPr>
            <a:spLocks noGrp="1" noChangeArrowheads="1"/>
          </p:cNvSpPr>
          <p:nvPr>
            <p:ph type="body"/>
          </p:nvPr>
        </p:nvSpPr>
        <p:spPr bwMode="auto">
          <a:xfrm>
            <a:off x="755650" y="5078413"/>
            <a:ext cx="5994400" cy="475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cs-CZ" smtClean="0"/>
          </a:p>
        </p:txBody>
      </p:sp>
      <p:sp>
        <p:nvSpPr>
          <p:cNvPr id="2084" name="Rectangle 36"/>
          <p:cNvSpPr>
            <a:spLocks noGrp="1" noChangeArrowheads="1"/>
          </p:cNvSpPr>
          <p:nvPr>
            <p:ph type="hdr"/>
          </p:nvPr>
        </p:nvSpPr>
        <p:spPr bwMode="auto">
          <a:xfrm>
            <a:off x="0" y="0"/>
            <a:ext cx="3227388"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2085" name="Rectangle 37"/>
          <p:cNvSpPr>
            <a:spLocks noGrp="1" noChangeArrowheads="1"/>
          </p:cNvSpPr>
          <p:nvPr>
            <p:ph type="dt"/>
          </p:nvPr>
        </p:nvSpPr>
        <p:spPr bwMode="auto">
          <a:xfrm>
            <a:off x="4278313" y="0"/>
            <a:ext cx="322738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2086" name="Rectangle 38"/>
          <p:cNvSpPr>
            <a:spLocks noGrp="1" noChangeArrowheads="1"/>
          </p:cNvSpPr>
          <p:nvPr>
            <p:ph type="ftr"/>
          </p:nvPr>
        </p:nvSpPr>
        <p:spPr bwMode="auto">
          <a:xfrm>
            <a:off x="0" y="10155238"/>
            <a:ext cx="3227388"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2087" name="Rectangle 39"/>
          <p:cNvSpPr>
            <a:spLocks noGrp="1" noChangeArrowheads="1"/>
          </p:cNvSpPr>
          <p:nvPr>
            <p:ph type="sldNum"/>
          </p:nvPr>
        </p:nvSpPr>
        <p:spPr bwMode="auto">
          <a:xfrm>
            <a:off x="4278313" y="10155238"/>
            <a:ext cx="322738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fld id="{5C48BE28-2E32-437C-A343-A58B1BCD013F}" type="slidenum">
              <a:rPr lang="en-GB"/>
              <a:pPr/>
              <a:t>‹#›</a:t>
            </a:fld>
            <a:endParaRPr lang="en-GB"/>
          </a:p>
        </p:txBody>
      </p:sp>
    </p:spTree>
    <p:extLst>
      <p:ext uri="{BB962C8B-B14F-4D97-AF65-F5344CB8AC3E}">
        <p14:creationId xmlns:p14="http://schemas.microsoft.com/office/powerpoint/2010/main" val="286225678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13B5C618-EC68-426B-A177-0B9EA59AA7A0}" type="slidenum">
              <a:rPr lang="en-GB"/>
              <a:pPr/>
              <a:t>1</a:t>
            </a:fld>
            <a:endParaRPr lang="en-GB"/>
          </a:p>
        </p:txBody>
      </p:sp>
      <p:sp>
        <p:nvSpPr>
          <p:cNvPr id="15361"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5362"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D889112B-92A4-4018-A906-445028A00098}" type="slidenum">
              <a:rPr lang="en-GB"/>
              <a:pPr/>
              <a:t>10</a:t>
            </a:fld>
            <a:endParaRPr lang="en-GB"/>
          </a:p>
        </p:txBody>
      </p:sp>
      <p:sp>
        <p:nvSpPr>
          <p:cNvPr id="24577"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4578"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706D034C-2105-48FC-BC38-1BDBEBD10CFF}" type="slidenum">
              <a:rPr lang="en-GB"/>
              <a:pPr/>
              <a:t>11</a:t>
            </a:fld>
            <a:endParaRPr lang="en-GB"/>
          </a:p>
        </p:txBody>
      </p:sp>
      <p:sp>
        <p:nvSpPr>
          <p:cNvPr id="25601"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5602"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912E5F7B-79C1-4149-8814-4976EC131F65}" type="slidenum">
              <a:rPr lang="en-GB"/>
              <a:pPr/>
              <a:t>12</a:t>
            </a:fld>
            <a:endParaRPr lang="en-GB"/>
          </a:p>
        </p:txBody>
      </p:sp>
      <p:sp>
        <p:nvSpPr>
          <p:cNvPr id="2662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6626"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88E8DF17-99E9-4209-966F-6488609FF3F3}" type="slidenum">
              <a:rPr lang="en-GB"/>
              <a:pPr/>
              <a:t>2</a:t>
            </a:fld>
            <a:endParaRPr lang="en-GB"/>
          </a:p>
        </p:txBody>
      </p:sp>
      <p:sp>
        <p:nvSpPr>
          <p:cNvPr id="1638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386"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53093BAA-F6E9-4FED-9502-F39EC94E7CD3}" type="slidenum">
              <a:rPr lang="en-GB"/>
              <a:pPr/>
              <a:t>3</a:t>
            </a:fld>
            <a:endParaRPr lang="en-GB"/>
          </a:p>
        </p:txBody>
      </p:sp>
      <p:sp>
        <p:nvSpPr>
          <p:cNvPr id="17409"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7410"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39F1102-F306-4ADC-93DB-22AFD9E53ACD}" type="slidenum">
              <a:rPr lang="en-GB"/>
              <a:pPr/>
              <a:t>4</a:t>
            </a:fld>
            <a:endParaRPr lang="en-GB"/>
          </a:p>
        </p:txBody>
      </p:sp>
      <p:sp>
        <p:nvSpPr>
          <p:cNvPr id="1843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434"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281ED921-7742-410E-A87F-1762D45807CA}" type="slidenum">
              <a:rPr lang="en-GB"/>
              <a:pPr/>
              <a:t>5</a:t>
            </a:fld>
            <a:endParaRPr lang="en-GB"/>
          </a:p>
        </p:txBody>
      </p:sp>
      <p:sp>
        <p:nvSpPr>
          <p:cNvPr id="19457"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9458"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67588C4-B0C8-49AC-9378-7C42ED75C00A}" type="slidenum">
              <a:rPr lang="en-GB"/>
              <a:pPr/>
              <a:t>6</a:t>
            </a:fld>
            <a:endParaRPr lang="en-GB"/>
          </a:p>
        </p:txBody>
      </p:sp>
      <p:sp>
        <p:nvSpPr>
          <p:cNvPr id="20481"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482"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DE2249C7-461D-477C-B9AD-17E960BAC2A3}" type="slidenum">
              <a:rPr lang="en-GB"/>
              <a:pPr/>
              <a:t>7</a:t>
            </a:fld>
            <a:endParaRPr lang="en-GB"/>
          </a:p>
        </p:txBody>
      </p:sp>
      <p:sp>
        <p:nvSpPr>
          <p:cNvPr id="21505"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1506"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308DB805-B927-4742-B03C-144FDB4945E7}" type="slidenum">
              <a:rPr lang="en-GB"/>
              <a:pPr/>
              <a:t>8</a:t>
            </a:fld>
            <a:endParaRPr lang="en-GB"/>
          </a:p>
        </p:txBody>
      </p:sp>
      <p:sp>
        <p:nvSpPr>
          <p:cNvPr id="22529"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2530"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fld id="{B87ACD19-2E4F-4529-B28B-5614B7A86EA2}" type="slidenum">
              <a:rPr lang="en-GB"/>
              <a:pPr/>
              <a:t>9</a:t>
            </a:fld>
            <a:endParaRPr lang="en-GB"/>
          </a:p>
        </p:txBody>
      </p:sp>
      <p:sp>
        <p:nvSpPr>
          <p:cNvPr id="23553" name="Text Box 1"/>
          <p:cNvSpPr txBox="1">
            <a:spLocks noChangeArrowheads="1"/>
          </p:cNvSpPr>
          <p:nvPr/>
        </p:nvSpPr>
        <p:spPr bwMode="auto">
          <a:xfrm>
            <a:off x="1106488" y="812800"/>
            <a:ext cx="5345112" cy="40100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3554" name="Rectangle 2"/>
          <p:cNvSpPr txBox="1">
            <a:spLocks noChangeArrowheads="1"/>
          </p:cNvSpPr>
          <p:nvPr>
            <p:ph type="body"/>
          </p:nvPr>
        </p:nvSpPr>
        <p:spPr bwMode="auto">
          <a:xfrm>
            <a:off x="755650" y="5078413"/>
            <a:ext cx="5995988" cy="47593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755650" y="2347913"/>
            <a:ext cx="8569325" cy="1620837"/>
          </a:xfrm>
        </p:spPr>
        <p:txBody>
          <a:bodyPr/>
          <a:lstStyle/>
          <a:p>
            <a:r>
              <a:rPr lang="cs-CZ" smtClean="0"/>
              <a:t>Kliknutím lze upravit styl.</a:t>
            </a:r>
            <a:endParaRPr lang="cs-CZ"/>
          </a:p>
        </p:txBody>
      </p:sp>
      <p:sp>
        <p:nvSpPr>
          <p:cNvPr id="3" name="Podnadpis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84DD60AD-B947-4390-8F8D-2AC1CD626655}" type="slidenum">
              <a:rPr lang="en-GB"/>
              <a:pPr/>
              <a:t>‹#›</a:t>
            </a:fld>
            <a:endParaRPr lang="en-GB"/>
          </a:p>
        </p:txBody>
      </p:sp>
    </p:spTree>
    <p:extLst>
      <p:ext uri="{BB962C8B-B14F-4D97-AF65-F5344CB8AC3E}">
        <p14:creationId xmlns:p14="http://schemas.microsoft.com/office/powerpoint/2010/main" val="69935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53B7BD25-D5A8-4274-A581-9BFAC0A035B4}" type="slidenum">
              <a:rPr lang="en-GB"/>
              <a:pPr/>
              <a:t>‹#›</a:t>
            </a:fld>
            <a:endParaRPr lang="en-GB"/>
          </a:p>
        </p:txBody>
      </p:sp>
    </p:spTree>
    <p:extLst>
      <p:ext uri="{BB962C8B-B14F-4D97-AF65-F5344CB8AC3E}">
        <p14:creationId xmlns:p14="http://schemas.microsoft.com/office/powerpoint/2010/main" val="1058227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267575" y="301625"/>
            <a:ext cx="2254250" cy="64293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3238" y="301625"/>
            <a:ext cx="6611937" cy="64293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AD2D75B2-1C8E-4C99-B8EE-9701251F8D9D}" type="slidenum">
              <a:rPr lang="en-GB"/>
              <a:pPr/>
              <a:t>‹#›</a:t>
            </a:fld>
            <a:endParaRPr lang="en-GB"/>
          </a:p>
        </p:txBody>
      </p:sp>
    </p:spTree>
    <p:extLst>
      <p:ext uri="{BB962C8B-B14F-4D97-AF65-F5344CB8AC3E}">
        <p14:creationId xmlns:p14="http://schemas.microsoft.com/office/powerpoint/2010/main" val="2050767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503238" y="301625"/>
            <a:ext cx="9018587" cy="1228725"/>
          </a:xfrm>
        </p:spPr>
        <p:txBody>
          <a:bodyPr/>
          <a:lstStyle/>
          <a:p>
            <a:r>
              <a:rPr lang="cs-CZ" smtClean="0"/>
              <a:t>Kliknutím lze upravit styl.</a:t>
            </a:r>
            <a:endParaRPr lang="cs-CZ"/>
          </a:p>
        </p:txBody>
      </p:sp>
      <p:sp>
        <p:nvSpPr>
          <p:cNvPr id="3" name="Zástupný symbol pro datum 2"/>
          <p:cNvSpPr>
            <a:spLocks noGrp="1"/>
          </p:cNvSpPr>
          <p:nvPr>
            <p:ph type="dt" idx="10"/>
          </p:nvPr>
        </p:nvSpPr>
        <p:spPr>
          <a:xfrm>
            <a:off x="503238" y="6886575"/>
            <a:ext cx="2293937" cy="495300"/>
          </a:xfrm>
        </p:spPr>
        <p:txBody>
          <a:bodyPr/>
          <a:lstStyle>
            <a:lvl1pPr>
              <a:defRPr/>
            </a:lvl1pPr>
          </a:lstStyle>
          <a:p>
            <a:endParaRPr lang="en-GB"/>
          </a:p>
        </p:txBody>
      </p:sp>
      <p:sp>
        <p:nvSpPr>
          <p:cNvPr id="4" name="Zástupný symbol pro zápatí 3"/>
          <p:cNvSpPr>
            <a:spLocks noGrp="1"/>
          </p:cNvSpPr>
          <p:nvPr>
            <p:ph type="ftr" idx="11"/>
          </p:nvPr>
        </p:nvSpPr>
        <p:spPr>
          <a:xfrm>
            <a:off x="3448050" y="6886575"/>
            <a:ext cx="3141663" cy="495300"/>
          </a:xfrm>
        </p:spPr>
        <p:txBody>
          <a:bodyPr/>
          <a:lstStyle>
            <a:lvl1pPr>
              <a:defRPr/>
            </a:lvl1pPr>
          </a:lstStyle>
          <a:p>
            <a:endParaRPr lang="en-GB"/>
          </a:p>
        </p:txBody>
      </p:sp>
      <p:sp>
        <p:nvSpPr>
          <p:cNvPr id="5" name="Zástupný symbol pro číslo snímku 4"/>
          <p:cNvSpPr>
            <a:spLocks noGrp="1"/>
          </p:cNvSpPr>
          <p:nvPr>
            <p:ph type="sldNum" idx="12"/>
          </p:nvPr>
        </p:nvSpPr>
        <p:spPr>
          <a:xfrm>
            <a:off x="7227888" y="6886575"/>
            <a:ext cx="2293937" cy="495300"/>
          </a:xfrm>
        </p:spPr>
        <p:txBody>
          <a:bodyPr/>
          <a:lstStyle>
            <a:lvl1pPr>
              <a:defRPr/>
            </a:lvl1pPr>
          </a:lstStyle>
          <a:p>
            <a:fld id="{BE37FA1F-88EC-4F42-83EC-F8820E304BDB}" type="slidenum">
              <a:rPr lang="en-GB"/>
              <a:pPr/>
              <a:t>‹#›</a:t>
            </a:fld>
            <a:endParaRPr lang="en-GB"/>
          </a:p>
        </p:txBody>
      </p:sp>
    </p:spTree>
    <p:extLst>
      <p:ext uri="{BB962C8B-B14F-4D97-AF65-F5344CB8AC3E}">
        <p14:creationId xmlns:p14="http://schemas.microsoft.com/office/powerpoint/2010/main" val="272275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177431AB-6A3C-4790-8553-B85CE2DED3E4}" type="slidenum">
              <a:rPr lang="en-GB"/>
              <a:pPr/>
              <a:t>‹#›</a:t>
            </a:fld>
            <a:endParaRPr lang="en-GB"/>
          </a:p>
        </p:txBody>
      </p:sp>
    </p:spTree>
    <p:extLst>
      <p:ext uri="{BB962C8B-B14F-4D97-AF65-F5344CB8AC3E}">
        <p14:creationId xmlns:p14="http://schemas.microsoft.com/office/powerpoint/2010/main" val="2647244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96925" y="4857750"/>
            <a:ext cx="8567738" cy="15017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idx="10"/>
          </p:nvPr>
        </p:nvSpPr>
        <p:spPr/>
        <p:txBody>
          <a:bodyPr/>
          <a:lstStyle>
            <a:lvl1pPr>
              <a:defRPr/>
            </a:lvl1pPr>
          </a:lstStyle>
          <a:p>
            <a:endParaRPr lang="en-GB"/>
          </a:p>
        </p:txBody>
      </p:sp>
      <p:sp>
        <p:nvSpPr>
          <p:cNvPr id="5" name="Zástupný symbol pro zápatí 4"/>
          <p:cNvSpPr>
            <a:spLocks noGrp="1"/>
          </p:cNvSpPr>
          <p:nvPr>
            <p:ph type="ftr" idx="11"/>
          </p:nvPr>
        </p:nvSpPr>
        <p:spPr/>
        <p:txBody>
          <a:bodyPr/>
          <a:lstStyle>
            <a:lvl1pPr>
              <a:defRPr/>
            </a:lvl1pPr>
          </a:lstStyle>
          <a:p>
            <a:endParaRPr lang="en-GB"/>
          </a:p>
        </p:txBody>
      </p:sp>
      <p:sp>
        <p:nvSpPr>
          <p:cNvPr id="6" name="Zástupný symbol pro číslo snímku 5"/>
          <p:cNvSpPr>
            <a:spLocks noGrp="1"/>
          </p:cNvSpPr>
          <p:nvPr>
            <p:ph type="sldNum" idx="12"/>
          </p:nvPr>
        </p:nvSpPr>
        <p:spPr/>
        <p:txBody>
          <a:bodyPr/>
          <a:lstStyle>
            <a:lvl1pPr>
              <a:defRPr/>
            </a:lvl1pPr>
          </a:lstStyle>
          <a:p>
            <a:fld id="{6E9C4157-2A3C-4016-A693-8C755B22A5B8}" type="slidenum">
              <a:rPr lang="en-GB"/>
              <a:pPr/>
              <a:t>‹#›</a:t>
            </a:fld>
            <a:endParaRPr lang="en-GB"/>
          </a:p>
        </p:txBody>
      </p:sp>
    </p:spTree>
    <p:extLst>
      <p:ext uri="{BB962C8B-B14F-4D97-AF65-F5344CB8AC3E}">
        <p14:creationId xmlns:p14="http://schemas.microsoft.com/office/powerpoint/2010/main" val="280898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3238" y="1768475"/>
            <a:ext cx="4432300"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087938" y="1768475"/>
            <a:ext cx="4433887"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idx="10"/>
          </p:nvPr>
        </p:nvSpPr>
        <p:spPr/>
        <p:txBody>
          <a:bodyPr/>
          <a:lstStyle>
            <a:lvl1pPr>
              <a:defRPr/>
            </a:lvl1pPr>
          </a:lstStyle>
          <a:p>
            <a:endParaRPr lang="en-GB"/>
          </a:p>
        </p:txBody>
      </p:sp>
      <p:sp>
        <p:nvSpPr>
          <p:cNvPr id="6" name="Zástupný symbol pro zápatí 5"/>
          <p:cNvSpPr>
            <a:spLocks noGrp="1"/>
          </p:cNvSpPr>
          <p:nvPr>
            <p:ph type="ftr" idx="11"/>
          </p:nvPr>
        </p:nvSpPr>
        <p:spPr/>
        <p:txBody>
          <a:bodyPr/>
          <a:lstStyle>
            <a:lvl1pPr>
              <a:defRPr/>
            </a:lvl1pPr>
          </a:lstStyle>
          <a:p>
            <a:endParaRPr lang="en-GB"/>
          </a:p>
        </p:txBody>
      </p:sp>
      <p:sp>
        <p:nvSpPr>
          <p:cNvPr id="7" name="Zástupný symbol pro číslo snímku 6"/>
          <p:cNvSpPr>
            <a:spLocks noGrp="1"/>
          </p:cNvSpPr>
          <p:nvPr>
            <p:ph type="sldNum" idx="12"/>
          </p:nvPr>
        </p:nvSpPr>
        <p:spPr/>
        <p:txBody>
          <a:bodyPr/>
          <a:lstStyle>
            <a:lvl1pPr>
              <a:defRPr/>
            </a:lvl1pPr>
          </a:lstStyle>
          <a:p>
            <a:fld id="{95ACF390-1871-45E5-8946-058E929B1546}" type="slidenum">
              <a:rPr lang="en-GB"/>
              <a:pPr/>
              <a:t>‹#›</a:t>
            </a:fld>
            <a:endParaRPr lang="en-GB"/>
          </a:p>
        </p:txBody>
      </p:sp>
    </p:spTree>
    <p:extLst>
      <p:ext uri="{BB962C8B-B14F-4D97-AF65-F5344CB8AC3E}">
        <p14:creationId xmlns:p14="http://schemas.microsoft.com/office/powerpoint/2010/main" val="251410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4825" y="303213"/>
            <a:ext cx="9072563" cy="1258887"/>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idx="10"/>
          </p:nvPr>
        </p:nvSpPr>
        <p:spPr/>
        <p:txBody>
          <a:bodyPr/>
          <a:lstStyle>
            <a:lvl1pPr>
              <a:defRPr/>
            </a:lvl1pPr>
          </a:lstStyle>
          <a:p>
            <a:endParaRPr lang="en-GB"/>
          </a:p>
        </p:txBody>
      </p:sp>
      <p:sp>
        <p:nvSpPr>
          <p:cNvPr id="8" name="Zástupný symbol pro zápatí 7"/>
          <p:cNvSpPr>
            <a:spLocks noGrp="1"/>
          </p:cNvSpPr>
          <p:nvPr>
            <p:ph type="ftr" idx="11"/>
          </p:nvPr>
        </p:nvSpPr>
        <p:spPr/>
        <p:txBody>
          <a:bodyPr/>
          <a:lstStyle>
            <a:lvl1pPr>
              <a:defRPr/>
            </a:lvl1pPr>
          </a:lstStyle>
          <a:p>
            <a:endParaRPr lang="en-GB"/>
          </a:p>
        </p:txBody>
      </p:sp>
      <p:sp>
        <p:nvSpPr>
          <p:cNvPr id="9" name="Zástupný symbol pro číslo snímku 8"/>
          <p:cNvSpPr>
            <a:spLocks noGrp="1"/>
          </p:cNvSpPr>
          <p:nvPr>
            <p:ph type="sldNum" idx="12"/>
          </p:nvPr>
        </p:nvSpPr>
        <p:spPr/>
        <p:txBody>
          <a:bodyPr/>
          <a:lstStyle>
            <a:lvl1pPr>
              <a:defRPr/>
            </a:lvl1pPr>
          </a:lstStyle>
          <a:p>
            <a:fld id="{A44F5263-7997-457F-8A67-7573D61BF4C9}" type="slidenum">
              <a:rPr lang="en-GB"/>
              <a:pPr/>
              <a:t>‹#›</a:t>
            </a:fld>
            <a:endParaRPr lang="en-GB"/>
          </a:p>
        </p:txBody>
      </p:sp>
    </p:spTree>
    <p:extLst>
      <p:ext uri="{BB962C8B-B14F-4D97-AF65-F5344CB8AC3E}">
        <p14:creationId xmlns:p14="http://schemas.microsoft.com/office/powerpoint/2010/main" val="124738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idx="10"/>
          </p:nvPr>
        </p:nvSpPr>
        <p:spPr/>
        <p:txBody>
          <a:bodyPr/>
          <a:lstStyle>
            <a:lvl1pPr>
              <a:defRPr/>
            </a:lvl1pPr>
          </a:lstStyle>
          <a:p>
            <a:endParaRPr lang="en-GB"/>
          </a:p>
        </p:txBody>
      </p:sp>
      <p:sp>
        <p:nvSpPr>
          <p:cNvPr id="4" name="Zástupný symbol pro zápatí 3"/>
          <p:cNvSpPr>
            <a:spLocks noGrp="1"/>
          </p:cNvSpPr>
          <p:nvPr>
            <p:ph type="ftr" idx="11"/>
          </p:nvPr>
        </p:nvSpPr>
        <p:spPr/>
        <p:txBody>
          <a:bodyPr/>
          <a:lstStyle>
            <a:lvl1pPr>
              <a:defRPr/>
            </a:lvl1pPr>
          </a:lstStyle>
          <a:p>
            <a:endParaRPr lang="en-GB"/>
          </a:p>
        </p:txBody>
      </p:sp>
      <p:sp>
        <p:nvSpPr>
          <p:cNvPr id="5" name="Zástupný symbol pro číslo snímku 4"/>
          <p:cNvSpPr>
            <a:spLocks noGrp="1"/>
          </p:cNvSpPr>
          <p:nvPr>
            <p:ph type="sldNum" idx="12"/>
          </p:nvPr>
        </p:nvSpPr>
        <p:spPr/>
        <p:txBody>
          <a:bodyPr/>
          <a:lstStyle>
            <a:lvl1pPr>
              <a:defRPr/>
            </a:lvl1pPr>
          </a:lstStyle>
          <a:p>
            <a:fld id="{28706286-DCF4-41F6-9861-99472152A091}" type="slidenum">
              <a:rPr lang="en-GB"/>
              <a:pPr/>
              <a:t>‹#›</a:t>
            </a:fld>
            <a:endParaRPr lang="en-GB"/>
          </a:p>
        </p:txBody>
      </p:sp>
    </p:spTree>
    <p:extLst>
      <p:ext uri="{BB962C8B-B14F-4D97-AF65-F5344CB8AC3E}">
        <p14:creationId xmlns:p14="http://schemas.microsoft.com/office/powerpoint/2010/main" val="413932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idx="10"/>
          </p:nvPr>
        </p:nvSpPr>
        <p:spPr/>
        <p:txBody>
          <a:bodyPr/>
          <a:lstStyle>
            <a:lvl1pPr>
              <a:defRPr/>
            </a:lvl1pPr>
          </a:lstStyle>
          <a:p>
            <a:endParaRPr lang="en-GB"/>
          </a:p>
        </p:txBody>
      </p:sp>
      <p:sp>
        <p:nvSpPr>
          <p:cNvPr id="3" name="Zástupný symbol pro zápatí 2"/>
          <p:cNvSpPr>
            <a:spLocks noGrp="1"/>
          </p:cNvSpPr>
          <p:nvPr>
            <p:ph type="ftr" idx="11"/>
          </p:nvPr>
        </p:nvSpPr>
        <p:spPr/>
        <p:txBody>
          <a:bodyPr/>
          <a:lstStyle>
            <a:lvl1pPr>
              <a:defRPr/>
            </a:lvl1pPr>
          </a:lstStyle>
          <a:p>
            <a:endParaRPr lang="en-GB"/>
          </a:p>
        </p:txBody>
      </p:sp>
      <p:sp>
        <p:nvSpPr>
          <p:cNvPr id="4" name="Zástupný symbol pro číslo snímku 3"/>
          <p:cNvSpPr>
            <a:spLocks noGrp="1"/>
          </p:cNvSpPr>
          <p:nvPr>
            <p:ph type="sldNum" idx="12"/>
          </p:nvPr>
        </p:nvSpPr>
        <p:spPr/>
        <p:txBody>
          <a:bodyPr/>
          <a:lstStyle>
            <a:lvl1pPr>
              <a:defRPr/>
            </a:lvl1pPr>
          </a:lstStyle>
          <a:p>
            <a:fld id="{A421117E-62A6-4069-81C8-401C2B3C7926}" type="slidenum">
              <a:rPr lang="en-GB"/>
              <a:pPr/>
              <a:t>‹#›</a:t>
            </a:fld>
            <a:endParaRPr lang="en-GB"/>
          </a:p>
        </p:txBody>
      </p:sp>
    </p:spTree>
    <p:extLst>
      <p:ext uri="{BB962C8B-B14F-4D97-AF65-F5344CB8AC3E}">
        <p14:creationId xmlns:p14="http://schemas.microsoft.com/office/powerpoint/2010/main" val="322592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4825" y="301625"/>
            <a:ext cx="3316288" cy="1279525"/>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idx="10"/>
          </p:nvPr>
        </p:nvSpPr>
        <p:spPr/>
        <p:txBody>
          <a:bodyPr/>
          <a:lstStyle>
            <a:lvl1pPr>
              <a:defRPr/>
            </a:lvl1pPr>
          </a:lstStyle>
          <a:p>
            <a:endParaRPr lang="en-GB"/>
          </a:p>
        </p:txBody>
      </p:sp>
      <p:sp>
        <p:nvSpPr>
          <p:cNvPr id="6" name="Zástupný symbol pro zápatí 5"/>
          <p:cNvSpPr>
            <a:spLocks noGrp="1"/>
          </p:cNvSpPr>
          <p:nvPr>
            <p:ph type="ftr" idx="11"/>
          </p:nvPr>
        </p:nvSpPr>
        <p:spPr/>
        <p:txBody>
          <a:bodyPr/>
          <a:lstStyle>
            <a:lvl1pPr>
              <a:defRPr/>
            </a:lvl1pPr>
          </a:lstStyle>
          <a:p>
            <a:endParaRPr lang="en-GB"/>
          </a:p>
        </p:txBody>
      </p:sp>
      <p:sp>
        <p:nvSpPr>
          <p:cNvPr id="7" name="Zástupný symbol pro číslo snímku 6"/>
          <p:cNvSpPr>
            <a:spLocks noGrp="1"/>
          </p:cNvSpPr>
          <p:nvPr>
            <p:ph type="sldNum" idx="12"/>
          </p:nvPr>
        </p:nvSpPr>
        <p:spPr/>
        <p:txBody>
          <a:bodyPr/>
          <a:lstStyle>
            <a:lvl1pPr>
              <a:defRPr/>
            </a:lvl1pPr>
          </a:lstStyle>
          <a:p>
            <a:fld id="{E3998F9F-8557-425A-95FE-FD776F2B1F14}" type="slidenum">
              <a:rPr lang="en-GB"/>
              <a:pPr/>
              <a:t>‹#›</a:t>
            </a:fld>
            <a:endParaRPr lang="en-GB"/>
          </a:p>
        </p:txBody>
      </p:sp>
    </p:spTree>
    <p:extLst>
      <p:ext uri="{BB962C8B-B14F-4D97-AF65-F5344CB8AC3E}">
        <p14:creationId xmlns:p14="http://schemas.microsoft.com/office/powerpoint/2010/main" val="46477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76438" y="5291138"/>
            <a:ext cx="6048375" cy="62547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idx="10"/>
          </p:nvPr>
        </p:nvSpPr>
        <p:spPr/>
        <p:txBody>
          <a:bodyPr/>
          <a:lstStyle>
            <a:lvl1pPr>
              <a:defRPr/>
            </a:lvl1pPr>
          </a:lstStyle>
          <a:p>
            <a:endParaRPr lang="en-GB"/>
          </a:p>
        </p:txBody>
      </p:sp>
      <p:sp>
        <p:nvSpPr>
          <p:cNvPr id="6" name="Zástupný symbol pro zápatí 5"/>
          <p:cNvSpPr>
            <a:spLocks noGrp="1"/>
          </p:cNvSpPr>
          <p:nvPr>
            <p:ph type="ftr" idx="11"/>
          </p:nvPr>
        </p:nvSpPr>
        <p:spPr/>
        <p:txBody>
          <a:bodyPr/>
          <a:lstStyle>
            <a:lvl1pPr>
              <a:defRPr/>
            </a:lvl1pPr>
          </a:lstStyle>
          <a:p>
            <a:endParaRPr lang="en-GB"/>
          </a:p>
        </p:txBody>
      </p:sp>
      <p:sp>
        <p:nvSpPr>
          <p:cNvPr id="7" name="Zástupný symbol pro číslo snímku 6"/>
          <p:cNvSpPr>
            <a:spLocks noGrp="1"/>
          </p:cNvSpPr>
          <p:nvPr>
            <p:ph type="sldNum" idx="12"/>
          </p:nvPr>
        </p:nvSpPr>
        <p:spPr/>
        <p:txBody>
          <a:bodyPr/>
          <a:lstStyle>
            <a:lvl1pPr>
              <a:defRPr/>
            </a:lvl1pPr>
          </a:lstStyle>
          <a:p>
            <a:fld id="{6F7A3F38-A2E0-4015-9CF6-85504F747B97}" type="slidenum">
              <a:rPr lang="en-GB"/>
              <a:pPr/>
              <a:t>‹#›</a:t>
            </a:fld>
            <a:endParaRPr lang="en-GB"/>
          </a:p>
        </p:txBody>
      </p:sp>
    </p:spTree>
    <p:extLst>
      <p:ext uri="{BB962C8B-B14F-4D97-AF65-F5344CB8AC3E}">
        <p14:creationId xmlns:p14="http://schemas.microsoft.com/office/powerpoint/2010/main" val="230483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18587" cy="122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Klepněte pro úpravu formátu titulního textu</a:t>
            </a:r>
          </a:p>
        </p:txBody>
      </p:sp>
      <p:sp>
        <p:nvSpPr>
          <p:cNvPr id="1026" name="Rectangle 2"/>
          <p:cNvSpPr>
            <a:spLocks noGrp="1" noChangeArrowheads="1"/>
          </p:cNvSpPr>
          <p:nvPr>
            <p:ph type="body" idx="1"/>
          </p:nvPr>
        </p:nvSpPr>
        <p:spPr bwMode="auto">
          <a:xfrm>
            <a:off x="503238" y="1768475"/>
            <a:ext cx="9018587" cy="496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1027" name="Rectangle 3"/>
          <p:cNvSpPr>
            <a:spLocks noGrp="1" noChangeArrowheads="1"/>
          </p:cNvSpPr>
          <p:nvPr>
            <p:ph type="dt"/>
          </p:nvPr>
        </p:nvSpPr>
        <p:spPr bwMode="auto">
          <a:xfrm>
            <a:off x="503238" y="6886575"/>
            <a:ext cx="229393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1028" name="Rectangle 4"/>
          <p:cNvSpPr>
            <a:spLocks noGrp="1" noChangeArrowheads="1"/>
          </p:cNvSpPr>
          <p:nvPr>
            <p:ph type="ftr"/>
          </p:nvPr>
        </p:nvSpPr>
        <p:spPr bwMode="auto">
          <a:xfrm>
            <a:off x="3448050" y="6886575"/>
            <a:ext cx="314166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endParaRPr lang="en-GB"/>
          </a:p>
        </p:txBody>
      </p:sp>
      <p:sp>
        <p:nvSpPr>
          <p:cNvPr id="1029" name="Rectangle 5"/>
          <p:cNvSpPr>
            <a:spLocks noGrp="1" noChangeArrowheads="1"/>
          </p:cNvSpPr>
          <p:nvPr>
            <p:ph type="sldNum"/>
          </p:nvPr>
        </p:nvSpPr>
        <p:spPr bwMode="auto">
          <a:xfrm>
            <a:off x="7227888" y="6886575"/>
            <a:ext cx="229393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defRPr>
            </a:lvl1pPr>
          </a:lstStyle>
          <a:p>
            <a:fld id="{E061E447-8CBB-4E88-B573-6D0176FCBDB6}"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2pPr>
      <a:lvl3pPr marL="11430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3pPr>
      <a:lvl4pPr marL="16002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4pPr>
      <a:lvl5pPr marL="20574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5pPr>
      <a:lvl6pPr marL="25146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6pPr>
      <a:lvl7pPr marL="29718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7pPr>
      <a:lvl8pPr marL="34290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8pPr>
      <a:lvl9pPr marL="3886200" indent="-228600" algn="ctr" defTabSz="449263" rtl="0" fontAlgn="base" hangingPunct="0">
        <a:lnSpc>
          <a:spcPct val="41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9pPr>
    </p:titleStyle>
    <p:bodyStyle>
      <a:lvl1pPr marL="342900" indent="-342900" algn="l" defTabSz="449263" rtl="0" fontAlgn="base" hangingPunct="0">
        <a:lnSpc>
          <a:spcPct val="41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41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49263" rtl="0" fontAlgn="base" hangingPunct="0">
        <a:lnSpc>
          <a:spcPct val="41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49263" rtl="0" fontAlgn="base" hangingPunct="0">
        <a:lnSpc>
          <a:spcPct val="41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hangingPunct="0">
        <a:lnSpc>
          <a:spcPct val="4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13549@mail.muni.cz"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46075"/>
            <a:ext cx="9072562" cy="1177925"/>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Školní pedagogika</a:t>
            </a:r>
          </a:p>
        </p:txBody>
      </p:sp>
      <p:sp>
        <p:nvSpPr>
          <p:cNvPr id="3074" name="Rectangle 2"/>
          <p:cNvSpPr>
            <a:spLocks noGrp="1" noChangeArrowheads="1"/>
          </p:cNvSpPr>
          <p:nvPr>
            <p:ph type="subTitle" idx="4294967295"/>
          </p:nvPr>
        </p:nvSpPr>
        <p:spPr bwMode="auto">
          <a:xfrm>
            <a:off x="503238" y="1814513"/>
            <a:ext cx="9072562" cy="4900612"/>
          </a:xfrm>
          <a:prstGeom prst="rect">
            <a:avLst/>
          </a:prstGeom>
          <a:solidFill>
            <a:schemeClr val="accent6">
              <a:lumMod val="50000"/>
            </a:schemeClr>
          </a:solidFill>
          <a:ln/>
          <a:scene3d>
            <a:camera prst="orthographicFront"/>
            <a:lightRig rig="threePt" dir="t"/>
          </a:scene3d>
          <a:sp3d>
            <a:bevelT/>
          </a:sp3d>
        </p:spPr>
        <p:txBody>
          <a:bodyPr lIns="0" tIns="0" rIns="0" bIns="0" anchor="ctr"/>
          <a:lstStyle/>
          <a:p>
            <a:pPr marL="0" indent="0" algn="ctr">
              <a:lnSpc>
                <a:spcPct val="90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a:solidFill>
                  <a:srgbClr val="FFFF00"/>
                </a:solidFill>
                <a:latin typeface="Times New Roman" pitchFamily="16" charset="0"/>
                <a:cs typeface="Times New Roman" pitchFamily="16" charset="0"/>
              </a:rPr>
              <a:t>Mgr. </a:t>
            </a:r>
            <a:r>
              <a:rPr lang="en-GB" sz="3600" b="1" dirty="0" err="1">
                <a:solidFill>
                  <a:srgbClr val="FFFF00"/>
                </a:solidFill>
                <a:latin typeface="Times New Roman" pitchFamily="16" charset="0"/>
                <a:cs typeface="Times New Roman" pitchFamily="16" charset="0"/>
              </a:rPr>
              <a:t>Zdeněk</a:t>
            </a:r>
            <a:r>
              <a:rPr lang="en-GB" sz="3600" b="1" dirty="0">
                <a:solidFill>
                  <a:srgbClr val="FFFF00"/>
                </a:solidFill>
                <a:latin typeface="Times New Roman" pitchFamily="16" charset="0"/>
                <a:cs typeface="Times New Roman" pitchFamily="16" charset="0"/>
              </a:rPr>
              <a:t> </a:t>
            </a:r>
            <a:r>
              <a:rPr lang="en-GB" sz="3600" b="1" dirty="0" err="1">
                <a:solidFill>
                  <a:srgbClr val="FFFF00"/>
                </a:solidFill>
                <a:latin typeface="Times New Roman" pitchFamily="16" charset="0"/>
                <a:cs typeface="Times New Roman" pitchFamily="16" charset="0"/>
              </a:rPr>
              <a:t>Hromádka</a:t>
            </a:r>
            <a:r>
              <a:rPr lang="en-GB" sz="3600" b="1" dirty="0">
                <a:solidFill>
                  <a:srgbClr val="FFFF00"/>
                </a:solidFill>
                <a:latin typeface="Times New Roman" pitchFamily="16" charset="0"/>
                <a:cs typeface="Times New Roman" pitchFamily="16" charset="0"/>
              </a:rPr>
              <a:t>, Ph.D.</a:t>
            </a:r>
          </a:p>
          <a:p>
            <a:pPr marL="0" indent="0" algn="ctr">
              <a:lnSpc>
                <a:spcPct val="90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a:solidFill>
                  <a:srgbClr val="CCCCFF"/>
                </a:solidFill>
                <a:latin typeface="Times New Roman" pitchFamily="16" charset="0"/>
                <a:cs typeface="Times New Roman" pitchFamily="16" charset="0"/>
                <a:hlinkClick r:id="rId3"/>
              </a:rPr>
              <a:t>13549@mail.muni.cz</a:t>
            </a:r>
          </a:p>
          <a:p>
            <a:pPr marL="0" indent="0" algn="ctr">
              <a:lnSpc>
                <a:spcPct val="90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600" b="1" dirty="0">
              <a:solidFill>
                <a:srgbClr val="FFFF00"/>
              </a:solidFill>
              <a:latin typeface="Times New Roman" pitchFamily="16" charset="0"/>
              <a:cs typeface="Times New Roman" pitchFamily="16" charset="0"/>
            </a:endParaRPr>
          </a:p>
          <a:p>
            <a:pPr marL="0" indent="0" algn="ctr">
              <a:lnSpc>
                <a:spcPct val="90000"/>
              </a:lnSpc>
              <a:spcAft>
                <a:spcPct val="0"/>
              </a:spcAf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600" b="1" dirty="0">
              <a:solidFill>
                <a:srgbClr val="FFFF00"/>
              </a:solidFill>
              <a:latin typeface="Times New Roman" pitchFamily="16" charset="0"/>
              <a:cs typeface="Times New Roman" pitchFamily="16"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2290"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W.P. Robinson zjistil, že jazykové rozdíly dětí pocházejících z různých sociálních skupin vznikají již v předškolním věku</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výzkum matek s dětmi (Hess; </a:t>
            </a:r>
            <a:r>
              <a:rPr lang="cs-CZ" sz="2200" dirty="0" err="1" smtClean="0">
                <a:solidFill>
                  <a:srgbClr val="FFFF00"/>
                </a:solidFill>
              </a:rPr>
              <a:t>Shipman</a:t>
            </a:r>
            <a:r>
              <a:rPr lang="cs-CZ" sz="2200" dirty="0" smtClean="0">
                <a:solidFill>
                  <a:srgbClr val="FFFF00"/>
                </a:solidFill>
              </a:rPr>
              <a:t> 1965) : ukázalo se, že matky nižších sociálních vrstev užívají více  imperativy než objasňování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err="1" smtClean="0">
                <a:solidFill>
                  <a:srgbClr val="FFFF00"/>
                </a:solidFill>
              </a:rPr>
              <a:t>Kritka</a:t>
            </a:r>
            <a:r>
              <a:rPr lang="cs-CZ" sz="2200" dirty="0" smtClean="0">
                <a:solidFill>
                  <a:srgbClr val="FFFF00"/>
                </a:solidFill>
              </a:rPr>
              <a:t> </a:t>
            </a:r>
            <a:r>
              <a:rPr lang="cs-CZ" sz="2200" dirty="0" err="1" smtClean="0">
                <a:solidFill>
                  <a:srgbClr val="FFFF00"/>
                </a:solidFill>
              </a:rPr>
              <a:t>Bersteinovy</a:t>
            </a:r>
            <a:r>
              <a:rPr lang="cs-CZ" sz="2200" dirty="0" smtClean="0">
                <a:solidFill>
                  <a:srgbClr val="FFFF00"/>
                </a:solidFill>
              </a:rPr>
              <a:t> teorie: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a:t>
            </a:r>
            <a:r>
              <a:rPr lang="cs-CZ" sz="2200" dirty="0" err="1" smtClean="0">
                <a:solidFill>
                  <a:srgbClr val="FFFF00"/>
                </a:solidFill>
              </a:rPr>
              <a:t>Labov</a:t>
            </a:r>
            <a:r>
              <a:rPr lang="cs-CZ" sz="2200" dirty="0" smtClean="0">
                <a:solidFill>
                  <a:srgbClr val="FFFF00"/>
                </a:solidFill>
              </a:rPr>
              <a:t> (1972): žáci v rámci školního jazyka působí zaostale, ale v kontextu vlastního životního prostředí vykazují vyspělou jazykovou komunikaci; “rozvinutý jazyk” je často </a:t>
            </a:r>
            <a:r>
              <a:rPr lang="cs-CZ" sz="2200" dirty="0" err="1" smtClean="0">
                <a:solidFill>
                  <a:srgbClr val="FFFF00"/>
                </a:solidFill>
              </a:rPr>
              <a:t>verbositou</a:t>
            </a:r>
            <a:r>
              <a:rPr lang="cs-CZ" sz="2200" dirty="0" smtClean="0">
                <a:solidFill>
                  <a:srgbClr val="FFFF00"/>
                </a:solidFill>
              </a:rPr>
              <a:t> - výmluvností doprovázenou informační vágností</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err="1">
                <a:solidFill>
                  <a:srgbClr val="FFFF00"/>
                </a:solidFill>
              </a:rPr>
              <a:t>Kognitivní</a:t>
            </a:r>
            <a:r>
              <a:rPr lang="en-GB" dirty="0">
                <a:solidFill>
                  <a:srgbClr val="FFFF00"/>
                </a:solidFill>
              </a:rPr>
              <a:t> </a:t>
            </a:r>
            <a:r>
              <a:rPr lang="en-GB" dirty="0" err="1">
                <a:solidFill>
                  <a:srgbClr val="FFFF00"/>
                </a:solidFill>
              </a:rPr>
              <a:t>determinanty</a:t>
            </a:r>
            <a:endParaRPr lang="en-GB" dirty="0">
              <a:solidFill>
                <a:srgbClr val="FFFF00"/>
              </a:solidFill>
            </a:endParaRPr>
          </a:p>
        </p:txBody>
      </p:sp>
      <p:sp>
        <p:nvSpPr>
          <p:cNvPr id="13314"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err="1" smtClean="0">
                <a:solidFill>
                  <a:srgbClr val="FFFF00"/>
                </a:solidFill>
              </a:rPr>
              <a:t>Bloomova</a:t>
            </a:r>
            <a:r>
              <a:rPr lang="cs-CZ" sz="2200" dirty="0" smtClean="0">
                <a:solidFill>
                  <a:srgbClr val="FFFF00"/>
                </a:solidFill>
              </a:rPr>
              <a:t> teorie: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Neexistují „dobří“ a „špatní“ žáci, ale pouze žáci, kteří se učí rychleji a žáci, kteří se učí pomaleji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Všichni žáci mohou dosáhnou dobrých studijních výsledků, pokud k tomu budou mít vhodné podmínky</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Problém je, že učitelé často předpokládají, že žáci vstupují do vyučovacího procesu vybaveni jistými znalostmi, aniž by si to ověřili (např. pokud žák nemá osvojenu schopnost porozumět čtenému textu, bude mít zřejmě problémy v dalším vzdělávání a to i v jiných než jazykových předmětech)</a:t>
            </a:r>
            <a:endParaRPr lang="cs-CZ" sz="2200"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dirty="0" smtClean="0">
                <a:solidFill>
                  <a:srgbClr val="FFFF00"/>
                </a:solidFill>
              </a:rPr>
              <a:t>Žáci se speciálními vzdělávacími potřebami</a:t>
            </a:r>
            <a:endParaRPr lang="cs-CZ" dirty="0">
              <a:solidFill>
                <a:srgbClr val="FFFF00"/>
              </a:solidFill>
            </a:endParaRPr>
          </a:p>
        </p:txBody>
      </p:sp>
      <p:sp>
        <p:nvSpPr>
          <p:cNvPr id="1433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Nadaní žáci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a:t>
            </a:r>
            <a:r>
              <a:rPr lang="cs-CZ" sz="2200" dirty="0" err="1" smtClean="0">
                <a:solidFill>
                  <a:srgbClr val="FFFF00"/>
                </a:solidFill>
              </a:rPr>
              <a:t>Axcelerace</a:t>
            </a:r>
            <a:r>
              <a:rPr lang="cs-CZ" sz="2200" dirty="0" smtClean="0">
                <a:solidFill>
                  <a:srgbClr val="FFFF00"/>
                </a:solidFill>
              </a:rPr>
              <a:t>? Rozšíření učiva? Demokratické odmítání elitářství?</a:t>
            </a:r>
            <a:endParaRPr lang="cs-CZ" sz="2200"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2562" cy="1263650"/>
          </a:xfrm>
          <a:solidFill>
            <a:schemeClr val="accent6">
              <a:lumMod val="50000"/>
            </a:schemeClr>
          </a:solidFill>
          <a:ln>
            <a:no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mtClean="0">
                <a:solidFill>
                  <a:srgbClr val="FFFF00"/>
                </a:solidFill>
              </a:rPr>
              <a:t>Žák: subjekt edukace</a:t>
            </a:r>
            <a:endParaRPr lang="cs-CZ">
              <a:solidFill>
                <a:srgbClr val="FFFF00"/>
              </a:solidFill>
            </a:endParaRPr>
          </a:p>
        </p:txBody>
      </p:sp>
      <p:sp>
        <p:nvSpPr>
          <p:cNvPr id="409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smtClean="0">
                <a:solidFill>
                  <a:srgbClr val="FFFF00"/>
                </a:solidFill>
              </a:rPr>
              <a:t>Dítě (či adolescent) je svými vlastnostmi a vývojem předmětem zájmu několika vědeckých disciplín:</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smtClean="0">
                <a:solidFill>
                  <a:srgbClr val="FFFF00"/>
                </a:solidFill>
              </a:rPr>
              <a:t>- </a:t>
            </a:r>
            <a:r>
              <a:rPr lang="cs-CZ" sz="2200" i="1" smtClean="0">
                <a:solidFill>
                  <a:srgbClr val="FFFF00"/>
                </a:solidFill>
              </a:rPr>
              <a:t>Vývojová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smtClean="0">
                <a:solidFill>
                  <a:srgbClr val="FFFF00"/>
                </a:solidFill>
              </a:rPr>
              <a:t>- </a:t>
            </a:r>
            <a:r>
              <a:rPr lang="cs-CZ" sz="2200" i="1" smtClean="0">
                <a:solidFill>
                  <a:srgbClr val="FFFF00"/>
                </a:solidFill>
              </a:rPr>
              <a:t>Pedagogická psychologie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smtClean="0">
                <a:solidFill>
                  <a:srgbClr val="FFFF00"/>
                </a:solidFill>
              </a:rPr>
              <a:t>- </a:t>
            </a:r>
            <a:r>
              <a:rPr lang="cs-CZ" sz="2200" i="1" smtClean="0">
                <a:solidFill>
                  <a:srgbClr val="FFFF00"/>
                </a:solidFill>
              </a:rPr>
              <a:t>Sociologie dětství a rodiny</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smtClean="0">
                <a:solidFill>
                  <a:srgbClr val="FFFF00"/>
                </a:solidFill>
              </a:rPr>
              <a:t>Jaké determinanty žáků jsou nejdůležitější?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smtClean="0">
                <a:solidFill>
                  <a:srgbClr val="FFFF00"/>
                </a:solidFill>
              </a:rPr>
              <a:t>- kognitivní (poznávací): zejména inteligenční charakteristiky</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smtClean="0">
                <a:solidFill>
                  <a:srgbClr val="FFFF00"/>
                </a:solidFill>
              </a:rPr>
              <a:t>- sociokulturní a sociekonomické poměry v rodinách dětí</a:t>
            </a:r>
            <a:endParaRPr lang="cs-CZ" sz="220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Jak se buduje poznání</a:t>
            </a:r>
          </a:p>
        </p:txBody>
      </p:sp>
      <p:sp>
        <p:nvSpPr>
          <p:cNvPr id="5122"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dirty="0" smtClean="0">
                <a:solidFill>
                  <a:srgbClr val="FFFF00"/>
                </a:solidFill>
              </a:rPr>
              <a:t>Bachelard: Neznalost je jistou formou poznání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dirty="0" err="1" smtClean="0">
                <a:solidFill>
                  <a:srgbClr val="FFFF00"/>
                </a:solidFill>
              </a:rPr>
              <a:t>Prekoncepty</a:t>
            </a:r>
            <a:endParaRPr lang="cs-CZ" dirty="0" smtClean="0">
              <a:solidFill>
                <a:srgbClr val="FFFF00"/>
              </a:solidFill>
            </a:endParaRP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6146" name="Rectangle 2"/>
          <p:cNvSpPr>
            <a:spLocks noGrp="1" noChangeArrowheads="1"/>
          </p:cNvSpPr>
          <p:nvPr>
            <p:ph type="body" idx="1"/>
          </p:nvPr>
        </p:nvSpPr>
        <p:spPr>
          <a:xfrm>
            <a:off x="539750" y="1800225"/>
            <a:ext cx="9072563" cy="5522913"/>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inteligence: </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„účelná adaptace člověka v kontextu reálného světa“ (</a:t>
            </a:r>
            <a:r>
              <a:rPr lang="cs-CZ" sz="2200" dirty="0" err="1" smtClean="0">
                <a:solidFill>
                  <a:srgbClr val="FFFF00"/>
                </a:solidFill>
              </a:rPr>
              <a:t>Sterneberg</a:t>
            </a:r>
            <a:r>
              <a:rPr lang="cs-CZ" sz="2200" dirty="0" smtClean="0">
                <a:solidFill>
                  <a:srgbClr val="FFFF00"/>
                </a:solidFill>
              </a:rPr>
              <a:t>)</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„schopnost člověka názorně nebo abstraktně myslet v řečových, numerických, časoprostorových aj. vztazích a nalézt řešení problému...“</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„to, co mohou měřit inteligenční testy“</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druhy inteligence: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inteligence obecná</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inteligence ve speciálních oblastech (verbální, emoční - sociální, logicko-matematická, vizuálně-prostorová, hudební, kinestetická aj.); příklad nedostatku emoční inteligence</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inteligence praktická</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Je inteligence vrozená? Dá se zdokonalovat školním vzděláváním?</a:t>
            </a:r>
            <a:endParaRPr lang="cs-CZ" sz="2200"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7170" name="Rectangle 2"/>
          <p:cNvSpPr>
            <a:spLocks noGrp="1" noChangeArrowheads="1"/>
          </p:cNvSpPr>
          <p:nvPr>
            <p:ph type="body" idx="1"/>
          </p:nvPr>
        </p:nvSpPr>
        <p:spPr>
          <a:xfrm>
            <a:off x="539750" y="1800225"/>
            <a:ext cx="9072563" cy="5508004"/>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0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000" dirty="0" smtClean="0">
                <a:solidFill>
                  <a:srgbClr val="FFFF00"/>
                </a:solidFill>
              </a:rPr>
              <a:t>Inteligenční test: Alfred </a:t>
            </a:r>
            <a:r>
              <a:rPr lang="cs-CZ" sz="2000" dirty="0" err="1" smtClean="0">
                <a:solidFill>
                  <a:srgbClr val="FFFF00"/>
                </a:solidFill>
              </a:rPr>
              <a:t>Binet</a:t>
            </a:r>
            <a:r>
              <a:rPr lang="cs-CZ" sz="2000" dirty="0" smtClean="0">
                <a:solidFill>
                  <a:srgbClr val="FFFF00"/>
                </a:solidFill>
              </a:rPr>
              <a:t> (1857 - 1911); schopnost logického uvažování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000" dirty="0" smtClean="0">
                <a:solidFill>
                  <a:srgbClr val="FFFF00"/>
                </a:solidFill>
              </a:rPr>
              <a:t>Inteligenční kvocient: „číselný údaj vyjadřující úroveň intelektových schopností vzhledem k věku</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000" dirty="0" smtClean="0">
                <a:solidFill>
                  <a:srgbClr val="FFFF00"/>
                </a:solidFill>
              </a:rPr>
              <a:t> IQ = (mentální věk) / chronologický věk . 100</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000" dirty="0" smtClean="0">
                <a:solidFill>
                  <a:srgbClr val="FFFF00"/>
                </a:solidFill>
              </a:rPr>
              <a:t> IQ &lt; 100; jedinec má nižší inteligenci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000" dirty="0" smtClean="0">
                <a:solidFill>
                  <a:srgbClr val="FFFF00"/>
                </a:solidFill>
              </a:rPr>
              <a:t> IQ &gt; 100; jedinec má vyšší inteligenci</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000" dirty="0" smtClean="0">
                <a:solidFill>
                  <a:srgbClr val="FFFF00"/>
                </a:solidFill>
              </a:rPr>
              <a:t> pásmo průměrných hodnot se pohybuje v intervalu 100 +/- 10 </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000" dirty="0" smtClean="0">
                <a:solidFill>
                  <a:srgbClr val="FFFF00"/>
                </a:solidFill>
              </a:rPr>
              <a:t>pojmy jako debilita, imbecilita a idiocie se dnes již nepoužívají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000" dirty="0" smtClean="0">
                <a:solidFill>
                  <a:srgbClr val="FFFF00"/>
                </a:solidFill>
              </a:rPr>
              <a:t>dnes je pojem inteligence posouván ke komplexní veličině „obecná mentální kapacita“ (tedy vybavenost člověka nejen pro abstraktní myšlení, ale i pro kreativní výkony nejrůznějšího typu a schopnosti účelně se adaptovat na prostředí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sz="2000"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8194" name="Rectangle 2"/>
          <p:cNvSpPr>
            <a:spLocks noGrp="1" noChangeArrowheads="1"/>
          </p:cNvSpPr>
          <p:nvPr>
            <p:ph type="body" idx="1"/>
          </p:nvPr>
        </p:nvSpPr>
        <p:spPr>
          <a:xfrm>
            <a:off x="539750" y="1800225"/>
            <a:ext cx="9072563" cy="5580012"/>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Společnost s diferencuje sociálně a tím se zřejmě více diferencují i „učební předpoklady“ žáků z různých sociálních vrstev (inteligence je jednou z důležitých determinant „učebních předpokladů“, která významně koreluje s parametry rodinného prostředí)</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Teorie deficitu (Prof. A. Jensen) versus </a:t>
            </a:r>
            <a:r>
              <a:rPr lang="cs-CZ" sz="2200" dirty="0" err="1" smtClean="0">
                <a:solidFill>
                  <a:srgbClr val="FFFF00"/>
                </a:solidFill>
              </a:rPr>
              <a:t>Fontana</a:t>
            </a:r>
            <a:endParaRPr lang="cs-CZ" sz="2200" dirty="0" smtClean="0">
              <a:solidFill>
                <a:srgbClr val="FFFF00"/>
              </a:solidFill>
            </a:endParaRP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velká část inteligenčních schopností je vrozená (82% ze skóre je určeno geneticky)</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existují inteligenční rozdíly mezi etniky, sociálními skupinami či pohlavím?</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kulturní a jazyková deprivace: koncepce, která vysvětluje vzdělávací neúspěšnost žáků z některých skupin populace tím, že </a:t>
            </a:r>
            <a:r>
              <a:rPr lang="cs-CZ" sz="2200" dirty="0" err="1" smtClean="0">
                <a:solidFill>
                  <a:srgbClr val="FFFF00"/>
                </a:solidFill>
              </a:rPr>
              <a:t>že</a:t>
            </a:r>
            <a:r>
              <a:rPr lang="cs-CZ" sz="2200" dirty="0" smtClean="0">
                <a:solidFill>
                  <a:srgbClr val="FFFF00"/>
                </a:solidFill>
              </a:rPr>
              <a:t> tyto děti trpí ve svých rodinách kulturní deprivací, která je brzdou pro jejich školním vzdělávání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sz="2200"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Žák: inteligence</a:t>
            </a:r>
          </a:p>
        </p:txBody>
      </p:sp>
      <p:sp>
        <p:nvSpPr>
          <p:cNvPr id="9218"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6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en-GB" sz="2600" dirty="0" err="1" smtClean="0">
                <a:solidFill>
                  <a:srgbClr val="FFFF00"/>
                </a:solidFill>
              </a:rPr>
              <a:t>Teorie</a:t>
            </a:r>
            <a:r>
              <a:rPr lang="en-GB" sz="2600" dirty="0" smtClean="0">
                <a:solidFill>
                  <a:srgbClr val="FFFF00"/>
                </a:solidFill>
              </a:rPr>
              <a:t> </a:t>
            </a:r>
            <a:r>
              <a:rPr lang="en-GB" sz="2600" dirty="0" err="1">
                <a:solidFill>
                  <a:srgbClr val="FFFF00"/>
                </a:solidFill>
              </a:rPr>
              <a:t>deficitu</a:t>
            </a:r>
            <a:r>
              <a:rPr lang="en-GB" sz="2600" dirty="0">
                <a:solidFill>
                  <a:srgbClr val="FFFF00"/>
                </a:solidFill>
              </a:rPr>
              <a:t> </a:t>
            </a:r>
            <a:r>
              <a:rPr lang="en-GB" sz="2600" dirty="0" err="1">
                <a:solidFill>
                  <a:srgbClr val="FFFF00"/>
                </a:solidFill>
              </a:rPr>
              <a:t>byla</a:t>
            </a:r>
            <a:r>
              <a:rPr lang="en-GB" sz="2600" dirty="0">
                <a:solidFill>
                  <a:srgbClr val="FFFF00"/>
                </a:solidFill>
              </a:rPr>
              <a:t> </a:t>
            </a:r>
            <a:r>
              <a:rPr lang="en-GB" sz="2600" dirty="0" err="1">
                <a:solidFill>
                  <a:srgbClr val="FFFF00"/>
                </a:solidFill>
              </a:rPr>
              <a:t>kritizována</a:t>
            </a:r>
            <a:r>
              <a:rPr lang="en-GB" sz="2600" dirty="0">
                <a:solidFill>
                  <a:srgbClr val="FFFF00"/>
                </a:solidFill>
              </a:rPr>
              <a:t> </a:t>
            </a:r>
            <a:r>
              <a:rPr lang="en-GB" sz="2600" dirty="0" err="1">
                <a:solidFill>
                  <a:srgbClr val="FFFF00"/>
                </a:solidFill>
              </a:rPr>
              <a:t>také</a:t>
            </a:r>
            <a:r>
              <a:rPr lang="en-GB" sz="2600" dirty="0">
                <a:solidFill>
                  <a:srgbClr val="FFFF00"/>
                </a:solidFill>
              </a:rPr>
              <a:t> </a:t>
            </a:r>
            <a:r>
              <a:rPr lang="en-GB" sz="2600" dirty="0" err="1">
                <a:solidFill>
                  <a:srgbClr val="FFFF00"/>
                </a:solidFill>
              </a:rPr>
              <a:t>Ginsburgem</a:t>
            </a:r>
            <a:r>
              <a:rPr lang="en-GB" sz="2600" dirty="0">
                <a:solidFill>
                  <a:srgbClr val="FFFF00"/>
                </a:solidFill>
              </a:rPr>
              <a:t> a </a:t>
            </a:r>
            <a:r>
              <a:rPr lang="en-GB" sz="2600" dirty="0" err="1">
                <a:solidFill>
                  <a:srgbClr val="FFFF00"/>
                </a:solidFill>
              </a:rPr>
              <a:t>sociolingvisty</a:t>
            </a:r>
            <a:r>
              <a:rPr lang="en-GB" sz="2600" dirty="0">
                <a:solidFill>
                  <a:srgbClr val="FFFF00"/>
                </a:solidFill>
              </a:rPr>
              <a:t> (</a:t>
            </a:r>
            <a:r>
              <a:rPr lang="en-GB" sz="2600" dirty="0" err="1">
                <a:solidFill>
                  <a:srgbClr val="FFFF00"/>
                </a:solidFill>
              </a:rPr>
              <a:t>Labov</a:t>
            </a:r>
            <a:r>
              <a:rPr lang="en-GB" sz="2600" dirty="0">
                <a:solidFill>
                  <a:srgbClr val="FFFF00"/>
                </a:solidFill>
              </a:rPr>
              <a:t> a </a:t>
            </a:r>
            <a:r>
              <a:rPr lang="en-GB" sz="2600" dirty="0" err="1">
                <a:solidFill>
                  <a:srgbClr val="FFFF00"/>
                </a:solidFill>
              </a:rPr>
              <a:t>jiní</a:t>
            </a:r>
            <a:r>
              <a:rPr lang="en-GB" sz="2600" dirty="0">
                <a:solidFill>
                  <a:srgbClr val="FFFF00"/>
                </a:solidFill>
              </a:rPr>
              <a:t>): </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en-GB" sz="2600" dirty="0">
                <a:solidFill>
                  <a:srgbClr val="FFFF00"/>
                </a:solidFill>
              </a:rPr>
              <a:t>- </a:t>
            </a:r>
            <a:r>
              <a:rPr lang="en-GB" sz="2600" dirty="0" err="1">
                <a:solidFill>
                  <a:srgbClr val="FFFF00"/>
                </a:solidFill>
              </a:rPr>
              <a:t>nižší</a:t>
            </a:r>
            <a:r>
              <a:rPr lang="en-GB" sz="2600" dirty="0">
                <a:solidFill>
                  <a:srgbClr val="FFFF00"/>
                </a:solidFill>
              </a:rPr>
              <a:t> </a:t>
            </a:r>
            <a:r>
              <a:rPr lang="en-GB" sz="2600" dirty="0" err="1">
                <a:solidFill>
                  <a:srgbClr val="FFFF00"/>
                </a:solidFill>
              </a:rPr>
              <a:t>výsledky</a:t>
            </a:r>
            <a:r>
              <a:rPr lang="en-GB" sz="2600" dirty="0">
                <a:solidFill>
                  <a:srgbClr val="FFFF00"/>
                </a:solidFill>
              </a:rPr>
              <a:t> </a:t>
            </a:r>
            <a:r>
              <a:rPr lang="en-GB" sz="2600" dirty="0" err="1">
                <a:solidFill>
                  <a:srgbClr val="FFFF00"/>
                </a:solidFill>
              </a:rPr>
              <a:t>testů</a:t>
            </a:r>
            <a:r>
              <a:rPr lang="en-GB" sz="2600" dirty="0">
                <a:solidFill>
                  <a:srgbClr val="FFFF00"/>
                </a:solidFill>
              </a:rPr>
              <a:t> </a:t>
            </a:r>
            <a:r>
              <a:rPr lang="en-GB" sz="2600" dirty="0" err="1">
                <a:solidFill>
                  <a:srgbClr val="FFFF00"/>
                </a:solidFill>
              </a:rPr>
              <a:t>nemusí</a:t>
            </a:r>
            <a:r>
              <a:rPr lang="en-GB" sz="2600" dirty="0">
                <a:solidFill>
                  <a:srgbClr val="FFFF00"/>
                </a:solidFill>
              </a:rPr>
              <a:t> </a:t>
            </a:r>
            <a:r>
              <a:rPr lang="en-GB" sz="2600" dirty="0" err="1">
                <a:solidFill>
                  <a:srgbClr val="FFFF00"/>
                </a:solidFill>
              </a:rPr>
              <a:t>být</a:t>
            </a:r>
            <a:r>
              <a:rPr lang="en-GB" sz="2600" dirty="0">
                <a:solidFill>
                  <a:srgbClr val="FFFF00"/>
                </a:solidFill>
              </a:rPr>
              <a:t> </a:t>
            </a:r>
            <a:r>
              <a:rPr lang="en-GB" sz="2600" dirty="0" err="1">
                <a:solidFill>
                  <a:srgbClr val="FFFF00"/>
                </a:solidFill>
              </a:rPr>
              <a:t>odrazem</a:t>
            </a:r>
            <a:r>
              <a:rPr lang="en-GB" sz="2600" dirty="0">
                <a:solidFill>
                  <a:srgbClr val="FFFF00"/>
                </a:solidFill>
              </a:rPr>
              <a:t> </a:t>
            </a:r>
            <a:r>
              <a:rPr lang="en-GB" sz="2600" dirty="0" err="1">
                <a:solidFill>
                  <a:srgbClr val="FFFF00"/>
                </a:solidFill>
              </a:rPr>
              <a:t>inteligence</a:t>
            </a:r>
            <a:r>
              <a:rPr lang="en-GB" sz="2600" dirty="0">
                <a:solidFill>
                  <a:srgbClr val="FFFF00"/>
                </a:solidFill>
              </a:rPr>
              <a:t>, ale </a:t>
            </a:r>
            <a:r>
              <a:rPr lang="en-GB" sz="2600" dirty="0" err="1">
                <a:solidFill>
                  <a:srgbClr val="FFFF00"/>
                </a:solidFill>
              </a:rPr>
              <a:t>rozdílných</a:t>
            </a:r>
            <a:r>
              <a:rPr lang="en-GB" sz="2600" dirty="0">
                <a:solidFill>
                  <a:srgbClr val="FFFF00"/>
                </a:solidFill>
              </a:rPr>
              <a:t> </a:t>
            </a:r>
            <a:r>
              <a:rPr lang="en-GB" sz="2600" dirty="0" err="1">
                <a:solidFill>
                  <a:srgbClr val="FFFF00"/>
                </a:solidFill>
              </a:rPr>
              <a:t>podmínek</a:t>
            </a:r>
            <a:r>
              <a:rPr lang="en-GB" sz="2600" dirty="0">
                <a:solidFill>
                  <a:srgbClr val="FFFF00"/>
                </a:solidFill>
              </a:rPr>
              <a:t> </a:t>
            </a:r>
            <a:r>
              <a:rPr lang="en-GB" sz="2600" dirty="0" err="1">
                <a:solidFill>
                  <a:srgbClr val="FFFF00"/>
                </a:solidFill>
              </a:rPr>
              <a:t>kognitivní</a:t>
            </a:r>
            <a:r>
              <a:rPr lang="en-GB" sz="2600" dirty="0">
                <a:solidFill>
                  <a:srgbClr val="FFFF00"/>
                </a:solidFill>
              </a:rPr>
              <a:t> </a:t>
            </a:r>
            <a:r>
              <a:rPr lang="en-GB" sz="2600" dirty="0" err="1">
                <a:solidFill>
                  <a:srgbClr val="FFFF00"/>
                </a:solidFill>
              </a:rPr>
              <a:t>socializace</a:t>
            </a:r>
            <a:r>
              <a:rPr lang="en-GB" sz="2600" dirty="0">
                <a:solidFill>
                  <a:srgbClr val="FFFF00"/>
                </a:solidFill>
              </a:rPr>
              <a:t> - </a:t>
            </a:r>
            <a:r>
              <a:rPr lang="en-GB" sz="2600" dirty="0" err="1">
                <a:solidFill>
                  <a:srgbClr val="FFFF00"/>
                </a:solidFill>
              </a:rPr>
              <a:t>děti</a:t>
            </a:r>
            <a:r>
              <a:rPr lang="en-GB" sz="2600" dirty="0">
                <a:solidFill>
                  <a:srgbClr val="FFFF00"/>
                </a:solidFill>
              </a:rPr>
              <a:t> z </a:t>
            </a:r>
            <a:r>
              <a:rPr lang="en-GB" sz="2600" dirty="0" err="1">
                <a:solidFill>
                  <a:srgbClr val="FFFF00"/>
                </a:solidFill>
              </a:rPr>
              <a:t>nižších</a:t>
            </a:r>
            <a:r>
              <a:rPr lang="en-GB" sz="2600" dirty="0">
                <a:solidFill>
                  <a:srgbClr val="FFFF00"/>
                </a:solidFill>
              </a:rPr>
              <a:t> </a:t>
            </a:r>
            <a:r>
              <a:rPr lang="en-GB" sz="2600" dirty="0" err="1">
                <a:solidFill>
                  <a:srgbClr val="FFFF00"/>
                </a:solidFill>
              </a:rPr>
              <a:t>sociálních</a:t>
            </a:r>
            <a:r>
              <a:rPr lang="en-GB" sz="2600" dirty="0">
                <a:solidFill>
                  <a:srgbClr val="FFFF00"/>
                </a:solidFill>
              </a:rPr>
              <a:t> </a:t>
            </a:r>
            <a:r>
              <a:rPr lang="en-GB" sz="2600" dirty="0" err="1">
                <a:solidFill>
                  <a:srgbClr val="FFFF00"/>
                </a:solidFill>
              </a:rPr>
              <a:t>vrstev</a:t>
            </a:r>
            <a:r>
              <a:rPr lang="en-GB" sz="2600" dirty="0">
                <a:solidFill>
                  <a:srgbClr val="FFFF00"/>
                </a:solidFill>
              </a:rPr>
              <a:t> </a:t>
            </a:r>
            <a:r>
              <a:rPr lang="en-GB" sz="2600" dirty="0" err="1">
                <a:solidFill>
                  <a:srgbClr val="FFFF00"/>
                </a:solidFill>
              </a:rPr>
              <a:t>jsou</a:t>
            </a:r>
            <a:r>
              <a:rPr lang="en-GB" sz="2600" dirty="0">
                <a:solidFill>
                  <a:srgbClr val="FFFF00"/>
                </a:solidFill>
              </a:rPr>
              <a:t> v </a:t>
            </a:r>
            <a:r>
              <a:rPr lang="en-GB" sz="2600" dirty="0" err="1">
                <a:solidFill>
                  <a:srgbClr val="FFFF00"/>
                </a:solidFill>
              </a:rPr>
              <a:t>nevýhodě</a:t>
            </a:r>
            <a:r>
              <a:rPr lang="en-GB" sz="2600" dirty="0">
                <a:solidFill>
                  <a:srgbClr val="FFFF00"/>
                </a:solidFill>
              </a:rPr>
              <a:t> </a:t>
            </a:r>
            <a:r>
              <a:rPr lang="en-GB" sz="2600" dirty="0" err="1">
                <a:solidFill>
                  <a:srgbClr val="FFFF00"/>
                </a:solidFill>
              </a:rPr>
              <a:t>při</a:t>
            </a:r>
            <a:r>
              <a:rPr lang="en-GB" sz="2600" dirty="0">
                <a:solidFill>
                  <a:srgbClr val="FFFF00"/>
                </a:solidFill>
              </a:rPr>
              <a:t> </a:t>
            </a:r>
            <a:r>
              <a:rPr lang="en-GB" sz="2600" dirty="0" err="1">
                <a:solidFill>
                  <a:srgbClr val="FFFF00"/>
                </a:solidFill>
              </a:rPr>
              <a:t>zacházení</a:t>
            </a:r>
            <a:r>
              <a:rPr lang="en-GB" sz="2600" dirty="0">
                <a:solidFill>
                  <a:srgbClr val="FFFF00"/>
                </a:solidFill>
              </a:rPr>
              <a:t> s </a:t>
            </a:r>
            <a:r>
              <a:rPr lang="en-GB" sz="2600" dirty="0" err="1">
                <a:solidFill>
                  <a:srgbClr val="FFFF00"/>
                </a:solidFill>
              </a:rPr>
              <a:t>formálními</a:t>
            </a:r>
            <a:r>
              <a:rPr lang="en-GB" sz="2600" dirty="0">
                <a:solidFill>
                  <a:srgbClr val="FFFF00"/>
                </a:solidFill>
              </a:rPr>
              <a:t> testy a s </a:t>
            </a:r>
            <a:r>
              <a:rPr lang="en-GB" sz="2600" dirty="0" err="1">
                <a:solidFill>
                  <a:srgbClr val="FFFF00"/>
                </a:solidFill>
              </a:rPr>
              <a:t>formálními</a:t>
            </a:r>
            <a:r>
              <a:rPr lang="en-GB" sz="2600" dirty="0">
                <a:solidFill>
                  <a:srgbClr val="FFFF00"/>
                </a:solidFill>
              </a:rPr>
              <a:t> </a:t>
            </a:r>
            <a:r>
              <a:rPr lang="en-GB" sz="2600" dirty="0" err="1">
                <a:solidFill>
                  <a:srgbClr val="FFFF00"/>
                </a:solidFill>
              </a:rPr>
              <a:t>procedurami</a:t>
            </a:r>
            <a:r>
              <a:rPr lang="en-GB" sz="2600" dirty="0">
                <a:solidFill>
                  <a:srgbClr val="FFFF00"/>
                </a:solidFill>
              </a:rPr>
              <a:t> </a:t>
            </a:r>
            <a:r>
              <a:rPr lang="en-GB" sz="2600" dirty="0" err="1">
                <a:solidFill>
                  <a:srgbClr val="FFFF00"/>
                </a:solidFill>
              </a:rPr>
              <a:t>vůbec</a:t>
            </a:r>
            <a:endParaRPr lang="en-GB" sz="2600" dirty="0">
              <a:solidFill>
                <a:srgbClr val="FFFF00"/>
              </a:solidFill>
            </a:endParaRP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en-GB" sz="2600" dirty="0">
                <a:solidFill>
                  <a:srgbClr val="FFFF00"/>
                </a:solidFill>
              </a:rPr>
              <a:t>- </a:t>
            </a:r>
            <a:r>
              <a:rPr lang="en-GB" sz="2600" dirty="0" err="1">
                <a:solidFill>
                  <a:srgbClr val="FFFF00"/>
                </a:solidFill>
              </a:rPr>
              <a:t>odlišnosti</a:t>
            </a:r>
            <a:r>
              <a:rPr lang="en-GB" sz="2600" dirty="0">
                <a:solidFill>
                  <a:srgbClr val="FFFF00"/>
                </a:solidFill>
              </a:rPr>
              <a:t> v </a:t>
            </a:r>
            <a:r>
              <a:rPr lang="en-GB" sz="2600" dirty="0" err="1">
                <a:solidFill>
                  <a:srgbClr val="FFFF00"/>
                </a:solidFill>
              </a:rPr>
              <a:t>testech</a:t>
            </a:r>
            <a:r>
              <a:rPr lang="en-GB" sz="2600" dirty="0">
                <a:solidFill>
                  <a:srgbClr val="FFFF00"/>
                </a:solidFill>
              </a:rPr>
              <a:t> </a:t>
            </a:r>
            <a:r>
              <a:rPr lang="en-GB" sz="2600" dirty="0" err="1">
                <a:solidFill>
                  <a:srgbClr val="FFFF00"/>
                </a:solidFill>
              </a:rPr>
              <a:t>mezi</a:t>
            </a:r>
            <a:r>
              <a:rPr lang="en-GB" sz="2600" dirty="0">
                <a:solidFill>
                  <a:srgbClr val="FFFF00"/>
                </a:solidFill>
              </a:rPr>
              <a:t> </a:t>
            </a:r>
            <a:r>
              <a:rPr lang="en-GB" sz="2600" dirty="0" err="1">
                <a:solidFill>
                  <a:srgbClr val="FFFF00"/>
                </a:solidFill>
              </a:rPr>
              <a:t>dětmi</a:t>
            </a:r>
            <a:r>
              <a:rPr lang="en-GB" sz="2600" dirty="0">
                <a:solidFill>
                  <a:srgbClr val="FFFF00"/>
                </a:solidFill>
              </a:rPr>
              <a:t> </a:t>
            </a:r>
            <a:r>
              <a:rPr lang="en-GB" sz="2600" dirty="0" err="1">
                <a:solidFill>
                  <a:srgbClr val="FFFF00"/>
                </a:solidFill>
              </a:rPr>
              <a:t>nelze</a:t>
            </a:r>
            <a:r>
              <a:rPr lang="en-GB" sz="2600" dirty="0">
                <a:solidFill>
                  <a:srgbClr val="FFFF00"/>
                </a:solidFill>
              </a:rPr>
              <a:t> </a:t>
            </a:r>
            <a:r>
              <a:rPr lang="en-GB" sz="2600" dirty="0" err="1">
                <a:solidFill>
                  <a:srgbClr val="FFFF00"/>
                </a:solidFill>
              </a:rPr>
              <a:t>vysvětlit</a:t>
            </a:r>
            <a:r>
              <a:rPr lang="en-GB" sz="2600" dirty="0">
                <a:solidFill>
                  <a:srgbClr val="FFFF00"/>
                </a:solidFill>
              </a:rPr>
              <a:t> „</a:t>
            </a:r>
            <a:r>
              <a:rPr lang="en-GB" sz="2600" dirty="0" err="1">
                <a:solidFill>
                  <a:srgbClr val="FFFF00"/>
                </a:solidFill>
              </a:rPr>
              <a:t>primitivností</a:t>
            </a:r>
            <a:r>
              <a:rPr lang="en-GB" sz="2600" dirty="0">
                <a:solidFill>
                  <a:srgbClr val="FFFF00"/>
                </a:solidFill>
              </a:rPr>
              <a:t>“ </a:t>
            </a:r>
            <a:r>
              <a:rPr lang="en-GB" sz="2600" dirty="0" err="1">
                <a:solidFill>
                  <a:srgbClr val="FFFF00"/>
                </a:solidFill>
              </a:rPr>
              <a:t>jazyka</a:t>
            </a:r>
            <a:r>
              <a:rPr lang="en-GB" sz="2600" dirty="0">
                <a:solidFill>
                  <a:srgbClr val="FFFF00"/>
                </a:solidFill>
              </a:rPr>
              <a:t> ale </a:t>
            </a:r>
            <a:r>
              <a:rPr lang="en-GB" sz="2600" dirty="0" err="1">
                <a:solidFill>
                  <a:srgbClr val="FFFF00"/>
                </a:solidFill>
              </a:rPr>
              <a:t>tím</a:t>
            </a:r>
            <a:r>
              <a:rPr lang="en-GB" sz="2600" dirty="0">
                <a:solidFill>
                  <a:srgbClr val="FFFF00"/>
                </a:solidFill>
              </a:rPr>
              <a:t>, </a:t>
            </a:r>
            <a:r>
              <a:rPr lang="en-GB" sz="2600" dirty="0" err="1">
                <a:solidFill>
                  <a:srgbClr val="FFFF00"/>
                </a:solidFill>
              </a:rPr>
              <a:t>že</a:t>
            </a:r>
            <a:r>
              <a:rPr lang="en-GB" sz="2600" dirty="0">
                <a:solidFill>
                  <a:srgbClr val="FFFF00"/>
                </a:solidFill>
              </a:rPr>
              <a:t> </a:t>
            </a:r>
            <a:r>
              <a:rPr lang="en-GB" sz="2600" dirty="0" err="1">
                <a:solidFill>
                  <a:srgbClr val="FFFF00"/>
                </a:solidFill>
              </a:rPr>
              <a:t>jazykový</a:t>
            </a:r>
            <a:r>
              <a:rPr lang="en-GB" sz="2600" dirty="0">
                <a:solidFill>
                  <a:srgbClr val="FFFF00"/>
                </a:solidFill>
              </a:rPr>
              <a:t> </a:t>
            </a:r>
            <a:r>
              <a:rPr lang="en-GB" sz="2600" dirty="0" err="1">
                <a:solidFill>
                  <a:srgbClr val="FFFF00"/>
                </a:solidFill>
              </a:rPr>
              <a:t>kód</a:t>
            </a:r>
            <a:r>
              <a:rPr lang="en-GB" sz="2600" dirty="0">
                <a:solidFill>
                  <a:srgbClr val="FFFF00"/>
                </a:solidFill>
              </a:rPr>
              <a:t> je </a:t>
            </a:r>
            <a:r>
              <a:rPr lang="en-GB" sz="2600" dirty="0" err="1">
                <a:solidFill>
                  <a:srgbClr val="FFFF00"/>
                </a:solidFill>
              </a:rPr>
              <a:t>odlišný</a:t>
            </a:r>
            <a:r>
              <a:rPr lang="en-GB" sz="2600" dirty="0">
                <a:solidFill>
                  <a:srgbClr val="FFFF00"/>
                </a:solidFill>
              </a:rPr>
              <a:t> </a:t>
            </a:r>
            <a:r>
              <a:rPr lang="en-GB" sz="2600" dirty="0" err="1">
                <a:solidFill>
                  <a:srgbClr val="FFFF00"/>
                </a:solidFill>
              </a:rPr>
              <a:t>než</a:t>
            </a:r>
            <a:r>
              <a:rPr lang="en-GB" sz="2600" dirty="0">
                <a:solidFill>
                  <a:srgbClr val="FFFF00"/>
                </a:solidFill>
              </a:rPr>
              <a:t> </a:t>
            </a:r>
            <a:r>
              <a:rPr lang="en-GB" sz="2600" dirty="0" err="1">
                <a:solidFill>
                  <a:srgbClr val="FFFF00"/>
                </a:solidFill>
              </a:rPr>
              <a:t>jazykový</a:t>
            </a:r>
            <a:r>
              <a:rPr lang="en-GB" sz="2600" dirty="0">
                <a:solidFill>
                  <a:srgbClr val="FFFF00"/>
                </a:solidFill>
              </a:rPr>
              <a:t> </a:t>
            </a:r>
            <a:r>
              <a:rPr lang="en-GB" sz="2600" dirty="0" err="1">
                <a:solidFill>
                  <a:srgbClr val="FFFF00"/>
                </a:solidFill>
              </a:rPr>
              <a:t>kód</a:t>
            </a:r>
            <a:r>
              <a:rPr lang="en-GB" sz="2600" dirty="0">
                <a:solidFill>
                  <a:srgbClr val="FFFF00"/>
                </a:solidFill>
              </a:rPr>
              <a:t> </a:t>
            </a:r>
            <a:r>
              <a:rPr lang="en-GB" sz="2600" dirty="0" err="1">
                <a:solidFill>
                  <a:srgbClr val="FFFF00"/>
                </a:solidFill>
              </a:rPr>
              <a:t>formálních</a:t>
            </a:r>
            <a:r>
              <a:rPr lang="en-GB" sz="2600" dirty="0">
                <a:solidFill>
                  <a:srgbClr val="FFFF00"/>
                </a:solidFill>
              </a:rPr>
              <a:t> </a:t>
            </a:r>
            <a:r>
              <a:rPr lang="en-GB" sz="2600" dirty="0" err="1">
                <a:solidFill>
                  <a:srgbClr val="FFFF00"/>
                </a:solidFill>
              </a:rPr>
              <a:t>testů</a:t>
            </a:r>
            <a:endParaRPr lang="en-GB" sz="2600" dirty="0">
              <a:solidFill>
                <a:srgbClr val="FFFF00"/>
              </a:solidFill>
            </a:endParaRP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sz="2600"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0242" name="Rectangle 2"/>
          <p:cNvSpPr>
            <a:spLocks noGrp="1" noChangeArrowheads="1"/>
          </p:cNvSpPr>
          <p:nvPr>
            <p:ph type="body" idx="1"/>
          </p:nvPr>
        </p:nvSpPr>
        <p:spPr>
          <a:xfrm>
            <a:off x="539750" y="1800225"/>
            <a:ext cx="9072563" cy="575945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Výzkumy ukazují, že pro výsledky školního vzdělávání (prospěch žáků) je vzdělání rodičů (především matky) významnějším faktorem než ekonomický status rodiny</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err="1" smtClean="0">
                <a:solidFill>
                  <a:srgbClr val="FFFF00"/>
                </a:solidFill>
              </a:rPr>
              <a:t>Bernsteinova</a:t>
            </a:r>
            <a:r>
              <a:rPr lang="cs-CZ" sz="2200" dirty="0" smtClean="0">
                <a:solidFill>
                  <a:srgbClr val="FFFF00"/>
                </a:solidFill>
              </a:rPr>
              <a:t> (Basil </a:t>
            </a:r>
            <a:r>
              <a:rPr lang="cs-CZ" sz="2200" dirty="0" err="1" smtClean="0">
                <a:solidFill>
                  <a:srgbClr val="FFFF00"/>
                </a:solidFill>
              </a:rPr>
              <a:t>Bernstein</a:t>
            </a:r>
            <a:r>
              <a:rPr lang="cs-CZ" sz="2200" dirty="0" smtClean="0">
                <a:solidFill>
                  <a:srgbClr val="FFFF00"/>
                </a:solidFill>
              </a:rPr>
              <a:t>; Londýnská univerzita) teorie determinovanosti vzdělávání</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 Jádrem </a:t>
            </a:r>
            <a:r>
              <a:rPr lang="cs-CZ" sz="2200" dirty="0" err="1" smtClean="0">
                <a:solidFill>
                  <a:srgbClr val="FFFF00"/>
                </a:solidFill>
              </a:rPr>
              <a:t>Bernsteinovy</a:t>
            </a:r>
            <a:r>
              <a:rPr lang="cs-CZ" sz="2200" dirty="0" smtClean="0">
                <a:solidFill>
                  <a:srgbClr val="FFFF00"/>
                </a:solidFill>
              </a:rPr>
              <a:t> teorie je názor, že vzdělávací úspěšnost žáka závisí na tom, v kterém sociokulturním prostředí rodiny vyrůstal a který jazykový kód si tam osvojil</a:t>
            </a: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 kód rozvinutý (</a:t>
            </a:r>
            <a:r>
              <a:rPr lang="cs-CZ" sz="2200" dirty="0" err="1" smtClean="0">
                <a:solidFill>
                  <a:srgbClr val="FFFF00"/>
                </a:solidFill>
              </a:rPr>
              <a:t>elaborated</a:t>
            </a:r>
            <a:r>
              <a:rPr lang="cs-CZ" sz="2200" dirty="0" smtClean="0">
                <a:solidFill>
                  <a:srgbClr val="FFFF00"/>
                </a:solidFill>
              </a:rPr>
              <a:t> </a:t>
            </a:r>
            <a:r>
              <a:rPr lang="cs-CZ" sz="2200" dirty="0" err="1" smtClean="0">
                <a:solidFill>
                  <a:srgbClr val="FFFF00"/>
                </a:solidFill>
              </a:rPr>
              <a:t>code</a:t>
            </a:r>
            <a:r>
              <a:rPr lang="cs-CZ" sz="2200" dirty="0" smtClean="0">
                <a:solidFill>
                  <a:srgbClr val="FFFF00"/>
                </a:solidFill>
              </a:rPr>
              <a:t>; také „komplikovaný“, „propracovaný“, „vybavený“): </a:t>
            </a:r>
            <a:r>
              <a:rPr lang="cs-CZ" sz="2200" dirty="0" err="1" smtClean="0">
                <a:solidFill>
                  <a:srgbClr val="FFFF00"/>
                </a:solidFill>
              </a:rPr>
              <a:t>middle</a:t>
            </a:r>
            <a:r>
              <a:rPr lang="cs-CZ" sz="2200" dirty="0" smtClean="0">
                <a:solidFill>
                  <a:srgbClr val="FFFF00"/>
                </a:solidFill>
              </a:rPr>
              <a:t> </a:t>
            </a:r>
            <a:r>
              <a:rPr lang="cs-CZ" sz="2200" dirty="0" err="1" smtClean="0">
                <a:solidFill>
                  <a:srgbClr val="FFFF00"/>
                </a:solidFill>
              </a:rPr>
              <a:t>class</a:t>
            </a:r>
            <a:endParaRPr lang="cs-CZ" sz="2200" dirty="0" smtClean="0">
              <a:solidFill>
                <a:srgbClr val="FFFF00"/>
              </a:solidFill>
            </a:endParaRPr>
          </a:p>
          <a:p>
            <a:pPr marL="771525" indent="-569913">
              <a:lnSpc>
                <a:spcPct val="87000"/>
              </a:lnSpc>
              <a:buClrTx/>
              <a:buSzTx/>
              <a:buFontTx/>
              <a:buNone/>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 - kód omezený (</a:t>
            </a:r>
            <a:r>
              <a:rPr lang="cs-CZ" sz="2200" dirty="0" err="1" smtClean="0">
                <a:solidFill>
                  <a:srgbClr val="FFFF00"/>
                </a:solidFill>
              </a:rPr>
              <a:t>restricted</a:t>
            </a:r>
            <a:r>
              <a:rPr lang="cs-CZ" sz="2200" dirty="0" smtClean="0">
                <a:solidFill>
                  <a:srgbClr val="FFFF00"/>
                </a:solidFill>
              </a:rPr>
              <a:t> </a:t>
            </a:r>
            <a:r>
              <a:rPr lang="cs-CZ" sz="2200" dirty="0" err="1" smtClean="0">
                <a:solidFill>
                  <a:srgbClr val="FFFF00"/>
                </a:solidFill>
              </a:rPr>
              <a:t>code</a:t>
            </a:r>
            <a:r>
              <a:rPr lang="cs-CZ" sz="2200" dirty="0" smtClean="0">
                <a:solidFill>
                  <a:srgbClr val="FFFF00"/>
                </a:solidFill>
              </a:rPr>
              <a:t>): </a:t>
            </a:r>
            <a:r>
              <a:rPr lang="cs-CZ" sz="2200" dirty="0" err="1" smtClean="0">
                <a:solidFill>
                  <a:srgbClr val="FFFF00"/>
                </a:solidFill>
              </a:rPr>
              <a:t>lower</a:t>
            </a:r>
            <a:r>
              <a:rPr lang="cs-CZ" sz="2200" dirty="0" smtClean="0">
                <a:solidFill>
                  <a:srgbClr val="FFFF00"/>
                </a:solidFill>
              </a:rPr>
              <a:t> </a:t>
            </a:r>
            <a:r>
              <a:rPr lang="cs-CZ" sz="2200" dirty="0" err="1" smtClean="0">
                <a:solidFill>
                  <a:srgbClr val="FFFF00"/>
                </a:solidFill>
              </a:rPr>
              <a:t>class</a:t>
            </a: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Rozdíl v užívání jazykových kódů má dalekosáhlé edukační důsledky - je jednou z příčin horšího prospěchu </a:t>
            </a:r>
            <a:r>
              <a:rPr lang="cs-CZ" sz="2200" dirty="0" err="1" smtClean="0">
                <a:solidFill>
                  <a:srgbClr val="FFFF00"/>
                </a:solidFill>
              </a:rPr>
              <a:t>edukantů</a:t>
            </a:r>
            <a:r>
              <a:rPr lang="cs-CZ" sz="2200" dirty="0" smtClean="0">
                <a:solidFill>
                  <a:srgbClr val="FFFF00"/>
                </a:solidFill>
              </a:rPr>
              <a:t> z nižší třídy než ze střední třídy</a:t>
            </a:r>
            <a:endParaRPr lang="cs-CZ" sz="2200"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72562" cy="1263650"/>
          </a:xfrm>
          <a:solidFill>
            <a:schemeClr val="accent6">
              <a:lumMod val="50000"/>
            </a:schemeClr>
          </a:solidFill>
          <a:ln/>
          <a:scene3d>
            <a:camera prst="orthographicFront"/>
            <a:lightRig rig="threePt" dir="t"/>
          </a:scene3d>
          <a:sp3d>
            <a:bevelT/>
          </a:sp3d>
        </p:spPr>
        <p:txBody>
          <a:bodyPr/>
          <a:lstStyle/>
          <a:p>
            <a:pP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00"/>
                </a:solidFill>
              </a:rPr>
              <a:t>Prostředí</a:t>
            </a:r>
          </a:p>
        </p:txBody>
      </p:sp>
      <p:sp>
        <p:nvSpPr>
          <p:cNvPr id="11266" name="Rectangle 2"/>
          <p:cNvSpPr>
            <a:spLocks noGrp="1" noChangeArrowheads="1"/>
          </p:cNvSpPr>
          <p:nvPr>
            <p:ph type="body" idx="1"/>
          </p:nvPr>
        </p:nvSpPr>
        <p:spPr>
          <a:xfrm>
            <a:off x="539750" y="1800225"/>
            <a:ext cx="9072563" cy="5232400"/>
          </a:xfrm>
          <a:solidFill>
            <a:schemeClr val="accent6">
              <a:lumMod val="50000"/>
            </a:schemeClr>
          </a:solidFill>
          <a:ln/>
          <a:scene3d>
            <a:camera prst="orthographicFront"/>
            <a:lightRig rig="threePt" dir="t"/>
          </a:scene3d>
          <a:sp3d>
            <a:bevelT/>
          </a:sp3d>
        </p:spPr>
        <p:txBody>
          <a:bodyPr/>
          <a:lstStyle/>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cs-CZ" sz="2200" dirty="0" smtClean="0">
              <a:solidFill>
                <a:srgbClr val="FFFF00"/>
              </a:solidFill>
            </a:endParaRP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Je prokázáno, že nedokonalost v užívání jazyka je velmi důležitým brzdícím faktorem školní edukace a že užívání jen omezeného jazykového kódu  je kumulativním deficitem (tj. zábranou, která vytváří začarovaný kruh potíží zvětšujících se v průběhu školních let (</a:t>
            </a:r>
            <a:r>
              <a:rPr lang="cs-CZ" sz="2200" dirty="0" err="1" smtClean="0">
                <a:solidFill>
                  <a:srgbClr val="FFFF00"/>
                </a:solidFill>
              </a:rPr>
              <a:t>Lawton</a:t>
            </a:r>
            <a:r>
              <a:rPr lang="cs-CZ" sz="2200" dirty="0" smtClean="0">
                <a:solidFill>
                  <a:srgbClr val="FFFF00"/>
                </a:solidFill>
              </a:rPr>
              <a:t> 1968)</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Příklad </a:t>
            </a:r>
            <a:r>
              <a:rPr lang="cs-CZ" sz="2200" dirty="0" err="1" smtClean="0">
                <a:solidFill>
                  <a:srgbClr val="FFFF00"/>
                </a:solidFill>
              </a:rPr>
              <a:t>Bernsteinova</a:t>
            </a:r>
            <a:r>
              <a:rPr lang="cs-CZ" sz="2200" dirty="0" smtClean="0">
                <a:solidFill>
                  <a:srgbClr val="FFFF00"/>
                </a:solidFill>
              </a:rPr>
              <a:t> výzkumu: Průcha 127</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Prokázání existence 2 skupin o dvou odlišných jazykových kódech (mezi skupinami ovšem není nepřekonatelná hranice)</a:t>
            </a:r>
          </a:p>
          <a:p>
            <a:pPr marL="771525" indent="-569913">
              <a:lnSpc>
                <a:spcPct val="87000"/>
              </a:lnSpc>
              <a:buFont typeface="Times New Roman" pitchFamily="16" charset="0"/>
              <a:buChar char="•"/>
              <a:tabLst>
                <a:tab pos="7715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cs-CZ" sz="2200" dirty="0" smtClean="0">
                <a:solidFill>
                  <a:srgbClr val="FFFF00"/>
                </a:solidFill>
              </a:rPr>
              <a:t>Jestliže žák nepoužívá rozvinutý kód, neznamená to, že si jej není schopen za určitých okolností osvojit, nýbrž znamená to, že se v průběhu své kognitivní socializace v rodině s rozvinutým kódem nesetkal</a:t>
            </a:r>
            <a:endParaRPr lang="cs-CZ" sz="2200" dirty="0">
              <a:solidFill>
                <a:srgbClr val="FFFF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Arial"/>
        <a:ea typeface="Lucida Sans Unicode"/>
        <a:cs typeface="Lucida Sans Unicode"/>
      </a:majorFont>
      <a:minorFont>
        <a:latin typeface="Arial"/>
        <a:ea typeface="Lucida Sans Unicod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41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41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34575</TotalTime>
  <Words>915</Words>
  <Application>Microsoft Office PowerPoint</Application>
  <PresentationFormat>Vlastní</PresentationFormat>
  <Paragraphs>90</Paragraphs>
  <Slides>12</Slides>
  <Notes>12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Times New Roman</vt:lpstr>
      <vt:lpstr>Arial</vt:lpstr>
      <vt:lpstr>Lucida Sans Unicode</vt:lpstr>
      <vt:lpstr>Motiv systému Office</vt:lpstr>
      <vt:lpstr>Školní pedagogika</vt:lpstr>
      <vt:lpstr>Žák: subjekt edukace</vt:lpstr>
      <vt:lpstr>Jak se buduje poznání</vt:lpstr>
      <vt:lpstr>Žák: inteligence</vt:lpstr>
      <vt:lpstr>Žák: inteligence</vt:lpstr>
      <vt:lpstr>Žák: inteligence</vt:lpstr>
      <vt:lpstr>Žák: inteligence</vt:lpstr>
      <vt:lpstr>Prostředí</vt:lpstr>
      <vt:lpstr>Prostředí</vt:lpstr>
      <vt:lpstr>Prostředí</vt:lpstr>
      <vt:lpstr>Kognitivní determinanty</vt:lpstr>
      <vt:lpstr>Žáci se speciálními vzdělávacími potřebami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Školní pedagogika</dc:title>
  <dc:creator>Zdenal</dc:creator>
  <cp:lastModifiedBy>Zdenal</cp:lastModifiedBy>
  <cp:revision>18</cp:revision>
  <cp:lastPrinted>1601-01-01T00:00:00Z</cp:lastPrinted>
  <dcterms:created xsi:type="dcterms:W3CDTF">1601-01-01T00:00:00Z</dcterms:created>
  <dcterms:modified xsi:type="dcterms:W3CDTF">2011-10-20T13:35:27Z</dcterms:modified>
</cp:coreProperties>
</file>