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3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3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3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3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3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1" name="AutoShape 2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2" name="AutoShape 24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3" name="AutoShape 25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4" name="AutoShape 26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5" name="AutoShape 27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6" name="AutoShape 28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7" name="AutoShape 29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8" name="AutoShape 30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79" name="AutoShape 3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82" name="Rectangle 3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291137" cy="397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83" name="Rectangle 3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4400" cy="475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smtClean="0"/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273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273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27388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27387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fld id="{4D66C1A8-75E1-43C0-9B15-F0EFAF61554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123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32ABE1-A3BE-4328-A945-50A7044520A9}" type="slidenum">
              <a:rPr lang="en-GB"/>
              <a:pPr/>
              <a:t>1</a:t>
            </a:fld>
            <a:endParaRPr lang="en-GB"/>
          </a:p>
        </p:txBody>
      </p:sp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3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E9B3CE-02A6-4D90-824F-E8DA88A2CF42}" type="slidenum">
              <a:rPr lang="en-GB"/>
              <a:pPr/>
              <a:t>10</a:t>
            </a:fld>
            <a:endParaRPr lang="en-GB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5671A9-5BAA-4A0A-A034-83CA92E8F229}" type="slidenum">
              <a:rPr lang="en-GB"/>
              <a:pPr/>
              <a:t>11</a:t>
            </a:fld>
            <a:endParaRPr lang="en-GB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B91F45-836B-459D-9FF3-415441A8C0DE}" type="slidenum">
              <a:rPr lang="en-GB"/>
              <a:pPr/>
              <a:t>12</a:t>
            </a:fld>
            <a:endParaRPr lang="en-GB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4C7FBD-F845-4525-8CCB-1FC8EFD56638}" type="slidenum">
              <a:rPr lang="en-GB"/>
              <a:pPr/>
              <a:t>13</a:t>
            </a:fld>
            <a:endParaRPr lang="en-GB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4C7FBD-F845-4525-8CCB-1FC8EFD56638}" type="slidenum">
              <a:rPr lang="en-GB"/>
              <a:pPr/>
              <a:t>14</a:t>
            </a:fld>
            <a:endParaRPr lang="en-GB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296A60-BE1A-431C-ADAD-6353043CF777}" type="slidenum">
              <a:rPr lang="en-GB"/>
              <a:pPr/>
              <a:t>2</a:t>
            </a:fld>
            <a:endParaRPr lang="en-GB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DE68C1-6654-4BCF-9D64-530E475837AE}" type="slidenum">
              <a:rPr lang="en-GB"/>
              <a:pPr/>
              <a:t>3</a:t>
            </a:fld>
            <a:endParaRPr lang="en-GB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4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8B484F-FDEE-4C31-B546-AF211E430875}" type="slidenum">
              <a:rPr lang="en-GB"/>
              <a:pPr/>
              <a:t>4</a:t>
            </a:fld>
            <a:endParaRPr lang="en-GB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786A2F-3304-468A-BE58-A306EA118CAF}" type="slidenum">
              <a:rPr lang="en-GB"/>
              <a:pPr/>
              <a:t>5</a:t>
            </a:fld>
            <a:endParaRPr lang="en-GB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04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11A307-69D6-4E00-B71C-01CB05B3BB1B}" type="slidenum">
              <a:rPr lang="en-GB"/>
              <a:pPr/>
              <a:t>6</a:t>
            </a:fld>
            <a:endParaRPr lang="en-GB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15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B1868F-D6C4-4F66-933C-5064C96BB2EA}" type="slidenum">
              <a:rPr lang="en-GB"/>
              <a:pPr/>
              <a:t>7</a:t>
            </a:fld>
            <a:endParaRPr lang="en-GB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5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C46057-1075-4BDF-8796-5CF49936ABC6}" type="slidenum">
              <a:rPr lang="en-GB"/>
              <a:pPr/>
              <a:t>8</a:t>
            </a:fld>
            <a:endParaRPr lang="en-GB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3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D365EB-591A-4F2B-ABD2-F2B12D864133}" type="slidenum">
              <a:rPr lang="en-GB"/>
              <a:pPr/>
              <a:t>9</a:t>
            </a:fld>
            <a:endParaRPr lang="en-GB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45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5995988" cy="47593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D925FE2-469F-468E-9500-23C3A825288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72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401BC48-C849-439D-8973-46CD29DC8D2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87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67575" y="301625"/>
            <a:ext cx="2254250" cy="64325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11937" cy="64325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5A6B955-06E6-4A9D-BF6F-283CC6A9F9E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851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18587" cy="12319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293937" cy="49847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41663" cy="49847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293937" cy="498475"/>
          </a:xfrm>
        </p:spPr>
        <p:txBody>
          <a:bodyPr/>
          <a:lstStyle>
            <a:lvl1pPr>
              <a:defRPr/>
            </a:lvl1pPr>
          </a:lstStyle>
          <a:p>
            <a:fld id="{947734FF-1CA0-4467-AE36-99A64C456A5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15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1F2138-E8FA-4BFD-BCF1-6B54B00EC3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776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6AD99AF-9387-45CC-8144-0BE1A3B1665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56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32300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7938" y="1768475"/>
            <a:ext cx="4433887" cy="4965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11B251E-A706-4F54-BD30-5F03390EC42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75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CA202B0-285D-4AFB-B418-A75ABC0CC91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588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56915C1-EF00-4CC3-AE12-B4E58660AF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1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BE15939-DFE1-49D2-987D-313AA3553C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98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28A994E-4DD8-47F2-B616-CA425FA5FCB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252D032-451F-40F2-8F66-2D6D8857018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252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18587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18587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2939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4166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2939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81434296-2B5D-4B4F-B2C8-D667608CE8B5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2pPr>
      <a:lvl3pPr marL="1143000" indent="-228600"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3pPr>
      <a:lvl4pPr marL="1600200" indent="-228600"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4pPr>
      <a:lvl5pPr marL="2057400" indent="-228600"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6pPr>
      <a:lvl7pPr marL="2971800" indent="-228600"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7pPr>
      <a:lvl8pPr marL="3429000" indent="-228600"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8pPr>
      <a:lvl9pPr marL="3886200" indent="-228600" algn="ctr" defTabSz="449263" rtl="0" fontAlgn="base" hangingPunct="0">
        <a:lnSpc>
          <a:spcPct val="3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Lucida Sans Unicode" charset="0"/>
          <a:cs typeface="Lucida Sans Unicode" charset="0"/>
        </a:defRPr>
      </a:lvl9pPr>
    </p:titleStyle>
    <p:bodyStyle>
      <a:lvl1pPr marL="342900" indent="-342900" algn="l" defTabSz="449263" rtl="0" fontAlgn="base" hangingPunct="0">
        <a:lnSpc>
          <a:spcPct val="35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35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35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35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3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3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3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3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35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13549@ma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2562" cy="1177925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>
                <a:solidFill>
                  <a:srgbClr val="FFFF00"/>
                </a:solidFill>
              </a:rPr>
              <a:t>Školní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pedagogika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14513"/>
            <a:ext cx="9072562" cy="4900612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 lIns="0" tIns="0" rIns="0" bIns="0" anchor="ctr"/>
          <a:lstStyle/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Mgr. </a:t>
            </a: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Zdeněk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en-GB" sz="3600" b="1" dirty="0" err="1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Hromádka</a:t>
            </a:r>
            <a:r>
              <a:rPr lang="en-GB" sz="3600" b="1" dirty="0">
                <a:solidFill>
                  <a:srgbClr val="FFFF00"/>
                </a:solidFill>
                <a:latin typeface="Times New Roman" pitchFamily="16" charset="0"/>
                <a:cs typeface="Times New Roman" pitchFamily="16" charset="0"/>
              </a:rPr>
              <a:t>, Ph.D.</a:t>
            </a: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CCCCFF"/>
                </a:solidFill>
                <a:latin typeface="Times New Roman" pitchFamily="16" charset="0"/>
                <a:cs typeface="Times New Roman" pitchFamily="16" charset="0"/>
                <a:hlinkClick r:id="rId3"/>
              </a:rPr>
              <a:t>13549@mail.muni.cz</a:t>
            </a:r>
          </a:p>
          <a:p>
            <a:pPr marL="0" indent="0" algn="ctr">
              <a:lnSpc>
                <a:spcPct val="90000"/>
              </a:lnSpc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3600" b="1" dirty="0">
              <a:solidFill>
                <a:srgbClr val="FFFF00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Příčiny feminizace ve školství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5275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36550" indent="-336550">
              <a:lnSpc>
                <a:spcPct val="100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Tradiční dělba práce – nezastupitelnost (v případě školství zřejmě ne)</a:t>
            </a:r>
          </a:p>
          <a:p>
            <a:pPr marL="336550" indent="-336550">
              <a:lnSpc>
                <a:spcPct val="100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Nízká finanční atraktivnost učitelské profese (Proč by tohle mělo vést k feminizaci?)  </a:t>
            </a:r>
          </a:p>
          <a:p>
            <a:pPr marL="336550" indent="-336550">
              <a:lnSpc>
                <a:spcPct val="100000"/>
              </a:lnSpc>
              <a:spcAft>
                <a:spcPts val="1138"/>
              </a:spcAft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- platy ve školství jsou podprůměrné, ale rostou a blíží se k průměru</a:t>
            </a:r>
          </a:p>
          <a:p>
            <a:pPr marL="336550" indent="-336550">
              <a:lnSpc>
                <a:spcPct val="100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Nižší náročnost studia na pedagogických fakultách? (Mýtus? Proč by měla vést k feminizaci?)</a:t>
            </a:r>
          </a:p>
          <a:p>
            <a:pPr marL="336550" indent="-336550">
              <a:lnSpc>
                <a:spcPct val="100000"/>
              </a:lnSpc>
              <a:spcAft>
                <a:spcPts val="1138"/>
              </a:spcAft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- Délka studijních programů je srovnatelná s jinými VŠ (kvalita?)</a:t>
            </a:r>
          </a:p>
          <a:p>
            <a:pPr marL="336550" indent="-336550">
              <a:lnSpc>
                <a:spcPct val="100000"/>
              </a:lnSpc>
              <a:spcAft>
                <a:spcPts val="1138"/>
              </a:spcAft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- Veřejné mínění</a:t>
            </a:r>
          </a:p>
          <a:p>
            <a:pPr marL="336550" indent="-336550">
              <a:lnSpc>
                <a:spcPct val="100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Prázdniny?</a:t>
            </a:r>
          </a:p>
          <a:p>
            <a:pPr marL="336550" indent="-336550">
              <a:lnSpc>
                <a:spcPct val="100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Kratší čas strávený v zaměstnání?</a:t>
            </a:r>
          </a:p>
          <a:p>
            <a:pPr marL="336550" indent="-336550">
              <a:lnSpc>
                <a:spcPct val="100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200" dirty="0" smtClean="0">
                <a:solidFill>
                  <a:srgbClr val="E6FF00"/>
                </a:solidFill>
              </a:rPr>
              <a:t>O příčinách vysoké feminizace školství lze jenom spekulovat, doposud žádný výzkum nepotvrdil žádnou teorii </a:t>
            </a:r>
            <a:endParaRPr lang="cs-CZ" sz="2200" dirty="0">
              <a:solidFill>
                <a:srgbClr val="E6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FFFF00"/>
                </a:solidFill>
              </a:rPr>
              <a:t>Prestiž učitelské profese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483225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Prestiž - vážnost, významnost, důležitost, statusová pozice</a:t>
            </a:r>
          </a:p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Česká škála prestiže povolání (soc. průzkum </a:t>
            </a:r>
            <a:r>
              <a:rPr lang="cs-CZ" sz="1800" dirty="0" err="1" smtClean="0">
                <a:solidFill>
                  <a:srgbClr val="E6FF00"/>
                </a:solidFill>
              </a:rPr>
              <a:t>Machonin</a:t>
            </a:r>
            <a:r>
              <a:rPr lang="cs-CZ" sz="1800" dirty="0" smtClean="0">
                <a:solidFill>
                  <a:srgbClr val="E6FF00"/>
                </a:solidFill>
              </a:rPr>
              <a:t>; Tuček 1993):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1. lékař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2. ministr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3. docent, profesor na VŠ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4. vědec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5. ředitel podniku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6. právník, advokát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	7. Učitel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8. Zdravotní sestra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9. Konstruktér, projektant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10. Spisovatel.....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1800" dirty="0" smtClean="0">
                <a:solidFill>
                  <a:srgbClr val="E6FF00"/>
                </a:solidFill>
              </a:rPr>
              <a:t>	36. Číšník</a:t>
            </a:r>
            <a:endParaRPr lang="cs-CZ" sz="1800" dirty="0">
              <a:solidFill>
                <a:srgbClr val="E6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Prestiž učitelské profese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5275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dirty="0" smtClean="0">
                <a:solidFill>
                  <a:srgbClr val="E6FF00"/>
                </a:solidFill>
              </a:rPr>
              <a:t>Průzkumy ukazují, že vysoká feminizace nemá vliv na prestiž učitelské profese</a:t>
            </a:r>
          </a:p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dirty="0" smtClean="0">
                <a:solidFill>
                  <a:srgbClr val="E6FF00"/>
                </a:solidFill>
              </a:rPr>
              <a:t>Podobné výsledky (poměrně vysoké hodnocení prestiže učitele) se ukázaly i v jiných zemích (např. v USA)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cs-CZ" dirty="0">
              <a:solidFill>
                <a:srgbClr val="E6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FFFF00"/>
                </a:solidFill>
              </a:rPr>
              <a:t>Osobnostní charakteristiky učitelů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5275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Mají osobnostní charakteristiky vliv na kvalitu, efektivnost a výsledky edukačních procesů?</a:t>
            </a:r>
          </a:p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Vlastnosti determinující kvalitu učitele: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- stupeň učitelovy kvalifikace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- rozsah výcviku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- specializace (v předmětech)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- věk (jak souvisí s profesní zkušeností;  výzkumy nepotvrzují, že by s věkem dobře korelovaly se vzdělávacími výsledky?)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- profesní zkušenost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- verbální schopnosti (pravděpodobně jeden z </a:t>
            </a:r>
            <a:r>
              <a:rPr lang="cs-CZ" sz="2000" dirty="0" err="1" smtClean="0">
                <a:solidFill>
                  <a:srgbClr val="E6FF00"/>
                </a:solidFill>
              </a:rPr>
              <a:t>nejvýznamějších</a:t>
            </a:r>
            <a:r>
              <a:rPr lang="cs-CZ" sz="2000" dirty="0" smtClean="0">
                <a:solidFill>
                  <a:srgbClr val="E6FF00"/>
                </a:solidFill>
              </a:rPr>
              <a:t> faktorů)</a:t>
            </a:r>
          </a:p>
          <a:p>
            <a:pPr marL="336550" indent="-336550">
              <a:lnSpc>
                <a:spcPct val="93000"/>
              </a:lnSpc>
              <a:buClrTx/>
              <a:buSzTx/>
              <a:buFontTx/>
              <a:buNone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- postoje</a:t>
            </a:r>
          </a:p>
        </p:txBody>
      </p:sp>
    </p:spTree>
    <p:extLst>
      <p:ext uri="{BB962C8B-B14F-4D97-AF65-F5344CB8AC3E}">
        <p14:creationId xmlns:p14="http://schemas.microsoft.com/office/powerpoint/2010/main" val="37706491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FFFF00"/>
                </a:solidFill>
              </a:rPr>
              <a:t>Osobnostní charakteristiky učitelů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5275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Výzkumy (</a:t>
            </a:r>
            <a:r>
              <a:rPr lang="cs-CZ" sz="2000" dirty="0" err="1" smtClean="0">
                <a:solidFill>
                  <a:srgbClr val="E6FF00"/>
                </a:solidFill>
              </a:rPr>
              <a:t>metaanalýza</a:t>
            </a:r>
            <a:r>
              <a:rPr lang="cs-CZ" sz="2000" dirty="0" smtClean="0">
                <a:solidFill>
                  <a:srgbClr val="E6FF00"/>
                </a:solidFill>
              </a:rPr>
              <a:t>) ukazují, že osobnostní charakteristiky nejsou významně silným determinujícím faktorem určující edukační výsledky edukačních procesů</a:t>
            </a:r>
          </a:p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000" dirty="0" smtClean="0">
                <a:solidFill>
                  <a:srgbClr val="E6FF00"/>
                </a:solidFill>
              </a:rPr>
              <a:t>Rozhodující jsou aktivity této osobnosti</a:t>
            </a:r>
            <a:endParaRPr lang="cs-CZ" sz="2000" dirty="0">
              <a:solidFill>
                <a:srgbClr val="E6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Učitel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3688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400" dirty="0" smtClean="0">
                <a:solidFill>
                  <a:srgbClr val="FFFF00"/>
                </a:solidFill>
                <a:cs typeface="Times New Roman" pitchFamily="16" charset="0"/>
              </a:rPr>
              <a:t>Je možná edukace bez </a:t>
            </a:r>
            <a:r>
              <a:rPr lang="cs-CZ" sz="2400" dirty="0" err="1" smtClean="0">
                <a:solidFill>
                  <a:srgbClr val="FFFF00"/>
                </a:solidFill>
                <a:cs typeface="Times New Roman" pitchFamily="16" charset="0"/>
              </a:rPr>
              <a:t>edukátora</a:t>
            </a:r>
            <a:r>
              <a:rPr lang="cs-CZ" sz="2400" dirty="0" smtClean="0">
                <a:solidFill>
                  <a:srgbClr val="FFFF00"/>
                </a:solidFill>
                <a:cs typeface="Times New Roman" pitchFamily="16" charset="0"/>
              </a:rPr>
              <a:t>?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400" dirty="0" smtClean="0">
                <a:solidFill>
                  <a:srgbClr val="FFFF00"/>
                </a:solidFill>
                <a:cs typeface="Times New Roman" pitchFamily="16" charset="0"/>
              </a:rPr>
              <a:t>Učitel: pracovník, jehož činnost je přímo spjata s realizací edukačních procesů ve školním prostředí (MŠ, ZŠ, SŠ, VŠ)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400" dirty="0" err="1" smtClean="0">
                <a:solidFill>
                  <a:srgbClr val="FFFF00"/>
                </a:solidFill>
                <a:cs typeface="Times New Roman" pitchFamily="16" charset="0"/>
              </a:rPr>
              <a:t>Research</a:t>
            </a:r>
            <a:r>
              <a:rPr lang="cs-CZ" sz="2400" dirty="0" smtClean="0">
                <a:solidFill>
                  <a:srgbClr val="FFFF00"/>
                </a:solidFill>
                <a:cs typeface="Times New Roman" pitchFamily="16" charset="0"/>
              </a:rPr>
              <a:t> on </a:t>
            </a:r>
            <a:r>
              <a:rPr lang="cs-CZ" sz="2400" dirty="0" err="1" smtClean="0">
                <a:solidFill>
                  <a:srgbClr val="FFFF00"/>
                </a:solidFill>
                <a:cs typeface="Times New Roman" pitchFamily="16" charset="0"/>
              </a:rPr>
              <a:t>teacher</a:t>
            </a:r>
            <a:endParaRPr lang="cs-CZ" sz="2400" dirty="0" smtClean="0">
              <a:solidFill>
                <a:srgbClr val="FFFF00"/>
              </a:solidFill>
              <a:cs typeface="Times New Roman" pitchFamily="16" charset="0"/>
            </a:endParaRP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400" dirty="0" smtClean="0">
                <a:solidFill>
                  <a:srgbClr val="FFFF00"/>
                </a:solidFill>
                <a:cs typeface="Times New Roman" pitchFamily="16" charset="0"/>
              </a:rPr>
              <a:t>- některé tematické okruhy, jimiž se výzkumy učitelské profese zabývají: učitelské postoje; učitelovo pojetí výuky; vztahy učitelů a žáků; požadavky na učitelovu kompetenci; příprava učitelů v různých zemích; vzdělávání učitelů při zaměstnání; evaluace práce učitelů, aj.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400" dirty="0" smtClean="0">
                <a:solidFill>
                  <a:srgbClr val="FFFF00"/>
                </a:solidFill>
                <a:cs typeface="Times New Roman" pitchFamily="16" charset="0"/>
              </a:rPr>
              <a:t>- Přehled významných výzkumů učitelské profese v publikaci: </a:t>
            </a:r>
          </a:p>
          <a:p>
            <a:pPr marL="379413" indent="-290513">
              <a:lnSpc>
                <a:spcPct val="83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400" dirty="0" smtClean="0">
                <a:solidFill>
                  <a:srgbClr val="99CCFF"/>
                </a:solidFill>
                <a:cs typeface="Times New Roman" pitchFamily="16" charset="0"/>
              </a:rPr>
              <a:t>PRŮCHA, J. </a:t>
            </a:r>
            <a:r>
              <a:rPr lang="cs-CZ" sz="2400" i="1" dirty="0" smtClean="0">
                <a:solidFill>
                  <a:srgbClr val="99CCFF"/>
                </a:solidFill>
                <a:cs typeface="Times New Roman" pitchFamily="16" charset="0"/>
              </a:rPr>
              <a:t>Moderní pedagogika</a:t>
            </a:r>
            <a:r>
              <a:rPr lang="cs-CZ" sz="2400" dirty="0" smtClean="0">
                <a:solidFill>
                  <a:srgbClr val="99CCFF"/>
                </a:solidFill>
                <a:cs typeface="Times New Roman" pitchFamily="16" charset="0"/>
              </a:rPr>
              <a:t>. Praha : Portál, 2002. ISBN 80-7178-631-4.str.:173</a:t>
            </a:r>
          </a:p>
          <a:p>
            <a:pPr marL="379413" indent="-290513">
              <a:lnSpc>
                <a:spcPct val="83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endParaRPr lang="en-GB" sz="2400" dirty="0">
              <a:solidFill>
                <a:srgbClr val="99CC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FFFF00"/>
                </a:solidFill>
              </a:rPr>
              <a:t>Vymezení profese učitele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413375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Vysokoškolské vzdělávání učitelů se u nás začalo provozovat až od roku 1946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Povolání a profese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Čím se vyznačuje „profese“: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- soubor znalostí a dovedností, který přesahuje znalosti a dovednosti laických osob? (Do jaké míry může být laik učitelem?)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- aplikace výzkumu a teorie v praxi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- dlouhá doba speciálního výcviku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- kontrola nad licenčními standardy nad požadavky zahájení výkonu příslušného povolání (neaprobovaní učitelé?)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- autonomie v rozhodování v rámci své pracovní činnosti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- přijetí zodpovědnosti za výkon činností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- existence samostatných sdružení (komor) příslušníků profese</a:t>
            </a:r>
            <a:endParaRPr lang="cs-CZ" sz="22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FFFF00"/>
                </a:solidFill>
              </a:rPr>
              <a:t>Vymezení profese učitele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3688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79413" indent="-290513">
              <a:lnSpc>
                <a:spcPct val="87000"/>
              </a:lnSpc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endParaRPr lang="cs-CZ" sz="2200" dirty="0" smtClean="0">
              <a:solidFill>
                <a:srgbClr val="FFFF00"/>
              </a:solidFill>
              <a:cs typeface="Times New Roman" pitchFamily="16" charset="0"/>
            </a:endParaRPr>
          </a:p>
          <a:p>
            <a:pPr marL="379413" indent="-290513">
              <a:lnSpc>
                <a:spcPct val="87000"/>
              </a:lnSpc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en-GB" sz="2200" dirty="0" smtClean="0">
                <a:solidFill>
                  <a:srgbClr val="FFFF00"/>
                </a:solidFill>
                <a:cs typeface="Times New Roman" pitchFamily="16" charset="0"/>
              </a:rPr>
              <a:t>-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organizace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poskytující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akreditace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pro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individuální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profesionály</a:t>
            </a:r>
            <a:endParaRPr lang="en-GB" sz="2200" dirty="0">
              <a:solidFill>
                <a:srgbClr val="FFFF00"/>
              </a:solidFill>
              <a:cs typeface="Times New Roman" pitchFamily="16" charset="0"/>
            </a:endParaRPr>
          </a:p>
          <a:p>
            <a:pPr marL="379413" indent="-290513">
              <a:lnSpc>
                <a:spcPct val="87000"/>
              </a:lnSpc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-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etický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kodex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profese</a:t>
            </a:r>
            <a:endParaRPr lang="en-GB" sz="2200" dirty="0">
              <a:solidFill>
                <a:srgbClr val="FFFF00"/>
              </a:solidFill>
              <a:cs typeface="Times New Roman" pitchFamily="16" charset="0"/>
            </a:endParaRPr>
          </a:p>
          <a:p>
            <a:pPr marL="379413" indent="-290513">
              <a:lnSpc>
                <a:spcPct val="87000"/>
              </a:lnSpc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-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vysoká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sociální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prestiž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a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vysoký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ekonomický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status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profesionálů</a:t>
            </a:r>
            <a:endParaRPr lang="en-GB" sz="2200" dirty="0">
              <a:solidFill>
                <a:srgbClr val="FFFF00"/>
              </a:solidFill>
              <a:cs typeface="Times New Roman" pitchFamily="16" charset="0"/>
            </a:endParaRP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Je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učitelství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profese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nebo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 </a:t>
            </a:r>
            <a:r>
              <a:rPr lang="en-GB" sz="2200" dirty="0" err="1">
                <a:solidFill>
                  <a:srgbClr val="FFFF00"/>
                </a:solidFill>
                <a:cs typeface="Times New Roman" pitchFamily="16" charset="0"/>
              </a:rPr>
              <a:t>semiprofese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?</a:t>
            </a:r>
          </a:p>
          <a:p>
            <a:pPr marL="379413" indent="-290513">
              <a:lnSpc>
                <a:spcPct val="87000"/>
              </a:lnSpc>
              <a:buClrTx/>
              <a:buSzTx/>
              <a:buFontTx/>
              <a:buNone/>
              <a:tabLst>
                <a:tab pos="381000" algn="l"/>
                <a:tab pos="485775" algn="l"/>
                <a:tab pos="935038" algn="l"/>
                <a:tab pos="1384300" algn="l"/>
                <a:tab pos="1833563" algn="l"/>
                <a:tab pos="2282825" algn="l"/>
                <a:tab pos="2732088" algn="l"/>
                <a:tab pos="3181350" algn="l"/>
                <a:tab pos="3630613" algn="l"/>
                <a:tab pos="4079875" algn="l"/>
                <a:tab pos="4529138" algn="l"/>
                <a:tab pos="4978400" algn="l"/>
                <a:tab pos="5427663" algn="l"/>
                <a:tab pos="5876925" algn="l"/>
                <a:tab pos="6326188" algn="l"/>
                <a:tab pos="6775450" algn="l"/>
                <a:tab pos="7224713" algn="l"/>
                <a:tab pos="7673975" algn="l"/>
                <a:tab pos="8123238" algn="l"/>
                <a:tab pos="8572500" algn="l"/>
                <a:tab pos="9021763" algn="l"/>
              </a:tabLst>
            </a:pPr>
            <a:endParaRPr lang="en-GB" sz="22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FFFF00"/>
                </a:solidFill>
              </a:rPr>
              <a:t>Kategorizace profesí podle složitosti práce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3688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200" dirty="0" smtClean="0">
              <a:solidFill>
                <a:srgbClr val="FFFF00"/>
              </a:solidFill>
              <a:cs typeface="Times New Roman" pitchFamily="16" charset="0"/>
            </a:endParaRP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dirty="0" smtClean="0">
                <a:solidFill>
                  <a:srgbClr val="FFFF00"/>
                </a:solidFill>
                <a:cs typeface="Times New Roman" pitchFamily="16" charset="0"/>
              </a:rPr>
              <a:t>1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. </a:t>
            </a: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Práce nekvalifikované a pomocné: uklízečky, metaři, pomocní dělníci, pouliční prodavači</a:t>
            </a: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2. Práce jednoduché a dílčí: písařky, telefonisté, chovatelé hospodářských zvířat, malíři pokojů aj.</a:t>
            </a: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3. Práce </a:t>
            </a:r>
            <a:r>
              <a:rPr lang="cs-CZ" sz="2200" dirty="0" err="1" smtClean="0">
                <a:solidFill>
                  <a:srgbClr val="FFFF00"/>
                </a:solidFill>
                <a:cs typeface="Times New Roman" pitchFamily="16" charset="0"/>
              </a:rPr>
              <a:t>polokvalifikované</a:t>
            </a: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, rutinní: prodavači a pokladní, </a:t>
            </a:r>
            <a:r>
              <a:rPr lang="cs-CZ" sz="2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Times New Roman" pitchFamily="16" charset="0"/>
              </a:rPr>
              <a:t>pečovatelky v jeslích</a:t>
            </a: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, kominíci aj.</a:t>
            </a: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4. Práce kvalifikované, specializované, rutinní: sekretářky, policisté, kuchaři, horníci, švadleny, řidiči nákladních automobilů aj.</a:t>
            </a: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5. Práce střední složitosti a kvalifikovanosti: knihovníci, </a:t>
            </a:r>
            <a:r>
              <a:rPr lang="cs-CZ" sz="2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Times New Roman" pitchFamily="16" charset="0"/>
              </a:rPr>
              <a:t>vychovatelé</a:t>
            </a: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, účetní, sazeči, strojvedoucí aj.</a:t>
            </a: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6. Práce vyšší střední složitosti a kvalifikovanosti s omezenou samostatností: laboranti, zdravotní sestry, </a:t>
            </a:r>
            <a:r>
              <a:rPr lang="cs-CZ" sz="2200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Times New Roman" pitchFamily="16" charset="0"/>
              </a:rPr>
              <a:t>trenéři</a:t>
            </a:r>
            <a:r>
              <a:rPr lang="cs-CZ" sz="2200" dirty="0" smtClean="0">
                <a:solidFill>
                  <a:srgbClr val="FFFF00"/>
                </a:solidFill>
                <a:cs typeface="Times New Roman" pitchFamily="16" charset="0"/>
              </a:rPr>
              <a:t>, ředitelé malých podniků aj.</a:t>
            </a: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2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FFFF00"/>
                </a:solidFill>
              </a:rPr>
              <a:t>Kategorizace profesí podle složitosti práce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3688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sz="2200" dirty="0" smtClean="0">
              <a:solidFill>
                <a:srgbClr val="FFFF00"/>
              </a:solidFill>
              <a:cs typeface="Times New Roman" pitchFamily="16" charset="0"/>
            </a:endParaRP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dirty="0" smtClean="0">
                <a:solidFill>
                  <a:srgbClr val="FFFF00"/>
                </a:solidFill>
                <a:cs typeface="Times New Roman" pitchFamily="16" charset="0"/>
              </a:rPr>
              <a:t>7</a:t>
            </a:r>
            <a:r>
              <a:rPr lang="en-GB" sz="2200" dirty="0">
                <a:solidFill>
                  <a:srgbClr val="FFFF00"/>
                </a:solidFill>
                <a:cs typeface="Times New Roman" pitchFamily="16" charset="0"/>
              </a:rPr>
              <a:t>. </a:t>
            </a:r>
            <a:r>
              <a:rPr lang="cs-CZ" sz="2800" dirty="0" smtClean="0">
                <a:solidFill>
                  <a:srgbClr val="FFFF00"/>
                </a:solidFill>
                <a:cs typeface="Times New Roman" pitchFamily="16" charset="0"/>
              </a:rPr>
              <a:t>Práce vysoce složité a kvalifikované, s omezenou samostatností: vedoucí pracovníci velkých organizací, </a:t>
            </a:r>
            <a:r>
              <a:rPr lang="cs-CZ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Times New Roman" pitchFamily="16" charset="0"/>
              </a:rPr>
              <a:t>učitelé základních škol</a:t>
            </a:r>
            <a:r>
              <a:rPr lang="cs-CZ" sz="2800" dirty="0" smtClean="0">
                <a:solidFill>
                  <a:srgbClr val="FFFF00"/>
                </a:solidFill>
                <a:cs typeface="Times New Roman" pitchFamily="16" charset="0"/>
              </a:rPr>
              <a:t>, personalisté, právní poradci, profesionální sportovci aj.</a:t>
            </a: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dirty="0" smtClean="0">
                <a:solidFill>
                  <a:srgbClr val="FFFF00"/>
                </a:solidFill>
                <a:cs typeface="Times New Roman" pitchFamily="16" charset="0"/>
              </a:rPr>
              <a:t>8. Práce vysoce složité a kvalifikované, mnohostranné a samostatné: velitelé vojenských jednotek, zubní lékaři, tlumočníci, </a:t>
            </a:r>
            <a:r>
              <a:rPr lang="cs-CZ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Times New Roman" pitchFamily="16" charset="0"/>
              </a:rPr>
              <a:t>vysokoškolští a středoškolští učitelé</a:t>
            </a:r>
            <a:r>
              <a:rPr lang="cs-CZ" sz="2800" dirty="0" smtClean="0">
                <a:solidFill>
                  <a:srgbClr val="FFFF00"/>
                </a:solidFill>
                <a:cs typeface="Times New Roman" pitchFamily="16" charset="0"/>
              </a:rPr>
              <a:t>, piloti, policejní inspektoři aj.</a:t>
            </a: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dirty="0" smtClean="0">
                <a:solidFill>
                  <a:srgbClr val="FFFF00"/>
                </a:solidFill>
                <a:cs typeface="Times New Roman" pitchFamily="16" charset="0"/>
              </a:rPr>
              <a:t>9. Práce vysoce složité a kvalifikované, mnohostranné a tvůrčí: vyšší státní úředníci, </a:t>
            </a:r>
            <a:r>
              <a:rPr lang="cs-CZ" sz="2800" dirty="0" smtClean="0">
                <a:solidFill>
                  <a:schemeClr val="accent6">
                    <a:lumMod val="20000"/>
                    <a:lumOff val="80000"/>
                  </a:schemeClr>
                </a:solidFill>
                <a:cs typeface="Times New Roman" pitchFamily="16" charset="0"/>
              </a:rPr>
              <a:t>vědci</a:t>
            </a:r>
            <a:r>
              <a:rPr lang="cs-CZ" sz="2800" dirty="0" smtClean="0">
                <a:solidFill>
                  <a:srgbClr val="FFFF00"/>
                </a:solidFill>
                <a:cs typeface="Times New Roman" pitchFamily="16" charset="0"/>
              </a:rPr>
              <a:t>, lékaři, advokáti, režiséři, šéfredaktoři aj</a:t>
            </a:r>
            <a:r>
              <a:rPr lang="en-GB" sz="2800" dirty="0" smtClean="0">
                <a:solidFill>
                  <a:srgbClr val="FFFF00"/>
                </a:solidFill>
                <a:cs typeface="Times New Roman" pitchFamily="16" charset="0"/>
              </a:rPr>
              <a:t>. </a:t>
            </a:r>
            <a:endParaRPr lang="en-GB" sz="2800" dirty="0">
              <a:solidFill>
                <a:srgbClr val="FFFF00"/>
              </a:solidFill>
              <a:cs typeface="Times New Roman" pitchFamily="16" charset="0"/>
            </a:endParaRPr>
          </a:p>
          <a:p>
            <a:pPr>
              <a:lnSpc>
                <a:spcPct val="87000"/>
              </a:lnSpc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sz="22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>
                <a:solidFill>
                  <a:srgbClr val="FFFF00"/>
                </a:solidFill>
              </a:rPr>
              <a:t>Socioprofesní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struktura</a:t>
            </a:r>
            <a:r>
              <a:rPr lang="en-GB" dirty="0">
                <a:solidFill>
                  <a:srgbClr val="FFFF00"/>
                </a:solidFill>
              </a:rPr>
              <a:t> </a:t>
            </a:r>
            <a:r>
              <a:rPr lang="en-GB" dirty="0" err="1">
                <a:solidFill>
                  <a:srgbClr val="FFFF00"/>
                </a:solidFill>
              </a:rPr>
              <a:t>učitelů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3688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endParaRPr lang="cs-CZ" sz="2600" dirty="0" smtClean="0">
              <a:solidFill>
                <a:srgbClr val="FFFF00"/>
              </a:solidFill>
              <a:cs typeface="Times New Roman" pitchFamily="16" charset="0"/>
            </a:endParaRP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Školství</a:t>
            </a: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: cca 298 000 osob z toho cca 176 000 učitelů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Počet učitelů na 1000 obyvatel je 16 (počet lékařů 3,8) statistická ročenka 2000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Více než třetinu učitelů v ČR představují učitelé ZŠ (učitelé VŠ 6%)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Feminizace učitelské profese (disproporce mezi počtem mužů a žen)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379413" algn="l"/>
                <a:tab pos="484188" algn="l"/>
                <a:tab pos="933450" algn="l"/>
                <a:tab pos="1382713" algn="l"/>
                <a:tab pos="1831975" algn="l"/>
                <a:tab pos="2281238" algn="l"/>
                <a:tab pos="2730500" algn="l"/>
                <a:tab pos="3179763" algn="l"/>
                <a:tab pos="3629025" algn="l"/>
                <a:tab pos="4078288" algn="l"/>
                <a:tab pos="4527550" algn="l"/>
                <a:tab pos="4976813" algn="l"/>
                <a:tab pos="5426075" algn="l"/>
                <a:tab pos="5875338" algn="l"/>
                <a:tab pos="6324600" algn="l"/>
                <a:tab pos="6773863" algn="l"/>
                <a:tab pos="7223125" algn="l"/>
                <a:tab pos="7672388" algn="l"/>
                <a:tab pos="8121650" algn="l"/>
                <a:tab pos="8570913" algn="l"/>
                <a:tab pos="902017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Nejvíce žen v ČR pracuje ve zdravotnictví (77,9%) a ve školství (75,2%)</a:t>
            </a:r>
            <a:endParaRPr lang="cs-CZ" sz="26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FFFF00"/>
                </a:solidFill>
              </a:rPr>
              <a:t>Podíl žen na jednotlivých typech škol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3688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MŠ					99,8%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ZŠ					84,5%</a:t>
            </a:r>
          </a:p>
          <a:p>
            <a:pPr marL="379413" indent="-290513">
              <a:lnSpc>
                <a:spcPct val="100000"/>
              </a:lnSpc>
              <a:spcAft>
                <a:spcPts val="850"/>
              </a:spcAft>
              <a:buClrTx/>
              <a:buSzTx/>
              <a:buFontTx/>
              <a:buNone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endParaRPr lang="cs-CZ" sz="2600" dirty="0" smtClean="0">
              <a:solidFill>
                <a:srgbClr val="FFFF00"/>
              </a:solidFill>
              <a:cs typeface="Times New Roman" pitchFamily="16" charset="0"/>
            </a:endParaRPr>
          </a:p>
          <a:p>
            <a:pPr marL="379413" indent="-290513">
              <a:lnSpc>
                <a:spcPct val="100000"/>
              </a:lnSpc>
              <a:spcAft>
                <a:spcPts val="850"/>
              </a:spcAft>
              <a:buClrTx/>
              <a:buSzTx/>
              <a:buFontTx/>
              <a:buNone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- 1. stupeň 	94,0%</a:t>
            </a:r>
          </a:p>
          <a:p>
            <a:pPr marL="379413" indent="-290513">
              <a:lnSpc>
                <a:spcPct val="100000"/>
              </a:lnSpc>
              <a:spcAft>
                <a:spcPts val="850"/>
              </a:spcAft>
              <a:buClrTx/>
              <a:buSzTx/>
              <a:buFontTx/>
              <a:buNone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- 2. stupeň 	75,7%</a:t>
            </a:r>
          </a:p>
          <a:p>
            <a:pPr marL="379413" indent="-290513">
              <a:lnSpc>
                <a:spcPct val="41000"/>
              </a:lnSpc>
              <a:spcAft>
                <a:spcPts val="850"/>
              </a:spcAft>
              <a:buClrTx/>
              <a:buSzTx/>
              <a:buFontTx/>
              <a:buNone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endParaRPr lang="cs-CZ" sz="2600" dirty="0" smtClean="0">
              <a:solidFill>
                <a:srgbClr val="FFFF00"/>
              </a:solidFill>
              <a:cs typeface="Times New Roman" pitchFamily="16" charset="0"/>
            </a:endParaRP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GYM				65,1%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SOŠ				57,7%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SOU				44,5%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VŠ					33,1%</a:t>
            </a:r>
          </a:p>
          <a:p>
            <a:pPr marL="379413" indent="-290513">
              <a:lnSpc>
                <a:spcPct val="87000"/>
              </a:lnSpc>
              <a:buSzPct val="45000"/>
              <a:buFont typeface="Wingdings" charset="2"/>
              <a:buChar char=""/>
              <a:tabLst>
                <a:tab pos="479425" algn="l"/>
                <a:tab pos="928688" algn="l"/>
                <a:tab pos="1377950" algn="l"/>
                <a:tab pos="1827213" algn="l"/>
                <a:tab pos="2276475" algn="l"/>
                <a:tab pos="2725738" algn="l"/>
                <a:tab pos="3175000" algn="l"/>
                <a:tab pos="3624263" algn="l"/>
                <a:tab pos="4073525" algn="l"/>
                <a:tab pos="4522788" algn="l"/>
                <a:tab pos="4972050" algn="l"/>
                <a:tab pos="5421313" algn="l"/>
                <a:tab pos="5870575" algn="l"/>
                <a:tab pos="6323013" algn="l"/>
                <a:tab pos="6769100" algn="l"/>
                <a:tab pos="7218363" algn="l"/>
                <a:tab pos="7667625" algn="l"/>
                <a:tab pos="8116888" algn="l"/>
                <a:tab pos="8566150" algn="l"/>
                <a:tab pos="9015413" algn="l"/>
                <a:tab pos="9426575" algn="l"/>
                <a:tab pos="9874250" algn="l"/>
                <a:tab pos="10323513" algn="l"/>
                <a:tab pos="10772775" algn="l"/>
                <a:tab pos="10775950" algn="l"/>
                <a:tab pos="10779125" algn="l"/>
              </a:tabLst>
            </a:pPr>
            <a:r>
              <a:rPr lang="cs-CZ" sz="2600" dirty="0" smtClean="0">
                <a:solidFill>
                  <a:srgbClr val="FFFF00"/>
                </a:solidFill>
                <a:cs typeface="Times New Roman" pitchFamily="16" charset="0"/>
              </a:rPr>
              <a:t>SPEC. Š			80,0%</a:t>
            </a:r>
            <a:endParaRPr lang="cs-CZ" sz="2600" dirty="0">
              <a:solidFill>
                <a:srgbClr val="FFFF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2562" cy="1263650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dirty="0" smtClean="0">
                <a:solidFill>
                  <a:srgbClr val="FFFF00"/>
                </a:solidFill>
              </a:rPr>
              <a:t>Příčiny feminizace ve školství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00225"/>
            <a:ext cx="9072562" cy="5375275"/>
          </a:xfrm>
          <a:solidFill>
            <a:schemeClr val="accent6">
              <a:lumMod val="50000"/>
            </a:schemeClr>
          </a:solidFill>
          <a:ln/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endParaRPr lang="cs-CZ" sz="2400" dirty="0" smtClean="0">
              <a:solidFill>
                <a:srgbClr val="E6FF00"/>
              </a:solidFill>
            </a:endParaRPr>
          </a:p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400" dirty="0" smtClean="0">
                <a:solidFill>
                  <a:srgbClr val="E6FF00"/>
                </a:solidFill>
              </a:rPr>
              <a:t>Ve </a:t>
            </a:r>
            <a:r>
              <a:rPr lang="cs-CZ" sz="2400" dirty="0" smtClean="0">
                <a:solidFill>
                  <a:srgbClr val="E6FF00"/>
                </a:solidFill>
              </a:rPr>
              <a:t>všech vyspělých zemích je vysoká převaha žen v předškolní a primární úrovni vzdělávání</a:t>
            </a:r>
          </a:p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400" dirty="0" smtClean="0">
                <a:solidFill>
                  <a:srgbClr val="E6FF00"/>
                </a:solidFill>
              </a:rPr>
              <a:t>V nižším a vyšším sekundárním (druhý stupeň ZŠ a SŠ) se podíl mužů zvyšuje. Ve většině zemí i zde převažují ženy. Výjimku představují země: Dánsko (70% mužů), Německo (60% mužů), Švýcarsko (68% mužů), Čína (64% mužů)</a:t>
            </a:r>
          </a:p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400" dirty="0" smtClean="0">
                <a:solidFill>
                  <a:srgbClr val="E6FF00"/>
                </a:solidFill>
              </a:rPr>
              <a:t>V ČR převládají ženy</a:t>
            </a:r>
          </a:p>
          <a:p>
            <a:pPr marL="336550" indent="-336550">
              <a:lnSpc>
                <a:spcPct val="93000"/>
              </a:lnSpc>
              <a:buFont typeface="Times New Roman" pitchFamily="16" charset="0"/>
              <a:buChar char="•"/>
              <a:tabLst>
                <a:tab pos="336550" algn="l"/>
                <a:tab pos="441325" algn="l"/>
                <a:tab pos="890588" algn="l"/>
                <a:tab pos="1339850" algn="l"/>
                <a:tab pos="1789113" algn="l"/>
                <a:tab pos="2238375" algn="l"/>
                <a:tab pos="2687638" algn="l"/>
                <a:tab pos="3136900" algn="l"/>
                <a:tab pos="3586163" algn="l"/>
                <a:tab pos="4035425" algn="l"/>
                <a:tab pos="4484688" algn="l"/>
                <a:tab pos="4933950" algn="l"/>
                <a:tab pos="5383213" algn="l"/>
                <a:tab pos="5832475" algn="l"/>
                <a:tab pos="6281738" algn="l"/>
                <a:tab pos="6731000" algn="l"/>
                <a:tab pos="7180263" algn="l"/>
                <a:tab pos="7629525" algn="l"/>
                <a:tab pos="8078788" algn="l"/>
                <a:tab pos="8528050" algn="l"/>
                <a:tab pos="8977313" algn="l"/>
              </a:tabLst>
            </a:pPr>
            <a:r>
              <a:rPr lang="cs-CZ" sz="2400" dirty="0" smtClean="0">
                <a:solidFill>
                  <a:srgbClr val="E6FF00"/>
                </a:solidFill>
              </a:rPr>
              <a:t>Podíl českých žen na magisterských studijních programech (cca 50%) je v významně vyšší než je obvyklé v jiných zemích EU (Rakousko, Švýcarsko 25% žen; Německo 26% žen, Francie 31% žen, UK 32% žen</a:t>
            </a:r>
            <a:endParaRPr lang="cs-CZ" sz="2400" dirty="0">
              <a:solidFill>
                <a:srgbClr val="E6FF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3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3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933</Words>
  <Application>Microsoft Office PowerPoint</Application>
  <PresentationFormat>Vlastní</PresentationFormat>
  <Paragraphs>119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Školní pedagogika</vt:lpstr>
      <vt:lpstr>Učitel</vt:lpstr>
      <vt:lpstr>Vymezení profese učitele</vt:lpstr>
      <vt:lpstr>Vymezení profese učitele</vt:lpstr>
      <vt:lpstr>Kategorizace profesí podle složitosti práce</vt:lpstr>
      <vt:lpstr>Kategorizace profesí podle složitosti práce</vt:lpstr>
      <vt:lpstr>Socioprofesní struktura učitelů</vt:lpstr>
      <vt:lpstr>Podíl žen na jednotlivých typech škol</vt:lpstr>
      <vt:lpstr>Příčiny feminizace ve školství</vt:lpstr>
      <vt:lpstr>Příčiny feminizace ve školství</vt:lpstr>
      <vt:lpstr>Prestiž učitelské profese</vt:lpstr>
      <vt:lpstr>Prestiž učitelské profese</vt:lpstr>
      <vt:lpstr>Osobnostní charakteristiky učitelů</vt:lpstr>
      <vt:lpstr>Osobnostní charakteristiky učitelů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pedagogika</dc:title>
  <dc:creator>Zdenal</dc:creator>
  <cp:lastModifiedBy>Zdenal</cp:lastModifiedBy>
  <cp:revision>8</cp:revision>
  <cp:lastPrinted>1601-01-01T00:00:00Z</cp:lastPrinted>
  <dcterms:created xsi:type="dcterms:W3CDTF">1601-01-01T00:00:00Z</dcterms:created>
  <dcterms:modified xsi:type="dcterms:W3CDTF">2011-10-27T13:46:20Z</dcterms:modified>
</cp:coreProperties>
</file>