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3" name="Rectangle 3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28955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4" name="Rectangle 36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2813" cy="475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258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258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2580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8" name="Rectangle 40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2580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fld id="{B9C226FB-C74C-4592-A0B0-9E711D965A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012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3DA0AD-6C61-4A65-92E5-70B8A001FB13}" type="slidenum">
              <a:rPr lang="en-GB"/>
              <a:pPr/>
              <a:t>1</a:t>
            </a:fld>
            <a:endParaRPr lang="en-GB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1405E3-66CB-4139-9FAD-AA04B2B987DE}" type="slidenum">
              <a:rPr lang="en-GB"/>
              <a:pPr/>
              <a:t>10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29D6E6-07A4-459E-BB13-F931CE2119E6}" type="slidenum">
              <a:rPr lang="en-GB"/>
              <a:pPr/>
              <a:t>11</a:t>
            </a:fld>
            <a:endParaRPr lang="en-GB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3604FB-5692-493B-9559-17901814CA63}" type="slidenum">
              <a:rPr lang="en-GB"/>
              <a:pPr/>
              <a:t>12</a:t>
            </a:fld>
            <a:endParaRPr lang="en-GB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F1D5A6-633C-4AB9-BCED-399A4B6A1946}" type="slidenum">
              <a:rPr lang="en-GB"/>
              <a:pPr/>
              <a:t>13</a:t>
            </a:fld>
            <a:endParaRPr lang="en-GB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8B933D-25C4-4C9F-B093-7E465A2E3717}" type="slidenum">
              <a:rPr lang="en-GB"/>
              <a:pPr/>
              <a:t>14</a:t>
            </a:fld>
            <a:endParaRPr lang="en-GB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9B1D7B-0C33-4FD3-B005-2B38562C08A7}" type="slidenum">
              <a:rPr lang="en-GB"/>
              <a:pPr/>
              <a:t>15</a:t>
            </a:fld>
            <a:endParaRPr lang="en-GB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F62050-BA6C-49A9-9221-687389C7CCE2}" type="slidenum">
              <a:rPr lang="en-GB"/>
              <a:pPr/>
              <a:t>16</a:t>
            </a:fld>
            <a:endParaRPr lang="en-GB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3C2612-2AD2-4FB5-A732-42F8E0A94110}" type="slidenum">
              <a:rPr lang="en-GB"/>
              <a:pPr/>
              <a:t>17</a:t>
            </a:fld>
            <a:endParaRPr lang="en-GB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78A4D2-62C3-47F7-918E-76F0B5DD68B0}" type="slidenum">
              <a:rPr lang="en-GB"/>
              <a:pPr/>
              <a:t>18</a:t>
            </a:fld>
            <a:endParaRPr lang="en-GB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7D4F2F-E714-4FC8-99E6-74BC8A0B28A8}" type="slidenum">
              <a:rPr lang="en-GB"/>
              <a:pPr/>
              <a:t>19</a:t>
            </a:fld>
            <a:endParaRPr lang="en-GB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1F11A4-9EB2-42B6-A4FB-DD50EC069516}" type="slidenum">
              <a:rPr lang="en-GB"/>
              <a:pPr/>
              <a:t>2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4C103D-26A5-4686-B34B-FC822E71C846}" type="slidenum">
              <a:rPr lang="en-GB"/>
              <a:pPr/>
              <a:t>20</a:t>
            </a:fld>
            <a:endParaRPr lang="en-GB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AC707F-AA3F-487F-B878-C1CEE61303CE}" type="slidenum">
              <a:rPr lang="en-GB"/>
              <a:pPr/>
              <a:t>21</a:t>
            </a:fld>
            <a:endParaRPr lang="en-GB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79C3B0-5801-405C-9658-798F283812F6}" type="slidenum">
              <a:rPr lang="en-GB"/>
              <a:pPr/>
              <a:t>22</a:t>
            </a:fld>
            <a:endParaRPr lang="en-GB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59793E-C787-4829-B46F-3DC76E3EF22A}" type="slidenum">
              <a:rPr lang="en-GB"/>
              <a:pPr/>
              <a:t>23</a:t>
            </a:fld>
            <a:endParaRPr lang="en-GB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CA11B2-7DA9-4C21-A85A-819292EE636A}" type="slidenum">
              <a:rPr lang="en-GB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583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FEAE8C-9294-45E5-A30B-C483CAE3B21B}" type="slidenum">
              <a:rPr lang="en-GB"/>
              <a:pPr/>
              <a:t>3</a:t>
            </a:fld>
            <a:endParaRPr lang="en-GB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19BEE8-01BB-4CA7-9B69-1781DB3CE066}" type="slidenum">
              <a:rPr lang="en-GB"/>
              <a:pPr/>
              <a:t>4</a:t>
            </a:fld>
            <a:endParaRPr lang="en-GB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328E62-2352-40FA-97AC-5CC474FDE65F}" type="slidenum">
              <a:rPr lang="en-GB"/>
              <a:pPr/>
              <a:t>5</a:t>
            </a:fld>
            <a:endParaRPr lang="en-GB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96D61D-F55F-42EE-B923-0500077EA86F}" type="slidenum">
              <a:rPr lang="en-GB"/>
              <a:pPr/>
              <a:t>6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7B3947-CA59-40AE-A832-32B13550E615}" type="slidenum">
              <a:rPr lang="en-GB"/>
              <a:pPr/>
              <a:t>7</a:t>
            </a:fld>
            <a:endParaRPr lang="en-GB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00750" cy="47640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FE70D3-EDD1-4C56-94DE-7863CC40A9A9}" type="slidenum">
              <a:rPr lang="en-GB"/>
              <a:pPr/>
              <a:t>8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61084C-F73A-4A1E-BF24-7EC0A31D9D0A}" type="slidenum">
              <a:rPr lang="en-GB"/>
              <a:pPr/>
              <a:t>9</a:t>
            </a:fld>
            <a:endParaRPr lang="en-GB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6333275-3058-40C7-B243-139C7727BF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5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980592-8235-4053-897A-B5723E6A2F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41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65988" y="301625"/>
            <a:ext cx="2254250" cy="64277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10350" cy="64277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A7B1802-EF95-4D39-9F86-431D4AB2C1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8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17000" cy="12271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292350" cy="4937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40075" cy="4937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292350" cy="493713"/>
          </a:xfrm>
        </p:spPr>
        <p:txBody>
          <a:bodyPr/>
          <a:lstStyle>
            <a:lvl1pPr>
              <a:defRPr/>
            </a:lvl1pPr>
          </a:lstStyle>
          <a:p>
            <a:fld id="{56CFD825-35C0-4E03-8BF8-CF5689AD6EB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24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9D93AD-AEA6-4D10-B9B7-ACC746298B1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38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745ED5-1BA6-4783-95B2-46A6BB1186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8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32300" cy="4960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7938" y="1768475"/>
            <a:ext cx="4432300" cy="4960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8E4C5C6-3F0E-4917-A8BF-66418A758A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67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583D39-FCE2-4181-B43B-B75FFAFD2B9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94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6E86048-D23B-40B7-A882-4BCADEC56B0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90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E98A03-F643-4972-9980-5BBFEE67F5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59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7C8172E-F252-4F45-B8CC-31DF5817A3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79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777ECA-C088-405B-9292-34F51C8CFC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65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17000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17000" cy="496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292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400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292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C8A18072-5676-4081-AA3B-36E8A945B33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marL="11430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marL="16002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marL="20574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fontAlgn="base" hangingPunct="0">
        <a:lnSpc>
          <a:spcPct val="41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41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41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4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13549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7925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Školní pedagogika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4513"/>
            <a:ext cx="9072562" cy="4900612"/>
          </a:xfrm>
          <a:prstGeom prst="rect">
            <a:avLst/>
          </a:prstGeom>
          <a:solidFill>
            <a:srgbClr val="355E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Mgr.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Zdeněk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Hromádka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, Ph.D.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CCCCFF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13549@mail.muni.cz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dirty="0">
              <a:solidFill>
                <a:srgbClr val="FFFF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Empirické a praktické směry v kurikulární teorii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Věda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pozitivistická</a:t>
            </a:r>
            <a:r>
              <a:rPr lang="en-GB" sz="2800" dirty="0">
                <a:solidFill>
                  <a:srgbClr val="FFFF00"/>
                </a:solidFill>
              </a:rPr>
              <a:t>) </a:t>
            </a:r>
            <a:r>
              <a:rPr lang="en-GB" sz="2800" dirty="0" err="1">
                <a:solidFill>
                  <a:srgbClr val="FFFF00"/>
                </a:solidFill>
              </a:rPr>
              <a:t>překračuje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kompetence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když</a:t>
            </a:r>
            <a:r>
              <a:rPr lang="en-GB" sz="2800" dirty="0">
                <a:solidFill>
                  <a:srgbClr val="FFFF00"/>
                </a:solidFill>
              </a:rPr>
              <a:t> se </a:t>
            </a:r>
            <a:r>
              <a:rPr lang="en-GB" sz="2800" dirty="0" err="1">
                <a:solidFill>
                  <a:srgbClr val="FFFF00"/>
                </a:solidFill>
              </a:rPr>
              <a:t>snaží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stanovit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cíle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Věda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může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pouze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popisovat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porovnávat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zkoumat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jak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jednotlivé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principy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svém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zavedení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ovlivnily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průběh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produkty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edukačních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 smtClean="0">
                <a:solidFill>
                  <a:srgbClr val="FFFF00"/>
                </a:solidFill>
              </a:rPr>
              <a:t>dějů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Empirické a praktické směry v kurikulární teorii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Vymezení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jako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linie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zaměřené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konkrétní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procedury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výběru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struktury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uspořádání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toho</a:t>
            </a:r>
            <a:r>
              <a:rPr lang="en-GB" sz="2800" dirty="0">
                <a:solidFill>
                  <a:srgbClr val="FFFF00"/>
                </a:solidFill>
              </a:rPr>
              <a:t>, co </a:t>
            </a:r>
            <a:r>
              <a:rPr lang="en-GB" sz="2800" dirty="0" err="1">
                <a:solidFill>
                  <a:srgbClr val="FFFF00"/>
                </a:solidFill>
              </a:rPr>
              <a:t>má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být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obsahem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edukace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smtClean="0">
                <a:solidFill>
                  <a:srgbClr val="FFFF00"/>
                </a:solidFill>
              </a:rPr>
              <a:t>Doyle</a:t>
            </a:r>
            <a:r>
              <a:rPr lang="en-GB" sz="2800" dirty="0">
                <a:solidFill>
                  <a:srgbClr val="FFFF00"/>
                </a:solidFill>
              </a:rPr>
              <a:t>: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je </a:t>
            </a:r>
            <a:r>
              <a:rPr lang="en-GB" sz="2800" dirty="0" err="1">
                <a:solidFill>
                  <a:srgbClr val="FFFF00"/>
                </a:solidFill>
              </a:rPr>
              <a:t>nutné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chápat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jako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toho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čemu</a:t>
            </a:r>
            <a:r>
              <a:rPr lang="en-GB" sz="2800" dirty="0">
                <a:solidFill>
                  <a:srgbClr val="FFFF00"/>
                </a:solidFill>
              </a:rPr>
              <a:t> se </a:t>
            </a:r>
            <a:r>
              <a:rPr lang="en-GB" sz="2800" dirty="0" err="1">
                <a:solidFill>
                  <a:srgbClr val="FFFF00"/>
                </a:solidFill>
              </a:rPr>
              <a:t>ve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vyučuje</a:t>
            </a:r>
            <a:r>
              <a:rPr lang="en-GB" sz="2800" dirty="0">
                <a:solidFill>
                  <a:srgbClr val="FFFF00"/>
                </a:solidFill>
              </a:rPr>
              <a:t>. </a:t>
            </a:r>
            <a:r>
              <a:rPr lang="en-GB" sz="2800" dirty="0" err="1">
                <a:solidFill>
                  <a:srgbClr val="FFFF00"/>
                </a:solidFill>
              </a:rPr>
              <a:t>Klíčovou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otázkou</a:t>
            </a:r>
            <a:r>
              <a:rPr lang="en-GB" sz="2800" dirty="0">
                <a:solidFill>
                  <a:srgbClr val="FFFF00"/>
                </a:solidFill>
              </a:rPr>
              <a:t> je, </a:t>
            </a:r>
            <a:r>
              <a:rPr lang="en-GB" sz="2800" dirty="0" err="1">
                <a:solidFill>
                  <a:srgbClr val="FFFF00"/>
                </a:solidFill>
              </a:rPr>
              <a:t>jak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převádět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lidského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poznání</a:t>
            </a:r>
            <a:r>
              <a:rPr lang="en-GB" sz="2800" dirty="0">
                <a:solidFill>
                  <a:srgbClr val="FFFF00"/>
                </a:solidFill>
              </a:rPr>
              <a:t> (z </a:t>
            </a:r>
            <a:r>
              <a:rPr lang="en-GB" sz="2800" dirty="0" err="1">
                <a:solidFill>
                  <a:srgbClr val="FFFF00"/>
                </a:solidFill>
              </a:rPr>
              <a:t>věd</a:t>
            </a:r>
            <a:r>
              <a:rPr lang="en-GB" sz="2800" dirty="0">
                <a:solidFill>
                  <a:srgbClr val="FFFF00"/>
                </a:solidFill>
              </a:rPr>
              <a:t>) do </a:t>
            </a:r>
            <a:r>
              <a:rPr lang="en-GB" sz="2800" dirty="0" err="1">
                <a:solidFill>
                  <a:srgbClr val="FFFF00"/>
                </a:solidFill>
              </a:rPr>
              <a:t>zjednodušené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didakticky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uzpůsobené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podoby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Empirické a praktické směry v kurikulární teorii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>
                <a:solidFill>
                  <a:srgbClr val="FFFF00"/>
                </a:solidFill>
              </a:rPr>
              <a:t>Pro nás je klíčové pojetí kurikula jako OBSAH VZDĚLÁVÁNÍ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>
                <a:solidFill>
                  <a:srgbClr val="FFFF00"/>
                </a:solidFill>
              </a:rPr>
              <a:t>České a zahraniční prameny pro teorii a výzkum kurikula v Moderní pedagogice (Průcha 2002)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Formy existence kurikula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Co je to </a:t>
            </a:r>
            <a:r>
              <a:rPr lang="en-GB" sz="2800" dirty="0" err="1">
                <a:solidFill>
                  <a:srgbClr val="FFFF00"/>
                </a:solidFill>
              </a:rPr>
              <a:t>obsah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?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Je </a:t>
            </a:r>
            <a:r>
              <a:rPr lang="en-GB" sz="2800" dirty="0" err="1">
                <a:solidFill>
                  <a:srgbClr val="FFFF00"/>
                </a:solidFill>
              </a:rPr>
              <a:t>obsah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totéž</a:t>
            </a:r>
            <a:r>
              <a:rPr lang="en-GB" sz="2800" dirty="0">
                <a:solidFill>
                  <a:srgbClr val="FFFF00"/>
                </a:solidFill>
              </a:rPr>
              <a:t> co </a:t>
            </a:r>
            <a:r>
              <a:rPr lang="en-GB" sz="2800" dirty="0" err="1">
                <a:solidFill>
                  <a:srgbClr val="FFFF00"/>
                </a:solidFill>
              </a:rPr>
              <a:t>učivo</a:t>
            </a:r>
            <a:r>
              <a:rPr lang="en-GB" sz="2800" dirty="0">
                <a:solidFill>
                  <a:srgbClr val="FFFF00"/>
                </a:solidFill>
              </a:rPr>
              <a:t>?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Obsah</a:t>
            </a:r>
            <a:r>
              <a:rPr lang="en-GB" sz="2800" dirty="0">
                <a:solidFill>
                  <a:srgbClr val="FFFF00"/>
                </a:solidFill>
              </a:rPr>
              <a:t>: </a:t>
            </a:r>
            <a:r>
              <a:rPr lang="en-GB" sz="2800" dirty="0" err="1">
                <a:solidFill>
                  <a:srgbClr val="FFFF00"/>
                </a:solidFill>
              </a:rPr>
              <a:t>témata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informace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poznatky</a:t>
            </a:r>
            <a:r>
              <a:rPr lang="en-GB" sz="2800" dirty="0">
                <a:solidFill>
                  <a:srgbClr val="FFFF00"/>
                </a:solidFill>
              </a:rPr>
              <a:t>), </a:t>
            </a:r>
            <a:r>
              <a:rPr lang="en-GB" sz="2800" dirty="0" err="1">
                <a:solidFill>
                  <a:srgbClr val="FFFF00"/>
                </a:solidFill>
              </a:rPr>
              <a:t>plánované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dovednosti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hodnoty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postoje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zájmy</a:t>
            </a:r>
            <a:r>
              <a:rPr lang="en-GB" sz="2800" dirty="0">
                <a:solidFill>
                  <a:srgbClr val="FFFF00"/>
                </a:solidFill>
              </a:rPr>
              <a:t>, ale </a:t>
            </a:r>
            <a:r>
              <a:rPr lang="en-GB" sz="2800" dirty="0" err="1">
                <a:solidFill>
                  <a:srgbClr val="FFFF00"/>
                </a:solidFill>
              </a:rPr>
              <a:t>někdy</a:t>
            </a:r>
            <a:r>
              <a:rPr lang="en-GB" sz="2800" dirty="0">
                <a:solidFill>
                  <a:srgbClr val="FFFF00"/>
                </a:solidFill>
              </a:rPr>
              <a:t> se </a:t>
            </a:r>
            <a:r>
              <a:rPr lang="en-GB" sz="2800" dirty="0" err="1">
                <a:solidFill>
                  <a:srgbClr val="FFFF00"/>
                </a:solidFill>
              </a:rPr>
              <a:t>také</a:t>
            </a:r>
            <a:r>
              <a:rPr lang="en-GB" sz="2800" dirty="0">
                <a:solidFill>
                  <a:srgbClr val="FFFF00"/>
                </a:solidFill>
              </a:rPr>
              <a:t> do </a:t>
            </a:r>
            <a:r>
              <a:rPr lang="en-GB" sz="2800" dirty="0" err="1">
                <a:solidFill>
                  <a:srgbClr val="FFFF00"/>
                </a:solidFill>
              </a:rPr>
              <a:t>obsahu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řadí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formy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prostředky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výuky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plánované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cíle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standardy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20175" cy="1230313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Formy existence kurikula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02137" cy="5459413"/>
          </a:xfrm>
          <a:solidFill>
            <a:srgbClr val="004A4A"/>
          </a:solidFill>
          <a:ln/>
        </p:spPr>
        <p:txBody>
          <a:bodyPr/>
          <a:lstStyle/>
          <a:p>
            <a:pPr marL="682625" indent="-681038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cs-CZ" sz="3200" dirty="0">
              <a:solidFill>
                <a:srgbClr val="FFFF00"/>
              </a:solidFill>
            </a:endParaRPr>
          </a:p>
          <a:p>
            <a:pPr marL="682625" indent="-681038">
              <a:lnSpc>
                <a:spcPct val="100000"/>
              </a:lnSpc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3200" dirty="0">
                <a:solidFill>
                  <a:srgbClr val="FFFF00"/>
                </a:solidFill>
              </a:rPr>
              <a:t>Formy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 dirty="0">
                <a:solidFill>
                  <a:srgbClr val="FFFF00"/>
                </a:solidFill>
              </a:rPr>
              <a:t>(A) </a:t>
            </a:r>
            <a:r>
              <a:rPr lang="cs-CZ" sz="2200" dirty="0" err="1">
                <a:solidFill>
                  <a:srgbClr val="FFFF00"/>
                </a:solidFill>
              </a:rPr>
              <a:t>konepční</a:t>
            </a:r>
            <a:r>
              <a:rPr lang="cs-CZ" sz="2200" dirty="0">
                <a:solidFill>
                  <a:srgbClr val="FFFF00"/>
                </a:solidFill>
              </a:rPr>
              <a:t> forma (vize, plány toho, co má být obsahem)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 dirty="0">
                <a:solidFill>
                  <a:srgbClr val="FFFF00"/>
                </a:solidFill>
              </a:rPr>
              <a:t>(B) projektová forma (projekty obsahu)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 dirty="0">
                <a:solidFill>
                  <a:srgbClr val="FFFF00"/>
                </a:solidFill>
              </a:rPr>
              <a:t>(C) realizační forma (prezentovaný obsah subjektům edukace)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 dirty="0">
                <a:solidFill>
                  <a:srgbClr val="FFFF00"/>
                </a:solidFill>
              </a:rPr>
              <a:t>(D) </a:t>
            </a:r>
            <a:r>
              <a:rPr lang="cs-CZ" sz="2200" dirty="0" err="1">
                <a:solidFill>
                  <a:srgbClr val="FFFF00"/>
                </a:solidFill>
              </a:rPr>
              <a:t>rezultánová</a:t>
            </a:r>
            <a:r>
              <a:rPr lang="cs-CZ" sz="2200" dirty="0">
                <a:solidFill>
                  <a:srgbClr val="FFFF00"/>
                </a:solidFill>
              </a:rPr>
              <a:t> forma (obsah percipovaný subjekty edukace)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 dirty="0">
                <a:solidFill>
                  <a:srgbClr val="FFFF00"/>
                </a:solidFill>
              </a:rPr>
              <a:t>(E) efektová forma (obsah fungující na straně subjektů)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24450" y="1768475"/>
            <a:ext cx="4402138" cy="5459413"/>
          </a:xfrm>
          <a:solidFill>
            <a:srgbClr val="004A4A"/>
          </a:solidFill>
          <a:ln/>
        </p:spPr>
        <p:txBody>
          <a:bodyPr/>
          <a:lstStyle/>
          <a:p>
            <a:pPr marL="682625" indent="-681038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cs-CZ" sz="3200">
              <a:solidFill>
                <a:srgbClr val="FFFF00"/>
              </a:solidFill>
            </a:endParaRPr>
          </a:p>
          <a:p>
            <a:pPr marL="682625" indent="-681038">
              <a:lnSpc>
                <a:spcPct val="100000"/>
              </a:lnSpc>
              <a:buFont typeface="Times New Roman" pitchFamily="16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3200">
                <a:solidFill>
                  <a:srgbClr val="FFFF00"/>
                </a:solidFill>
              </a:rPr>
              <a:t>Produkty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>
                <a:solidFill>
                  <a:srgbClr val="FFFF00"/>
                </a:solidFill>
              </a:rPr>
              <a:t>dokumenty školské politiky, národní priority, aj.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>
                <a:solidFill>
                  <a:srgbClr val="FFFF00"/>
                </a:solidFill>
              </a:rPr>
              <a:t>vzdělávací programy, standardy, osnovy, učební plány, aj.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>
                <a:solidFill>
                  <a:srgbClr val="FFFF00"/>
                </a:solidFill>
              </a:rPr>
              <a:t>konkrétní akty prezentace učiva realizované učiteli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>
                <a:solidFill>
                  <a:srgbClr val="FFFF00"/>
                </a:solidFill>
              </a:rPr>
              <a:t>vzdělávací výsledky („osvojené učivo“ subjekty výuky v průběhu vzdělávání)</a:t>
            </a:r>
          </a:p>
          <a:p>
            <a:pPr marL="682625" indent="-681038">
              <a:lnSpc>
                <a:spcPct val="100000"/>
              </a:lnSpc>
              <a:buClrTx/>
              <a:buSzTx/>
              <a:buFontTx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sz="2200">
                <a:solidFill>
                  <a:srgbClr val="FFFF00"/>
                </a:solidFill>
              </a:rPr>
              <a:t>efekty obsahu vzdělávání v profesní kariéře, aj.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Formy existence kurikula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Pozor</a:t>
            </a:r>
            <a:r>
              <a:rPr lang="en-GB" sz="2800" dirty="0">
                <a:solidFill>
                  <a:srgbClr val="FFFF00"/>
                </a:solidFill>
              </a:rPr>
              <a:t>! </a:t>
            </a:r>
            <a:r>
              <a:rPr lang="en-GB" sz="2800" dirty="0" err="1">
                <a:solidFill>
                  <a:srgbClr val="FFFF00"/>
                </a:solidFill>
              </a:rPr>
              <a:t>Plánovaný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nemusí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být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totožný</a:t>
            </a:r>
            <a:r>
              <a:rPr lang="en-GB" sz="2800" dirty="0">
                <a:solidFill>
                  <a:srgbClr val="FFFF00"/>
                </a:solidFill>
              </a:rPr>
              <a:t> s </a:t>
            </a:r>
            <a:r>
              <a:rPr lang="en-GB" sz="2800" dirty="0" err="1">
                <a:solidFill>
                  <a:srgbClr val="FFFF00"/>
                </a:solidFill>
              </a:rPr>
              <a:t>realizovaným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obsahem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 smtClean="0">
                <a:solidFill>
                  <a:srgbClr val="FFFF00"/>
                </a:solidFill>
              </a:rPr>
              <a:t>Tři</a:t>
            </a:r>
            <a:r>
              <a:rPr lang="en-GB" sz="2800" dirty="0" smtClean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roviny</a:t>
            </a:r>
            <a:r>
              <a:rPr lang="en-GB" sz="2800" dirty="0">
                <a:solidFill>
                  <a:srgbClr val="FFFF00"/>
                </a:solidFill>
              </a:rPr>
              <a:t>, v </a:t>
            </a:r>
            <a:r>
              <a:rPr lang="en-GB" sz="2800" dirty="0" err="1">
                <a:solidFill>
                  <a:srgbClr val="FFFF00"/>
                </a:solidFill>
              </a:rPr>
              <a:t>nichž</a:t>
            </a:r>
            <a:r>
              <a:rPr lang="en-GB" sz="2800" dirty="0">
                <a:solidFill>
                  <a:srgbClr val="FFFF00"/>
                </a:solidFill>
              </a:rPr>
              <a:t> se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analyzuje</a:t>
            </a:r>
            <a:r>
              <a:rPr lang="en-GB" sz="2800" dirty="0">
                <a:solidFill>
                  <a:srgbClr val="FFFF00"/>
                </a:solidFill>
              </a:rPr>
              <a:t>: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1. </a:t>
            </a:r>
            <a:r>
              <a:rPr lang="en-GB" sz="2800" dirty="0" err="1">
                <a:solidFill>
                  <a:srgbClr val="FFFF00"/>
                </a:solidFill>
              </a:rPr>
              <a:t>zamýšlené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(co je v </a:t>
            </a:r>
            <a:r>
              <a:rPr lang="en-GB" sz="2800" dirty="0" err="1">
                <a:solidFill>
                  <a:srgbClr val="FFFF00"/>
                </a:solidFill>
              </a:rPr>
              <a:t>dané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zemi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plánováno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jako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cíl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obsah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2. </a:t>
            </a:r>
            <a:r>
              <a:rPr lang="en-GB" sz="2800" dirty="0" err="1">
                <a:solidFill>
                  <a:srgbClr val="FFFF00"/>
                </a:solidFill>
              </a:rPr>
              <a:t>realizované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učivo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skutečně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předané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žákům</a:t>
            </a:r>
            <a:r>
              <a:rPr lang="en-GB" sz="2800" dirty="0">
                <a:solidFill>
                  <a:srgbClr val="FFFF00"/>
                </a:solidFill>
              </a:rPr>
              <a:t> v </a:t>
            </a:r>
            <a:r>
              <a:rPr lang="en-GB" sz="2800" dirty="0" err="1">
                <a:solidFill>
                  <a:srgbClr val="FFFF00"/>
                </a:solidFill>
              </a:rPr>
              <a:t>konkrétních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školách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třídách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3. </a:t>
            </a:r>
            <a:r>
              <a:rPr lang="en-GB" sz="2800" dirty="0" err="1">
                <a:solidFill>
                  <a:srgbClr val="FFFF00"/>
                </a:solidFill>
              </a:rPr>
              <a:t>dosažené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učivo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které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žáci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skutečně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osvojili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en-GB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Formy existence kurikula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>
                <a:solidFill>
                  <a:srgbClr val="FFFF00"/>
                </a:solidFill>
              </a:rPr>
              <a:t>Projektování (programování) kurikula v dané škole (Španělsko; minimum)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>
                <a:solidFill>
                  <a:srgbClr val="FFFF00"/>
                </a:solidFill>
              </a:rPr>
              <a:t>Učitelé jsou druhými konstruktéry kurikula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en-GB" sz="28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Kurikulum realizované ve vzdělávacích programech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To, co je </a:t>
            </a:r>
            <a:r>
              <a:rPr lang="en-GB" sz="2800" dirty="0" err="1">
                <a:solidFill>
                  <a:srgbClr val="FFFF00"/>
                </a:solidFill>
              </a:rPr>
              <a:t>obsahem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vzělávání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školách</a:t>
            </a:r>
            <a:r>
              <a:rPr lang="en-GB" sz="2800" dirty="0">
                <a:solidFill>
                  <a:srgbClr val="FFFF00"/>
                </a:solidFill>
              </a:rPr>
              <a:t>, je </a:t>
            </a:r>
            <a:r>
              <a:rPr lang="en-GB" sz="2800" dirty="0" err="1">
                <a:solidFill>
                  <a:srgbClr val="FFFF00"/>
                </a:solidFill>
              </a:rPr>
              <a:t>obvykle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vymezováno</a:t>
            </a:r>
            <a:r>
              <a:rPr lang="en-GB" sz="2800" dirty="0">
                <a:solidFill>
                  <a:srgbClr val="FFFF00"/>
                </a:solidFill>
              </a:rPr>
              <a:t> v </a:t>
            </a:r>
            <a:r>
              <a:rPr lang="en-GB" sz="2800" dirty="0" err="1">
                <a:solidFill>
                  <a:srgbClr val="FFFF00"/>
                </a:solidFill>
              </a:rPr>
              <a:t>kurikulárních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dokumentech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jimiž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jsou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učební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plány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učební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osnovy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učebnice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didaktické</a:t>
            </a:r>
            <a:r>
              <a:rPr lang="en-GB" sz="2800" dirty="0">
                <a:solidFill>
                  <a:srgbClr val="FFFF00"/>
                </a:solidFill>
              </a:rPr>
              <a:t> testy, </a:t>
            </a:r>
            <a:r>
              <a:rPr lang="en-GB" sz="2800" dirty="0" err="1">
                <a:solidFill>
                  <a:srgbClr val="FFFF00"/>
                </a:solidFill>
              </a:rPr>
              <a:t>metodické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pokyny</a:t>
            </a:r>
            <a:r>
              <a:rPr lang="en-GB" sz="2800" dirty="0" smtClean="0">
                <a:solidFill>
                  <a:srgbClr val="FFFF00"/>
                </a:solidFill>
              </a:rPr>
              <a:t>,</a:t>
            </a:r>
            <a:r>
              <a:rPr lang="cs-CZ" sz="2800" dirty="0" smtClean="0">
                <a:solidFill>
                  <a:srgbClr val="FFFF00"/>
                </a:solidFill>
              </a:rPr>
              <a:t> ale především RVP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en-GB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Kurikulum realizované ve vzdělávacích programech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Nový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typ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dokumentu</a:t>
            </a:r>
            <a:r>
              <a:rPr lang="en-GB" sz="2800" dirty="0">
                <a:solidFill>
                  <a:srgbClr val="FFFF00"/>
                </a:solidFill>
              </a:rPr>
              <a:t>: </a:t>
            </a:r>
            <a:r>
              <a:rPr lang="en-GB" sz="2800" dirty="0" err="1">
                <a:solidFill>
                  <a:srgbClr val="FFFF00"/>
                </a:solidFill>
              </a:rPr>
              <a:t>vzdělávací</a:t>
            </a:r>
            <a:r>
              <a:rPr lang="en-GB" sz="2800" dirty="0">
                <a:solidFill>
                  <a:srgbClr val="FFFF00"/>
                </a:solidFill>
              </a:rPr>
              <a:t> program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Vzdělávací</a:t>
            </a:r>
            <a:r>
              <a:rPr lang="en-GB" sz="2800" dirty="0">
                <a:solidFill>
                  <a:srgbClr val="FFFF00"/>
                </a:solidFill>
              </a:rPr>
              <a:t> program </a:t>
            </a:r>
            <a:r>
              <a:rPr lang="en-GB" sz="2800" dirty="0" err="1">
                <a:solidFill>
                  <a:srgbClr val="FFFF00"/>
                </a:solidFill>
              </a:rPr>
              <a:t>obvykle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vymezuje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tyto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složky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kurikula</a:t>
            </a:r>
            <a:r>
              <a:rPr lang="en-GB" sz="2800" dirty="0">
                <a:solidFill>
                  <a:srgbClr val="FFFF00"/>
                </a:solidFill>
              </a:rPr>
              <a:t>: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koncepce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 pro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celé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země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cíle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tohoto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učební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plán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učivo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témata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učiva</a:t>
            </a:r>
            <a:r>
              <a:rPr lang="en-GB" sz="2800" dirty="0">
                <a:solidFill>
                  <a:srgbClr val="FFFF00"/>
                </a:solidFill>
              </a:rPr>
              <a:t> v </a:t>
            </a:r>
            <a:r>
              <a:rPr lang="en-GB" sz="2800" dirty="0" err="1">
                <a:solidFill>
                  <a:srgbClr val="FFFF00"/>
                </a:solidFill>
              </a:rPr>
              <a:t>jednotlivých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předmětech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cílové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standardy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požadavky</a:t>
            </a:r>
            <a:r>
              <a:rPr lang="en-GB" sz="2800" dirty="0">
                <a:solidFill>
                  <a:srgbClr val="FFFF00"/>
                </a:solidFill>
              </a:rPr>
              <a:t>, co </a:t>
            </a:r>
            <a:r>
              <a:rPr lang="en-GB" sz="2800" dirty="0" err="1">
                <a:solidFill>
                  <a:srgbClr val="FFFF00"/>
                </a:solidFill>
              </a:rPr>
              <a:t>mají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žáci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umět</a:t>
            </a:r>
            <a:r>
              <a:rPr lang="en-GB" sz="2800" dirty="0">
                <a:solidFill>
                  <a:srgbClr val="FFFF00"/>
                </a:solidFill>
              </a:rPr>
              <a:t> v </a:t>
            </a:r>
            <a:r>
              <a:rPr lang="en-GB" sz="2800" dirty="0" err="1">
                <a:solidFill>
                  <a:srgbClr val="FFFF00"/>
                </a:solidFill>
              </a:rPr>
              <a:t>určitém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ročníku</a:t>
            </a:r>
            <a:r>
              <a:rPr lang="en-GB" sz="2800" dirty="0">
                <a:solidFill>
                  <a:srgbClr val="FFFF00"/>
                </a:solidFill>
              </a:rPr>
              <a:t>...)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implementační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plán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seznam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kroků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jimiž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bude</a:t>
            </a:r>
            <a:r>
              <a:rPr lang="en-GB" sz="2800" dirty="0">
                <a:solidFill>
                  <a:srgbClr val="FFFF00"/>
                </a:solidFill>
              </a:rPr>
              <a:t> program </a:t>
            </a:r>
            <a:r>
              <a:rPr lang="en-GB" sz="2800" dirty="0" err="1">
                <a:solidFill>
                  <a:srgbClr val="FFFF00"/>
                </a:solidFill>
              </a:rPr>
              <a:t>zaváděn</a:t>
            </a:r>
            <a:r>
              <a:rPr lang="en-GB" sz="2800" dirty="0">
                <a:solidFill>
                  <a:srgbClr val="FFFF00"/>
                </a:solidFill>
              </a:rPr>
              <a:t> do </a:t>
            </a:r>
            <a:r>
              <a:rPr lang="en-GB" sz="2800" dirty="0" err="1">
                <a:solidFill>
                  <a:srgbClr val="FFFF00"/>
                </a:solidFill>
              </a:rPr>
              <a:t>praxe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Kurikulum realizované ve vzdělávacích programech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VP </a:t>
            </a:r>
            <a:r>
              <a:rPr lang="en-GB" sz="2800" dirty="0" err="1">
                <a:solidFill>
                  <a:srgbClr val="FFFF00"/>
                </a:solidFill>
              </a:rPr>
              <a:t>Základní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škola</a:t>
            </a:r>
            <a:r>
              <a:rPr lang="en-GB" sz="2800" dirty="0">
                <a:solidFill>
                  <a:srgbClr val="FFFF00"/>
                </a:solidFill>
              </a:rPr>
              <a:t>; VP </a:t>
            </a:r>
            <a:r>
              <a:rPr lang="en-GB" sz="2800" dirty="0" err="1">
                <a:solidFill>
                  <a:srgbClr val="FFFF00"/>
                </a:solidFill>
              </a:rPr>
              <a:t>obecná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škola</a:t>
            </a:r>
            <a:r>
              <a:rPr lang="en-GB" sz="2800" dirty="0">
                <a:solidFill>
                  <a:srgbClr val="FFFF00"/>
                </a:solidFill>
              </a:rPr>
              <a:t>; VP </a:t>
            </a:r>
            <a:r>
              <a:rPr lang="en-GB" sz="2800" dirty="0" err="1">
                <a:solidFill>
                  <a:srgbClr val="FFFF00"/>
                </a:solidFill>
              </a:rPr>
              <a:t>Národní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škola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Rámcový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vzdělávací</a:t>
            </a:r>
            <a:r>
              <a:rPr lang="en-GB" sz="2800" dirty="0">
                <a:solidFill>
                  <a:srgbClr val="FFFF00"/>
                </a:solidFill>
              </a:rPr>
              <a:t> program (RVP) a </a:t>
            </a:r>
            <a:r>
              <a:rPr lang="en-GB" sz="2800" dirty="0" err="1">
                <a:solidFill>
                  <a:srgbClr val="FFFF00"/>
                </a:solidFill>
              </a:rPr>
              <a:t>školní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vzdělávací</a:t>
            </a:r>
            <a:r>
              <a:rPr lang="en-GB" sz="2800" dirty="0">
                <a:solidFill>
                  <a:srgbClr val="FFFF00"/>
                </a:solidFill>
              </a:rPr>
              <a:t> program (ŠVP)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FFFF00"/>
                </a:solidFill>
              </a:rPr>
              <a:t>KURIKULUM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dirty="0" err="1">
                <a:solidFill>
                  <a:srgbClr val="FFFF00"/>
                </a:solidFill>
              </a:rPr>
              <a:t>významy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pojmu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kurikulum</a:t>
            </a:r>
            <a:r>
              <a:rPr lang="en-GB" dirty="0">
                <a:solidFill>
                  <a:srgbClr val="FFFF00"/>
                </a:solidFill>
              </a:rPr>
              <a:t>: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dirty="0">
                <a:solidFill>
                  <a:srgbClr val="FFFF00"/>
                </a:solidFill>
              </a:rPr>
              <a:t>     1. </a:t>
            </a:r>
            <a:r>
              <a:rPr lang="en-GB" dirty="0" err="1">
                <a:solidFill>
                  <a:srgbClr val="FFFF00"/>
                </a:solidFill>
              </a:rPr>
              <a:t>vzdělávací</a:t>
            </a:r>
            <a:r>
              <a:rPr lang="en-GB" dirty="0">
                <a:solidFill>
                  <a:srgbClr val="FFFF00"/>
                </a:solidFill>
              </a:rPr>
              <a:t> program, </a:t>
            </a:r>
            <a:r>
              <a:rPr lang="en-GB" dirty="0" err="1">
                <a:solidFill>
                  <a:srgbClr val="FFFF00"/>
                </a:solidFill>
              </a:rPr>
              <a:t>projekt</a:t>
            </a:r>
            <a:r>
              <a:rPr lang="en-GB" dirty="0">
                <a:solidFill>
                  <a:srgbClr val="FFFF00"/>
                </a:solidFill>
              </a:rPr>
              <a:t>, </a:t>
            </a:r>
            <a:r>
              <a:rPr lang="en-GB" dirty="0" err="1">
                <a:solidFill>
                  <a:srgbClr val="FFFF00"/>
                </a:solidFill>
              </a:rPr>
              <a:t>plán</a:t>
            </a:r>
            <a:endParaRPr lang="en-GB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dirty="0">
                <a:solidFill>
                  <a:srgbClr val="FFFF00"/>
                </a:solidFill>
              </a:rPr>
              <a:t>     2. </a:t>
            </a:r>
            <a:r>
              <a:rPr lang="en-GB" dirty="0" err="1">
                <a:solidFill>
                  <a:srgbClr val="FFFF00"/>
                </a:solidFill>
              </a:rPr>
              <a:t>průběh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studia</a:t>
            </a:r>
            <a:r>
              <a:rPr lang="en-GB" dirty="0">
                <a:solidFill>
                  <a:srgbClr val="FFFF00"/>
                </a:solidFill>
              </a:rPr>
              <a:t> a </a:t>
            </a:r>
            <a:r>
              <a:rPr lang="en-GB" dirty="0" err="1">
                <a:solidFill>
                  <a:srgbClr val="FFFF00"/>
                </a:solidFill>
              </a:rPr>
              <a:t>jeho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obsah</a:t>
            </a:r>
            <a:endParaRPr lang="en-GB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dirty="0">
                <a:solidFill>
                  <a:srgbClr val="FFFF00"/>
                </a:solidFill>
              </a:rPr>
              <a:t>     3. </a:t>
            </a:r>
            <a:r>
              <a:rPr lang="en-GB" dirty="0" err="1">
                <a:solidFill>
                  <a:srgbClr val="FFFF00"/>
                </a:solidFill>
              </a:rPr>
              <a:t>obsah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veškeré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zkušenosti</a:t>
            </a:r>
            <a:r>
              <a:rPr lang="en-GB" dirty="0">
                <a:solidFill>
                  <a:srgbClr val="FFFF00"/>
                </a:solidFill>
              </a:rPr>
              <a:t>, </a:t>
            </a:r>
            <a:r>
              <a:rPr lang="en-GB" dirty="0" err="1">
                <a:solidFill>
                  <a:srgbClr val="FFFF00"/>
                </a:solidFill>
              </a:rPr>
              <a:t>kterou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žáci</a:t>
            </a:r>
            <a:r>
              <a:rPr lang="en-GB" dirty="0">
                <a:solidFill>
                  <a:srgbClr val="FFFF00"/>
                </a:solidFill>
              </a:rPr>
              <a:t>  </a:t>
            </a:r>
            <a:r>
              <a:rPr lang="en-GB" dirty="0" err="1">
                <a:solidFill>
                  <a:srgbClr val="FFFF00"/>
                </a:solidFill>
              </a:rPr>
              <a:t>získávají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škole</a:t>
            </a:r>
            <a:r>
              <a:rPr lang="en-GB" dirty="0">
                <a:solidFill>
                  <a:srgbClr val="FFFF00"/>
                </a:solidFill>
              </a:rPr>
              <a:t> a v </a:t>
            </a:r>
            <a:r>
              <a:rPr lang="en-GB" dirty="0" err="1">
                <a:solidFill>
                  <a:srgbClr val="FFFF00"/>
                </a:solidFill>
              </a:rPr>
              <a:t>činnostech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vztahujících</a:t>
            </a:r>
            <a:r>
              <a:rPr lang="en-GB" dirty="0">
                <a:solidFill>
                  <a:srgbClr val="FFFF00"/>
                </a:solidFill>
              </a:rPr>
              <a:t> se </a:t>
            </a:r>
            <a:r>
              <a:rPr lang="en-GB" dirty="0" err="1">
                <a:solidFill>
                  <a:srgbClr val="FFFF00"/>
                </a:solidFill>
              </a:rPr>
              <a:t>ke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školnímu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vzdělávání</a:t>
            </a:r>
            <a:endParaRPr lang="en-GB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dirty="0">
                <a:solidFill>
                  <a:srgbClr val="FFFF00"/>
                </a:solidFill>
              </a:rPr>
              <a:t>     4. </a:t>
            </a:r>
            <a:r>
              <a:rPr lang="en-GB" dirty="0" err="1">
                <a:solidFill>
                  <a:srgbClr val="FFFF00"/>
                </a:solidFill>
              </a:rPr>
              <a:t>Seznam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vyučovacích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předmětů</a:t>
            </a:r>
            <a:r>
              <a:rPr lang="en-GB" dirty="0">
                <a:solidFill>
                  <a:srgbClr val="FFFF00"/>
                </a:solidFill>
              </a:rPr>
              <a:t> a </a:t>
            </a:r>
            <a:r>
              <a:rPr lang="en-GB" dirty="0" err="1">
                <a:solidFill>
                  <a:srgbClr val="FFFF00"/>
                </a:solidFill>
              </a:rPr>
              <a:t>jejich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časové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dotace</a:t>
            </a:r>
            <a:r>
              <a:rPr lang="en-GB" dirty="0">
                <a:solidFill>
                  <a:srgbClr val="FFFF00"/>
                </a:solidFill>
              </a:rPr>
              <a:t> pro </a:t>
            </a:r>
            <a:r>
              <a:rPr lang="en-GB" dirty="0" err="1">
                <a:solidFill>
                  <a:srgbClr val="FFFF00"/>
                </a:solidFill>
              </a:rPr>
              <a:t>pravidelné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vyučování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na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daném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typu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vzdělávací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instituce</a:t>
            </a:r>
            <a:r>
              <a:rPr lang="en-GB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20175" cy="1230313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Kurikulum realizované ve vzdělávacích programech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68313" y="1798638"/>
            <a:ext cx="9072562" cy="5581650"/>
          </a:xfrm>
          <a:prstGeom prst="rect">
            <a:avLst/>
          </a:prstGeom>
          <a:solidFill>
            <a:srgbClr val="004A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" y="2368500"/>
            <a:ext cx="8429625" cy="495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Národní kurikulum a vzdělávací standardy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Národní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: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garantované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státem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společný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národní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rámec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vymezující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 pro </a:t>
            </a:r>
            <a:r>
              <a:rPr lang="en-GB" sz="2800" dirty="0" err="1">
                <a:solidFill>
                  <a:srgbClr val="FFFF00"/>
                </a:solidFill>
              </a:rPr>
              <a:t>veškerou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populaci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mládeže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Systém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národního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kurikula</a:t>
            </a:r>
            <a:r>
              <a:rPr lang="en-GB" sz="2800" dirty="0">
                <a:solidFill>
                  <a:srgbClr val="FFFF00"/>
                </a:solidFill>
              </a:rPr>
              <a:t> v </a:t>
            </a:r>
            <a:r>
              <a:rPr lang="en-GB" sz="2800" dirty="0" err="1">
                <a:solidFill>
                  <a:srgbClr val="FFFF00"/>
                </a:solidFill>
              </a:rPr>
              <a:t>sobě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zahrnuje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vymezení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stanovení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standardů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zřízení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fungování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institucí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nástrojů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jimiž</a:t>
            </a:r>
            <a:r>
              <a:rPr lang="en-GB" sz="2800" dirty="0">
                <a:solidFill>
                  <a:srgbClr val="FFFF00"/>
                </a:solidFill>
              </a:rPr>
              <a:t> se </a:t>
            </a:r>
            <a:r>
              <a:rPr lang="en-GB" sz="2800" dirty="0" err="1">
                <a:solidFill>
                  <a:srgbClr val="FFFF00"/>
                </a:solidFill>
              </a:rPr>
              <a:t>realizace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monitoruje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vytvoření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vztahu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mezi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systémem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národního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kurikula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veřejností</a:t>
            </a:r>
            <a:r>
              <a:rPr lang="en-GB" sz="2800" dirty="0">
                <a:solidFill>
                  <a:srgbClr val="FFFF00"/>
                </a:solidFill>
              </a:rPr>
              <a:t> (</a:t>
            </a:r>
            <a:r>
              <a:rPr lang="en-GB" sz="2800" dirty="0" err="1">
                <a:solidFill>
                  <a:srgbClr val="FFFF00"/>
                </a:solidFill>
              </a:rPr>
              <a:t>aby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bylo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bráno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jako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věc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veřejného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zájmu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Cílové standardy a kmenové učivo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Cílový</a:t>
            </a:r>
            <a:r>
              <a:rPr lang="en-GB" sz="2800" dirty="0">
                <a:solidFill>
                  <a:srgbClr val="FFFF00"/>
                </a:solidFill>
              </a:rPr>
              <a:t> standard se </a:t>
            </a:r>
            <a:r>
              <a:rPr lang="en-GB" sz="2800" dirty="0" err="1">
                <a:solidFill>
                  <a:srgbClr val="FFFF00"/>
                </a:solidFill>
              </a:rPr>
              <a:t>chápe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jako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soubor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zamýšlených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společensky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žádoucích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vzdělávacích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cílů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přiměřených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věkovému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stupni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zralosti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žáků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požadavkům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vzdělanostní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osobnostní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profil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absolventa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Kmenové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učivo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vyjadřuje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obsahové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jádro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jeho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podstatné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prvky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které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jsou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předmětem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. </a:t>
            </a:r>
            <a:r>
              <a:rPr lang="en-GB" sz="2800" dirty="0" err="1">
                <a:solidFill>
                  <a:srgbClr val="FFFF00"/>
                </a:solidFill>
              </a:rPr>
              <a:t>Zahrnuje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klíčové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věcně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formativně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nosné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okruhy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poznatků</a:t>
            </a:r>
            <a:r>
              <a:rPr lang="en-GB" sz="2800" dirty="0">
                <a:solidFill>
                  <a:srgbClr val="FFFF00"/>
                </a:solidFill>
              </a:rPr>
              <a:t>, s </a:t>
            </a:r>
            <a:r>
              <a:rPr lang="en-GB" sz="2800" dirty="0" err="1">
                <a:solidFill>
                  <a:srgbClr val="FFFF00"/>
                </a:solidFill>
              </a:rPr>
              <a:t>nimi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spojené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činnosti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aplikace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praxi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Kompetence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Klíčové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kmompetence</a:t>
            </a:r>
            <a:r>
              <a:rPr lang="en-GB" sz="2800" dirty="0">
                <a:solidFill>
                  <a:srgbClr val="FFFF00"/>
                </a:solidFill>
              </a:rPr>
              <a:t>: </a:t>
            </a:r>
            <a:r>
              <a:rPr lang="en-GB" sz="2800" dirty="0" err="1">
                <a:solidFill>
                  <a:srgbClr val="FFFF00"/>
                </a:solidFill>
              </a:rPr>
              <a:t>Soubor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požadavků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zahrnující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podstatné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vědomosti</a:t>
            </a:r>
            <a:r>
              <a:rPr lang="en-GB" sz="2800" dirty="0">
                <a:solidFill>
                  <a:srgbClr val="FFFF00"/>
                </a:solidFill>
              </a:rPr>
              <a:t>, </a:t>
            </a:r>
            <a:r>
              <a:rPr lang="en-GB" sz="2800" dirty="0" err="1">
                <a:solidFill>
                  <a:srgbClr val="FFFF00"/>
                </a:solidFill>
              </a:rPr>
              <a:t>dovednosti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schopnosti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univerzálně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použitelné</a:t>
            </a:r>
            <a:r>
              <a:rPr lang="en-GB" sz="2800" dirty="0">
                <a:solidFill>
                  <a:srgbClr val="FFFF00"/>
                </a:solidFill>
              </a:rPr>
              <a:t> v </a:t>
            </a:r>
            <a:r>
              <a:rPr lang="en-GB" sz="2800" dirty="0" err="1">
                <a:solidFill>
                  <a:srgbClr val="FFFF00"/>
                </a:solidFill>
              </a:rPr>
              <a:t>běžných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pracovních</a:t>
            </a:r>
            <a:r>
              <a:rPr lang="en-GB" sz="2800" dirty="0">
                <a:solidFill>
                  <a:srgbClr val="FFFF00"/>
                </a:solidFill>
              </a:rPr>
              <a:t> a </a:t>
            </a:r>
            <a:r>
              <a:rPr lang="en-GB" sz="2800" dirty="0" err="1">
                <a:solidFill>
                  <a:srgbClr val="FFFF00"/>
                </a:solidFill>
              </a:rPr>
              <a:t>životních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situacích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Nejsou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vzány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na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jednotlivé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předměty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Součást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obecného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základu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vzdělávání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Kompetence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učitele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- </a:t>
            </a:r>
            <a:r>
              <a:rPr lang="en-GB" sz="2800" dirty="0" err="1">
                <a:solidFill>
                  <a:srgbClr val="FFFF00"/>
                </a:solidFill>
              </a:rPr>
              <a:t>Kompetence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žáka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FFFF00"/>
                </a:solidFill>
              </a:rPr>
              <a:t>POUŽITÁ LITERATURA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374650" indent="-290513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74650" algn="l"/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</a:tabLst>
            </a:pPr>
            <a:r>
              <a:rPr lang="en-GB" sz="2600">
                <a:solidFill>
                  <a:srgbClr val="FFFF00"/>
                </a:solidFill>
              </a:rPr>
              <a:t>PRŮCHA, J. </a:t>
            </a:r>
            <a:r>
              <a:rPr lang="en-GB" sz="2600" i="1">
                <a:solidFill>
                  <a:srgbClr val="FFFF00"/>
                </a:solidFill>
              </a:rPr>
              <a:t>Moderní pedagogika</a:t>
            </a:r>
            <a:r>
              <a:rPr lang="en-GB" sz="2600">
                <a:solidFill>
                  <a:srgbClr val="FFFF00"/>
                </a:solidFill>
              </a:rPr>
              <a:t>. Praha : Portál, 2002. ISBN 80-7178-631-4.</a:t>
            </a:r>
          </a:p>
          <a:p>
            <a:pPr marL="374650" indent="-290513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74650" algn="l"/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</a:tabLst>
            </a:pPr>
            <a:r>
              <a:rPr lang="en-GB" sz="2600">
                <a:solidFill>
                  <a:srgbClr val="FFFF00"/>
                </a:solidFill>
              </a:rPr>
              <a:t>PRŮCHA, J.; WALTEROVÁ, E.; MAREŠ, J. </a:t>
            </a:r>
            <a:r>
              <a:rPr lang="en-GB" sz="2600" i="1">
                <a:solidFill>
                  <a:srgbClr val="FFFF00"/>
                </a:solidFill>
              </a:rPr>
              <a:t>Pedagogický slovník</a:t>
            </a:r>
            <a:r>
              <a:rPr lang="en-GB" sz="2600">
                <a:solidFill>
                  <a:srgbClr val="FFFF00"/>
                </a:solidFill>
              </a:rPr>
              <a:t>. Praha : Portál, 2003. ISBN 80-7178-772-8.</a:t>
            </a:r>
          </a:p>
          <a:p>
            <a:pPr marL="374650" indent="-290513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74650" algn="l"/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</a:tabLst>
            </a:pPr>
            <a:r>
              <a:rPr lang="en-GB" sz="2600" i="1">
                <a:solidFill>
                  <a:srgbClr val="FFFF00"/>
                </a:solidFill>
              </a:rPr>
              <a:t>Rámcový vzdělávací program pro gymnázia</a:t>
            </a:r>
            <a:r>
              <a:rPr lang="en-GB" sz="2600">
                <a:solidFill>
                  <a:srgbClr val="FFFF00"/>
                </a:solidFill>
              </a:rPr>
              <a:t>. Praha : VUP, 2007.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FFFF00"/>
                </a:solidFill>
              </a:rPr>
              <a:t>KURIKULUM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3600" dirty="0" err="1">
                <a:solidFill>
                  <a:srgbClr val="FFFF00"/>
                </a:solidFill>
              </a:rPr>
              <a:t>výraz</a:t>
            </a:r>
            <a:r>
              <a:rPr lang="en-GB" sz="3600" dirty="0">
                <a:solidFill>
                  <a:srgbClr val="FFFF00"/>
                </a:solidFill>
              </a:rPr>
              <a:t> KURIKULUM je </a:t>
            </a:r>
            <a:r>
              <a:rPr lang="en-GB" sz="3600" dirty="0" err="1">
                <a:solidFill>
                  <a:srgbClr val="FFFF00"/>
                </a:solidFill>
              </a:rPr>
              <a:t>odvozen</a:t>
            </a:r>
            <a:r>
              <a:rPr lang="en-GB" sz="3600" dirty="0">
                <a:solidFill>
                  <a:srgbClr val="FFFF00"/>
                </a:solidFill>
              </a:rPr>
              <a:t> z </a:t>
            </a:r>
            <a:r>
              <a:rPr lang="en-GB" sz="3600" dirty="0" err="1">
                <a:solidFill>
                  <a:srgbClr val="FFFF00"/>
                </a:solidFill>
              </a:rPr>
              <a:t>latinského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currere</a:t>
            </a:r>
            <a:r>
              <a:rPr lang="en-GB" sz="3600" dirty="0">
                <a:solidFill>
                  <a:srgbClr val="FFFF00"/>
                </a:solidFill>
              </a:rPr>
              <a:t> (</a:t>
            </a:r>
            <a:r>
              <a:rPr lang="en-GB" sz="3600" dirty="0" err="1">
                <a:solidFill>
                  <a:srgbClr val="FFFF00"/>
                </a:solidFill>
              </a:rPr>
              <a:t>běžeti</a:t>
            </a:r>
            <a:r>
              <a:rPr lang="en-GB" sz="36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3600" dirty="0">
                <a:solidFill>
                  <a:srgbClr val="FFFF00"/>
                </a:solidFill>
              </a:rPr>
              <a:t>CURRICULUM VITAE - </a:t>
            </a:r>
            <a:r>
              <a:rPr lang="en-GB" sz="3600" dirty="0" err="1">
                <a:solidFill>
                  <a:srgbClr val="FFFF00"/>
                </a:solidFill>
              </a:rPr>
              <a:t>průběh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života</a:t>
            </a:r>
            <a:endParaRPr lang="en-GB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FILOZOFICKÁ TEORIE KURIKULA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3600" dirty="0" err="1">
                <a:solidFill>
                  <a:srgbClr val="FFFF00"/>
                </a:solidFill>
              </a:rPr>
              <a:t>Zabývá</a:t>
            </a:r>
            <a:r>
              <a:rPr lang="en-GB" sz="3600" dirty="0">
                <a:solidFill>
                  <a:srgbClr val="FFFF00"/>
                </a:solidFill>
              </a:rPr>
              <a:t> se </a:t>
            </a:r>
            <a:r>
              <a:rPr lang="en-GB" sz="3600" dirty="0" err="1">
                <a:solidFill>
                  <a:srgbClr val="FFFF00"/>
                </a:solidFill>
              </a:rPr>
              <a:t>tím</a:t>
            </a:r>
            <a:r>
              <a:rPr lang="en-GB" sz="3600" dirty="0">
                <a:solidFill>
                  <a:srgbClr val="FFFF00"/>
                </a:solidFill>
              </a:rPr>
              <a:t>, co </a:t>
            </a:r>
            <a:r>
              <a:rPr lang="en-GB" sz="3600" dirty="0" err="1">
                <a:solidFill>
                  <a:srgbClr val="FFFF00"/>
                </a:solidFill>
              </a:rPr>
              <a:t>vložit</a:t>
            </a:r>
            <a:r>
              <a:rPr lang="en-GB" sz="3600" dirty="0">
                <a:solidFill>
                  <a:srgbClr val="FFFF00"/>
                </a:solidFill>
              </a:rPr>
              <a:t> do </a:t>
            </a:r>
            <a:r>
              <a:rPr lang="en-GB" sz="3600" dirty="0" err="1">
                <a:solidFill>
                  <a:srgbClr val="FFFF00"/>
                </a:solidFill>
              </a:rPr>
              <a:t>rámce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zkušeností</a:t>
            </a:r>
            <a:r>
              <a:rPr lang="en-GB" sz="3600" dirty="0">
                <a:solidFill>
                  <a:srgbClr val="FFFF00"/>
                </a:solidFill>
              </a:rPr>
              <a:t>, </a:t>
            </a:r>
            <a:r>
              <a:rPr lang="en-GB" sz="3600" dirty="0" err="1">
                <a:solidFill>
                  <a:srgbClr val="FFFF00"/>
                </a:solidFill>
              </a:rPr>
              <a:t>které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má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mladý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člověk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získat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ve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škole</a:t>
            </a:r>
            <a:endParaRPr lang="en-GB" sz="36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3600" dirty="0" err="1">
                <a:solidFill>
                  <a:srgbClr val="FFFF00"/>
                </a:solidFill>
              </a:rPr>
              <a:t>Filozofie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výchovy</a:t>
            </a:r>
            <a:endParaRPr lang="en-GB" sz="36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3600" dirty="0">
                <a:solidFill>
                  <a:srgbClr val="FFFF00"/>
                </a:solidFill>
              </a:rPr>
              <a:t>-  K </a:t>
            </a:r>
            <a:r>
              <a:rPr lang="en-GB" sz="3600" dirty="0" err="1">
                <a:solidFill>
                  <a:srgbClr val="FFFF00"/>
                </a:solidFill>
              </a:rPr>
              <a:t>čemu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vlastně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má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školní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vzdělávání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sloužit</a:t>
            </a:r>
            <a:r>
              <a:rPr lang="en-GB" sz="3600" dirty="0">
                <a:solidFill>
                  <a:srgbClr val="FFFF00"/>
                </a:solidFill>
              </a:rPr>
              <a:t>, k </a:t>
            </a:r>
            <a:r>
              <a:rPr lang="en-GB" sz="3600" dirty="0" err="1">
                <a:solidFill>
                  <a:srgbClr val="FFFF00"/>
                </a:solidFill>
              </a:rPr>
              <a:t>jakým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ideálům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má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vychovávaného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jedince</a:t>
            </a:r>
            <a:r>
              <a:rPr lang="en-GB" sz="3600" dirty="0">
                <a:solidFill>
                  <a:srgbClr val="FFFF00"/>
                </a:solidFill>
              </a:rPr>
              <a:t> </a:t>
            </a:r>
            <a:r>
              <a:rPr lang="en-GB" sz="3600" dirty="0" err="1">
                <a:solidFill>
                  <a:srgbClr val="FFFF00"/>
                </a:solidFill>
              </a:rPr>
              <a:t>směřovat</a:t>
            </a:r>
            <a:r>
              <a:rPr lang="en-GB" sz="3600" dirty="0">
                <a:solidFill>
                  <a:srgbClr val="FFFF00"/>
                </a:solidFill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FILOZOFICKÁ TEORIE KURIKULA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600" dirty="0" err="1">
                <a:solidFill>
                  <a:srgbClr val="FFFF00"/>
                </a:solidFill>
              </a:rPr>
              <a:t>kurikulum</a:t>
            </a:r>
            <a:r>
              <a:rPr lang="en-GB" sz="2600" dirty="0">
                <a:solidFill>
                  <a:srgbClr val="FFFF00"/>
                </a:solidFill>
              </a:rPr>
              <a:t> “</a:t>
            </a:r>
            <a:r>
              <a:rPr lang="en-GB" sz="2600" dirty="0" err="1">
                <a:solidFill>
                  <a:srgbClr val="FFFF00"/>
                </a:solidFill>
              </a:rPr>
              <a:t>orientované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na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cíle</a:t>
            </a:r>
            <a:r>
              <a:rPr lang="en-GB" sz="2600" dirty="0">
                <a:solidFill>
                  <a:srgbClr val="FFFF00"/>
                </a:solidFill>
              </a:rPr>
              <a:t>” </a:t>
            </a:r>
            <a:r>
              <a:rPr lang="en-GB" sz="2600" dirty="0" err="1">
                <a:solidFill>
                  <a:srgbClr val="FFFF00"/>
                </a:solidFill>
              </a:rPr>
              <a:t>verzus</a:t>
            </a:r>
            <a:r>
              <a:rPr lang="en-GB" sz="2600" dirty="0">
                <a:solidFill>
                  <a:srgbClr val="FFFF00"/>
                </a:solidFill>
              </a:rPr>
              <a:t> “</a:t>
            </a:r>
            <a:r>
              <a:rPr lang="en-GB" sz="2600" dirty="0" err="1">
                <a:solidFill>
                  <a:srgbClr val="FFFF00"/>
                </a:solidFill>
              </a:rPr>
              <a:t>vstřícný</a:t>
            </a:r>
            <a:r>
              <a:rPr lang="en-GB" sz="2600" dirty="0">
                <a:solidFill>
                  <a:srgbClr val="FFFF00"/>
                </a:solidFill>
              </a:rPr>
              <a:t> model </a:t>
            </a:r>
            <a:r>
              <a:rPr lang="en-GB" sz="2600" dirty="0" err="1">
                <a:solidFill>
                  <a:srgbClr val="FFFF00"/>
                </a:solidFill>
              </a:rPr>
              <a:t>kurikula</a:t>
            </a:r>
            <a:r>
              <a:rPr lang="en-GB" sz="2600" dirty="0">
                <a:solidFill>
                  <a:srgbClr val="FFFF00"/>
                </a:solidFill>
              </a:rPr>
              <a:t>“ 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600" dirty="0" err="1">
                <a:solidFill>
                  <a:srgbClr val="FFFF00"/>
                </a:solidFill>
              </a:rPr>
              <a:t>Podle</a:t>
            </a:r>
            <a:r>
              <a:rPr lang="en-GB" sz="2600" dirty="0">
                <a:solidFill>
                  <a:srgbClr val="FFFF00"/>
                </a:solidFill>
              </a:rPr>
              <a:t> E.W. </a:t>
            </a:r>
            <a:r>
              <a:rPr lang="en-GB" sz="2600" dirty="0" err="1">
                <a:solidFill>
                  <a:srgbClr val="FFFF00"/>
                </a:solidFill>
              </a:rPr>
              <a:t>Eisnera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lze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většinu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kurikulárních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projektů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zařadit</a:t>
            </a:r>
            <a:r>
              <a:rPr lang="en-GB" sz="2600" dirty="0">
                <a:solidFill>
                  <a:srgbClr val="FFFF00"/>
                </a:solidFill>
              </a:rPr>
              <a:t> do 5 </a:t>
            </a:r>
            <a:r>
              <a:rPr lang="en-GB" sz="2600" dirty="0" err="1">
                <a:solidFill>
                  <a:srgbClr val="FFFF00"/>
                </a:solidFill>
              </a:rPr>
              <a:t>konfliktních</a:t>
            </a:r>
            <a:r>
              <a:rPr lang="en-GB" sz="2600" dirty="0">
                <a:solidFill>
                  <a:srgbClr val="FFFF00"/>
                </a:solidFill>
              </a:rPr>
              <a:t> </a:t>
            </a:r>
            <a:r>
              <a:rPr lang="en-GB" sz="2600" dirty="0" err="1">
                <a:solidFill>
                  <a:srgbClr val="FFFF00"/>
                </a:solidFill>
              </a:rPr>
              <a:t>koncepcí</a:t>
            </a:r>
            <a:r>
              <a:rPr lang="en-GB" sz="2600" dirty="0">
                <a:solidFill>
                  <a:srgbClr val="FFFF00"/>
                </a:solidFill>
              </a:rPr>
              <a:t>: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-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orientující</a:t>
            </a:r>
            <a:r>
              <a:rPr lang="en-GB" sz="2200" dirty="0">
                <a:solidFill>
                  <a:srgbClr val="FFFF00"/>
                </a:solidFill>
              </a:rPr>
              <a:t> se </a:t>
            </a:r>
            <a:r>
              <a:rPr lang="en-GB" sz="2200" dirty="0" err="1">
                <a:solidFill>
                  <a:srgbClr val="FFFF00"/>
                </a:solidFill>
              </a:rPr>
              <a:t>na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strukturu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poznání</a:t>
            </a:r>
            <a:r>
              <a:rPr lang="en-GB" sz="2200" dirty="0">
                <a:solidFill>
                  <a:srgbClr val="FFFF00"/>
                </a:solidFill>
              </a:rPr>
              <a:t> - </a:t>
            </a:r>
            <a:r>
              <a:rPr lang="en-GB" sz="2200" dirty="0" err="1">
                <a:solidFill>
                  <a:srgbClr val="FFFF00"/>
                </a:solidFill>
              </a:rPr>
              <a:t>tradiční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členění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předměty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důraz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učivo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jako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soubor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poznatků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jednotlivých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věd</a:t>
            </a:r>
            <a:endParaRPr lang="en-GB" sz="22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-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rozvoje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kognitivních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procesů</a:t>
            </a:r>
            <a:r>
              <a:rPr lang="en-GB" sz="2200" dirty="0">
                <a:solidFill>
                  <a:srgbClr val="FFFF00"/>
                </a:solidFill>
              </a:rPr>
              <a:t> - </a:t>
            </a:r>
            <a:r>
              <a:rPr lang="en-GB" sz="2200" dirty="0" err="1">
                <a:solidFill>
                  <a:srgbClr val="FFFF00"/>
                </a:solidFill>
              </a:rPr>
              <a:t>schopnost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myslet</a:t>
            </a:r>
            <a:r>
              <a:rPr lang="en-GB" sz="2200" dirty="0">
                <a:solidFill>
                  <a:srgbClr val="FFFF00"/>
                </a:solidFill>
              </a:rPr>
              <a:t> je </a:t>
            </a:r>
            <a:r>
              <a:rPr lang="en-GB" sz="2200" dirty="0" err="1">
                <a:solidFill>
                  <a:srgbClr val="FFFF00"/>
                </a:solidFill>
              </a:rPr>
              <a:t>důležitější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než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seznam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fakt</a:t>
            </a:r>
            <a:endParaRPr lang="en-GB" sz="22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-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orientovaná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technologii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vyučování</a:t>
            </a:r>
            <a:r>
              <a:rPr lang="en-GB" sz="2200" dirty="0">
                <a:solidFill>
                  <a:srgbClr val="FFFF00"/>
                </a:solidFill>
              </a:rPr>
              <a:t> - </a:t>
            </a:r>
            <a:r>
              <a:rPr lang="en-GB" sz="2200" dirty="0" err="1">
                <a:solidFill>
                  <a:srgbClr val="FFFF00"/>
                </a:solidFill>
              </a:rPr>
              <a:t>důraz</a:t>
            </a:r>
            <a:r>
              <a:rPr lang="en-GB" sz="2200" dirty="0">
                <a:solidFill>
                  <a:srgbClr val="FFFF00"/>
                </a:solidFill>
              </a:rPr>
              <a:t> je </a:t>
            </a:r>
            <a:r>
              <a:rPr lang="en-GB" sz="2200" dirty="0" err="1">
                <a:solidFill>
                  <a:srgbClr val="FFFF00"/>
                </a:solidFill>
              </a:rPr>
              <a:t>na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metodě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předávání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obvykle</a:t>
            </a:r>
            <a:r>
              <a:rPr lang="en-GB" sz="2200" dirty="0">
                <a:solidFill>
                  <a:srgbClr val="FFFF00"/>
                </a:solidFill>
              </a:rPr>
              <a:t> se </a:t>
            </a:r>
            <a:r>
              <a:rPr lang="en-GB" sz="2200" dirty="0" err="1">
                <a:solidFill>
                  <a:srgbClr val="FFFF00"/>
                </a:solidFill>
              </a:rPr>
              <a:t>zdůrazňují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didaktické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inovace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-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seberealizace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dítěte</a:t>
            </a:r>
            <a:r>
              <a:rPr lang="en-GB" sz="2200" dirty="0">
                <a:solidFill>
                  <a:srgbClr val="FFFF00"/>
                </a:solidFill>
              </a:rPr>
              <a:t> - </a:t>
            </a:r>
            <a:r>
              <a:rPr lang="en-GB" sz="2200" dirty="0" err="1">
                <a:solidFill>
                  <a:srgbClr val="FFFF00"/>
                </a:solidFill>
              </a:rPr>
              <a:t>dát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žákovi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prostor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aby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objevoval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svět</a:t>
            </a:r>
            <a:endParaRPr lang="en-GB" sz="22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-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nápravy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společnosti</a:t>
            </a:r>
            <a:r>
              <a:rPr lang="en-GB" sz="2200" dirty="0">
                <a:solidFill>
                  <a:srgbClr val="FFFF00"/>
                </a:solidFill>
              </a:rPr>
              <a:t> - </a:t>
            </a:r>
            <a:r>
              <a:rPr lang="en-GB" sz="2200" dirty="0" err="1">
                <a:solidFill>
                  <a:srgbClr val="FFFF00"/>
                </a:solidFill>
              </a:rPr>
              <a:t>vzdělání</a:t>
            </a:r>
            <a:r>
              <a:rPr lang="en-GB" sz="2200" dirty="0">
                <a:solidFill>
                  <a:srgbClr val="FFFF00"/>
                </a:solidFill>
              </a:rPr>
              <a:t> je </a:t>
            </a:r>
            <a:r>
              <a:rPr lang="en-GB" sz="2200" dirty="0" err="1">
                <a:solidFill>
                  <a:srgbClr val="FFFF00"/>
                </a:solidFill>
              </a:rPr>
              <a:t>možnost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řešit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nešvary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společnosti</a:t>
            </a:r>
            <a:endParaRPr lang="en-GB" sz="2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FILOZOFICKÁ TEORIE KURIKULA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 err="1">
                <a:solidFill>
                  <a:srgbClr val="FFFF00"/>
                </a:solidFill>
              </a:rPr>
              <a:t>Boj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mezi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tvůrci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jednotlivých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vzdělávacích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programů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uzavřenost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sektářství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Yves Bertrand </a:t>
            </a:r>
            <a:r>
              <a:rPr lang="en-GB" sz="2200" dirty="0" err="1">
                <a:solidFill>
                  <a:srgbClr val="FFFF00"/>
                </a:solidFill>
              </a:rPr>
              <a:t>vytvořil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následující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klasifikaci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edukace</a:t>
            </a:r>
            <a:r>
              <a:rPr lang="en-GB" sz="2200" dirty="0">
                <a:solidFill>
                  <a:srgbClr val="FFFF00"/>
                </a:solidFill>
              </a:rPr>
              <a:t>: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 - </a:t>
            </a:r>
            <a:r>
              <a:rPr lang="en-GB" sz="2200" dirty="0" err="1">
                <a:solidFill>
                  <a:srgbClr val="FFFF00"/>
                </a:solidFill>
              </a:rPr>
              <a:t>Spirituální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metafyzické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transcendentální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 - </a:t>
            </a:r>
            <a:r>
              <a:rPr lang="en-GB" sz="2200" dirty="0" err="1">
                <a:solidFill>
                  <a:srgbClr val="FFFF00"/>
                </a:solidFill>
              </a:rPr>
              <a:t>Personální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humanistické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anarchistické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nedirektivní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otevřené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apod</a:t>
            </a:r>
            <a:r>
              <a:rPr lang="en-GB" sz="2200" dirty="0">
                <a:solidFill>
                  <a:srgbClr val="FFFF00"/>
                </a:solidFill>
              </a:rPr>
              <a:t>.)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 - </a:t>
            </a:r>
            <a:r>
              <a:rPr lang="en-GB" sz="2200" dirty="0" err="1">
                <a:solidFill>
                  <a:srgbClr val="FFFF00"/>
                </a:solidFill>
              </a:rPr>
              <a:t>Psychokognitivní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rozvoj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kognitivních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dovedností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žáka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konstruktivismus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 - </a:t>
            </a:r>
            <a:r>
              <a:rPr lang="en-GB" sz="2200" dirty="0" err="1">
                <a:solidFill>
                  <a:srgbClr val="FFFF00"/>
                </a:solidFill>
              </a:rPr>
              <a:t>Technologické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systémové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 - </a:t>
            </a:r>
            <a:r>
              <a:rPr lang="en-GB" sz="2200" dirty="0" err="1">
                <a:solidFill>
                  <a:srgbClr val="FFFF00"/>
                </a:solidFill>
              </a:rPr>
              <a:t>Sociokognitivní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společenský</a:t>
            </a:r>
            <a:r>
              <a:rPr lang="en-GB" sz="2200" dirty="0">
                <a:solidFill>
                  <a:srgbClr val="FFFF00"/>
                </a:solidFill>
              </a:rPr>
              <a:t> a </a:t>
            </a:r>
            <a:r>
              <a:rPr lang="en-GB" sz="2200" dirty="0" err="1">
                <a:solidFill>
                  <a:srgbClr val="FFFF00"/>
                </a:solidFill>
              </a:rPr>
              <a:t>kulturní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kontext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při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výstavbě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poznatkového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světa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 - </a:t>
            </a:r>
            <a:r>
              <a:rPr lang="en-GB" sz="2200" dirty="0" err="1">
                <a:solidFill>
                  <a:srgbClr val="FFFF00"/>
                </a:solidFill>
              </a:rPr>
              <a:t>Sociální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výchova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má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umožnit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řešení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soc.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problémů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         - </a:t>
            </a:r>
            <a:r>
              <a:rPr lang="en-GB" sz="2200" dirty="0" err="1">
                <a:solidFill>
                  <a:srgbClr val="FFFF00"/>
                </a:solidFill>
              </a:rPr>
              <a:t>Akademické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koncepce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tradicionalistické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klasické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předávání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trvalých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hodnot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znalostí</a:t>
            </a:r>
            <a:r>
              <a:rPr lang="en-GB" sz="2200" dirty="0">
                <a:solidFill>
                  <a:srgbClr val="FFFF00"/>
                </a:solidFill>
              </a:rPr>
              <a:t> a </a:t>
            </a:r>
            <a:r>
              <a:rPr lang="en-GB" sz="2200" dirty="0" err="1">
                <a:solidFill>
                  <a:srgbClr val="FFFF00"/>
                </a:solidFill>
              </a:rPr>
              <a:t>dovedností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důraz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klasické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vzdělání</a:t>
            </a:r>
            <a:r>
              <a:rPr lang="en-GB" sz="2200" dirty="0">
                <a:solidFill>
                  <a:srgbClr val="FFFF00"/>
                </a:solidFill>
              </a:rPr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FFFF00"/>
                </a:solidFill>
              </a:rPr>
              <a:t>Soudobé teorie vzdělávání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chemeClr val="accent1">
              <a:lumMod val="50000"/>
            </a:schemeClr>
          </a:solidFill>
          <a:ln/>
        </p:spPr>
        <p:txBody>
          <a:bodyPr/>
          <a:lstStyle/>
          <a:p>
            <a:pPr marL="776288" indent="-574675">
              <a:lnSpc>
                <a:spcPct val="87000"/>
              </a:lnSpc>
              <a:buFont typeface="Times New Roman" pitchFamily="16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dirty="0" err="1">
                <a:solidFill>
                  <a:srgbClr val="FFFF00"/>
                </a:solidFill>
              </a:rPr>
              <a:t>Sociální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teorie</a:t>
            </a:r>
            <a:r>
              <a:rPr lang="en-GB" sz="1800" dirty="0">
                <a:solidFill>
                  <a:srgbClr val="FFFF00"/>
                </a:solidFill>
              </a:rPr>
              <a:t> (</a:t>
            </a:r>
            <a:r>
              <a:rPr lang="en-GB" sz="1800" dirty="0" err="1">
                <a:solidFill>
                  <a:srgbClr val="FFFF00"/>
                </a:solidFill>
              </a:rPr>
              <a:t>Freire</a:t>
            </a:r>
            <a:r>
              <a:rPr lang="en-GB" sz="1800" dirty="0">
                <a:solidFill>
                  <a:srgbClr val="FFFF00"/>
                </a:solidFill>
              </a:rPr>
              <a:t> Paulo 1921-1984 </a:t>
            </a:r>
            <a:r>
              <a:rPr lang="en-GB" sz="1800" dirty="0" err="1">
                <a:solidFill>
                  <a:srgbClr val="FFFF00"/>
                </a:solidFill>
              </a:rPr>
              <a:t>výchova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negramotných</a:t>
            </a:r>
            <a:r>
              <a:rPr lang="en-GB" sz="1800" dirty="0">
                <a:solidFill>
                  <a:srgbClr val="FFFF00"/>
                </a:solidFill>
              </a:rPr>
              <a:t> mas </a:t>
            </a:r>
            <a:r>
              <a:rPr lang="en-GB" sz="1800" dirty="0" err="1">
                <a:solidFill>
                  <a:srgbClr val="FFFF00"/>
                </a:solidFill>
              </a:rPr>
              <a:t>ve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třetím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světě</a:t>
            </a:r>
            <a:r>
              <a:rPr lang="en-GB" sz="1800" dirty="0">
                <a:solidFill>
                  <a:srgbClr val="FFFF00"/>
                </a:solidFill>
              </a:rPr>
              <a:t> - </a:t>
            </a:r>
            <a:r>
              <a:rPr lang="en-GB" sz="1800" dirty="0" err="1">
                <a:solidFill>
                  <a:srgbClr val="FFFF00"/>
                </a:solidFill>
              </a:rPr>
              <a:t>sociální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uvědomění</a:t>
            </a:r>
            <a:r>
              <a:rPr lang="en-GB" sz="1800" dirty="0">
                <a:solidFill>
                  <a:srgbClr val="FFFF00"/>
                </a:solidFill>
              </a:rPr>
              <a:t>; </a:t>
            </a:r>
            <a:r>
              <a:rPr lang="en-GB" sz="1800" dirty="0" err="1">
                <a:solidFill>
                  <a:srgbClr val="FFFF00"/>
                </a:solidFill>
              </a:rPr>
              <a:t>syntéza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křesťanského</a:t>
            </a:r>
            <a:r>
              <a:rPr lang="en-GB" sz="1800" dirty="0">
                <a:solidFill>
                  <a:srgbClr val="FFFF00"/>
                </a:solidFill>
              </a:rPr>
              <a:t> a </a:t>
            </a:r>
            <a:r>
              <a:rPr lang="en-GB" sz="1800" dirty="0" err="1">
                <a:solidFill>
                  <a:srgbClr val="FFFF00"/>
                </a:solidFill>
              </a:rPr>
              <a:t>marxistického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přístupu</a:t>
            </a:r>
            <a:r>
              <a:rPr lang="en-GB" sz="1800" dirty="0">
                <a:solidFill>
                  <a:srgbClr val="FFFF00"/>
                </a:solidFill>
              </a:rPr>
              <a:t>; </a:t>
            </a:r>
            <a:r>
              <a:rPr lang="en-GB" sz="1800" dirty="0" err="1">
                <a:solidFill>
                  <a:srgbClr val="FFFF00"/>
                </a:solidFill>
              </a:rPr>
              <a:t>kritická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pedagogika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Ericha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Fromma</a:t>
            </a:r>
            <a:r>
              <a:rPr lang="en-GB" sz="1800" dirty="0">
                <a:solidFill>
                  <a:srgbClr val="FFFF00"/>
                </a:solidFill>
              </a:rPr>
              <a:t>; </a:t>
            </a:r>
            <a:r>
              <a:rPr lang="en-GB" sz="1800" dirty="0" err="1">
                <a:solidFill>
                  <a:srgbClr val="FFFF00"/>
                </a:solidFill>
              </a:rPr>
              <a:t>ekosociální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teorie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vzdělávání</a:t>
            </a:r>
            <a:r>
              <a:rPr lang="en-GB" sz="1800" dirty="0">
                <a:solidFill>
                  <a:srgbClr val="FFFF00"/>
                </a:solidFill>
              </a:rPr>
              <a:t> - </a:t>
            </a:r>
            <a:r>
              <a:rPr lang="en-GB" sz="1800" dirty="0" err="1">
                <a:solidFill>
                  <a:srgbClr val="FFFF00"/>
                </a:solidFill>
              </a:rPr>
              <a:t>globální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pohled</a:t>
            </a:r>
            <a:r>
              <a:rPr lang="en-GB" sz="1800" dirty="0">
                <a:solidFill>
                  <a:srgbClr val="FFFF00"/>
                </a:solidFill>
              </a:rPr>
              <a:t>)</a:t>
            </a:r>
          </a:p>
          <a:p>
            <a:pPr marL="776288" indent="-574675">
              <a:lnSpc>
                <a:spcPct val="87000"/>
              </a:lnSpc>
              <a:buFont typeface="Times New Roman" pitchFamily="16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dirty="0" err="1">
                <a:solidFill>
                  <a:srgbClr val="FFFF00"/>
                </a:solidFill>
              </a:rPr>
              <a:t>Technologické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teorie</a:t>
            </a:r>
            <a:r>
              <a:rPr lang="en-GB" sz="1800" dirty="0">
                <a:solidFill>
                  <a:srgbClr val="FFFF00"/>
                </a:solidFill>
              </a:rPr>
              <a:t> (</a:t>
            </a:r>
            <a:r>
              <a:rPr lang="en-GB" sz="1800" dirty="0" err="1">
                <a:solidFill>
                  <a:srgbClr val="FFFF00"/>
                </a:solidFill>
              </a:rPr>
              <a:t>systémová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tendence</a:t>
            </a:r>
            <a:r>
              <a:rPr lang="en-GB" sz="1800" dirty="0">
                <a:solidFill>
                  <a:srgbClr val="FFFF00"/>
                </a:solidFill>
              </a:rPr>
              <a:t> - </a:t>
            </a:r>
            <a:r>
              <a:rPr lang="en-GB" sz="1800" dirty="0" err="1">
                <a:solidFill>
                  <a:srgbClr val="FFFF00"/>
                </a:solidFill>
              </a:rPr>
              <a:t>vymezení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cíle</a:t>
            </a:r>
            <a:r>
              <a:rPr lang="en-GB" sz="1800" dirty="0">
                <a:solidFill>
                  <a:srgbClr val="FFFF00"/>
                </a:solidFill>
              </a:rPr>
              <a:t> a </a:t>
            </a:r>
            <a:r>
              <a:rPr lang="en-GB" sz="1800" dirty="0" err="1">
                <a:solidFill>
                  <a:srgbClr val="FFFF00"/>
                </a:solidFill>
              </a:rPr>
              <a:t>tvorba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struktury</a:t>
            </a:r>
            <a:r>
              <a:rPr lang="en-GB" sz="1800" dirty="0">
                <a:solidFill>
                  <a:srgbClr val="FFFF00"/>
                </a:solidFill>
              </a:rPr>
              <a:t>; </a:t>
            </a:r>
            <a:r>
              <a:rPr lang="en-GB" sz="1800" dirty="0" err="1">
                <a:solidFill>
                  <a:srgbClr val="FFFF00"/>
                </a:solidFill>
              </a:rPr>
              <a:t>audiovizuální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pomůcky</a:t>
            </a:r>
            <a:r>
              <a:rPr lang="en-GB" sz="1800" dirty="0">
                <a:solidFill>
                  <a:srgbClr val="FFFF00"/>
                </a:solidFill>
              </a:rPr>
              <a:t>; </a:t>
            </a:r>
            <a:r>
              <a:rPr lang="en-GB" sz="1800" dirty="0" err="1">
                <a:solidFill>
                  <a:srgbClr val="FFFF00"/>
                </a:solidFill>
              </a:rPr>
              <a:t>výcvik</a:t>
            </a:r>
            <a:r>
              <a:rPr lang="en-GB" sz="1800" dirty="0">
                <a:solidFill>
                  <a:srgbClr val="FFFF00"/>
                </a:solidFill>
              </a:rPr>
              <a:t>)</a:t>
            </a:r>
          </a:p>
          <a:p>
            <a:pPr marL="776288" indent="-574675">
              <a:lnSpc>
                <a:spcPct val="87000"/>
              </a:lnSpc>
              <a:buFont typeface="Times New Roman" pitchFamily="16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dirty="0" err="1">
                <a:solidFill>
                  <a:srgbClr val="FFFF00"/>
                </a:solidFill>
              </a:rPr>
              <a:t>Spiritualistické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teorie</a:t>
            </a:r>
            <a:r>
              <a:rPr lang="en-GB" sz="1800" dirty="0">
                <a:solidFill>
                  <a:srgbClr val="FFFF00"/>
                </a:solidFill>
              </a:rPr>
              <a:t> - (1. proud </a:t>
            </a:r>
            <a:r>
              <a:rPr lang="en-GB" sz="1800" dirty="0" err="1">
                <a:solidFill>
                  <a:srgbClr val="FFFF00"/>
                </a:solidFill>
              </a:rPr>
              <a:t>tradiční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charakter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předávání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náboženských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poznatků</a:t>
            </a:r>
            <a:r>
              <a:rPr lang="en-GB" sz="1800" dirty="0">
                <a:solidFill>
                  <a:srgbClr val="FFFF00"/>
                </a:solidFill>
              </a:rPr>
              <a:t>; 2. proud: Tao, Zen, </a:t>
            </a:r>
            <a:r>
              <a:rPr lang="en-GB" sz="1800" dirty="0" err="1">
                <a:solidFill>
                  <a:srgbClr val="FFFF00"/>
                </a:solidFill>
              </a:rPr>
              <a:t>kosmické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vědomí</a:t>
            </a:r>
            <a:r>
              <a:rPr lang="en-GB" sz="1800" dirty="0">
                <a:solidFill>
                  <a:srgbClr val="FFFF00"/>
                </a:solidFill>
              </a:rPr>
              <a:t> a 70´; </a:t>
            </a:r>
            <a:r>
              <a:rPr lang="en-GB" sz="1800" dirty="0" err="1">
                <a:solidFill>
                  <a:srgbClr val="FFFF00"/>
                </a:solidFill>
              </a:rPr>
              <a:t>Merilyn</a:t>
            </a:r>
            <a:r>
              <a:rPr lang="en-GB" sz="1800" dirty="0">
                <a:solidFill>
                  <a:srgbClr val="FFFF00"/>
                </a:solidFill>
              </a:rPr>
              <a:t> Ferguson: </a:t>
            </a:r>
            <a:r>
              <a:rPr lang="en-GB" sz="1800" dirty="0" err="1">
                <a:solidFill>
                  <a:srgbClr val="FFFF00"/>
                </a:solidFill>
              </a:rPr>
              <a:t>Věk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Vodnáře</a:t>
            </a:r>
            <a:r>
              <a:rPr lang="en-GB" sz="1800" dirty="0">
                <a:solidFill>
                  <a:srgbClr val="FFFF00"/>
                </a:solidFill>
              </a:rPr>
              <a:t>)</a:t>
            </a:r>
          </a:p>
          <a:p>
            <a:pPr marL="776288" indent="-574675">
              <a:lnSpc>
                <a:spcPct val="87000"/>
              </a:lnSpc>
              <a:buFont typeface="Times New Roman" pitchFamily="16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dirty="0" err="1">
                <a:solidFill>
                  <a:srgbClr val="FFFF00"/>
                </a:solidFill>
              </a:rPr>
              <a:t>Personalistické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teorie</a:t>
            </a:r>
            <a:r>
              <a:rPr lang="en-GB" sz="1800" dirty="0">
                <a:solidFill>
                  <a:srgbClr val="FFFF00"/>
                </a:solidFill>
              </a:rPr>
              <a:t> (Rogers - </a:t>
            </a:r>
            <a:r>
              <a:rPr lang="en-GB" sz="1800" dirty="0" err="1">
                <a:solidFill>
                  <a:srgbClr val="FFFF00"/>
                </a:solidFill>
              </a:rPr>
              <a:t>všechny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lidské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bytosti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mají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pozitivní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směřování</a:t>
            </a:r>
            <a:r>
              <a:rPr lang="en-GB" sz="1800" dirty="0">
                <a:solidFill>
                  <a:srgbClr val="FFFF00"/>
                </a:solidFill>
              </a:rPr>
              <a:t>, </a:t>
            </a:r>
            <a:r>
              <a:rPr lang="en-GB" sz="1800" dirty="0" err="1">
                <a:solidFill>
                  <a:srgbClr val="FFFF00"/>
                </a:solidFill>
              </a:rPr>
              <a:t>nejvyšší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autoritou</a:t>
            </a:r>
            <a:r>
              <a:rPr lang="en-GB" sz="1800" dirty="0">
                <a:solidFill>
                  <a:srgbClr val="FFFF00"/>
                </a:solidFill>
              </a:rPr>
              <a:t> je </a:t>
            </a:r>
            <a:r>
              <a:rPr lang="en-GB" sz="1800" dirty="0" err="1">
                <a:solidFill>
                  <a:srgbClr val="FFFF00"/>
                </a:solidFill>
              </a:rPr>
              <a:t>zkušenost</a:t>
            </a:r>
            <a:r>
              <a:rPr lang="en-GB" sz="1800" dirty="0">
                <a:solidFill>
                  <a:srgbClr val="FFFF00"/>
                </a:solidFill>
              </a:rPr>
              <a:t>)</a:t>
            </a:r>
          </a:p>
          <a:p>
            <a:pPr marL="776288" indent="-574675">
              <a:lnSpc>
                <a:spcPct val="87000"/>
              </a:lnSpc>
              <a:buFont typeface="Times New Roman" pitchFamily="16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dirty="0" err="1">
                <a:solidFill>
                  <a:srgbClr val="FFFF00"/>
                </a:solidFill>
              </a:rPr>
              <a:t>Systém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klasického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vzdělávání</a:t>
            </a:r>
            <a:r>
              <a:rPr lang="en-GB" sz="1800" dirty="0">
                <a:solidFill>
                  <a:srgbClr val="FFFF00"/>
                </a:solidFill>
              </a:rPr>
              <a:t> - </a:t>
            </a:r>
            <a:r>
              <a:rPr lang="en-GB" sz="1800" dirty="0" err="1">
                <a:solidFill>
                  <a:srgbClr val="FFFF00"/>
                </a:solidFill>
              </a:rPr>
              <a:t>dobré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vzdělání</a:t>
            </a:r>
            <a:r>
              <a:rPr lang="en-GB" sz="1800" dirty="0">
                <a:solidFill>
                  <a:srgbClr val="FFFF00"/>
                </a:solidFill>
              </a:rPr>
              <a:t> - </a:t>
            </a:r>
            <a:r>
              <a:rPr lang="en-GB" sz="1800" dirty="0" err="1">
                <a:solidFill>
                  <a:srgbClr val="FFFF00"/>
                </a:solidFill>
              </a:rPr>
              <a:t>alternativa</a:t>
            </a:r>
            <a:r>
              <a:rPr lang="en-GB" sz="1800" dirty="0">
                <a:solidFill>
                  <a:srgbClr val="FFFF00"/>
                </a:solidFill>
              </a:rPr>
              <a:t> k </a:t>
            </a:r>
            <a:r>
              <a:rPr lang="en-GB" sz="1800" dirty="0" err="1">
                <a:solidFill>
                  <a:srgbClr val="FFFF00"/>
                </a:solidFill>
              </a:rPr>
              <a:t>demokratickému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vzdělávání</a:t>
            </a:r>
            <a:endParaRPr lang="en-GB" sz="1800" dirty="0">
              <a:solidFill>
                <a:srgbClr val="FFFF00"/>
              </a:solidFill>
            </a:endParaRPr>
          </a:p>
          <a:p>
            <a:pPr marL="776288" indent="-574675">
              <a:lnSpc>
                <a:spcPct val="87000"/>
              </a:lnSpc>
              <a:buFont typeface="Times New Roman" pitchFamily="16" charset="0"/>
              <a:buChar char="•"/>
              <a:tabLst>
                <a:tab pos="776288" algn="l"/>
                <a:tab pos="881063" algn="l"/>
                <a:tab pos="1330325" algn="l"/>
                <a:tab pos="1779588" algn="l"/>
                <a:tab pos="2228850" algn="l"/>
                <a:tab pos="2678113" algn="l"/>
                <a:tab pos="3127375" algn="l"/>
                <a:tab pos="3576638" algn="l"/>
                <a:tab pos="4025900" algn="l"/>
                <a:tab pos="4475163" algn="l"/>
                <a:tab pos="4924425" algn="l"/>
                <a:tab pos="5373688" algn="l"/>
                <a:tab pos="5822950" algn="l"/>
                <a:tab pos="6272213" algn="l"/>
                <a:tab pos="6721475" algn="l"/>
                <a:tab pos="7170738" algn="l"/>
                <a:tab pos="7620000" algn="l"/>
                <a:tab pos="8069263" algn="l"/>
                <a:tab pos="8518525" algn="l"/>
                <a:tab pos="8967788" algn="l"/>
                <a:tab pos="9417050" algn="l"/>
              </a:tabLst>
            </a:pPr>
            <a:r>
              <a:rPr lang="en-GB" sz="1800" dirty="0" err="1">
                <a:solidFill>
                  <a:srgbClr val="FFFF00"/>
                </a:solidFill>
              </a:rPr>
              <a:t>Kognitivně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psychologické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teorie</a:t>
            </a:r>
            <a:r>
              <a:rPr lang="en-GB" sz="1800" dirty="0">
                <a:solidFill>
                  <a:srgbClr val="FFFF00"/>
                </a:solidFill>
              </a:rPr>
              <a:t> (</a:t>
            </a:r>
            <a:r>
              <a:rPr lang="en-GB" sz="1800" dirty="0" err="1">
                <a:solidFill>
                  <a:srgbClr val="FFFF00"/>
                </a:solidFill>
              </a:rPr>
              <a:t>Bachelard</a:t>
            </a:r>
            <a:r>
              <a:rPr lang="en-GB" sz="1800" dirty="0">
                <a:solidFill>
                  <a:srgbClr val="FFFF00"/>
                </a:solidFill>
              </a:rPr>
              <a:t> „</a:t>
            </a:r>
            <a:r>
              <a:rPr lang="en-GB" sz="1800" dirty="0" err="1">
                <a:solidFill>
                  <a:srgbClr val="FFFF00"/>
                </a:solidFill>
              </a:rPr>
              <a:t>Neznalost</a:t>
            </a:r>
            <a:r>
              <a:rPr lang="en-GB" sz="1800" dirty="0">
                <a:solidFill>
                  <a:srgbClr val="FFFF00"/>
                </a:solidFill>
              </a:rPr>
              <a:t> je </a:t>
            </a:r>
            <a:r>
              <a:rPr lang="en-GB" sz="1800" dirty="0" err="1">
                <a:solidFill>
                  <a:srgbClr val="FFFF00"/>
                </a:solidFill>
              </a:rPr>
              <a:t>jistou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formou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poznání</a:t>
            </a:r>
            <a:r>
              <a:rPr lang="en-GB" sz="1800" dirty="0">
                <a:solidFill>
                  <a:srgbClr val="FFFF00"/>
                </a:solidFill>
              </a:rPr>
              <a:t> - </a:t>
            </a:r>
            <a:r>
              <a:rPr lang="en-GB" sz="1800" dirty="0" err="1">
                <a:solidFill>
                  <a:srgbClr val="FFFF00"/>
                </a:solidFill>
              </a:rPr>
              <a:t>síť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>
                <a:solidFill>
                  <a:srgbClr val="FFFF00"/>
                </a:solidFill>
              </a:rPr>
              <a:t>vzájemně</a:t>
            </a:r>
            <a:r>
              <a:rPr lang="en-GB" sz="1800" dirty="0">
                <a:solidFill>
                  <a:srgbClr val="FFFF00"/>
                </a:solidFill>
              </a:rPr>
              <a:t> se </a:t>
            </a:r>
            <a:r>
              <a:rPr lang="en-GB" sz="1800" dirty="0" err="1">
                <a:solidFill>
                  <a:srgbClr val="FFFF00"/>
                </a:solidFill>
              </a:rPr>
              <a:t>podporujících</a:t>
            </a:r>
            <a:r>
              <a:rPr lang="en-GB" sz="1800" dirty="0">
                <a:solidFill>
                  <a:srgbClr val="FFFF00"/>
                </a:solidFill>
              </a:rPr>
              <a:t> </a:t>
            </a:r>
            <a:r>
              <a:rPr lang="en-GB" sz="1800" dirty="0" err="1" smtClean="0">
                <a:solidFill>
                  <a:srgbClr val="FFFF00"/>
                </a:solidFill>
              </a:rPr>
              <a:t>omylů</a:t>
            </a:r>
            <a:r>
              <a:rPr lang="cs-CZ" sz="1800" dirty="0" smtClean="0">
                <a:solidFill>
                  <a:srgbClr val="FFFF00"/>
                </a:solidFill>
              </a:rPr>
              <a:t>“</a:t>
            </a:r>
            <a:r>
              <a:rPr lang="en-GB" sz="1800" dirty="0" smtClean="0">
                <a:solidFill>
                  <a:srgbClr val="FFFF00"/>
                </a:solidFill>
              </a:rPr>
              <a:t>)</a:t>
            </a:r>
            <a:endParaRPr lang="en-GB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529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FILOZOFICKÁ TEORIE KURIKULA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 err="1">
                <a:solidFill>
                  <a:srgbClr val="FFFF00"/>
                </a:solidFill>
              </a:rPr>
              <a:t>Dnes</a:t>
            </a:r>
            <a:r>
              <a:rPr lang="en-GB" sz="2200" dirty="0">
                <a:solidFill>
                  <a:srgbClr val="FFFF00"/>
                </a:solidFill>
              </a:rPr>
              <a:t> se </a:t>
            </a:r>
            <a:r>
              <a:rPr lang="en-GB" sz="2200" dirty="0" err="1">
                <a:solidFill>
                  <a:srgbClr val="FFFF00"/>
                </a:solidFill>
              </a:rPr>
              <a:t>nejčastěji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třídí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filozofické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přístupy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kurikulu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následujícím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způsobem</a:t>
            </a:r>
            <a:r>
              <a:rPr lang="en-GB" sz="2200" dirty="0">
                <a:solidFill>
                  <a:srgbClr val="FFFF00"/>
                </a:solidFill>
              </a:rPr>
              <a:t>: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- </a:t>
            </a:r>
            <a:r>
              <a:rPr lang="en-GB" sz="2200" dirty="0" err="1">
                <a:solidFill>
                  <a:srgbClr val="FFFF00"/>
                </a:solidFill>
              </a:rPr>
              <a:t>Akademická</a:t>
            </a:r>
            <a:r>
              <a:rPr lang="en-GB" sz="2200" dirty="0">
                <a:solidFill>
                  <a:srgbClr val="FFFF00"/>
                </a:solidFill>
              </a:rPr>
              <a:t> “</a:t>
            </a:r>
            <a:r>
              <a:rPr lang="en-GB" sz="2200" dirty="0" err="1">
                <a:solidFill>
                  <a:srgbClr val="FFFF00"/>
                </a:solidFill>
              </a:rPr>
              <a:t>filozofie</a:t>
            </a:r>
            <a:r>
              <a:rPr lang="en-GB" sz="2200" dirty="0">
                <a:solidFill>
                  <a:srgbClr val="FFFF00"/>
                </a:solidFill>
              </a:rPr>
              <a:t>” </a:t>
            </a:r>
            <a:r>
              <a:rPr lang="en-GB" sz="2200" dirty="0" err="1">
                <a:solidFill>
                  <a:srgbClr val="FFFF00"/>
                </a:solidFill>
              </a:rPr>
              <a:t>kurikula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velké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hodnoty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civilizace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obsažené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ve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vědeckém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poznání</a:t>
            </a:r>
            <a:r>
              <a:rPr lang="en-GB" sz="2200" dirty="0">
                <a:solidFill>
                  <a:srgbClr val="FFFF00"/>
                </a:solidFill>
              </a:rPr>
              <a:t> a </a:t>
            </a:r>
            <a:r>
              <a:rPr lang="en-GB" sz="2200" dirty="0" err="1">
                <a:solidFill>
                  <a:srgbClr val="FFFF00"/>
                </a:solidFill>
              </a:rPr>
              <a:t>klasickém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umění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- </a:t>
            </a:r>
            <a:r>
              <a:rPr lang="en-GB" sz="2200" dirty="0" err="1">
                <a:solidFill>
                  <a:srgbClr val="FFFF00"/>
                </a:solidFill>
              </a:rPr>
              <a:t>Esencialistická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obsah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učiva</a:t>
            </a:r>
            <a:r>
              <a:rPr lang="en-GB" sz="2200" dirty="0">
                <a:solidFill>
                  <a:srgbClr val="FFFF00"/>
                </a:solidFill>
              </a:rPr>
              <a:t> je </a:t>
            </a:r>
            <a:r>
              <a:rPr lang="en-GB" sz="2200" dirty="0" err="1">
                <a:solidFill>
                  <a:srgbClr val="FFFF00"/>
                </a:solidFill>
              </a:rPr>
              <a:t>dán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potřebami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občana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dnešní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informační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společnosti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- </a:t>
            </a:r>
            <a:r>
              <a:rPr lang="en-GB" sz="2200" dirty="0" err="1">
                <a:solidFill>
                  <a:srgbClr val="FFFF00"/>
                </a:solidFill>
              </a:rPr>
              <a:t>Polytechnická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zvládnutí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praktických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dovedností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porozumění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technologiím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obsah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učiva</a:t>
            </a:r>
            <a:r>
              <a:rPr lang="en-GB" sz="2200" dirty="0">
                <a:solidFill>
                  <a:srgbClr val="FFFF00"/>
                </a:solidFill>
              </a:rPr>
              <a:t> je </a:t>
            </a:r>
            <a:r>
              <a:rPr lang="en-GB" sz="2200" dirty="0" err="1">
                <a:solidFill>
                  <a:srgbClr val="FFFF00"/>
                </a:solidFill>
              </a:rPr>
              <a:t>dán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potřebami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trhu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práce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- </a:t>
            </a:r>
            <a:r>
              <a:rPr lang="en-GB" sz="2200" dirty="0" err="1">
                <a:solidFill>
                  <a:srgbClr val="FFFF00"/>
                </a:solidFill>
              </a:rPr>
              <a:t>Aktivistická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sociokritická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globální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rekonstrukční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err="1">
                <a:solidFill>
                  <a:srgbClr val="FFFF00"/>
                </a:solidFill>
              </a:rPr>
              <a:t>vědomosti</a:t>
            </a:r>
            <a:r>
              <a:rPr lang="en-GB" sz="2200" dirty="0">
                <a:solidFill>
                  <a:srgbClr val="FFFF00"/>
                </a:solidFill>
              </a:rPr>
              <a:t> pro </a:t>
            </a:r>
            <a:r>
              <a:rPr lang="en-GB" sz="2200" dirty="0" err="1">
                <a:solidFill>
                  <a:srgbClr val="FFFF00"/>
                </a:solidFill>
              </a:rPr>
              <a:t>změnu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společnosti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např</a:t>
            </a:r>
            <a:r>
              <a:rPr lang="en-GB" sz="2200" dirty="0">
                <a:solidFill>
                  <a:srgbClr val="FFFF00"/>
                </a:solidFill>
              </a:rPr>
              <a:t>. v </a:t>
            </a:r>
            <a:r>
              <a:rPr lang="en-GB" sz="2200" dirty="0" err="1">
                <a:solidFill>
                  <a:srgbClr val="FFFF00"/>
                </a:solidFill>
              </a:rPr>
              <a:t>oblasti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ekologie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rasové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diskriminace</a:t>
            </a:r>
            <a:r>
              <a:rPr lang="en-GB" sz="2200" dirty="0">
                <a:solidFill>
                  <a:srgbClr val="FFFF00"/>
                </a:solidFill>
              </a:rPr>
              <a:t>, </a:t>
            </a:r>
            <a:r>
              <a:rPr lang="en-GB" sz="2200" dirty="0" err="1">
                <a:solidFill>
                  <a:srgbClr val="FFFF00"/>
                </a:solidFill>
              </a:rPr>
              <a:t>apod</a:t>
            </a:r>
            <a:r>
              <a:rPr lang="en-GB" sz="2200" dirty="0">
                <a:solidFill>
                  <a:srgbClr val="FFFF00"/>
                </a:solidFill>
              </a:rPr>
              <a:t>.)</a:t>
            </a:r>
          </a:p>
          <a:p>
            <a:pPr marL="762000" indent="-576263">
              <a:lnSpc>
                <a:spcPct val="87000"/>
              </a:lnSpc>
              <a:buClrTx/>
              <a:buSzTx/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200" dirty="0">
                <a:solidFill>
                  <a:srgbClr val="FFFF00"/>
                </a:solidFill>
              </a:rPr>
              <a:t>- </a:t>
            </a:r>
            <a:r>
              <a:rPr lang="en-GB" sz="2200" dirty="0" err="1">
                <a:solidFill>
                  <a:srgbClr val="FFFF00"/>
                </a:solidFill>
              </a:rPr>
              <a:t>Personální</a:t>
            </a:r>
            <a:r>
              <a:rPr lang="en-GB" sz="2200" dirty="0">
                <a:solidFill>
                  <a:srgbClr val="FFFF00"/>
                </a:solidFill>
              </a:rPr>
              <a:t> (</a:t>
            </a:r>
            <a:r>
              <a:rPr lang="en-GB" sz="2200" dirty="0" err="1">
                <a:solidFill>
                  <a:srgbClr val="FFFF00"/>
                </a:solidFill>
              </a:rPr>
              <a:t>rozvíjení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jedinečných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nadání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každého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žáka</a:t>
            </a:r>
            <a:r>
              <a:rPr lang="en-GB" sz="2200" dirty="0">
                <a:solidFill>
                  <a:srgbClr val="FFFF00"/>
                </a:solidFill>
              </a:rPr>
              <a:t> - </a:t>
            </a:r>
            <a:r>
              <a:rPr lang="en-GB" sz="2200" dirty="0" err="1">
                <a:solidFill>
                  <a:srgbClr val="FFFF00"/>
                </a:solidFill>
              </a:rPr>
              <a:t>učivo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vychází</a:t>
            </a:r>
            <a:r>
              <a:rPr lang="en-GB" sz="2200" dirty="0">
                <a:solidFill>
                  <a:srgbClr val="FFFF00"/>
                </a:solidFill>
              </a:rPr>
              <a:t> z </a:t>
            </a:r>
            <a:r>
              <a:rPr lang="en-GB" sz="2200" dirty="0" err="1">
                <a:solidFill>
                  <a:srgbClr val="FFFF00"/>
                </a:solidFill>
              </a:rPr>
              <a:t>potřeba</a:t>
            </a:r>
            <a:r>
              <a:rPr lang="en-GB" sz="2200" dirty="0">
                <a:solidFill>
                  <a:srgbClr val="FFFF00"/>
                </a:solidFill>
              </a:rPr>
              <a:t> a </a:t>
            </a:r>
            <a:r>
              <a:rPr lang="en-GB" sz="2200" dirty="0" err="1">
                <a:solidFill>
                  <a:srgbClr val="FFFF00"/>
                </a:solidFill>
              </a:rPr>
              <a:t>nadaní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konkrétního</a:t>
            </a:r>
            <a:r>
              <a:rPr lang="en-GB" sz="2200" dirty="0">
                <a:solidFill>
                  <a:srgbClr val="FFFF00"/>
                </a:solidFill>
              </a:rPr>
              <a:t> </a:t>
            </a:r>
            <a:r>
              <a:rPr lang="en-GB" sz="2200" dirty="0" err="1">
                <a:solidFill>
                  <a:srgbClr val="FFFF00"/>
                </a:solidFill>
              </a:rPr>
              <a:t>žáka</a:t>
            </a:r>
            <a:r>
              <a:rPr lang="en-GB" sz="2200" dirty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>
                <a:solidFill>
                  <a:srgbClr val="FFFF00"/>
                </a:solidFill>
              </a:rPr>
              <a:t>FILOZOFICKÁ TEORIE KURIKULA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98638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jako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výběr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kultury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určité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společnosti</a:t>
            </a:r>
            <a:endParaRPr lang="en-GB" sz="28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>
                <a:solidFill>
                  <a:srgbClr val="FFFF00"/>
                </a:solidFill>
              </a:rPr>
              <a:t>Co </a:t>
            </a:r>
            <a:r>
              <a:rPr lang="en-GB" sz="2800" dirty="0" err="1">
                <a:solidFill>
                  <a:srgbClr val="FFFF00"/>
                </a:solidFill>
              </a:rPr>
              <a:t>když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společnost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netvoří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jednotá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kultura</a:t>
            </a:r>
            <a:r>
              <a:rPr lang="en-GB" sz="2800" dirty="0">
                <a:solidFill>
                  <a:srgbClr val="FFFF00"/>
                </a:solidFill>
              </a:rPr>
              <a:t>? </a:t>
            </a:r>
            <a:r>
              <a:rPr lang="en-GB" sz="2800" dirty="0" err="1">
                <a:solidFill>
                  <a:srgbClr val="FFFF00"/>
                </a:solidFill>
              </a:rPr>
              <a:t>Má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právo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společnost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vnucovat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kurikulum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své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kultury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jiným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kulturám</a:t>
            </a:r>
            <a:r>
              <a:rPr lang="en-GB" sz="2800" dirty="0">
                <a:solidFill>
                  <a:srgbClr val="FFFF00"/>
                </a:solidFill>
              </a:rPr>
              <a:t>?</a:t>
            </a: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en-GB" sz="2800" dirty="0" err="1">
                <a:solidFill>
                  <a:srgbClr val="FFFF00"/>
                </a:solidFill>
              </a:rPr>
              <a:t>Speciální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školy</a:t>
            </a:r>
            <a:r>
              <a:rPr lang="en-GB" sz="2800" dirty="0">
                <a:solidFill>
                  <a:srgbClr val="FFFF00"/>
                </a:solidFill>
              </a:rPr>
              <a:t>? (</a:t>
            </a:r>
            <a:r>
              <a:rPr lang="en-GB" sz="2800" dirty="0" err="1">
                <a:solidFill>
                  <a:srgbClr val="FFFF00"/>
                </a:solidFill>
              </a:rPr>
              <a:t>např</a:t>
            </a:r>
            <a:r>
              <a:rPr lang="en-GB" sz="2800" dirty="0">
                <a:solidFill>
                  <a:srgbClr val="FFFF00"/>
                </a:solidFill>
              </a:rPr>
              <a:t>. pro </a:t>
            </a:r>
            <a:r>
              <a:rPr lang="en-GB" sz="2800" dirty="0" err="1">
                <a:solidFill>
                  <a:srgbClr val="FFFF00"/>
                </a:solidFill>
              </a:rPr>
              <a:t>dělnické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žáky</a:t>
            </a:r>
            <a:r>
              <a:rPr lang="en-GB" sz="2800" dirty="0">
                <a:solidFill>
                  <a:srgbClr val="FFFF00"/>
                </a:solidFill>
              </a:rPr>
              <a:t> - </a:t>
            </a:r>
            <a:r>
              <a:rPr lang="en-GB" sz="2800" dirty="0" err="1">
                <a:solidFill>
                  <a:srgbClr val="FFFF00"/>
                </a:solidFill>
              </a:rPr>
              <a:t>naučit</a:t>
            </a:r>
            <a:r>
              <a:rPr lang="en-GB" sz="2800" dirty="0">
                <a:solidFill>
                  <a:srgbClr val="FFFF00"/>
                </a:solidFill>
              </a:rPr>
              <a:t> je, </a:t>
            </a:r>
            <a:r>
              <a:rPr lang="en-GB" sz="2800" dirty="0" err="1">
                <a:solidFill>
                  <a:srgbClr val="FFFF00"/>
                </a:solidFill>
              </a:rPr>
              <a:t>jak</a:t>
            </a:r>
            <a:r>
              <a:rPr lang="en-GB" sz="2800" dirty="0">
                <a:solidFill>
                  <a:srgbClr val="FFFF00"/>
                </a:solidFill>
              </a:rPr>
              <a:t> se </a:t>
            </a:r>
            <a:r>
              <a:rPr lang="en-GB" sz="2800" dirty="0" err="1">
                <a:solidFill>
                  <a:srgbClr val="FFFF00"/>
                </a:solidFill>
              </a:rPr>
              <a:t>bránit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budoucímu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r>
              <a:rPr lang="en-GB" sz="2800" dirty="0" err="1">
                <a:solidFill>
                  <a:srgbClr val="FFFF00"/>
                </a:solidFill>
              </a:rPr>
              <a:t>vykořisťování</a:t>
            </a:r>
            <a:r>
              <a:rPr lang="en-GB" sz="2800" dirty="0">
                <a:solidFill>
                  <a:srgbClr val="FFFF00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34789</TotalTime>
  <Words>1416</Words>
  <Application>Microsoft Office PowerPoint</Application>
  <PresentationFormat>Vlastní</PresentationFormat>
  <Paragraphs>148</Paragraphs>
  <Slides>24</Slides>
  <Notes>24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Školní pedagogika</vt:lpstr>
      <vt:lpstr>KURIKULUM</vt:lpstr>
      <vt:lpstr>KURIKULUM</vt:lpstr>
      <vt:lpstr>FILOZOFICKÁ TEORIE KURIKULA</vt:lpstr>
      <vt:lpstr>FILOZOFICKÁ TEORIE KURIKULA</vt:lpstr>
      <vt:lpstr>FILOZOFICKÁ TEORIE KURIKULA</vt:lpstr>
      <vt:lpstr>Soudobé teorie vzdělávání</vt:lpstr>
      <vt:lpstr>FILOZOFICKÁ TEORIE KURIKULA</vt:lpstr>
      <vt:lpstr>FILOZOFICKÁ TEORIE KURIKULA</vt:lpstr>
      <vt:lpstr>Empirické a praktické směry v kurikulární teorii</vt:lpstr>
      <vt:lpstr>Empirické a praktické směry v kurikulární teorii</vt:lpstr>
      <vt:lpstr>Empirické a praktické směry v kurikulární teorii</vt:lpstr>
      <vt:lpstr>Formy existence kurikula</vt:lpstr>
      <vt:lpstr>Formy existence kurikula</vt:lpstr>
      <vt:lpstr>Formy existence kurikula</vt:lpstr>
      <vt:lpstr>Formy existence kurikula</vt:lpstr>
      <vt:lpstr>Kurikulum realizované ve vzdělávacích programech</vt:lpstr>
      <vt:lpstr>Kurikulum realizované ve vzdělávacích programech</vt:lpstr>
      <vt:lpstr>Kurikulum realizované ve vzdělávacích programech</vt:lpstr>
      <vt:lpstr>Kurikulum realizované ve vzdělávacích programech</vt:lpstr>
      <vt:lpstr>Národní kurikulum a vzdělávací standardy</vt:lpstr>
      <vt:lpstr>Cílové standardy a kmenové učivo</vt:lpstr>
      <vt:lpstr>Kompetence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</dc:title>
  <dc:creator>Zdenal</dc:creator>
  <cp:lastModifiedBy>Zdenal</cp:lastModifiedBy>
  <cp:revision>17</cp:revision>
  <cp:lastPrinted>1601-01-01T00:00:00Z</cp:lastPrinted>
  <dcterms:created xsi:type="dcterms:W3CDTF">1601-01-01T00:00:00Z</dcterms:created>
  <dcterms:modified xsi:type="dcterms:W3CDTF">2011-12-11T21:16:48Z</dcterms:modified>
</cp:coreProperties>
</file>