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6"/>
  </p:notesMasterIdLst>
  <p:sldIdLst>
    <p:sldId id="256" r:id="rId2"/>
    <p:sldId id="257" r:id="rId3"/>
    <p:sldId id="258" r:id="rId4"/>
    <p:sldId id="259" r:id="rId5"/>
    <p:sldId id="260" r:id="rId6"/>
    <p:sldId id="261" r:id="rId7"/>
    <p:sldId id="280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7" r:id="rId23"/>
    <p:sldId id="278" r:id="rId24"/>
    <p:sldId id="279" r:id="rId25"/>
  </p:sldIdLst>
  <p:sldSz cx="10080625" cy="7559675"/>
  <p:notesSz cx="7559675" cy="10691813"/>
  <p:defaultTextStyle>
    <a:defPPr>
      <a:defRPr lang="en-GB"/>
    </a:defPPr>
    <a:lvl1pPr algn="l" defTabSz="449263" rtl="0" fontAlgn="base" hangingPunct="0">
      <a:lnSpc>
        <a:spcPct val="41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+mn-cs"/>
      </a:defRPr>
    </a:lvl1pPr>
    <a:lvl2pPr marL="742950" indent="-285750" algn="l" defTabSz="449263" rtl="0" fontAlgn="base" hangingPunct="0">
      <a:lnSpc>
        <a:spcPct val="41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+mn-cs"/>
      </a:defRPr>
    </a:lvl2pPr>
    <a:lvl3pPr marL="1143000" indent="-228600" algn="l" defTabSz="449263" rtl="0" fontAlgn="base" hangingPunct="0">
      <a:lnSpc>
        <a:spcPct val="41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+mn-cs"/>
      </a:defRPr>
    </a:lvl3pPr>
    <a:lvl4pPr marL="1600200" indent="-228600" algn="l" defTabSz="449263" rtl="0" fontAlgn="base" hangingPunct="0">
      <a:lnSpc>
        <a:spcPct val="41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+mn-cs"/>
      </a:defRPr>
    </a:lvl4pPr>
    <a:lvl5pPr marL="2057400" indent="-228600" algn="l" defTabSz="449263" rtl="0" fontAlgn="base" hangingPunct="0">
      <a:lnSpc>
        <a:spcPct val="41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416" y="-9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50" name="AutoShape 2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51" name="AutoShape 3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52" name="AutoShape 4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53" name="AutoShape 5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54" name="AutoShape 6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55" name="AutoShape 7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56" name="AutoShape 8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57" name="AutoShape 9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58" name="AutoShape 10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59" name="AutoShape 11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60" name="AutoShape 12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61" name="AutoShape 13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62" name="AutoShape 14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63" name="AutoShape 15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64" name="AutoShape 16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65" name="AutoShape 17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66" name="AutoShape 18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67" name="AutoShape 19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68" name="AutoShape 20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69" name="AutoShape 21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70" name="AutoShape 22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71" name="AutoShape 23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72" name="AutoShape 24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73" name="AutoShape 25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74" name="AutoShape 26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75" name="AutoShape 27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76" name="AutoShape 28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77" name="AutoShape 29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78" name="AutoShape 30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79" name="AutoShape 31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80" name="AutoShape 32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81" name="AutoShape 33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82" name="AutoShape 34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83" name="Rectangle 35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289550" cy="397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084" name="Rectangle 36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5992813" cy="475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cs-CZ" smtClean="0"/>
          </a:p>
        </p:txBody>
      </p:sp>
      <p:sp>
        <p:nvSpPr>
          <p:cNvPr id="2085" name="Rectangle 37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25800" cy="506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1pPr>
          </a:lstStyle>
          <a:p>
            <a:endParaRPr lang="en-GB"/>
          </a:p>
        </p:txBody>
      </p:sp>
      <p:sp>
        <p:nvSpPr>
          <p:cNvPr id="2086" name="Rectangle 38"/>
          <p:cNvSpPr>
            <a:spLocks noGrp="1" noChangeArrowheads="1"/>
          </p:cNvSpPr>
          <p:nvPr>
            <p:ph type="dt"/>
          </p:nvPr>
        </p:nvSpPr>
        <p:spPr bwMode="auto">
          <a:xfrm>
            <a:off x="4278313" y="0"/>
            <a:ext cx="3225800" cy="506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1pPr>
          </a:lstStyle>
          <a:p>
            <a:endParaRPr lang="en-GB"/>
          </a:p>
        </p:txBody>
      </p:sp>
      <p:sp>
        <p:nvSpPr>
          <p:cNvPr id="2087" name="Rectangle 39"/>
          <p:cNvSpPr>
            <a:spLocks noGrp="1" noChangeArrowheads="1"/>
          </p:cNvSpPr>
          <p:nvPr>
            <p:ph type="ftr"/>
          </p:nvPr>
        </p:nvSpPr>
        <p:spPr bwMode="auto">
          <a:xfrm>
            <a:off x="0" y="10155238"/>
            <a:ext cx="3225800" cy="506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1pPr>
          </a:lstStyle>
          <a:p>
            <a:endParaRPr lang="en-GB"/>
          </a:p>
        </p:txBody>
      </p:sp>
      <p:sp>
        <p:nvSpPr>
          <p:cNvPr id="2088" name="Rectangle 40"/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5238"/>
            <a:ext cx="3225800" cy="506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1pPr>
          </a:lstStyle>
          <a:p>
            <a:fld id="{B9C226FB-C74C-4592-A0B0-9E711D965AD0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001236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40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C3DA0AD-6C61-4A65-92E5-70B8A001FB13}" type="slidenum">
              <a:rPr lang="en-GB"/>
              <a:pPr/>
              <a:t>1</a:t>
            </a:fld>
            <a:endParaRPr lang="en-GB"/>
          </a:p>
        </p:txBody>
      </p:sp>
      <p:sp>
        <p:nvSpPr>
          <p:cNvPr id="27649" name="Text Box 1"/>
          <p:cNvSpPr txBox="1">
            <a:spLocks noChangeArrowheads="1"/>
          </p:cNvSpPr>
          <p:nvPr/>
        </p:nvSpPr>
        <p:spPr bwMode="auto">
          <a:xfrm>
            <a:off x="1106488" y="812800"/>
            <a:ext cx="5345112" cy="401002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765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5994400" cy="475773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40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31405E3-66CB-4139-9FAD-AA04B2B987DE}" type="slidenum">
              <a:rPr lang="en-GB"/>
              <a:pPr/>
              <a:t>10</a:t>
            </a:fld>
            <a:endParaRPr lang="en-GB"/>
          </a:p>
        </p:txBody>
      </p:sp>
      <p:sp>
        <p:nvSpPr>
          <p:cNvPr id="35841" name="Text Box 1"/>
          <p:cNvSpPr txBox="1">
            <a:spLocks noChangeArrowheads="1"/>
          </p:cNvSpPr>
          <p:nvPr/>
        </p:nvSpPr>
        <p:spPr bwMode="auto">
          <a:xfrm>
            <a:off x="1106488" y="812800"/>
            <a:ext cx="5345112" cy="401002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584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5994400" cy="475773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40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029D6E6-07A4-459E-BB13-F931CE2119E6}" type="slidenum">
              <a:rPr lang="en-GB"/>
              <a:pPr/>
              <a:t>11</a:t>
            </a:fld>
            <a:endParaRPr lang="en-GB"/>
          </a:p>
        </p:txBody>
      </p:sp>
      <p:sp>
        <p:nvSpPr>
          <p:cNvPr id="36865" name="Text Box 1"/>
          <p:cNvSpPr txBox="1">
            <a:spLocks noChangeArrowheads="1"/>
          </p:cNvSpPr>
          <p:nvPr/>
        </p:nvSpPr>
        <p:spPr bwMode="auto">
          <a:xfrm>
            <a:off x="1106488" y="812800"/>
            <a:ext cx="5345112" cy="401002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686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5994400" cy="475773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40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33604FB-5692-493B-9559-17901814CA63}" type="slidenum">
              <a:rPr lang="en-GB"/>
              <a:pPr/>
              <a:t>12</a:t>
            </a:fld>
            <a:endParaRPr lang="en-GB"/>
          </a:p>
        </p:txBody>
      </p:sp>
      <p:sp>
        <p:nvSpPr>
          <p:cNvPr id="37889" name="Text Box 1"/>
          <p:cNvSpPr txBox="1">
            <a:spLocks noChangeArrowheads="1"/>
          </p:cNvSpPr>
          <p:nvPr/>
        </p:nvSpPr>
        <p:spPr bwMode="auto">
          <a:xfrm>
            <a:off x="1106488" y="812800"/>
            <a:ext cx="5345112" cy="401002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78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5994400" cy="475773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40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AF1D5A6-633C-4AB9-BCED-399A4B6A1946}" type="slidenum">
              <a:rPr lang="en-GB"/>
              <a:pPr/>
              <a:t>13</a:t>
            </a:fld>
            <a:endParaRPr lang="en-GB"/>
          </a:p>
        </p:txBody>
      </p:sp>
      <p:sp>
        <p:nvSpPr>
          <p:cNvPr id="38913" name="Text Box 1"/>
          <p:cNvSpPr txBox="1">
            <a:spLocks noChangeArrowheads="1"/>
          </p:cNvSpPr>
          <p:nvPr/>
        </p:nvSpPr>
        <p:spPr bwMode="auto">
          <a:xfrm>
            <a:off x="1106488" y="812800"/>
            <a:ext cx="5345112" cy="401002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89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5994400" cy="475773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40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A8B933D-25C4-4C9F-B093-7E465A2E3717}" type="slidenum">
              <a:rPr lang="en-GB"/>
              <a:pPr/>
              <a:t>14</a:t>
            </a:fld>
            <a:endParaRPr lang="en-GB"/>
          </a:p>
        </p:txBody>
      </p:sp>
      <p:sp>
        <p:nvSpPr>
          <p:cNvPr id="39937" name="Text Box 1"/>
          <p:cNvSpPr txBox="1">
            <a:spLocks noChangeArrowheads="1"/>
          </p:cNvSpPr>
          <p:nvPr/>
        </p:nvSpPr>
        <p:spPr bwMode="auto">
          <a:xfrm>
            <a:off x="1106488" y="812800"/>
            <a:ext cx="5345112" cy="401002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993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5994400" cy="475773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40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C9B1D7B-0C33-4FD3-B005-2B38562C08A7}" type="slidenum">
              <a:rPr lang="en-GB"/>
              <a:pPr/>
              <a:t>15</a:t>
            </a:fld>
            <a:endParaRPr lang="en-GB"/>
          </a:p>
        </p:txBody>
      </p:sp>
      <p:sp>
        <p:nvSpPr>
          <p:cNvPr id="40961" name="Text Box 1"/>
          <p:cNvSpPr txBox="1">
            <a:spLocks noChangeArrowheads="1"/>
          </p:cNvSpPr>
          <p:nvPr/>
        </p:nvSpPr>
        <p:spPr bwMode="auto">
          <a:xfrm>
            <a:off x="1106488" y="812800"/>
            <a:ext cx="5345112" cy="401002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096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5994400" cy="475773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40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2F62050-BA6C-49A9-9221-687389C7CCE2}" type="slidenum">
              <a:rPr lang="en-GB"/>
              <a:pPr/>
              <a:t>16</a:t>
            </a:fld>
            <a:endParaRPr lang="en-GB"/>
          </a:p>
        </p:txBody>
      </p:sp>
      <p:sp>
        <p:nvSpPr>
          <p:cNvPr id="41985" name="Text Box 1"/>
          <p:cNvSpPr txBox="1">
            <a:spLocks noChangeArrowheads="1"/>
          </p:cNvSpPr>
          <p:nvPr/>
        </p:nvSpPr>
        <p:spPr bwMode="auto">
          <a:xfrm>
            <a:off x="1106488" y="812800"/>
            <a:ext cx="5345112" cy="401002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198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5994400" cy="475773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40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03C2612-2AD2-4FB5-A732-42F8E0A94110}" type="slidenum">
              <a:rPr lang="en-GB"/>
              <a:pPr/>
              <a:t>17</a:t>
            </a:fld>
            <a:endParaRPr lang="en-GB"/>
          </a:p>
        </p:txBody>
      </p:sp>
      <p:sp>
        <p:nvSpPr>
          <p:cNvPr id="43009" name="Text Box 1"/>
          <p:cNvSpPr txBox="1">
            <a:spLocks noChangeArrowheads="1"/>
          </p:cNvSpPr>
          <p:nvPr/>
        </p:nvSpPr>
        <p:spPr bwMode="auto">
          <a:xfrm>
            <a:off x="1106488" y="812800"/>
            <a:ext cx="5345112" cy="401002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301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5994400" cy="475773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40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778A4D2-62C3-47F7-918E-76F0B5DD68B0}" type="slidenum">
              <a:rPr lang="en-GB"/>
              <a:pPr/>
              <a:t>18</a:t>
            </a:fld>
            <a:endParaRPr lang="en-GB"/>
          </a:p>
        </p:txBody>
      </p:sp>
      <p:sp>
        <p:nvSpPr>
          <p:cNvPr id="44033" name="Text Box 1"/>
          <p:cNvSpPr txBox="1">
            <a:spLocks noChangeArrowheads="1"/>
          </p:cNvSpPr>
          <p:nvPr/>
        </p:nvSpPr>
        <p:spPr bwMode="auto">
          <a:xfrm>
            <a:off x="1106488" y="812800"/>
            <a:ext cx="5345112" cy="401002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403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5994400" cy="475773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40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F7D4F2F-E714-4FC8-99E6-74BC8A0B28A8}" type="slidenum">
              <a:rPr lang="en-GB"/>
              <a:pPr/>
              <a:t>19</a:t>
            </a:fld>
            <a:endParaRPr lang="en-GB"/>
          </a:p>
        </p:txBody>
      </p:sp>
      <p:sp>
        <p:nvSpPr>
          <p:cNvPr id="45057" name="Text Box 1"/>
          <p:cNvSpPr txBox="1">
            <a:spLocks noChangeArrowheads="1"/>
          </p:cNvSpPr>
          <p:nvPr/>
        </p:nvSpPr>
        <p:spPr bwMode="auto">
          <a:xfrm>
            <a:off x="1106488" y="812800"/>
            <a:ext cx="5345112" cy="401002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505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5994400" cy="475773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40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81F11A4-9EB2-42B6-A4FB-DD50EC069516}" type="slidenum">
              <a:rPr lang="en-GB"/>
              <a:pPr/>
              <a:t>2</a:t>
            </a:fld>
            <a:endParaRPr lang="en-GB"/>
          </a:p>
        </p:txBody>
      </p:sp>
      <p:sp>
        <p:nvSpPr>
          <p:cNvPr id="28673" name="Text Box 1"/>
          <p:cNvSpPr txBox="1">
            <a:spLocks noChangeArrowheads="1"/>
          </p:cNvSpPr>
          <p:nvPr/>
        </p:nvSpPr>
        <p:spPr bwMode="auto">
          <a:xfrm>
            <a:off x="1106488" y="812800"/>
            <a:ext cx="5345112" cy="401002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867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5994400" cy="475773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40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94C103D-26A5-4686-B34B-FC822E71C846}" type="slidenum">
              <a:rPr lang="en-GB"/>
              <a:pPr/>
              <a:t>20</a:t>
            </a:fld>
            <a:endParaRPr lang="en-GB"/>
          </a:p>
        </p:txBody>
      </p:sp>
      <p:sp>
        <p:nvSpPr>
          <p:cNvPr id="46081" name="Text Box 1"/>
          <p:cNvSpPr txBox="1">
            <a:spLocks noChangeArrowheads="1"/>
          </p:cNvSpPr>
          <p:nvPr/>
        </p:nvSpPr>
        <p:spPr bwMode="auto">
          <a:xfrm>
            <a:off x="1106488" y="812800"/>
            <a:ext cx="5345112" cy="401002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608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5994400" cy="475773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40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BAC707F-AA3F-487F-B878-C1CEE61303CE}" type="slidenum">
              <a:rPr lang="en-GB"/>
              <a:pPr/>
              <a:t>21</a:t>
            </a:fld>
            <a:endParaRPr lang="en-GB"/>
          </a:p>
        </p:txBody>
      </p:sp>
      <p:sp>
        <p:nvSpPr>
          <p:cNvPr id="47105" name="Text Box 1"/>
          <p:cNvSpPr txBox="1">
            <a:spLocks noChangeArrowheads="1"/>
          </p:cNvSpPr>
          <p:nvPr/>
        </p:nvSpPr>
        <p:spPr bwMode="auto">
          <a:xfrm>
            <a:off x="1106488" y="812800"/>
            <a:ext cx="5345112" cy="401002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710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5994400" cy="475773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40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279C3B0-5801-405C-9658-798F283812F6}" type="slidenum">
              <a:rPr lang="en-GB"/>
              <a:pPr/>
              <a:t>22</a:t>
            </a:fld>
            <a:endParaRPr lang="en-GB"/>
          </a:p>
        </p:txBody>
      </p:sp>
      <p:sp>
        <p:nvSpPr>
          <p:cNvPr id="49153" name="Text Box 1"/>
          <p:cNvSpPr txBox="1">
            <a:spLocks noChangeArrowheads="1"/>
          </p:cNvSpPr>
          <p:nvPr/>
        </p:nvSpPr>
        <p:spPr bwMode="auto">
          <a:xfrm>
            <a:off x="1106488" y="812800"/>
            <a:ext cx="5345112" cy="401002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915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5994400" cy="475773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40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959793E-C787-4829-B46F-3DC76E3EF22A}" type="slidenum">
              <a:rPr lang="en-GB"/>
              <a:pPr/>
              <a:t>23</a:t>
            </a:fld>
            <a:endParaRPr lang="en-GB"/>
          </a:p>
        </p:txBody>
      </p:sp>
      <p:sp>
        <p:nvSpPr>
          <p:cNvPr id="50177" name="Text Box 1"/>
          <p:cNvSpPr txBox="1">
            <a:spLocks noChangeArrowheads="1"/>
          </p:cNvSpPr>
          <p:nvPr/>
        </p:nvSpPr>
        <p:spPr bwMode="auto">
          <a:xfrm>
            <a:off x="1106488" y="812800"/>
            <a:ext cx="5345112" cy="401002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017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5994400" cy="475773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0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FCA11B2-7DA9-4C21-A85A-819292EE636A}" type="slidenum">
              <a:rPr lang="en-GB"/>
              <a:pPr/>
              <a:t>24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55837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40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4FEAE8C-9294-45E5-A30B-C483CAE3B21B}" type="slidenum">
              <a:rPr lang="en-GB"/>
              <a:pPr/>
              <a:t>3</a:t>
            </a:fld>
            <a:endParaRPr lang="en-GB"/>
          </a:p>
        </p:txBody>
      </p:sp>
      <p:sp>
        <p:nvSpPr>
          <p:cNvPr id="29697" name="Text Box 1"/>
          <p:cNvSpPr txBox="1">
            <a:spLocks noChangeArrowheads="1"/>
          </p:cNvSpPr>
          <p:nvPr/>
        </p:nvSpPr>
        <p:spPr bwMode="auto">
          <a:xfrm>
            <a:off x="1106488" y="812800"/>
            <a:ext cx="5345112" cy="401002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969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5994400" cy="475773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40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419BEE8-01BB-4CA7-9B69-1781DB3CE066}" type="slidenum">
              <a:rPr lang="en-GB"/>
              <a:pPr/>
              <a:t>4</a:t>
            </a:fld>
            <a:endParaRPr lang="en-GB"/>
          </a:p>
        </p:txBody>
      </p:sp>
      <p:sp>
        <p:nvSpPr>
          <p:cNvPr id="30721" name="Text Box 1"/>
          <p:cNvSpPr txBox="1">
            <a:spLocks noChangeArrowheads="1"/>
          </p:cNvSpPr>
          <p:nvPr/>
        </p:nvSpPr>
        <p:spPr bwMode="auto">
          <a:xfrm>
            <a:off x="1106488" y="812800"/>
            <a:ext cx="5345112" cy="401002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072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5994400" cy="475773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40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7328E62-2352-40FA-97AC-5CC474FDE65F}" type="slidenum">
              <a:rPr lang="en-GB"/>
              <a:pPr/>
              <a:t>5</a:t>
            </a:fld>
            <a:endParaRPr lang="en-GB"/>
          </a:p>
        </p:txBody>
      </p:sp>
      <p:sp>
        <p:nvSpPr>
          <p:cNvPr id="31745" name="Text Box 1"/>
          <p:cNvSpPr txBox="1">
            <a:spLocks noChangeArrowheads="1"/>
          </p:cNvSpPr>
          <p:nvPr/>
        </p:nvSpPr>
        <p:spPr bwMode="auto">
          <a:xfrm>
            <a:off x="1106488" y="812800"/>
            <a:ext cx="5345112" cy="401002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174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5994400" cy="475773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40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A96D61D-F55F-42EE-B923-0500077EA86F}" type="slidenum">
              <a:rPr lang="en-GB"/>
              <a:pPr/>
              <a:t>6</a:t>
            </a:fld>
            <a:endParaRPr lang="en-GB"/>
          </a:p>
        </p:txBody>
      </p:sp>
      <p:sp>
        <p:nvSpPr>
          <p:cNvPr id="32769" name="Text Box 1"/>
          <p:cNvSpPr txBox="1">
            <a:spLocks noChangeArrowheads="1"/>
          </p:cNvSpPr>
          <p:nvPr/>
        </p:nvSpPr>
        <p:spPr bwMode="auto">
          <a:xfrm>
            <a:off x="1106488" y="812800"/>
            <a:ext cx="5345112" cy="401002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277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5994400" cy="475773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37B3947-CA59-40AE-A832-32B13550E615}" type="slidenum">
              <a:rPr lang="en-GB"/>
              <a:pPr/>
              <a:t>7</a:t>
            </a:fld>
            <a:endParaRPr lang="en-GB"/>
          </a:p>
        </p:txBody>
      </p:sp>
      <p:sp>
        <p:nvSpPr>
          <p:cNvPr id="37889" name="Text Box 1"/>
          <p:cNvSpPr txBox="1">
            <a:spLocks noChangeArrowheads="1"/>
          </p:cNvSpPr>
          <p:nvPr/>
        </p:nvSpPr>
        <p:spPr bwMode="auto">
          <a:xfrm>
            <a:off x="1106488" y="812800"/>
            <a:ext cx="5345112" cy="401002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78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00750" cy="47640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40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DFE70D3-EDD1-4C56-94DE-7863CC40A9A9}" type="slidenum">
              <a:rPr lang="en-GB"/>
              <a:pPr/>
              <a:t>8</a:t>
            </a:fld>
            <a:endParaRPr lang="en-GB"/>
          </a:p>
        </p:txBody>
      </p:sp>
      <p:sp>
        <p:nvSpPr>
          <p:cNvPr id="33793" name="Text Box 1"/>
          <p:cNvSpPr txBox="1">
            <a:spLocks noChangeArrowheads="1"/>
          </p:cNvSpPr>
          <p:nvPr/>
        </p:nvSpPr>
        <p:spPr bwMode="auto">
          <a:xfrm>
            <a:off x="1106488" y="812800"/>
            <a:ext cx="5345112" cy="401002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379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5994400" cy="475773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40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F61084C-F73A-4A1E-BF24-7EC0A31D9D0A}" type="slidenum">
              <a:rPr lang="en-GB"/>
              <a:pPr/>
              <a:t>9</a:t>
            </a:fld>
            <a:endParaRPr lang="en-GB"/>
          </a:p>
        </p:txBody>
      </p:sp>
      <p:sp>
        <p:nvSpPr>
          <p:cNvPr id="34817" name="Text Box 1"/>
          <p:cNvSpPr txBox="1">
            <a:spLocks noChangeArrowheads="1"/>
          </p:cNvSpPr>
          <p:nvPr/>
        </p:nvSpPr>
        <p:spPr bwMode="auto">
          <a:xfrm>
            <a:off x="1106488" y="812800"/>
            <a:ext cx="5345112" cy="401002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481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5994400" cy="475773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E6333275-3058-40C7-B243-139C7727BFBC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2553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3980592-8235-4053-897A-B5723E6A2F47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64147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265988" y="301625"/>
            <a:ext cx="2254250" cy="642778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10350" cy="642778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A7B1802-EF95-4D39-9F86-431D4AB2C1E1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08916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17000" cy="1227138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0"/>
          </p:nvPr>
        </p:nvSpPr>
        <p:spPr>
          <a:xfrm>
            <a:off x="503238" y="6886575"/>
            <a:ext cx="2292350" cy="493713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idx="11"/>
          </p:nvPr>
        </p:nvSpPr>
        <p:spPr>
          <a:xfrm>
            <a:off x="3448050" y="6886575"/>
            <a:ext cx="3140075" cy="493713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idx="12"/>
          </p:nvPr>
        </p:nvSpPr>
        <p:spPr>
          <a:xfrm>
            <a:off x="7227888" y="6886575"/>
            <a:ext cx="2292350" cy="493713"/>
          </a:xfrm>
        </p:spPr>
        <p:txBody>
          <a:bodyPr/>
          <a:lstStyle>
            <a:lvl1pPr>
              <a:defRPr/>
            </a:lvl1pPr>
          </a:lstStyle>
          <a:p>
            <a:fld id="{56CFD825-35C0-4E03-8BF8-CF5689AD6EB1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82412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C9D93AD-AEA6-4D10-B9B7-ACC746298B17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13888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6745ED5-1BA6-4783-95B2-46A6BB11868E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8582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32300" cy="49609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87938" y="1768475"/>
            <a:ext cx="4432300" cy="49609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8E4C5C6-3F0E-4917-A8BF-66418A758A30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46775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7583D39-FCE2-4181-B43B-B75FFAFD2B9C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99418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46E86048-D23B-40B7-A882-4BCADEC56B0E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29058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4DE98A03-F643-4972-9980-5BBFEE67F589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65916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7C8172E-F252-4F45-B8CC-31DF5817A301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87964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3777ECA-C088-405B-9292-34F51C8CFC70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3653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17000" cy="1227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Klepněte pro úpravu formátu titulního textu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17000" cy="4960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Klepněte pro úpravu formátu textu osnovy</a:t>
            </a:r>
          </a:p>
          <a:p>
            <a:pPr lvl="1"/>
            <a:r>
              <a:rPr lang="en-GB" smtClean="0"/>
              <a:t>Druhá úroveň</a:t>
            </a:r>
          </a:p>
          <a:p>
            <a:pPr lvl="2"/>
            <a:r>
              <a:rPr lang="en-GB" smtClean="0"/>
              <a:t>Třetí úroveň</a:t>
            </a:r>
          </a:p>
          <a:p>
            <a:pPr lvl="3"/>
            <a:r>
              <a:rPr lang="en-GB" smtClean="0"/>
              <a:t>Čtvrtá úroveň osnovy</a:t>
            </a:r>
          </a:p>
          <a:p>
            <a:pPr lvl="4"/>
            <a:r>
              <a:rPr lang="en-GB" smtClean="0"/>
              <a:t>Pátá úroveň osnovy</a:t>
            </a:r>
          </a:p>
          <a:p>
            <a:pPr lvl="4"/>
            <a:r>
              <a:rPr lang="en-GB" smtClean="0"/>
              <a:t>Šestá úroveň</a:t>
            </a:r>
          </a:p>
          <a:p>
            <a:pPr lvl="4"/>
            <a:r>
              <a:rPr lang="en-GB" smtClean="0"/>
              <a:t>Sedmá úroveň</a:t>
            </a:r>
          </a:p>
          <a:p>
            <a:pPr lvl="4"/>
            <a:r>
              <a:rPr lang="en-GB" smtClean="0"/>
              <a:t>Osmá úroveň textu</a:t>
            </a:r>
          </a:p>
          <a:p>
            <a:pPr lvl="4"/>
            <a:r>
              <a:rPr lang="en-GB" smtClean="0"/>
              <a:t>Devátá úroveň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292350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+mn-ea"/>
                <a:cs typeface="+mn-cs"/>
              </a:defRPr>
            </a:lvl1pPr>
          </a:lstStyle>
          <a:p>
            <a:endParaRPr lang="en-GB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40075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+mn-ea"/>
                <a:cs typeface="+mn-cs"/>
              </a:defRPr>
            </a:lvl1pPr>
          </a:lstStyle>
          <a:p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292350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+mn-ea"/>
                <a:cs typeface="+mn-cs"/>
              </a:defRPr>
            </a:lvl1pPr>
          </a:lstStyle>
          <a:p>
            <a:fld id="{C8A18072-5676-4081-AA3B-36E8A945B338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9263" rtl="0" fontAlgn="base" hangingPunct="0">
        <a:lnSpc>
          <a:spcPct val="41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fontAlgn="base" hangingPunct="0">
        <a:lnSpc>
          <a:spcPct val="41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Lucida Sans Unicode" charset="0"/>
          <a:cs typeface="Lucida Sans Unicode" charset="0"/>
        </a:defRPr>
      </a:lvl2pPr>
      <a:lvl3pPr marL="1143000" indent="-228600" algn="ctr" defTabSz="449263" rtl="0" fontAlgn="base" hangingPunct="0">
        <a:lnSpc>
          <a:spcPct val="41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Lucida Sans Unicode" charset="0"/>
          <a:cs typeface="Lucida Sans Unicode" charset="0"/>
        </a:defRPr>
      </a:lvl3pPr>
      <a:lvl4pPr marL="1600200" indent="-228600" algn="ctr" defTabSz="449263" rtl="0" fontAlgn="base" hangingPunct="0">
        <a:lnSpc>
          <a:spcPct val="41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Lucida Sans Unicode" charset="0"/>
          <a:cs typeface="Lucida Sans Unicode" charset="0"/>
        </a:defRPr>
      </a:lvl4pPr>
      <a:lvl5pPr marL="2057400" indent="-228600" algn="ctr" defTabSz="449263" rtl="0" fontAlgn="base" hangingPunct="0">
        <a:lnSpc>
          <a:spcPct val="41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Lucida Sans Unicode" charset="0"/>
          <a:cs typeface="Lucida Sans Unicode" charset="0"/>
        </a:defRPr>
      </a:lvl5pPr>
      <a:lvl6pPr marL="2514600" indent="-228600" algn="ctr" defTabSz="449263" rtl="0" fontAlgn="base" hangingPunct="0">
        <a:lnSpc>
          <a:spcPct val="41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Lucida Sans Unicode" charset="0"/>
          <a:cs typeface="Lucida Sans Unicode" charset="0"/>
        </a:defRPr>
      </a:lvl6pPr>
      <a:lvl7pPr marL="2971800" indent="-228600" algn="ctr" defTabSz="449263" rtl="0" fontAlgn="base" hangingPunct="0">
        <a:lnSpc>
          <a:spcPct val="41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Lucida Sans Unicode" charset="0"/>
          <a:cs typeface="Lucida Sans Unicode" charset="0"/>
        </a:defRPr>
      </a:lvl7pPr>
      <a:lvl8pPr marL="3429000" indent="-228600" algn="ctr" defTabSz="449263" rtl="0" fontAlgn="base" hangingPunct="0">
        <a:lnSpc>
          <a:spcPct val="41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Lucida Sans Unicode" charset="0"/>
          <a:cs typeface="Lucida Sans Unicode" charset="0"/>
        </a:defRPr>
      </a:lvl8pPr>
      <a:lvl9pPr marL="3886200" indent="-228600" algn="ctr" defTabSz="449263" rtl="0" fontAlgn="base" hangingPunct="0">
        <a:lnSpc>
          <a:spcPct val="41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Lucida Sans Unicode" charset="0"/>
          <a:cs typeface="Lucida Sans Unicode" charset="0"/>
        </a:defRPr>
      </a:lvl9pPr>
    </p:titleStyle>
    <p:bodyStyle>
      <a:lvl1pPr marL="342900" indent="-342900" algn="l" defTabSz="449263" rtl="0" fontAlgn="base" hangingPunct="0">
        <a:lnSpc>
          <a:spcPct val="41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fontAlgn="base" hangingPunct="0">
        <a:lnSpc>
          <a:spcPct val="41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 hangingPunct="0">
        <a:lnSpc>
          <a:spcPct val="41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 hangingPunct="0">
        <a:lnSpc>
          <a:spcPct val="41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 hangingPunct="0">
        <a:lnSpc>
          <a:spcPct val="41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9263" rtl="0" fontAlgn="base" hangingPunct="0">
        <a:lnSpc>
          <a:spcPct val="41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9263" rtl="0" fontAlgn="base" hangingPunct="0">
        <a:lnSpc>
          <a:spcPct val="41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9263" rtl="0" fontAlgn="base" hangingPunct="0">
        <a:lnSpc>
          <a:spcPct val="41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9263" rtl="0" fontAlgn="base" hangingPunct="0">
        <a:lnSpc>
          <a:spcPct val="41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13549@mail.muni.cz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46075"/>
            <a:ext cx="9072562" cy="1177925"/>
          </a:xfrm>
          <a:solidFill>
            <a:srgbClr val="355E00"/>
          </a:solidFill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>
                <a:solidFill>
                  <a:srgbClr val="FFFF00"/>
                </a:solidFill>
              </a:rPr>
              <a:t>Školní pedagogika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4294967295"/>
          </p:nvPr>
        </p:nvSpPr>
        <p:spPr bwMode="auto">
          <a:xfrm>
            <a:off x="503238" y="1814513"/>
            <a:ext cx="9072562" cy="4900612"/>
          </a:xfrm>
          <a:prstGeom prst="rect">
            <a:avLst/>
          </a:prstGeom>
          <a:solidFill>
            <a:srgbClr val="355E00"/>
          </a:solidFill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marL="0" indent="0" algn="ctr">
              <a:lnSpc>
                <a:spcPct val="90000"/>
              </a:lnSpc>
              <a:spcAft>
                <a:spcPct val="0"/>
              </a:spcAft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3600" b="1" dirty="0">
                <a:solidFill>
                  <a:srgbClr val="FFFF00"/>
                </a:solidFill>
                <a:latin typeface="Times New Roman" pitchFamily="16" charset="0"/>
                <a:cs typeface="Times New Roman" pitchFamily="16" charset="0"/>
              </a:rPr>
              <a:t>Mgr. </a:t>
            </a:r>
            <a:r>
              <a:rPr lang="en-GB" sz="3600" b="1" dirty="0" err="1">
                <a:solidFill>
                  <a:srgbClr val="FFFF00"/>
                </a:solidFill>
                <a:latin typeface="Times New Roman" pitchFamily="16" charset="0"/>
                <a:cs typeface="Times New Roman" pitchFamily="16" charset="0"/>
              </a:rPr>
              <a:t>Zdeněk</a:t>
            </a:r>
            <a:r>
              <a:rPr lang="en-GB" sz="3600" b="1" dirty="0">
                <a:solidFill>
                  <a:srgbClr val="FFFF00"/>
                </a:solidFill>
                <a:latin typeface="Times New Roman" pitchFamily="16" charset="0"/>
                <a:cs typeface="Times New Roman" pitchFamily="16" charset="0"/>
              </a:rPr>
              <a:t> </a:t>
            </a:r>
            <a:r>
              <a:rPr lang="en-GB" sz="3600" b="1" dirty="0" err="1">
                <a:solidFill>
                  <a:srgbClr val="FFFF00"/>
                </a:solidFill>
                <a:latin typeface="Times New Roman" pitchFamily="16" charset="0"/>
                <a:cs typeface="Times New Roman" pitchFamily="16" charset="0"/>
              </a:rPr>
              <a:t>Hromádka</a:t>
            </a:r>
            <a:r>
              <a:rPr lang="en-GB" sz="3600" b="1" dirty="0">
                <a:solidFill>
                  <a:srgbClr val="FFFF00"/>
                </a:solidFill>
                <a:latin typeface="Times New Roman" pitchFamily="16" charset="0"/>
                <a:cs typeface="Times New Roman" pitchFamily="16" charset="0"/>
              </a:rPr>
              <a:t>, Ph.D.</a:t>
            </a:r>
          </a:p>
          <a:p>
            <a:pPr marL="0" indent="0" algn="ctr">
              <a:lnSpc>
                <a:spcPct val="90000"/>
              </a:lnSpc>
              <a:spcAft>
                <a:spcPct val="0"/>
              </a:spcAft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3600" b="1" dirty="0">
                <a:solidFill>
                  <a:srgbClr val="CCCCFF"/>
                </a:solidFill>
                <a:latin typeface="Times New Roman" pitchFamily="16" charset="0"/>
                <a:cs typeface="Times New Roman" pitchFamily="16" charset="0"/>
                <a:hlinkClick r:id="rId3"/>
              </a:rPr>
              <a:t>13549@mail.muni.cz</a:t>
            </a:r>
          </a:p>
          <a:p>
            <a:pPr marL="0" indent="0" algn="ctr">
              <a:lnSpc>
                <a:spcPct val="90000"/>
              </a:lnSpc>
              <a:spcAft>
                <a:spcPct val="0"/>
              </a:spcAft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 sz="3600" b="1" dirty="0">
              <a:solidFill>
                <a:srgbClr val="FFFF00"/>
              </a:solidFill>
              <a:latin typeface="Times New Roman" pitchFamily="16" charset="0"/>
              <a:cs typeface="Times New Roman" pitchFamily="16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2562" cy="1263650"/>
          </a:xfrm>
          <a:solidFill>
            <a:srgbClr val="355E00"/>
          </a:solidFill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3600">
                <a:solidFill>
                  <a:srgbClr val="FFFF00"/>
                </a:solidFill>
              </a:rPr>
              <a:t>Empirické a praktické směry v kurikulární teorii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8313" y="1798638"/>
            <a:ext cx="9072562" cy="5581650"/>
          </a:xfrm>
          <a:solidFill>
            <a:srgbClr val="004A4A"/>
          </a:solidFill>
          <a:ln/>
        </p:spPr>
        <p:txBody>
          <a:bodyPr/>
          <a:lstStyle/>
          <a:p>
            <a:pPr marL="762000" indent="-576263">
              <a:lnSpc>
                <a:spcPct val="87000"/>
              </a:lnSpc>
              <a:buFont typeface="Times New Roman" pitchFamily="16" charset="0"/>
              <a:buChar char="•"/>
              <a:tabLst>
                <a:tab pos="762000" algn="l"/>
                <a:tab pos="866775" algn="l"/>
                <a:tab pos="1316038" algn="l"/>
                <a:tab pos="1765300" algn="l"/>
                <a:tab pos="2214563" algn="l"/>
                <a:tab pos="2663825" algn="l"/>
                <a:tab pos="3113088" algn="l"/>
                <a:tab pos="3562350" algn="l"/>
                <a:tab pos="4011613" algn="l"/>
                <a:tab pos="4460875" algn="l"/>
                <a:tab pos="4910138" algn="l"/>
                <a:tab pos="5359400" algn="l"/>
                <a:tab pos="5808663" algn="l"/>
                <a:tab pos="6257925" algn="l"/>
                <a:tab pos="6707188" algn="l"/>
                <a:tab pos="7156450" algn="l"/>
                <a:tab pos="7605713" algn="l"/>
                <a:tab pos="8054975" algn="l"/>
                <a:tab pos="8504238" algn="l"/>
                <a:tab pos="8953500" algn="l"/>
                <a:tab pos="9402763" algn="l"/>
              </a:tabLst>
            </a:pPr>
            <a:r>
              <a:rPr lang="en-GB" sz="2800" dirty="0" err="1">
                <a:solidFill>
                  <a:srgbClr val="FFFF00"/>
                </a:solidFill>
              </a:rPr>
              <a:t>Věda</a:t>
            </a:r>
            <a:r>
              <a:rPr lang="en-GB" sz="2800" dirty="0">
                <a:solidFill>
                  <a:srgbClr val="FFFF00"/>
                </a:solidFill>
              </a:rPr>
              <a:t> (</a:t>
            </a:r>
            <a:r>
              <a:rPr lang="en-GB" sz="2800" dirty="0" err="1">
                <a:solidFill>
                  <a:srgbClr val="FFFF00"/>
                </a:solidFill>
              </a:rPr>
              <a:t>pozitivistická</a:t>
            </a:r>
            <a:r>
              <a:rPr lang="en-GB" sz="2800" dirty="0">
                <a:solidFill>
                  <a:srgbClr val="FFFF00"/>
                </a:solidFill>
              </a:rPr>
              <a:t>) </a:t>
            </a:r>
            <a:r>
              <a:rPr lang="en-GB" sz="2800" dirty="0" err="1">
                <a:solidFill>
                  <a:srgbClr val="FFFF00"/>
                </a:solidFill>
              </a:rPr>
              <a:t>překračuje</a:t>
            </a:r>
            <a:r>
              <a:rPr lang="en-GB" sz="2800" dirty="0">
                <a:solidFill>
                  <a:srgbClr val="FFFF00"/>
                </a:solidFill>
              </a:rPr>
              <a:t> </a:t>
            </a:r>
            <a:r>
              <a:rPr lang="en-GB" sz="2800" dirty="0" err="1">
                <a:solidFill>
                  <a:srgbClr val="FFFF00"/>
                </a:solidFill>
              </a:rPr>
              <a:t>své</a:t>
            </a:r>
            <a:r>
              <a:rPr lang="en-GB" sz="2800" dirty="0">
                <a:solidFill>
                  <a:srgbClr val="FFFF00"/>
                </a:solidFill>
              </a:rPr>
              <a:t> </a:t>
            </a:r>
            <a:r>
              <a:rPr lang="en-GB" sz="2800" dirty="0" err="1">
                <a:solidFill>
                  <a:srgbClr val="FFFF00"/>
                </a:solidFill>
              </a:rPr>
              <a:t>kompetence</a:t>
            </a:r>
            <a:r>
              <a:rPr lang="en-GB" sz="2800" dirty="0">
                <a:solidFill>
                  <a:srgbClr val="FFFF00"/>
                </a:solidFill>
              </a:rPr>
              <a:t>, </a:t>
            </a:r>
            <a:r>
              <a:rPr lang="en-GB" sz="2800" dirty="0" err="1">
                <a:solidFill>
                  <a:srgbClr val="FFFF00"/>
                </a:solidFill>
              </a:rPr>
              <a:t>když</a:t>
            </a:r>
            <a:r>
              <a:rPr lang="en-GB" sz="2800" dirty="0">
                <a:solidFill>
                  <a:srgbClr val="FFFF00"/>
                </a:solidFill>
              </a:rPr>
              <a:t> se </a:t>
            </a:r>
            <a:r>
              <a:rPr lang="en-GB" sz="2800" dirty="0" err="1">
                <a:solidFill>
                  <a:srgbClr val="FFFF00"/>
                </a:solidFill>
              </a:rPr>
              <a:t>snaží</a:t>
            </a:r>
            <a:r>
              <a:rPr lang="en-GB" sz="2800" dirty="0">
                <a:solidFill>
                  <a:srgbClr val="FFFF00"/>
                </a:solidFill>
              </a:rPr>
              <a:t> </a:t>
            </a:r>
            <a:r>
              <a:rPr lang="en-GB" sz="2800" dirty="0" err="1">
                <a:solidFill>
                  <a:srgbClr val="FFFF00"/>
                </a:solidFill>
              </a:rPr>
              <a:t>stanovit</a:t>
            </a:r>
            <a:r>
              <a:rPr lang="en-GB" sz="2800" dirty="0">
                <a:solidFill>
                  <a:srgbClr val="FFFF00"/>
                </a:solidFill>
              </a:rPr>
              <a:t> </a:t>
            </a:r>
            <a:r>
              <a:rPr lang="en-GB" sz="2800" dirty="0" err="1">
                <a:solidFill>
                  <a:srgbClr val="FFFF00"/>
                </a:solidFill>
              </a:rPr>
              <a:t>cíle</a:t>
            </a:r>
            <a:r>
              <a:rPr lang="en-GB" sz="2800" dirty="0">
                <a:solidFill>
                  <a:srgbClr val="FFFF00"/>
                </a:solidFill>
              </a:rPr>
              <a:t> </a:t>
            </a:r>
            <a:r>
              <a:rPr lang="en-GB" sz="2800" dirty="0" err="1">
                <a:solidFill>
                  <a:srgbClr val="FFFF00"/>
                </a:solidFill>
              </a:rPr>
              <a:t>vzdělávání</a:t>
            </a:r>
            <a:endParaRPr lang="en-GB" sz="2800" dirty="0">
              <a:solidFill>
                <a:srgbClr val="FFFF00"/>
              </a:solidFill>
            </a:endParaRPr>
          </a:p>
          <a:p>
            <a:pPr marL="762000" indent="-576263">
              <a:lnSpc>
                <a:spcPct val="87000"/>
              </a:lnSpc>
              <a:buFont typeface="Times New Roman" pitchFamily="16" charset="0"/>
              <a:buChar char="•"/>
              <a:tabLst>
                <a:tab pos="762000" algn="l"/>
                <a:tab pos="866775" algn="l"/>
                <a:tab pos="1316038" algn="l"/>
                <a:tab pos="1765300" algn="l"/>
                <a:tab pos="2214563" algn="l"/>
                <a:tab pos="2663825" algn="l"/>
                <a:tab pos="3113088" algn="l"/>
                <a:tab pos="3562350" algn="l"/>
                <a:tab pos="4011613" algn="l"/>
                <a:tab pos="4460875" algn="l"/>
                <a:tab pos="4910138" algn="l"/>
                <a:tab pos="5359400" algn="l"/>
                <a:tab pos="5808663" algn="l"/>
                <a:tab pos="6257925" algn="l"/>
                <a:tab pos="6707188" algn="l"/>
                <a:tab pos="7156450" algn="l"/>
                <a:tab pos="7605713" algn="l"/>
                <a:tab pos="8054975" algn="l"/>
                <a:tab pos="8504238" algn="l"/>
                <a:tab pos="8953500" algn="l"/>
                <a:tab pos="9402763" algn="l"/>
              </a:tabLst>
            </a:pPr>
            <a:r>
              <a:rPr lang="en-GB" sz="2800" dirty="0" err="1">
                <a:solidFill>
                  <a:srgbClr val="FFFF00"/>
                </a:solidFill>
              </a:rPr>
              <a:t>Věda</a:t>
            </a:r>
            <a:r>
              <a:rPr lang="en-GB" sz="2800" dirty="0">
                <a:solidFill>
                  <a:srgbClr val="FFFF00"/>
                </a:solidFill>
              </a:rPr>
              <a:t> </a:t>
            </a:r>
            <a:r>
              <a:rPr lang="en-GB" sz="2800" dirty="0" err="1">
                <a:solidFill>
                  <a:srgbClr val="FFFF00"/>
                </a:solidFill>
              </a:rPr>
              <a:t>může</a:t>
            </a:r>
            <a:r>
              <a:rPr lang="en-GB" sz="2800" dirty="0">
                <a:solidFill>
                  <a:srgbClr val="FFFF00"/>
                </a:solidFill>
              </a:rPr>
              <a:t> </a:t>
            </a:r>
            <a:r>
              <a:rPr lang="en-GB" sz="2800" dirty="0" err="1">
                <a:solidFill>
                  <a:srgbClr val="FFFF00"/>
                </a:solidFill>
              </a:rPr>
              <a:t>pouze</a:t>
            </a:r>
            <a:r>
              <a:rPr lang="en-GB" sz="2800" dirty="0">
                <a:solidFill>
                  <a:srgbClr val="FFFF00"/>
                </a:solidFill>
              </a:rPr>
              <a:t> </a:t>
            </a:r>
            <a:r>
              <a:rPr lang="en-GB" sz="2800" dirty="0" err="1">
                <a:solidFill>
                  <a:srgbClr val="FFFF00"/>
                </a:solidFill>
              </a:rPr>
              <a:t>popisovat</a:t>
            </a:r>
            <a:r>
              <a:rPr lang="en-GB" sz="2800" dirty="0">
                <a:solidFill>
                  <a:srgbClr val="FFFF00"/>
                </a:solidFill>
              </a:rPr>
              <a:t>, </a:t>
            </a:r>
            <a:r>
              <a:rPr lang="en-GB" sz="2800" dirty="0" err="1">
                <a:solidFill>
                  <a:srgbClr val="FFFF00"/>
                </a:solidFill>
              </a:rPr>
              <a:t>porovnávat</a:t>
            </a:r>
            <a:r>
              <a:rPr lang="en-GB" sz="2800" dirty="0">
                <a:solidFill>
                  <a:srgbClr val="FFFF00"/>
                </a:solidFill>
              </a:rPr>
              <a:t>, </a:t>
            </a:r>
            <a:r>
              <a:rPr lang="en-GB" sz="2800" dirty="0" err="1">
                <a:solidFill>
                  <a:srgbClr val="FFFF00"/>
                </a:solidFill>
              </a:rPr>
              <a:t>zkoumat</a:t>
            </a:r>
            <a:r>
              <a:rPr lang="en-GB" sz="2800" dirty="0">
                <a:solidFill>
                  <a:srgbClr val="FFFF00"/>
                </a:solidFill>
              </a:rPr>
              <a:t>, </a:t>
            </a:r>
            <a:r>
              <a:rPr lang="en-GB" sz="2800" dirty="0" err="1">
                <a:solidFill>
                  <a:srgbClr val="FFFF00"/>
                </a:solidFill>
              </a:rPr>
              <a:t>jak</a:t>
            </a:r>
            <a:r>
              <a:rPr lang="en-GB" sz="2800" dirty="0">
                <a:solidFill>
                  <a:srgbClr val="FFFF00"/>
                </a:solidFill>
              </a:rPr>
              <a:t> </a:t>
            </a:r>
            <a:r>
              <a:rPr lang="en-GB" sz="2800" dirty="0" err="1">
                <a:solidFill>
                  <a:srgbClr val="FFFF00"/>
                </a:solidFill>
              </a:rPr>
              <a:t>jednotlivé</a:t>
            </a:r>
            <a:r>
              <a:rPr lang="en-GB" sz="2800" dirty="0">
                <a:solidFill>
                  <a:srgbClr val="FFFF00"/>
                </a:solidFill>
              </a:rPr>
              <a:t> </a:t>
            </a:r>
            <a:r>
              <a:rPr lang="en-GB" sz="2800" dirty="0" err="1">
                <a:solidFill>
                  <a:srgbClr val="FFFF00"/>
                </a:solidFill>
              </a:rPr>
              <a:t>principy</a:t>
            </a:r>
            <a:r>
              <a:rPr lang="en-GB" sz="2800" dirty="0">
                <a:solidFill>
                  <a:srgbClr val="FFFF00"/>
                </a:solidFill>
              </a:rPr>
              <a:t> </a:t>
            </a:r>
            <a:r>
              <a:rPr lang="en-GB" sz="2800" dirty="0" err="1">
                <a:solidFill>
                  <a:srgbClr val="FFFF00"/>
                </a:solidFill>
              </a:rPr>
              <a:t>po</a:t>
            </a:r>
            <a:r>
              <a:rPr lang="en-GB" sz="2800" dirty="0">
                <a:solidFill>
                  <a:srgbClr val="FFFF00"/>
                </a:solidFill>
              </a:rPr>
              <a:t> </a:t>
            </a:r>
            <a:r>
              <a:rPr lang="en-GB" sz="2800" dirty="0" err="1">
                <a:solidFill>
                  <a:srgbClr val="FFFF00"/>
                </a:solidFill>
              </a:rPr>
              <a:t>svém</a:t>
            </a:r>
            <a:r>
              <a:rPr lang="en-GB" sz="2800" dirty="0">
                <a:solidFill>
                  <a:srgbClr val="FFFF00"/>
                </a:solidFill>
              </a:rPr>
              <a:t> </a:t>
            </a:r>
            <a:r>
              <a:rPr lang="en-GB" sz="2800" dirty="0" err="1">
                <a:solidFill>
                  <a:srgbClr val="FFFF00"/>
                </a:solidFill>
              </a:rPr>
              <a:t>zavedení</a:t>
            </a:r>
            <a:r>
              <a:rPr lang="en-GB" sz="2800" dirty="0">
                <a:solidFill>
                  <a:srgbClr val="FFFF00"/>
                </a:solidFill>
              </a:rPr>
              <a:t> </a:t>
            </a:r>
            <a:r>
              <a:rPr lang="en-GB" sz="2800" dirty="0" err="1">
                <a:solidFill>
                  <a:srgbClr val="FFFF00"/>
                </a:solidFill>
              </a:rPr>
              <a:t>ovlivnily</a:t>
            </a:r>
            <a:r>
              <a:rPr lang="en-GB" sz="2800" dirty="0">
                <a:solidFill>
                  <a:srgbClr val="FFFF00"/>
                </a:solidFill>
              </a:rPr>
              <a:t> </a:t>
            </a:r>
            <a:r>
              <a:rPr lang="en-GB" sz="2800" dirty="0" err="1">
                <a:solidFill>
                  <a:srgbClr val="FFFF00"/>
                </a:solidFill>
              </a:rPr>
              <a:t>průběh</a:t>
            </a:r>
            <a:r>
              <a:rPr lang="en-GB" sz="2800" dirty="0">
                <a:solidFill>
                  <a:srgbClr val="FFFF00"/>
                </a:solidFill>
              </a:rPr>
              <a:t> a </a:t>
            </a:r>
            <a:r>
              <a:rPr lang="en-GB" sz="2800" dirty="0" err="1">
                <a:solidFill>
                  <a:srgbClr val="FFFF00"/>
                </a:solidFill>
              </a:rPr>
              <a:t>produkty</a:t>
            </a:r>
            <a:r>
              <a:rPr lang="en-GB" sz="2800" dirty="0">
                <a:solidFill>
                  <a:srgbClr val="FFFF00"/>
                </a:solidFill>
              </a:rPr>
              <a:t> </a:t>
            </a:r>
            <a:r>
              <a:rPr lang="en-GB" sz="2800" dirty="0" err="1">
                <a:solidFill>
                  <a:srgbClr val="FFFF00"/>
                </a:solidFill>
              </a:rPr>
              <a:t>edukačních</a:t>
            </a:r>
            <a:r>
              <a:rPr lang="en-GB" sz="2800" dirty="0">
                <a:solidFill>
                  <a:srgbClr val="FFFF00"/>
                </a:solidFill>
              </a:rPr>
              <a:t> </a:t>
            </a:r>
            <a:r>
              <a:rPr lang="en-GB" sz="2800" dirty="0" err="1" smtClean="0">
                <a:solidFill>
                  <a:srgbClr val="FFFF00"/>
                </a:solidFill>
              </a:rPr>
              <a:t>dějů</a:t>
            </a:r>
            <a:endParaRPr lang="en-GB" sz="28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2562" cy="1263650"/>
          </a:xfrm>
          <a:solidFill>
            <a:srgbClr val="355E00"/>
          </a:solidFill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3600">
                <a:solidFill>
                  <a:srgbClr val="FFFF00"/>
                </a:solidFill>
              </a:rPr>
              <a:t>Empirické a praktické směry v kurikulární teorii</a:t>
            </a:r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8313" y="1798638"/>
            <a:ext cx="9072562" cy="5581650"/>
          </a:xfrm>
          <a:solidFill>
            <a:srgbClr val="004A4A"/>
          </a:solidFill>
          <a:ln/>
        </p:spPr>
        <p:txBody>
          <a:bodyPr/>
          <a:lstStyle/>
          <a:p>
            <a:pPr marL="762000" indent="-576263">
              <a:lnSpc>
                <a:spcPct val="87000"/>
              </a:lnSpc>
              <a:buFont typeface="Times New Roman" pitchFamily="16" charset="0"/>
              <a:buChar char="•"/>
              <a:tabLst>
                <a:tab pos="762000" algn="l"/>
                <a:tab pos="866775" algn="l"/>
                <a:tab pos="1316038" algn="l"/>
                <a:tab pos="1765300" algn="l"/>
                <a:tab pos="2214563" algn="l"/>
                <a:tab pos="2663825" algn="l"/>
                <a:tab pos="3113088" algn="l"/>
                <a:tab pos="3562350" algn="l"/>
                <a:tab pos="4011613" algn="l"/>
                <a:tab pos="4460875" algn="l"/>
                <a:tab pos="4910138" algn="l"/>
                <a:tab pos="5359400" algn="l"/>
                <a:tab pos="5808663" algn="l"/>
                <a:tab pos="6257925" algn="l"/>
                <a:tab pos="6707188" algn="l"/>
                <a:tab pos="7156450" algn="l"/>
                <a:tab pos="7605713" algn="l"/>
                <a:tab pos="8054975" algn="l"/>
                <a:tab pos="8504238" algn="l"/>
                <a:tab pos="8953500" algn="l"/>
                <a:tab pos="9402763" algn="l"/>
              </a:tabLst>
            </a:pPr>
            <a:r>
              <a:rPr lang="en-GB" sz="2800" dirty="0" err="1">
                <a:solidFill>
                  <a:srgbClr val="FFFF00"/>
                </a:solidFill>
              </a:rPr>
              <a:t>Vymezení</a:t>
            </a:r>
            <a:r>
              <a:rPr lang="en-GB" sz="2800" dirty="0">
                <a:solidFill>
                  <a:srgbClr val="FFFF00"/>
                </a:solidFill>
              </a:rPr>
              <a:t> </a:t>
            </a:r>
            <a:r>
              <a:rPr lang="en-GB" sz="2800" dirty="0" err="1">
                <a:solidFill>
                  <a:srgbClr val="FFFF00"/>
                </a:solidFill>
              </a:rPr>
              <a:t>kurikula</a:t>
            </a:r>
            <a:r>
              <a:rPr lang="en-GB" sz="2800" dirty="0">
                <a:solidFill>
                  <a:srgbClr val="FFFF00"/>
                </a:solidFill>
              </a:rPr>
              <a:t> </a:t>
            </a:r>
            <a:r>
              <a:rPr lang="en-GB" sz="2800" dirty="0" err="1">
                <a:solidFill>
                  <a:srgbClr val="FFFF00"/>
                </a:solidFill>
              </a:rPr>
              <a:t>jako</a:t>
            </a:r>
            <a:r>
              <a:rPr lang="en-GB" sz="2800" dirty="0">
                <a:solidFill>
                  <a:srgbClr val="FFFF00"/>
                </a:solidFill>
              </a:rPr>
              <a:t> </a:t>
            </a:r>
            <a:r>
              <a:rPr lang="en-GB" sz="2800" dirty="0" err="1">
                <a:solidFill>
                  <a:srgbClr val="FFFF00"/>
                </a:solidFill>
              </a:rPr>
              <a:t>linie</a:t>
            </a:r>
            <a:r>
              <a:rPr lang="en-GB" sz="2800" dirty="0">
                <a:solidFill>
                  <a:srgbClr val="FFFF00"/>
                </a:solidFill>
              </a:rPr>
              <a:t> </a:t>
            </a:r>
            <a:r>
              <a:rPr lang="en-GB" sz="2800" dirty="0" err="1">
                <a:solidFill>
                  <a:srgbClr val="FFFF00"/>
                </a:solidFill>
              </a:rPr>
              <a:t>zaměřené</a:t>
            </a:r>
            <a:r>
              <a:rPr lang="en-GB" sz="2800" dirty="0">
                <a:solidFill>
                  <a:srgbClr val="FFFF00"/>
                </a:solidFill>
              </a:rPr>
              <a:t> </a:t>
            </a:r>
            <a:r>
              <a:rPr lang="en-GB" sz="2800" dirty="0" err="1">
                <a:solidFill>
                  <a:srgbClr val="FFFF00"/>
                </a:solidFill>
              </a:rPr>
              <a:t>na</a:t>
            </a:r>
            <a:r>
              <a:rPr lang="en-GB" sz="2800" dirty="0">
                <a:solidFill>
                  <a:srgbClr val="FFFF00"/>
                </a:solidFill>
              </a:rPr>
              <a:t> </a:t>
            </a:r>
            <a:r>
              <a:rPr lang="en-GB" sz="2800" dirty="0" err="1">
                <a:solidFill>
                  <a:srgbClr val="FFFF00"/>
                </a:solidFill>
              </a:rPr>
              <a:t>konkrétní</a:t>
            </a:r>
            <a:r>
              <a:rPr lang="en-GB" sz="2800" dirty="0">
                <a:solidFill>
                  <a:srgbClr val="FFFF00"/>
                </a:solidFill>
              </a:rPr>
              <a:t> </a:t>
            </a:r>
            <a:r>
              <a:rPr lang="en-GB" sz="2800" dirty="0" err="1">
                <a:solidFill>
                  <a:srgbClr val="FFFF00"/>
                </a:solidFill>
              </a:rPr>
              <a:t>procedury</a:t>
            </a:r>
            <a:r>
              <a:rPr lang="en-GB" sz="2800" dirty="0">
                <a:solidFill>
                  <a:srgbClr val="FFFF00"/>
                </a:solidFill>
              </a:rPr>
              <a:t> </a:t>
            </a:r>
            <a:r>
              <a:rPr lang="en-GB" sz="2800" dirty="0" err="1">
                <a:solidFill>
                  <a:srgbClr val="FFFF00"/>
                </a:solidFill>
              </a:rPr>
              <a:t>výběru</a:t>
            </a:r>
            <a:r>
              <a:rPr lang="en-GB" sz="2800" dirty="0">
                <a:solidFill>
                  <a:srgbClr val="FFFF00"/>
                </a:solidFill>
              </a:rPr>
              <a:t>, </a:t>
            </a:r>
            <a:r>
              <a:rPr lang="en-GB" sz="2800" dirty="0" err="1">
                <a:solidFill>
                  <a:srgbClr val="FFFF00"/>
                </a:solidFill>
              </a:rPr>
              <a:t>struktury</a:t>
            </a:r>
            <a:r>
              <a:rPr lang="en-GB" sz="2800" dirty="0">
                <a:solidFill>
                  <a:srgbClr val="FFFF00"/>
                </a:solidFill>
              </a:rPr>
              <a:t> a </a:t>
            </a:r>
            <a:r>
              <a:rPr lang="en-GB" sz="2800" dirty="0" err="1">
                <a:solidFill>
                  <a:srgbClr val="FFFF00"/>
                </a:solidFill>
              </a:rPr>
              <a:t>uspořádání</a:t>
            </a:r>
            <a:r>
              <a:rPr lang="en-GB" sz="2800" dirty="0">
                <a:solidFill>
                  <a:srgbClr val="FFFF00"/>
                </a:solidFill>
              </a:rPr>
              <a:t> </a:t>
            </a:r>
            <a:r>
              <a:rPr lang="en-GB" sz="2800" dirty="0" err="1">
                <a:solidFill>
                  <a:srgbClr val="FFFF00"/>
                </a:solidFill>
              </a:rPr>
              <a:t>toho</a:t>
            </a:r>
            <a:r>
              <a:rPr lang="en-GB" sz="2800" dirty="0">
                <a:solidFill>
                  <a:srgbClr val="FFFF00"/>
                </a:solidFill>
              </a:rPr>
              <a:t>, co </a:t>
            </a:r>
            <a:r>
              <a:rPr lang="en-GB" sz="2800" dirty="0" err="1">
                <a:solidFill>
                  <a:srgbClr val="FFFF00"/>
                </a:solidFill>
              </a:rPr>
              <a:t>má</a:t>
            </a:r>
            <a:r>
              <a:rPr lang="en-GB" sz="2800" dirty="0">
                <a:solidFill>
                  <a:srgbClr val="FFFF00"/>
                </a:solidFill>
              </a:rPr>
              <a:t> </a:t>
            </a:r>
            <a:r>
              <a:rPr lang="en-GB" sz="2800" dirty="0" err="1">
                <a:solidFill>
                  <a:srgbClr val="FFFF00"/>
                </a:solidFill>
              </a:rPr>
              <a:t>být</a:t>
            </a:r>
            <a:r>
              <a:rPr lang="en-GB" sz="2800" dirty="0">
                <a:solidFill>
                  <a:srgbClr val="FFFF00"/>
                </a:solidFill>
              </a:rPr>
              <a:t> </a:t>
            </a:r>
            <a:r>
              <a:rPr lang="en-GB" sz="2800" dirty="0" err="1">
                <a:solidFill>
                  <a:srgbClr val="FFFF00"/>
                </a:solidFill>
              </a:rPr>
              <a:t>obsahem</a:t>
            </a:r>
            <a:r>
              <a:rPr lang="en-GB" sz="2800" dirty="0">
                <a:solidFill>
                  <a:srgbClr val="FFFF00"/>
                </a:solidFill>
              </a:rPr>
              <a:t> </a:t>
            </a:r>
            <a:r>
              <a:rPr lang="en-GB" sz="2800" dirty="0" err="1">
                <a:solidFill>
                  <a:srgbClr val="FFFF00"/>
                </a:solidFill>
              </a:rPr>
              <a:t>školní</a:t>
            </a:r>
            <a:r>
              <a:rPr lang="en-GB" sz="2800" dirty="0">
                <a:solidFill>
                  <a:srgbClr val="FFFF00"/>
                </a:solidFill>
              </a:rPr>
              <a:t> </a:t>
            </a:r>
            <a:r>
              <a:rPr lang="en-GB" sz="2800" dirty="0" err="1">
                <a:solidFill>
                  <a:srgbClr val="FFFF00"/>
                </a:solidFill>
              </a:rPr>
              <a:t>edukace</a:t>
            </a:r>
            <a:endParaRPr lang="en-GB" sz="2800" dirty="0">
              <a:solidFill>
                <a:srgbClr val="FFFF00"/>
              </a:solidFill>
            </a:endParaRPr>
          </a:p>
          <a:p>
            <a:pPr marL="762000" indent="-576263">
              <a:lnSpc>
                <a:spcPct val="87000"/>
              </a:lnSpc>
              <a:buFont typeface="Times New Roman" pitchFamily="16" charset="0"/>
              <a:buChar char="•"/>
              <a:tabLst>
                <a:tab pos="762000" algn="l"/>
                <a:tab pos="866775" algn="l"/>
                <a:tab pos="1316038" algn="l"/>
                <a:tab pos="1765300" algn="l"/>
                <a:tab pos="2214563" algn="l"/>
                <a:tab pos="2663825" algn="l"/>
                <a:tab pos="3113088" algn="l"/>
                <a:tab pos="3562350" algn="l"/>
                <a:tab pos="4011613" algn="l"/>
                <a:tab pos="4460875" algn="l"/>
                <a:tab pos="4910138" algn="l"/>
                <a:tab pos="5359400" algn="l"/>
                <a:tab pos="5808663" algn="l"/>
                <a:tab pos="6257925" algn="l"/>
                <a:tab pos="6707188" algn="l"/>
                <a:tab pos="7156450" algn="l"/>
                <a:tab pos="7605713" algn="l"/>
                <a:tab pos="8054975" algn="l"/>
                <a:tab pos="8504238" algn="l"/>
                <a:tab pos="8953500" algn="l"/>
                <a:tab pos="9402763" algn="l"/>
              </a:tabLst>
            </a:pPr>
            <a:r>
              <a:rPr lang="en-GB" sz="2800" dirty="0" smtClean="0">
                <a:solidFill>
                  <a:srgbClr val="FFFF00"/>
                </a:solidFill>
              </a:rPr>
              <a:t>Doyle</a:t>
            </a:r>
            <a:r>
              <a:rPr lang="en-GB" sz="2800" dirty="0">
                <a:solidFill>
                  <a:srgbClr val="FFFF00"/>
                </a:solidFill>
              </a:rPr>
              <a:t>: </a:t>
            </a:r>
            <a:r>
              <a:rPr lang="en-GB" sz="2800" dirty="0" err="1">
                <a:solidFill>
                  <a:srgbClr val="FFFF00"/>
                </a:solidFill>
              </a:rPr>
              <a:t>kurikulum</a:t>
            </a:r>
            <a:r>
              <a:rPr lang="en-GB" sz="2800" dirty="0">
                <a:solidFill>
                  <a:srgbClr val="FFFF00"/>
                </a:solidFill>
              </a:rPr>
              <a:t> je </a:t>
            </a:r>
            <a:r>
              <a:rPr lang="en-GB" sz="2800" dirty="0" err="1">
                <a:solidFill>
                  <a:srgbClr val="FFFF00"/>
                </a:solidFill>
              </a:rPr>
              <a:t>nutné</a:t>
            </a:r>
            <a:r>
              <a:rPr lang="en-GB" sz="2800" dirty="0">
                <a:solidFill>
                  <a:srgbClr val="FFFF00"/>
                </a:solidFill>
              </a:rPr>
              <a:t> </a:t>
            </a:r>
            <a:r>
              <a:rPr lang="en-GB" sz="2800" dirty="0" err="1">
                <a:solidFill>
                  <a:srgbClr val="FFFF00"/>
                </a:solidFill>
              </a:rPr>
              <a:t>chápat</a:t>
            </a:r>
            <a:r>
              <a:rPr lang="en-GB" sz="2800" dirty="0">
                <a:solidFill>
                  <a:srgbClr val="FFFF00"/>
                </a:solidFill>
              </a:rPr>
              <a:t> </a:t>
            </a:r>
            <a:r>
              <a:rPr lang="en-GB" sz="2800" dirty="0" err="1">
                <a:solidFill>
                  <a:srgbClr val="FFFF00"/>
                </a:solidFill>
              </a:rPr>
              <a:t>jako</a:t>
            </a:r>
            <a:r>
              <a:rPr lang="en-GB" sz="2800" dirty="0">
                <a:solidFill>
                  <a:srgbClr val="FFFF00"/>
                </a:solidFill>
              </a:rPr>
              <a:t> </a:t>
            </a:r>
            <a:r>
              <a:rPr lang="en-GB" sz="2800" dirty="0" err="1">
                <a:solidFill>
                  <a:srgbClr val="FFFF00"/>
                </a:solidFill>
              </a:rPr>
              <a:t>obsah</a:t>
            </a:r>
            <a:r>
              <a:rPr lang="en-GB" sz="2800" dirty="0">
                <a:solidFill>
                  <a:srgbClr val="FFFF00"/>
                </a:solidFill>
              </a:rPr>
              <a:t> </a:t>
            </a:r>
            <a:r>
              <a:rPr lang="en-GB" sz="2800" dirty="0" err="1">
                <a:solidFill>
                  <a:srgbClr val="FFFF00"/>
                </a:solidFill>
              </a:rPr>
              <a:t>toho</a:t>
            </a:r>
            <a:r>
              <a:rPr lang="en-GB" sz="2800" dirty="0">
                <a:solidFill>
                  <a:srgbClr val="FFFF00"/>
                </a:solidFill>
              </a:rPr>
              <a:t>, </a:t>
            </a:r>
            <a:r>
              <a:rPr lang="en-GB" sz="2800" dirty="0" err="1">
                <a:solidFill>
                  <a:srgbClr val="FFFF00"/>
                </a:solidFill>
              </a:rPr>
              <a:t>čemu</a:t>
            </a:r>
            <a:r>
              <a:rPr lang="en-GB" sz="2800" dirty="0">
                <a:solidFill>
                  <a:srgbClr val="FFFF00"/>
                </a:solidFill>
              </a:rPr>
              <a:t> se </a:t>
            </a:r>
            <a:r>
              <a:rPr lang="en-GB" sz="2800" dirty="0" err="1">
                <a:solidFill>
                  <a:srgbClr val="FFFF00"/>
                </a:solidFill>
              </a:rPr>
              <a:t>ve</a:t>
            </a:r>
            <a:r>
              <a:rPr lang="en-GB" sz="2800" dirty="0">
                <a:solidFill>
                  <a:srgbClr val="FFFF00"/>
                </a:solidFill>
              </a:rPr>
              <a:t> </a:t>
            </a:r>
            <a:r>
              <a:rPr lang="en-GB" sz="2800" dirty="0" err="1">
                <a:solidFill>
                  <a:srgbClr val="FFFF00"/>
                </a:solidFill>
              </a:rPr>
              <a:t>škole</a:t>
            </a:r>
            <a:r>
              <a:rPr lang="en-GB" sz="2800" dirty="0">
                <a:solidFill>
                  <a:srgbClr val="FFFF00"/>
                </a:solidFill>
              </a:rPr>
              <a:t> </a:t>
            </a:r>
            <a:r>
              <a:rPr lang="en-GB" sz="2800" dirty="0" err="1">
                <a:solidFill>
                  <a:srgbClr val="FFFF00"/>
                </a:solidFill>
              </a:rPr>
              <a:t>vyučuje</a:t>
            </a:r>
            <a:r>
              <a:rPr lang="en-GB" sz="2800" dirty="0">
                <a:solidFill>
                  <a:srgbClr val="FFFF00"/>
                </a:solidFill>
              </a:rPr>
              <a:t>. </a:t>
            </a:r>
            <a:r>
              <a:rPr lang="en-GB" sz="2800" dirty="0" err="1">
                <a:solidFill>
                  <a:srgbClr val="FFFF00"/>
                </a:solidFill>
              </a:rPr>
              <a:t>Klíčovou</a:t>
            </a:r>
            <a:r>
              <a:rPr lang="en-GB" sz="2800" dirty="0">
                <a:solidFill>
                  <a:srgbClr val="FFFF00"/>
                </a:solidFill>
              </a:rPr>
              <a:t> </a:t>
            </a:r>
            <a:r>
              <a:rPr lang="en-GB" sz="2800" dirty="0" err="1">
                <a:solidFill>
                  <a:srgbClr val="FFFF00"/>
                </a:solidFill>
              </a:rPr>
              <a:t>otázkou</a:t>
            </a:r>
            <a:r>
              <a:rPr lang="en-GB" sz="2800" dirty="0">
                <a:solidFill>
                  <a:srgbClr val="FFFF00"/>
                </a:solidFill>
              </a:rPr>
              <a:t> je, </a:t>
            </a:r>
            <a:r>
              <a:rPr lang="en-GB" sz="2800" dirty="0" err="1">
                <a:solidFill>
                  <a:srgbClr val="FFFF00"/>
                </a:solidFill>
              </a:rPr>
              <a:t>jak</a:t>
            </a:r>
            <a:r>
              <a:rPr lang="en-GB" sz="2800" dirty="0">
                <a:solidFill>
                  <a:srgbClr val="FFFF00"/>
                </a:solidFill>
              </a:rPr>
              <a:t> </a:t>
            </a:r>
            <a:r>
              <a:rPr lang="en-GB" sz="2800" dirty="0" err="1">
                <a:solidFill>
                  <a:srgbClr val="FFFF00"/>
                </a:solidFill>
              </a:rPr>
              <a:t>převádět</a:t>
            </a:r>
            <a:r>
              <a:rPr lang="en-GB" sz="2800" dirty="0">
                <a:solidFill>
                  <a:srgbClr val="FFFF00"/>
                </a:solidFill>
              </a:rPr>
              <a:t> </a:t>
            </a:r>
            <a:r>
              <a:rPr lang="en-GB" sz="2800" dirty="0" err="1">
                <a:solidFill>
                  <a:srgbClr val="FFFF00"/>
                </a:solidFill>
              </a:rPr>
              <a:t>obsahy</a:t>
            </a:r>
            <a:r>
              <a:rPr lang="en-GB" sz="2800" dirty="0">
                <a:solidFill>
                  <a:srgbClr val="FFFF00"/>
                </a:solidFill>
              </a:rPr>
              <a:t> </a:t>
            </a:r>
            <a:r>
              <a:rPr lang="en-GB" sz="2800" dirty="0" err="1">
                <a:solidFill>
                  <a:srgbClr val="FFFF00"/>
                </a:solidFill>
              </a:rPr>
              <a:t>lidského</a:t>
            </a:r>
            <a:r>
              <a:rPr lang="en-GB" sz="2800" dirty="0">
                <a:solidFill>
                  <a:srgbClr val="FFFF00"/>
                </a:solidFill>
              </a:rPr>
              <a:t> </a:t>
            </a:r>
            <a:r>
              <a:rPr lang="en-GB" sz="2800" dirty="0" err="1">
                <a:solidFill>
                  <a:srgbClr val="FFFF00"/>
                </a:solidFill>
              </a:rPr>
              <a:t>poznání</a:t>
            </a:r>
            <a:r>
              <a:rPr lang="en-GB" sz="2800" dirty="0">
                <a:solidFill>
                  <a:srgbClr val="FFFF00"/>
                </a:solidFill>
              </a:rPr>
              <a:t> (z </a:t>
            </a:r>
            <a:r>
              <a:rPr lang="en-GB" sz="2800" dirty="0" err="1">
                <a:solidFill>
                  <a:srgbClr val="FFFF00"/>
                </a:solidFill>
              </a:rPr>
              <a:t>věd</a:t>
            </a:r>
            <a:r>
              <a:rPr lang="en-GB" sz="2800" dirty="0">
                <a:solidFill>
                  <a:srgbClr val="FFFF00"/>
                </a:solidFill>
              </a:rPr>
              <a:t>) do </a:t>
            </a:r>
            <a:r>
              <a:rPr lang="en-GB" sz="2800" dirty="0" err="1">
                <a:solidFill>
                  <a:srgbClr val="FFFF00"/>
                </a:solidFill>
              </a:rPr>
              <a:t>zjednodušené</a:t>
            </a:r>
            <a:r>
              <a:rPr lang="en-GB" sz="2800" dirty="0">
                <a:solidFill>
                  <a:srgbClr val="FFFF00"/>
                </a:solidFill>
              </a:rPr>
              <a:t>, </a:t>
            </a:r>
            <a:r>
              <a:rPr lang="en-GB" sz="2800" dirty="0" err="1">
                <a:solidFill>
                  <a:srgbClr val="FFFF00"/>
                </a:solidFill>
              </a:rPr>
              <a:t>didakticky</a:t>
            </a:r>
            <a:r>
              <a:rPr lang="en-GB" sz="2800" dirty="0">
                <a:solidFill>
                  <a:srgbClr val="FFFF00"/>
                </a:solidFill>
              </a:rPr>
              <a:t> </a:t>
            </a:r>
            <a:r>
              <a:rPr lang="en-GB" sz="2800" dirty="0" err="1">
                <a:solidFill>
                  <a:srgbClr val="FFFF00"/>
                </a:solidFill>
              </a:rPr>
              <a:t>uzpůsobené</a:t>
            </a:r>
            <a:r>
              <a:rPr lang="en-GB" sz="2800" dirty="0">
                <a:solidFill>
                  <a:srgbClr val="FFFF00"/>
                </a:solidFill>
              </a:rPr>
              <a:t> </a:t>
            </a:r>
            <a:r>
              <a:rPr lang="en-GB" sz="2800" dirty="0" err="1">
                <a:solidFill>
                  <a:srgbClr val="FFFF00"/>
                </a:solidFill>
              </a:rPr>
              <a:t>podoby</a:t>
            </a:r>
            <a:endParaRPr lang="en-GB" sz="28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2562" cy="1263650"/>
          </a:xfrm>
          <a:solidFill>
            <a:srgbClr val="355E00"/>
          </a:solidFill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3600">
                <a:solidFill>
                  <a:srgbClr val="FFFF00"/>
                </a:solidFill>
              </a:rPr>
              <a:t>Empirické a praktické směry v kurikulární teorii</a:t>
            </a:r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8313" y="1798638"/>
            <a:ext cx="9072562" cy="5581650"/>
          </a:xfrm>
          <a:solidFill>
            <a:srgbClr val="004A4A"/>
          </a:solidFill>
          <a:ln/>
        </p:spPr>
        <p:txBody>
          <a:bodyPr/>
          <a:lstStyle/>
          <a:p>
            <a:pPr marL="762000" indent="-576263">
              <a:lnSpc>
                <a:spcPct val="87000"/>
              </a:lnSpc>
              <a:buFont typeface="Times New Roman" pitchFamily="16" charset="0"/>
              <a:buChar char="•"/>
              <a:tabLst>
                <a:tab pos="762000" algn="l"/>
                <a:tab pos="866775" algn="l"/>
                <a:tab pos="1316038" algn="l"/>
                <a:tab pos="1765300" algn="l"/>
                <a:tab pos="2214563" algn="l"/>
                <a:tab pos="2663825" algn="l"/>
                <a:tab pos="3113088" algn="l"/>
                <a:tab pos="3562350" algn="l"/>
                <a:tab pos="4011613" algn="l"/>
                <a:tab pos="4460875" algn="l"/>
                <a:tab pos="4910138" algn="l"/>
                <a:tab pos="5359400" algn="l"/>
                <a:tab pos="5808663" algn="l"/>
                <a:tab pos="6257925" algn="l"/>
                <a:tab pos="6707188" algn="l"/>
                <a:tab pos="7156450" algn="l"/>
                <a:tab pos="7605713" algn="l"/>
                <a:tab pos="8054975" algn="l"/>
                <a:tab pos="8504238" algn="l"/>
                <a:tab pos="8953500" algn="l"/>
                <a:tab pos="9402763" algn="l"/>
              </a:tabLst>
            </a:pPr>
            <a:r>
              <a:rPr lang="en-GB" sz="2800">
                <a:solidFill>
                  <a:srgbClr val="FFFF00"/>
                </a:solidFill>
              </a:rPr>
              <a:t>Pro nás je klíčové pojetí kurikula jako OBSAH VZDĚLÁVÁNÍ</a:t>
            </a:r>
          </a:p>
          <a:p>
            <a:pPr marL="762000" indent="-576263">
              <a:lnSpc>
                <a:spcPct val="87000"/>
              </a:lnSpc>
              <a:buFont typeface="Times New Roman" pitchFamily="16" charset="0"/>
              <a:buChar char="•"/>
              <a:tabLst>
                <a:tab pos="762000" algn="l"/>
                <a:tab pos="866775" algn="l"/>
                <a:tab pos="1316038" algn="l"/>
                <a:tab pos="1765300" algn="l"/>
                <a:tab pos="2214563" algn="l"/>
                <a:tab pos="2663825" algn="l"/>
                <a:tab pos="3113088" algn="l"/>
                <a:tab pos="3562350" algn="l"/>
                <a:tab pos="4011613" algn="l"/>
                <a:tab pos="4460875" algn="l"/>
                <a:tab pos="4910138" algn="l"/>
                <a:tab pos="5359400" algn="l"/>
                <a:tab pos="5808663" algn="l"/>
                <a:tab pos="6257925" algn="l"/>
                <a:tab pos="6707188" algn="l"/>
                <a:tab pos="7156450" algn="l"/>
                <a:tab pos="7605713" algn="l"/>
                <a:tab pos="8054975" algn="l"/>
                <a:tab pos="8504238" algn="l"/>
                <a:tab pos="8953500" algn="l"/>
                <a:tab pos="9402763" algn="l"/>
              </a:tabLst>
            </a:pPr>
            <a:r>
              <a:rPr lang="en-GB" sz="2800">
                <a:solidFill>
                  <a:srgbClr val="FFFF00"/>
                </a:solidFill>
              </a:rPr>
              <a:t>České a zahraniční prameny pro teorii a výzkum kurikula v Moderní pedagogice (Průcha 2002)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2562" cy="1263650"/>
          </a:xfrm>
          <a:solidFill>
            <a:srgbClr val="355E00"/>
          </a:solidFill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3600">
                <a:solidFill>
                  <a:srgbClr val="FFFF00"/>
                </a:solidFill>
              </a:rPr>
              <a:t>Formy existence kurikula</a:t>
            </a:r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8313" y="1798638"/>
            <a:ext cx="9072562" cy="5581650"/>
          </a:xfrm>
          <a:solidFill>
            <a:srgbClr val="004A4A"/>
          </a:solidFill>
          <a:ln/>
        </p:spPr>
        <p:txBody>
          <a:bodyPr/>
          <a:lstStyle/>
          <a:p>
            <a:pPr marL="762000" indent="-576263">
              <a:lnSpc>
                <a:spcPct val="87000"/>
              </a:lnSpc>
              <a:buFont typeface="Times New Roman" pitchFamily="16" charset="0"/>
              <a:buChar char="•"/>
              <a:tabLst>
                <a:tab pos="762000" algn="l"/>
                <a:tab pos="866775" algn="l"/>
                <a:tab pos="1316038" algn="l"/>
                <a:tab pos="1765300" algn="l"/>
                <a:tab pos="2214563" algn="l"/>
                <a:tab pos="2663825" algn="l"/>
                <a:tab pos="3113088" algn="l"/>
                <a:tab pos="3562350" algn="l"/>
                <a:tab pos="4011613" algn="l"/>
                <a:tab pos="4460875" algn="l"/>
                <a:tab pos="4910138" algn="l"/>
                <a:tab pos="5359400" algn="l"/>
                <a:tab pos="5808663" algn="l"/>
                <a:tab pos="6257925" algn="l"/>
                <a:tab pos="6707188" algn="l"/>
                <a:tab pos="7156450" algn="l"/>
                <a:tab pos="7605713" algn="l"/>
                <a:tab pos="8054975" algn="l"/>
                <a:tab pos="8504238" algn="l"/>
                <a:tab pos="8953500" algn="l"/>
                <a:tab pos="9402763" algn="l"/>
              </a:tabLst>
            </a:pPr>
            <a:r>
              <a:rPr lang="en-GB" sz="2800" dirty="0">
                <a:solidFill>
                  <a:srgbClr val="FFFF00"/>
                </a:solidFill>
              </a:rPr>
              <a:t>Co je to </a:t>
            </a:r>
            <a:r>
              <a:rPr lang="en-GB" sz="2800" dirty="0" err="1">
                <a:solidFill>
                  <a:srgbClr val="FFFF00"/>
                </a:solidFill>
              </a:rPr>
              <a:t>obsah</a:t>
            </a:r>
            <a:r>
              <a:rPr lang="en-GB" sz="2800" dirty="0">
                <a:solidFill>
                  <a:srgbClr val="FFFF00"/>
                </a:solidFill>
              </a:rPr>
              <a:t> </a:t>
            </a:r>
            <a:r>
              <a:rPr lang="en-GB" sz="2800" dirty="0" err="1">
                <a:solidFill>
                  <a:srgbClr val="FFFF00"/>
                </a:solidFill>
              </a:rPr>
              <a:t>vzdělávání</a:t>
            </a:r>
            <a:r>
              <a:rPr lang="en-GB" sz="2800" dirty="0">
                <a:solidFill>
                  <a:srgbClr val="FFFF00"/>
                </a:solidFill>
              </a:rPr>
              <a:t>?</a:t>
            </a:r>
          </a:p>
          <a:p>
            <a:pPr marL="762000" indent="-576263">
              <a:lnSpc>
                <a:spcPct val="87000"/>
              </a:lnSpc>
              <a:buFont typeface="Times New Roman" pitchFamily="16" charset="0"/>
              <a:buChar char="•"/>
              <a:tabLst>
                <a:tab pos="762000" algn="l"/>
                <a:tab pos="866775" algn="l"/>
                <a:tab pos="1316038" algn="l"/>
                <a:tab pos="1765300" algn="l"/>
                <a:tab pos="2214563" algn="l"/>
                <a:tab pos="2663825" algn="l"/>
                <a:tab pos="3113088" algn="l"/>
                <a:tab pos="3562350" algn="l"/>
                <a:tab pos="4011613" algn="l"/>
                <a:tab pos="4460875" algn="l"/>
                <a:tab pos="4910138" algn="l"/>
                <a:tab pos="5359400" algn="l"/>
                <a:tab pos="5808663" algn="l"/>
                <a:tab pos="6257925" algn="l"/>
                <a:tab pos="6707188" algn="l"/>
                <a:tab pos="7156450" algn="l"/>
                <a:tab pos="7605713" algn="l"/>
                <a:tab pos="8054975" algn="l"/>
                <a:tab pos="8504238" algn="l"/>
                <a:tab pos="8953500" algn="l"/>
                <a:tab pos="9402763" algn="l"/>
              </a:tabLst>
            </a:pPr>
            <a:r>
              <a:rPr lang="en-GB" sz="2800" dirty="0">
                <a:solidFill>
                  <a:srgbClr val="FFFF00"/>
                </a:solidFill>
              </a:rPr>
              <a:t>Je </a:t>
            </a:r>
            <a:r>
              <a:rPr lang="en-GB" sz="2800" dirty="0" err="1">
                <a:solidFill>
                  <a:srgbClr val="FFFF00"/>
                </a:solidFill>
              </a:rPr>
              <a:t>obsah</a:t>
            </a:r>
            <a:r>
              <a:rPr lang="en-GB" sz="2800" dirty="0">
                <a:solidFill>
                  <a:srgbClr val="FFFF00"/>
                </a:solidFill>
              </a:rPr>
              <a:t> </a:t>
            </a:r>
            <a:r>
              <a:rPr lang="en-GB" sz="2800" dirty="0" err="1">
                <a:solidFill>
                  <a:srgbClr val="FFFF00"/>
                </a:solidFill>
              </a:rPr>
              <a:t>totéž</a:t>
            </a:r>
            <a:r>
              <a:rPr lang="en-GB" sz="2800" dirty="0">
                <a:solidFill>
                  <a:srgbClr val="FFFF00"/>
                </a:solidFill>
              </a:rPr>
              <a:t> co </a:t>
            </a:r>
            <a:r>
              <a:rPr lang="en-GB" sz="2800" dirty="0" err="1">
                <a:solidFill>
                  <a:srgbClr val="FFFF00"/>
                </a:solidFill>
              </a:rPr>
              <a:t>učivo</a:t>
            </a:r>
            <a:r>
              <a:rPr lang="en-GB" sz="2800" dirty="0">
                <a:solidFill>
                  <a:srgbClr val="FFFF00"/>
                </a:solidFill>
              </a:rPr>
              <a:t>?</a:t>
            </a:r>
          </a:p>
          <a:p>
            <a:pPr marL="762000" indent="-576263">
              <a:lnSpc>
                <a:spcPct val="87000"/>
              </a:lnSpc>
              <a:buFont typeface="Times New Roman" pitchFamily="16" charset="0"/>
              <a:buChar char="•"/>
              <a:tabLst>
                <a:tab pos="762000" algn="l"/>
                <a:tab pos="866775" algn="l"/>
                <a:tab pos="1316038" algn="l"/>
                <a:tab pos="1765300" algn="l"/>
                <a:tab pos="2214563" algn="l"/>
                <a:tab pos="2663825" algn="l"/>
                <a:tab pos="3113088" algn="l"/>
                <a:tab pos="3562350" algn="l"/>
                <a:tab pos="4011613" algn="l"/>
                <a:tab pos="4460875" algn="l"/>
                <a:tab pos="4910138" algn="l"/>
                <a:tab pos="5359400" algn="l"/>
                <a:tab pos="5808663" algn="l"/>
                <a:tab pos="6257925" algn="l"/>
                <a:tab pos="6707188" algn="l"/>
                <a:tab pos="7156450" algn="l"/>
                <a:tab pos="7605713" algn="l"/>
                <a:tab pos="8054975" algn="l"/>
                <a:tab pos="8504238" algn="l"/>
                <a:tab pos="8953500" algn="l"/>
                <a:tab pos="9402763" algn="l"/>
              </a:tabLst>
            </a:pPr>
            <a:r>
              <a:rPr lang="en-GB" sz="2800" dirty="0" err="1">
                <a:solidFill>
                  <a:srgbClr val="FFFF00"/>
                </a:solidFill>
              </a:rPr>
              <a:t>Obsah</a:t>
            </a:r>
            <a:r>
              <a:rPr lang="en-GB" sz="2800" dirty="0">
                <a:solidFill>
                  <a:srgbClr val="FFFF00"/>
                </a:solidFill>
              </a:rPr>
              <a:t>: </a:t>
            </a:r>
            <a:r>
              <a:rPr lang="en-GB" sz="2800" dirty="0" err="1">
                <a:solidFill>
                  <a:srgbClr val="FFFF00"/>
                </a:solidFill>
              </a:rPr>
              <a:t>témata</a:t>
            </a:r>
            <a:r>
              <a:rPr lang="en-GB" sz="2800" dirty="0">
                <a:solidFill>
                  <a:srgbClr val="FFFF00"/>
                </a:solidFill>
              </a:rPr>
              <a:t>, </a:t>
            </a:r>
            <a:r>
              <a:rPr lang="en-GB" sz="2800" dirty="0" err="1">
                <a:solidFill>
                  <a:srgbClr val="FFFF00"/>
                </a:solidFill>
              </a:rPr>
              <a:t>informace</a:t>
            </a:r>
            <a:r>
              <a:rPr lang="en-GB" sz="2800" dirty="0">
                <a:solidFill>
                  <a:srgbClr val="FFFF00"/>
                </a:solidFill>
              </a:rPr>
              <a:t> (</a:t>
            </a:r>
            <a:r>
              <a:rPr lang="en-GB" sz="2800" dirty="0" err="1">
                <a:solidFill>
                  <a:srgbClr val="FFFF00"/>
                </a:solidFill>
              </a:rPr>
              <a:t>poznatky</a:t>
            </a:r>
            <a:r>
              <a:rPr lang="en-GB" sz="2800" dirty="0">
                <a:solidFill>
                  <a:srgbClr val="FFFF00"/>
                </a:solidFill>
              </a:rPr>
              <a:t>), </a:t>
            </a:r>
            <a:r>
              <a:rPr lang="en-GB" sz="2800" dirty="0" err="1">
                <a:solidFill>
                  <a:srgbClr val="FFFF00"/>
                </a:solidFill>
              </a:rPr>
              <a:t>plánované</a:t>
            </a:r>
            <a:r>
              <a:rPr lang="en-GB" sz="2800" dirty="0">
                <a:solidFill>
                  <a:srgbClr val="FFFF00"/>
                </a:solidFill>
              </a:rPr>
              <a:t> </a:t>
            </a:r>
            <a:r>
              <a:rPr lang="en-GB" sz="2800" dirty="0" err="1">
                <a:solidFill>
                  <a:srgbClr val="FFFF00"/>
                </a:solidFill>
              </a:rPr>
              <a:t>dovednosti</a:t>
            </a:r>
            <a:r>
              <a:rPr lang="en-GB" sz="2800" dirty="0">
                <a:solidFill>
                  <a:srgbClr val="FFFF00"/>
                </a:solidFill>
              </a:rPr>
              <a:t>, </a:t>
            </a:r>
            <a:r>
              <a:rPr lang="en-GB" sz="2800" dirty="0" err="1">
                <a:solidFill>
                  <a:srgbClr val="FFFF00"/>
                </a:solidFill>
              </a:rPr>
              <a:t>hodnoty</a:t>
            </a:r>
            <a:r>
              <a:rPr lang="en-GB" sz="2800" dirty="0">
                <a:solidFill>
                  <a:srgbClr val="FFFF00"/>
                </a:solidFill>
              </a:rPr>
              <a:t>, </a:t>
            </a:r>
            <a:r>
              <a:rPr lang="en-GB" sz="2800" dirty="0" err="1">
                <a:solidFill>
                  <a:srgbClr val="FFFF00"/>
                </a:solidFill>
              </a:rPr>
              <a:t>postoje</a:t>
            </a:r>
            <a:r>
              <a:rPr lang="en-GB" sz="2800" dirty="0">
                <a:solidFill>
                  <a:srgbClr val="FFFF00"/>
                </a:solidFill>
              </a:rPr>
              <a:t>, </a:t>
            </a:r>
            <a:r>
              <a:rPr lang="en-GB" sz="2800" dirty="0" err="1">
                <a:solidFill>
                  <a:srgbClr val="FFFF00"/>
                </a:solidFill>
              </a:rPr>
              <a:t>zájmy</a:t>
            </a:r>
            <a:r>
              <a:rPr lang="en-GB" sz="2800" dirty="0">
                <a:solidFill>
                  <a:srgbClr val="FFFF00"/>
                </a:solidFill>
              </a:rPr>
              <a:t>, ale </a:t>
            </a:r>
            <a:r>
              <a:rPr lang="en-GB" sz="2800" dirty="0" err="1">
                <a:solidFill>
                  <a:srgbClr val="FFFF00"/>
                </a:solidFill>
              </a:rPr>
              <a:t>někdy</a:t>
            </a:r>
            <a:r>
              <a:rPr lang="en-GB" sz="2800" dirty="0">
                <a:solidFill>
                  <a:srgbClr val="FFFF00"/>
                </a:solidFill>
              </a:rPr>
              <a:t> se </a:t>
            </a:r>
            <a:r>
              <a:rPr lang="en-GB" sz="2800" dirty="0" err="1">
                <a:solidFill>
                  <a:srgbClr val="FFFF00"/>
                </a:solidFill>
              </a:rPr>
              <a:t>také</a:t>
            </a:r>
            <a:r>
              <a:rPr lang="en-GB" sz="2800" dirty="0">
                <a:solidFill>
                  <a:srgbClr val="FFFF00"/>
                </a:solidFill>
              </a:rPr>
              <a:t> do </a:t>
            </a:r>
            <a:r>
              <a:rPr lang="en-GB" sz="2800" dirty="0" err="1">
                <a:solidFill>
                  <a:srgbClr val="FFFF00"/>
                </a:solidFill>
              </a:rPr>
              <a:t>obsahu</a:t>
            </a:r>
            <a:r>
              <a:rPr lang="en-GB" sz="2800" dirty="0">
                <a:solidFill>
                  <a:srgbClr val="FFFF00"/>
                </a:solidFill>
              </a:rPr>
              <a:t> </a:t>
            </a:r>
            <a:r>
              <a:rPr lang="en-GB" sz="2800" dirty="0" err="1">
                <a:solidFill>
                  <a:srgbClr val="FFFF00"/>
                </a:solidFill>
              </a:rPr>
              <a:t>řadí</a:t>
            </a:r>
            <a:r>
              <a:rPr lang="en-GB" sz="2800" dirty="0">
                <a:solidFill>
                  <a:srgbClr val="FFFF00"/>
                </a:solidFill>
              </a:rPr>
              <a:t> </a:t>
            </a:r>
            <a:r>
              <a:rPr lang="en-GB" sz="2800" dirty="0" err="1">
                <a:solidFill>
                  <a:srgbClr val="FFFF00"/>
                </a:solidFill>
              </a:rPr>
              <a:t>formy</a:t>
            </a:r>
            <a:r>
              <a:rPr lang="en-GB" sz="2800" dirty="0">
                <a:solidFill>
                  <a:srgbClr val="FFFF00"/>
                </a:solidFill>
              </a:rPr>
              <a:t> a </a:t>
            </a:r>
            <a:r>
              <a:rPr lang="en-GB" sz="2800" dirty="0" err="1">
                <a:solidFill>
                  <a:srgbClr val="FFFF00"/>
                </a:solidFill>
              </a:rPr>
              <a:t>prostředky</a:t>
            </a:r>
            <a:r>
              <a:rPr lang="en-GB" sz="2800" dirty="0">
                <a:solidFill>
                  <a:srgbClr val="FFFF00"/>
                </a:solidFill>
              </a:rPr>
              <a:t> </a:t>
            </a:r>
            <a:r>
              <a:rPr lang="en-GB" sz="2800" dirty="0" err="1">
                <a:solidFill>
                  <a:srgbClr val="FFFF00"/>
                </a:solidFill>
              </a:rPr>
              <a:t>výuky</a:t>
            </a:r>
            <a:r>
              <a:rPr lang="en-GB" sz="2800" dirty="0">
                <a:solidFill>
                  <a:srgbClr val="FFFF00"/>
                </a:solidFill>
              </a:rPr>
              <a:t>, </a:t>
            </a:r>
            <a:r>
              <a:rPr lang="en-GB" sz="2800" dirty="0" err="1">
                <a:solidFill>
                  <a:srgbClr val="FFFF00"/>
                </a:solidFill>
              </a:rPr>
              <a:t>plánované</a:t>
            </a:r>
            <a:r>
              <a:rPr lang="en-GB" sz="2800" dirty="0">
                <a:solidFill>
                  <a:srgbClr val="FFFF00"/>
                </a:solidFill>
              </a:rPr>
              <a:t> </a:t>
            </a:r>
            <a:r>
              <a:rPr lang="en-GB" sz="2800" dirty="0" err="1">
                <a:solidFill>
                  <a:srgbClr val="FFFF00"/>
                </a:solidFill>
              </a:rPr>
              <a:t>cíle</a:t>
            </a:r>
            <a:r>
              <a:rPr lang="en-GB" sz="2800" dirty="0">
                <a:solidFill>
                  <a:srgbClr val="FFFF00"/>
                </a:solidFill>
              </a:rPr>
              <a:t> a </a:t>
            </a:r>
            <a:r>
              <a:rPr lang="en-GB" sz="2800" dirty="0" err="1">
                <a:solidFill>
                  <a:srgbClr val="FFFF00"/>
                </a:solidFill>
              </a:rPr>
              <a:t>standardy</a:t>
            </a:r>
            <a:r>
              <a:rPr lang="en-GB" sz="2800" dirty="0">
                <a:solidFill>
                  <a:srgbClr val="FFFF00"/>
                </a:solidFill>
              </a:rPr>
              <a:t> </a:t>
            </a:r>
            <a:r>
              <a:rPr lang="en-GB" sz="2800" dirty="0" err="1">
                <a:solidFill>
                  <a:srgbClr val="FFFF00"/>
                </a:solidFill>
              </a:rPr>
              <a:t>vzdělávání</a:t>
            </a:r>
            <a:endParaRPr lang="en-GB" sz="28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20175" cy="1230313"/>
          </a:xfrm>
          <a:solidFill>
            <a:srgbClr val="355E00"/>
          </a:solidFill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3600">
                <a:solidFill>
                  <a:srgbClr val="FFFF00"/>
                </a:solidFill>
              </a:rPr>
              <a:t>Formy existence kurikula</a:t>
            </a:r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03238" y="1768475"/>
            <a:ext cx="4402137" cy="5459413"/>
          </a:xfrm>
          <a:solidFill>
            <a:srgbClr val="004A4A"/>
          </a:solidFill>
          <a:ln/>
        </p:spPr>
        <p:txBody>
          <a:bodyPr/>
          <a:lstStyle/>
          <a:p>
            <a:pPr marL="682625" indent="-681038">
              <a:tabLst>
                <a:tab pos="6842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</a:pPr>
            <a:endParaRPr lang="cs-CZ" sz="3200" dirty="0">
              <a:solidFill>
                <a:srgbClr val="FFFF00"/>
              </a:solidFill>
            </a:endParaRPr>
          </a:p>
          <a:p>
            <a:pPr marL="682625" indent="-681038">
              <a:lnSpc>
                <a:spcPct val="100000"/>
              </a:lnSpc>
              <a:buFont typeface="Times New Roman" pitchFamily="16" charset="0"/>
              <a:buChar char="•"/>
              <a:tabLst>
                <a:tab pos="6842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</a:pPr>
            <a:r>
              <a:rPr lang="cs-CZ" sz="3200" dirty="0">
                <a:solidFill>
                  <a:srgbClr val="FFFF00"/>
                </a:solidFill>
              </a:rPr>
              <a:t>Formy</a:t>
            </a:r>
          </a:p>
          <a:p>
            <a:pPr marL="682625" indent="-681038">
              <a:lnSpc>
                <a:spcPct val="100000"/>
              </a:lnSpc>
              <a:buClrTx/>
              <a:buSzTx/>
              <a:buFontTx/>
              <a:buNone/>
              <a:tabLst>
                <a:tab pos="6842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</a:pPr>
            <a:r>
              <a:rPr lang="cs-CZ" sz="2200" dirty="0">
                <a:solidFill>
                  <a:srgbClr val="FFFF00"/>
                </a:solidFill>
              </a:rPr>
              <a:t>(A) </a:t>
            </a:r>
            <a:r>
              <a:rPr lang="cs-CZ" sz="2200" dirty="0" err="1">
                <a:solidFill>
                  <a:srgbClr val="FFFF00"/>
                </a:solidFill>
              </a:rPr>
              <a:t>konepční</a:t>
            </a:r>
            <a:r>
              <a:rPr lang="cs-CZ" sz="2200" dirty="0">
                <a:solidFill>
                  <a:srgbClr val="FFFF00"/>
                </a:solidFill>
              </a:rPr>
              <a:t> forma (vize, plány toho, co má být obsahem)</a:t>
            </a:r>
          </a:p>
          <a:p>
            <a:pPr marL="682625" indent="-681038">
              <a:lnSpc>
                <a:spcPct val="100000"/>
              </a:lnSpc>
              <a:buClrTx/>
              <a:buSzTx/>
              <a:buFontTx/>
              <a:buNone/>
              <a:tabLst>
                <a:tab pos="6842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</a:pPr>
            <a:r>
              <a:rPr lang="cs-CZ" sz="2200" dirty="0">
                <a:solidFill>
                  <a:srgbClr val="FFFF00"/>
                </a:solidFill>
              </a:rPr>
              <a:t>(B) projektová forma (projekty obsahu)</a:t>
            </a:r>
          </a:p>
          <a:p>
            <a:pPr marL="682625" indent="-681038">
              <a:lnSpc>
                <a:spcPct val="100000"/>
              </a:lnSpc>
              <a:buClrTx/>
              <a:buSzTx/>
              <a:buFontTx/>
              <a:buNone/>
              <a:tabLst>
                <a:tab pos="6842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</a:pPr>
            <a:r>
              <a:rPr lang="cs-CZ" sz="2200" dirty="0">
                <a:solidFill>
                  <a:srgbClr val="FFFF00"/>
                </a:solidFill>
              </a:rPr>
              <a:t>(C) realizační forma (prezentovaný obsah subjektům edukace)</a:t>
            </a:r>
          </a:p>
          <a:p>
            <a:pPr marL="682625" indent="-681038">
              <a:lnSpc>
                <a:spcPct val="100000"/>
              </a:lnSpc>
              <a:buClrTx/>
              <a:buSzTx/>
              <a:buFontTx/>
              <a:buNone/>
              <a:tabLst>
                <a:tab pos="6842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</a:pPr>
            <a:r>
              <a:rPr lang="cs-CZ" sz="2200" dirty="0">
                <a:solidFill>
                  <a:srgbClr val="FFFF00"/>
                </a:solidFill>
              </a:rPr>
              <a:t>(D) </a:t>
            </a:r>
            <a:r>
              <a:rPr lang="cs-CZ" sz="2200" dirty="0" err="1">
                <a:solidFill>
                  <a:srgbClr val="FFFF00"/>
                </a:solidFill>
              </a:rPr>
              <a:t>rezultánová</a:t>
            </a:r>
            <a:r>
              <a:rPr lang="cs-CZ" sz="2200" dirty="0">
                <a:solidFill>
                  <a:srgbClr val="FFFF00"/>
                </a:solidFill>
              </a:rPr>
              <a:t> forma (obsah percipovaný subjekty edukace)</a:t>
            </a:r>
          </a:p>
          <a:p>
            <a:pPr marL="682625" indent="-681038">
              <a:lnSpc>
                <a:spcPct val="100000"/>
              </a:lnSpc>
              <a:buClrTx/>
              <a:buSzTx/>
              <a:buFontTx/>
              <a:buNone/>
              <a:tabLst>
                <a:tab pos="6842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</a:pPr>
            <a:r>
              <a:rPr lang="cs-CZ" sz="2200" dirty="0">
                <a:solidFill>
                  <a:srgbClr val="FFFF00"/>
                </a:solidFill>
              </a:rPr>
              <a:t>(E) efektová forma (obsah fungující na straně subjektů)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2"/>
          </p:nvPr>
        </p:nvSpPr>
        <p:spPr>
          <a:xfrm>
            <a:off x="5124450" y="1768475"/>
            <a:ext cx="4402138" cy="5459413"/>
          </a:xfrm>
          <a:solidFill>
            <a:srgbClr val="004A4A"/>
          </a:solidFill>
          <a:ln/>
        </p:spPr>
        <p:txBody>
          <a:bodyPr/>
          <a:lstStyle/>
          <a:p>
            <a:pPr marL="682625" indent="-681038">
              <a:tabLst>
                <a:tab pos="6842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</a:pPr>
            <a:endParaRPr lang="cs-CZ" sz="3200">
              <a:solidFill>
                <a:srgbClr val="FFFF00"/>
              </a:solidFill>
            </a:endParaRPr>
          </a:p>
          <a:p>
            <a:pPr marL="682625" indent="-681038">
              <a:lnSpc>
                <a:spcPct val="100000"/>
              </a:lnSpc>
              <a:buFont typeface="Times New Roman" pitchFamily="16" charset="0"/>
              <a:buChar char="•"/>
              <a:tabLst>
                <a:tab pos="6842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</a:pPr>
            <a:r>
              <a:rPr lang="cs-CZ" sz="3200">
                <a:solidFill>
                  <a:srgbClr val="FFFF00"/>
                </a:solidFill>
              </a:rPr>
              <a:t>Produkty</a:t>
            </a:r>
          </a:p>
          <a:p>
            <a:pPr marL="682625" indent="-681038">
              <a:lnSpc>
                <a:spcPct val="100000"/>
              </a:lnSpc>
              <a:buClrTx/>
              <a:buSzTx/>
              <a:buFontTx/>
              <a:buNone/>
              <a:tabLst>
                <a:tab pos="6842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</a:pPr>
            <a:r>
              <a:rPr lang="cs-CZ" sz="2200">
                <a:solidFill>
                  <a:srgbClr val="FFFF00"/>
                </a:solidFill>
              </a:rPr>
              <a:t>dokumenty školské politiky, národní priority, aj.</a:t>
            </a:r>
          </a:p>
          <a:p>
            <a:pPr marL="682625" indent="-681038">
              <a:lnSpc>
                <a:spcPct val="100000"/>
              </a:lnSpc>
              <a:buClrTx/>
              <a:buSzTx/>
              <a:buFontTx/>
              <a:buNone/>
              <a:tabLst>
                <a:tab pos="6842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</a:pPr>
            <a:r>
              <a:rPr lang="cs-CZ" sz="2200">
                <a:solidFill>
                  <a:srgbClr val="FFFF00"/>
                </a:solidFill>
              </a:rPr>
              <a:t>vzdělávací programy, standardy, osnovy, učební plány, aj.</a:t>
            </a:r>
          </a:p>
          <a:p>
            <a:pPr marL="682625" indent="-681038">
              <a:lnSpc>
                <a:spcPct val="100000"/>
              </a:lnSpc>
              <a:buClrTx/>
              <a:buSzTx/>
              <a:buFontTx/>
              <a:buNone/>
              <a:tabLst>
                <a:tab pos="6842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</a:pPr>
            <a:r>
              <a:rPr lang="cs-CZ" sz="2200">
                <a:solidFill>
                  <a:srgbClr val="FFFF00"/>
                </a:solidFill>
              </a:rPr>
              <a:t>konkrétní akty prezentace učiva realizované učiteli</a:t>
            </a:r>
          </a:p>
          <a:p>
            <a:pPr marL="682625" indent="-681038">
              <a:lnSpc>
                <a:spcPct val="100000"/>
              </a:lnSpc>
              <a:buClrTx/>
              <a:buSzTx/>
              <a:buFontTx/>
              <a:buNone/>
              <a:tabLst>
                <a:tab pos="6842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</a:pPr>
            <a:r>
              <a:rPr lang="cs-CZ" sz="2200">
                <a:solidFill>
                  <a:srgbClr val="FFFF00"/>
                </a:solidFill>
              </a:rPr>
              <a:t>vzdělávací výsledky („osvojené učivo“ subjekty výuky v průběhu vzdělávání)</a:t>
            </a:r>
          </a:p>
          <a:p>
            <a:pPr marL="682625" indent="-681038">
              <a:lnSpc>
                <a:spcPct val="100000"/>
              </a:lnSpc>
              <a:buClrTx/>
              <a:buSzTx/>
              <a:buFontTx/>
              <a:buNone/>
              <a:tabLst>
                <a:tab pos="6842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</a:pPr>
            <a:r>
              <a:rPr lang="cs-CZ" sz="2200">
                <a:solidFill>
                  <a:srgbClr val="FFFF00"/>
                </a:solidFill>
              </a:rPr>
              <a:t>efekty obsahu vzdělávání v profesní kariéře, aj.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2562" cy="1263650"/>
          </a:xfrm>
          <a:solidFill>
            <a:srgbClr val="355E00"/>
          </a:solidFill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3600">
                <a:solidFill>
                  <a:srgbClr val="FFFF00"/>
                </a:solidFill>
              </a:rPr>
              <a:t>Formy existence kurikula</a:t>
            </a:r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8313" y="1798638"/>
            <a:ext cx="9072562" cy="5581650"/>
          </a:xfrm>
          <a:solidFill>
            <a:srgbClr val="004A4A"/>
          </a:solidFill>
          <a:ln/>
        </p:spPr>
        <p:txBody>
          <a:bodyPr/>
          <a:lstStyle/>
          <a:p>
            <a:pPr marL="762000" indent="-576263">
              <a:lnSpc>
                <a:spcPct val="87000"/>
              </a:lnSpc>
              <a:buFont typeface="Times New Roman" pitchFamily="16" charset="0"/>
              <a:buChar char="•"/>
              <a:tabLst>
                <a:tab pos="762000" algn="l"/>
                <a:tab pos="866775" algn="l"/>
                <a:tab pos="1316038" algn="l"/>
                <a:tab pos="1765300" algn="l"/>
                <a:tab pos="2214563" algn="l"/>
                <a:tab pos="2663825" algn="l"/>
                <a:tab pos="3113088" algn="l"/>
                <a:tab pos="3562350" algn="l"/>
                <a:tab pos="4011613" algn="l"/>
                <a:tab pos="4460875" algn="l"/>
                <a:tab pos="4910138" algn="l"/>
                <a:tab pos="5359400" algn="l"/>
                <a:tab pos="5808663" algn="l"/>
                <a:tab pos="6257925" algn="l"/>
                <a:tab pos="6707188" algn="l"/>
                <a:tab pos="7156450" algn="l"/>
                <a:tab pos="7605713" algn="l"/>
                <a:tab pos="8054975" algn="l"/>
                <a:tab pos="8504238" algn="l"/>
                <a:tab pos="8953500" algn="l"/>
                <a:tab pos="9402763" algn="l"/>
              </a:tabLst>
            </a:pPr>
            <a:r>
              <a:rPr lang="en-GB" sz="2800" dirty="0" err="1">
                <a:solidFill>
                  <a:srgbClr val="FFFF00"/>
                </a:solidFill>
              </a:rPr>
              <a:t>Pozor</a:t>
            </a:r>
            <a:r>
              <a:rPr lang="en-GB" sz="2800" dirty="0">
                <a:solidFill>
                  <a:srgbClr val="FFFF00"/>
                </a:solidFill>
              </a:rPr>
              <a:t>! </a:t>
            </a:r>
            <a:r>
              <a:rPr lang="en-GB" sz="2800" dirty="0" err="1">
                <a:solidFill>
                  <a:srgbClr val="FFFF00"/>
                </a:solidFill>
              </a:rPr>
              <a:t>Plánovaný</a:t>
            </a:r>
            <a:r>
              <a:rPr lang="en-GB" sz="2800" dirty="0">
                <a:solidFill>
                  <a:srgbClr val="FFFF00"/>
                </a:solidFill>
              </a:rPr>
              <a:t> </a:t>
            </a:r>
            <a:r>
              <a:rPr lang="en-GB" sz="2800" dirty="0" err="1">
                <a:solidFill>
                  <a:srgbClr val="FFFF00"/>
                </a:solidFill>
              </a:rPr>
              <a:t>obsah</a:t>
            </a:r>
            <a:r>
              <a:rPr lang="en-GB" sz="2800" dirty="0">
                <a:solidFill>
                  <a:srgbClr val="FFFF00"/>
                </a:solidFill>
              </a:rPr>
              <a:t> </a:t>
            </a:r>
            <a:r>
              <a:rPr lang="en-GB" sz="2800" dirty="0" err="1">
                <a:solidFill>
                  <a:srgbClr val="FFFF00"/>
                </a:solidFill>
              </a:rPr>
              <a:t>vzdělávání</a:t>
            </a:r>
            <a:r>
              <a:rPr lang="en-GB" sz="2800" dirty="0">
                <a:solidFill>
                  <a:srgbClr val="FFFF00"/>
                </a:solidFill>
              </a:rPr>
              <a:t> </a:t>
            </a:r>
            <a:r>
              <a:rPr lang="en-GB" sz="2800" dirty="0" err="1">
                <a:solidFill>
                  <a:srgbClr val="FFFF00"/>
                </a:solidFill>
              </a:rPr>
              <a:t>nemusí</a:t>
            </a:r>
            <a:r>
              <a:rPr lang="en-GB" sz="2800" dirty="0">
                <a:solidFill>
                  <a:srgbClr val="FFFF00"/>
                </a:solidFill>
              </a:rPr>
              <a:t> </a:t>
            </a:r>
            <a:r>
              <a:rPr lang="en-GB" sz="2800" dirty="0" err="1">
                <a:solidFill>
                  <a:srgbClr val="FFFF00"/>
                </a:solidFill>
              </a:rPr>
              <a:t>být</a:t>
            </a:r>
            <a:r>
              <a:rPr lang="en-GB" sz="2800" dirty="0">
                <a:solidFill>
                  <a:srgbClr val="FFFF00"/>
                </a:solidFill>
              </a:rPr>
              <a:t> </a:t>
            </a:r>
            <a:r>
              <a:rPr lang="en-GB" sz="2800" dirty="0" err="1">
                <a:solidFill>
                  <a:srgbClr val="FFFF00"/>
                </a:solidFill>
              </a:rPr>
              <a:t>totožný</a:t>
            </a:r>
            <a:r>
              <a:rPr lang="en-GB" sz="2800" dirty="0">
                <a:solidFill>
                  <a:srgbClr val="FFFF00"/>
                </a:solidFill>
              </a:rPr>
              <a:t> s </a:t>
            </a:r>
            <a:r>
              <a:rPr lang="en-GB" sz="2800" dirty="0" err="1">
                <a:solidFill>
                  <a:srgbClr val="FFFF00"/>
                </a:solidFill>
              </a:rPr>
              <a:t>realizovaným</a:t>
            </a:r>
            <a:r>
              <a:rPr lang="en-GB" sz="2800" dirty="0">
                <a:solidFill>
                  <a:srgbClr val="FFFF00"/>
                </a:solidFill>
              </a:rPr>
              <a:t> </a:t>
            </a:r>
            <a:r>
              <a:rPr lang="en-GB" sz="2800" dirty="0" err="1">
                <a:solidFill>
                  <a:srgbClr val="FFFF00"/>
                </a:solidFill>
              </a:rPr>
              <a:t>obsahem</a:t>
            </a:r>
            <a:r>
              <a:rPr lang="en-GB" sz="2800" dirty="0">
                <a:solidFill>
                  <a:srgbClr val="FFFF00"/>
                </a:solidFill>
              </a:rPr>
              <a:t> </a:t>
            </a:r>
            <a:r>
              <a:rPr lang="en-GB" sz="2800" dirty="0" err="1">
                <a:solidFill>
                  <a:srgbClr val="FFFF00"/>
                </a:solidFill>
              </a:rPr>
              <a:t>vzdělávání</a:t>
            </a:r>
            <a:endParaRPr lang="en-GB" sz="2800" dirty="0">
              <a:solidFill>
                <a:srgbClr val="FFFF00"/>
              </a:solidFill>
            </a:endParaRPr>
          </a:p>
          <a:p>
            <a:pPr marL="762000" indent="-576263">
              <a:lnSpc>
                <a:spcPct val="87000"/>
              </a:lnSpc>
              <a:buFont typeface="Times New Roman" pitchFamily="16" charset="0"/>
              <a:buChar char="•"/>
              <a:tabLst>
                <a:tab pos="762000" algn="l"/>
                <a:tab pos="866775" algn="l"/>
                <a:tab pos="1316038" algn="l"/>
                <a:tab pos="1765300" algn="l"/>
                <a:tab pos="2214563" algn="l"/>
                <a:tab pos="2663825" algn="l"/>
                <a:tab pos="3113088" algn="l"/>
                <a:tab pos="3562350" algn="l"/>
                <a:tab pos="4011613" algn="l"/>
                <a:tab pos="4460875" algn="l"/>
                <a:tab pos="4910138" algn="l"/>
                <a:tab pos="5359400" algn="l"/>
                <a:tab pos="5808663" algn="l"/>
                <a:tab pos="6257925" algn="l"/>
                <a:tab pos="6707188" algn="l"/>
                <a:tab pos="7156450" algn="l"/>
                <a:tab pos="7605713" algn="l"/>
                <a:tab pos="8054975" algn="l"/>
                <a:tab pos="8504238" algn="l"/>
                <a:tab pos="8953500" algn="l"/>
                <a:tab pos="9402763" algn="l"/>
              </a:tabLst>
            </a:pPr>
            <a:r>
              <a:rPr lang="en-GB" sz="2800" dirty="0" err="1" smtClean="0">
                <a:solidFill>
                  <a:srgbClr val="FFFF00"/>
                </a:solidFill>
              </a:rPr>
              <a:t>Tři</a:t>
            </a:r>
            <a:r>
              <a:rPr lang="en-GB" sz="2800" dirty="0" smtClean="0">
                <a:solidFill>
                  <a:srgbClr val="FFFF00"/>
                </a:solidFill>
              </a:rPr>
              <a:t> </a:t>
            </a:r>
            <a:r>
              <a:rPr lang="en-GB" sz="2800" dirty="0" err="1">
                <a:solidFill>
                  <a:srgbClr val="FFFF00"/>
                </a:solidFill>
              </a:rPr>
              <a:t>roviny</a:t>
            </a:r>
            <a:r>
              <a:rPr lang="en-GB" sz="2800" dirty="0">
                <a:solidFill>
                  <a:srgbClr val="FFFF00"/>
                </a:solidFill>
              </a:rPr>
              <a:t>, v </a:t>
            </a:r>
            <a:r>
              <a:rPr lang="en-GB" sz="2800" dirty="0" err="1">
                <a:solidFill>
                  <a:srgbClr val="FFFF00"/>
                </a:solidFill>
              </a:rPr>
              <a:t>nichž</a:t>
            </a:r>
            <a:r>
              <a:rPr lang="en-GB" sz="2800" dirty="0">
                <a:solidFill>
                  <a:srgbClr val="FFFF00"/>
                </a:solidFill>
              </a:rPr>
              <a:t> se </a:t>
            </a:r>
            <a:r>
              <a:rPr lang="en-GB" sz="2800" dirty="0" err="1">
                <a:solidFill>
                  <a:srgbClr val="FFFF00"/>
                </a:solidFill>
              </a:rPr>
              <a:t>kurikulum</a:t>
            </a:r>
            <a:r>
              <a:rPr lang="en-GB" sz="2800" dirty="0">
                <a:solidFill>
                  <a:srgbClr val="FFFF00"/>
                </a:solidFill>
              </a:rPr>
              <a:t> </a:t>
            </a:r>
            <a:r>
              <a:rPr lang="en-GB" sz="2800" dirty="0" err="1">
                <a:solidFill>
                  <a:srgbClr val="FFFF00"/>
                </a:solidFill>
              </a:rPr>
              <a:t>analyzuje</a:t>
            </a:r>
            <a:r>
              <a:rPr lang="en-GB" sz="2800" dirty="0">
                <a:solidFill>
                  <a:srgbClr val="FFFF00"/>
                </a:solidFill>
              </a:rPr>
              <a:t>:</a:t>
            </a:r>
          </a:p>
          <a:p>
            <a:pPr marL="762000" indent="-576263">
              <a:lnSpc>
                <a:spcPct val="87000"/>
              </a:lnSpc>
              <a:buClrTx/>
              <a:buSzTx/>
              <a:buFontTx/>
              <a:buNone/>
              <a:tabLst>
                <a:tab pos="762000" algn="l"/>
                <a:tab pos="866775" algn="l"/>
                <a:tab pos="1316038" algn="l"/>
                <a:tab pos="1765300" algn="l"/>
                <a:tab pos="2214563" algn="l"/>
                <a:tab pos="2663825" algn="l"/>
                <a:tab pos="3113088" algn="l"/>
                <a:tab pos="3562350" algn="l"/>
                <a:tab pos="4011613" algn="l"/>
                <a:tab pos="4460875" algn="l"/>
                <a:tab pos="4910138" algn="l"/>
                <a:tab pos="5359400" algn="l"/>
                <a:tab pos="5808663" algn="l"/>
                <a:tab pos="6257925" algn="l"/>
                <a:tab pos="6707188" algn="l"/>
                <a:tab pos="7156450" algn="l"/>
                <a:tab pos="7605713" algn="l"/>
                <a:tab pos="8054975" algn="l"/>
                <a:tab pos="8504238" algn="l"/>
                <a:tab pos="8953500" algn="l"/>
                <a:tab pos="9402763" algn="l"/>
              </a:tabLst>
            </a:pPr>
            <a:r>
              <a:rPr lang="en-GB" sz="2800" dirty="0">
                <a:solidFill>
                  <a:srgbClr val="FFFF00"/>
                </a:solidFill>
              </a:rPr>
              <a:t>1. </a:t>
            </a:r>
            <a:r>
              <a:rPr lang="en-GB" sz="2800" dirty="0" err="1">
                <a:solidFill>
                  <a:srgbClr val="FFFF00"/>
                </a:solidFill>
              </a:rPr>
              <a:t>zamýšlené</a:t>
            </a:r>
            <a:r>
              <a:rPr lang="en-GB" sz="2800" dirty="0">
                <a:solidFill>
                  <a:srgbClr val="FFFF00"/>
                </a:solidFill>
              </a:rPr>
              <a:t> </a:t>
            </a:r>
            <a:r>
              <a:rPr lang="en-GB" sz="2800" dirty="0" err="1">
                <a:solidFill>
                  <a:srgbClr val="FFFF00"/>
                </a:solidFill>
              </a:rPr>
              <a:t>kurikulum</a:t>
            </a:r>
            <a:r>
              <a:rPr lang="en-GB" sz="2800" dirty="0">
                <a:solidFill>
                  <a:srgbClr val="FFFF00"/>
                </a:solidFill>
              </a:rPr>
              <a:t> (co je v </a:t>
            </a:r>
            <a:r>
              <a:rPr lang="en-GB" sz="2800" dirty="0" err="1">
                <a:solidFill>
                  <a:srgbClr val="FFFF00"/>
                </a:solidFill>
              </a:rPr>
              <a:t>dané</a:t>
            </a:r>
            <a:r>
              <a:rPr lang="en-GB" sz="2800" dirty="0">
                <a:solidFill>
                  <a:srgbClr val="FFFF00"/>
                </a:solidFill>
              </a:rPr>
              <a:t> </a:t>
            </a:r>
            <a:r>
              <a:rPr lang="en-GB" sz="2800" dirty="0" err="1">
                <a:solidFill>
                  <a:srgbClr val="FFFF00"/>
                </a:solidFill>
              </a:rPr>
              <a:t>zemi</a:t>
            </a:r>
            <a:r>
              <a:rPr lang="en-GB" sz="2800" dirty="0">
                <a:solidFill>
                  <a:srgbClr val="FFFF00"/>
                </a:solidFill>
              </a:rPr>
              <a:t> </a:t>
            </a:r>
            <a:r>
              <a:rPr lang="en-GB" sz="2800" dirty="0" err="1">
                <a:solidFill>
                  <a:srgbClr val="FFFF00"/>
                </a:solidFill>
              </a:rPr>
              <a:t>plánováno</a:t>
            </a:r>
            <a:r>
              <a:rPr lang="en-GB" sz="2800" dirty="0">
                <a:solidFill>
                  <a:srgbClr val="FFFF00"/>
                </a:solidFill>
              </a:rPr>
              <a:t> </a:t>
            </a:r>
            <a:r>
              <a:rPr lang="en-GB" sz="2800" dirty="0" err="1">
                <a:solidFill>
                  <a:srgbClr val="FFFF00"/>
                </a:solidFill>
              </a:rPr>
              <a:t>jako</a:t>
            </a:r>
            <a:r>
              <a:rPr lang="en-GB" sz="2800" dirty="0">
                <a:solidFill>
                  <a:srgbClr val="FFFF00"/>
                </a:solidFill>
              </a:rPr>
              <a:t> </a:t>
            </a:r>
            <a:r>
              <a:rPr lang="en-GB" sz="2800" dirty="0" err="1">
                <a:solidFill>
                  <a:srgbClr val="FFFF00"/>
                </a:solidFill>
              </a:rPr>
              <a:t>cíl</a:t>
            </a:r>
            <a:r>
              <a:rPr lang="en-GB" sz="2800" dirty="0">
                <a:solidFill>
                  <a:srgbClr val="FFFF00"/>
                </a:solidFill>
              </a:rPr>
              <a:t> a </a:t>
            </a:r>
            <a:r>
              <a:rPr lang="en-GB" sz="2800" dirty="0" err="1">
                <a:solidFill>
                  <a:srgbClr val="FFFF00"/>
                </a:solidFill>
              </a:rPr>
              <a:t>obsah</a:t>
            </a:r>
            <a:r>
              <a:rPr lang="en-GB" sz="2800" dirty="0">
                <a:solidFill>
                  <a:srgbClr val="FFFF00"/>
                </a:solidFill>
              </a:rPr>
              <a:t> </a:t>
            </a:r>
            <a:r>
              <a:rPr lang="en-GB" sz="2800" dirty="0" err="1">
                <a:solidFill>
                  <a:srgbClr val="FFFF00"/>
                </a:solidFill>
              </a:rPr>
              <a:t>vzdělávání</a:t>
            </a:r>
            <a:r>
              <a:rPr lang="en-GB" sz="2800" dirty="0">
                <a:solidFill>
                  <a:srgbClr val="FFFF00"/>
                </a:solidFill>
              </a:rPr>
              <a:t>)</a:t>
            </a:r>
          </a:p>
          <a:p>
            <a:pPr marL="762000" indent="-576263">
              <a:lnSpc>
                <a:spcPct val="87000"/>
              </a:lnSpc>
              <a:buClrTx/>
              <a:buSzTx/>
              <a:buFontTx/>
              <a:buNone/>
              <a:tabLst>
                <a:tab pos="762000" algn="l"/>
                <a:tab pos="866775" algn="l"/>
                <a:tab pos="1316038" algn="l"/>
                <a:tab pos="1765300" algn="l"/>
                <a:tab pos="2214563" algn="l"/>
                <a:tab pos="2663825" algn="l"/>
                <a:tab pos="3113088" algn="l"/>
                <a:tab pos="3562350" algn="l"/>
                <a:tab pos="4011613" algn="l"/>
                <a:tab pos="4460875" algn="l"/>
                <a:tab pos="4910138" algn="l"/>
                <a:tab pos="5359400" algn="l"/>
                <a:tab pos="5808663" algn="l"/>
                <a:tab pos="6257925" algn="l"/>
                <a:tab pos="6707188" algn="l"/>
                <a:tab pos="7156450" algn="l"/>
                <a:tab pos="7605713" algn="l"/>
                <a:tab pos="8054975" algn="l"/>
                <a:tab pos="8504238" algn="l"/>
                <a:tab pos="8953500" algn="l"/>
                <a:tab pos="9402763" algn="l"/>
              </a:tabLst>
            </a:pPr>
            <a:r>
              <a:rPr lang="en-GB" sz="2800" dirty="0">
                <a:solidFill>
                  <a:srgbClr val="FFFF00"/>
                </a:solidFill>
              </a:rPr>
              <a:t>2. </a:t>
            </a:r>
            <a:r>
              <a:rPr lang="en-GB" sz="2800" dirty="0" err="1">
                <a:solidFill>
                  <a:srgbClr val="FFFF00"/>
                </a:solidFill>
              </a:rPr>
              <a:t>realizované</a:t>
            </a:r>
            <a:r>
              <a:rPr lang="en-GB" sz="2800" dirty="0">
                <a:solidFill>
                  <a:srgbClr val="FFFF00"/>
                </a:solidFill>
              </a:rPr>
              <a:t> </a:t>
            </a:r>
            <a:r>
              <a:rPr lang="en-GB" sz="2800" dirty="0" err="1">
                <a:solidFill>
                  <a:srgbClr val="FFFF00"/>
                </a:solidFill>
              </a:rPr>
              <a:t>kurikulum</a:t>
            </a:r>
            <a:r>
              <a:rPr lang="en-GB" sz="2800" dirty="0">
                <a:solidFill>
                  <a:srgbClr val="FFFF00"/>
                </a:solidFill>
              </a:rPr>
              <a:t> (</a:t>
            </a:r>
            <a:r>
              <a:rPr lang="en-GB" sz="2800" dirty="0" err="1">
                <a:solidFill>
                  <a:srgbClr val="FFFF00"/>
                </a:solidFill>
              </a:rPr>
              <a:t>učivo</a:t>
            </a:r>
            <a:r>
              <a:rPr lang="en-GB" sz="2800" dirty="0">
                <a:solidFill>
                  <a:srgbClr val="FFFF00"/>
                </a:solidFill>
              </a:rPr>
              <a:t> </a:t>
            </a:r>
            <a:r>
              <a:rPr lang="en-GB" sz="2800" dirty="0" err="1">
                <a:solidFill>
                  <a:srgbClr val="FFFF00"/>
                </a:solidFill>
              </a:rPr>
              <a:t>skutečně</a:t>
            </a:r>
            <a:r>
              <a:rPr lang="en-GB" sz="2800" dirty="0">
                <a:solidFill>
                  <a:srgbClr val="FFFF00"/>
                </a:solidFill>
              </a:rPr>
              <a:t> </a:t>
            </a:r>
            <a:r>
              <a:rPr lang="en-GB" sz="2800" dirty="0" err="1">
                <a:solidFill>
                  <a:srgbClr val="FFFF00"/>
                </a:solidFill>
              </a:rPr>
              <a:t>předané</a:t>
            </a:r>
            <a:r>
              <a:rPr lang="en-GB" sz="2800" dirty="0">
                <a:solidFill>
                  <a:srgbClr val="FFFF00"/>
                </a:solidFill>
              </a:rPr>
              <a:t> </a:t>
            </a:r>
            <a:r>
              <a:rPr lang="en-GB" sz="2800" dirty="0" err="1">
                <a:solidFill>
                  <a:srgbClr val="FFFF00"/>
                </a:solidFill>
              </a:rPr>
              <a:t>žákům</a:t>
            </a:r>
            <a:r>
              <a:rPr lang="en-GB" sz="2800" dirty="0">
                <a:solidFill>
                  <a:srgbClr val="FFFF00"/>
                </a:solidFill>
              </a:rPr>
              <a:t> v </a:t>
            </a:r>
            <a:r>
              <a:rPr lang="en-GB" sz="2800" dirty="0" err="1">
                <a:solidFill>
                  <a:srgbClr val="FFFF00"/>
                </a:solidFill>
              </a:rPr>
              <a:t>konkrétních</a:t>
            </a:r>
            <a:r>
              <a:rPr lang="en-GB" sz="2800" dirty="0">
                <a:solidFill>
                  <a:srgbClr val="FFFF00"/>
                </a:solidFill>
              </a:rPr>
              <a:t> </a:t>
            </a:r>
            <a:r>
              <a:rPr lang="en-GB" sz="2800" dirty="0" err="1">
                <a:solidFill>
                  <a:srgbClr val="FFFF00"/>
                </a:solidFill>
              </a:rPr>
              <a:t>školách</a:t>
            </a:r>
            <a:r>
              <a:rPr lang="en-GB" sz="2800" dirty="0">
                <a:solidFill>
                  <a:srgbClr val="FFFF00"/>
                </a:solidFill>
              </a:rPr>
              <a:t> a </a:t>
            </a:r>
            <a:r>
              <a:rPr lang="en-GB" sz="2800" dirty="0" err="1">
                <a:solidFill>
                  <a:srgbClr val="FFFF00"/>
                </a:solidFill>
              </a:rPr>
              <a:t>třídách</a:t>
            </a:r>
            <a:r>
              <a:rPr lang="en-GB" sz="2800" dirty="0">
                <a:solidFill>
                  <a:srgbClr val="FFFF00"/>
                </a:solidFill>
              </a:rPr>
              <a:t>)</a:t>
            </a:r>
          </a:p>
          <a:p>
            <a:pPr marL="762000" indent="-576263">
              <a:lnSpc>
                <a:spcPct val="87000"/>
              </a:lnSpc>
              <a:buClrTx/>
              <a:buSzTx/>
              <a:buFontTx/>
              <a:buNone/>
              <a:tabLst>
                <a:tab pos="762000" algn="l"/>
                <a:tab pos="866775" algn="l"/>
                <a:tab pos="1316038" algn="l"/>
                <a:tab pos="1765300" algn="l"/>
                <a:tab pos="2214563" algn="l"/>
                <a:tab pos="2663825" algn="l"/>
                <a:tab pos="3113088" algn="l"/>
                <a:tab pos="3562350" algn="l"/>
                <a:tab pos="4011613" algn="l"/>
                <a:tab pos="4460875" algn="l"/>
                <a:tab pos="4910138" algn="l"/>
                <a:tab pos="5359400" algn="l"/>
                <a:tab pos="5808663" algn="l"/>
                <a:tab pos="6257925" algn="l"/>
                <a:tab pos="6707188" algn="l"/>
                <a:tab pos="7156450" algn="l"/>
                <a:tab pos="7605713" algn="l"/>
                <a:tab pos="8054975" algn="l"/>
                <a:tab pos="8504238" algn="l"/>
                <a:tab pos="8953500" algn="l"/>
                <a:tab pos="9402763" algn="l"/>
              </a:tabLst>
            </a:pPr>
            <a:r>
              <a:rPr lang="en-GB" sz="2800" dirty="0">
                <a:solidFill>
                  <a:srgbClr val="FFFF00"/>
                </a:solidFill>
              </a:rPr>
              <a:t>3. </a:t>
            </a:r>
            <a:r>
              <a:rPr lang="en-GB" sz="2800" dirty="0" err="1">
                <a:solidFill>
                  <a:srgbClr val="FFFF00"/>
                </a:solidFill>
              </a:rPr>
              <a:t>dosažené</a:t>
            </a:r>
            <a:r>
              <a:rPr lang="en-GB" sz="2800" dirty="0">
                <a:solidFill>
                  <a:srgbClr val="FFFF00"/>
                </a:solidFill>
              </a:rPr>
              <a:t> </a:t>
            </a:r>
            <a:r>
              <a:rPr lang="en-GB" sz="2800" dirty="0" err="1">
                <a:solidFill>
                  <a:srgbClr val="FFFF00"/>
                </a:solidFill>
              </a:rPr>
              <a:t>kurikulum</a:t>
            </a:r>
            <a:r>
              <a:rPr lang="en-GB" sz="2800" dirty="0">
                <a:solidFill>
                  <a:srgbClr val="FFFF00"/>
                </a:solidFill>
              </a:rPr>
              <a:t> (</a:t>
            </a:r>
            <a:r>
              <a:rPr lang="en-GB" sz="2800" dirty="0" err="1">
                <a:solidFill>
                  <a:srgbClr val="FFFF00"/>
                </a:solidFill>
              </a:rPr>
              <a:t>učivo</a:t>
            </a:r>
            <a:r>
              <a:rPr lang="en-GB" sz="2800" dirty="0">
                <a:solidFill>
                  <a:srgbClr val="FFFF00"/>
                </a:solidFill>
              </a:rPr>
              <a:t>, </a:t>
            </a:r>
            <a:r>
              <a:rPr lang="en-GB" sz="2800" dirty="0" err="1">
                <a:solidFill>
                  <a:srgbClr val="FFFF00"/>
                </a:solidFill>
              </a:rPr>
              <a:t>které</a:t>
            </a:r>
            <a:r>
              <a:rPr lang="en-GB" sz="2800" dirty="0">
                <a:solidFill>
                  <a:srgbClr val="FFFF00"/>
                </a:solidFill>
              </a:rPr>
              <a:t> </a:t>
            </a:r>
            <a:r>
              <a:rPr lang="en-GB" sz="2800" dirty="0" err="1">
                <a:solidFill>
                  <a:srgbClr val="FFFF00"/>
                </a:solidFill>
              </a:rPr>
              <a:t>si</a:t>
            </a:r>
            <a:r>
              <a:rPr lang="en-GB" sz="2800" dirty="0">
                <a:solidFill>
                  <a:srgbClr val="FFFF00"/>
                </a:solidFill>
              </a:rPr>
              <a:t> </a:t>
            </a:r>
            <a:r>
              <a:rPr lang="en-GB" sz="2800" dirty="0" err="1">
                <a:solidFill>
                  <a:srgbClr val="FFFF00"/>
                </a:solidFill>
              </a:rPr>
              <a:t>žáci</a:t>
            </a:r>
            <a:r>
              <a:rPr lang="en-GB" sz="2800" dirty="0">
                <a:solidFill>
                  <a:srgbClr val="FFFF00"/>
                </a:solidFill>
              </a:rPr>
              <a:t> </a:t>
            </a:r>
            <a:r>
              <a:rPr lang="en-GB" sz="2800" dirty="0" err="1">
                <a:solidFill>
                  <a:srgbClr val="FFFF00"/>
                </a:solidFill>
              </a:rPr>
              <a:t>skutečně</a:t>
            </a:r>
            <a:r>
              <a:rPr lang="en-GB" sz="2800" dirty="0">
                <a:solidFill>
                  <a:srgbClr val="FFFF00"/>
                </a:solidFill>
              </a:rPr>
              <a:t> </a:t>
            </a:r>
            <a:r>
              <a:rPr lang="en-GB" sz="2800" dirty="0" err="1">
                <a:solidFill>
                  <a:srgbClr val="FFFF00"/>
                </a:solidFill>
              </a:rPr>
              <a:t>osvojili</a:t>
            </a:r>
            <a:r>
              <a:rPr lang="en-GB" sz="2800" dirty="0">
                <a:solidFill>
                  <a:srgbClr val="FFFF00"/>
                </a:solidFill>
              </a:rPr>
              <a:t>)</a:t>
            </a:r>
          </a:p>
          <a:p>
            <a:pPr marL="762000" indent="-576263">
              <a:lnSpc>
                <a:spcPct val="87000"/>
              </a:lnSpc>
              <a:buClrTx/>
              <a:buSzTx/>
              <a:buFontTx/>
              <a:buNone/>
              <a:tabLst>
                <a:tab pos="762000" algn="l"/>
                <a:tab pos="866775" algn="l"/>
                <a:tab pos="1316038" algn="l"/>
                <a:tab pos="1765300" algn="l"/>
                <a:tab pos="2214563" algn="l"/>
                <a:tab pos="2663825" algn="l"/>
                <a:tab pos="3113088" algn="l"/>
                <a:tab pos="3562350" algn="l"/>
                <a:tab pos="4011613" algn="l"/>
                <a:tab pos="4460875" algn="l"/>
                <a:tab pos="4910138" algn="l"/>
                <a:tab pos="5359400" algn="l"/>
                <a:tab pos="5808663" algn="l"/>
                <a:tab pos="6257925" algn="l"/>
                <a:tab pos="6707188" algn="l"/>
                <a:tab pos="7156450" algn="l"/>
                <a:tab pos="7605713" algn="l"/>
                <a:tab pos="8054975" algn="l"/>
                <a:tab pos="8504238" algn="l"/>
                <a:tab pos="8953500" algn="l"/>
                <a:tab pos="9402763" algn="l"/>
              </a:tabLst>
            </a:pPr>
            <a:endParaRPr lang="en-GB" sz="28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2562" cy="1263650"/>
          </a:xfrm>
          <a:solidFill>
            <a:srgbClr val="355E00"/>
          </a:solidFill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3600">
                <a:solidFill>
                  <a:srgbClr val="FFFF00"/>
                </a:solidFill>
              </a:rPr>
              <a:t>Formy existence kurikula</a:t>
            </a:r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8313" y="1798638"/>
            <a:ext cx="9072562" cy="5581650"/>
          </a:xfrm>
          <a:solidFill>
            <a:srgbClr val="004A4A"/>
          </a:solidFill>
          <a:ln/>
        </p:spPr>
        <p:txBody>
          <a:bodyPr/>
          <a:lstStyle/>
          <a:p>
            <a:pPr marL="762000" indent="-576263">
              <a:lnSpc>
                <a:spcPct val="87000"/>
              </a:lnSpc>
              <a:buFont typeface="Times New Roman" pitchFamily="16" charset="0"/>
              <a:buChar char="•"/>
              <a:tabLst>
                <a:tab pos="762000" algn="l"/>
                <a:tab pos="866775" algn="l"/>
                <a:tab pos="1316038" algn="l"/>
                <a:tab pos="1765300" algn="l"/>
                <a:tab pos="2214563" algn="l"/>
                <a:tab pos="2663825" algn="l"/>
                <a:tab pos="3113088" algn="l"/>
                <a:tab pos="3562350" algn="l"/>
                <a:tab pos="4011613" algn="l"/>
                <a:tab pos="4460875" algn="l"/>
                <a:tab pos="4910138" algn="l"/>
                <a:tab pos="5359400" algn="l"/>
                <a:tab pos="5808663" algn="l"/>
                <a:tab pos="6257925" algn="l"/>
                <a:tab pos="6707188" algn="l"/>
                <a:tab pos="7156450" algn="l"/>
                <a:tab pos="7605713" algn="l"/>
                <a:tab pos="8054975" algn="l"/>
                <a:tab pos="8504238" algn="l"/>
                <a:tab pos="8953500" algn="l"/>
                <a:tab pos="9402763" algn="l"/>
              </a:tabLst>
            </a:pPr>
            <a:r>
              <a:rPr lang="en-GB" sz="2800">
                <a:solidFill>
                  <a:srgbClr val="FFFF00"/>
                </a:solidFill>
              </a:rPr>
              <a:t>Projektování (programování) kurikula v dané škole (Španělsko; minimum)</a:t>
            </a:r>
          </a:p>
          <a:p>
            <a:pPr marL="762000" indent="-576263">
              <a:lnSpc>
                <a:spcPct val="87000"/>
              </a:lnSpc>
              <a:buFont typeface="Times New Roman" pitchFamily="16" charset="0"/>
              <a:buChar char="•"/>
              <a:tabLst>
                <a:tab pos="762000" algn="l"/>
                <a:tab pos="866775" algn="l"/>
                <a:tab pos="1316038" algn="l"/>
                <a:tab pos="1765300" algn="l"/>
                <a:tab pos="2214563" algn="l"/>
                <a:tab pos="2663825" algn="l"/>
                <a:tab pos="3113088" algn="l"/>
                <a:tab pos="3562350" algn="l"/>
                <a:tab pos="4011613" algn="l"/>
                <a:tab pos="4460875" algn="l"/>
                <a:tab pos="4910138" algn="l"/>
                <a:tab pos="5359400" algn="l"/>
                <a:tab pos="5808663" algn="l"/>
                <a:tab pos="6257925" algn="l"/>
                <a:tab pos="6707188" algn="l"/>
                <a:tab pos="7156450" algn="l"/>
                <a:tab pos="7605713" algn="l"/>
                <a:tab pos="8054975" algn="l"/>
                <a:tab pos="8504238" algn="l"/>
                <a:tab pos="8953500" algn="l"/>
                <a:tab pos="9402763" algn="l"/>
              </a:tabLst>
            </a:pPr>
            <a:r>
              <a:rPr lang="en-GB" sz="2800">
                <a:solidFill>
                  <a:srgbClr val="FFFF00"/>
                </a:solidFill>
              </a:rPr>
              <a:t>Učitelé jsou druhými konstruktéry kurikula</a:t>
            </a:r>
          </a:p>
          <a:p>
            <a:pPr marL="762000" indent="-576263">
              <a:lnSpc>
                <a:spcPct val="87000"/>
              </a:lnSpc>
              <a:buClrTx/>
              <a:buSzTx/>
              <a:buFontTx/>
              <a:buNone/>
              <a:tabLst>
                <a:tab pos="762000" algn="l"/>
                <a:tab pos="866775" algn="l"/>
                <a:tab pos="1316038" algn="l"/>
                <a:tab pos="1765300" algn="l"/>
                <a:tab pos="2214563" algn="l"/>
                <a:tab pos="2663825" algn="l"/>
                <a:tab pos="3113088" algn="l"/>
                <a:tab pos="3562350" algn="l"/>
                <a:tab pos="4011613" algn="l"/>
                <a:tab pos="4460875" algn="l"/>
                <a:tab pos="4910138" algn="l"/>
                <a:tab pos="5359400" algn="l"/>
                <a:tab pos="5808663" algn="l"/>
                <a:tab pos="6257925" algn="l"/>
                <a:tab pos="6707188" algn="l"/>
                <a:tab pos="7156450" algn="l"/>
                <a:tab pos="7605713" algn="l"/>
                <a:tab pos="8054975" algn="l"/>
                <a:tab pos="8504238" algn="l"/>
                <a:tab pos="8953500" algn="l"/>
                <a:tab pos="9402763" algn="l"/>
              </a:tabLst>
            </a:pPr>
            <a:endParaRPr lang="en-GB" sz="280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2562" cy="1263650"/>
          </a:xfrm>
          <a:solidFill>
            <a:srgbClr val="355E00"/>
          </a:solidFill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3600">
                <a:solidFill>
                  <a:srgbClr val="FFFF00"/>
                </a:solidFill>
              </a:rPr>
              <a:t>Kurikulum realizované ve vzdělávacích programech</a:t>
            </a:r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8313" y="1798638"/>
            <a:ext cx="9072562" cy="5581650"/>
          </a:xfrm>
          <a:solidFill>
            <a:srgbClr val="004A4A"/>
          </a:solidFill>
          <a:ln/>
        </p:spPr>
        <p:txBody>
          <a:bodyPr/>
          <a:lstStyle/>
          <a:p>
            <a:pPr marL="762000" indent="-576263">
              <a:lnSpc>
                <a:spcPct val="87000"/>
              </a:lnSpc>
              <a:buFont typeface="Times New Roman" pitchFamily="16" charset="0"/>
              <a:buChar char="•"/>
              <a:tabLst>
                <a:tab pos="762000" algn="l"/>
                <a:tab pos="866775" algn="l"/>
                <a:tab pos="1316038" algn="l"/>
                <a:tab pos="1765300" algn="l"/>
                <a:tab pos="2214563" algn="l"/>
                <a:tab pos="2663825" algn="l"/>
                <a:tab pos="3113088" algn="l"/>
                <a:tab pos="3562350" algn="l"/>
                <a:tab pos="4011613" algn="l"/>
                <a:tab pos="4460875" algn="l"/>
                <a:tab pos="4910138" algn="l"/>
                <a:tab pos="5359400" algn="l"/>
                <a:tab pos="5808663" algn="l"/>
                <a:tab pos="6257925" algn="l"/>
                <a:tab pos="6707188" algn="l"/>
                <a:tab pos="7156450" algn="l"/>
                <a:tab pos="7605713" algn="l"/>
                <a:tab pos="8054975" algn="l"/>
                <a:tab pos="8504238" algn="l"/>
                <a:tab pos="8953500" algn="l"/>
                <a:tab pos="9402763" algn="l"/>
              </a:tabLst>
            </a:pPr>
            <a:r>
              <a:rPr lang="en-GB" sz="2800" dirty="0">
                <a:solidFill>
                  <a:srgbClr val="FFFF00"/>
                </a:solidFill>
              </a:rPr>
              <a:t>To, co je </a:t>
            </a:r>
            <a:r>
              <a:rPr lang="en-GB" sz="2800" dirty="0" err="1">
                <a:solidFill>
                  <a:srgbClr val="FFFF00"/>
                </a:solidFill>
              </a:rPr>
              <a:t>obsahem</a:t>
            </a:r>
            <a:r>
              <a:rPr lang="en-GB" sz="2800" dirty="0">
                <a:solidFill>
                  <a:srgbClr val="FFFF00"/>
                </a:solidFill>
              </a:rPr>
              <a:t> </a:t>
            </a:r>
            <a:r>
              <a:rPr lang="en-GB" sz="2800" dirty="0" err="1">
                <a:solidFill>
                  <a:srgbClr val="FFFF00"/>
                </a:solidFill>
              </a:rPr>
              <a:t>vzělávání</a:t>
            </a:r>
            <a:r>
              <a:rPr lang="en-GB" sz="2800" dirty="0">
                <a:solidFill>
                  <a:srgbClr val="FFFF00"/>
                </a:solidFill>
              </a:rPr>
              <a:t> </a:t>
            </a:r>
            <a:r>
              <a:rPr lang="en-GB" sz="2800" dirty="0" err="1">
                <a:solidFill>
                  <a:srgbClr val="FFFF00"/>
                </a:solidFill>
              </a:rPr>
              <a:t>ve</a:t>
            </a:r>
            <a:r>
              <a:rPr lang="en-GB" sz="2800" dirty="0">
                <a:solidFill>
                  <a:srgbClr val="FFFF00"/>
                </a:solidFill>
              </a:rPr>
              <a:t> </a:t>
            </a:r>
            <a:r>
              <a:rPr lang="en-GB" sz="2800" dirty="0" err="1">
                <a:solidFill>
                  <a:srgbClr val="FFFF00"/>
                </a:solidFill>
              </a:rPr>
              <a:t>školách</a:t>
            </a:r>
            <a:r>
              <a:rPr lang="en-GB" sz="2800" dirty="0">
                <a:solidFill>
                  <a:srgbClr val="FFFF00"/>
                </a:solidFill>
              </a:rPr>
              <a:t>, je </a:t>
            </a:r>
            <a:r>
              <a:rPr lang="en-GB" sz="2800" dirty="0" err="1">
                <a:solidFill>
                  <a:srgbClr val="FFFF00"/>
                </a:solidFill>
              </a:rPr>
              <a:t>obvykle</a:t>
            </a:r>
            <a:r>
              <a:rPr lang="en-GB" sz="2800" dirty="0">
                <a:solidFill>
                  <a:srgbClr val="FFFF00"/>
                </a:solidFill>
              </a:rPr>
              <a:t> </a:t>
            </a:r>
            <a:r>
              <a:rPr lang="en-GB" sz="2800" dirty="0" err="1">
                <a:solidFill>
                  <a:srgbClr val="FFFF00"/>
                </a:solidFill>
              </a:rPr>
              <a:t>vymezováno</a:t>
            </a:r>
            <a:r>
              <a:rPr lang="en-GB" sz="2800" dirty="0">
                <a:solidFill>
                  <a:srgbClr val="FFFF00"/>
                </a:solidFill>
              </a:rPr>
              <a:t> v </a:t>
            </a:r>
            <a:r>
              <a:rPr lang="en-GB" sz="2800" dirty="0" err="1">
                <a:solidFill>
                  <a:srgbClr val="FFFF00"/>
                </a:solidFill>
              </a:rPr>
              <a:t>kurikulárních</a:t>
            </a:r>
            <a:r>
              <a:rPr lang="en-GB" sz="2800" dirty="0">
                <a:solidFill>
                  <a:srgbClr val="FFFF00"/>
                </a:solidFill>
              </a:rPr>
              <a:t> </a:t>
            </a:r>
            <a:r>
              <a:rPr lang="en-GB" sz="2800" dirty="0" err="1">
                <a:solidFill>
                  <a:srgbClr val="FFFF00"/>
                </a:solidFill>
              </a:rPr>
              <a:t>dokumentech</a:t>
            </a:r>
            <a:r>
              <a:rPr lang="en-GB" sz="2800" dirty="0">
                <a:solidFill>
                  <a:srgbClr val="FFFF00"/>
                </a:solidFill>
              </a:rPr>
              <a:t>, </a:t>
            </a:r>
            <a:r>
              <a:rPr lang="en-GB" sz="2800" dirty="0" err="1">
                <a:solidFill>
                  <a:srgbClr val="FFFF00"/>
                </a:solidFill>
              </a:rPr>
              <a:t>jimiž</a:t>
            </a:r>
            <a:r>
              <a:rPr lang="en-GB" sz="2800" dirty="0">
                <a:solidFill>
                  <a:srgbClr val="FFFF00"/>
                </a:solidFill>
              </a:rPr>
              <a:t> </a:t>
            </a:r>
            <a:r>
              <a:rPr lang="en-GB" sz="2800" dirty="0" err="1">
                <a:solidFill>
                  <a:srgbClr val="FFFF00"/>
                </a:solidFill>
              </a:rPr>
              <a:t>jsou</a:t>
            </a:r>
            <a:r>
              <a:rPr lang="en-GB" sz="2800" dirty="0">
                <a:solidFill>
                  <a:srgbClr val="FFFF00"/>
                </a:solidFill>
              </a:rPr>
              <a:t> </a:t>
            </a:r>
            <a:r>
              <a:rPr lang="en-GB" sz="2800" dirty="0" err="1">
                <a:solidFill>
                  <a:srgbClr val="FFFF00"/>
                </a:solidFill>
              </a:rPr>
              <a:t>učební</a:t>
            </a:r>
            <a:r>
              <a:rPr lang="en-GB" sz="2800" dirty="0">
                <a:solidFill>
                  <a:srgbClr val="FFFF00"/>
                </a:solidFill>
              </a:rPr>
              <a:t> </a:t>
            </a:r>
            <a:r>
              <a:rPr lang="en-GB" sz="2800" dirty="0" err="1">
                <a:solidFill>
                  <a:srgbClr val="FFFF00"/>
                </a:solidFill>
              </a:rPr>
              <a:t>plány</a:t>
            </a:r>
            <a:r>
              <a:rPr lang="en-GB" sz="2800" dirty="0">
                <a:solidFill>
                  <a:srgbClr val="FFFF00"/>
                </a:solidFill>
              </a:rPr>
              <a:t>, </a:t>
            </a:r>
            <a:r>
              <a:rPr lang="en-GB" sz="2800" dirty="0" err="1">
                <a:solidFill>
                  <a:srgbClr val="FFFF00"/>
                </a:solidFill>
              </a:rPr>
              <a:t>učební</a:t>
            </a:r>
            <a:r>
              <a:rPr lang="en-GB" sz="2800" dirty="0">
                <a:solidFill>
                  <a:srgbClr val="FFFF00"/>
                </a:solidFill>
              </a:rPr>
              <a:t> </a:t>
            </a:r>
            <a:r>
              <a:rPr lang="en-GB" sz="2800" dirty="0" err="1">
                <a:solidFill>
                  <a:srgbClr val="FFFF00"/>
                </a:solidFill>
              </a:rPr>
              <a:t>osnovy</a:t>
            </a:r>
            <a:r>
              <a:rPr lang="en-GB" sz="2800" dirty="0">
                <a:solidFill>
                  <a:srgbClr val="FFFF00"/>
                </a:solidFill>
              </a:rPr>
              <a:t>, </a:t>
            </a:r>
            <a:r>
              <a:rPr lang="en-GB" sz="2800" dirty="0" err="1">
                <a:solidFill>
                  <a:srgbClr val="FFFF00"/>
                </a:solidFill>
              </a:rPr>
              <a:t>učebnice</a:t>
            </a:r>
            <a:r>
              <a:rPr lang="en-GB" sz="2800" dirty="0">
                <a:solidFill>
                  <a:srgbClr val="FFFF00"/>
                </a:solidFill>
              </a:rPr>
              <a:t>, </a:t>
            </a:r>
            <a:r>
              <a:rPr lang="en-GB" sz="2800" dirty="0" err="1">
                <a:solidFill>
                  <a:srgbClr val="FFFF00"/>
                </a:solidFill>
              </a:rPr>
              <a:t>didaktické</a:t>
            </a:r>
            <a:r>
              <a:rPr lang="en-GB" sz="2800" dirty="0">
                <a:solidFill>
                  <a:srgbClr val="FFFF00"/>
                </a:solidFill>
              </a:rPr>
              <a:t> testy, </a:t>
            </a:r>
            <a:r>
              <a:rPr lang="en-GB" sz="2800" dirty="0" err="1">
                <a:solidFill>
                  <a:srgbClr val="FFFF00"/>
                </a:solidFill>
              </a:rPr>
              <a:t>metodické</a:t>
            </a:r>
            <a:r>
              <a:rPr lang="en-GB" sz="2800" dirty="0">
                <a:solidFill>
                  <a:srgbClr val="FFFF00"/>
                </a:solidFill>
              </a:rPr>
              <a:t> </a:t>
            </a:r>
            <a:r>
              <a:rPr lang="en-GB" sz="2800" dirty="0" err="1">
                <a:solidFill>
                  <a:srgbClr val="FFFF00"/>
                </a:solidFill>
              </a:rPr>
              <a:t>pokyny</a:t>
            </a:r>
            <a:r>
              <a:rPr lang="en-GB" sz="2800" dirty="0" smtClean="0">
                <a:solidFill>
                  <a:srgbClr val="FFFF00"/>
                </a:solidFill>
              </a:rPr>
              <a:t>,</a:t>
            </a:r>
            <a:r>
              <a:rPr lang="cs-CZ" sz="2800" dirty="0" smtClean="0">
                <a:solidFill>
                  <a:srgbClr val="FFFF00"/>
                </a:solidFill>
              </a:rPr>
              <a:t> ale především RVP</a:t>
            </a:r>
            <a:endParaRPr lang="en-GB" sz="2800" dirty="0">
              <a:solidFill>
                <a:srgbClr val="FFFF00"/>
              </a:solidFill>
            </a:endParaRPr>
          </a:p>
          <a:p>
            <a:pPr marL="762000" indent="-576263">
              <a:lnSpc>
                <a:spcPct val="87000"/>
              </a:lnSpc>
              <a:buClrTx/>
              <a:buSzTx/>
              <a:buFontTx/>
              <a:buNone/>
              <a:tabLst>
                <a:tab pos="762000" algn="l"/>
                <a:tab pos="866775" algn="l"/>
                <a:tab pos="1316038" algn="l"/>
                <a:tab pos="1765300" algn="l"/>
                <a:tab pos="2214563" algn="l"/>
                <a:tab pos="2663825" algn="l"/>
                <a:tab pos="3113088" algn="l"/>
                <a:tab pos="3562350" algn="l"/>
                <a:tab pos="4011613" algn="l"/>
                <a:tab pos="4460875" algn="l"/>
                <a:tab pos="4910138" algn="l"/>
                <a:tab pos="5359400" algn="l"/>
                <a:tab pos="5808663" algn="l"/>
                <a:tab pos="6257925" algn="l"/>
                <a:tab pos="6707188" algn="l"/>
                <a:tab pos="7156450" algn="l"/>
                <a:tab pos="7605713" algn="l"/>
                <a:tab pos="8054975" algn="l"/>
                <a:tab pos="8504238" algn="l"/>
                <a:tab pos="8953500" algn="l"/>
                <a:tab pos="9402763" algn="l"/>
              </a:tabLst>
            </a:pPr>
            <a:endParaRPr lang="en-GB" sz="28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2562" cy="1263650"/>
          </a:xfrm>
          <a:solidFill>
            <a:srgbClr val="355E00"/>
          </a:solidFill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3600">
                <a:solidFill>
                  <a:srgbClr val="FFFF00"/>
                </a:solidFill>
              </a:rPr>
              <a:t>Kurikulum realizované ve vzdělávacích programech</a:t>
            </a:r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8313" y="1798638"/>
            <a:ext cx="9072562" cy="5581650"/>
          </a:xfrm>
          <a:solidFill>
            <a:srgbClr val="004A4A"/>
          </a:solidFill>
          <a:ln/>
        </p:spPr>
        <p:txBody>
          <a:bodyPr/>
          <a:lstStyle/>
          <a:p>
            <a:pPr marL="762000" indent="-576263">
              <a:lnSpc>
                <a:spcPct val="87000"/>
              </a:lnSpc>
              <a:buFont typeface="Times New Roman" pitchFamily="16" charset="0"/>
              <a:buChar char="•"/>
              <a:tabLst>
                <a:tab pos="762000" algn="l"/>
                <a:tab pos="866775" algn="l"/>
                <a:tab pos="1316038" algn="l"/>
                <a:tab pos="1765300" algn="l"/>
                <a:tab pos="2214563" algn="l"/>
                <a:tab pos="2663825" algn="l"/>
                <a:tab pos="3113088" algn="l"/>
                <a:tab pos="3562350" algn="l"/>
                <a:tab pos="4011613" algn="l"/>
                <a:tab pos="4460875" algn="l"/>
                <a:tab pos="4910138" algn="l"/>
                <a:tab pos="5359400" algn="l"/>
                <a:tab pos="5808663" algn="l"/>
                <a:tab pos="6257925" algn="l"/>
                <a:tab pos="6707188" algn="l"/>
                <a:tab pos="7156450" algn="l"/>
                <a:tab pos="7605713" algn="l"/>
                <a:tab pos="8054975" algn="l"/>
                <a:tab pos="8504238" algn="l"/>
                <a:tab pos="8953500" algn="l"/>
                <a:tab pos="9402763" algn="l"/>
              </a:tabLst>
            </a:pPr>
            <a:r>
              <a:rPr lang="en-GB" sz="2800" dirty="0" err="1">
                <a:solidFill>
                  <a:srgbClr val="FFFF00"/>
                </a:solidFill>
              </a:rPr>
              <a:t>Nový</a:t>
            </a:r>
            <a:r>
              <a:rPr lang="en-GB" sz="2800" dirty="0">
                <a:solidFill>
                  <a:srgbClr val="FFFF00"/>
                </a:solidFill>
              </a:rPr>
              <a:t> </a:t>
            </a:r>
            <a:r>
              <a:rPr lang="en-GB" sz="2800" dirty="0" err="1">
                <a:solidFill>
                  <a:srgbClr val="FFFF00"/>
                </a:solidFill>
              </a:rPr>
              <a:t>typ</a:t>
            </a:r>
            <a:r>
              <a:rPr lang="en-GB" sz="2800" dirty="0">
                <a:solidFill>
                  <a:srgbClr val="FFFF00"/>
                </a:solidFill>
              </a:rPr>
              <a:t> </a:t>
            </a:r>
            <a:r>
              <a:rPr lang="en-GB" sz="2800" dirty="0" err="1">
                <a:solidFill>
                  <a:srgbClr val="FFFF00"/>
                </a:solidFill>
              </a:rPr>
              <a:t>dokumentu</a:t>
            </a:r>
            <a:r>
              <a:rPr lang="en-GB" sz="2800" dirty="0">
                <a:solidFill>
                  <a:srgbClr val="FFFF00"/>
                </a:solidFill>
              </a:rPr>
              <a:t>: </a:t>
            </a:r>
            <a:r>
              <a:rPr lang="en-GB" sz="2800" dirty="0" err="1">
                <a:solidFill>
                  <a:srgbClr val="FFFF00"/>
                </a:solidFill>
              </a:rPr>
              <a:t>vzdělávací</a:t>
            </a:r>
            <a:r>
              <a:rPr lang="en-GB" sz="2800" dirty="0">
                <a:solidFill>
                  <a:srgbClr val="FFFF00"/>
                </a:solidFill>
              </a:rPr>
              <a:t> program</a:t>
            </a:r>
          </a:p>
          <a:p>
            <a:pPr marL="762000" indent="-576263">
              <a:lnSpc>
                <a:spcPct val="87000"/>
              </a:lnSpc>
              <a:buFont typeface="Times New Roman" pitchFamily="16" charset="0"/>
              <a:buChar char="•"/>
              <a:tabLst>
                <a:tab pos="762000" algn="l"/>
                <a:tab pos="866775" algn="l"/>
                <a:tab pos="1316038" algn="l"/>
                <a:tab pos="1765300" algn="l"/>
                <a:tab pos="2214563" algn="l"/>
                <a:tab pos="2663825" algn="l"/>
                <a:tab pos="3113088" algn="l"/>
                <a:tab pos="3562350" algn="l"/>
                <a:tab pos="4011613" algn="l"/>
                <a:tab pos="4460875" algn="l"/>
                <a:tab pos="4910138" algn="l"/>
                <a:tab pos="5359400" algn="l"/>
                <a:tab pos="5808663" algn="l"/>
                <a:tab pos="6257925" algn="l"/>
                <a:tab pos="6707188" algn="l"/>
                <a:tab pos="7156450" algn="l"/>
                <a:tab pos="7605713" algn="l"/>
                <a:tab pos="8054975" algn="l"/>
                <a:tab pos="8504238" algn="l"/>
                <a:tab pos="8953500" algn="l"/>
                <a:tab pos="9402763" algn="l"/>
              </a:tabLst>
            </a:pPr>
            <a:r>
              <a:rPr lang="en-GB" sz="2800" dirty="0" err="1">
                <a:solidFill>
                  <a:srgbClr val="FFFF00"/>
                </a:solidFill>
              </a:rPr>
              <a:t>Vzdělávací</a:t>
            </a:r>
            <a:r>
              <a:rPr lang="en-GB" sz="2800" dirty="0">
                <a:solidFill>
                  <a:srgbClr val="FFFF00"/>
                </a:solidFill>
              </a:rPr>
              <a:t> program </a:t>
            </a:r>
            <a:r>
              <a:rPr lang="en-GB" sz="2800" dirty="0" err="1">
                <a:solidFill>
                  <a:srgbClr val="FFFF00"/>
                </a:solidFill>
              </a:rPr>
              <a:t>obvykle</a:t>
            </a:r>
            <a:r>
              <a:rPr lang="en-GB" sz="2800" dirty="0">
                <a:solidFill>
                  <a:srgbClr val="FFFF00"/>
                </a:solidFill>
              </a:rPr>
              <a:t> </a:t>
            </a:r>
            <a:r>
              <a:rPr lang="en-GB" sz="2800" dirty="0" err="1">
                <a:solidFill>
                  <a:srgbClr val="FFFF00"/>
                </a:solidFill>
              </a:rPr>
              <a:t>vymezuje</a:t>
            </a:r>
            <a:r>
              <a:rPr lang="en-GB" sz="2800" dirty="0">
                <a:solidFill>
                  <a:srgbClr val="FFFF00"/>
                </a:solidFill>
              </a:rPr>
              <a:t> </a:t>
            </a:r>
            <a:r>
              <a:rPr lang="en-GB" sz="2800" dirty="0" err="1">
                <a:solidFill>
                  <a:srgbClr val="FFFF00"/>
                </a:solidFill>
              </a:rPr>
              <a:t>tyto</a:t>
            </a:r>
            <a:r>
              <a:rPr lang="en-GB" sz="2800" dirty="0">
                <a:solidFill>
                  <a:srgbClr val="FFFF00"/>
                </a:solidFill>
              </a:rPr>
              <a:t> </a:t>
            </a:r>
            <a:r>
              <a:rPr lang="en-GB" sz="2800" dirty="0" err="1">
                <a:solidFill>
                  <a:srgbClr val="FFFF00"/>
                </a:solidFill>
              </a:rPr>
              <a:t>složky</a:t>
            </a:r>
            <a:r>
              <a:rPr lang="en-GB" sz="2800" dirty="0">
                <a:solidFill>
                  <a:srgbClr val="FFFF00"/>
                </a:solidFill>
              </a:rPr>
              <a:t> </a:t>
            </a:r>
            <a:r>
              <a:rPr lang="en-GB" sz="2800" dirty="0" err="1">
                <a:solidFill>
                  <a:srgbClr val="FFFF00"/>
                </a:solidFill>
              </a:rPr>
              <a:t>kurikula</a:t>
            </a:r>
            <a:r>
              <a:rPr lang="en-GB" sz="2800" dirty="0">
                <a:solidFill>
                  <a:srgbClr val="FFFF00"/>
                </a:solidFill>
              </a:rPr>
              <a:t>:</a:t>
            </a:r>
          </a:p>
          <a:p>
            <a:pPr marL="762000" indent="-576263">
              <a:lnSpc>
                <a:spcPct val="87000"/>
              </a:lnSpc>
              <a:buClrTx/>
              <a:buSzTx/>
              <a:buFontTx/>
              <a:buNone/>
              <a:tabLst>
                <a:tab pos="762000" algn="l"/>
                <a:tab pos="866775" algn="l"/>
                <a:tab pos="1316038" algn="l"/>
                <a:tab pos="1765300" algn="l"/>
                <a:tab pos="2214563" algn="l"/>
                <a:tab pos="2663825" algn="l"/>
                <a:tab pos="3113088" algn="l"/>
                <a:tab pos="3562350" algn="l"/>
                <a:tab pos="4011613" algn="l"/>
                <a:tab pos="4460875" algn="l"/>
                <a:tab pos="4910138" algn="l"/>
                <a:tab pos="5359400" algn="l"/>
                <a:tab pos="5808663" algn="l"/>
                <a:tab pos="6257925" algn="l"/>
                <a:tab pos="6707188" algn="l"/>
                <a:tab pos="7156450" algn="l"/>
                <a:tab pos="7605713" algn="l"/>
                <a:tab pos="8054975" algn="l"/>
                <a:tab pos="8504238" algn="l"/>
                <a:tab pos="8953500" algn="l"/>
                <a:tab pos="9402763" algn="l"/>
              </a:tabLst>
            </a:pPr>
            <a:r>
              <a:rPr lang="en-GB" sz="2800" dirty="0">
                <a:solidFill>
                  <a:srgbClr val="FFFF00"/>
                </a:solidFill>
              </a:rPr>
              <a:t>- </a:t>
            </a:r>
            <a:r>
              <a:rPr lang="en-GB" sz="2800" dirty="0" err="1">
                <a:solidFill>
                  <a:srgbClr val="FFFF00"/>
                </a:solidFill>
              </a:rPr>
              <a:t>koncepce</a:t>
            </a:r>
            <a:r>
              <a:rPr lang="en-GB" sz="2800" dirty="0">
                <a:solidFill>
                  <a:srgbClr val="FFFF00"/>
                </a:solidFill>
              </a:rPr>
              <a:t> </a:t>
            </a:r>
            <a:r>
              <a:rPr lang="en-GB" sz="2800" dirty="0" err="1">
                <a:solidFill>
                  <a:srgbClr val="FFFF00"/>
                </a:solidFill>
              </a:rPr>
              <a:t>vzdělávání</a:t>
            </a:r>
            <a:r>
              <a:rPr lang="en-GB" sz="2800" dirty="0">
                <a:solidFill>
                  <a:srgbClr val="FFFF00"/>
                </a:solidFill>
              </a:rPr>
              <a:t> pro </a:t>
            </a:r>
            <a:r>
              <a:rPr lang="en-GB" sz="2800" dirty="0" err="1">
                <a:solidFill>
                  <a:srgbClr val="FFFF00"/>
                </a:solidFill>
              </a:rPr>
              <a:t>vzdělávání</a:t>
            </a:r>
            <a:r>
              <a:rPr lang="en-GB" sz="2800" dirty="0">
                <a:solidFill>
                  <a:srgbClr val="FFFF00"/>
                </a:solidFill>
              </a:rPr>
              <a:t> </a:t>
            </a:r>
            <a:r>
              <a:rPr lang="en-GB" sz="2800" dirty="0" err="1">
                <a:solidFill>
                  <a:srgbClr val="FFFF00"/>
                </a:solidFill>
              </a:rPr>
              <a:t>celé</a:t>
            </a:r>
            <a:r>
              <a:rPr lang="en-GB" sz="2800" dirty="0">
                <a:solidFill>
                  <a:srgbClr val="FFFF00"/>
                </a:solidFill>
              </a:rPr>
              <a:t> </a:t>
            </a:r>
            <a:r>
              <a:rPr lang="en-GB" sz="2800" dirty="0" err="1">
                <a:solidFill>
                  <a:srgbClr val="FFFF00"/>
                </a:solidFill>
              </a:rPr>
              <a:t>země</a:t>
            </a:r>
            <a:endParaRPr lang="en-GB" sz="2800" dirty="0">
              <a:solidFill>
                <a:srgbClr val="FFFF00"/>
              </a:solidFill>
            </a:endParaRPr>
          </a:p>
          <a:p>
            <a:pPr marL="762000" indent="-576263">
              <a:lnSpc>
                <a:spcPct val="87000"/>
              </a:lnSpc>
              <a:buClrTx/>
              <a:buSzTx/>
              <a:buFontTx/>
              <a:buNone/>
              <a:tabLst>
                <a:tab pos="762000" algn="l"/>
                <a:tab pos="866775" algn="l"/>
                <a:tab pos="1316038" algn="l"/>
                <a:tab pos="1765300" algn="l"/>
                <a:tab pos="2214563" algn="l"/>
                <a:tab pos="2663825" algn="l"/>
                <a:tab pos="3113088" algn="l"/>
                <a:tab pos="3562350" algn="l"/>
                <a:tab pos="4011613" algn="l"/>
                <a:tab pos="4460875" algn="l"/>
                <a:tab pos="4910138" algn="l"/>
                <a:tab pos="5359400" algn="l"/>
                <a:tab pos="5808663" algn="l"/>
                <a:tab pos="6257925" algn="l"/>
                <a:tab pos="6707188" algn="l"/>
                <a:tab pos="7156450" algn="l"/>
                <a:tab pos="7605713" algn="l"/>
                <a:tab pos="8054975" algn="l"/>
                <a:tab pos="8504238" algn="l"/>
                <a:tab pos="8953500" algn="l"/>
                <a:tab pos="9402763" algn="l"/>
              </a:tabLst>
            </a:pPr>
            <a:r>
              <a:rPr lang="en-GB" sz="2800" dirty="0">
                <a:solidFill>
                  <a:srgbClr val="FFFF00"/>
                </a:solidFill>
              </a:rPr>
              <a:t>- </a:t>
            </a:r>
            <a:r>
              <a:rPr lang="en-GB" sz="2800" dirty="0" err="1">
                <a:solidFill>
                  <a:srgbClr val="FFFF00"/>
                </a:solidFill>
              </a:rPr>
              <a:t>cíle</a:t>
            </a:r>
            <a:r>
              <a:rPr lang="en-GB" sz="2800" dirty="0">
                <a:solidFill>
                  <a:srgbClr val="FFFF00"/>
                </a:solidFill>
              </a:rPr>
              <a:t> </a:t>
            </a:r>
            <a:r>
              <a:rPr lang="en-GB" sz="2800" dirty="0" err="1">
                <a:solidFill>
                  <a:srgbClr val="FFFF00"/>
                </a:solidFill>
              </a:rPr>
              <a:t>tohoto</a:t>
            </a:r>
            <a:r>
              <a:rPr lang="en-GB" sz="2800" dirty="0">
                <a:solidFill>
                  <a:srgbClr val="FFFF00"/>
                </a:solidFill>
              </a:rPr>
              <a:t> </a:t>
            </a:r>
            <a:r>
              <a:rPr lang="en-GB" sz="2800" dirty="0" err="1">
                <a:solidFill>
                  <a:srgbClr val="FFFF00"/>
                </a:solidFill>
              </a:rPr>
              <a:t>vzdělávání</a:t>
            </a:r>
            <a:endParaRPr lang="en-GB" sz="2800" dirty="0">
              <a:solidFill>
                <a:srgbClr val="FFFF00"/>
              </a:solidFill>
            </a:endParaRPr>
          </a:p>
          <a:p>
            <a:pPr marL="762000" indent="-576263">
              <a:lnSpc>
                <a:spcPct val="87000"/>
              </a:lnSpc>
              <a:buClrTx/>
              <a:buSzTx/>
              <a:buFontTx/>
              <a:buNone/>
              <a:tabLst>
                <a:tab pos="762000" algn="l"/>
                <a:tab pos="866775" algn="l"/>
                <a:tab pos="1316038" algn="l"/>
                <a:tab pos="1765300" algn="l"/>
                <a:tab pos="2214563" algn="l"/>
                <a:tab pos="2663825" algn="l"/>
                <a:tab pos="3113088" algn="l"/>
                <a:tab pos="3562350" algn="l"/>
                <a:tab pos="4011613" algn="l"/>
                <a:tab pos="4460875" algn="l"/>
                <a:tab pos="4910138" algn="l"/>
                <a:tab pos="5359400" algn="l"/>
                <a:tab pos="5808663" algn="l"/>
                <a:tab pos="6257925" algn="l"/>
                <a:tab pos="6707188" algn="l"/>
                <a:tab pos="7156450" algn="l"/>
                <a:tab pos="7605713" algn="l"/>
                <a:tab pos="8054975" algn="l"/>
                <a:tab pos="8504238" algn="l"/>
                <a:tab pos="8953500" algn="l"/>
                <a:tab pos="9402763" algn="l"/>
              </a:tabLst>
            </a:pPr>
            <a:r>
              <a:rPr lang="en-GB" sz="2800" dirty="0">
                <a:solidFill>
                  <a:srgbClr val="FFFF00"/>
                </a:solidFill>
              </a:rPr>
              <a:t>- </a:t>
            </a:r>
            <a:r>
              <a:rPr lang="en-GB" sz="2800" dirty="0" err="1">
                <a:solidFill>
                  <a:srgbClr val="FFFF00"/>
                </a:solidFill>
              </a:rPr>
              <a:t>učební</a:t>
            </a:r>
            <a:r>
              <a:rPr lang="en-GB" sz="2800" dirty="0">
                <a:solidFill>
                  <a:srgbClr val="FFFF00"/>
                </a:solidFill>
              </a:rPr>
              <a:t> </a:t>
            </a:r>
            <a:r>
              <a:rPr lang="en-GB" sz="2800" dirty="0" err="1">
                <a:solidFill>
                  <a:srgbClr val="FFFF00"/>
                </a:solidFill>
              </a:rPr>
              <a:t>plán</a:t>
            </a:r>
            <a:endParaRPr lang="en-GB" sz="2800" dirty="0">
              <a:solidFill>
                <a:srgbClr val="FFFF00"/>
              </a:solidFill>
            </a:endParaRPr>
          </a:p>
          <a:p>
            <a:pPr marL="762000" indent="-576263">
              <a:lnSpc>
                <a:spcPct val="87000"/>
              </a:lnSpc>
              <a:buClrTx/>
              <a:buSzTx/>
              <a:buFontTx/>
              <a:buNone/>
              <a:tabLst>
                <a:tab pos="762000" algn="l"/>
                <a:tab pos="866775" algn="l"/>
                <a:tab pos="1316038" algn="l"/>
                <a:tab pos="1765300" algn="l"/>
                <a:tab pos="2214563" algn="l"/>
                <a:tab pos="2663825" algn="l"/>
                <a:tab pos="3113088" algn="l"/>
                <a:tab pos="3562350" algn="l"/>
                <a:tab pos="4011613" algn="l"/>
                <a:tab pos="4460875" algn="l"/>
                <a:tab pos="4910138" algn="l"/>
                <a:tab pos="5359400" algn="l"/>
                <a:tab pos="5808663" algn="l"/>
                <a:tab pos="6257925" algn="l"/>
                <a:tab pos="6707188" algn="l"/>
                <a:tab pos="7156450" algn="l"/>
                <a:tab pos="7605713" algn="l"/>
                <a:tab pos="8054975" algn="l"/>
                <a:tab pos="8504238" algn="l"/>
                <a:tab pos="8953500" algn="l"/>
                <a:tab pos="9402763" algn="l"/>
              </a:tabLst>
            </a:pPr>
            <a:r>
              <a:rPr lang="en-GB" sz="2800" dirty="0">
                <a:solidFill>
                  <a:srgbClr val="FFFF00"/>
                </a:solidFill>
              </a:rPr>
              <a:t>- </a:t>
            </a:r>
            <a:r>
              <a:rPr lang="en-GB" sz="2800" dirty="0" err="1">
                <a:solidFill>
                  <a:srgbClr val="FFFF00"/>
                </a:solidFill>
              </a:rPr>
              <a:t>učivo</a:t>
            </a:r>
            <a:r>
              <a:rPr lang="en-GB" sz="2800" dirty="0">
                <a:solidFill>
                  <a:srgbClr val="FFFF00"/>
                </a:solidFill>
              </a:rPr>
              <a:t> (</a:t>
            </a:r>
            <a:r>
              <a:rPr lang="en-GB" sz="2800" dirty="0" err="1">
                <a:solidFill>
                  <a:srgbClr val="FFFF00"/>
                </a:solidFill>
              </a:rPr>
              <a:t>témata</a:t>
            </a:r>
            <a:r>
              <a:rPr lang="en-GB" sz="2800" dirty="0">
                <a:solidFill>
                  <a:srgbClr val="FFFF00"/>
                </a:solidFill>
              </a:rPr>
              <a:t> </a:t>
            </a:r>
            <a:r>
              <a:rPr lang="en-GB" sz="2800" dirty="0" err="1">
                <a:solidFill>
                  <a:srgbClr val="FFFF00"/>
                </a:solidFill>
              </a:rPr>
              <a:t>učiva</a:t>
            </a:r>
            <a:r>
              <a:rPr lang="en-GB" sz="2800" dirty="0">
                <a:solidFill>
                  <a:srgbClr val="FFFF00"/>
                </a:solidFill>
              </a:rPr>
              <a:t> v </a:t>
            </a:r>
            <a:r>
              <a:rPr lang="en-GB" sz="2800" dirty="0" err="1">
                <a:solidFill>
                  <a:srgbClr val="FFFF00"/>
                </a:solidFill>
              </a:rPr>
              <a:t>jednotlivých</a:t>
            </a:r>
            <a:r>
              <a:rPr lang="en-GB" sz="2800" dirty="0">
                <a:solidFill>
                  <a:srgbClr val="FFFF00"/>
                </a:solidFill>
              </a:rPr>
              <a:t> </a:t>
            </a:r>
            <a:r>
              <a:rPr lang="en-GB" sz="2800" dirty="0" err="1">
                <a:solidFill>
                  <a:srgbClr val="FFFF00"/>
                </a:solidFill>
              </a:rPr>
              <a:t>předmětech</a:t>
            </a:r>
            <a:r>
              <a:rPr lang="en-GB" sz="2800" dirty="0">
                <a:solidFill>
                  <a:srgbClr val="FFFF00"/>
                </a:solidFill>
              </a:rPr>
              <a:t>)</a:t>
            </a:r>
          </a:p>
          <a:p>
            <a:pPr marL="762000" indent="-576263">
              <a:lnSpc>
                <a:spcPct val="87000"/>
              </a:lnSpc>
              <a:buClrTx/>
              <a:buSzTx/>
              <a:buFontTx/>
              <a:buNone/>
              <a:tabLst>
                <a:tab pos="762000" algn="l"/>
                <a:tab pos="866775" algn="l"/>
                <a:tab pos="1316038" algn="l"/>
                <a:tab pos="1765300" algn="l"/>
                <a:tab pos="2214563" algn="l"/>
                <a:tab pos="2663825" algn="l"/>
                <a:tab pos="3113088" algn="l"/>
                <a:tab pos="3562350" algn="l"/>
                <a:tab pos="4011613" algn="l"/>
                <a:tab pos="4460875" algn="l"/>
                <a:tab pos="4910138" algn="l"/>
                <a:tab pos="5359400" algn="l"/>
                <a:tab pos="5808663" algn="l"/>
                <a:tab pos="6257925" algn="l"/>
                <a:tab pos="6707188" algn="l"/>
                <a:tab pos="7156450" algn="l"/>
                <a:tab pos="7605713" algn="l"/>
                <a:tab pos="8054975" algn="l"/>
                <a:tab pos="8504238" algn="l"/>
                <a:tab pos="8953500" algn="l"/>
                <a:tab pos="9402763" algn="l"/>
              </a:tabLst>
            </a:pPr>
            <a:r>
              <a:rPr lang="en-GB" sz="2800" dirty="0">
                <a:solidFill>
                  <a:srgbClr val="FFFF00"/>
                </a:solidFill>
              </a:rPr>
              <a:t>- </a:t>
            </a:r>
            <a:r>
              <a:rPr lang="en-GB" sz="2800" dirty="0" err="1">
                <a:solidFill>
                  <a:srgbClr val="FFFF00"/>
                </a:solidFill>
              </a:rPr>
              <a:t>cílové</a:t>
            </a:r>
            <a:r>
              <a:rPr lang="en-GB" sz="2800" dirty="0">
                <a:solidFill>
                  <a:srgbClr val="FFFF00"/>
                </a:solidFill>
              </a:rPr>
              <a:t> </a:t>
            </a:r>
            <a:r>
              <a:rPr lang="en-GB" sz="2800" dirty="0" err="1">
                <a:solidFill>
                  <a:srgbClr val="FFFF00"/>
                </a:solidFill>
              </a:rPr>
              <a:t>standardy</a:t>
            </a:r>
            <a:r>
              <a:rPr lang="en-GB" sz="2800" dirty="0">
                <a:solidFill>
                  <a:srgbClr val="FFFF00"/>
                </a:solidFill>
              </a:rPr>
              <a:t> (</a:t>
            </a:r>
            <a:r>
              <a:rPr lang="en-GB" sz="2800" dirty="0" err="1">
                <a:solidFill>
                  <a:srgbClr val="FFFF00"/>
                </a:solidFill>
              </a:rPr>
              <a:t>požadavky</a:t>
            </a:r>
            <a:r>
              <a:rPr lang="en-GB" sz="2800" dirty="0">
                <a:solidFill>
                  <a:srgbClr val="FFFF00"/>
                </a:solidFill>
              </a:rPr>
              <a:t>, co </a:t>
            </a:r>
            <a:r>
              <a:rPr lang="en-GB" sz="2800" dirty="0" err="1">
                <a:solidFill>
                  <a:srgbClr val="FFFF00"/>
                </a:solidFill>
              </a:rPr>
              <a:t>mají</a:t>
            </a:r>
            <a:r>
              <a:rPr lang="en-GB" sz="2800" dirty="0">
                <a:solidFill>
                  <a:srgbClr val="FFFF00"/>
                </a:solidFill>
              </a:rPr>
              <a:t> </a:t>
            </a:r>
            <a:r>
              <a:rPr lang="en-GB" sz="2800" dirty="0" err="1">
                <a:solidFill>
                  <a:srgbClr val="FFFF00"/>
                </a:solidFill>
              </a:rPr>
              <a:t>žáci</a:t>
            </a:r>
            <a:r>
              <a:rPr lang="en-GB" sz="2800" dirty="0">
                <a:solidFill>
                  <a:srgbClr val="FFFF00"/>
                </a:solidFill>
              </a:rPr>
              <a:t> </a:t>
            </a:r>
            <a:r>
              <a:rPr lang="en-GB" sz="2800" dirty="0" err="1">
                <a:solidFill>
                  <a:srgbClr val="FFFF00"/>
                </a:solidFill>
              </a:rPr>
              <a:t>umět</a:t>
            </a:r>
            <a:r>
              <a:rPr lang="en-GB" sz="2800" dirty="0">
                <a:solidFill>
                  <a:srgbClr val="FFFF00"/>
                </a:solidFill>
              </a:rPr>
              <a:t> v </a:t>
            </a:r>
            <a:r>
              <a:rPr lang="en-GB" sz="2800" dirty="0" err="1">
                <a:solidFill>
                  <a:srgbClr val="FFFF00"/>
                </a:solidFill>
              </a:rPr>
              <a:t>určitém</a:t>
            </a:r>
            <a:r>
              <a:rPr lang="en-GB" sz="2800" dirty="0">
                <a:solidFill>
                  <a:srgbClr val="FFFF00"/>
                </a:solidFill>
              </a:rPr>
              <a:t> </a:t>
            </a:r>
            <a:r>
              <a:rPr lang="en-GB" sz="2800" dirty="0" err="1">
                <a:solidFill>
                  <a:srgbClr val="FFFF00"/>
                </a:solidFill>
              </a:rPr>
              <a:t>ročníku</a:t>
            </a:r>
            <a:r>
              <a:rPr lang="en-GB" sz="2800" dirty="0">
                <a:solidFill>
                  <a:srgbClr val="FFFF00"/>
                </a:solidFill>
              </a:rPr>
              <a:t>...)</a:t>
            </a:r>
          </a:p>
          <a:p>
            <a:pPr marL="762000" indent="-576263">
              <a:lnSpc>
                <a:spcPct val="87000"/>
              </a:lnSpc>
              <a:buClrTx/>
              <a:buSzTx/>
              <a:buFontTx/>
              <a:buNone/>
              <a:tabLst>
                <a:tab pos="762000" algn="l"/>
                <a:tab pos="866775" algn="l"/>
                <a:tab pos="1316038" algn="l"/>
                <a:tab pos="1765300" algn="l"/>
                <a:tab pos="2214563" algn="l"/>
                <a:tab pos="2663825" algn="l"/>
                <a:tab pos="3113088" algn="l"/>
                <a:tab pos="3562350" algn="l"/>
                <a:tab pos="4011613" algn="l"/>
                <a:tab pos="4460875" algn="l"/>
                <a:tab pos="4910138" algn="l"/>
                <a:tab pos="5359400" algn="l"/>
                <a:tab pos="5808663" algn="l"/>
                <a:tab pos="6257925" algn="l"/>
                <a:tab pos="6707188" algn="l"/>
                <a:tab pos="7156450" algn="l"/>
                <a:tab pos="7605713" algn="l"/>
                <a:tab pos="8054975" algn="l"/>
                <a:tab pos="8504238" algn="l"/>
                <a:tab pos="8953500" algn="l"/>
                <a:tab pos="9402763" algn="l"/>
              </a:tabLst>
            </a:pPr>
            <a:r>
              <a:rPr lang="en-GB" sz="2800" dirty="0">
                <a:solidFill>
                  <a:srgbClr val="FFFF00"/>
                </a:solidFill>
              </a:rPr>
              <a:t>- </a:t>
            </a:r>
            <a:r>
              <a:rPr lang="en-GB" sz="2800" dirty="0" err="1">
                <a:solidFill>
                  <a:srgbClr val="FFFF00"/>
                </a:solidFill>
              </a:rPr>
              <a:t>implementační</a:t>
            </a:r>
            <a:r>
              <a:rPr lang="en-GB" sz="2800" dirty="0">
                <a:solidFill>
                  <a:srgbClr val="FFFF00"/>
                </a:solidFill>
              </a:rPr>
              <a:t> </a:t>
            </a:r>
            <a:r>
              <a:rPr lang="en-GB" sz="2800" dirty="0" err="1">
                <a:solidFill>
                  <a:srgbClr val="FFFF00"/>
                </a:solidFill>
              </a:rPr>
              <a:t>plán</a:t>
            </a:r>
            <a:r>
              <a:rPr lang="en-GB" sz="2800" dirty="0">
                <a:solidFill>
                  <a:srgbClr val="FFFF00"/>
                </a:solidFill>
              </a:rPr>
              <a:t> (</a:t>
            </a:r>
            <a:r>
              <a:rPr lang="en-GB" sz="2800" dirty="0" err="1">
                <a:solidFill>
                  <a:srgbClr val="FFFF00"/>
                </a:solidFill>
              </a:rPr>
              <a:t>seznam</a:t>
            </a:r>
            <a:r>
              <a:rPr lang="en-GB" sz="2800" dirty="0">
                <a:solidFill>
                  <a:srgbClr val="FFFF00"/>
                </a:solidFill>
              </a:rPr>
              <a:t> </a:t>
            </a:r>
            <a:r>
              <a:rPr lang="en-GB" sz="2800" dirty="0" err="1">
                <a:solidFill>
                  <a:srgbClr val="FFFF00"/>
                </a:solidFill>
              </a:rPr>
              <a:t>kroků</a:t>
            </a:r>
            <a:r>
              <a:rPr lang="en-GB" sz="2800" dirty="0">
                <a:solidFill>
                  <a:srgbClr val="FFFF00"/>
                </a:solidFill>
              </a:rPr>
              <a:t>, </a:t>
            </a:r>
            <a:r>
              <a:rPr lang="en-GB" sz="2800" dirty="0" err="1">
                <a:solidFill>
                  <a:srgbClr val="FFFF00"/>
                </a:solidFill>
              </a:rPr>
              <a:t>jimiž</a:t>
            </a:r>
            <a:r>
              <a:rPr lang="en-GB" sz="2800" dirty="0">
                <a:solidFill>
                  <a:srgbClr val="FFFF00"/>
                </a:solidFill>
              </a:rPr>
              <a:t> </a:t>
            </a:r>
            <a:r>
              <a:rPr lang="en-GB" sz="2800" dirty="0" err="1">
                <a:solidFill>
                  <a:srgbClr val="FFFF00"/>
                </a:solidFill>
              </a:rPr>
              <a:t>bude</a:t>
            </a:r>
            <a:r>
              <a:rPr lang="en-GB" sz="2800" dirty="0">
                <a:solidFill>
                  <a:srgbClr val="FFFF00"/>
                </a:solidFill>
              </a:rPr>
              <a:t> program </a:t>
            </a:r>
            <a:r>
              <a:rPr lang="en-GB" sz="2800" dirty="0" err="1">
                <a:solidFill>
                  <a:srgbClr val="FFFF00"/>
                </a:solidFill>
              </a:rPr>
              <a:t>zaváděn</a:t>
            </a:r>
            <a:r>
              <a:rPr lang="en-GB" sz="2800" dirty="0">
                <a:solidFill>
                  <a:srgbClr val="FFFF00"/>
                </a:solidFill>
              </a:rPr>
              <a:t> do </a:t>
            </a:r>
            <a:r>
              <a:rPr lang="en-GB" sz="2800" dirty="0" err="1">
                <a:solidFill>
                  <a:srgbClr val="FFFF00"/>
                </a:solidFill>
              </a:rPr>
              <a:t>praxe</a:t>
            </a:r>
            <a:r>
              <a:rPr lang="en-GB" sz="2800" dirty="0">
                <a:solidFill>
                  <a:srgbClr val="FFFF00"/>
                </a:solidFill>
              </a:rPr>
              <a:t>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2562" cy="1263650"/>
          </a:xfrm>
          <a:solidFill>
            <a:srgbClr val="355E00"/>
          </a:solidFill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3600">
                <a:solidFill>
                  <a:srgbClr val="FFFF00"/>
                </a:solidFill>
              </a:rPr>
              <a:t>Kurikulum realizované ve vzdělávacích programech</a:t>
            </a:r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8313" y="1798638"/>
            <a:ext cx="9072562" cy="5581650"/>
          </a:xfrm>
          <a:solidFill>
            <a:srgbClr val="004A4A"/>
          </a:solidFill>
          <a:ln/>
        </p:spPr>
        <p:txBody>
          <a:bodyPr/>
          <a:lstStyle/>
          <a:p>
            <a:pPr marL="762000" indent="-576263">
              <a:lnSpc>
                <a:spcPct val="87000"/>
              </a:lnSpc>
              <a:buFont typeface="Times New Roman" pitchFamily="16" charset="0"/>
              <a:buChar char="•"/>
              <a:tabLst>
                <a:tab pos="762000" algn="l"/>
                <a:tab pos="866775" algn="l"/>
                <a:tab pos="1316038" algn="l"/>
                <a:tab pos="1765300" algn="l"/>
                <a:tab pos="2214563" algn="l"/>
                <a:tab pos="2663825" algn="l"/>
                <a:tab pos="3113088" algn="l"/>
                <a:tab pos="3562350" algn="l"/>
                <a:tab pos="4011613" algn="l"/>
                <a:tab pos="4460875" algn="l"/>
                <a:tab pos="4910138" algn="l"/>
                <a:tab pos="5359400" algn="l"/>
                <a:tab pos="5808663" algn="l"/>
                <a:tab pos="6257925" algn="l"/>
                <a:tab pos="6707188" algn="l"/>
                <a:tab pos="7156450" algn="l"/>
                <a:tab pos="7605713" algn="l"/>
                <a:tab pos="8054975" algn="l"/>
                <a:tab pos="8504238" algn="l"/>
                <a:tab pos="8953500" algn="l"/>
                <a:tab pos="9402763" algn="l"/>
              </a:tabLst>
            </a:pPr>
            <a:r>
              <a:rPr lang="en-GB" sz="2800" dirty="0">
                <a:solidFill>
                  <a:srgbClr val="FFFF00"/>
                </a:solidFill>
              </a:rPr>
              <a:t>VP </a:t>
            </a:r>
            <a:r>
              <a:rPr lang="en-GB" sz="2800" dirty="0" err="1">
                <a:solidFill>
                  <a:srgbClr val="FFFF00"/>
                </a:solidFill>
              </a:rPr>
              <a:t>Základní</a:t>
            </a:r>
            <a:r>
              <a:rPr lang="en-GB" sz="2800" dirty="0">
                <a:solidFill>
                  <a:srgbClr val="FFFF00"/>
                </a:solidFill>
              </a:rPr>
              <a:t> </a:t>
            </a:r>
            <a:r>
              <a:rPr lang="en-GB" sz="2800" dirty="0" err="1">
                <a:solidFill>
                  <a:srgbClr val="FFFF00"/>
                </a:solidFill>
              </a:rPr>
              <a:t>škola</a:t>
            </a:r>
            <a:r>
              <a:rPr lang="en-GB" sz="2800" dirty="0">
                <a:solidFill>
                  <a:srgbClr val="FFFF00"/>
                </a:solidFill>
              </a:rPr>
              <a:t>; VP </a:t>
            </a:r>
            <a:r>
              <a:rPr lang="en-GB" sz="2800" dirty="0" err="1">
                <a:solidFill>
                  <a:srgbClr val="FFFF00"/>
                </a:solidFill>
              </a:rPr>
              <a:t>obecná</a:t>
            </a:r>
            <a:r>
              <a:rPr lang="en-GB" sz="2800" dirty="0">
                <a:solidFill>
                  <a:srgbClr val="FFFF00"/>
                </a:solidFill>
              </a:rPr>
              <a:t> </a:t>
            </a:r>
            <a:r>
              <a:rPr lang="en-GB" sz="2800" dirty="0" err="1">
                <a:solidFill>
                  <a:srgbClr val="FFFF00"/>
                </a:solidFill>
              </a:rPr>
              <a:t>škola</a:t>
            </a:r>
            <a:r>
              <a:rPr lang="en-GB" sz="2800" dirty="0">
                <a:solidFill>
                  <a:srgbClr val="FFFF00"/>
                </a:solidFill>
              </a:rPr>
              <a:t>; VP </a:t>
            </a:r>
            <a:r>
              <a:rPr lang="en-GB" sz="2800" dirty="0" err="1">
                <a:solidFill>
                  <a:srgbClr val="FFFF00"/>
                </a:solidFill>
              </a:rPr>
              <a:t>Národní</a:t>
            </a:r>
            <a:r>
              <a:rPr lang="en-GB" sz="2800" dirty="0">
                <a:solidFill>
                  <a:srgbClr val="FFFF00"/>
                </a:solidFill>
              </a:rPr>
              <a:t> </a:t>
            </a:r>
            <a:r>
              <a:rPr lang="en-GB" sz="2800" dirty="0" err="1">
                <a:solidFill>
                  <a:srgbClr val="FFFF00"/>
                </a:solidFill>
              </a:rPr>
              <a:t>škola</a:t>
            </a:r>
            <a:endParaRPr lang="en-GB" sz="2800" dirty="0">
              <a:solidFill>
                <a:srgbClr val="FFFF00"/>
              </a:solidFill>
            </a:endParaRPr>
          </a:p>
          <a:p>
            <a:pPr marL="762000" indent="-576263">
              <a:lnSpc>
                <a:spcPct val="87000"/>
              </a:lnSpc>
              <a:buFont typeface="Times New Roman" pitchFamily="16" charset="0"/>
              <a:buChar char="•"/>
              <a:tabLst>
                <a:tab pos="762000" algn="l"/>
                <a:tab pos="866775" algn="l"/>
                <a:tab pos="1316038" algn="l"/>
                <a:tab pos="1765300" algn="l"/>
                <a:tab pos="2214563" algn="l"/>
                <a:tab pos="2663825" algn="l"/>
                <a:tab pos="3113088" algn="l"/>
                <a:tab pos="3562350" algn="l"/>
                <a:tab pos="4011613" algn="l"/>
                <a:tab pos="4460875" algn="l"/>
                <a:tab pos="4910138" algn="l"/>
                <a:tab pos="5359400" algn="l"/>
                <a:tab pos="5808663" algn="l"/>
                <a:tab pos="6257925" algn="l"/>
                <a:tab pos="6707188" algn="l"/>
                <a:tab pos="7156450" algn="l"/>
                <a:tab pos="7605713" algn="l"/>
                <a:tab pos="8054975" algn="l"/>
                <a:tab pos="8504238" algn="l"/>
                <a:tab pos="8953500" algn="l"/>
                <a:tab pos="9402763" algn="l"/>
              </a:tabLst>
            </a:pPr>
            <a:r>
              <a:rPr lang="en-GB" sz="2800" dirty="0" err="1">
                <a:solidFill>
                  <a:srgbClr val="FFFF00"/>
                </a:solidFill>
              </a:rPr>
              <a:t>Rámcový</a:t>
            </a:r>
            <a:r>
              <a:rPr lang="en-GB" sz="2800" dirty="0">
                <a:solidFill>
                  <a:srgbClr val="FFFF00"/>
                </a:solidFill>
              </a:rPr>
              <a:t> </a:t>
            </a:r>
            <a:r>
              <a:rPr lang="en-GB" sz="2800" dirty="0" err="1">
                <a:solidFill>
                  <a:srgbClr val="FFFF00"/>
                </a:solidFill>
              </a:rPr>
              <a:t>vzdělávací</a:t>
            </a:r>
            <a:r>
              <a:rPr lang="en-GB" sz="2800" dirty="0">
                <a:solidFill>
                  <a:srgbClr val="FFFF00"/>
                </a:solidFill>
              </a:rPr>
              <a:t> program (RVP) a </a:t>
            </a:r>
            <a:r>
              <a:rPr lang="en-GB" sz="2800" dirty="0" err="1">
                <a:solidFill>
                  <a:srgbClr val="FFFF00"/>
                </a:solidFill>
              </a:rPr>
              <a:t>školní</a:t>
            </a:r>
            <a:r>
              <a:rPr lang="en-GB" sz="2800" dirty="0">
                <a:solidFill>
                  <a:srgbClr val="FFFF00"/>
                </a:solidFill>
              </a:rPr>
              <a:t> </a:t>
            </a:r>
            <a:r>
              <a:rPr lang="en-GB" sz="2800" dirty="0" err="1">
                <a:solidFill>
                  <a:srgbClr val="FFFF00"/>
                </a:solidFill>
              </a:rPr>
              <a:t>vzdělávací</a:t>
            </a:r>
            <a:r>
              <a:rPr lang="en-GB" sz="2800" dirty="0">
                <a:solidFill>
                  <a:srgbClr val="FFFF00"/>
                </a:solidFill>
              </a:rPr>
              <a:t> program (ŠVP)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2562" cy="1263650"/>
          </a:xfrm>
          <a:solidFill>
            <a:srgbClr val="355E00"/>
          </a:solidFill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3200">
                <a:solidFill>
                  <a:srgbClr val="FFFF00"/>
                </a:solidFill>
              </a:rPr>
              <a:t>KURIKULUM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8313" y="1800225"/>
            <a:ext cx="9072562" cy="5581650"/>
          </a:xfrm>
          <a:solidFill>
            <a:srgbClr val="004A4A"/>
          </a:solidFill>
          <a:ln/>
        </p:spPr>
        <p:txBody>
          <a:bodyPr/>
          <a:lstStyle/>
          <a:p>
            <a:pPr marL="762000" indent="-576263">
              <a:lnSpc>
                <a:spcPct val="87000"/>
              </a:lnSpc>
              <a:buFont typeface="Times New Roman" pitchFamily="16" charset="0"/>
              <a:buChar char="•"/>
              <a:tabLst>
                <a:tab pos="762000" algn="l"/>
                <a:tab pos="866775" algn="l"/>
                <a:tab pos="1316038" algn="l"/>
                <a:tab pos="1765300" algn="l"/>
                <a:tab pos="2214563" algn="l"/>
                <a:tab pos="2663825" algn="l"/>
                <a:tab pos="3113088" algn="l"/>
                <a:tab pos="3562350" algn="l"/>
                <a:tab pos="4011613" algn="l"/>
                <a:tab pos="4460875" algn="l"/>
                <a:tab pos="4910138" algn="l"/>
                <a:tab pos="5359400" algn="l"/>
                <a:tab pos="5808663" algn="l"/>
                <a:tab pos="6257925" algn="l"/>
                <a:tab pos="6707188" algn="l"/>
                <a:tab pos="7156450" algn="l"/>
                <a:tab pos="7605713" algn="l"/>
                <a:tab pos="8054975" algn="l"/>
                <a:tab pos="8504238" algn="l"/>
                <a:tab pos="8953500" algn="l"/>
                <a:tab pos="9402763" algn="l"/>
              </a:tabLst>
            </a:pPr>
            <a:r>
              <a:rPr lang="en-GB" dirty="0" err="1">
                <a:solidFill>
                  <a:srgbClr val="FFFF00"/>
                </a:solidFill>
              </a:rPr>
              <a:t>významy</a:t>
            </a:r>
            <a:r>
              <a:rPr lang="en-GB" dirty="0">
                <a:solidFill>
                  <a:srgbClr val="FFFF00"/>
                </a:solidFill>
              </a:rPr>
              <a:t> </a:t>
            </a:r>
            <a:r>
              <a:rPr lang="en-GB" dirty="0" err="1">
                <a:solidFill>
                  <a:srgbClr val="FFFF00"/>
                </a:solidFill>
              </a:rPr>
              <a:t>pojmu</a:t>
            </a:r>
            <a:r>
              <a:rPr lang="en-GB" dirty="0">
                <a:solidFill>
                  <a:srgbClr val="FFFF00"/>
                </a:solidFill>
              </a:rPr>
              <a:t> </a:t>
            </a:r>
            <a:r>
              <a:rPr lang="en-GB" dirty="0" err="1">
                <a:solidFill>
                  <a:srgbClr val="FFFF00"/>
                </a:solidFill>
              </a:rPr>
              <a:t>kurikulum</a:t>
            </a:r>
            <a:r>
              <a:rPr lang="en-GB" dirty="0">
                <a:solidFill>
                  <a:srgbClr val="FFFF00"/>
                </a:solidFill>
              </a:rPr>
              <a:t>:</a:t>
            </a:r>
          </a:p>
          <a:p>
            <a:pPr marL="762000" indent="-576263">
              <a:lnSpc>
                <a:spcPct val="87000"/>
              </a:lnSpc>
              <a:buClrTx/>
              <a:buSzTx/>
              <a:buFontTx/>
              <a:buNone/>
              <a:tabLst>
                <a:tab pos="762000" algn="l"/>
                <a:tab pos="866775" algn="l"/>
                <a:tab pos="1316038" algn="l"/>
                <a:tab pos="1765300" algn="l"/>
                <a:tab pos="2214563" algn="l"/>
                <a:tab pos="2663825" algn="l"/>
                <a:tab pos="3113088" algn="l"/>
                <a:tab pos="3562350" algn="l"/>
                <a:tab pos="4011613" algn="l"/>
                <a:tab pos="4460875" algn="l"/>
                <a:tab pos="4910138" algn="l"/>
                <a:tab pos="5359400" algn="l"/>
                <a:tab pos="5808663" algn="l"/>
                <a:tab pos="6257925" algn="l"/>
                <a:tab pos="6707188" algn="l"/>
                <a:tab pos="7156450" algn="l"/>
                <a:tab pos="7605713" algn="l"/>
                <a:tab pos="8054975" algn="l"/>
                <a:tab pos="8504238" algn="l"/>
                <a:tab pos="8953500" algn="l"/>
                <a:tab pos="9402763" algn="l"/>
              </a:tabLst>
            </a:pPr>
            <a:r>
              <a:rPr lang="en-GB" dirty="0">
                <a:solidFill>
                  <a:srgbClr val="FFFF00"/>
                </a:solidFill>
              </a:rPr>
              <a:t>     1. </a:t>
            </a:r>
            <a:r>
              <a:rPr lang="en-GB" dirty="0" err="1">
                <a:solidFill>
                  <a:srgbClr val="FFFF00"/>
                </a:solidFill>
              </a:rPr>
              <a:t>vzdělávací</a:t>
            </a:r>
            <a:r>
              <a:rPr lang="en-GB" dirty="0">
                <a:solidFill>
                  <a:srgbClr val="FFFF00"/>
                </a:solidFill>
              </a:rPr>
              <a:t> program, </a:t>
            </a:r>
            <a:r>
              <a:rPr lang="en-GB" dirty="0" err="1">
                <a:solidFill>
                  <a:srgbClr val="FFFF00"/>
                </a:solidFill>
              </a:rPr>
              <a:t>projekt</a:t>
            </a:r>
            <a:r>
              <a:rPr lang="en-GB" dirty="0">
                <a:solidFill>
                  <a:srgbClr val="FFFF00"/>
                </a:solidFill>
              </a:rPr>
              <a:t>, </a:t>
            </a:r>
            <a:r>
              <a:rPr lang="en-GB" dirty="0" err="1">
                <a:solidFill>
                  <a:srgbClr val="FFFF00"/>
                </a:solidFill>
              </a:rPr>
              <a:t>plán</a:t>
            </a:r>
            <a:endParaRPr lang="en-GB" dirty="0">
              <a:solidFill>
                <a:srgbClr val="FFFF00"/>
              </a:solidFill>
            </a:endParaRPr>
          </a:p>
          <a:p>
            <a:pPr marL="762000" indent="-576263">
              <a:lnSpc>
                <a:spcPct val="87000"/>
              </a:lnSpc>
              <a:buClrTx/>
              <a:buSzTx/>
              <a:buFontTx/>
              <a:buNone/>
              <a:tabLst>
                <a:tab pos="762000" algn="l"/>
                <a:tab pos="866775" algn="l"/>
                <a:tab pos="1316038" algn="l"/>
                <a:tab pos="1765300" algn="l"/>
                <a:tab pos="2214563" algn="l"/>
                <a:tab pos="2663825" algn="l"/>
                <a:tab pos="3113088" algn="l"/>
                <a:tab pos="3562350" algn="l"/>
                <a:tab pos="4011613" algn="l"/>
                <a:tab pos="4460875" algn="l"/>
                <a:tab pos="4910138" algn="l"/>
                <a:tab pos="5359400" algn="l"/>
                <a:tab pos="5808663" algn="l"/>
                <a:tab pos="6257925" algn="l"/>
                <a:tab pos="6707188" algn="l"/>
                <a:tab pos="7156450" algn="l"/>
                <a:tab pos="7605713" algn="l"/>
                <a:tab pos="8054975" algn="l"/>
                <a:tab pos="8504238" algn="l"/>
                <a:tab pos="8953500" algn="l"/>
                <a:tab pos="9402763" algn="l"/>
              </a:tabLst>
            </a:pPr>
            <a:r>
              <a:rPr lang="en-GB" dirty="0">
                <a:solidFill>
                  <a:srgbClr val="FFFF00"/>
                </a:solidFill>
              </a:rPr>
              <a:t>     2. </a:t>
            </a:r>
            <a:r>
              <a:rPr lang="en-GB" dirty="0" err="1">
                <a:solidFill>
                  <a:srgbClr val="FFFF00"/>
                </a:solidFill>
              </a:rPr>
              <a:t>průběh</a:t>
            </a:r>
            <a:r>
              <a:rPr lang="en-GB" dirty="0">
                <a:solidFill>
                  <a:srgbClr val="FFFF00"/>
                </a:solidFill>
              </a:rPr>
              <a:t> </a:t>
            </a:r>
            <a:r>
              <a:rPr lang="en-GB" dirty="0" err="1">
                <a:solidFill>
                  <a:srgbClr val="FFFF00"/>
                </a:solidFill>
              </a:rPr>
              <a:t>studia</a:t>
            </a:r>
            <a:r>
              <a:rPr lang="en-GB" dirty="0">
                <a:solidFill>
                  <a:srgbClr val="FFFF00"/>
                </a:solidFill>
              </a:rPr>
              <a:t> a </a:t>
            </a:r>
            <a:r>
              <a:rPr lang="en-GB" dirty="0" err="1">
                <a:solidFill>
                  <a:srgbClr val="FFFF00"/>
                </a:solidFill>
              </a:rPr>
              <a:t>jeho</a:t>
            </a:r>
            <a:r>
              <a:rPr lang="en-GB" dirty="0">
                <a:solidFill>
                  <a:srgbClr val="FFFF00"/>
                </a:solidFill>
              </a:rPr>
              <a:t> </a:t>
            </a:r>
            <a:r>
              <a:rPr lang="en-GB" dirty="0" err="1">
                <a:solidFill>
                  <a:srgbClr val="FFFF00"/>
                </a:solidFill>
              </a:rPr>
              <a:t>obsah</a:t>
            </a:r>
            <a:endParaRPr lang="en-GB" dirty="0">
              <a:solidFill>
                <a:srgbClr val="FFFF00"/>
              </a:solidFill>
            </a:endParaRPr>
          </a:p>
          <a:p>
            <a:pPr marL="762000" indent="-576263">
              <a:lnSpc>
                <a:spcPct val="87000"/>
              </a:lnSpc>
              <a:buClrTx/>
              <a:buSzTx/>
              <a:buFontTx/>
              <a:buNone/>
              <a:tabLst>
                <a:tab pos="762000" algn="l"/>
                <a:tab pos="866775" algn="l"/>
                <a:tab pos="1316038" algn="l"/>
                <a:tab pos="1765300" algn="l"/>
                <a:tab pos="2214563" algn="l"/>
                <a:tab pos="2663825" algn="l"/>
                <a:tab pos="3113088" algn="l"/>
                <a:tab pos="3562350" algn="l"/>
                <a:tab pos="4011613" algn="l"/>
                <a:tab pos="4460875" algn="l"/>
                <a:tab pos="4910138" algn="l"/>
                <a:tab pos="5359400" algn="l"/>
                <a:tab pos="5808663" algn="l"/>
                <a:tab pos="6257925" algn="l"/>
                <a:tab pos="6707188" algn="l"/>
                <a:tab pos="7156450" algn="l"/>
                <a:tab pos="7605713" algn="l"/>
                <a:tab pos="8054975" algn="l"/>
                <a:tab pos="8504238" algn="l"/>
                <a:tab pos="8953500" algn="l"/>
                <a:tab pos="9402763" algn="l"/>
              </a:tabLst>
            </a:pPr>
            <a:r>
              <a:rPr lang="en-GB" dirty="0">
                <a:solidFill>
                  <a:srgbClr val="FFFF00"/>
                </a:solidFill>
              </a:rPr>
              <a:t>     3. </a:t>
            </a:r>
            <a:r>
              <a:rPr lang="en-GB" dirty="0" err="1">
                <a:solidFill>
                  <a:srgbClr val="FFFF00"/>
                </a:solidFill>
              </a:rPr>
              <a:t>obsah</a:t>
            </a:r>
            <a:r>
              <a:rPr lang="en-GB" dirty="0">
                <a:solidFill>
                  <a:srgbClr val="FFFF00"/>
                </a:solidFill>
              </a:rPr>
              <a:t> </a:t>
            </a:r>
            <a:r>
              <a:rPr lang="en-GB" dirty="0" err="1">
                <a:solidFill>
                  <a:srgbClr val="FFFF00"/>
                </a:solidFill>
              </a:rPr>
              <a:t>veškeré</a:t>
            </a:r>
            <a:r>
              <a:rPr lang="en-GB" dirty="0">
                <a:solidFill>
                  <a:srgbClr val="FFFF00"/>
                </a:solidFill>
              </a:rPr>
              <a:t> </a:t>
            </a:r>
            <a:r>
              <a:rPr lang="en-GB" dirty="0" err="1">
                <a:solidFill>
                  <a:srgbClr val="FFFF00"/>
                </a:solidFill>
              </a:rPr>
              <a:t>zkušenosti</a:t>
            </a:r>
            <a:r>
              <a:rPr lang="en-GB" dirty="0">
                <a:solidFill>
                  <a:srgbClr val="FFFF00"/>
                </a:solidFill>
              </a:rPr>
              <a:t>, </a:t>
            </a:r>
            <a:r>
              <a:rPr lang="en-GB" dirty="0" err="1">
                <a:solidFill>
                  <a:srgbClr val="FFFF00"/>
                </a:solidFill>
              </a:rPr>
              <a:t>kterou</a:t>
            </a:r>
            <a:r>
              <a:rPr lang="en-GB" dirty="0">
                <a:solidFill>
                  <a:srgbClr val="FFFF00"/>
                </a:solidFill>
              </a:rPr>
              <a:t> </a:t>
            </a:r>
            <a:r>
              <a:rPr lang="en-GB" dirty="0" err="1">
                <a:solidFill>
                  <a:srgbClr val="FFFF00"/>
                </a:solidFill>
              </a:rPr>
              <a:t>žáci</a:t>
            </a:r>
            <a:r>
              <a:rPr lang="en-GB" dirty="0">
                <a:solidFill>
                  <a:srgbClr val="FFFF00"/>
                </a:solidFill>
              </a:rPr>
              <a:t>  </a:t>
            </a:r>
            <a:r>
              <a:rPr lang="en-GB" dirty="0" err="1">
                <a:solidFill>
                  <a:srgbClr val="FFFF00"/>
                </a:solidFill>
              </a:rPr>
              <a:t>získávají</a:t>
            </a:r>
            <a:r>
              <a:rPr lang="en-GB" dirty="0">
                <a:solidFill>
                  <a:srgbClr val="FFFF00"/>
                </a:solidFill>
              </a:rPr>
              <a:t> </a:t>
            </a:r>
            <a:r>
              <a:rPr lang="en-GB" dirty="0" err="1">
                <a:solidFill>
                  <a:srgbClr val="FFFF00"/>
                </a:solidFill>
              </a:rPr>
              <a:t>ve</a:t>
            </a:r>
            <a:r>
              <a:rPr lang="en-GB" dirty="0">
                <a:solidFill>
                  <a:srgbClr val="FFFF00"/>
                </a:solidFill>
              </a:rPr>
              <a:t> </a:t>
            </a:r>
            <a:r>
              <a:rPr lang="en-GB" dirty="0" err="1">
                <a:solidFill>
                  <a:srgbClr val="FFFF00"/>
                </a:solidFill>
              </a:rPr>
              <a:t>škole</a:t>
            </a:r>
            <a:r>
              <a:rPr lang="en-GB" dirty="0">
                <a:solidFill>
                  <a:srgbClr val="FFFF00"/>
                </a:solidFill>
              </a:rPr>
              <a:t> a v </a:t>
            </a:r>
            <a:r>
              <a:rPr lang="en-GB" dirty="0" err="1">
                <a:solidFill>
                  <a:srgbClr val="FFFF00"/>
                </a:solidFill>
              </a:rPr>
              <a:t>činnostech</a:t>
            </a:r>
            <a:r>
              <a:rPr lang="en-GB" dirty="0">
                <a:solidFill>
                  <a:srgbClr val="FFFF00"/>
                </a:solidFill>
              </a:rPr>
              <a:t> </a:t>
            </a:r>
            <a:r>
              <a:rPr lang="en-GB" dirty="0" err="1">
                <a:solidFill>
                  <a:srgbClr val="FFFF00"/>
                </a:solidFill>
              </a:rPr>
              <a:t>vztahujících</a:t>
            </a:r>
            <a:r>
              <a:rPr lang="en-GB" dirty="0">
                <a:solidFill>
                  <a:srgbClr val="FFFF00"/>
                </a:solidFill>
              </a:rPr>
              <a:t> se </a:t>
            </a:r>
            <a:r>
              <a:rPr lang="en-GB" dirty="0" err="1">
                <a:solidFill>
                  <a:srgbClr val="FFFF00"/>
                </a:solidFill>
              </a:rPr>
              <a:t>ke</a:t>
            </a:r>
            <a:r>
              <a:rPr lang="en-GB" dirty="0">
                <a:solidFill>
                  <a:srgbClr val="FFFF00"/>
                </a:solidFill>
              </a:rPr>
              <a:t> </a:t>
            </a:r>
            <a:r>
              <a:rPr lang="en-GB" dirty="0" err="1">
                <a:solidFill>
                  <a:srgbClr val="FFFF00"/>
                </a:solidFill>
              </a:rPr>
              <a:t>školnímu</a:t>
            </a:r>
            <a:r>
              <a:rPr lang="en-GB" dirty="0">
                <a:solidFill>
                  <a:srgbClr val="FFFF00"/>
                </a:solidFill>
              </a:rPr>
              <a:t> </a:t>
            </a:r>
            <a:r>
              <a:rPr lang="en-GB" dirty="0" err="1">
                <a:solidFill>
                  <a:srgbClr val="FFFF00"/>
                </a:solidFill>
              </a:rPr>
              <a:t>vzdělávání</a:t>
            </a:r>
            <a:endParaRPr lang="en-GB" dirty="0">
              <a:solidFill>
                <a:srgbClr val="FFFF00"/>
              </a:solidFill>
            </a:endParaRPr>
          </a:p>
          <a:p>
            <a:pPr marL="762000" indent="-576263">
              <a:lnSpc>
                <a:spcPct val="87000"/>
              </a:lnSpc>
              <a:buClrTx/>
              <a:buSzTx/>
              <a:buFontTx/>
              <a:buNone/>
              <a:tabLst>
                <a:tab pos="762000" algn="l"/>
                <a:tab pos="866775" algn="l"/>
                <a:tab pos="1316038" algn="l"/>
                <a:tab pos="1765300" algn="l"/>
                <a:tab pos="2214563" algn="l"/>
                <a:tab pos="2663825" algn="l"/>
                <a:tab pos="3113088" algn="l"/>
                <a:tab pos="3562350" algn="l"/>
                <a:tab pos="4011613" algn="l"/>
                <a:tab pos="4460875" algn="l"/>
                <a:tab pos="4910138" algn="l"/>
                <a:tab pos="5359400" algn="l"/>
                <a:tab pos="5808663" algn="l"/>
                <a:tab pos="6257925" algn="l"/>
                <a:tab pos="6707188" algn="l"/>
                <a:tab pos="7156450" algn="l"/>
                <a:tab pos="7605713" algn="l"/>
                <a:tab pos="8054975" algn="l"/>
                <a:tab pos="8504238" algn="l"/>
                <a:tab pos="8953500" algn="l"/>
                <a:tab pos="9402763" algn="l"/>
              </a:tabLst>
            </a:pPr>
            <a:r>
              <a:rPr lang="en-GB" dirty="0">
                <a:solidFill>
                  <a:srgbClr val="FFFF00"/>
                </a:solidFill>
              </a:rPr>
              <a:t>     4. </a:t>
            </a:r>
            <a:r>
              <a:rPr lang="en-GB" dirty="0" err="1">
                <a:solidFill>
                  <a:srgbClr val="FFFF00"/>
                </a:solidFill>
              </a:rPr>
              <a:t>Seznam</a:t>
            </a:r>
            <a:r>
              <a:rPr lang="en-GB" dirty="0">
                <a:solidFill>
                  <a:srgbClr val="FFFF00"/>
                </a:solidFill>
              </a:rPr>
              <a:t> </a:t>
            </a:r>
            <a:r>
              <a:rPr lang="en-GB" dirty="0" err="1">
                <a:solidFill>
                  <a:srgbClr val="FFFF00"/>
                </a:solidFill>
              </a:rPr>
              <a:t>vyučovacích</a:t>
            </a:r>
            <a:r>
              <a:rPr lang="en-GB" dirty="0">
                <a:solidFill>
                  <a:srgbClr val="FFFF00"/>
                </a:solidFill>
              </a:rPr>
              <a:t> </a:t>
            </a:r>
            <a:r>
              <a:rPr lang="en-GB" dirty="0" err="1">
                <a:solidFill>
                  <a:srgbClr val="FFFF00"/>
                </a:solidFill>
              </a:rPr>
              <a:t>předmětů</a:t>
            </a:r>
            <a:r>
              <a:rPr lang="en-GB" dirty="0">
                <a:solidFill>
                  <a:srgbClr val="FFFF00"/>
                </a:solidFill>
              </a:rPr>
              <a:t> a </a:t>
            </a:r>
            <a:r>
              <a:rPr lang="en-GB" dirty="0" err="1">
                <a:solidFill>
                  <a:srgbClr val="FFFF00"/>
                </a:solidFill>
              </a:rPr>
              <a:t>jejich</a:t>
            </a:r>
            <a:r>
              <a:rPr lang="en-GB" dirty="0">
                <a:solidFill>
                  <a:srgbClr val="FFFF00"/>
                </a:solidFill>
              </a:rPr>
              <a:t> </a:t>
            </a:r>
            <a:r>
              <a:rPr lang="en-GB" dirty="0" err="1">
                <a:solidFill>
                  <a:srgbClr val="FFFF00"/>
                </a:solidFill>
              </a:rPr>
              <a:t>časové</a:t>
            </a:r>
            <a:r>
              <a:rPr lang="en-GB" dirty="0">
                <a:solidFill>
                  <a:srgbClr val="FFFF00"/>
                </a:solidFill>
              </a:rPr>
              <a:t> </a:t>
            </a:r>
            <a:r>
              <a:rPr lang="en-GB" dirty="0" err="1">
                <a:solidFill>
                  <a:srgbClr val="FFFF00"/>
                </a:solidFill>
              </a:rPr>
              <a:t>dotace</a:t>
            </a:r>
            <a:r>
              <a:rPr lang="en-GB" dirty="0">
                <a:solidFill>
                  <a:srgbClr val="FFFF00"/>
                </a:solidFill>
              </a:rPr>
              <a:t> pro </a:t>
            </a:r>
            <a:r>
              <a:rPr lang="en-GB" dirty="0" err="1">
                <a:solidFill>
                  <a:srgbClr val="FFFF00"/>
                </a:solidFill>
              </a:rPr>
              <a:t>pravidelné</a:t>
            </a:r>
            <a:r>
              <a:rPr lang="en-GB" dirty="0">
                <a:solidFill>
                  <a:srgbClr val="FFFF00"/>
                </a:solidFill>
              </a:rPr>
              <a:t> </a:t>
            </a:r>
            <a:r>
              <a:rPr lang="en-GB" dirty="0" err="1">
                <a:solidFill>
                  <a:srgbClr val="FFFF00"/>
                </a:solidFill>
              </a:rPr>
              <a:t>vyučování</a:t>
            </a:r>
            <a:r>
              <a:rPr lang="en-GB" dirty="0">
                <a:solidFill>
                  <a:srgbClr val="FFFF00"/>
                </a:solidFill>
              </a:rPr>
              <a:t> </a:t>
            </a:r>
            <a:r>
              <a:rPr lang="en-GB" dirty="0" err="1">
                <a:solidFill>
                  <a:srgbClr val="FFFF00"/>
                </a:solidFill>
              </a:rPr>
              <a:t>na</a:t>
            </a:r>
            <a:r>
              <a:rPr lang="en-GB" dirty="0">
                <a:solidFill>
                  <a:srgbClr val="FFFF00"/>
                </a:solidFill>
              </a:rPr>
              <a:t> </a:t>
            </a:r>
            <a:r>
              <a:rPr lang="en-GB" dirty="0" err="1">
                <a:solidFill>
                  <a:srgbClr val="FFFF00"/>
                </a:solidFill>
              </a:rPr>
              <a:t>daném</a:t>
            </a:r>
            <a:r>
              <a:rPr lang="en-GB" dirty="0">
                <a:solidFill>
                  <a:srgbClr val="FFFF00"/>
                </a:solidFill>
              </a:rPr>
              <a:t> </a:t>
            </a:r>
            <a:r>
              <a:rPr lang="en-GB" dirty="0" err="1">
                <a:solidFill>
                  <a:srgbClr val="FFFF00"/>
                </a:solidFill>
              </a:rPr>
              <a:t>typu</a:t>
            </a:r>
            <a:r>
              <a:rPr lang="en-GB" dirty="0">
                <a:solidFill>
                  <a:srgbClr val="FFFF00"/>
                </a:solidFill>
              </a:rPr>
              <a:t> </a:t>
            </a:r>
            <a:r>
              <a:rPr lang="en-GB" dirty="0" err="1">
                <a:solidFill>
                  <a:srgbClr val="FFFF00"/>
                </a:solidFill>
              </a:rPr>
              <a:t>vzdělávací</a:t>
            </a:r>
            <a:r>
              <a:rPr lang="en-GB" dirty="0">
                <a:solidFill>
                  <a:srgbClr val="FFFF00"/>
                </a:solidFill>
              </a:rPr>
              <a:t> </a:t>
            </a:r>
            <a:r>
              <a:rPr lang="en-GB" dirty="0" err="1">
                <a:solidFill>
                  <a:srgbClr val="FFFF00"/>
                </a:solidFill>
              </a:rPr>
              <a:t>instituce</a:t>
            </a:r>
            <a:r>
              <a:rPr lang="en-GB" dirty="0">
                <a:solidFill>
                  <a:srgbClr val="FFFF00"/>
                </a:solidFill>
              </a:rPr>
              <a:t>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20175" cy="1230313"/>
          </a:xfrm>
          <a:solidFill>
            <a:srgbClr val="355E00"/>
          </a:solidFill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3600">
                <a:solidFill>
                  <a:srgbClr val="FFFF00"/>
                </a:solidFill>
              </a:rPr>
              <a:t>Kurikulum realizované ve vzdělávacích programech</a:t>
            </a:r>
          </a:p>
        </p:txBody>
      </p:sp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468313" y="1798638"/>
            <a:ext cx="9072562" cy="5581650"/>
          </a:xfrm>
          <a:prstGeom prst="rect">
            <a:avLst/>
          </a:prstGeom>
          <a:solidFill>
            <a:srgbClr val="004A4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pic>
        <p:nvPicPr>
          <p:cNvPr id="2150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781" y="2368500"/>
            <a:ext cx="8429625" cy="4951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2562" cy="1263650"/>
          </a:xfrm>
          <a:solidFill>
            <a:srgbClr val="355E00"/>
          </a:solidFill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3600">
                <a:solidFill>
                  <a:srgbClr val="FFFF00"/>
                </a:solidFill>
              </a:rPr>
              <a:t>Národní kurikulum a vzdělávací standardy</a:t>
            </a:r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8313" y="1798638"/>
            <a:ext cx="9072562" cy="5581650"/>
          </a:xfrm>
          <a:solidFill>
            <a:srgbClr val="004A4A"/>
          </a:solidFill>
          <a:ln/>
        </p:spPr>
        <p:txBody>
          <a:bodyPr/>
          <a:lstStyle/>
          <a:p>
            <a:pPr marL="762000" indent="-576263">
              <a:lnSpc>
                <a:spcPct val="87000"/>
              </a:lnSpc>
              <a:buFont typeface="Times New Roman" pitchFamily="16" charset="0"/>
              <a:buChar char="•"/>
              <a:tabLst>
                <a:tab pos="762000" algn="l"/>
                <a:tab pos="866775" algn="l"/>
                <a:tab pos="1316038" algn="l"/>
                <a:tab pos="1765300" algn="l"/>
                <a:tab pos="2214563" algn="l"/>
                <a:tab pos="2663825" algn="l"/>
                <a:tab pos="3113088" algn="l"/>
                <a:tab pos="3562350" algn="l"/>
                <a:tab pos="4011613" algn="l"/>
                <a:tab pos="4460875" algn="l"/>
                <a:tab pos="4910138" algn="l"/>
                <a:tab pos="5359400" algn="l"/>
                <a:tab pos="5808663" algn="l"/>
                <a:tab pos="6257925" algn="l"/>
                <a:tab pos="6707188" algn="l"/>
                <a:tab pos="7156450" algn="l"/>
                <a:tab pos="7605713" algn="l"/>
                <a:tab pos="8054975" algn="l"/>
                <a:tab pos="8504238" algn="l"/>
                <a:tab pos="8953500" algn="l"/>
                <a:tab pos="9402763" algn="l"/>
              </a:tabLst>
            </a:pPr>
            <a:r>
              <a:rPr lang="en-GB" sz="2800" dirty="0" err="1">
                <a:solidFill>
                  <a:srgbClr val="FFFF00"/>
                </a:solidFill>
              </a:rPr>
              <a:t>Národní</a:t>
            </a:r>
            <a:r>
              <a:rPr lang="en-GB" sz="2800" dirty="0">
                <a:solidFill>
                  <a:srgbClr val="FFFF00"/>
                </a:solidFill>
              </a:rPr>
              <a:t> </a:t>
            </a:r>
            <a:r>
              <a:rPr lang="en-GB" sz="2800" dirty="0" err="1">
                <a:solidFill>
                  <a:srgbClr val="FFFF00"/>
                </a:solidFill>
              </a:rPr>
              <a:t>kurikulum</a:t>
            </a:r>
            <a:r>
              <a:rPr lang="en-GB" sz="2800" dirty="0">
                <a:solidFill>
                  <a:srgbClr val="FFFF00"/>
                </a:solidFill>
              </a:rPr>
              <a:t>: </a:t>
            </a:r>
            <a:r>
              <a:rPr lang="en-GB" sz="2800" dirty="0" err="1">
                <a:solidFill>
                  <a:srgbClr val="FFFF00"/>
                </a:solidFill>
              </a:rPr>
              <a:t>kurikulum</a:t>
            </a:r>
            <a:r>
              <a:rPr lang="en-GB" sz="2800" dirty="0">
                <a:solidFill>
                  <a:srgbClr val="FFFF00"/>
                </a:solidFill>
              </a:rPr>
              <a:t> </a:t>
            </a:r>
            <a:r>
              <a:rPr lang="en-GB" sz="2800" dirty="0" err="1">
                <a:solidFill>
                  <a:srgbClr val="FFFF00"/>
                </a:solidFill>
              </a:rPr>
              <a:t>garantované</a:t>
            </a:r>
            <a:r>
              <a:rPr lang="en-GB" sz="2800" dirty="0">
                <a:solidFill>
                  <a:srgbClr val="FFFF00"/>
                </a:solidFill>
              </a:rPr>
              <a:t> </a:t>
            </a:r>
            <a:r>
              <a:rPr lang="en-GB" sz="2800" dirty="0" err="1">
                <a:solidFill>
                  <a:srgbClr val="FFFF00"/>
                </a:solidFill>
              </a:rPr>
              <a:t>státem</a:t>
            </a:r>
            <a:r>
              <a:rPr lang="en-GB" sz="2800" dirty="0">
                <a:solidFill>
                  <a:srgbClr val="FFFF00"/>
                </a:solidFill>
              </a:rPr>
              <a:t>, </a:t>
            </a:r>
            <a:r>
              <a:rPr lang="en-GB" sz="2800" dirty="0" err="1">
                <a:solidFill>
                  <a:srgbClr val="FFFF00"/>
                </a:solidFill>
              </a:rPr>
              <a:t>společný</a:t>
            </a:r>
            <a:r>
              <a:rPr lang="en-GB" sz="2800" dirty="0">
                <a:solidFill>
                  <a:srgbClr val="FFFF00"/>
                </a:solidFill>
              </a:rPr>
              <a:t> </a:t>
            </a:r>
            <a:r>
              <a:rPr lang="en-GB" sz="2800" dirty="0" err="1">
                <a:solidFill>
                  <a:srgbClr val="FFFF00"/>
                </a:solidFill>
              </a:rPr>
              <a:t>národní</a:t>
            </a:r>
            <a:r>
              <a:rPr lang="en-GB" sz="2800" dirty="0">
                <a:solidFill>
                  <a:srgbClr val="FFFF00"/>
                </a:solidFill>
              </a:rPr>
              <a:t> </a:t>
            </a:r>
            <a:r>
              <a:rPr lang="en-GB" sz="2800" dirty="0" err="1">
                <a:solidFill>
                  <a:srgbClr val="FFFF00"/>
                </a:solidFill>
              </a:rPr>
              <a:t>rámec</a:t>
            </a:r>
            <a:r>
              <a:rPr lang="en-GB" sz="2800" dirty="0">
                <a:solidFill>
                  <a:srgbClr val="FFFF00"/>
                </a:solidFill>
              </a:rPr>
              <a:t> </a:t>
            </a:r>
            <a:r>
              <a:rPr lang="en-GB" sz="2800" dirty="0" err="1">
                <a:solidFill>
                  <a:srgbClr val="FFFF00"/>
                </a:solidFill>
              </a:rPr>
              <a:t>vymezující</a:t>
            </a:r>
            <a:r>
              <a:rPr lang="en-GB" sz="2800" dirty="0">
                <a:solidFill>
                  <a:srgbClr val="FFFF00"/>
                </a:solidFill>
              </a:rPr>
              <a:t> </a:t>
            </a:r>
            <a:r>
              <a:rPr lang="en-GB" sz="2800" dirty="0" err="1">
                <a:solidFill>
                  <a:srgbClr val="FFFF00"/>
                </a:solidFill>
              </a:rPr>
              <a:t>obsah</a:t>
            </a:r>
            <a:r>
              <a:rPr lang="en-GB" sz="2800" dirty="0">
                <a:solidFill>
                  <a:srgbClr val="FFFF00"/>
                </a:solidFill>
              </a:rPr>
              <a:t> </a:t>
            </a:r>
            <a:r>
              <a:rPr lang="en-GB" sz="2800" dirty="0" err="1">
                <a:solidFill>
                  <a:srgbClr val="FFFF00"/>
                </a:solidFill>
              </a:rPr>
              <a:t>vzdělávání</a:t>
            </a:r>
            <a:r>
              <a:rPr lang="en-GB" sz="2800" dirty="0">
                <a:solidFill>
                  <a:srgbClr val="FFFF00"/>
                </a:solidFill>
              </a:rPr>
              <a:t> pro </a:t>
            </a:r>
            <a:r>
              <a:rPr lang="en-GB" sz="2800" dirty="0" err="1">
                <a:solidFill>
                  <a:srgbClr val="FFFF00"/>
                </a:solidFill>
              </a:rPr>
              <a:t>veškerou</a:t>
            </a:r>
            <a:r>
              <a:rPr lang="en-GB" sz="2800" dirty="0">
                <a:solidFill>
                  <a:srgbClr val="FFFF00"/>
                </a:solidFill>
              </a:rPr>
              <a:t> </a:t>
            </a:r>
            <a:r>
              <a:rPr lang="en-GB" sz="2800" dirty="0" err="1">
                <a:solidFill>
                  <a:srgbClr val="FFFF00"/>
                </a:solidFill>
              </a:rPr>
              <a:t>populaci</a:t>
            </a:r>
            <a:r>
              <a:rPr lang="en-GB" sz="2800" dirty="0">
                <a:solidFill>
                  <a:srgbClr val="FFFF00"/>
                </a:solidFill>
              </a:rPr>
              <a:t> </a:t>
            </a:r>
            <a:r>
              <a:rPr lang="en-GB" sz="2800" dirty="0" err="1">
                <a:solidFill>
                  <a:srgbClr val="FFFF00"/>
                </a:solidFill>
              </a:rPr>
              <a:t>mládeže</a:t>
            </a:r>
            <a:endParaRPr lang="en-GB" sz="2800" dirty="0">
              <a:solidFill>
                <a:srgbClr val="FFFF00"/>
              </a:solidFill>
            </a:endParaRPr>
          </a:p>
          <a:p>
            <a:pPr marL="762000" indent="-576263">
              <a:lnSpc>
                <a:spcPct val="87000"/>
              </a:lnSpc>
              <a:buFont typeface="Times New Roman" pitchFamily="16" charset="0"/>
              <a:buChar char="•"/>
              <a:tabLst>
                <a:tab pos="762000" algn="l"/>
                <a:tab pos="866775" algn="l"/>
                <a:tab pos="1316038" algn="l"/>
                <a:tab pos="1765300" algn="l"/>
                <a:tab pos="2214563" algn="l"/>
                <a:tab pos="2663825" algn="l"/>
                <a:tab pos="3113088" algn="l"/>
                <a:tab pos="3562350" algn="l"/>
                <a:tab pos="4011613" algn="l"/>
                <a:tab pos="4460875" algn="l"/>
                <a:tab pos="4910138" algn="l"/>
                <a:tab pos="5359400" algn="l"/>
                <a:tab pos="5808663" algn="l"/>
                <a:tab pos="6257925" algn="l"/>
                <a:tab pos="6707188" algn="l"/>
                <a:tab pos="7156450" algn="l"/>
                <a:tab pos="7605713" algn="l"/>
                <a:tab pos="8054975" algn="l"/>
                <a:tab pos="8504238" algn="l"/>
                <a:tab pos="8953500" algn="l"/>
                <a:tab pos="9402763" algn="l"/>
              </a:tabLst>
            </a:pPr>
            <a:r>
              <a:rPr lang="en-GB" sz="2800" dirty="0" err="1">
                <a:solidFill>
                  <a:srgbClr val="FFFF00"/>
                </a:solidFill>
              </a:rPr>
              <a:t>Systém</a:t>
            </a:r>
            <a:r>
              <a:rPr lang="en-GB" sz="2800" dirty="0">
                <a:solidFill>
                  <a:srgbClr val="FFFF00"/>
                </a:solidFill>
              </a:rPr>
              <a:t> </a:t>
            </a:r>
            <a:r>
              <a:rPr lang="en-GB" sz="2800" dirty="0" err="1">
                <a:solidFill>
                  <a:srgbClr val="FFFF00"/>
                </a:solidFill>
              </a:rPr>
              <a:t>národního</a:t>
            </a:r>
            <a:r>
              <a:rPr lang="en-GB" sz="2800" dirty="0">
                <a:solidFill>
                  <a:srgbClr val="FFFF00"/>
                </a:solidFill>
              </a:rPr>
              <a:t> </a:t>
            </a:r>
            <a:r>
              <a:rPr lang="en-GB" sz="2800" dirty="0" err="1">
                <a:solidFill>
                  <a:srgbClr val="FFFF00"/>
                </a:solidFill>
              </a:rPr>
              <a:t>kurikula</a:t>
            </a:r>
            <a:r>
              <a:rPr lang="en-GB" sz="2800" dirty="0">
                <a:solidFill>
                  <a:srgbClr val="FFFF00"/>
                </a:solidFill>
              </a:rPr>
              <a:t> v </a:t>
            </a:r>
            <a:r>
              <a:rPr lang="en-GB" sz="2800" dirty="0" err="1">
                <a:solidFill>
                  <a:srgbClr val="FFFF00"/>
                </a:solidFill>
              </a:rPr>
              <a:t>sobě</a:t>
            </a:r>
            <a:r>
              <a:rPr lang="en-GB" sz="2800" dirty="0">
                <a:solidFill>
                  <a:srgbClr val="FFFF00"/>
                </a:solidFill>
              </a:rPr>
              <a:t> </a:t>
            </a:r>
            <a:r>
              <a:rPr lang="en-GB" sz="2800" dirty="0" err="1">
                <a:solidFill>
                  <a:srgbClr val="FFFF00"/>
                </a:solidFill>
              </a:rPr>
              <a:t>zahrnuje</a:t>
            </a:r>
            <a:endParaRPr lang="en-GB" sz="2800" dirty="0">
              <a:solidFill>
                <a:srgbClr val="FFFF00"/>
              </a:solidFill>
            </a:endParaRPr>
          </a:p>
          <a:p>
            <a:pPr marL="762000" indent="-576263">
              <a:lnSpc>
                <a:spcPct val="87000"/>
              </a:lnSpc>
              <a:buClrTx/>
              <a:buSzTx/>
              <a:buFontTx/>
              <a:buNone/>
              <a:tabLst>
                <a:tab pos="762000" algn="l"/>
                <a:tab pos="866775" algn="l"/>
                <a:tab pos="1316038" algn="l"/>
                <a:tab pos="1765300" algn="l"/>
                <a:tab pos="2214563" algn="l"/>
                <a:tab pos="2663825" algn="l"/>
                <a:tab pos="3113088" algn="l"/>
                <a:tab pos="3562350" algn="l"/>
                <a:tab pos="4011613" algn="l"/>
                <a:tab pos="4460875" algn="l"/>
                <a:tab pos="4910138" algn="l"/>
                <a:tab pos="5359400" algn="l"/>
                <a:tab pos="5808663" algn="l"/>
                <a:tab pos="6257925" algn="l"/>
                <a:tab pos="6707188" algn="l"/>
                <a:tab pos="7156450" algn="l"/>
                <a:tab pos="7605713" algn="l"/>
                <a:tab pos="8054975" algn="l"/>
                <a:tab pos="8504238" algn="l"/>
                <a:tab pos="8953500" algn="l"/>
                <a:tab pos="9402763" algn="l"/>
              </a:tabLst>
            </a:pPr>
            <a:r>
              <a:rPr lang="en-GB" sz="2800" dirty="0">
                <a:solidFill>
                  <a:srgbClr val="FFFF00"/>
                </a:solidFill>
              </a:rPr>
              <a:t>- </a:t>
            </a:r>
            <a:r>
              <a:rPr lang="en-GB" sz="2800" dirty="0" err="1">
                <a:solidFill>
                  <a:srgbClr val="FFFF00"/>
                </a:solidFill>
              </a:rPr>
              <a:t>vymezení</a:t>
            </a:r>
            <a:r>
              <a:rPr lang="en-GB" sz="2800" dirty="0">
                <a:solidFill>
                  <a:srgbClr val="FFFF00"/>
                </a:solidFill>
              </a:rPr>
              <a:t> </a:t>
            </a:r>
            <a:r>
              <a:rPr lang="en-GB" sz="2800" dirty="0" err="1">
                <a:solidFill>
                  <a:srgbClr val="FFFF00"/>
                </a:solidFill>
              </a:rPr>
              <a:t>obsahu</a:t>
            </a:r>
            <a:r>
              <a:rPr lang="en-GB" sz="2800" dirty="0">
                <a:solidFill>
                  <a:srgbClr val="FFFF00"/>
                </a:solidFill>
              </a:rPr>
              <a:t> </a:t>
            </a:r>
            <a:r>
              <a:rPr lang="en-GB" sz="2800" dirty="0" err="1">
                <a:solidFill>
                  <a:srgbClr val="FFFF00"/>
                </a:solidFill>
              </a:rPr>
              <a:t>vzdělávání</a:t>
            </a:r>
            <a:endParaRPr lang="en-GB" sz="2800" dirty="0">
              <a:solidFill>
                <a:srgbClr val="FFFF00"/>
              </a:solidFill>
            </a:endParaRPr>
          </a:p>
          <a:p>
            <a:pPr marL="762000" indent="-576263">
              <a:lnSpc>
                <a:spcPct val="87000"/>
              </a:lnSpc>
              <a:buClrTx/>
              <a:buSzTx/>
              <a:buFontTx/>
              <a:buNone/>
              <a:tabLst>
                <a:tab pos="762000" algn="l"/>
                <a:tab pos="866775" algn="l"/>
                <a:tab pos="1316038" algn="l"/>
                <a:tab pos="1765300" algn="l"/>
                <a:tab pos="2214563" algn="l"/>
                <a:tab pos="2663825" algn="l"/>
                <a:tab pos="3113088" algn="l"/>
                <a:tab pos="3562350" algn="l"/>
                <a:tab pos="4011613" algn="l"/>
                <a:tab pos="4460875" algn="l"/>
                <a:tab pos="4910138" algn="l"/>
                <a:tab pos="5359400" algn="l"/>
                <a:tab pos="5808663" algn="l"/>
                <a:tab pos="6257925" algn="l"/>
                <a:tab pos="6707188" algn="l"/>
                <a:tab pos="7156450" algn="l"/>
                <a:tab pos="7605713" algn="l"/>
                <a:tab pos="8054975" algn="l"/>
                <a:tab pos="8504238" algn="l"/>
                <a:tab pos="8953500" algn="l"/>
                <a:tab pos="9402763" algn="l"/>
              </a:tabLst>
            </a:pPr>
            <a:r>
              <a:rPr lang="en-GB" sz="2800" dirty="0">
                <a:solidFill>
                  <a:srgbClr val="FFFF00"/>
                </a:solidFill>
              </a:rPr>
              <a:t>- </a:t>
            </a:r>
            <a:r>
              <a:rPr lang="en-GB" sz="2800" dirty="0" err="1">
                <a:solidFill>
                  <a:srgbClr val="FFFF00"/>
                </a:solidFill>
              </a:rPr>
              <a:t>stanovení</a:t>
            </a:r>
            <a:r>
              <a:rPr lang="en-GB" sz="2800" dirty="0">
                <a:solidFill>
                  <a:srgbClr val="FFFF00"/>
                </a:solidFill>
              </a:rPr>
              <a:t> </a:t>
            </a:r>
            <a:r>
              <a:rPr lang="en-GB" sz="2800" dirty="0" err="1">
                <a:solidFill>
                  <a:srgbClr val="FFFF00"/>
                </a:solidFill>
              </a:rPr>
              <a:t>standardů</a:t>
            </a:r>
            <a:r>
              <a:rPr lang="en-GB" sz="2800" dirty="0">
                <a:solidFill>
                  <a:srgbClr val="FFFF00"/>
                </a:solidFill>
              </a:rPr>
              <a:t> </a:t>
            </a:r>
            <a:r>
              <a:rPr lang="en-GB" sz="2800" dirty="0" err="1">
                <a:solidFill>
                  <a:srgbClr val="FFFF00"/>
                </a:solidFill>
              </a:rPr>
              <a:t>vzdělávání</a:t>
            </a:r>
            <a:endParaRPr lang="en-GB" sz="2800" dirty="0">
              <a:solidFill>
                <a:srgbClr val="FFFF00"/>
              </a:solidFill>
            </a:endParaRPr>
          </a:p>
          <a:p>
            <a:pPr marL="762000" indent="-576263">
              <a:lnSpc>
                <a:spcPct val="87000"/>
              </a:lnSpc>
              <a:buClrTx/>
              <a:buSzTx/>
              <a:buFontTx/>
              <a:buNone/>
              <a:tabLst>
                <a:tab pos="762000" algn="l"/>
                <a:tab pos="866775" algn="l"/>
                <a:tab pos="1316038" algn="l"/>
                <a:tab pos="1765300" algn="l"/>
                <a:tab pos="2214563" algn="l"/>
                <a:tab pos="2663825" algn="l"/>
                <a:tab pos="3113088" algn="l"/>
                <a:tab pos="3562350" algn="l"/>
                <a:tab pos="4011613" algn="l"/>
                <a:tab pos="4460875" algn="l"/>
                <a:tab pos="4910138" algn="l"/>
                <a:tab pos="5359400" algn="l"/>
                <a:tab pos="5808663" algn="l"/>
                <a:tab pos="6257925" algn="l"/>
                <a:tab pos="6707188" algn="l"/>
                <a:tab pos="7156450" algn="l"/>
                <a:tab pos="7605713" algn="l"/>
                <a:tab pos="8054975" algn="l"/>
                <a:tab pos="8504238" algn="l"/>
                <a:tab pos="8953500" algn="l"/>
                <a:tab pos="9402763" algn="l"/>
              </a:tabLst>
            </a:pPr>
            <a:r>
              <a:rPr lang="en-GB" sz="2800" dirty="0">
                <a:solidFill>
                  <a:srgbClr val="FFFF00"/>
                </a:solidFill>
              </a:rPr>
              <a:t>- </a:t>
            </a:r>
            <a:r>
              <a:rPr lang="en-GB" sz="2800" dirty="0" err="1">
                <a:solidFill>
                  <a:srgbClr val="FFFF00"/>
                </a:solidFill>
              </a:rPr>
              <a:t>zřízení</a:t>
            </a:r>
            <a:r>
              <a:rPr lang="en-GB" sz="2800" dirty="0">
                <a:solidFill>
                  <a:srgbClr val="FFFF00"/>
                </a:solidFill>
              </a:rPr>
              <a:t> a </a:t>
            </a:r>
            <a:r>
              <a:rPr lang="en-GB" sz="2800" dirty="0" err="1">
                <a:solidFill>
                  <a:srgbClr val="FFFF00"/>
                </a:solidFill>
              </a:rPr>
              <a:t>fungování</a:t>
            </a:r>
            <a:r>
              <a:rPr lang="en-GB" sz="2800" dirty="0">
                <a:solidFill>
                  <a:srgbClr val="FFFF00"/>
                </a:solidFill>
              </a:rPr>
              <a:t> </a:t>
            </a:r>
            <a:r>
              <a:rPr lang="en-GB" sz="2800" dirty="0" err="1">
                <a:solidFill>
                  <a:srgbClr val="FFFF00"/>
                </a:solidFill>
              </a:rPr>
              <a:t>institucí</a:t>
            </a:r>
            <a:r>
              <a:rPr lang="en-GB" sz="2800" dirty="0">
                <a:solidFill>
                  <a:srgbClr val="FFFF00"/>
                </a:solidFill>
              </a:rPr>
              <a:t> a </a:t>
            </a:r>
            <a:r>
              <a:rPr lang="en-GB" sz="2800" dirty="0" err="1">
                <a:solidFill>
                  <a:srgbClr val="FFFF00"/>
                </a:solidFill>
              </a:rPr>
              <a:t>nástrojů</a:t>
            </a:r>
            <a:r>
              <a:rPr lang="en-GB" sz="2800" dirty="0">
                <a:solidFill>
                  <a:srgbClr val="FFFF00"/>
                </a:solidFill>
              </a:rPr>
              <a:t> </a:t>
            </a:r>
            <a:r>
              <a:rPr lang="en-GB" sz="2800" dirty="0" err="1">
                <a:solidFill>
                  <a:srgbClr val="FFFF00"/>
                </a:solidFill>
              </a:rPr>
              <a:t>jimiž</a:t>
            </a:r>
            <a:r>
              <a:rPr lang="en-GB" sz="2800" dirty="0">
                <a:solidFill>
                  <a:srgbClr val="FFFF00"/>
                </a:solidFill>
              </a:rPr>
              <a:t> se </a:t>
            </a:r>
            <a:r>
              <a:rPr lang="en-GB" sz="2800" dirty="0" err="1">
                <a:solidFill>
                  <a:srgbClr val="FFFF00"/>
                </a:solidFill>
              </a:rPr>
              <a:t>realizace</a:t>
            </a:r>
            <a:r>
              <a:rPr lang="en-GB" sz="2800" dirty="0">
                <a:solidFill>
                  <a:srgbClr val="FFFF00"/>
                </a:solidFill>
              </a:rPr>
              <a:t> </a:t>
            </a:r>
            <a:r>
              <a:rPr lang="en-GB" sz="2800" dirty="0" err="1">
                <a:solidFill>
                  <a:srgbClr val="FFFF00"/>
                </a:solidFill>
              </a:rPr>
              <a:t>vzdělávání</a:t>
            </a:r>
            <a:r>
              <a:rPr lang="en-GB" sz="2800" dirty="0">
                <a:solidFill>
                  <a:srgbClr val="FFFF00"/>
                </a:solidFill>
              </a:rPr>
              <a:t> </a:t>
            </a:r>
            <a:r>
              <a:rPr lang="en-GB" sz="2800" dirty="0" err="1">
                <a:solidFill>
                  <a:srgbClr val="FFFF00"/>
                </a:solidFill>
              </a:rPr>
              <a:t>monitoruje</a:t>
            </a:r>
            <a:endParaRPr lang="en-GB" sz="2800" dirty="0">
              <a:solidFill>
                <a:srgbClr val="FFFF00"/>
              </a:solidFill>
            </a:endParaRPr>
          </a:p>
          <a:p>
            <a:pPr marL="762000" indent="-576263">
              <a:lnSpc>
                <a:spcPct val="87000"/>
              </a:lnSpc>
              <a:buClrTx/>
              <a:buSzTx/>
              <a:buFontTx/>
              <a:buNone/>
              <a:tabLst>
                <a:tab pos="762000" algn="l"/>
                <a:tab pos="866775" algn="l"/>
                <a:tab pos="1316038" algn="l"/>
                <a:tab pos="1765300" algn="l"/>
                <a:tab pos="2214563" algn="l"/>
                <a:tab pos="2663825" algn="l"/>
                <a:tab pos="3113088" algn="l"/>
                <a:tab pos="3562350" algn="l"/>
                <a:tab pos="4011613" algn="l"/>
                <a:tab pos="4460875" algn="l"/>
                <a:tab pos="4910138" algn="l"/>
                <a:tab pos="5359400" algn="l"/>
                <a:tab pos="5808663" algn="l"/>
                <a:tab pos="6257925" algn="l"/>
                <a:tab pos="6707188" algn="l"/>
                <a:tab pos="7156450" algn="l"/>
                <a:tab pos="7605713" algn="l"/>
                <a:tab pos="8054975" algn="l"/>
                <a:tab pos="8504238" algn="l"/>
                <a:tab pos="8953500" algn="l"/>
                <a:tab pos="9402763" algn="l"/>
              </a:tabLst>
            </a:pPr>
            <a:r>
              <a:rPr lang="en-GB" sz="2800" dirty="0">
                <a:solidFill>
                  <a:srgbClr val="FFFF00"/>
                </a:solidFill>
              </a:rPr>
              <a:t>- </a:t>
            </a:r>
            <a:r>
              <a:rPr lang="en-GB" sz="2800" dirty="0" err="1">
                <a:solidFill>
                  <a:srgbClr val="FFFF00"/>
                </a:solidFill>
              </a:rPr>
              <a:t>vytvoření</a:t>
            </a:r>
            <a:r>
              <a:rPr lang="en-GB" sz="2800" dirty="0">
                <a:solidFill>
                  <a:srgbClr val="FFFF00"/>
                </a:solidFill>
              </a:rPr>
              <a:t> </a:t>
            </a:r>
            <a:r>
              <a:rPr lang="en-GB" sz="2800" dirty="0" err="1">
                <a:solidFill>
                  <a:srgbClr val="FFFF00"/>
                </a:solidFill>
              </a:rPr>
              <a:t>vztahu</a:t>
            </a:r>
            <a:r>
              <a:rPr lang="en-GB" sz="2800" dirty="0">
                <a:solidFill>
                  <a:srgbClr val="FFFF00"/>
                </a:solidFill>
              </a:rPr>
              <a:t> </a:t>
            </a:r>
            <a:r>
              <a:rPr lang="en-GB" sz="2800" dirty="0" err="1">
                <a:solidFill>
                  <a:srgbClr val="FFFF00"/>
                </a:solidFill>
              </a:rPr>
              <a:t>mezi</a:t>
            </a:r>
            <a:r>
              <a:rPr lang="en-GB" sz="2800" dirty="0">
                <a:solidFill>
                  <a:srgbClr val="FFFF00"/>
                </a:solidFill>
              </a:rPr>
              <a:t> </a:t>
            </a:r>
            <a:r>
              <a:rPr lang="en-GB" sz="2800" dirty="0" err="1">
                <a:solidFill>
                  <a:srgbClr val="FFFF00"/>
                </a:solidFill>
              </a:rPr>
              <a:t>systémem</a:t>
            </a:r>
            <a:r>
              <a:rPr lang="en-GB" sz="2800" dirty="0">
                <a:solidFill>
                  <a:srgbClr val="FFFF00"/>
                </a:solidFill>
              </a:rPr>
              <a:t> </a:t>
            </a:r>
            <a:r>
              <a:rPr lang="en-GB" sz="2800" dirty="0" err="1">
                <a:solidFill>
                  <a:srgbClr val="FFFF00"/>
                </a:solidFill>
              </a:rPr>
              <a:t>národního</a:t>
            </a:r>
            <a:r>
              <a:rPr lang="en-GB" sz="2800" dirty="0">
                <a:solidFill>
                  <a:srgbClr val="FFFF00"/>
                </a:solidFill>
              </a:rPr>
              <a:t> </a:t>
            </a:r>
            <a:r>
              <a:rPr lang="en-GB" sz="2800" dirty="0" err="1">
                <a:solidFill>
                  <a:srgbClr val="FFFF00"/>
                </a:solidFill>
              </a:rPr>
              <a:t>kurikula</a:t>
            </a:r>
            <a:r>
              <a:rPr lang="en-GB" sz="2800" dirty="0">
                <a:solidFill>
                  <a:srgbClr val="FFFF00"/>
                </a:solidFill>
              </a:rPr>
              <a:t> a </a:t>
            </a:r>
            <a:r>
              <a:rPr lang="en-GB" sz="2800" dirty="0" err="1">
                <a:solidFill>
                  <a:srgbClr val="FFFF00"/>
                </a:solidFill>
              </a:rPr>
              <a:t>veřejností</a:t>
            </a:r>
            <a:r>
              <a:rPr lang="en-GB" sz="2800" dirty="0">
                <a:solidFill>
                  <a:srgbClr val="FFFF00"/>
                </a:solidFill>
              </a:rPr>
              <a:t> (</a:t>
            </a:r>
            <a:r>
              <a:rPr lang="en-GB" sz="2800" dirty="0" err="1">
                <a:solidFill>
                  <a:srgbClr val="FFFF00"/>
                </a:solidFill>
              </a:rPr>
              <a:t>aby</a:t>
            </a:r>
            <a:r>
              <a:rPr lang="en-GB" sz="2800" dirty="0">
                <a:solidFill>
                  <a:srgbClr val="FFFF00"/>
                </a:solidFill>
              </a:rPr>
              <a:t> </a:t>
            </a:r>
            <a:r>
              <a:rPr lang="en-GB" sz="2800" dirty="0" err="1">
                <a:solidFill>
                  <a:srgbClr val="FFFF00"/>
                </a:solidFill>
              </a:rPr>
              <a:t>kurikulum</a:t>
            </a:r>
            <a:r>
              <a:rPr lang="en-GB" sz="2800" dirty="0">
                <a:solidFill>
                  <a:srgbClr val="FFFF00"/>
                </a:solidFill>
              </a:rPr>
              <a:t> </a:t>
            </a:r>
            <a:r>
              <a:rPr lang="en-GB" sz="2800" dirty="0" err="1">
                <a:solidFill>
                  <a:srgbClr val="FFFF00"/>
                </a:solidFill>
              </a:rPr>
              <a:t>bylo</a:t>
            </a:r>
            <a:r>
              <a:rPr lang="en-GB" sz="2800" dirty="0">
                <a:solidFill>
                  <a:srgbClr val="FFFF00"/>
                </a:solidFill>
              </a:rPr>
              <a:t> </a:t>
            </a:r>
            <a:r>
              <a:rPr lang="en-GB" sz="2800" dirty="0" err="1">
                <a:solidFill>
                  <a:srgbClr val="FFFF00"/>
                </a:solidFill>
              </a:rPr>
              <a:t>bráno</a:t>
            </a:r>
            <a:r>
              <a:rPr lang="en-GB" sz="2800" dirty="0">
                <a:solidFill>
                  <a:srgbClr val="FFFF00"/>
                </a:solidFill>
              </a:rPr>
              <a:t> </a:t>
            </a:r>
            <a:r>
              <a:rPr lang="en-GB" sz="2800" dirty="0" err="1">
                <a:solidFill>
                  <a:srgbClr val="FFFF00"/>
                </a:solidFill>
              </a:rPr>
              <a:t>jako</a:t>
            </a:r>
            <a:r>
              <a:rPr lang="en-GB" sz="2800" dirty="0">
                <a:solidFill>
                  <a:srgbClr val="FFFF00"/>
                </a:solidFill>
              </a:rPr>
              <a:t> </a:t>
            </a:r>
            <a:r>
              <a:rPr lang="en-GB" sz="2800" dirty="0" err="1">
                <a:solidFill>
                  <a:srgbClr val="FFFF00"/>
                </a:solidFill>
              </a:rPr>
              <a:t>věc</a:t>
            </a:r>
            <a:r>
              <a:rPr lang="en-GB" sz="2800" dirty="0">
                <a:solidFill>
                  <a:srgbClr val="FFFF00"/>
                </a:solidFill>
              </a:rPr>
              <a:t> </a:t>
            </a:r>
            <a:r>
              <a:rPr lang="en-GB" sz="2800" dirty="0" err="1">
                <a:solidFill>
                  <a:srgbClr val="FFFF00"/>
                </a:solidFill>
              </a:rPr>
              <a:t>veřejného</a:t>
            </a:r>
            <a:r>
              <a:rPr lang="en-GB" sz="2800" dirty="0">
                <a:solidFill>
                  <a:srgbClr val="FFFF00"/>
                </a:solidFill>
              </a:rPr>
              <a:t> </a:t>
            </a:r>
            <a:r>
              <a:rPr lang="en-GB" sz="2800" dirty="0" err="1">
                <a:solidFill>
                  <a:srgbClr val="FFFF00"/>
                </a:solidFill>
              </a:rPr>
              <a:t>zájmu</a:t>
            </a:r>
            <a:r>
              <a:rPr lang="en-GB" sz="2800" dirty="0">
                <a:solidFill>
                  <a:srgbClr val="FFFF00"/>
                </a:solidFill>
              </a:rPr>
              <a:t>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2562" cy="1263650"/>
          </a:xfrm>
          <a:solidFill>
            <a:srgbClr val="355E00"/>
          </a:solidFill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3600">
                <a:solidFill>
                  <a:srgbClr val="FFFF00"/>
                </a:solidFill>
              </a:rPr>
              <a:t>Cílové standardy a kmenové učivo</a:t>
            </a:r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8313" y="1798638"/>
            <a:ext cx="9072562" cy="5581650"/>
          </a:xfrm>
          <a:solidFill>
            <a:srgbClr val="004A4A"/>
          </a:solidFill>
          <a:ln/>
        </p:spPr>
        <p:txBody>
          <a:bodyPr/>
          <a:lstStyle/>
          <a:p>
            <a:pPr marL="762000" indent="-576263">
              <a:lnSpc>
                <a:spcPct val="87000"/>
              </a:lnSpc>
              <a:buFont typeface="Times New Roman" pitchFamily="16" charset="0"/>
              <a:buChar char="•"/>
              <a:tabLst>
                <a:tab pos="762000" algn="l"/>
                <a:tab pos="866775" algn="l"/>
                <a:tab pos="1316038" algn="l"/>
                <a:tab pos="1765300" algn="l"/>
                <a:tab pos="2214563" algn="l"/>
                <a:tab pos="2663825" algn="l"/>
                <a:tab pos="3113088" algn="l"/>
                <a:tab pos="3562350" algn="l"/>
                <a:tab pos="4011613" algn="l"/>
                <a:tab pos="4460875" algn="l"/>
                <a:tab pos="4910138" algn="l"/>
                <a:tab pos="5359400" algn="l"/>
                <a:tab pos="5808663" algn="l"/>
                <a:tab pos="6257925" algn="l"/>
                <a:tab pos="6707188" algn="l"/>
                <a:tab pos="7156450" algn="l"/>
                <a:tab pos="7605713" algn="l"/>
                <a:tab pos="8054975" algn="l"/>
                <a:tab pos="8504238" algn="l"/>
                <a:tab pos="8953500" algn="l"/>
                <a:tab pos="9402763" algn="l"/>
              </a:tabLst>
            </a:pPr>
            <a:r>
              <a:rPr lang="en-GB" sz="2800" dirty="0" err="1">
                <a:solidFill>
                  <a:srgbClr val="FFFF00"/>
                </a:solidFill>
              </a:rPr>
              <a:t>Cílový</a:t>
            </a:r>
            <a:r>
              <a:rPr lang="en-GB" sz="2800" dirty="0">
                <a:solidFill>
                  <a:srgbClr val="FFFF00"/>
                </a:solidFill>
              </a:rPr>
              <a:t> standard se </a:t>
            </a:r>
            <a:r>
              <a:rPr lang="en-GB" sz="2800" dirty="0" err="1">
                <a:solidFill>
                  <a:srgbClr val="FFFF00"/>
                </a:solidFill>
              </a:rPr>
              <a:t>chápe</a:t>
            </a:r>
            <a:r>
              <a:rPr lang="en-GB" sz="2800" dirty="0">
                <a:solidFill>
                  <a:srgbClr val="FFFF00"/>
                </a:solidFill>
              </a:rPr>
              <a:t> </a:t>
            </a:r>
            <a:r>
              <a:rPr lang="en-GB" sz="2800" dirty="0" err="1">
                <a:solidFill>
                  <a:srgbClr val="FFFF00"/>
                </a:solidFill>
              </a:rPr>
              <a:t>jako</a:t>
            </a:r>
            <a:r>
              <a:rPr lang="en-GB" sz="2800" dirty="0">
                <a:solidFill>
                  <a:srgbClr val="FFFF00"/>
                </a:solidFill>
              </a:rPr>
              <a:t> </a:t>
            </a:r>
            <a:r>
              <a:rPr lang="en-GB" sz="2800" dirty="0" err="1">
                <a:solidFill>
                  <a:srgbClr val="FFFF00"/>
                </a:solidFill>
              </a:rPr>
              <a:t>soubor</a:t>
            </a:r>
            <a:r>
              <a:rPr lang="en-GB" sz="2800" dirty="0">
                <a:solidFill>
                  <a:srgbClr val="FFFF00"/>
                </a:solidFill>
              </a:rPr>
              <a:t> </a:t>
            </a:r>
            <a:r>
              <a:rPr lang="en-GB" sz="2800" dirty="0" err="1">
                <a:solidFill>
                  <a:srgbClr val="FFFF00"/>
                </a:solidFill>
              </a:rPr>
              <a:t>zamýšlených</a:t>
            </a:r>
            <a:r>
              <a:rPr lang="en-GB" sz="2800" dirty="0">
                <a:solidFill>
                  <a:srgbClr val="FFFF00"/>
                </a:solidFill>
              </a:rPr>
              <a:t>, </a:t>
            </a:r>
            <a:r>
              <a:rPr lang="en-GB" sz="2800" dirty="0" err="1">
                <a:solidFill>
                  <a:srgbClr val="FFFF00"/>
                </a:solidFill>
              </a:rPr>
              <a:t>společensky</a:t>
            </a:r>
            <a:r>
              <a:rPr lang="en-GB" sz="2800" dirty="0">
                <a:solidFill>
                  <a:srgbClr val="FFFF00"/>
                </a:solidFill>
              </a:rPr>
              <a:t> </a:t>
            </a:r>
            <a:r>
              <a:rPr lang="en-GB" sz="2800" dirty="0" err="1">
                <a:solidFill>
                  <a:srgbClr val="FFFF00"/>
                </a:solidFill>
              </a:rPr>
              <a:t>žádoucích</a:t>
            </a:r>
            <a:r>
              <a:rPr lang="en-GB" sz="2800" dirty="0">
                <a:solidFill>
                  <a:srgbClr val="FFFF00"/>
                </a:solidFill>
              </a:rPr>
              <a:t> </a:t>
            </a:r>
            <a:r>
              <a:rPr lang="en-GB" sz="2800" dirty="0" err="1">
                <a:solidFill>
                  <a:srgbClr val="FFFF00"/>
                </a:solidFill>
              </a:rPr>
              <a:t>vzdělávacích</a:t>
            </a:r>
            <a:r>
              <a:rPr lang="en-GB" sz="2800" dirty="0">
                <a:solidFill>
                  <a:srgbClr val="FFFF00"/>
                </a:solidFill>
              </a:rPr>
              <a:t> </a:t>
            </a:r>
            <a:r>
              <a:rPr lang="en-GB" sz="2800" dirty="0" err="1">
                <a:solidFill>
                  <a:srgbClr val="FFFF00"/>
                </a:solidFill>
              </a:rPr>
              <a:t>cílů</a:t>
            </a:r>
            <a:r>
              <a:rPr lang="en-GB" sz="2800" dirty="0">
                <a:solidFill>
                  <a:srgbClr val="FFFF00"/>
                </a:solidFill>
              </a:rPr>
              <a:t> </a:t>
            </a:r>
            <a:r>
              <a:rPr lang="en-GB" sz="2800" dirty="0" err="1">
                <a:solidFill>
                  <a:srgbClr val="FFFF00"/>
                </a:solidFill>
              </a:rPr>
              <a:t>přiměřených</a:t>
            </a:r>
            <a:r>
              <a:rPr lang="en-GB" sz="2800" dirty="0">
                <a:solidFill>
                  <a:srgbClr val="FFFF00"/>
                </a:solidFill>
              </a:rPr>
              <a:t> </a:t>
            </a:r>
            <a:r>
              <a:rPr lang="en-GB" sz="2800" dirty="0" err="1">
                <a:solidFill>
                  <a:srgbClr val="FFFF00"/>
                </a:solidFill>
              </a:rPr>
              <a:t>věkovému</a:t>
            </a:r>
            <a:r>
              <a:rPr lang="en-GB" sz="2800" dirty="0">
                <a:solidFill>
                  <a:srgbClr val="FFFF00"/>
                </a:solidFill>
              </a:rPr>
              <a:t> </a:t>
            </a:r>
            <a:r>
              <a:rPr lang="en-GB" sz="2800" dirty="0" err="1">
                <a:solidFill>
                  <a:srgbClr val="FFFF00"/>
                </a:solidFill>
              </a:rPr>
              <a:t>stupni</a:t>
            </a:r>
            <a:r>
              <a:rPr lang="en-GB" sz="2800" dirty="0">
                <a:solidFill>
                  <a:srgbClr val="FFFF00"/>
                </a:solidFill>
              </a:rPr>
              <a:t> a </a:t>
            </a:r>
            <a:r>
              <a:rPr lang="en-GB" sz="2800" dirty="0" err="1">
                <a:solidFill>
                  <a:srgbClr val="FFFF00"/>
                </a:solidFill>
              </a:rPr>
              <a:t>zralosti</a:t>
            </a:r>
            <a:r>
              <a:rPr lang="en-GB" sz="2800" dirty="0">
                <a:solidFill>
                  <a:srgbClr val="FFFF00"/>
                </a:solidFill>
              </a:rPr>
              <a:t> </a:t>
            </a:r>
            <a:r>
              <a:rPr lang="en-GB" sz="2800" dirty="0" err="1">
                <a:solidFill>
                  <a:srgbClr val="FFFF00"/>
                </a:solidFill>
              </a:rPr>
              <a:t>žáků</a:t>
            </a:r>
            <a:r>
              <a:rPr lang="en-GB" sz="2800" dirty="0">
                <a:solidFill>
                  <a:srgbClr val="FFFF00"/>
                </a:solidFill>
              </a:rPr>
              <a:t> a </a:t>
            </a:r>
            <a:r>
              <a:rPr lang="en-GB" sz="2800" dirty="0" err="1">
                <a:solidFill>
                  <a:srgbClr val="FFFF00"/>
                </a:solidFill>
              </a:rPr>
              <a:t>požadavkům</a:t>
            </a:r>
            <a:r>
              <a:rPr lang="en-GB" sz="2800" dirty="0">
                <a:solidFill>
                  <a:srgbClr val="FFFF00"/>
                </a:solidFill>
              </a:rPr>
              <a:t> </a:t>
            </a:r>
            <a:r>
              <a:rPr lang="en-GB" sz="2800" dirty="0" err="1">
                <a:solidFill>
                  <a:srgbClr val="FFFF00"/>
                </a:solidFill>
              </a:rPr>
              <a:t>na</a:t>
            </a:r>
            <a:r>
              <a:rPr lang="en-GB" sz="2800" dirty="0">
                <a:solidFill>
                  <a:srgbClr val="FFFF00"/>
                </a:solidFill>
              </a:rPr>
              <a:t> </a:t>
            </a:r>
            <a:r>
              <a:rPr lang="en-GB" sz="2800" dirty="0" err="1">
                <a:solidFill>
                  <a:srgbClr val="FFFF00"/>
                </a:solidFill>
              </a:rPr>
              <a:t>vzdělanostní</a:t>
            </a:r>
            <a:r>
              <a:rPr lang="en-GB" sz="2800" dirty="0">
                <a:solidFill>
                  <a:srgbClr val="FFFF00"/>
                </a:solidFill>
              </a:rPr>
              <a:t> a </a:t>
            </a:r>
            <a:r>
              <a:rPr lang="en-GB" sz="2800" dirty="0" err="1">
                <a:solidFill>
                  <a:srgbClr val="FFFF00"/>
                </a:solidFill>
              </a:rPr>
              <a:t>osobnostní</a:t>
            </a:r>
            <a:r>
              <a:rPr lang="en-GB" sz="2800" dirty="0">
                <a:solidFill>
                  <a:srgbClr val="FFFF00"/>
                </a:solidFill>
              </a:rPr>
              <a:t> </a:t>
            </a:r>
            <a:r>
              <a:rPr lang="en-GB" sz="2800" dirty="0" err="1">
                <a:solidFill>
                  <a:srgbClr val="FFFF00"/>
                </a:solidFill>
              </a:rPr>
              <a:t>profil</a:t>
            </a:r>
            <a:r>
              <a:rPr lang="en-GB" sz="2800" dirty="0">
                <a:solidFill>
                  <a:srgbClr val="FFFF00"/>
                </a:solidFill>
              </a:rPr>
              <a:t> </a:t>
            </a:r>
            <a:r>
              <a:rPr lang="en-GB" sz="2800" dirty="0" err="1">
                <a:solidFill>
                  <a:srgbClr val="FFFF00"/>
                </a:solidFill>
              </a:rPr>
              <a:t>absolventa</a:t>
            </a:r>
            <a:r>
              <a:rPr lang="en-GB" sz="2800" dirty="0">
                <a:solidFill>
                  <a:srgbClr val="FFFF00"/>
                </a:solidFill>
              </a:rPr>
              <a:t> </a:t>
            </a:r>
            <a:r>
              <a:rPr lang="en-GB" sz="2800" dirty="0" err="1">
                <a:solidFill>
                  <a:srgbClr val="FFFF00"/>
                </a:solidFill>
              </a:rPr>
              <a:t>vzdělávání</a:t>
            </a:r>
            <a:endParaRPr lang="en-GB" sz="2800" dirty="0">
              <a:solidFill>
                <a:srgbClr val="FFFF00"/>
              </a:solidFill>
            </a:endParaRPr>
          </a:p>
          <a:p>
            <a:pPr marL="762000" indent="-576263">
              <a:lnSpc>
                <a:spcPct val="87000"/>
              </a:lnSpc>
              <a:buFont typeface="Times New Roman" pitchFamily="16" charset="0"/>
              <a:buChar char="•"/>
              <a:tabLst>
                <a:tab pos="762000" algn="l"/>
                <a:tab pos="866775" algn="l"/>
                <a:tab pos="1316038" algn="l"/>
                <a:tab pos="1765300" algn="l"/>
                <a:tab pos="2214563" algn="l"/>
                <a:tab pos="2663825" algn="l"/>
                <a:tab pos="3113088" algn="l"/>
                <a:tab pos="3562350" algn="l"/>
                <a:tab pos="4011613" algn="l"/>
                <a:tab pos="4460875" algn="l"/>
                <a:tab pos="4910138" algn="l"/>
                <a:tab pos="5359400" algn="l"/>
                <a:tab pos="5808663" algn="l"/>
                <a:tab pos="6257925" algn="l"/>
                <a:tab pos="6707188" algn="l"/>
                <a:tab pos="7156450" algn="l"/>
                <a:tab pos="7605713" algn="l"/>
                <a:tab pos="8054975" algn="l"/>
                <a:tab pos="8504238" algn="l"/>
                <a:tab pos="8953500" algn="l"/>
                <a:tab pos="9402763" algn="l"/>
              </a:tabLst>
            </a:pPr>
            <a:r>
              <a:rPr lang="en-GB" sz="2800" dirty="0" err="1">
                <a:solidFill>
                  <a:srgbClr val="FFFF00"/>
                </a:solidFill>
              </a:rPr>
              <a:t>Kmenové</a:t>
            </a:r>
            <a:r>
              <a:rPr lang="en-GB" sz="2800" dirty="0">
                <a:solidFill>
                  <a:srgbClr val="FFFF00"/>
                </a:solidFill>
              </a:rPr>
              <a:t> </a:t>
            </a:r>
            <a:r>
              <a:rPr lang="en-GB" sz="2800" dirty="0" err="1">
                <a:solidFill>
                  <a:srgbClr val="FFFF00"/>
                </a:solidFill>
              </a:rPr>
              <a:t>učivo</a:t>
            </a:r>
            <a:r>
              <a:rPr lang="en-GB" sz="2800" dirty="0">
                <a:solidFill>
                  <a:srgbClr val="FFFF00"/>
                </a:solidFill>
              </a:rPr>
              <a:t> </a:t>
            </a:r>
            <a:r>
              <a:rPr lang="en-GB" sz="2800" dirty="0" err="1">
                <a:solidFill>
                  <a:srgbClr val="FFFF00"/>
                </a:solidFill>
              </a:rPr>
              <a:t>vyjadřuje</a:t>
            </a:r>
            <a:r>
              <a:rPr lang="en-GB" sz="2800" dirty="0">
                <a:solidFill>
                  <a:srgbClr val="FFFF00"/>
                </a:solidFill>
              </a:rPr>
              <a:t> </a:t>
            </a:r>
            <a:r>
              <a:rPr lang="en-GB" sz="2800" dirty="0" err="1">
                <a:solidFill>
                  <a:srgbClr val="FFFF00"/>
                </a:solidFill>
              </a:rPr>
              <a:t>obsahové</a:t>
            </a:r>
            <a:r>
              <a:rPr lang="en-GB" sz="2800" dirty="0">
                <a:solidFill>
                  <a:srgbClr val="FFFF00"/>
                </a:solidFill>
              </a:rPr>
              <a:t> </a:t>
            </a:r>
            <a:r>
              <a:rPr lang="en-GB" sz="2800" dirty="0" err="1">
                <a:solidFill>
                  <a:srgbClr val="FFFF00"/>
                </a:solidFill>
              </a:rPr>
              <a:t>jádro</a:t>
            </a:r>
            <a:r>
              <a:rPr lang="en-GB" sz="2800" dirty="0">
                <a:solidFill>
                  <a:srgbClr val="FFFF00"/>
                </a:solidFill>
              </a:rPr>
              <a:t> </a:t>
            </a:r>
            <a:r>
              <a:rPr lang="en-GB" sz="2800" dirty="0" err="1">
                <a:solidFill>
                  <a:srgbClr val="FFFF00"/>
                </a:solidFill>
              </a:rPr>
              <a:t>vzdělávání</a:t>
            </a:r>
            <a:r>
              <a:rPr lang="en-GB" sz="2800" dirty="0">
                <a:solidFill>
                  <a:srgbClr val="FFFF00"/>
                </a:solidFill>
              </a:rPr>
              <a:t>, </a:t>
            </a:r>
            <a:r>
              <a:rPr lang="en-GB" sz="2800" dirty="0" err="1">
                <a:solidFill>
                  <a:srgbClr val="FFFF00"/>
                </a:solidFill>
              </a:rPr>
              <a:t>jeho</a:t>
            </a:r>
            <a:r>
              <a:rPr lang="en-GB" sz="2800" dirty="0">
                <a:solidFill>
                  <a:srgbClr val="FFFF00"/>
                </a:solidFill>
              </a:rPr>
              <a:t> </a:t>
            </a:r>
            <a:r>
              <a:rPr lang="en-GB" sz="2800" dirty="0" err="1">
                <a:solidFill>
                  <a:srgbClr val="FFFF00"/>
                </a:solidFill>
              </a:rPr>
              <a:t>podstatné</a:t>
            </a:r>
            <a:r>
              <a:rPr lang="en-GB" sz="2800" dirty="0">
                <a:solidFill>
                  <a:srgbClr val="FFFF00"/>
                </a:solidFill>
              </a:rPr>
              <a:t> </a:t>
            </a:r>
            <a:r>
              <a:rPr lang="en-GB" sz="2800" dirty="0" err="1">
                <a:solidFill>
                  <a:srgbClr val="FFFF00"/>
                </a:solidFill>
              </a:rPr>
              <a:t>prvky</a:t>
            </a:r>
            <a:r>
              <a:rPr lang="en-GB" sz="2800" dirty="0">
                <a:solidFill>
                  <a:srgbClr val="FFFF00"/>
                </a:solidFill>
              </a:rPr>
              <a:t>, </a:t>
            </a:r>
            <a:r>
              <a:rPr lang="en-GB" sz="2800" dirty="0" err="1">
                <a:solidFill>
                  <a:srgbClr val="FFFF00"/>
                </a:solidFill>
              </a:rPr>
              <a:t>které</a:t>
            </a:r>
            <a:r>
              <a:rPr lang="en-GB" sz="2800" dirty="0">
                <a:solidFill>
                  <a:srgbClr val="FFFF00"/>
                </a:solidFill>
              </a:rPr>
              <a:t> </a:t>
            </a:r>
            <a:r>
              <a:rPr lang="en-GB" sz="2800" dirty="0" err="1">
                <a:solidFill>
                  <a:srgbClr val="FFFF00"/>
                </a:solidFill>
              </a:rPr>
              <a:t>jsou</a:t>
            </a:r>
            <a:r>
              <a:rPr lang="en-GB" sz="2800" dirty="0">
                <a:solidFill>
                  <a:srgbClr val="FFFF00"/>
                </a:solidFill>
              </a:rPr>
              <a:t> </a:t>
            </a:r>
            <a:r>
              <a:rPr lang="en-GB" sz="2800" dirty="0" err="1">
                <a:solidFill>
                  <a:srgbClr val="FFFF00"/>
                </a:solidFill>
              </a:rPr>
              <a:t>předmětem</a:t>
            </a:r>
            <a:r>
              <a:rPr lang="en-GB" sz="2800" dirty="0">
                <a:solidFill>
                  <a:srgbClr val="FFFF00"/>
                </a:solidFill>
              </a:rPr>
              <a:t> </a:t>
            </a:r>
            <a:r>
              <a:rPr lang="en-GB" sz="2800" dirty="0" err="1">
                <a:solidFill>
                  <a:srgbClr val="FFFF00"/>
                </a:solidFill>
              </a:rPr>
              <a:t>vzdělávání</a:t>
            </a:r>
            <a:r>
              <a:rPr lang="en-GB" sz="2800" dirty="0">
                <a:solidFill>
                  <a:srgbClr val="FFFF00"/>
                </a:solidFill>
              </a:rPr>
              <a:t>. </a:t>
            </a:r>
            <a:r>
              <a:rPr lang="en-GB" sz="2800" dirty="0" err="1">
                <a:solidFill>
                  <a:srgbClr val="FFFF00"/>
                </a:solidFill>
              </a:rPr>
              <a:t>Zahrnuje</a:t>
            </a:r>
            <a:r>
              <a:rPr lang="en-GB" sz="2800" dirty="0">
                <a:solidFill>
                  <a:srgbClr val="FFFF00"/>
                </a:solidFill>
              </a:rPr>
              <a:t> </a:t>
            </a:r>
            <a:r>
              <a:rPr lang="en-GB" sz="2800" dirty="0" err="1">
                <a:solidFill>
                  <a:srgbClr val="FFFF00"/>
                </a:solidFill>
              </a:rPr>
              <a:t>klíčové</a:t>
            </a:r>
            <a:r>
              <a:rPr lang="en-GB" sz="2800" dirty="0">
                <a:solidFill>
                  <a:srgbClr val="FFFF00"/>
                </a:solidFill>
              </a:rPr>
              <a:t>, </a:t>
            </a:r>
            <a:r>
              <a:rPr lang="en-GB" sz="2800" dirty="0" err="1">
                <a:solidFill>
                  <a:srgbClr val="FFFF00"/>
                </a:solidFill>
              </a:rPr>
              <a:t>věcně</a:t>
            </a:r>
            <a:r>
              <a:rPr lang="en-GB" sz="2800" dirty="0">
                <a:solidFill>
                  <a:srgbClr val="FFFF00"/>
                </a:solidFill>
              </a:rPr>
              <a:t> </a:t>
            </a:r>
            <a:r>
              <a:rPr lang="en-GB" sz="2800" dirty="0" err="1">
                <a:solidFill>
                  <a:srgbClr val="FFFF00"/>
                </a:solidFill>
              </a:rPr>
              <a:t>i</a:t>
            </a:r>
            <a:r>
              <a:rPr lang="en-GB" sz="2800" dirty="0">
                <a:solidFill>
                  <a:srgbClr val="FFFF00"/>
                </a:solidFill>
              </a:rPr>
              <a:t> </a:t>
            </a:r>
            <a:r>
              <a:rPr lang="en-GB" sz="2800" dirty="0" err="1">
                <a:solidFill>
                  <a:srgbClr val="FFFF00"/>
                </a:solidFill>
              </a:rPr>
              <a:t>formativně</a:t>
            </a:r>
            <a:r>
              <a:rPr lang="en-GB" sz="2800" dirty="0">
                <a:solidFill>
                  <a:srgbClr val="FFFF00"/>
                </a:solidFill>
              </a:rPr>
              <a:t> </a:t>
            </a:r>
            <a:r>
              <a:rPr lang="en-GB" sz="2800" dirty="0" err="1">
                <a:solidFill>
                  <a:srgbClr val="FFFF00"/>
                </a:solidFill>
              </a:rPr>
              <a:t>nosné</a:t>
            </a:r>
            <a:r>
              <a:rPr lang="en-GB" sz="2800" dirty="0">
                <a:solidFill>
                  <a:srgbClr val="FFFF00"/>
                </a:solidFill>
              </a:rPr>
              <a:t> </a:t>
            </a:r>
            <a:r>
              <a:rPr lang="en-GB" sz="2800" dirty="0" err="1">
                <a:solidFill>
                  <a:srgbClr val="FFFF00"/>
                </a:solidFill>
              </a:rPr>
              <a:t>okruhy</a:t>
            </a:r>
            <a:r>
              <a:rPr lang="en-GB" sz="2800" dirty="0">
                <a:solidFill>
                  <a:srgbClr val="FFFF00"/>
                </a:solidFill>
              </a:rPr>
              <a:t> </a:t>
            </a:r>
            <a:r>
              <a:rPr lang="en-GB" sz="2800" dirty="0" err="1">
                <a:solidFill>
                  <a:srgbClr val="FFFF00"/>
                </a:solidFill>
              </a:rPr>
              <a:t>poznatků</a:t>
            </a:r>
            <a:r>
              <a:rPr lang="en-GB" sz="2800" dirty="0">
                <a:solidFill>
                  <a:srgbClr val="FFFF00"/>
                </a:solidFill>
              </a:rPr>
              <a:t>, s </a:t>
            </a:r>
            <a:r>
              <a:rPr lang="en-GB" sz="2800" dirty="0" err="1">
                <a:solidFill>
                  <a:srgbClr val="FFFF00"/>
                </a:solidFill>
              </a:rPr>
              <a:t>nimi</a:t>
            </a:r>
            <a:r>
              <a:rPr lang="en-GB" sz="2800" dirty="0">
                <a:solidFill>
                  <a:srgbClr val="FFFF00"/>
                </a:solidFill>
              </a:rPr>
              <a:t> </a:t>
            </a:r>
            <a:r>
              <a:rPr lang="en-GB" sz="2800" dirty="0" err="1">
                <a:solidFill>
                  <a:srgbClr val="FFFF00"/>
                </a:solidFill>
              </a:rPr>
              <a:t>spojené</a:t>
            </a:r>
            <a:r>
              <a:rPr lang="en-GB" sz="2800" dirty="0">
                <a:solidFill>
                  <a:srgbClr val="FFFF00"/>
                </a:solidFill>
              </a:rPr>
              <a:t> </a:t>
            </a:r>
            <a:r>
              <a:rPr lang="en-GB" sz="2800" dirty="0" err="1">
                <a:solidFill>
                  <a:srgbClr val="FFFF00"/>
                </a:solidFill>
              </a:rPr>
              <a:t>činnosti</a:t>
            </a:r>
            <a:r>
              <a:rPr lang="en-GB" sz="2800" dirty="0">
                <a:solidFill>
                  <a:srgbClr val="FFFF00"/>
                </a:solidFill>
              </a:rPr>
              <a:t> a </a:t>
            </a:r>
            <a:r>
              <a:rPr lang="en-GB" sz="2800" dirty="0" err="1">
                <a:solidFill>
                  <a:srgbClr val="FFFF00"/>
                </a:solidFill>
              </a:rPr>
              <a:t>aplikace</a:t>
            </a:r>
            <a:r>
              <a:rPr lang="en-GB" sz="2800" dirty="0">
                <a:solidFill>
                  <a:srgbClr val="FFFF00"/>
                </a:solidFill>
              </a:rPr>
              <a:t> </a:t>
            </a:r>
            <a:r>
              <a:rPr lang="en-GB" sz="2800" dirty="0" err="1">
                <a:solidFill>
                  <a:srgbClr val="FFFF00"/>
                </a:solidFill>
              </a:rPr>
              <a:t>na</a:t>
            </a:r>
            <a:r>
              <a:rPr lang="en-GB" sz="2800" dirty="0">
                <a:solidFill>
                  <a:srgbClr val="FFFF00"/>
                </a:solidFill>
              </a:rPr>
              <a:t> </a:t>
            </a:r>
            <a:r>
              <a:rPr lang="en-GB" sz="2800" dirty="0" err="1">
                <a:solidFill>
                  <a:srgbClr val="FFFF00"/>
                </a:solidFill>
              </a:rPr>
              <a:t>praxi</a:t>
            </a:r>
            <a:endParaRPr lang="en-GB" sz="28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2562" cy="1263650"/>
          </a:xfrm>
          <a:solidFill>
            <a:srgbClr val="355E00"/>
          </a:solidFill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3600">
                <a:solidFill>
                  <a:srgbClr val="FFFF00"/>
                </a:solidFill>
              </a:rPr>
              <a:t>Kompetence</a:t>
            </a:r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8313" y="1798638"/>
            <a:ext cx="9072562" cy="5581650"/>
          </a:xfrm>
          <a:solidFill>
            <a:srgbClr val="004A4A"/>
          </a:solidFill>
          <a:ln/>
        </p:spPr>
        <p:txBody>
          <a:bodyPr/>
          <a:lstStyle/>
          <a:p>
            <a:pPr marL="762000" indent="-576263">
              <a:lnSpc>
                <a:spcPct val="87000"/>
              </a:lnSpc>
              <a:buFont typeface="Times New Roman" pitchFamily="16" charset="0"/>
              <a:buChar char="•"/>
              <a:tabLst>
                <a:tab pos="762000" algn="l"/>
                <a:tab pos="866775" algn="l"/>
                <a:tab pos="1316038" algn="l"/>
                <a:tab pos="1765300" algn="l"/>
                <a:tab pos="2214563" algn="l"/>
                <a:tab pos="2663825" algn="l"/>
                <a:tab pos="3113088" algn="l"/>
                <a:tab pos="3562350" algn="l"/>
                <a:tab pos="4011613" algn="l"/>
                <a:tab pos="4460875" algn="l"/>
                <a:tab pos="4910138" algn="l"/>
                <a:tab pos="5359400" algn="l"/>
                <a:tab pos="5808663" algn="l"/>
                <a:tab pos="6257925" algn="l"/>
                <a:tab pos="6707188" algn="l"/>
                <a:tab pos="7156450" algn="l"/>
                <a:tab pos="7605713" algn="l"/>
                <a:tab pos="8054975" algn="l"/>
                <a:tab pos="8504238" algn="l"/>
                <a:tab pos="8953500" algn="l"/>
                <a:tab pos="9402763" algn="l"/>
              </a:tabLst>
            </a:pPr>
            <a:r>
              <a:rPr lang="en-GB" sz="2800" dirty="0" err="1">
                <a:solidFill>
                  <a:srgbClr val="FFFF00"/>
                </a:solidFill>
              </a:rPr>
              <a:t>Klíčové</a:t>
            </a:r>
            <a:r>
              <a:rPr lang="en-GB" sz="2800" dirty="0">
                <a:solidFill>
                  <a:srgbClr val="FFFF00"/>
                </a:solidFill>
              </a:rPr>
              <a:t> </a:t>
            </a:r>
            <a:r>
              <a:rPr lang="en-GB" sz="2800" dirty="0" err="1">
                <a:solidFill>
                  <a:srgbClr val="FFFF00"/>
                </a:solidFill>
              </a:rPr>
              <a:t>kmompetence</a:t>
            </a:r>
            <a:r>
              <a:rPr lang="en-GB" sz="2800" dirty="0">
                <a:solidFill>
                  <a:srgbClr val="FFFF00"/>
                </a:solidFill>
              </a:rPr>
              <a:t>: </a:t>
            </a:r>
            <a:r>
              <a:rPr lang="en-GB" sz="2800" dirty="0" err="1">
                <a:solidFill>
                  <a:srgbClr val="FFFF00"/>
                </a:solidFill>
              </a:rPr>
              <a:t>Soubor</a:t>
            </a:r>
            <a:r>
              <a:rPr lang="en-GB" sz="2800" dirty="0">
                <a:solidFill>
                  <a:srgbClr val="FFFF00"/>
                </a:solidFill>
              </a:rPr>
              <a:t> </a:t>
            </a:r>
            <a:r>
              <a:rPr lang="en-GB" sz="2800" dirty="0" err="1">
                <a:solidFill>
                  <a:srgbClr val="FFFF00"/>
                </a:solidFill>
              </a:rPr>
              <a:t>požadavků</a:t>
            </a:r>
            <a:r>
              <a:rPr lang="en-GB" sz="2800" dirty="0">
                <a:solidFill>
                  <a:srgbClr val="FFFF00"/>
                </a:solidFill>
              </a:rPr>
              <a:t> </a:t>
            </a:r>
            <a:r>
              <a:rPr lang="en-GB" sz="2800" dirty="0" err="1">
                <a:solidFill>
                  <a:srgbClr val="FFFF00"/>
                </a:solidFill>
              </a:rPr>
              <a:t>na</a:t>
            </a:r>
            <a:r>
              <a:rPr lang="en-GB" sz="2800" dirty="0">
                <a:solidFill>
                  <a:srgbClr val="FFFF00"/>
                </a:solidFill>
              </a:rPr>
              <a:t> </a:t>
            </a:r>
            <a:r>
              <a:rPr lang="en-GB" sz="2800" dirty="0" err="1">
                <a:solidFill>
                  <a:srgbClr val="FFFF00"/>
                </a:solidFill>
              </a:rPr>
              <a:t>vzdělávání</a:t>
            </a:r>
            <a:r>
              <a:rPr lang="en-GB" sz="2800" dirty="0">
                <a:solidFill>
                  <a:srgbClr val="FFFF00"/>
                </a:solidFill>
              </a:rPr>
              <a:t> </a:t>
            </a:r>
            <a:r>
              <a:rPr lang="en-GB" sz="2800" dirty="0" err="1">
                <a:solidFill>
                  <a:srgbClr val="FFFF00"/>
                </a:solidFill>
              </a:rPr>
              <a:t>zahrnující</a:t>
            </a:r>
            <a:r>
              <a:rPr lang="en-GB" sz="2800" dirty="0">
                <a:solidFill>
                  <a:srgbClr val="FFFF00"/>
                </a:solidFill>
              </a:rPr>
              <a:t> </a:t>
            </a:r>
            <a:r>
              <a:rPr lang="en-GB" sz="2800" dirty="0" err="1">
                <a:solidFill>
                  <a:srgbClr val="FFFF00"/>
                </a:solidFill>
              </a:rPr>
              <a:t>podstatné</a:t>
            </a:r>
            <a:r>
              <a:rPr lang="en-GB" sz="2800" dirty="0">
                <a:solidFill>
                  <a:srgbClr val="FFFF00"/>
                </a:solidFill>
              </a:rPr>
              <a:t> </a:t>
            </a:r>
            <a:r>
              <a:rPr lang="en-GB" sz="2800" dirty="0" err="1">
                <a:solidFill>
                  <a:srgbClr val="FFFF00"/>
                </a:solidFill>
              </a:rPr>
              <a:t>vědomosti</a:t>
            </a:r>
            <a:r>
              <a:rPr lang="en-GB" sz="2800" dirty="0">
                <a:solidFill>
                  <a:srgbClr val="FFFF00"/>
                </a:solidFill>
              </a:rPr>
              <a:t>, </a:t>
            </a:r>
            <a:r>
              <a:rPr lang="en-GB" sz="2800" dirty="0" err="1">
                <a:solidFill>
                  <a:srgbClr val="FFFF00"/>
                </a:solidFill>
              </a:rPr>
              <a:t>dovednosti</a:t>
            </a:r>
            <a:r>
              <a:rPr lang="en-GB" sz="2800" dirty="0">
                <a:solidFill>
                  <a:srgbClr val="FFFF00"/>
                </a:solidFill>
              </a:rPr>
              <a:t> a </a:t>
            </a:r>
            <a:r>
              <a:rPr lang="en-GB" sz="2800" dirty="0" err="1">
                <a:solidFill>
                  <a:srgbClr val="FFFF00"/>
                </a:solidFill>
              </a:rPr>
              <a:t>schopnosti</a:t>
            </a:r>
            <a:r>
              <a:rPr lang="en-GB" sz="2800" dirty="0">
                <a:solidFill>
                  <a:srgbClr val="FFFF00"/>
                </a:solidFill>
              </a:rPr>
              <a:t> </a:t>
            </a:r>
            <a:r>
              <a:rPr lang="en-GB" sz="2800" dirty="0" err="1">
                <a:solidFill>
                  <a:srgbClr val="FFFF00"/>
                </a:solidFill>
              </a:rPr>
              <a:t>univerzálně</a:t>
            </a:r>
            <a:r>
              <a:rPr lang="en-GB" sz="2800" dirty="0">
                <a:solidFill>
                  <a:srgbClr val="FFFF00"/>
                </a:solidFill>
              </a:rPr>
              <a:t> </a:t>
            </a:r>
            <a:r>
              <a:rPr lang="en-GB" sz="2800" dirty="0" err="1">
                <a:solidFill>
                  <a:srgbClr val="FFFF00"/>
                </a:solidFill>
              </a:rPr>
              <a:t>použitelné</a:t>
            </a:r>
            <a:r>
              <a:rPr lang="en-GB" sz="2800" dirty="0">
                <a:solidFill>
                  <a:srgbClr val="FFFF00"/>
                </a:solidFill>
              </a:rPr>
              <a:t> v </a:t>
            </a:r>
            <a:r>
              <a:rPr lang="en-GB" sz="2800" dirty="0" err="1">
                <a:solidFill>
                  <a:srgbClr val="FFFF00"/>
                </a:solidFill>
              </a:rPr>
              <a:t>běžných</a:t>
            </a:r>
            <a:r>
              <a:rPr lang="en-GB" sz="2800" dirty="0">
                <a:solidFill>
                  <a:srgbClr val="FFFF00"/>
                </a:solidFill>
              </a:rPr>
              <a:t> </a:t>
            </a:r>
            <a:r>
              <a:rPr lang="en-GB" sz="2800" dirty="0" err="1">
                <a:solidFill>
                  <a:srgbClr val="FFFF00"/>
                </a:solidFill>
              </a:rPr>
              <a:t>pracovních</a:t>
            </a:r>
            <a:r>
              <a:rPr lang="en-GB" sz="2800" dirty="0">
                <a:solidFill>
                  <a:srgbClr val="FFFF00"/>
                </a:solidFill>
              </a:rPr>
              <a:t> a </a:t>
            </a:r>
            <a:r>
              <a:rPr lang="en-GB" sz="2800" dirty="0" err="1">
                <a:solidFill>
                  <a:srgbClr val="FFFF00"/>
                </a:solidFill>
              </a:rPr>
              <a:t>životních</a:t>
            </a:r>
            <a:r>
              <a:rPr lang="en-GB" sz="2800" dirty="0">
                <a:solidFill>
                  <a:srgbClr val="FFFF00"/>
                </a:solidFill>
              </a:rPr>
              <a:t> </a:t>
            </a:r>
            <a:r>
              <a:rPr lang="en-GB" sz="2800" dirty="0" err="1">
                <a:solidFill>
                  <a:srgbClr val="FFFF00"/>
                </a:solidFill>
              </a:rPr>
              <a:t>situacích</a:t>
            </a:r>
            <a:endParaRPr lang="en-GB" sz="2800" dirty="0">
              <a:solidFill>
                <a:srgbClr val="FFFF00"/>
              </a:solidFill>
            </a:endParaRPr>
          </a:p>
          <a:p>
            <a:pPr marL="762000" indent="-576263">
              <a:lnSpc>
                <a:spcPct val="87000"/>
              </a:lnSpc>
              <a:buClrTx/>
              <a:buSzTx/>
              <a:buFontTx/>
              <a:buNone/>
              <a:tabLst>
                <a:tab pos="762000" algn="l"/>
                <a:tab pos="866775" algn="l"/>
                <a:tab pos="1316038" algn="l"/>
                <a:tab pos="1765300" algn="l"/>
                <a:tab pos="2214563" algn="l"/>
                <a:tab pos="2663825" algn="l"/>
                <a:tab pos="3113088" algn="l"/>
                <a:tab pos="3562350" algn="l"/>
                <a:tab pos="4011613" algn="l"/>
                <a:tab pos="4460875" algn="l"/>
                <a:tab pos="4910138" algn="l"/>
                <a:tab pos="5359400" algn="l"/>
                <a:tab pos="5808663" algn="l"/>
                <a:tab pos="6257925" algn="l"/>
                <a:tab pos="6707188" algn="l"/>
                <a:tab pos="7156450" algn="l"/>
                <a:tab pos="7605713" algn="l"/>
                <a:tab pos="8054975" algn="l"/>
                <a:tab pos="8504238" algn="l"/>
                <a:tab pos="8953500" algn="l"/>
                <a:tab pos="9402763" algn="l"/>
              </a:tabLst>
            </a:pPr>
            <a:r>
              <a:rPr lang="en-GB" sz="2800" dirty="0">
                <a:solidFill>
                  <a:srgbClr val="FFFF00"/>
                </a:solidFill>
              </a:rPr>
              <a:t>- </a:t>
            </a:r>
            <a:r>
              <a:rPr lang="en-GB" sz="2800" dirty="0" err="1">
                <a:solidFill>
                  <a:srgbClr val="FFFF00"/>
                </a:solidFill>
              </a:rPr>
              <a:t>Nejsou</a:t>
            </a:r>
            <a:r>
              <a:rPr lang="en-GB" sz="2800" dirty="0">
                <a:solidFill>
                  <a:srgbClr val="FFFF00"/>
                </a:solidFill>
              </a:rPr>
              <a:t> </a:t>
            </a:r>
            <a:r>
              <a:rPr lang="en-GB" sz="2800" dirty="0" err="1">
                <a:solidFill>
                  <a:srgbClr val="FFFF00"/>
                </a:solidFill>
              </a:rPr>
              <a:t>vzány</a:t>
            </a:r>
            <a:r>
              <a:rPr lang="en-GB" sz="2800" dirty="0">
                <a:solidFill>
                  <a:srgbClr val="FFFF00"/>
                </a:solidFill>
              </a:rPr>
              <a:t> </a:t>
            </a:r>
            <a:r>
              <a:rPr lang="en-GB" sz="2800" dirty="0" err="1">
                <a:solidFill>
                  <a:srgbClr val="FFFF00"/>
                </a:solidFill>
              </a:rPr>
              <a:t>na</a:t>
            </a:r>
            <a:r>
              <a:rPr lang="en-GB" sz="2800" dirty="0">
                <a:solidFill>
                  <a:srgbClr val="FFFF00"/>
                </a:solidFill>
              </a:rPr>
              <a:t> </a:t>
            </a:r>
            <a:r>
              <a:rPr lang="en-GB" sz="2800" dirty="0" err="1">
                <a:solidFill>
                  <a:srgbClr val="FFFF00"/>
                </a:solidFill>
              </a:rPr>
              <a:t>jednotlivé</a:t>
            </a:r>
            <a:r>
              <a:rPr lang="en-GB" sz="2800" dirty="0">
                <a:solidFill>
                  <a:srgbClr val="FFFF00"/>
                </a:solidFill>
              </a:rPr>
              <a:t> </a:t>
            </a:r>
            <a:r>
              <a:rPr lang="en-GB" sz="2800" dirty="0" err="1">
                <a:solidFill>
                  <a:srgbClr val="FFFF00"/>
                </a:solidFill>
              </a:rPr>
              <a:t>předměty</a:t>
            </a:r>
            <a:endParaRPr lang="en-GB" sz="2800" dirty="0">
              <a:solidFill>
                <a:srgbClr val="FFFF00"/>
              </a:solidFill>
            </a:endParaRPr>
          </a:p>
          <a:p>
            <a:pPr marL="762000" indent="-576263">
              <a:lnSpc>
                <a:spcPct val="87000"/>
              </a:lnSpc>
              <a:buClrTx/>
              <a:buSzTx/>
              <a:buFontTx/>
              <a:buNone/>
              <a:tabLst>
                <a:tab pos="762000" algn="l"/>
                <a:tab pos="866775" algn="l"/>
                <a:tab pos="1316038" algn="l"/>
                <a:tab pos="1765300" algn="l"/>
                <a:tab pos="2214563" algn="l"/>
                <a:tab pos="2663825" algn="l"/>
                <a:tab pos="3113088" algn="l"/>
                <a:tab pos="3562350" algn="l"/>
                <a:tab pos="4011613" algn="l"/>
                <a:tab pos="4460875" algn="l"/>
                <a:tab pos="4910138" algn="l"/>
                <a:tab pos="5359400" algn="l"/>
                <a:tab pos="5808663" algn="l"/>
                <a:tab pos="6257925" algn="l"/>
                <a:tab pos="6707188" algn="l"/>
                <a:tab pos="7156450" algn="l"/>
                <a:tab pos="7605713" algn="l"/>
                <a:tab pos="8054975" algn="l"/>
                <a:tab pos="8504238" algn="l"/>
                <a:tab pos="8953500" algn="l"/>
                <a:tab pos="9402763" algn="l"/>
              </a:tabLst>
            </a:pPr>
            <a:r>
              <a:rPr lang="en-GB" sz="2800" dirty="0">
                <a:solidFill>
                  <a:srgbClr val="FFFF00"/>
                </a:solidFill>
              </a:rPr>
              <a:t>- </a:t>
            </a:r>
            <a:r>
              <a:rPr lang="en-GB" sz="2800" dirty="0" err="1">
                <a:solidFill>
                  <a:srgbClr val="FFFF00"/>
                </a:solidFill>
              </a:rPr>
              <a:t>Součást</a:t>
            </a:r>
            <a:r>
              <a:rPr lang="en-GB" sz="2800" dirty="0">
                <a:solidFill>
                  <a:srgbClr val="FFFF00"/>
                </a:solidFill>
              </a:rPr>
              <a:t> </a:t>
            </a:r>
            <a:r>
              <a:rPr lang="en-GB" sz="2800" dirty="0" err="1">
                <a:solidFill>
                  <a:srgbClr val="FFFF00"/>
                </a:solidFill>
              </a:rPr>
              <a:t>obecného</a:t>
            </a:r>
            <a:r>
              <a:rPr lang="en-GB" sz="2800" dirty="0">
                <a:solidFill>
                  <a:srgbClr val="FFFF00"/>
                </a:solidFill>
              </a:rPr>
              <a:t> </a:t>
            </a:r>
            <a:r>
              <a:rPr lang="en-GB" sz="2800" dirty="0" err="1">
                <a:solidFill>
                  <a:srgbClr val="FFFF00"/>
                </a:solidFill>
              </a:rPr>
              <a:t>základu</a:t>
            </a:r>
            <a:r>
              <a:rPr lang="en-GB" sz="2800" dirty="0">
                <a:solidFill>
                  <a:srgbClr val="FFFF00"/>
                </a:solidFill>
              </a:rPr>
              <a:t> </a:t>
            </a:r>
            <a:r>
              <a:rPr lang="en-GB" sz="2800" dirty="0" err="1">
                <a:solidFill>
                  <a:srgbClr val="FFFF00"/>
                </a:solidFill>
              </a:rPr>
              <a:t>vzdělávání</a:t>
            </a:r>
            <a:endParaRPr lang="en-GB" sz="2800" dirty="0">
              <a:solidFill>
                <a:srgbClr val="FFFF00"/>
              </a:solidFill>
            </a:endParaRPr>
          </a:p>
          <a:p>
            <a:pPr marL="762000" indent="-576263">
              <a:lnSpc>
                <a:spcPct val="87000"/>
              </a:lnSpc>
              <a:buClrTx/>
              <a:buSzTx/>
              <a:buFontTx/>
              <a:buNone/>
              <a:tabLst>
                <a:tab pos="762000" algn="l"/>
                <a:tab pos="866775" algn="l"/>
                <a:tab pos="1316038" algn="l"/>
                <a:tab pos="1765300" algn="l"/>
                <a:tab pos="2214563" algn="l"/>
                <a:tab pos="2663825" algn="l"/>
                <a:tab pos="3113088" algn="l"/>
                <a:tab pos="3562350" algn="l"/>
                <a:tab pos="4011613" algn="l"/>
                <a:tab pos="4460875" algn="l"/>
                <a:tab pos="4910138" algn="l"/>
                <a:tab pos="5359400" algn="l"/>
                <a:tab pos="5808663" algn="l"/>
                <a:tab pos="6257925" algn="l"/>
                <a:tab pos="6707188" algn="l"/>
                <a:tab pos="7156450" algn="l"/>
                <a:tab pos="7605713" algn="l"/>
                <a:tab pos="8054975" algn="l"/>
                <a:tab pos="8504238" algn="l"/>
                <a:tab pos="8953500" algn="l"/>
                <a:tab pos="9402763" algn="l"/>
              </a:tabLst>
            </a:pPr>
            <a:r>
              <a:rPr lang="en-GB" sz="2800" dirty="0">
                <a:solidFill>
                  <a:srgbClr val="FFFF00"/>
                </a:solidFill>
              </a:rPr>
              <a:t>- </a:t>
            </a:r>
            <a:r>
              <a:rPr lang="en-GB" sz="2800" dirty="0" err="1">
                <a:solidFill>
                  <a:srgbClr val="FFFF00"/>
                </a:solidFill>
              </a:rPr>
              <a:t>Kompetence</a:t>
            </a:r>
            <a:r>
              <a:rPr lang="en-GB" sz="2800" dirty="0">
                <a:solidFill>
                  <a:srgbClr val="FFFF00"/>
                </a:solidFill>
              </a:rPr>
              <a:t> </a:t>
            </a:r>
            <a:r>
              <a:rPr lang="en-GB" sz="2800" dirty="0" err="1">
                <a:solidFill>
                  <a:srgbClr val="FFFF00"/>
                </a:solidFill>
              </a:rPr>
              <a:t>učitele</a:t>
            </a:r>
            <a:endParaRPr lang="en-GB" sz="2800" dirty="0">
              <a:solidFill>
                <a:srgbClr val="FFFF00"/>
              </a:solidFill>
            </a:endParaRPr>
          </a:p>
          <a:p>
            <a:pPr marL="762000" indent="-576263">
              <a:lnSpc>
                <a:spcPct val="87000"/>
              </a:lnSpc>
              <a:buClrTx/>
              <a:buSzTx/>
              <a:buFontTx/>
              <a:buNone/>
              <a:tabLst>
                <a:tab pos="762000" algn="l"/>
                <a:tab pos="866775" algn="l"/>
                <a:tab pos="1316038" algn="l"/>
                <a:tab pos="1765300" algn="l"/>
                <a:tab pos="2214563" algn="l"/>
                <a:tab pos="2663825" algn="l"/>
                <a:tab pos="3113088" algn="l"/>
                <a:tab pos="3562350" algn="l"/>
                <a:tab pos="4011613" algn="l"/>
                <a:tab pos="4460875" algn="l"/>
                <a:tab pos="4910138" algn="l"/>
                <a:tab pos="5359400" algn="l"/>
                <a:tab pos="5808663" algn="l"/>
                <a:tab pos="6257925" algn="l"/>
                <a:tab pos="6707188" algn="l"/>
                <a:tab pos="7156450" algn="l"/>
                <a:tab pos="7605713" algn="l"/>
                <a:tab pos="8054975" algn="l"/>
                <a:tab pos="8504238" algn="l"/>
                <a:tab pos="8953500" algn="l"/>
                <a:tab pos="9402763" algn="l"/>
              </a:tabLst>
            </a:pPr>
            <a:r>
              <a:rPr lang="en-GB" sz="2800" dirty="0">
                <a:solidFill>
                  <a:srgbClr val="FFFF00"/>
                </a:solidFill>
              </a:rPr>
              <a:t>- </a:t>
            </a:r>
            <a:r>
              <a:rPr lang="en-GB" sz="2800" dirty="0" err="1">
                <a:solidFill>
                  <a:srgbClr val="FFFF00"/>
                </a:solidFill>
              </a:rPr>
              <a:t>Kompetence</a:t>
            </a:r>
            <a:r>
              <a:rPr lang="en-GB" sz="2800" dirty="0">
                <a:solidFill>
                  <a:srgbClr val="FFFF00"/>
                </a:solidFill>
              </a:rPr>
              <a:t> </a:t>
            </a:r>
            <a:r>
              <a:rPr lang="en-GB" sz="2800" dirty="0" err="1">
                <a:solidFill>
                  <a:srgbClr val="FFFF00"/>
                </a:solidFill>
              </a:rPr>
              <a:t>žáka</a:t>
            </a:r>
            <a:endParaRPr lang="en-GB" sz="28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2562" cy="1263650"/>
          </a:xfrm>
          <a:solidFill>
            <a:srgbClr val="355E00"/>
          </a:solidFill>
          <a:ln/>
        </p:spPr>
        <p:txBody>
          <a:bodyPr/>
          <a:lstStyle/>
          <a:p>
            <a:pPr>
              <a:lnSpc>
                <a:spcPct val="83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3200">
                <a:solidFill>
                  <a:srgbClr val="FFFF00"/>
                </a:solidFill>
              </a:rPr>
              <a:t>POUŽITÁ LITERATURA</a:t>
            </a:r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8313" y="1800225"/>
            <a:ext cx="9072562" cy="5581650"/>
          </a:xfrm>
          <a:solidFill>
            <a:srgbClr val="004A4A"/>
          </a:solidFill>
          <a:ln/>
        </p:spPr>
        <p:txBody>
          <a:bodyPr/>
          <a:lstStyle/>
          <a:p>
            <a:pPr marL="374650" indent="-290513">
              <a:lnSpc>
                <a:spcPct val="83000"/>
              </a:lnSpc>
              <a:buSzPct val="45000"/>
              <a:buFont typeface="Wingdings" charset="2"/>
              <a:buChar char=""/>
              <a:tabLst>
                <a:tab pos="374650" algn="l"/>
                <a:tab pos="479425" algn="l"/>
                <a:tab pos="928688" algn="l"/>
                <a:tab pos="1377950" algn="l"/>
                <a:tab pos="1827213" algn="l"/>
                <a:tab pos="2276475" algn="l"/>
                <a:tab pos="2725738" algn="l"/>
                <a:tab pos="3175000" algn="l"/>
                <a:tab pos="3624263" algn="l"/>
                <a:tab pos="4073525" algn="l"/>
                <a:tab pos="4522788" algn="l"/>
                <a:tab pos="4972050" algn="l"/>
                <a:tab pos="5421313" algn="l"/>
                <a:tab pos="5870575" algn="l"/>
                <a:tab pos="6319838" algn="l"/>
                <a:tab pos="6769100" algn="l"/>
                <a:tab pos="7218363" algn="l"/>
                <a:tab pos="7667625" algn="l"/>
                <a:tab pos="8116888" algn="l"/>
                <a:tab pos="8566150" algn="l"/>
                <a:tab pos="9015413" algn="l"/>
              </a:tabLst>
            </a:pPr>
            <a:r>
              <a:rPr lang="en-GB" sz="2600">
                <a:solidFill>
                  <a:srgbClr val="FFFF00"/>
                </a:solidFill>
              </a:rPr>
              <a:t>PRŮCHA, J. </a:t>
            </a:r>
            <a:r>
              <a:rPr lang="en-GB" sz="2600" i="1">
                <a:solidFill>
                  <a:srgbClr val="FFFF00"/>
                </a:solidFill>
              </a:rPr>
              <a:t>Moderní pedagogika</a:t>
            </a:r>
            <a:r>
              <a:rPr lang="en-GB" sz="2600">
                <a:solidFill>
                  <a:srgbClr val="FFFF00"/>
                </a:solidFill>
              </a:rPr>
              <a:t>. Praha : Portál, 2002. ISBN 80-7178-631-4.</a:t>
            </a:r>
          </a:p>
          <a:p>
            <a:pPr marL="374650" indent="-290513">
              <a:lnSpc>
                <a:spcPct val="83000"/>
              </a:lnSpc>
              <a:buSzPct val="45000"/>
              <a:buFont typeface="Wingdings" charset="2"/>
              <a:buChar char=""/>
              <a:tabLst>
                <a:tab pos="374650" algn="l"/>
                <a:tab pos="479425" algn="l"/>
                <a:tab pos="928688" algn="l"/>
                <a:tab pos="1377950" algn="l"/>
                <a:tab pos="1827213" algn="l"/>
                <a:tab pos="2276475" algn="l"/>
                <a:tab pos="2725738" algn="l"/>
                <a:tab pos="3175000" algn="l"/>
                <a:tab pos="3624263" algn="l"/>
                <a:tab pos="4073525" algn="l"/>
                <a:tab pos="4522788" algn="l"/>
                <a:tab pos="4972050" algn="l"/>
                <a:tab pos="5421313" algn="l"/>
                <a:tab pos="5870575" algn="l"/>
                <a:tab pos="6319838" algn="l"/>
                <a:tab pos="6769100" algn="l"/>
                <a:tab pos="7218363" algn="l"/>
                <a:tab pos="7667625" algn="l"/>
                <a:tab pos="8116888" algn="l"/>
                <a:tab pos="8566150" algn="l"/>
                <a:tab pos="9015413" algn="l"/>
              </a:tabLst>
            </a:pPr>
            <a:r>
              <a:rPr lang="en-GB" sz="2600">
                <a:solidFill>
                  <a:srgbClr val="FFFF00"/>
                </a:solidFill>
              </a:rPr>
              <a:t>PRŮCHA, J.; WALTEROVÁ, E.; MAREŠ, J. </a:t>
            </a:r>
            <a:r>
              <a:rPr lang="en-GB" sz="2600" i="1">
                <a:solidFill>
                  <a:srgbClr val="FFFF00"/>
                </a:solidFill>
              </a:rPr>
              <a:t>Pedagogický slovník</a:t>
            </a:r>
            <a:r>
              <a:rPr lang="en-GB" sz="2600">
                <a:solidFill>
                  <a:srgbClr val="FFFF00"/>
                </a:solidFill>
              </a:rPr>
              <a:t>. Praha : Portál, 2003. ISBN 80-7178-772-8.</a:t>
            </a:r>
          </a:p>
          <a:p>
            <a:pPr marL="374650" indent="-290513">
              <a:lnSpc>
                <a:spcPct val="83000"/>
              </a:lnSpc>
              <a:buSzPct val="45000"/>
              <a:buFont typeface="Wingdings" charset="2"/>
              <a:buChar char=""/>
              <a:tabLst>
                <a:tab pos="374650" algn="l"/>
                <a:tab pos="479425" algn="l"/>
                <a:tab pos="928688" algn="l"/>
                <a:tab pos="1377950" algn="l"/>
                <a:tab pos="1827213" algn="l"/>
                <a:tab pos="2276475" algn="l"/>
                <a:tab pos="2725738" algn="l"/>
                <a:tab pos="3175000" algn="l"/>
                <a:tab pos="3624263" algn="l"/>
                <a:tab pos="4073525" algn="l"/>
                <a:tab pos="4522788" algn="l"/>
                <a:tab pos="4972050" algn="l"/>
                <a:tab pos="5421313" algn="l"/>
                <a:tab pos="5870575" algn="l"/>
                <a:tab pos="6319838" algn="l"/>
                <a:tab pos="6769100" algn="l"/>
                <a:tab pos="7218363" algn="l"/>
                <a:tab pos="7667625" algn="l"/>
                <a:tab pos="8116888" algn="l"/>
                <a:tab pos="8566150" algn="l"/>
                <a:tab pos="9015413" algn="l"/>
              </a:tabLst>
            </a:pPr>
            <a:r>
              <a:rPr lang="en-GB" sz="2600" i="1">
                <a:solidFill>
                  <a:srgbClr val="FFFF00"/>
                </a:solidFill>
              </a:rPr>
              <a:t>Rámcový vzdělávací program pro gymnázia</a:t>
            </a:r>
            <a:r>
              <a:rPr lang="en-GB" sz="2600">
                <a:solidFill>
                  <a:srgbClr val="FFFF00"/>
                </a:solidFill>
              </a:rPr>
              <a:t>. Praha : VUP, 2007.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2562" cy="1263650"/>
          </a:xfrm>
          <a:solidFill>
            <a:srgbClr val="355E00"/>
          </a:solidFill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3200">
                <a:solidFill>
                  <a:srgbClr val="FFFF00"/>
                </a:solidFill>
              </a:rPr>
              <a:t>KURIKULUM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8313" y="1798638"/>
            <a:ext cx="9072562" cy="5581650"/>
          </a:xfrm>
          <a:solidFill>
            <a:srgbClr val="004A4A"/>
          </a:solidFill>
          <a:ln/>
        </p:spPr>
        <p:txBody>
          <a:bodyPr/>
          <a:lstStyle/>
          <a:p>
            <a:pPr marL="762000" indent="-576263">
              <a:lnSpc>
                <a:spcPct val="87000"/>
              </a:lnSpc>
              <a:buFont typeface="Times New Roman" pitchFamily="16" charset="0"/>
              <a:buChar char="•"/>
              <a:tabLst>
                <a:tab pos="762000" algn="l"/>
                <a:tab pos="866775" algn="l"/>
                <a:tab pos="1316038" algn="l"/>
                <a:tab pos="1765300" algn="l"/>
                <a:tab pos="2214563" algn="l"/>
                <a:tab pos="2663825" algn="l"/>
                <a:tab pos="3113088" algn="l"/>
                <a:tab pos="3562350" algn="l"/>
                <a:tab pos="4011613" algn="l"/>
                <a:tab pos="4460875" algn="l"/>
                <a:tab pos="4910138" algn="l"/>
                <a:tab pos="5359400" algn="l"/>
                <a:tab pos="5808663" algn="l"/>
                <a:tab pos="6257925" algn="l"/>
                <a:tab pos="6707188" algn="l"/>
                <a:tab pos="7156450" algn="l"/>
                <a:tab pos="7605713" algn="l"/>
                <a:tab pos="8054975" algn="l"/>
                <a:tab pos="8504238" algn="l"/>
                <a:tab pos="8953500" algn="l"/>
                <a:tab pos="9402763" algn="l"/>
              </a:tabLst>
            </a:pPr>
            <a:r>
              <a:rPr lang="en-GB" sz="3600" dirty="0" err="1">
                <a:solidFill>
                  <a:srgbClr val="FFFF00"/>
                </a:solidFill>
              </a:rPr>
              <a:t>výraz</a:t>
            </a:r>
            <a:r>
              <a:rPr lang="en-GB" sz="3600" dirty="0">
                <a:solidFill>
                  <a:srgbClr val="FFFF00"/>
                </a:solidFill>
              </a:rPr>
              <a:t> KURIKULUM je </a:t>
            </a:r>
            <a:r>
              <a:rPr lang="en-GB" sz="3600" dirty="0" err="1">
                <a:solidFill>
                  <a:srgbClr val="FFFF00"/>
                </a:solidFill>
              </a:rPr>
              <a:t>odvozen</a:t>
            </a:r>
            <a:r>
              <a:rPr lang="en-GB" sz="3600" dirty="0">
                <a:solidFill>
                  <a:srgbClr val="FFFF00"/>
                </a:solidFill>
              </a:rPr>
              <a:t> z </a:t>
            </a:r>
            <a:r>
              <a:rPr lang="en-GB" sz="3600" dirty="0" err="1">
                <a:solidFill>
                  <a:srgbClr val="FFFF00"/>
                </a:solidFill>
              </a:rPr>
              <a:t>latinského</a:t>
            </a:r>
            <a:r>
              <a:rPr lang="en-GB" sz="3600" dirty="0">
                <a:solidFill>
                  <a:srgbClr val="FFFF00"/>
                </a:solidFill>
              </a:rPr>
              <a:t> </a:t>
            </a:r>
            <a:r>
              <a:rPr lang="en-GB" sz="3600" dirty="0" err="1">
                <a:solidFill>
                  <a:srgbClr val="FFFF00"/>
                </a:solidFill>
              </a:rPr>
              <a:t>currere</a:t>
            </a:r>
            <a:r>
              <a:rPr lang="en-GB" sz="3600" dirty="0">
                <a:solidFill>
                  <a:srgbClr val="FFFF00"/>
                </a:solidFill>
              </a:rPr>
              <a:t> (</a:t>
            </a:r>
            <a:r>
              <a:rPr lang="en-GB" sz="3600" dirty="0" err="1">
                <a:solidFill>
                  <a:srgbClr val="FFFF00"/>
                </a:solidFill>
              </a:rPr>
              <a:t>běžeti</a:t>
            </a:r>
            <a:r>
              <a:rPr lang="en-GB" sz="3600" dirty="0">
                <a:solidFill>
                  <a:srgbClr val="FFFF00"/>
                </a:solidFill>
              </a:rPr>
              <a:t>)</a:t>
            </a:r>
          </a:p>
          <a:p>
            <a:pPr marL="762000" indent="-576263">
              <a:lnSpc>
                <a:spcPct val="87000"/>
              </a:lnSpc>
              <a:buFont typeface="Times New Roman" pitchFamily="16" charset="0"/>
              <a:buChar char="•"/>
              <a:tabLst>
                <a:tab pos="762000" algn="l"/>
                <a:tab pos="866775" algn="l"/>
                <a:tab pos="1316038" algn="l"/>
                <a:tab pos="1765300" algn="l"/>
                <a:tab pos="2214563" algn="l"/>
                <a:tab pos="2663825" algn="l"/>
                <a:tab pos="3113088" algn="l"/>
                <a:tab pos="3562350" algn="l"/>
                <a:tab pos="4011613" algn="l"/>
                <a:tab pos="4460875" algn="l"/>
                <a:tab pos="4910138" algn="l"/>
                <a:tab pos="5359400" algn="l"/>
                <a:tab pos="5808663" algn="l"/>
                <a:tab pos="6257925" algn="l"/>
                <a:tab pos="6707188" algn="l"/>
                <a:tab pos="7156450" algn="l"/>
                <a:tab pos="7605713" algn="l"/>
                <a:tab pos="8054975" algn="l"/>
                <a:tab pos="8504238" algn="l"/>
                <a:tab pos="8953500" algn="l"/>
                <a:tab pos="9402763" algn="l"/>
              </a:tabLst>
            </a:pPr>
            <a:r>
              <a:rPr lang="en-GB" sz="3600" dirty="0">
                <a:solidFill>
                  <a:srgbClr val="FFFF00"/>
                </a:solidFill>
              </a:rPr>
              <a:t>CURRICULUM VITAE - </a:t>
            </a:r>
            <a:r>
              <a:rPr lang="en-GB" sz="3600" dirty="0" err="1">
                <a:solidFill>
                  <a:srgbClr val="FFFF00"/>
                </a:solidFill>
              </a:rPr>
              <a:t>průběh</a:t>
            </a:r>
            <a:r>
              <a:rPr lang="en-GB" sz="3600" dirty="0">
                <a:solidFill>
                  <a:srgbClr val="FFFF00"/>
                </a:solidFill>
              </a:rPr>
              <a:t> </a:t>
            </a:r>
            <a:r>
              <a:rPr lang="en-GB" sz="3600" dirty="0" err="1">
                <a:solidFill>
                  <a:srgbClr val="FFFF00"/>
                </a:solidFill>
              </a:rPr>
              <a:t>života</a:t>
            </a:r>
            <a:endParaRPr lang="en-GB" sz="36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2562" cy="1263650"/>
          </a:xfrm>
          <a:solidFill>
            <a:srgbClr val="355E00"/>
          </a:solidFill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3600">
                <a:solidFill>
                  <a:srgbClr val="FFFF00"/>
                </a:solidFill>
              </a:rPr>
              <a:t>FILOZOFICKÁ TEORIE KURIKULA</a:t>
            </a: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8313" y="1798638"/>
            <a:ext cx="9072562" cy="5581650"/>
          </a:xfrm>
          <a:solidFill>
            <a:srgbClr val="004A4A"/>
          </a:solidFill>
          <a:ln/>
        </p:spPr>
        <p:txBody>
          <a:bodyPr/>
          <a:lstStyle/>
          <a:p>
            <a:pPr marL="762000" indent="-576263">
              <a:lnSpc>
                <a:spcPct val="87000"/>
              </a:lnSpc>
              <a:buFont typeface="Times New Roman" pitchFamily="16" charset="0"/>
              <a:buChar char="•"/>
              <a:tabLst>
                <a:tab pos="762000" algn="l"/>
                <a:tab pos="866775" algn="l"/>
                <a:tab pos="1316038" algn="l"/>
                <a:tab pos="1765300" algn="l"/>
                <a:tab pos="2214563" algn="l"/>
                <a:tab pos="2663825" algn="l"/>
                <a:tab pos="3113088" algn="l"/>
                <a:tab pos="3562350" algn="l"/>
                <a:tab pos="4011613" algn="l"/>
                <a:tab pos="4460875" algn="l"/>
                <a:tab pos="4910138" algn="l"/>
                <a:tab pos="5359400" algn="l"/>
                <a:tab pos="5808663" algn="l"/>
                <a:tab pos="6257925" algn="l"/>
                <a:tab pos="6707188" algn="l"/>
                <a:tab pos="7156450" algn="l"/>
                <a:tab pos="7605713" algn="l"/>
                <a:tab pos="8054975" algn="l"/>
                <a:tab pos="8504238" algn="l"/>
                <a:tab pos="8953500" algn="l"/>
                <a:tab pos="9402763" algn="l"/>
              </a:tabLst>
            </a:pPr>
            <a:r>
              <a:rPr lang="en-GB" sz="3600" dirty="0" err="1">
                <a:solidFill>
                  <a:srgbClr val="FFFF00"/>
                </a:solidFill>
              </a:rPr>
              <a:t>Zabývá</a:t>
            </a:r>
            <a:r>
              <a:rPr lang="en-GB" sz="3600" dirty="0">
                <a:solidFill>
                  <a:srgbClr val="FFFF00"/>
                </a:solidFill>
              </a:rPr>
              <a:t> se </a:t>
            </a:r>
            <a:r>
              <a:rPr lang="en-GB" sz="3600" dirty="0" err="1">
                <a:solidFill>
                  <a:srgbClr val="FFFF00"/>
                </a:solidFill>
              </a:rPr>
              <a:t>tím</a:t>
            </a:r>
            <a:r>
              <a:rPr lang="en-GB" sz="3600" dirty="0">
                <a:solidFill>
                  <a:srgbClr val="FFFF00"/>
                </a:solidFill>
              </a:rPr>
              <a:t>, co </a:t>
            </a:r>
            <a:r>
              <a:rPr lang="en-GB" sz="3600" dirty="0" err="1">
                <a:solidFill>
                  <a:srgbClr val="FFFF00"/>
                </a:solidFill>
              </a:rPr>
              <a:t>vložit</a:t>
            </a:r>
            <a:r>
              <a:rPr lang="en-GB" sz="3600" dirty="0">
                <a:solidFill>
                  <a:srgbClr val="FFFF00"/>
                </a:solidFill>
              </a:rPr>
              <a:t> do </a:t>
            </a:r>
            <a:r>
              <a:rPr lang="en-GB" sz="3600" dirty="0" err="1">
                <a:solidFill>
                  <a:srgbClr val="FFFF00"/>
                </a:solidFill>
              </a:rPr>
              <a:t>rámce</a:t>
            </a:r>
            <a:r>
              <a:rPr lang="en-GB" sz="3600" dirty="0">
                <a:solidFill>
                  <a:srgbClr val="FFFF00"/>
                </a:solidFill>
              </a:rPr>
              <a:t> </a:t>
            </a:r>
            <a:r>
              <a:rPr lang="en-GB" sz="3600" dirty="0" err="1">
                <a:solidFill>
                  <a:srgbClr val="FFFF00"/>
                </a:solidFill>
              </a:rPr>
              <a:t>zkušeností</a:t>
            </a:r>
            <a:r>
              <a:rPr lang="en-GB" sz="3600" dirty="0">
                <a:solidFill>
                  <a:srgbClr val="FFFF00"/>
                </a:solidFill>
              </a:rPr>
              <a:t>, </a:t>
            </a:r>
            <a:r>
              <a:rPr lang="en-GB" sz="3600" dirty="0" err="1">
                <a:solidFill>
                  <a:srgbClr val="FFFF00"/>
                </a:solidFill>
              </a:rPr>
              <a:t>které</a:t>
            </a:r>
            <a:r>
              <a:rPr lang="en-GB" sz="3600" dirty="0">
                <a:solidFill>
                  <a:srgbClr val="FFFF00"/>
                </a:solidFill>
              </a:rPr>
              <a:t> </a:t>
            </a:r>
            <a:r>
              <a:rPr lang="en-GB" sz="3600" dirty="0" err="1">
                <a:solidFill>
                  <a:srgbClr val="FFFF00"/>
                </a:solidFill>
              </a:rPr>
              <a:t>má</a:t>
            </a:r>
            <a:r>
              <a:rPr lang="en-GB" sz="3600" dirty="0">
                <a:solidFill>
                  <a:srgbClr val="FFFF00"/>
                </a:solidFill>
              </a:rPr>
              <a:t> </a:t>
            </a:r>
            <a:r>
              <a:rPr lang="en-GB" sz="3600" dirty="0" err="1">
                <a:solidFill>
                  <a:srgbClr val="FFFF00"/>
                </a:solidFill>
              </a:rPr>
              <a:t>mladý</a:t>
            </a:r>
            <a:r>
              <a:rPr lang="en-GB" sz="3600" dirty="0">
                <a:solidFill>
                  <a:srgbClr val="FFFF00"/>
                </a:solidFill>
              </a:rPr>
              <a:t> </a:t>
            </a:r>
            <a:r>
              <a:rPr lang="en-GB" sz="3600" dirty="0" err="1">
                <a:solidFill>
                  <a:srgbClr val="FFFF00"/>
                </a:solidFill>
              </a:rPr>
              <a:t>člověk</a:t>
            </a:r>
            <a:r>
              <a:rPr lang="en-GB" sz="3600" dirty="0">
                <a:solidFill>
                  <a:srgbClr val="FFFF00"/>
                </a:solidFill>
              </a:rPr>
              <a:t> </a:t>
            </a:r>
            <a:r>
              <a:rPr lang="en-GB" sz="3600" dirty="0" err="1">
                <a:solidFill>
                  <a:srgbClr val="FFFF00"/>
                </a:solidFill>
              </a:rPr>
              <a:t>získat</a:t>
            </a:r>
            <a:r>
              <a:rPr lang="en-GB" sz="3600" dirty="0">
                <a:solidFill>
                  <a:srgbClr val="FFFF00"/>
                </a:solidFill>
              </a:rPr>
              <a:t> </a:t>
            </a:r>
            <a:r>
              <a:rPr lang="en-GB" sz="3600" dirty="0" err="1">
                <a:solidFill>
                  <a:srgbClr val="FFFF00"/>
                </a:solidFill>
              </a:rPr>
              <a:t>ve</a:t>
            </a:r>
            <a:r>
              <a:rPr lang="en-GB" sz="3600" dirty="0">
                <a:solidFill>
                  <a:srgbClr val="FFFF00"/>
                </a:solidFill>
              </a:rPr>
              <a:t> </a:t>
            </a:r>
            <a:r>
              <a:rPr lang="en-GB" sz="3600" dirty="0" err="1">
                <a:solidFill>
                  <a:srgbClr val="FFFF00"/>
                </a:solidFill>
              </a:rPr>
              <a:t>škole</a:t>
            </a:r>
            <a:endParaRPr lang="en-GB" sz="3600" dirty="0">
              <a:solidFill>
                <a:srgbClr val="FFFF00"/>
              </a:solidFill>
            </a:endParaRPr>
          </a:p>
          <a:p>
            <a:pPr marL="762000" indent="-576263">
              <a:lnSpc>
                <a:spcPct val="87000"/>
              </a:lnSpc>
              <a:buFont typeface="Times New Roman" pitchFamily="16" charset="0"/>
              <a:buChar char="•"/>
              <a:tabLst>
                <a:tab pos="762000" algn="l"/>
                <a:tab pos="866775" algn="l"/>
                <a:tab pos="1316038" algn="l"/>
                <a:tab pos="1765300" algn="l"/>
                <a:tab pos="2214563" algn="l"/>
                <a:tab pos="2663825" algn="l"/>
                <a:tab pos="3113088" algn="l"/>
                <a:tab pos="3562350" algn="l"/>
                <a:tab pos="4011613" algn="l"/>
                <a:tab pos="4460875" algn="l"/>
                <a:tab pos="4910138" algn="l"/>
                <a:tab pos="5359400" algn="l"/>
                <a:tab pos="5808663" algn="l"/>
                <a:tab pos="6257925" algn="l"/>
                <a:tab pos="6707188" algn="l"/>
                <a:tab pos="7156450" algn="l"/>
                <a:tab pos="7605713" algn="l"/>
                <a:tab pos="8054975" algn="l"/>
                <a:tab pos="8504238" algn="l"/>
                <a:tab pos="8953500" algn="l"/>
                <a:tab pos="9402763" algn="l"/>
              </a:tabLst>
            </a:pPr>
            <a:r>
              <a:rPr lang="en-GB" sz="3600" dirty="0" err="1">
                <a:solidFill>
                  <a:srgbClr val="FFFF00"/>
                </a:solidFill>
              </a:rPr>
              <a:t>Filozofie</a:t>
            </a:r>
            <a:r>
              <a:rPr lang="en-GB" sz="3600" dirty="0">
                <a:solidFill>
                  <a:srgbClr val="FFFF00"/>
                </a:solidFill>
              </a:rPr>
              <a:t> </a:t>
            </a:r>
            <a:r>
              <a:rPr lang="en-GB" sz="3600" dirty="0" err="1">
                <a:solidFill>
                  <a:srgbClr val="FFFF00"/>
                </a:solidFill>
              </a:rPr>
              <a:t>výchovy</a:t>
            </a:r>
            <a:endParaRPr lang="en-GB" sz="3600" dirty="0">
              <a:solidFill>
                <a:srgbClr val="FFFF00"/>
              </a:solidFill>
            </a:endParaRPr>
          </a:p>
          <a:p>
            <a:pPr marL="762000" indent="-576263">
              <a:lnSpc>
                <a:spcPct val="87000"/>
              </a:lnSpc>
              <a:buClrTx/>
              <a:buSzTx/>
              <a:buFontTx/>
              <a:buNone/>
              <a:tabLst>
                <a:tab pos="762000" algn="l"/>
                <a:tab pos="866775" algn="l"/>
                <a:tab pos="1316038" algn="l"/>
                <a:tab pos="1765300" algn="l"/>
                <a:tab pos="2214563" algn="l"/>
                <a:tab pos="2663825" algn="l"/>
                <a:tab pos="3113088" algn="l"/>
                <a:tab pos="3562350" algn="l"/>
                <a:tab pos="4011613" algn="l"/>
                <a:tab pos="4460875" algn="l"/>
                <a:tab pos="4910138" algn="l"/>
                <a:tab pos="5359400" algn="l"/>
                <a:tab pos="5808663" algn="l"/>
                <a:tab pos="6257925" algn="l"/>
                <a:tab pos="6707188" algn="l"/>
                <a:tab pos="7156450" algn="l"/>
                <a:tab pos="7605713" algn="l"/>
                <a:tab pos="8054975" algn="l"/>
                <a:tab pos="8504238" algn="l"/>
                <a:tab pos="8953500" algn="l"/>
                <a:tab pos="9402763" algn="l"/>
              </a:tabLst>
            </a:pPr>
            <a:r>
              <a:rPr lang="en-GB" sz="3600" dirty="0">
                <a:solidFill>
                  <a:srgbClr val="FFFF00"/>
                </a:solidFill>
              </a:rPr>
              <a:t>-  K </a:t>
            </a:r>
            <a:r>
              <a:rPr lang="en-GB" sz="3600" dirty="0" err="1">
                <a:solidFill>
                  <a:srgbClr val="FFFF00"/>
                </a:solidFill>
              </a:rPr>
              <a:t>čemu</a:t>
            </a:r>
            <a:r>
              <a:rPr lang="en-GB" sz="3600" dirty="0">
                <a:solidFill>
                  <a:srgbClr val="FFFF00"/>
                </a:solidFill>
              </a:rPr>
              <a:t> </a:t>
            </a:r>
            <a:r>
              <a:rPr lang="en-GB" sz="3600" dirty="0" err="1">
                <a:solidFill>
                  <a:srgbClr val="FFFF00"/>
                </a:solidFill>
              </a:rPr>
              <a:t>vlastně</a:t>
            </a:r>
            <a:r>
              <a:rPr lang="en-GB" sz="3600" dirty="0">
                <a:solidFill>
                  <a:srgbClr val="FFFF00"/>
                </a:solidFill>
              </a:rPr>
              <a:t> </a:t>
            </a:r>
            <a:r>
              <a:rPr lang="en-GB" sz="3600" dirty="0" err="1">
                <a:solidFill>
                  <a:srgbClr val="FFFF00"/>
                </a:solidFill>
              </a:rPr>
              <a:t>má</a:t>
            </a:r>
            <a:r>
              <a:rPr lang="en-GB" sz="3600" dirty="0">
                <a:solidFill>
                  <a:srgbClr val="FFFF00"/>
                </a:solidFill>
              </a:rPr>
              <a:t> </a:t>
            </a:r>
            <a:r>
              <a:rPr lang="en-GB" sz="3600" dirty="0" err="1">
                <a:solidFill>
                  <a:srgbClr val="FFFF00"/>
                </a:solidFill>
              </a:rPr>
              <a:t>školní</a:t>
            </a:r>
            <a:r>
              <a:rPr lang="en-GB" sz="3600" dirty="0">
                <a:solidFill>
                  <a:srgbClr val="FFFF00"/>
                </a:solidFill>
              </a:rPr>
              <a:t> </a:t>
            </a:r>
            <a:r>
              <a:rPr lang="en-GB" sz="3600" dirty="0" err="1">
                <a:solidFill>
                  <a:srgbClr val="FFFF00"/>
                </a:solidFill>
              </a:rPr>
              <a:t>vzdělávání</a:t>
            </a:r>
            <a:r>
              <a:rPr lang="en-GB" sz="3600" dirty="0">
                <a:solidFill>
                  <a:srgbClr val="FFFF00"/>
                </a:solidFill>
              </a:rPr>
              <a:t> </a:t>
            </a:r>
            <a:r>
              <a:rPr lang="en-GB" sz="3600" dirty="0" err="1">
                <a:solidFill>
                  <a:srgbClr val="FFFF00"/>
                </a:solidFill>
              </a:rPr>
              <a:t>sloužit</a:t>
            </a:r>
            <a:r>
              <a:rPr lang="en-GB" sz="3600" dirty="0">
                <a:solidFill>
                  <a:srgbClr val="FFFF00"/>
                </a:solidFill>
              </a:rPr>
              <a:t>, k </a:t>
            </a:r>
            <a:r>
              <a:rPr lang="en-GB" sz="3600" dirty="0" err="1">
                <a:solidFill>
                  <a:srgbClr val="FFFF00"/>
                </a:solidFill>
              </a:rPr>
              <a:t>jakým</a:t>
            </a:r>
            <a:r>
              <a:rPr lang="en-GB" sz="3600" dirty="0">
                <a:solidFill>
                  <a:srgbClr val="FFFF00"/>
                </a:solidFill>
              </a:rPr>
              <a:t> </a:t>
            </a:r>
            <a:r>
              <a:rPr lang="en-GB" sz="3600" dirty="0" err="1">
                <a:solidFill>
                  <a:srgbClr val="FFFF00"/>
                </a:solidFill>
              </a:rPr>
              <a:t>ideálům</a:t>
            </a:r>
            <a:r>
              <a:rPr lang="en-GB" sz="3600" dirty="0">
                <a:solidFill>
                  <a:srgbClr val="FFFF00"/>
                </a:solidFill>
              </a:rPr>
              <a:t> </a:t>
            </a:r>
            <a:r>
              <a:rPr lang="en-GB" sz="3600" dirty="0" err="1">
                <a:solidFill>
                  <a:srgbClr val="FFFF00"/>
                </a:solidFill>
              </a:rPr>
              <a:t>má</a:t>
            </a:r>
            <a:r>
              <a:rPr lang="en-GB" sz="3600" dirty="0">
                <a:solidFill>
                  <a:srgbClr val="FFFF00"/>
                </a:solidFill>
              </a:rPr>
              <a:t> </a:t>
            </a:r>
            <a:r>
              <a:rPr lang="en-GB" sz="3600" dirty="0" err="1">
                <a:solidFill>
                  <a:srgbClr val="FFFF00"/>
                </a:solidFill>
              </a:rPr>
              <a:t>vychovávaného</a:t>
            </a:r>
            <a:r>
              <a:rPr lang="en-GB" sz="3600" dirty="0">
                <a:solidFill>
                  <a:srgbClr val="FFFF00"/>
                </a:solidFill>
              </a:rPr>
              <a:t> </a:t>
            </a:r>
            <a:r>
              <a:rPr lang="en-GB" sz="3600" dirty="0" err="1">
                <a:solidFill>
                  <a:srgbClr val="FFFF00"/>
                </a:solidFill>
              </a:rPr>
              <a:t>jedince</a:t>
            </a:r>
            <a:r>
              <a:rPr lang="en-GB" sz="3600" dirty="0">
                <a:solidFill>
                  <a:srgbClr val="FFFF00"/>
                </a:solidFill>
              </a:rPr>
              <a:t> </a:t>
            </a:r>
            <a:r>
              <a:rPr lang="en-GB" sz="3600" dirty="0" err="1">
                <a:solidFill>
                  <a:srgbClr val="FFFF00"/>
                </a:solidFill>
              </a:rPr>
              <a:t>směřovat</a:t>
            </a:r>
            <a:r>
              <a:rPr lang="en-GB" sz="3600" dirty="0">
                <a:solidFill>
                  <a:srgbClr val="FFFF00"/>
                </a:solidFill>
              </a:rPr>
              <a:t>?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2562" cy="1263650"/>
          </a:xfrm>
          <a:solidFill>
            <a:srgbClr val="355E00"/>
          </a:solidFill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3600">
                <a:solidFill>
                  <a:srgbClr val="FFFF00"/>
                </a:solidFill>
              </a:rPr>
              <a:t>FILOZOFICKÁ TEORIE KURIKULA</a:t>
            </a:r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8313" y="1798638"/>
            <a:ext cx="9072562" cy="5581650"/>
          </a:xfrm>
          <a:solidFill>
            <a:srgbClr val="004A4A"/>
          </a:solidFill>
          <a:ln/>
        </p:spPr>
        <p:txBody>
          <a:bodyPr/>
          <a:lstStyle/>
          <a:p>
            <a:pPr marL="762000" indent="-576263">
              <a:lnSpc>
                <a:spcPct val="87000"/>
              </a:lnSpc>
              <a:buFont typeface="Times New Roman" pitchFamily="16" charset="0"/>
              <a:buChar char="•"/>
              <a:tabLst>
                <a:tab pos="762000" algn="l"/>
                <a:tab pos="866775" algn="l"/>
                <a:tab pos="1316038" algn="l"/>
                <a:tab pos="1765300" algn="l"/>
                <a:tab pos="2214563" algn="l"/>
                <a:tab pos="2663825" algn="l"/>
                <a:tab pos="3113088" algn="l"/>
                <a:tab pos="3562350" algn="l"/>
                <a:tab pos="4011613" algn="l"/>
                <a:tab pos="4460875" algn="l"/>
                <a:tab pos="4910138" algn="l"/>
                <a:tab pos="5359400" algn="l"/>
                <a:tab pos="5808663" algn="l"/>
                <a:tab pos="6257925" algn="l"/>
                <a:tab pos="6707188" algn="l"/>
                <a:tab pos="7156450" algn="l"/>
                <a:tab pos="7605713" algn="l"/>
                <a:tab pos="8054975" algn="l"/>
                <a:tab pos="8504238" algn="l"/>
                <a:tab pos="8953500" algn="l"/>
                <a:tab pos="9402763" algn="l"/>
              </a:tabLst>
            </a:pPr>
            <a:r>
              <a:rPr lang="en-GB" sz="2600" dirty="0" err="1">
                <a:solidFill>
                  <a:srgbClr val="FFFF00"/>
                </a:solidFill>
              </a:rPr>
              <a:t>kurikulum</a:t>
            </a:r>
            <a:r>
              <a:rPr lang="en-GB" sz="2600" dirty="0">
                <a:solidFill>
                  <a:srgbClr val="FFFF00"/>
                </a:solidFill>
              </a:rPr>
              <a:t> “</a:t>
            </a:r>
            <a:r>
              <a:rPr lang="en-GB" sz="2600" dirty="0" err="1">
                <a:solidFill>
                  <a:srgbClr val="FFFF00"/>
                </a:solidFill>
              </a:rPr>
              <a:t>orientované</a:t>
            </a:r>
            <a:r>
              <a:rPr lang="en-GB" sz="2600" dirty="0">
                <a:solidFill>
                  <a:srgbClr val="FFFF00"/>
                </a:solidFill>
              </a:rPr>
              <a:t> </a:t>
            </a:r>
            <a:r>
              <a:rPr lang="en-GB" sz="2600" dirty="0" err="1">
                <a:solidFill>
                  <a:srgbClr val="FFFF00"/>
                </a:solidFill>
              </a:rPr>
              <a:t>na</a:t>
            </a:r>
            <a:r>
              <a:rPr lang="en-GB" sz="2600" dirty="0">
                <a:solidFill>
                  <a:srgbClr val="FFFF00"/>
                </a:solidFill>
              </a:rPr>
              <a:t> </a:t>
            </a:r>
            <a:r>
              <a:rPr lang="en-GB" sz="2600" dirty="0" err="1">
                <a:solidFill>
                  <a:srgbClr val="FFFF00"/>
                </a:solidFill>
              </a:rPr>
              <a:t>cíle</a:t>
            </a:r>
            <a:r>
              <a:rPr lang="en-GB" sz="2600" dirty="0">
                <a:solidFill>
                  <a:srgbClr val="FFFF00"/>
                </a:solidFill>
              </a:rPr>
              <a:t>” </a:t>
            </a:r>
            <a:r>
              <a:rPr lang="en-GB" sz="2600" dirty="0" err="1">
                <a:solidFill>
                  <a:srgbClr val="FFFF00"/>
                </a:solidFill>
              </a:rPr>
              <a:t>verzus</a:t>
            </a:r>
            <a:r>
              <a:rPr lang="en-GB" sz="2600" dirty="0">
                <a:solidFill>
                  <a:srgbClr val="FFFF00"/>
                </a:solidFill>
              </a:rPr>
              <a:t> “</a:t>
            </a:r>
            <a:r>
              <a:rPr lang="en-GB" sz="2600" dirty="0" err="1">
                <a:solidFill>
                  <a:srgbClr val="FFFF00"/>
                </a:solidFill>
              </a:rPr>
              <a:t>vstřícný</a:t>
            </a:r>
            <a:r>
              <a:rPr lang="en-GB" sz="2600" dirty="0">
                <a:solidFill>
                  <a:srgbClr val="FFFF00"/>
                </a:solidFill>
              </a:rPr>
              <a:t> model </a:t>
            </a:r>
            <a:r>
              <a:rPr lang="en-GB" sz="2600" dirty="0" err="1">
                <a:solidFill>
                  <a:srgbClr val="FFFF00"/>
                </a:solidFill>
              </a:rPr>
              <a:t>kurikula</a:t>
            </a:r>
            <a:r>
              <a:rPr lang="en-GB" sz="2600" dirty="0">
                <a:solidFill>
                  <a:srgbClr val="FFFF00"/>
                </a:solidFill>
              </a:rPr>
              <a:t>“ </a:t>
            </a:r>
          </a:p>
          <a:p>
            <a:pPr marL="762000" indent="-576263">
              <a:lnSpc>
                <a:spcPct val="87000"/>
              </a:lnSpc>
              <a:buFont typeface="Times New Roman" pitchFamily="16" charset="0"/>
              <a:buChar char="•"/>
              <a:tabLst>
                <a:tab pos="762000" algn="l"/>
                <a:tab pos="866775" algn="l"/>
                <a:tab pos="1316038" algn="l"/>
                <a:tab pos="1765300" algn="l"/>
                <a:tab pos="2214563" algn="l"/>
                <a:tab pos="2663825" algn="l"/>
                <a:tab pos="3113088" algn="l"/>
                <a:tab pos="3562350" algn="l"/>
                <a:tab pos="4011613" algn="l"/>
                <a:tab pos="4460875" algn="l"/>
                <a:tab pos="4910138" algn="l"/>
                <a:tab pos="5359400" algn="l"/>
                <a:tab pos="5808663" algn="l"/>
                <a:tab pos="6257925" algn="l"/>
                <a:tab pos="6707188" algn="l"/>
                <a:tab pos="7156450" algn="l"/>
                <a:tab pos="7605713" algn="l"/>
                <a:tab pos="8054975" algn="l"/>
                <a:tab pos="8504238" algn="l"/>
                <a:tab pos="8953500" algn="l"/>
                <a:tab pos="9402763" algn="l"/>
              </a:tabLst>
            </a:pPr>
            <a:r>
              <a:rPr lang="en-GB" sz="2600" dirty="0" err="1">
                <a:solidFill>
                  <a:srgbClr val="FFFF00"/>
                </a:solidFill>
              </a:rPr>
              <a:t>Podle</a:t>
            </a:r>
            <a:r>
              <a:rPr lang="en-GB" sz="2600" dirty="0">
                <a:solidFill>
                  <a:srgbClr val="FFFF00"/>
                </a:solidFill>
              </a:rPr>
              <a:t> E.W. </a:t>
            </a:r>
            <a:r>
              <a:rPr lang="en-GB" sz="2600" dirty="0" err="1">
                <a:solidFill>
                  <a:srgbClr val="FFFF00"/>
                </a:solidFill>
              </a:rPr>
              <a:t>Eisnera</a:t>
            </a:r>
            <a:r>
              <a:rPr lang="en-GB" sz="2600" dirty="0">
                <a:solidFill>
                  <a:srgbClr val="FFFF00"/>
                </a:solidFill>
              </a:rPr>
              <a:t> </a:t>
            </a:r>
            <a:r>
              <a:rPr lang="en-GB" sz="2600" dirty="0" err="1">
                <a:solidFill>
                  <a:srgbClr val="FFFF00"/>
                </a:solidFill>
              </a:rPr>
              <a:t>lze</a:t>
            </a:r>
            <a:r>
              <a:rPr lang="en-GB" sz="2600" dirty="0">
                <a:solidFill>
                  <a:srgbClr val="FFFF00"/>
                </a:solidFill>
              </a:rPr>
              <a:t> </a:t>
            </a:r>
            <a:r>
              <a:rPr lang="en-GB" sz="2600" dirty="0" err="1">
                <a:solidFill>
                  <a:srgbClr val="FFFF00"/>
                </a:solidFill>
              </a:rPr>
              <a:t>většinu</a:t>
            </a:r>
            <a:r>
              <a:rPr lang="en-GB" sz="2600" dirty="0">
                <a:solidFill>
                  <a:srgbClr val="FFFF00"/>
                </a:solidFill>
              </a:rPr>
              <a:t> </a:t>
            </a:r>
            <a:r>
              <a:rPr lang="en-GB" sz="2600" dirty="0" err="1">
                <a:solidFill>
                  <a:srgbClr val="FFFF00"/>
                </a:solidFill>
              </a:rPr>
              <a:t>kurikulárních</a:t>
            </a:r>
            <a:r>
              <a:rPr lang="en-GB" sz="2600" dirty="0">
                <a:solidFill>
                  <a:srgbClr val="FFFF00"/>
                </a:solidFill>
              </a:rPr>
              <a:t> </a:t>
            </a:r>
            <a:r>
              <a:rPr lang="en-GB" sz="2600" dirty="0" err="1">
                <a:solidFill>
                  <a:srgbClr val="FFFF00"/>
                </a:solidFill>
              </a:rPr>
              <a:t>projektů</a:t>
            </a:r>
            <a:r>
              <a:rPr lang="en-GB" sz="2600" dirty="0">
                <a:solidFill>
                  <a:srgbClr val="FFFF00"/>
                </a:solidFill>
              </a:rPr>
              <a:t> </a:t>
            </a:r>
            <a:r>
              <a:rPr lang="en-GB" sz="2600" dirty="0" err="1">
                <a:solidFill>
                  <a:srgbClr val="FFFF00"/>
                </a:solidFill>
              </a:rPr>
              <a:t>zařadit</a:t>
            </a:r>
            <a:r>
              <a:rPr lang="en-GB" sz="2600" dirty="0">
                <a:solidFill>
                  <a:srgbClr val="FFFF00"/>
                </a:solidFill>
              </a:rPr>
              <a:t> do 5 </a:t>
            </a:r>
            <a:r>
              <a:rPr lang="en-GB" sz="2600" dirty="0" err="1">
                <a:solidFill>
                  <a:srgbClr val="FFFF00"/>
                </a:solidFill>
              </a:rPr>
              <a:t>konfliktních</a:t>
            </a:r>
            <a:r>
              <a:rPr lang="en-GB" sz="2600" dirty="0">
                <a:solidFill>
                  <a:srgbClr val="FFFF00"/>
                </a:solidFill>
              </a:rPr>
              <a:t> </a:t>
            </a:r>
            <a:r>
              <a:rPr lang="en-GB" sz="2600" dirty="0" err="1">
                <a:solidFill>
                  <a:srgbClr val="FFFF00"/>
                </a:solidFill>
              </a:rPr>
              <a:t>koncepcí</a:t>
            </a:r>
            <a:r>
              <a:rPr lang="en-GB" sz="2600" dirty="0">
                <a:solidFill>
                  <a:srgbClr val="FFFF00"/>
                </a:solidFill>
              </a:rPr>
              <a:t>:</a:t>
            </a:r>
          </a:p>
          <a:p>
            <a:pPr marL="762000" indent="-576263">
              <a:lnSpc>
                <a:spcPct val="87000"/>
              </a:lnSpc>
              <a:buClrTx/>
              <a:buSzTx/>
              <a:buFontTx/>
              <a:buNone/>
              <a:tabLst>
                <a:tab pos="762000" algn="l"/>
                <a:tab pos="866775" algn="l"/>
                <a:tab pos="1316038" algn="l"/>
                <a:tab pos="1765300" algn="l"/>
                <a:tab pos="2214563" algn="l"/>
                <a:tab pos="2663825" algn="l"/>
                <a:tab pos="3113088" algn="l"/>
                <a:tab pos="3562350" algn="l"/>
                <a:tab pos="4011613" algn="l"/>
                <a:tab pos="4460875" algn="l"/>
                <a:tab pos="4910138" algn="l"/>
                <a:tab pos="5359400" algn="l"/>
                <a:tab pos="5808663" algn="l"/>
                <a:tab pos="6257925" algn="l"/>
                <a:tab pos="6707188" algn="l"/>
                <a:tab pos="7156450" algn="l"/>
                <a:tab pos="7605713" algn="l"/>
                <a:tab pos="8054975" algn="l"/>
                <a:tab pos="8504238" algn="l"/>
                <a:tab pos="8953500" algn="l"/>
                <a:tab pos="9402763" algn="l"/>
              </a:tabLst>
            </a:pPr>
            <a:r>
              <a:rPr lang="en-GB" sz="2200" dirty="0">
                <a:solidFill>
                  <a:srgbClr val="FFFF00"/>
                </a:solidFill>
              </a:rPr>
              <a:t>        - </a:t>
            </a:r>
            <a:r>
              <a:rPr lang="en-GB" sz="2200" dirty="0" err="1">
                <a:solidFill>
                  <a:srgbClr val="FFFF00"/>
                </a:solidFill>
              </a:rPr>
              <a:t>Koncepce</a:t>
            </a:r>
            <a:r>
              <a:rPr lang="en-GB" sz="2200" dirty="0">
                <a:solidFill>
                  <a:srgbClr val="FFFF00"/>
                </a:solidFill>
              </a:rPr>
              <a:t> </a:t>
            </a:r>
            <a:r>
              <a:rPr lang="en-GB" sz="2200" dirty="0" err="1">
                <a:solidFill>
                  <a:srgbClr val="FFFF00"/>
                </a:solidFill>
              </a:rPr>
              <a:t>orientující</a:t>
            </a:r>
            <a:r>
              <a:rPr lang="en-GB" sz="2200" dirty="0">
                <a:solidFill>
                  <a:srgbClr val="FFFF00"/>
                </a:solidFill>
              </a:rPr>
              <a:t> se </a:t>
            </a:r>
            <a:r>
              <a:rPr lang="en-GB" sz="2200" dirty="0" err="1">
                <a:solidFill>
                  <a:srgbClr val="FFFF00"/>
                </a:solidFill>
              </a:rPr>
              <a:t>na</a:t>
            </a:r>
            <a:r>
              <a:rPr lang="en-GB" sz="2200" dirty="0">
                <a:solidFill>
                  <a:srgbClr val="FFFF00"/>
                </a:solidFill>
              </a:rPr>
              <a:t> </a:t>
            </a:r>
            <a:r>
              <a:rPr lang="en-GB" sz="2200" dirty="0" err="1">
                <a:solidFill>
                  <a:srgbClr val="FFFF00"/>
                </a:solidFill>
              </a:rPr>
              <a:t>strukturu</a:t>
            </a:r>
            <a:r>
              <a:rPr lang="en-GB" sz="2200" dirty="0">
                <a:solidFill>
                  <a:srgbClr val="FFFF00"/>
                </a:solidFill>
              </a:rPr>
              <a:t> </a:t>
            </a:r>
            <a:r>
              <a:rPr lang="en-GB" sz="2200" dirty="0" err="1">
                <a:solidFill>
                  <a:srgbClr val="FFFF00"/>
                </a:solidFill>
              </a:rPr>
              <a:t>poznání</a:t>
            </a:r>
            <a:r>
              <a:rPr lang="en-GB" sz="2200" dirty="0">
                <a:solidFill>
                  <a:srgbClr val="FFFF00"/>
                </a:solidFill>
              </a:rPr>
              <a:t> - </a:t>
            </a:r>
            <a:r>
              <a:rPr lang="en-GB" sz="2200" dirty="0" err="1">
                <a:solidFill>
                  <a:srgbClr val="FFFF00"/>
                </a:solidFill>
              </a:rPr>
              <a:t>tradiční</a:t>
            </a:r>
            <a:r>
              <a:rPr lang="en-GB" sz="2200" dirty="0">
                <a:solidFill>
                  <a:srgbClr val="FFFF00"/>
                </a:solidFill>
              </a:rPr>
              <a:t> </a:t>
            </a:r>
            <a:r>
              <a:rPr lang="en-GB" sz="2200" dirty="0" err="1">
                <a:solidFill>
                  <a:srgbClr val="FFFF00"/>
                </a:solidFill>
              </a:rPr>
              <a:t>členění</a:t>
            </a:r>
            <a:r>
              <a:rPr lang="en-GB" sz="2200" dirty="0">
                <a:solidFill>
                  <a:srgbClr val="FFFF00"/>
                </a:solidFill>
              </a:rPr>
              <a:t> </a:t>
            </a:r>
            <a:r>
              <a:rPr lang="en-GB" sz="2200" dirty="0" err="1">
                <a:solidFill>
                  <a:srgbClr val="FFFF00"/>
                </a:solidFill>
              </a:rPr>
              <a:t>na</a:t>
            </a:r>
            <a:r>
              <a:rPr lang="en-GB" sz="2200" dirty="0">
                <a:solidFill>
                  <a:srgbClr val="FFFF00"/>
                </a:solidFill>
              </a:rPr>
              <a:t> </a:t>
            </a:r>
            <a:r>
              <a:rPr lang="en-GB" sz="2200" dirty="0" err="1">
                <a:solidFill>
                  <a:srgbClr val="FFFF00"/>
                </a:solidFill>
              </a:rPr>
              <a:t>předměty</a:t>
            </a:r>
            <a:r>
              <a:rPr lang="en-GB" sz="2200" dirty="0">
                <a:solidFill>
                  <a:srgbClr val="FFFF00"/>
                </a:solidFill>
              </a:rPr>
              <a:t>; </a:t>
            </a:r>
            <a:r>
              <a:rPr lang="en-GB" sz="2200" dirty="0" err="1">
                <a:solidFill>
                  <a:srgbClr val="FFFF00"/>
                </a:solidFill>
              </a:rPr>
              <a:t>důraz</a:t>
            </a:r>
            <a:r>
              <a:rPr lang="en-GB" sz="2200" dirty="0">
                <a:solidFill>
                  <a:srgbClr val="FFFF00"/>
                </a:solidFill>
              </a:rPr>
              <a:t> </a:t>
            </a:r>
            <a:r>
              <a:rPr lang="en-GB" sz="2200" dirty="0" err="1">
                <a:solidFill>
                  <a:srgbClr val="FFFF00"/>
                </a:solidFill>
              </a:rPr>
              <a:t>na</a:t>
            </a:r>
            <a:r>
              <a:rPr lang="en-GB" sz="2200" dirty="0">
                <a:solidFill>
                  <a:srgbClr val="FFFF00"/>
                </a:solidFill>
              </a:rPr>
              <a:t> </a:t>
            </a:r>
            <a:r>
              <a:rPr lang="en-GB" sz="2200" dirty="0" err="1">
                <a:solidFill>
                  <a:srgbClr val="FFFF00"/>
                </a:solidFill>
              </a:rPr>
              <a:t>učivo</a:t>
            </a:r>
            <a:r>
              <a:rPr lang="en-GB" sz="2200" dirty="0">
                <a:solidFill>
                  <a:srgbClr val="FFFF00"/>
                </a:solidFill>
              </a:rPr>
              <a:t> </a:t>
            </a:r>
            <a:r>
              <a:rPr lang="en-GB" sz="2200" dirty="0" err="1">
                <a:solidFill>
                  <a:srgbClr val="FFFF00"/>
                </a:solidFill>
              </a:rPr>
              <a:t>jako</a:t>
            </a:r>
            <a:r>
              <a:rPr lang="en-GB" sz="2200" dirty="0">
                <a:solidFill>
                  <a:srgbClr val="FFFF00"/>
                </a:solidFill>
              </a:rPr>
              <a:t> </a:t>
            </a:r>
            <a:r>
              <a:rPr lang="en-GB" sz="2200" dirty="0" err="1">
                <a:solidFill>
                  <a:srgbClr val="FFFF00"/>
                </a:solidFill>
              </a:rPr>
              <a:t>soubor</a:t>
            </a:r>
            <a:r>
              <a:rPr lang="en-GB" sz="2200" dirty="0">
                <a:solidFill>
                  <a:srgbClr val="FFFF00"/>
                </a:solidFill>
              </a:rPr>
              <a:t> </a:t>
            </a:r>
            <a:r>
              <a:rPr lang="en-GB" sz="2200" dirty="0" err="1">
                <a:solidFill>
                  <a:srgbClr val="FFFF00"/>
                </a:solidFill>
              </a:rPr>
              <a:t>poznatků</a:t>
            </a:r>
            <a:r>
              <a:rPr lang="en-GB" sz="2200" dirty="0">
                <a:solidFill>
                  <a:srgbClr val="FFFF00"/>
                </a:solidFill>
              </a:rPr>
              <a:t> </a:t>
            </a:r>
            <a:r>
              <a:rPr lang="en-GB" sz="2200" dirty="0" err="1">
                <a:solidFill>
                  <a:srgbClr val="FFFF00"/>
                </a:solidFill>
              </a:rPr>
              <a:t>jednotlivých</a:t>
            </a:r>
            <a:r>
              <a:rPr lang="en-GB" sz="2200" dirty="0">
                <a:solidFill>
                  <a:srgbClr val="FFFF00"/>
                </a:solidFill>
              </a:rPr>
              <a:t> </a:t>
            </a:r>
            <a:r>
              <a:rPr lang="en-GB" sz="2200" dirty="0" err="1">
                <a:solidFill>
                  <a:srgbClr val="FFFF00"/>
                </a:solidFill>
              </a:rPr>
              <a:t>věd</a:t>
            </a:r>
            <a:endParaRPr lang="en-GB" sz="2200" dirty="0">
              <a:solidFill>
                <a:srgbClr val="FFFF00"/>
              </a:solidFill>
            </a:endParaRPr>
          </a:p>
          <a:p>
            <a:pPr marL="762000" indent="-576263">
              <a:lnSpc>
                <a:spcPct val="87000"/>
              </a:lnSpc>
              <a:buClrTx/>
              <a:buSzTx/>
              <a:buFontTx/>
              <a:buNone/>
              <a:tabLst>
                <a:tab pos="762000" algn="l"/>
                <a:tab pos="866775" algn="l"/>
                <a:tab pos="1316038" algn="l"/>
                <a:tab pos="1765300" algn="l"/>
                <a:tab pos="2214563" algn="l"/>
                <a:tab pos="2663825" algn="l"/>
                <a:tab pos="3113088" algn="l"/>
                <a:tab pos="3562350" algn="l"/>
                <a:tab pos="4011613" algn="l"/>
                <a:tab pos="4460875" algn="l"/>
                <a:tab pos="4910138" algn="l"/>
                <a:tab pos="5359400" algn="l"/>
                <a:tab pos="5808663" algn="l"/>
                <a:tab pos="6257925" algn="l"/>
                <a:tab pos="6707188" algn="l"/>
                <a:tab pos="7156450" algn="l"/>
                <a:tab pos="7605713" algn="l"/>
                <a:tab pos="8054975" algn="l"/>
                <a:tab pos="8504238" algn="l"/>
                <a:tab pos="8953500" algn="l"/>
                <a:tab pos="9402763" algn="l"/>
              </a:tabLst>
            </a:pPr>
            <a:r>
              <a:rPr lang="en-GB" sz="2200" dirty="0">
                <a:solidFill>
                  <a:srgbClr val="FFFF00"/>
                </a:solidFill>
              </a:rPr>
              <a:t>        - </a:t>
            </a:r>
            <a:r>
              <a:rPr lang="en-GB" sz="2200" dirty="0" err="1">
                <a:solidFill>
                  <a:srgbClr val="FFFF00"/>
                </a:solidFill>
              </a:rPr>
              <a:t>Koncepce</a:t>
            </a:r>
            <a:r>
              <a:rPr lang="en-GB" sz="2200" dirty="0">
                <a:solidFill>
                  <a:srgbClr val="FFFF00"/>
                </a:solidFill>
              </a:rPr>
              <a:t> </a:t>
            </a:r>
            <a:r>
              <a:rPr lang="en-GB" sz="2200" dirty="0" err="1">
                <a:solidFill>
                  <a:srgbClr val="FFFF00"/>
                </a:solidFill>
              </a:rPr>
              <a:t>rozvoje</a:t>
            </a:r>
            <a:r>
              <a:rPr lang="en-GB" sz="2200" dirty="0">
                <a:solidFill>
                  <a:srgbClr val="FFFF00"/>
                </a:solidFill>
              </a:rPr>
              <a:t> </a:t>
            </a:r>
            <a:r>
              <a:rPr lang="en-GB" sz="2200" dirty="0" err="1">
                <a:solidFill>
                  <a:srgbClr val="FFFF00"/>
                </a:solidFill>
              </a:rPr>
              <a:t>kognitivních</a:t>
            </a:r>
            <a:r>
              <a:rPr lang="en-GB" sz="2200" dirty="0">
                <a:solidFill>
                  <a:srgbClr val="FFFF00"/>
                </a:solidFill>
              </a:rPr>
              <a:t> </a:t>
            </a:r>
            <a:r>
              <a:rPr lang="en-GB" sz="2200" dirty="0" err="1">
                <a:solidFill>
                  <a:srgbClr val="FFFF00"/>
                </a:solidFill>
              </a:rPr>
              <a:t>procesů</a:t>
            </a:r>
            <a:r>
              <a:rPr lang="en-GB" sz="2200" dirty="0">
                <a:solidFill>
                  <a:srgbClr val="FFFF00"/>
                </a:solidFill>
              </a:rPr>
              <a:t> - </a:t>
            </a:r>
            <a:r>
              <a:rPr lang="en-GB" sz="2200" dirty="0" err="1">
                <a:solidFill>
                  <a:srgbClr val="FFFF00"/>
                </a:solidFill>
              </a:rPr>
              <a:t>schopnost</a:t>
            </a:r>
            <a:r>
              <a:rPr lang="en-GB" sz="2200" dirty="0">
                <a:solidFill>
                  <a:srgbClr val="FFFF00"/>
                </a:solidFill>
              </a:rPr>
              <a:t> </a:t>
            </a:r>
            <a:r>
              <a:rPr lang="en-GB" sz="2200" dirty="0" err="1">
                <a:solidFill>
                  <a:srgbClr val="FFFF00"/>
                </a:solidFill>
              </a:rPr>
              <a:t>myslet</a:t>
            </a:r>
            <a:r>
              <a:rPr lang="en-GB" sz="2200" dirty="0">
                <a:solidFill>
                  <a:srgbClr val="FFFF00"/>
                </a:solidFill>
              </a:rPr>
              <a:t> je </a:t>
            </a:r>
            <a:r>
              <a:rPr lang="en-GB" sz="2200" dirty="0" err="1">
                <a:solidFill>
                  <a:srgbClr val="FFFF00"/>
                </a:solidFill>
              </a:rPr>
              <a:t>důležitější</a:t>
            </a:r>
            <a:r>
              <a:rPr lang="en-GB" sz="2200" dirty="0">
                <a:solidFill>
                  <a:srgbClr val="FFFF00"/>
                </a:solidFill>
              </a:rPr>
              <a:t> </a:t>
            </a:r>
            <a:r>
              <a:rPr lang="en-GB" sz="2200" dirty="0" err="1">
                <a:solidFill>
                  <a:srgbClr val="FFFF00"/>
                </a:solidFill>
              </a:rPr>
              <a:t>než</a:t>
            </a:r>
            <a:r>
              <a:rPr lang="en-GB" sz="2200" dirty="0">
                <a:solidFill>
                  <a:srgbClr val="FFFF00"/>
                </a:solidFill>
              </a:rPr>
              <a:t> </a:t>
            </a:r>
            <a:r>
              <a:rPr lang="en-GB" sz="2200" dirty="0" err="1">
                <a:solidFill>
                  <a:srgbClr val="FFFF00"/>
                </a:solidFill>
              </a:rPr>
              <a:t>seznam</a:t>
            </a:r>
            <a:r>
              <a:rPr lang="en-GB" sz="2200" dirty="0">
                <a:solidFill>
                  <a:srgbClr val="FFFF00"/>
                </a:solidFill>
              </a:rPr>
              <a:t> </a:t>
            </a:r>
            <a:r>
              <a:rPr lang="en-GB" sz="2200" dirty="0" err="1">
                <a:solidFill>
                  <a:srgbClr val="FFFF00"/>
                </a:solidFill>
              </a:rPr>
              <a:t>fakt</a:t>
            </a:r>
            <a:endParaRPr lang="en-GB" sz="2200" dirty="0">
              <a:solidFill>
                <a:srgbClr val="FFFF00"/>
              </a:solidFill>
            </a:endParaRPr>
          </a:p>
          <a:p>
            <a:pPr marL="762000" indent="-576263">
              <a:lnSpc>
                <a:spcPct val="87000"/>
              </a:lnSpc>
              <a:buClrTx/>
              <a:buSzTx/>
              <a:buFontTx/>
              <a:buNone/>
              <a:tabLst>
                <a:tab pos="762000" algn="l"/>
                <a:tab pos="866775" algn="l"/>
                <a:tab pos="1316038" algn="l"/>
                <a:tab pos="1765300" algn="l"/>
                <a:tab pos="2214563" algn="l"/>
                <a:tab pos="2663825" algn="l"/>
                <a:tab pos="3113088" algn="l"/>
                <a:tab pos="3562350" algn="l"/>
                <a:tab pos="4011613" algn="l"/>
                <a:tab pos="4460875" algn="l"/>
                <a:tab pos="4910138" algn="l"/>
                <a:tab pos="5359400" algn="l"/>
                <a:tab pos="5808663" algn="l"/>
                <a:tab pos="6257925" algn="l"/>
                <a:tab pos="6707188" algn="l"/>
                <a:tab pos="7156450" algn="l"/>
                <a:tab pos="7605713" algn="l"/>
                <a:tab pos="8054975" algn="l"/>
                <a:tab pos="8504238" algn="l"/>
                <a:tab pos="8953500" algn="l"/>
                <a:tab pos="9402763" algn="l"/>
              </a:tabLst>
            </a:pPr>
            <a:r>
              <a:rPr lang="en-GB" sz="2200" dirty="0">
                <a:solidFill>
                  <a:srgbClr val="FFFF00"/>
                </a:solidFill>
              </a:rPr>
              <a:t>        - </a:t>
            </a:r>
            <a:r>
              <a:rPr lang="en-GB" sz="2200" dirty="0" err="1">
                <a:solidFill>
                  <a:srgbClr val="FFFF00"/>
                </a:solidFill>
              </a:rPr>
              <a:t>Koncepce</a:t>
            </a:r>
            <a:r>
              <a:rPr lang="en-GB" sz="2200" dirty="0">
                <a:solidFill>
                  <a:srgbClr val="FFFF00"/>
                </a:solidFill>
              </a:rPr>
              <a:t> </a:t>
            </a:r>
            <a:r>
              <a:rPr lang="en-GB" sz="2200" dirty="0" err="1">
                <a:solidFill>
                  <a:srgbClr val="FFFF00"/>
                </a:solidFill>
              </a:rPr>
              <a:t>orientovaná</a:t>
            </a:r>
            <a:r>
              <a:rPr lang="en-GB" sz="2200" dirty="0">
                <a:solidFill>
                  <a:srgbClr val="FFFF00"/>
                </a:solidFill>
              </a:rPr>
              <a:t> </a:t>
            </a:r>
            <a:r>
              <a:rPr lang="en-GB" sz="2200" dirty="0" err="1">
                <a:solidFill>
                  <a:srgbClr val="FFFF00"/>
                </a:solidFill>
              </a:rPr>
              <a:t>na</a:t>
            </a:r>
            <a:r>
              <a:rPr lang="en-GB" sz="2200" dirty="0">
                <a:solidFill>
                  <a:srgbClr val="FFFF00"/>
                </a:solidFill>
              </a:rPr>
              <a:t> </a:t>
            </a:r>
            <a:r>
              <a:rPr lang="en-GB" sz="2200" dirty="0" err="1">
                <a:solidFill>
                  <a:srgbClr val="FFFF00"/>
                </a:solidFill>
              </a:rPr>
              <a:t>technologii</a:t>
            </a:r>
            <a:r>
              <a:rPr lang="en-GB" sz="2200" dirty="0">
                <a:solidFill>
                  <a:srgbClr val="FFFF00"/>
                </a:solidFill>
              </a:rPr>
              <a:t> </a:t>
            </a:r>
            <a:r>
              <a:rPr lang="en-GB" sz="2200" dirty="0" err="1">
                <a:solidFill>
                  <a:srgbClr val="FFFF00"/>
                </a:solidFill>
              </a:rPr>
              <a:t>vyučování</a:t>
            </a:r>
            <a:r>
              <a:rPr lang="en-GB" sz="2200" dirty="0">
                <a:solidFill>
                  <a:srgbClr val="FFFF00"/>
                </a:solidFill>
              </a:rPr>
              <a:t> - </a:t>
            </a:r>
            <a:r>
              <a:rPr lang="en-GB" sz="2200" dirty="0" err="1">
                <a:solidFill>
                  <a:srgbClr val="FFFF00"/>
                </a:solidFill>
              </a:rPr>
              <a:t>důraz</a:t>
            </a:r>
            <a:r>
              <a:rPr lang="en-GB" sz="2200" dirty="0">
                <a:solidFill>
                  <a:srgbClr val="FFFF00"/>
                </a:solidFill>
              </a:rPr>
              <a:t> je </a:t>
            </a:r>
            <a:r>
              <a:rPr lang="en-GB" sz="2200" dirty="0" err="1">
                <a:solidFill>
                  <a:srgbClr val="FFFF00"/>
                </a:solidFill>
              </a:rPr>
              <a:t>na</a:t>
            </a:r>
            <a:r>
              <a:rPr lang="en-GB" sz="2200" dirty="0">
                <a:solidFill>
                  <a:srgbClr val="FFFF00"/>
                </a:solidFill>
              </a:rPr>
              <a:t> </a:t>
            </a:r>
            <a:r>
              <a:rPr lang="en-GB" sz="2200" dirty="0" err="1">
                <a:solidFill>
                  <a:srgbClr val="FFFF00"/>
                </a:solidFill>
              </a:rPr>
              <a:t>metodě</a:t>
            </a:r>
            <a:r>
              <a:rPr lang="en-GB" sz="2200" dirty="0">
                <a:solidFill>
                  <a:srgbClr val="FFFF00"/>
                </a:solidFill>
              </a:rPr>
              <a:t> </a:t>
            </a:r>
            <a:r>
              <a:rPr lang="en-GB" sz="2200" dirty="0" err="1">
                <a:solidFill>
                  <a:srgbClr val="FFFF00"/>
                </a:solidFill>
              </a:rPr>
              <a:t>předávání</a:t>
            </a:r>
            <a:r>
              <a:rPr lang="en-GB" sz="2200" dirty="0">
                <a:solidFill>
                  <a:srgbClr val="FFFF00"/>
                </a:solidFill>
              </a:rPr>
              <a:t> (</a:t>
            </a:r>
            <a:r>
              <a:rPr lang="en-GB" sz="2200" dirty="0" err="1">
                <a:solidFill>
                  <a:srgbClr val="FFFF00"/>
                </a:solidFill>
              </a:rPr>
              <a:t>obvykle</a:t>
            </a:r>
            <a:r>
              <a:rPr lang="en-GB" sz="2200" dirty="0">
                <a:solidFill>
                  <a:srgbClr val="FFFF00"/>
                </a:solidFill>
              </a:rPr>
              <a:t> se </a:t>
            </a:r>
            <a:r>
              <a:rPr lang="en-GB" sz="2200" dirty="0" err="1">
                <a:solidFill>
                  <a:srgbClr val="FFFF00"/>
                </a:solidFill>
              </a:rPr>
              <a:t>zdůrazňují</a:t>
            </a:r>
            <a:r>
              <a:rPr lang="en-GB" sz="2200" dirty="0">
                <a:solidFill>
                  <a:srgbClr val="FFFF00"/>
                </a:solidFill>
              </a:rPr>
              <a:t> </a:t>
            </a:r>
            <a:r>
              <a:rPr lang="en-GB" sz="2200" dirty="0" err="1">
                <a:solidFill>
                  <a:srgbClr val="FFFF00"/>
                </a:solidFill>
              </a:rPr>
              <a:t>didaktické</a:t>
            </a:r>
            <a:r>
              <a:rPr lang="en-GB" sz="2200" dirty="0">
                <a:solidFill>
                  <a:srgbClr val="FFFF00"/>
                </a:solidFill>
              </a:rPr>
              <a:t> </a:t>
            </a:r>
            <a:r>
              <a:rPr lang="en-GB" sz="2200" dirty="0" err="1">
                <a:solidFill>
                  <a:srgbClr val="FFFF00"/>
                </a:solidFill>
              </a:rPr>
              <a:t>inovace</a:t>
            </a:r>
            <a:r>
              <a:rPr lang="en-GB" sz="2200" dirty="0">
                <a:solidFill>
                  <a:srgbClr val="FFFF00"/>
                </a:solidFill>
              </a:rPr>
              <a:t>)</a:t>
            </a:r>
          </a:p>
          <a:p>
            <a:pPr marL="762000" indent="-576263">
              <a:lnSpc>
                <a:spcPct val="87000"/>
              </a:lnSpc>
              <a:buClrTx/>
              <a:buSzTx/>
              <a:buFontTx/>
              <a:buNone/>
              <a:tabLst>
                <a:tab pos="762000" algn="l"/>
                <a:tab pos="866775" algn="l"/>
                <a:tab pos="1316038" algn="l"/>
                <a:tab pos="1765300" algn="l"/>
                <a:tab pos="2214563" algn="l"/>
                <a:tab pos="2663825" algn="l"/>
                <a:tab pos="3113088" algn="l"/>
                <a:tab pos="3562350" algn="l"/>
                <a:tab pos="4011613" algn="l"/>
                <a:tab pos="4460875" algn="l"/>
                <a:tab pos="4910138" algn="l"/>
                <a:tab pos="5359400" algn="l"/>
                <a:tab pos="5808663" algn="l"/>
                <a:tab pos="6257925" algn="l"/>
                <a:tab pos="6707188" algn="l"/>
                <a:tab pos="7156450" algn="l"/>
                <a:tab pos="7605713" algn="l"/>
                <a:tab pos="8054975" algn="l"/>
                <a:tab pos="8504238" algn="l"/>
                <a:tab pos="8953500" algn="l"/>
                <a:tab pos="9402763" algn="l"/>
              </a:tabLst>
            </a:pPr>
            <a:r>
              <a:rPr lang="en-GB" sz="2200" dirty="0">
                <a:solidFill>
                  <a:srgbClr val="FFFF00"/>
                </a:solidFill>
              </a:rPr>
              <a:t>        - </a:t>
            </a:r>
            <a:r>
              <a:rPr lang="en-GB" sz="2200" dirty="0" err="1">
                <a:solidFill>
                  <a:srgbClr val="FFFF00"/>
                </a:solidFill>
              </a:rPr>
              <a:t>Koncepce</a:t>
            </a:r>
            <a:r>
              <a:rPr lang="en-GB" sz="2200" dirty="0">
                <a:solidFill>
                  <a:srgbClr val="FFFF00"/>
                </a:solidFill>
              </a:rPr>
              <a:t> </a:t>
            </a:r>
            <a:r>
              <a:rPr lang="en-GB" sz="2200" dirty="0" err="1">
                <a:solidFill>
                  <a:srgbClr val="FFFF00"/>
                </a:solidFill>
              </a:rPr>
              <a:t>seberealizace</a:t>
            </a:r>
            <a:r>
              <a:rPr lang="en-GB" sz="2200" dirty="0">
                <a:solidFill>
                  <a:srgbClr val="FFFF00"/>
                </a:solidFill>
              </a:rPr>
              <a:t> </a:t>
            </a:r>
            <a:r>
              <a:rPr lang="en-GB" sz="2200" dirty="0" err="1">
                <a:solidFill>
                  <a:srgbClr val="FFFF00"/>
                </a:solidFill>
              </a:rPr>
              <a:t>dítěte</a:t>
            </a:r>
            <a:r>
              <a:rPr lang="en-GB" sz="2200" dirty="0">
                <a:solidFill>
                  <a:srgbClr val="FFFF00"/>
                </a:solidFill>
              </a:rPr>
              <a:t> - </a:t>
            </a:r>
            <a:r>
              <a:rPr lang="en-GB" sz="2200" dirty="0" err="1">
                <a:solidFill>
                  <a:srgbClr val="FFFF00"/>
                </a:solidFill>
              </a:rPr>
              <a:t>dát</a:t>
            </a:r>
            <a:r>
              <a:rPr lang="en-GB" sz="2200" dirty="0">
                <a:solidFill>
                  <a:srgbClr val="FFFF00"/>
                </a:solidFill>
              </a:rPr>
              <a:t> </a:t>
            </a:r>
            <a:r>
              <a:rPr lang="en-GB" sz="2200" dirty="0" err="1">
                <a:solidFill>
                  <a:srgbClr val="FFFF00"/>
                </a:solidFill>
              </a:rPr>
              <a:t>žákovi</a:t>
            </a:r>
            <a:r>
              <a:rPr lang="en-GB" sz="2200" dirty="0">
                <a:solidFill>
                  <a:srgbClr val="FFFF00"/>
                </a:solidFill>
              </a:rPr>
              <a:t> </a:t>
            </a:r>
            <a:r>
              <a:rPr lang="en-GB" sz="2200" dirty="0" err="1">
                <a:solidFill>
                  <a:srgbClr val="FFFF00"/>
                </a:solidFill>
              </a:rPr>
              <a:t>prostor</a:t>
            </a:r>
            <a:r>
              <a:rPr lang="en-GB" sz="2200" dirty="0">
                <a:solidFill>
                  <a:srgbClr val="FFFF00"/>
                </a:solidFill>
              </a:rPr>
              <a:t>, </a:t>
            </a:r>
            <a:r>
              <a:rPr lang="en-GB" sz="2200" dirty="0" err="1">
                <a:solidFill>
                  <a:srgbClr val="FFFF00"/>
                </a:solidFill>
              </a:rPr>
              <a:t>aby</a:t>
            </a:r>
            <a:r>
              <a:rPr lang="en-GB" sz="2200" dirty="0">
                <a:solidFill>
                  <a:srgbClr val="FFFF00"/>
                </a:solidFill>
              </a:rPr>
              <a:t> </a:t>
            </a:r>
            <a:r>
              <a:rPr lang="en-GB" sz="2200" dirty="0" err="1">
                <a:solidFill>
                  <a:srgbClr val="FFFF00"/>
                </a:solidFill>
              </a:rPr>
              <a:t>objevoval</a:t>
            </a:r>
            <a:r>
              <a:rPr lang="en-GB" sz="2200" dirty="0">
                <a:solidFill>
                  <a:srgbClr val="FFFF00"/>
                </a:solidFill>
              </a:rPr>
              <a:t> </a:t>
            </a:r>
            <a:r>
              <a:rPr lang="en-GB" sz="2200" dirty="0" err="1">
                <a:solidFill>
                  <a:srgbClr val="FFFF00"/>
                </a:solidFill>
              </a:rPr>
              <a:t>svět</a:t>
            </a:r>
            <a:endParaRPr lang="en-GB" sz="2200" dirty="0">
              <a:solidFill>
                <a:srgbClr val="FFFF00"/>
              </a:solidFill>
            </a:endParaRPr>
          </a:p>
          <a:p>
            <a:pPr marL="762000" indent="-576263">
              <a:lnSpc>
                <a:spcPct val="87000"/>
              </a:lnSpc>
              <a:buClrTx/>
              <a:buSzTx/>
              <a:buFontTx/>
              <a:buNone/>
              <a:tabLst>
                <a:tab pos="762000" algn="l"/>
                <a:tab pos="866775" algn="l"/>
                <a:tab pos="1316038" algn="l"/>
                <a:tab pos="1765300" algn="l"/>
                <a:tab pos="2214563" algn="l"/>
                <a:tab pos="2663825" algn="l"/>
                <a:tab pos="3113088" algn="l"/>
                <a:tab pos="3562350" algn="l"/>
                <a:tab pos="4011613" algn="l"/>
                <a:tab pos="4460875" algn="l"/>
                <a:tab pos="4910138" algn="l"/>
                <a:tab pos="5359400" algn="l"/>
                <a:tab pos="5808663" algn="l"/>
                <a:tab pos="6257925" algn="l"/>
                <a:tab pos="6707188" algn="l"/>
                <a:tab pos="7156450" algn="l"/>
                <a:tab pos="7605713" algn="l"/>
                <a:tab pos="8054975" algn="l"/>
                <a:tab pos="8504238" algn="l"/>
                <a:tab pos="8953500" algn="l"/>
                <a:tab pos="9402763" algn="l"/>
              </a:tabLst>
            </a:pPr>
            <a:r>
              <a:rPr lang="en-GB" sz="2200" dirty="0">
                <a:solidFill>
                  <a:srgbClr val="FFFF00"/>
                </a:solidFill>
              </a:rPr>
              <a:t>        - </a:t>
            </a:r>
            <a:r>
              <a:rPr lang="en-GB" sz="2200" dirty="0" err="1">
                <a:solidFill>
                  <a:srgbClr val="FFFF00"/>
                </a:solidFill>
              </a:rPr>
              <a:t>Koncepce</a:t>
            </a:r>
            <a:r>
              <a:rPr lang="en-GB" sz="2200" dirty="0">
                <a:solidFill>
                  <a:srgbClr val="FFFF00"/>
                </a:solidFill>
              </a:rPr>
              <a:t> </a:t>
            </a:r>
            <a:r>
              <a:rPr lang="en-GB" sz="2200" dirty="0" err="1">
                <a:solidFill>
                  <a:srgbClr val="FFFF00"/>
                </a:solidFill>
              </a:rPr>
              <a:t>nápravy</a:t>
            </a:r>
            <a:r>
              <a:rPr lang="en-GB" sz="2200" dirty="0">
                <a:solidFill>
                  <a:srgbClr val="FFFF00"/>
                </a:solidFill>
              </a:rPr>
              <a:t> </a:t>
            </a:r>
            <a:r>
              <a:rPr lang="en-GB" sz="2200" dirty="0" err="1">
                <a:solidFill>
                  <a:srgbClr val="FFFF00"/>
                </a:solidFill>
              </a:rPr>
              <a:t>společnosti</a:t>
            </a:r>
            <a:r>
              <a:rPr lang="en-GB" sz="2200" dirty="0">
                <a:solidFill>
                  <a:srgbClr val="FFFF00"/>
                </a:solidFill>
              </a:rPr>
              <a:t> - </a:t>
            </a:r>
            <a:r>
              <a:rPr lang="en-GB" sz="2200" dirty="0" err="1">
                <a:solidFill>
                  <a:srgbClr val="FFFF00"/>
                </a:solidFill>
              </a:rPr>
              <a:t>vzdělání</a:t>
            </a:r>
            <a:r>
              <a:rPr lang="en-GB" sz="2200" dirty="0">
                <a:solidFill>
                  <a:srgbClr val="FFFF00"/>
                </a:solidFill>
              </a:rPr>
              <a:t> je </a:t>
            </a:r>
            <a:r>
              <a:rPr lang="en-GB" sz="2200" dirty="0" err="1">
                <a:solidFill>
                  <a:srgbClr val="FFFF00"/>
                </a:solidFill>
              </a:rPr>
              <a:t>možnost</a:t>
            </a:r>
            <a:r>
              <a:rPr lang="en-GB" sz="2200" dirty="0">
                <a:solidFill>
                  <a:srgbClr val="FFFF00"/>
                </a:solidFill>
              </a:rPr>
              <a:t> </a:t>
            </a:r>
            <a:r>
              <a:rPr lang="en-GB" sz="2200" dirty="0" err="1">
                <a:solidFill>
                  <a:srgbClr val="FFFF00"/>
                </a:solidFill>
              </a:rPr>
              <a:t>řešit</a:t>
            </a:r>
            <a:r>
              <a:rPr lang="en-GB" sz="2200" dirty="0">
                <a:solidFill>
                  <a:srgbClr val="FFFF00"/>
                </a:solidFill>
              </a:rPr>
              <a:t> </a:t>
            </a:r>
            <a:r>
              <a:rPr lang="en-GB" sz="2200" dirty="0" err="1">
                <a:solidFill>
                  <a:srgbClr val="FFFF00"/>
                </a:solidFill>
              </a:rPr>
              <a:t>nešvary</a:t>
            </a:r>
            <a:r>
              <a:rPr lang="en-GB" sz="2200" dirty="0">
                <a:solidFill>
                  <a:srgbClr val="FFFF00"/>
                </a:solidFill>
              </a:rPr>
              <a:t> </a:t>
            </a:r>
            <a:r>
              <a:rPr lang="en-GB" sz="2200" dirty="0" err="1">
                <a:solidFill>
                  <a:srgbClr val="FFFF00"/>
                </a:solidFill>
              </a:rPr>
              <a:t>společnosti</a:t>
            </a:r>
            <a:endParaRPr lang="en-GB" sz="22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2562" cy="1263650"/>
          </a:xfrm>
          <a:solidFill>
            <a:srgbClr val="355E00"/>
          </a:solidFill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3600">
                <a:solidFill>
                  <a:srgbClr val="FFFF00"/>
                </a:solidFill>
              </a:rPr>
              <a:t>FILOZOFICKÁ TEORIE KURIKULA</a:t>
            </a: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8313" y="1798638"/>
            <a:ext cx="9072562" cy="5581650"/>
          </a:xfrm>
          <a:solidFill>
            <a:srgbClr val="004A4A"/>
          </a:solidFill>
          <a:ln/>
        </p:spPr>
        <p:txBody>
          <a:bodyPr/>
          <a:lstStyle/>
          <a:p>
            <a:pPr marL="762000" indent="-576263">
              <a:lnSpc>
                <a:spcPct val="87000"/>
              </a:lnSpc>
              <a:buFont typeface="Times New Roman" pitchFamily="16" charset="0"/>
              <a:buChar char="•"/>
              <a:tabLst>
                <a:tab pos="762000" algn="l"/>
                <a:tab pos="866775" algn="l"/>
                <a:tab pos="1316038" algn="l"/>
                <a:tab pos="1765300" algn="l"/>
                <a:tab pos="2214563" algn="l"/>
                <a:tab pos="2663825" algn="l"/>
                <a:tab pos="3113088" algn="l"/>
                <a:tab pos="3562350" algn="l"/>
                <a:tab pos="4011613" algn="l"/>
                <a:tab pos="4460875" algn="l"/>
                <a:tab pos="4910138" algn="l"/>
                <a:tab pos="5359400" algn="l"/>
                <a:tab pos="5808663" algn="l"/>
                <a:tab pos="6257925" algn="l"/>
                <a:tab pos="6707188" algn="l"/>
                <a:tab pos="7156450" algn="l"/>
                <a:tab pos="7605713" algn="l"/>
                <a:tab pos="8054975" algn="l"/>
                <a:tab pos="8504238" algn="l"/>
                <a:tab pos="8953500" algn="l"/>
                <a:tab pos="9402763" algn="l"/>
              </a:tabLst>
            </a:pPr>
            <a:r>
              <a:rPr lang="en-GB" sz="2200" dirty="0" err="1">
                <a:solidFill>
                  <a:srgbClr val="FFFF00"/>
                </a:solidFill>
              </a:rPr>
              <a:t>Boj</a:t>
            </a:r>
            <a:r>
              <a:rPr lang="en-GB" sz="2200" dirty="0">
                <a:solidFill>
                  <a:srgbClr val="FFFF00"/>
                </a:solidFill>
              </a:rPr>
              <a:t> </a:t>
            </a:r>
            <a:r>
              <a:rPr lang="en-GB" sz="2200" dirty="0" err="1">
                <a:solidFill>
                  <a:srgbClr val="FFFF00"/>
                </a:solidFill>
              </a:rPr>
              <a:t>mezi</a:t>
            </a:r>
            <a:r>
              <a:rPr lang="en-GB" sz="2200" dirty="0">
                <a:solidFill>
                  <a:srgbClr val="FFFF00"/>
                </a:solidFill>
              </a:rPr>
              <a:t> </a:t>
            </a:r>
            <a:r>
              <a:rPr lang="en-GB" sz="2200" dirty="0" err="1">
                <a:solidFill>
                  <a:srgbClr val="FFFF00"/>
                </a:solidFill>
              </a:rPr>
              <a:t>tvůrci</a:t>
            </a:r>
            <a:r>
              <a:rPr lang="en-GB" sz="2200" dirty="0">
                <a:solidFill>
                  <a:srgbClr val="FFFF00"/>
                </a:solidFill>
              </a:rPr>
              <a:t> </a:t>
            </a:r>
            <a:r>
              <a:rPr lang="en-GB" sz="2200" dirty="0" err="1">
                <a:solidFill>
                  <a:srgbClr val="FFFF00"/>
                </a:solidFill>
              </a:rPr>
              <a:t>jednotlivých</a:t>
            </a:r>
            <a:r>
              <a:rPr lang="en-GB" sz="2200" dirty="0">
                <a:solidFill>
                  <a:srgbClr val="FFFF00"/>
                </a:solidFill>
              </a:rPr>
              <a:t> </a:t>
            </a:r>
            <a:r>
              <a:rPr lang="en-GB" sz="2200" dirty="0" err="1">
                <a:solidFill>
                  <a:srgbClr val="FFFF00"/>
                </a:solidFill>
              </a:rPr>
              <a:t>vzdělávacích</a:t>
            </a:r>
            <a:r>
              <a:rPr lang="en-GB" sz="2200" dirty="0">
                <a:solidFill>
                  <a:srgbClr val="FFFF00"/>
                </a:solidFill>
              </a:rPr>
              <a:t> </a:t>
            </a:r>
            <a:r>
              <a:rPr lang="en-GB" sz="2200" dirty="0" err="1">
                <a:solidFill>
                  <a:srgbClr val="FFFF00"/>
                </a:solidFill>
              </a:rPr>
              <a:t>programů</a:t>
            </a:r>
            <a:r>
              <a:rPr lang="en-GB" sz="2200" dirty="0">
                <a:solidFill>
                  <a:srgbClr val="FFFF00"/>
                </a:solidFill>
              </a:rPr>
              <a:t>; </a:t>
            </a:r>
            <a:r>
              <a:rPr lang="en-GB" sz="2200" dirty="0" err="1">
                <a:solidFill>
                  <a:srgbClr val="FFFF00"/>
                </a:solidFill>
              </a:rPr>
              <a:t>uzavřenost</a:t>
            </a:r>
            <a:r>
              <a:rPr lang="en-GB" sz="2200" dirty="0">
                <a:solidFill>
                  <a:srgbClr val="FFFF00"/>
                </a:solidFill>
              </a:rPr>
              <a:t> (</a:t>
            </a:r>
            <a:r>
              <a:rPr lang="en-GB" sz="2200" dirty="0" err="1">
                <a:solidFill>
                  <a:srgbClr val="FFFF00"/>
                </a:solidFill>
              </a:rPr>
              <a:t>sektářství</a:t>
            </a:r>
            <a:r>
              <a:rPr lang="en-GB" sz="2200" dirty="0">
                <a:solidFill>
                  <a:srgbClr val="FFFF00"/>
                </a:solidFill>
              </a:rPr>
              <a:t>)</a:t>
            </a:r>
          </a:p>
          <a:p>
            <a:pPr marL="762000" indent="-576263">
              <a:lnSpc>
                <a:spcPct val="87000"/>
              </a:lnSpc>
              <a:buFont typeface="Times New Roman" pitchFamily="16" charset="0"/>
              <a:buChar char="•"/>
              <a:tabLst>
                <a:tab pos="762000" algn="l"/>
                <a:tab pos="866775" algn="l"/>
                <a:tab pos="1316038" algn="l"/>
                <a:tab pos="1765300" algn="l"/>
                <a:tab pos="2214563" algn="l"/>
                <a:tab pos="2663825" algn="l"/>
                <a:tab pos="3113088" algn="l"/>
                <a:tab pos="3562350" algn="l"/>
                <a:tab pos="4011613" algn="l"/>
                <a:tab pos="4460875" algn="l"/>
                <a:tab pos="4910138" algn="l"/>
                <a:tab pos="5359400" algn="l"/>
                <a:tab pos="5808663" algn="l"/>
                <a:tab pos="6257925" algn="l"/>
                <a:tab pos="6707188" algn="l"/>
                <a:tab pos="7156450" algn="l"/>
                <a:tab pos="7605713" algn="l"/>
                <a:tab pos="8054975" algn="l"/>
                <a:tab pos="8504238" algn="l"/>
                <a:tab pos="8953500" algn="l"/>
                <a:tab pos="9402763" algn="l"/>
              </a:tabLst>
            </a:pPr>
            <a:r>
              <a:rPr lang="en-GB" sz="2200" dirty="0">
                <a:solidFill>
                  <a:srgbClr val="FFFF00"/>
                </a:solidFill>
              </a:rPr>
              <a:t>Yves Bertrand </a:t>
            </a:r>
            <a:r>
              <a:rPr lang="en-GB" sz="2200" dirty="0" err="1">
                <a:solidFill>
                  <a:srgbClr val="FFFF00"/>
                </a:solidFill>
              </a:rPr>
              <a:t>vytvořil</a:t>
            </a:r>
            <a:r>
              <a:rPr lang="en-GB" sz="2200" dirty="0">
                <a:solidFill>
                  <a:srgbClr val="FFFF00"/>
                </a:solidFill>
              </a:rPr>
              <a:t> </a:t>
            </a:r>
            <a:r>
              <a:rPr lang="en-GB" sz="2200" dirty="0" err="1">
                <a:solidFill>
                  <a:srgbClr val="FFFF00"/>
                </a:solidFill>
              </a:rPr>
              <a:t>následující</a:t>
            </a:r>
            <a:r>
              <a:rPr lang="en-GB" sz="2200" dirty="0">
                <a:solidFill>
                  <a:srgbClr val="FFFF00"/>
                </a:solidFill>
              </a:rPr>
              <a:t> </a:t>
            </a:r>
            <a:r>
              <a:rPr lang="en-GB" sz="2200" dirty="0" err="1">
                <a:solidFill>
                  <a:srgbClr val="FFFF00"/>
                </a:solidFill>
              </a:rPr>
              <a:t>klasifikaci</a:t>
            </a:r>
            <a:r>
              <a:rPr lang="en-GB" sz="2200" dirty="0">
                <a:solidFill>
                  <a:srgbClr val="FFFF00"/>
                </a:solidFill>
              </a:rPr>
              <a:t> </a:t>
            </a:r>
            <a:r>
              <a:rPr lang="en-GB" sz="2200" dirty="0" err="1">
                <a:solidFill>
                  <a:srgbClr val="FFFF00"/>
                </a:solidFill>
              </a:rPr>
              <a:t>koncepcí</a:t>
            </a:r>
            <a:r>
              <a:rPr lang="en-GB" sz="2200" dirty="0">
                <a:solidFill>
                  <a:srgbClr val="FFFF00"/>
                </a:solidFill>
              </a:rPr>
              <a:t> </a:t>
            </a:r>
            <a:r>
              <a:rPr lang="en-GB" sz="2200" dirty="0" err="1">
                <a:solidFill>
                  <a:srgbClr val="FFFF00"/>
                </a:solidFill>
              </a:rPr>
              <a:t>edukace</a:t>
            </a:r>
            <a:r>
              <a:rPr lang="en-GB" sz="2200" dirty="0">
                <a:solidFill>
                  <a:srgbClr val="FFFF00"/>
                </a:solidFill>
              </a:rPr>
              <a:t>:</a:t>
            </a:r>
          </a:p>
          <a:p>
            <a:pPr marL="762000" indent="-576263">
              <a:lnSpc>
                <a:spcPct val="87000"/>
              </a:lnSpc>
              <a:buClrTx/>
              <a:buSzTx/>
              <a:buFontTx/>
              <a:buNone/>
              <a:tabLst>
                <a:tab pos="762000" algn="l"/>
                <a:tab pos="866775" algn="l"/>
                <a:tab pos="1316038" algn="l"/>
                <a:tab pos="1765300" algn="l"/>
                <a:tab pos="2214563" algn="l"/>
                <a:tab pos="2663825" algn="l"/>
                <a:tab pos="3113088" algn="l"/>
                <a:tab pos="3562350" algn="l"/>
                <a:tab pos="4011613" algn="l"/>
                <a:tab pos="4460875" algn="l"/>
                <a:tab pos="4910138" algn="l"/>
                <a:tab pos="5359400" algn="l"/>
                <a:tab pos="5808663" algn="l"/>
                <a:tab pos="6257925" algn="l"/>
                <a:tab pos="6707188" algn="l"/>
                <a:tab pos="7156450" algn="l"/>
                <a:tab pos="7605713" algn="l"/>
                <a:tab pos="8054975" algn="l"/>
                <a:tab pos="8504238" algn="l"/>
                <a:tab pos="8953500" algn="l"/>
                <a:tab pos="9402763" algn="l"/>
              </a:tabLst>
            </a:pPr>
            <a:r>
              <a:rPr lang="en-GB" sz="2200" dirty="0">
                <a:solidFill>
                  <a:srgbClr val="FFFF00"/>
                </a:solidFill>
              </a:rPr>
              <a:t>         - </a:t>
            </a:r>
            <a:r>
              <a:rPr lang="en-GB" sz="2200" dirty="0" err="1">
                <a:solidFill>
                  <a:srgbClr val="FFFF00"/>
                </a:solidFill>
              </a:rPr>
              <a:t>Spirituální</a:t>
            </a:r>
            <a:r>
              <a:rPr lang="en-GB" sz="2200" dirty="0">
                <a:solidFill>
                  <a:srgbClr val="FFFF00"/>
                </a:solidFill>
              </a:rPr>
              <a:t> </a:t>
            </a:r>
            <a:r>
              <a:rPr lang="en-GB" sz="2200" dirty="0" err="1">
                <a:solidFill>
                  <a:srgbClr val="FFFF00"/>
                </a:solidFill>
              </a:rPr>
              <a:t>koncepce</a:t>
            </a:r>
            <a:r>
              <a:rPr lang="en-GB" sz="2200" dirty="0">
                <a:solidFill>
                  <a:srgbClr val="FFFF00"/>
                </a:solidFill>
              </a:rPr>
              <a:t> (</a:t>
            </a:r>
            <a:r>
              <a:rPr lang="en-GB" sz="2200" dirty="0" err="1">
                <a:solidFill>
                  <a:srgbClr val="FFFF00"/>
                </a:solidFill>
              </a:rPr>
              <a:t>metafyzické</a:t>
            </a:r>
            <a:r>
              <a:rPr lang="en-GB" sz="2200" dirty="0">
                <a:solidFill>
                  <a:srgbClr val="FFFF00"/>
                </a:solidFill>
              </a:rPr>
              <a:t>, </a:t>
            </a:r>
            <a:r>
              <a:rPr lang="en-GB" sz="2200" dirty="0" err="1">
                <a:solidFill>
                  <a:srgbClr val="FFFF00"/>
                </a:solidFill>
              </a:rPr>
              <a:t>transcendentální</a:t>
            </a:r>
            <a:r>
              <a:rPr lang="en-GB" sz="2200" dirty="0">
                <a:solidFill>
                  <a:srgbClr val="FFFF00"/>
                </a:solidFill>
              </a:rPr>
              <a:t>)</a:t>
            </a:r>
          </a:p>
          <a:p>
            <a:pPr marL="762000" indent="-576263">
              <a:lnSpc>
                <a:spcPct val="87000"/>
              </a:lnSpc>
              <a:buClrTx/>
              <a:buSzTx/>
              <a:buFontTx/>
              <a:buNone/>
              <a:tabLst>
                <a:tab pos="762000" algn="l"/>
                <a:tab pos="866775" algn="l"/>
                <a:tab pos="1316038" algn="l"/>
                <a:tab pos="1765300" algn="l"/>
                <a:tab pos="2214563" algn="l"/>
                <a:tab pos="2663825" algn="l"/>
                <a:tab pos="3113088" algn="l"/>
                <a:tab pos="3562350" algn="l"/>
                <a:tab pos="4011613" algn="l"/>
                <a:tab pos="4460875" algn="l"/>
                <a:tab pos="4910138" algn="l"/>
                <a:tab pos="5359400" algn="l"/>
                <a:tab pos="5808663" algn="l"/>
                <a:tab pos="6257925" algn="l"/>
                <a:tab pos="6707188" algn="l"/>
                <a:tab pos="7156450" algn="l"/>
                <a:tab pos="7605713" algn="l"/>
                <a:tab pos="8054975" algn="l"/>
                <a:tab pos="8504238" algn="l"/>
                <a:tab pos="8953500" algn="l"/>
                <a:tab pos="9402763" algn="l"/>
              </a:tabLst>
            </a:pPr>
            <a:r>
              <a:rPr lang="en-GB" sz="2200" dirty="0">
                <a:solidFill>
                  <a:srgbClr val="FFFF00"/>
                </a:solidFill>
              </a:rPr>
              <a:t>         - </a:t>
            </a:r>
            <a:r>
              <a:rPr lang="en-GB" sz="2200" dirty="0" err="1">
                <a:solidFill>
                  <a:srgbClr val="FFFF00"/>
                </a:solidFill>
              </a:rPr>
              <a:t>Personální</a:t>
            </a:r>
            <a:r>
              <a:rPr lang="en-GB" sz="2200" dirty="0">
                <a:solidFill>
                  <a:srgbClr val="FFFF00"/>
                </a:solidFill>
              </a:rPr>
              <a:t> </a:t>
            </a:r>
            <a:r>
              <a:rPr lang="en-GB" sz="2200" dirty="0" err="1">
                <a:solidFill>
                  <a:srgbClr val="FFFF00"/>
                </a:solidFill>
              </a:rPr>
              <a:t>koncepce</a:t>
            </a:r>
            <a:r>
              <a:rPr lang="en-GB" sz="2200" dirty="0">
                <a:solidFill>
                  <a:srgbClr val="FFFF00"/>
                </a:solidFill>
              </a:rPr>
              <a:t> (</a:t>
            </a:r>
            <a:r>
              <a:rPr lang="en-GB" sz="2200" dirty="0" err="1">
                <a:solidFill>
                  <a:srgbClr val="FFFF00"/>
                </a:solidFill>
              </a:rPr>
              <a:t>humanistické</a:t>
            </a:r>
            <a:r>
              <a:rPr lang="en-GB" sz="2200" dirty="0">
                <a:solidFill>
                  <a:srgbClr val="FFFF00"/>
                </a:solidFill>
              </a:rPr>
              <a:t>, </a:t>
            </a:r>
            <a:r>
              <a:rPr lang="en-GB" sz="2200" dirty="0" err="1">
                <a:solidFill>
                  <a:srgbClr val="FFFF00"/>
                </a:solidFill>
              </a:rPr>
              <a:t>anarchistické</a:t>
            </a:r>
            <a:r>
              <a:rPr lang="en-GB" sz="2200" dirty="0">
                <a:solidFill>
                  <a:srgbClr val="FFFF00"/>
                </a:solidFill>
              </a:rPr>
              <a:t>, </a:t>
            </a:r>
            <a:r>
              <a:rPr lang="en-GB" sz="2200" dirty="0" err="1">
                <a:solidFill>
                  <a:srgbClr val="FFFF00"/>
                </a:solidFill>
              </a:rPr>
              <a:t>nedirektivní</a:t>
            </a:r>
            <a:r>
              <a:rPr lang="en-GB" sz="2200" dirty="0">
                <a:solidFill>
                  <a:srgbClr val="FFFF00"/>
                </a:solidFill>
              </a:rPr>
              <a:t>, </a:t>
            </a:r>
            <a:r>
              <a:rPr lang="en-GB" sz="2200" dirty="0" err="1">
                <a:solidFill>
                  <a:srgbClr val="FFFF00"/>
                </a:solidFill>
              </a:rPr>
              <a:t>otevřené</a:t>
            </a:r>
            <a:r>
              <a:rPr lang="en-GB" sz="2200" dirty="0">
                <a:solidFill>
                  <a:srgbClr val="FFFF00"/>
                </a:solidFill>
              </a:rPr>
              <a:t>, </a:t>
            </a:r>
            <a:r>
              <a:rPr lang="en-GB" sz="2200" dirty="0" err="1">
                <a:solidFill>
                  <a:srgbClr val="FFFF00"/>
                </a:solidFill>
              </a:rPr>
              <a:t>apod</a:t>
            </a:r>
            <a:r>
              <a:rPr lang="en-GB" sz="2200" dirty="0">
                <a:solidFill>
                  <a:srgbClr val="FFFF00"/>
                </a:solidFill>
              </a:rPr>
              <a:t>.)</a:t>
            </a:r>
          </a:p>
          <a:p>
            <a:pPr marL="762000" indent="-576263">
              <a:lnSpc>
                <a:spcPct val="87000"/>
              </a:lnSpc>
              <a:buClrTx/>
              <a:buSzTx/>
              <a:buFontTx/>
              <a:buNone/>
              <a:tabLst>
                <a:tab pos="762000" algn="l"/>
                <a:tab pos="866775" algn="l"/>
                <a:tab pos="1316038" algn="l"/>
                <a:tab pos="1765300" algn="l"/>
                <a:tab pos="2214563" algn="l"/>
                <a:tab pos="2663825" algn="l"/>
                <a:tab pos="3113088" algn="l"/>
                <a:tab pos="3562350" algn="l"/>
                <a:tab pos="4011613" algn="l"/>
                <a:tab pos="4460875" algn="l"/>
                <a:tab pos="4910138" algn="l"/>
                <a:tab pos="5359400" algn="l"/>
                <a:tab pos="5808663" algn="l"/>
                <a:tab pos="6257925" algn="l"/>
                <a:tab pos="6707188" algn="l"/>
                <a:tab pos="7156450" algn="l"/>
                <a:tab pos="7605713" algn="l"/>
                <a:tab pos="8054975" algn="l"/>
                <a:tab pos="8504238" algn="l"/>
                <a:tab pos="8953500" algn="l"/>
                <a:tab pos="9402763" algn="l"/>
              </a:tabLst>
            </a:pPr>
            <a:r>
              <a:rPr lang="en-GB" sz="2200" dirty="0">
                <a:solidFill>
                  <a:srgbClr val="FFFF00"/>
                </a:solidFill>
              </a:rPr>
              <a:t>         - </a:t>
            </a:r>
            <a:r>
              <a:rPr lang="en-GB" sz="2200" dirty="0" err="1">
                <a:solidFill>
                  <a:srgbClr val="FFFF00"/>
                </a:solidFill>
              </a:rPr>
              <a:t>Psychokognitivní</a:t>
            </a:r>
            <a:r>
              <a:rPr lang="en-GB" sz="2200" dirty="0">
                <a:solidFill>
                  <a:srgbClr val="FFFF00"/>
                </a:solidFill>
              </a:rPr>
              <a:t> </a:t>
            </a:r>
            <a:r>
              <a:rPr lang="en-GB" sz="2200" dirty="0" err="1">
                <a:solidFill>
                  <a:srgbClr val="FFFF00"/>
                </a:solidFill>
              </a:rPr>
              <a:t>koncepce</a:t>
            </a:r>
            <a:r>
              <a:rPr lang="en-GB" sz="2200" dirty="0">
                <a:solidFill>
                  <a:srgbClr val="FFFF00"/>
                </a:solidFill>
              </a:rPr>
              <a:t> (</a:t>
            </a:r>
            <a:r>
              <a:rPr lang="en-GB" sz="2200" dirty="0" err="1">
                <a:solidFill>
                  <a:srgbClr val="FFFF00"/>
                </a:solidFill>
              </a:rPr>
              <a:t>rozvoj</a:t>
            </a:r>
            <a:r>
              <a:rPr lang="en-GB" sz="2200" dirty="0">
                <a:solidFill>
                  <a:srgbClr val="FFFF00"/>
                </a:solidFill>
              </a:rPr>
              <a:t> </a:t>
            </a:r>
            <a:r>
              <a:rPr lang="en-GB" sz="2200" dirty="0" err="1">
                <a:solidFill>
                  <a:srgbClr val="FFFF00"/>
                </a:solidFill>
              </a:rPr>
              <a:t>kognitivních</a:t>
            </a:r>
            <a:r>
              <a:rPr lang="en-GB" sz="2200" dirty="0">
                <a:solidFill>
                  <a:srgbClr val="FFFF00"/>
                </a:solidFill>
              </a:rPr>
              <a:t> </a:t>
            </a:r>
            <a:r>
              <a:rPr lang="en-GB" sz="2200" dirty="0" err="1">
                <a:solidFill>
                  <a:srgbClr val="FFFF00"/>
                </a:solidFill>
              </a:rPr>
              <a:t>dovedností</a:t>
            </a:r>
            <a:r>
              <a:rPr lang="en-GB" sz="2200" dirty="0">
                <a:solidFill>
                  <a:srgbClr val="FFFF00"/>
                </a:solidFill>
              </a:rPr>
              <a:t> </a:t>
            </a:r>
            <a:r>
              <a:rPr lang="en-GB" sz="2200" dirty="0" err="1">
                <a:solidFill>
                  <a:srgbClr val="FFFF00"/>
                </a:solidFill>
              </a:rPr>
              <a:t>žáka</a:t>
            </a:r>
            <a:r>
              <a:rPr lang="en-GB" sz="2200" dirty="0">
                <a:solidFill>
                  <a:srgbClr val="FFFF00"/>
                </a:solidFill>
              </a:rPr>
              <a:t>; </a:t>
            </a:r>
            <a:r>
              <a:rPr lang="en-GB" sz="2200" dirty="0" err="1">
                <a:solidFill>
                  <a:srgbClr val="FFFF00"/>
                </a:solidFill>
              </a:rPr>
              <a:t>konstruktivismus</a:t>
            </a:r>
            <a:r>
              <a:rPr lang="en-GB" sz="2200" dirty="0">
                <a:solidFill>
                  <a:srgbClr val="FFFF00"/>
                </a:solidFill>
              </a:rPr>
              <a:t>)</a:t>
            </a:r>
          </a:p>
          <a:p>
            <a:pPr marL="762000" indent="-576263">
              <a:lnSpc>
                <a:spcPct val="87000"/>
              </a:lnSpc>
              <a:buClrTx/>
              <a:buSzTx/>
              <a:buFontTx/>
              <a:buNone/>
              <a:tabLst>
                <a:tab pos="762000" algn="l"/>
                <a:tab pos="866775" algn="l"/>
                <a:tab pos="1316038" algn="l"/>
                <a:tab pos="1765300" algn="l"/>
                <a:tab pos="2214563" algn="l"/>
                <a:tab pos="2663825" algn="l"/>
                <a:tab pos="3113088" algn="l"/>
                <a:tab pos="3562350" algn="l"/>
                <a:tab pos="4011613" algn="l"/>
                <a:tab pos="4460875" algn="l"/>
                <a:tab pos="4910138" algn="l"/>
                <a:tab pos="5359400" algn="l"/>
                <a:tab pos="5808663" algn="l"/>
                <a:tab pos="6257925" algn="l"/>
                <a:tab pos="6707188" algn="l"/>
                <a:tab pos="7156450" algn="l"/>
                <a:tab pos="7605713" algn="l"/>
                <a:tab pos="8054975" algn="l"/>
                <a:tab pos="8504238" algn="l"/>
                <a:tab pos="8953500" algn="l"/>
                <a:tab pos="9402763" algn="l"/>
              </a:tabLst>
            </a:pPr>
            <a:r>
              <a:rPr lang="en-GB" sz="2200" dirty="0">
                <a:solidFill>
                  <a:srgbClr val="FFFF00"/>
                </a:solidFill>
              </a:rPr>
              <a:t>         - </a:t>
            </a:r>
            <a:r>
              <a:rPr lang="en-GB" sz="2200" dirty="0" err="1">
                <a:solidFill>
                  <a:srgbClr val="FFFF00"/>
                </a:solidFill>
              </a:rPr>
              <a:t>Technologické</a:t>
            </a:r>
            <a:r>
              <a:rPr lang="en-GB" sz="2200" dirty="0">
                <a:solidFill>
                  <a:srgbClr val="FFFF00"/>
                </a:solidFill>
              </a:rPr>
              <a:t> </a:t>
            </a:r>
            <a:r>
              <a:rPr lang="en-GB" sz="2200" dirty="0" err="1">
                <a:solidFill>
                  <a:srgbClr val="FFFF00"/>
                </a:solidFill>
              </a:rPr>
              <a:t>koncepce</a:t>
            </a:r>
            <a:r>
              <a:rPr lang="en-GB" sz="2200" dirty="0">
                <a:solidFill>
                  <a:srgbClr val="FFFF00"/>
                </a:solidFill>
              </a:rPr>
              <a:t> (</a:t>
            </a:r>
            <a:r>
              <a:rPr lang="en-GB" sz="2200" dirty="0" err="1">
                <a:solidFill>
                  <a:srgbClr val="FFFF00"/>
                </a:solidFill>
              </a:rPr>
              <a:t>systémové</a:t>
            </a:r>
            <a:r>
              <a:rPr lang="en-GB" sz="2200" dirty="0">
                <a:solidFill>
                  <a:srgbClr val="FFFF00"/>
                </a:solidFill>
              </a:rPr>
              <a:t>)</a:t>
            </a:r>
          </a:p>
          <a:p>
            <a:pPr marL="762000" indent="-576263">
              <a:lnSpc>
                <a:spcPct val="87000"/>
              </a:lnSpc>
              <a:buClrTx/>
              <a:buSzTx/>
              <a:buFontTx/>
              <a:buNone/>
              <a:tabLst>
                <a:tab pos="762000" algn="l"/>
                <a:tab pos="866775" algn="l"/>
                <a:tab pos="1316038" algn="l"/>
                <a:tab pos="1765300" algn="l"/>
                <a:tab pos="2214563" algn="l"/>
                <a:tab pos="2663825" algn="l"/>
                <a:tab pos="3113088" algn="l"/>
                <a:tab pos="3562350" algn="l"/>
                <a:tab pos="4011613" algn="l"/>
                <a:tab pos="4460875" algn="l"/>
                <a:tab pos="4910138" algn="l"/>
                <a:tab pos="5359400" algn="l"/>
                <a:tab pos="5808663" algn="l"/>
                <a:tab pos="6257925" algn="l"/>
                <a:tab pos="6707188" algn="l"/>
                <a:tab pos="7156450" algn="l"/>
                <a:tab pos="7605713" algn="l"/>
                <a:tab pos="8054975" algn="l"/>
                <a:tab pos="8504238" algn="l"/>
                <a:tab pos="8953500" algn="l"/>
                <a:tab pos="9402763" algn="l"/>
              </a:tabLst>
            </a:pPr>
            <a:r>
              <a:rPr lang="en-GB" sz="2200" dirty="0">
                <a:solidFill>
                  <a:srgbClr val="FFFF00"/>
                </a:solidFill>
              </a:rPr>
              <a:t>         - </a:t>
            </a:r>
            <a:r>
              <a:rPr lang="en-GB" sz="2200" dirty="0" err="1">
                <a:solidFill>
                  <a:srgbClr val="FFFF00"/>
                </a:solidFill>
              </a:rPr>
              <a:t>Sociokognitivní</a:t>
            </a:r>
            <a:r>
              <a:rPr lang="en-GB" sz="2200" dirty="0">
                <a:solidFill>
                  <a:srgbClr val="FFFF00"/>
                </a:solidFill>
              </a:rPr>
              <a:t> </a:t>
            </a:r>
            <a:r>
              <a:rPr lang="en-GB" sz="2200" dirty="0" err="1">
                <a:solidFill>
                  <a:srgbClr val="FFFF00"/>
                </a:solidFill>
              </a:rPr>
              <a:t>koncepce</a:t>
            </a:r>
            <a:r>
              <a:rPr lang="en-GB" sz="2200" dirty="0">
                <a:solidFill>
                  <a:srgbClr val="FFFF00"/>
                </a:solidFill>
              </a:rPr>
              <a:t> (</a:t>
            </a:r>
            <a:r>
              <a:rPr lang="en-GB" sz="2200" dirty="0" err="1">
                <a:solidFill>
                  <a:srgbClr val="FFFF00"/>
                </a:solidFill>
              </a:rPr>
              <a:t>společenský</a:t>
            </a:r>
            <a:r>
              <a:rPr lang="en-GB" sz="2200" dirty="0">
                <a:solidFill>
                  <a:srgbClr val="FFFF00"/>
                </a:solidFill>
              </a:rPr>
              <a:t> a </a:t>
            </a:r>
            <a:r>
              <a:rPr lang="en-GB" sz="2200" dirty="0" err="1">
                <a:solidFill>
                  <a:srgbClr val="FFFF00"/>
                </a:solidFill>
              </a:rPr>
              <a:t>kulturní</a:t>
            </a:r>
            <a:r>
              <a:rPr lang="en-GB" sz="2200" dirty="0">
                <a:solidFill>
                  <a:srgbClr val="FFFF00"/>
                </a:solidFill>
              </a:rPr>
              <a:t> </a:t>
            </a:r>
            <a:r>
              <a:rPr lang="en-GB" sz="2200" dirty="0" err="1">
                <a:solidFill>
                  <a:srgbClr val="FFFF00"/>
                </a:solidFill>
              </a:rPr>
              <a:t>kontext</a:t>
            </a:r>
            <a:r>
              <a:rPr lang="en-GB" sz="2200" dirty="0">
                <a:solidFill>
                  <a:srgbClr val="FFFF00"/>
                </a:solidFill>
              </a:rPr>
              <a:t> </a:t>
            </a:r>
            <a:r>
              <a:rPr lang="en-GB" sz="2200" dirty="0" err="1">
                <a:solidFill>
                  <a:srgbClr val="FFFF00"/>
                </a:solidFill>
              </a:rPr>
              <a:t>při</a:t>
            </a:r>
            <a:r>
              <a:rPr lang="en-GB" sz="2200" dirty="0">
                <a:solidFill>
                  <a:srgbClr val="FFFF00"/>
                </a:solidFill>
              </a:rPr>
              <a:t> </a:t>
            </a:r>
            <a:r>
              <a:rPr lang="en-GB" sz="2200" dirty="0" err="1">
                <a:solidFill>
                  <a:srgbClr val="FFFF00"/>
                </a:solidFill>
              </a:rPr>
              <a:t>výstavbě</a:t>
            </a:r>
            <a:r>
              <a:rPr lang="en-GB" sz="2200" dirty="0">
                <a:solidFill>
                  <a:srgbClr val="FFFF00"/>
                </a:solidFill>
              </a:rPr>
              <a:t> </a:t>
            </a:r>
            <a:r>
              <a:rPr lang="en-GB" sz="2200" dirty="0" err="1">
                <a:solidFill>
                  <a:srgbClr val="FFFF00"/>
                </a:solidFill>
              </a:rPr>
              <a:t>poznatkového</a:t>
            </a:r>
            <a:r>
              <a:rPr lang="en-GB" sz="2200" dirty="0">
                <a:solidFill>
                  <a:srgbClr val="FFFF00"/>
                </a:solidFill>
              </a:rPr>
              <a:t> </a:t>
            </a:r>
            <a:r>
              <a:rPr lang="en-GB" sz="2200" dirty="0" err="1">
                <a:solidFill>
                  <a:srgbClr val="FFFF00"/>
                </a:solidFill>
              </a:rPr>
              <a:t>světa</a:t>
            </a:r>
            <a:r>
              <a:rPr lang="en-GB" sz="2200" dirty="0">
                <a:solidFill>
                  <a:srgbClr val="FFFF00"/>
                </a:solidFill>
              </a:rPr>
              <a:t>)</a:t>
            </a:r>
          </a:p>
          <a:p>
            <a:pPr marL="762000" indent="-576263">
              <a:lnSpc>
                <a:spcPct val="87000"/>
              </a:lnSpc>
              <a:buClrTx/>
              <a:buSzTx/>
              <a:buFontTx/>
              <a:buNone/>
              <a:tabLst>
                <a:tab pos="762000" algn="l"/>
                <a:tab pos="866775" algn="l"/>
                <a:tab pos="1316038" algn="l"/>
                <a:tab pos="1765300" algn="l"/>
                <a:tab pos="2214563" algn="l"/>
                <a:tab pos="2663825" algn="l"/>
                <a:tab pos="3113088" algn="l"/>
                <a:tab pos="3562350" algn="l"/>
                <a:tab pos="4011613" algn="l"/>
                <a:tab pos="4460875" algn="l"/>
                <a:tab pos="4910138" algn="l"/>
                <a:tab pos="5359400" algn="l"/>
                <a:tab pos="5808663" algn="l"/>
                <a:tab pos="6257925" algn="l"/>
                <a:tab pos="6707188" algn="l"/>
                <a:tab pos="7156450" algn="l"/>
                <a:tab pos="7605713" algn="l"/>
                <a:tab pos="8054975" algn="l"/>
                <a:tab pos="8504238" algn="l"/>
                <a:tab pos="8953500" algn="l"/>
                <a:tab pos="9402763" algn="l"/>
              </a:tabLst>
            </a:pPr>
            <a:r>
              <a:rPr lang="en-GB" sz="2200" dirty="0">
                <a:solidFill>
                  <a:srgbClr val="FFFF00"/>
                </a:solidFill>
              </a:rPr>
              <a:t>         - </a:t>
            </a:r>
            <a:r>
              <a:rPr lang="en-GB" sz="2200" dirty="0" err="1">
                <a:solidFill>
                  <a:srgbClr val="FFFF00"/>
                </a:solidFill>
              </a:rPr>
              <a:t>Sociální</a:t>
            </a:r>
            <a:r>
              <a:rPr lang="en-GB" sz="2200" dirty="0">
                <a:solidFill>
                  <a:srgbClr val="FFFF00"/>
                </a:solidFill>
              </a:rPr>
              <a:t> </a:t>
            </a:r>
            <a:r>
              <a:rPr lang="en-GB" sz="2200" dirty="0" err="1">
                <a:solidFill>
                  <a:srgbClr val="FFFF00"/>
                </a:solidFill>
              </a:rPr>
              <a:t>koncepce</a:t>
            </a:r>
            <a:r>
              <a:rPr lang="en-GB" sz="2200" dirty="0">
                <a:solidFill>
                  <a:srgbClr val="FFFF00"/>
                </a:solidFill>
              </a:rPr>
              <a:t> (</a:t>
            </a:r>
            <a:r>
              <a:rPr lang="en-GB" sz="2200" dirty="0" err="1">
                <a:solidFill>
                  <a:srgbClr val="FFFF00"/>
                </a:solidFill>
              </a:rPr>
              <a:t>výchova</a:t>
            </a:r>
            <a:r>
              <a:rPr lang="en-GB" sz="2200" dirty="0">
                <a:solidFill>
                  <a:srgbClr val="FFFF00"/>
                </a:solidFill>
              </a:rPr>
              <a:t> </a:t>
            </a:r>
            <a:r>
              <a:rPr lang="en-GB" sz="2200" dirty="0" err="1">
                <a:solidFill>
                  <a:srgbClr val="FFFF00"/>
                </a:solidFill>
              </a:rPr>
              <a:t>má</a:t>
            </a:r>
            <a:r>
              <a:rPr lang="en-GB" sz="2200" dirty="0">
                <a:solidFill>
                  <a:srgbClr val="FFFF00"/>
                </a:solidFill>
              </a:rPr>
              <a:t> </a:t>
            </a:r>
            <a:r>
              <a:rPr lang="en-GB" sz="2200" dirty="0" err="1">
                <a:solidFill>
                  <a:srgbClr val="FFFF00"/>
                </a:solidFill>
              </a:rPr>
              <a:t>umožnit</a:t>
            </a:r>
            <a:r>
              <a:rPr lang="en-GB" sz="2200" dirty="0">
                <a:solidFill>
                  <a:srgbClr val="FFFF00"/>
                </a:solidFill>
              </a:rPr>
              <a:t> </a:t>
            </a:r>
            <a:r>
              <a:rPr lang="en-GB" sz="2200" dirty="0" err="1">
                <a:solidFill>
                  <a:srgbClr val="FFFF00"/>
                </a:solidFill>
              </a:rPr>
              <a:t>řešení</a:t>
            </a:r>
            <a:r>
              <a:rPr lang="en-GB" sz="2200" dirty="0">
                <a:solidFill>
                  <a:srgbClr val="FFFF00"/>
                </a:solidFill>
              </a:rPr>
              <a:t> </a:t>
            </a:r>
            <a:r>
              <a:rPr lang="en-GB" sz="2200" dirty="0" err="1">
                <a:solidFill>
                  <a:srgbClr val="FFFF00"/>
                </a:solidFill>
              </a:rPr>
              <a:t>soc.</a:t>
            </a:r>
            <a:r>
              <a:rPr lang="en-GB" sz="2200" dirty="0">
                <a:solidFill>
                  <a:srgbClr val="FFFF00"/>
                </a:solidFill>
              </a:rPr>
              <a:t> </a:t>
            </a:r>
            <a:r>
              <a:rPr lang="en-GB" sz="2200" dirty="0" err="1">
                <a:solidFill>
                  <a:srgbClr val="FFFF00"/>
                </a:solidFill>
              </a:rPr>
              <a:t>problémů</a:t>
            </a:r>
            <a:r>
              <a:rPr lang="en-GB" sz="2200" dirty="0">
                <a:solidFill>
                  <a:srgbClr val="FFFF00"/>
                </a:solidFill>
              </a:rPr>
              <a:t>)</a:t>
            </a:r>
          </a:p>
          <a:p>
            <a:pPr marL="762000" indent="-576263">
              <a:lnSpc>
                <a:spcPct val="87000"/>
              </a:lnSpc>
              <a:buClrTx/>
              <a:buSzTx/>
              <a:buFontTx/>
              <a:buNone/>
              <a:tabLst>
                <a:tab pos="762000" algn="l"/>
                <a:tab pos="866775" algn="l"/>
                <a:tab pos="1316038" algn="l"/>
                <a:tab pos="1765300" algn="l"/>
                <a:tab pos="2214563" algn="l"/>
                <a:tab pos="2663825" algn="l"/>
                <a:tab pos="3113088" algn="l"/>
                <a:tab pos="3562350" algn="l"/>
                <a:tab pos="4011613" algn="l"/>
                <a:tab pos="4460875" algn="l"/>
                <a:tab pos="4910138" algn="l"/>
                <a:tab pos="5359400" algn="l"/>
                <a:tab pos="5808663" algn="l"/>
                <a:tab pos="6257925" algn="l"/>
                <a:tab pos="6707188" algn="l"/>
                <a:tab pos="7156450" algn="l"/>
                <a:tab pos="7605713" algn="l"/>
                <a:tab pos="8054975" algn="l"/>
                <a:tab pos="8504238" algn="l"/>
                <a:tab pos="8953500" algn="l"/>
                <a:tab pos="9402763" algn="l"/>
              </a:tabLst>
            </a:pPr>
            <a:r>
              <a:rPr lang="en-GB" sz="2200" dirty="0">
                <a:solidFill>
                  <a:srgbClr val="FFFF00"/>
                </a:solidFill>
              </a:rPr>
              <a:t>         - </a:t>
            </a:r>
            <a:r>
              <a:rPr lang="en-GB" sz="2200" dirty="0" err="1">
                <a:solidFill>
                  <a:srgbClr val="FFFF00"/>
                </a:solidFill>
              </a:rPr>
              <a:t>Akademické</a:t>
            </a:r>
            <a:r>
              <a:rPr lang="en-GB" sz="2200" dirty="0">
                <a:solidFill>
                  <a:srgbClr val="FFFF00"/>
                </a:solidFill>
              </a:rPr>
              <a:t> </a:t>
            </a:r>
            <a:r>
              <a:rPr lang="en-GB" sz="2200" dirty="0" err="1">
                <a:solidFill>
                  <a:srgbClr val="FFFF00"/>
                </a:solidFill>
              </a:rPr>
              <a:t>koncepce</a:t>
            </a:r>
            <a:r>
              <a:rPr lang="en-GB" sz="2200" dirty="0">
                <a:solidFill>
                  <a:srgbClr val="FFFF00"/>
                </a:solidFill>
              </a:rPr>
              <a:t> (</a:t>
            </a:r>
            <a:r>
              <a:rPr lang="en-GB" sz="2200" dirty="0" err="1">
                <a:solidFill>
                  <a:srgbClr val="FFFF00"/>
                </a:solidFill>
              </a:rPr>
              <a:t>tradicionalistické</a:t>
            </a:r>
            <a:r>
              <a:rPr lang="en-GB" sz="2200" dirty="0">
                <a:solidFill>
                  <a:srgbClr val="FFFF00"/>
                </a:solidFill>
              </a:rPr>
              <a:t>, </a:t>
            </a:r>
            <a:r>
              <a:rPr lang="en-GB" sz="2200" dirty="0" err="1">
                <a:solidFill>
                  <a:srgbClr val="FFFF00"/>
                </a:solidFill>
              </a:rPr>
              <a:t>klasické</a:t>
            </a:r>
            <a:r>
              <a:rPr lang="en-GB" sz="2200" dirty="0">
                <a:solidFill>
                  <a:srgbClr val="FFFF00"/>
                </a:solidFill>
              </a:rPr>
              <a:t>; </a:t>
            </a:r>
            <a:r>
              <a:rPr lang="en-GB" sz="2200" dirty="0" err="1">
                <a:solidFill>
                  <a:srgbClr val="FFFF00"/>
                </a:solidFill>
              </a:rPr>
              <a:t>předávání</a:t>
            </a:r>
            <a:r>
              <a:rPr lang="en-GB" sz="2200" dirty="0">
                <a:solidFill>
                  <a:srgbClr val="FFFF00"/>
                </a:solidFill>
              </a:rPr>
              <a:t> </a:t>
            </a:r>
            <a:r>
              <a:rPr lang="en-GB" sz="2200" dirty="0" err="1">
                <a:solidFill>
                  <a:srgbClr val="FFFF00"/>
                </a:solidFill>
              </a:rPr>
              <a:t>trvalých</a:t>
            </a:r>
            <a:r>
              <a:rPr lang="en-GB" sz="2200" dirty="0">
                <a:solidFill>
                  <a:srgbClr val="FFFF00"/>
                </a:solidFill>
              </a:rPr>
              <a:t> </a:t>
            </a:r>
            <a:r>
              <a:rPr lang="en-GB" sz="2200" dirty="0" err="1">
                <a:solidFill>
                  <a:srgbClr val="FFFF00"/>
                </a:solidFill>
              </a:rPr>
              <a:t>hodnot</a:t>
            </a:r>
            <a:r>
              <a:rPr lang="en-GB" sz="2200" dirty="0">
                <a:solidFill>
                  <a:srgbClr val="FFFF00"/>
                </a:solidFill>
              </a:rPr>
              <a:t>, </a:t>
            </a:r>
            <a:r>
              <a:rPr lang="en-GB" sz="2200" dirty="0" err="1">
                <a:solidFill>
                  <a:srgbClr val="FFFF00"/>
                </a:solidFill>
              </a:rPr>
              <a:t>znalostí</a:t>
            </a:r>
            <a:r>
              <a:rPr lang="en-GB" sz="2200" dirty="0">
                <a:solidFill>
                  <a:srgbClr val="FFFF00"/>
                </a:solidFill>
              </a:rPr>
              <a:t> a </a:t>
            </a:r>
            <a:r>
              <a:rPr lang="en-GB" sz="2200" dirty="0" err="1">
                <a:solidFill>
                  <a:srgbClr val="FFFF00"/>
                </a:solidFill>
              </a:rPr>
              <a:t>dovedností</a:t>
            </a:r>
            <a:r>
              <a:rPr lang="en-GB" sz="2200" dirty="0">
                <a:solidFill>
                  <a:srgbClr val="FFFF00"/>
                </a:solidFill>
              </a:rPr>
              <a:t>; </a:t>
            </a:r>
            <a:r>
              <a:rPr lang="en-GB" sz="2200" dirty="0" err="1">
                <a:solidFill>
                  <a:srgbClr val="FFFF00"/>
                </a:solidFill>
              </a:rPr>
              <a:t>důraz</a:t>
            </a:r>
            <a:r>
              <a:rPr lang="en-GB" sz="2200" dirty="0">
                <a:solidFill>
                  <a:srgbClr val="FFFF00"/>
                </a:solidFill>
              </a:rPr>
              <a:t> </a:t>
            </a:r>
            <a:r>
              <a:rPr lang="en-GB" sz="2200" dirty="0" err="1">
                <a:solidFill>
                  <a:srgbClr val="FFFF00"/>
                </a:solidFill>
              </a:rPr>
              <a:t>na</a:t>
            </a:r>
            <a:r>
              <a:rPr lang="en-GB" sz="2200" dirty="0">
                <a:solidFill>
                  <a:srgbClr val="FFFF00"/>
                </a:solidFill>
              </a:rPr>
              <a:t> </a:t>
            </a:r>
            <a:r>
              <a:rPr lang="en-GB" sz="2200" dirty="0" err="1">
                <a:solidFill>
                  <a:srgbClr val="FFFF00"/>
                </a:solidFill>
              </a:rPr>
              <a:t>klasické</a:t>
            </a:r>
            <a:r>
              <a:rPr lang="en-GB" sz="2200" dirty="0">
                <a:solidFill>
                  <a:srgbClr val="FFFF00"/>
                </a:solidFill>
              </a:rPr>
              <a:t> </a:t>
            </a:r>
            <a:r>
              <a:rPr lang="en-GB" sz="2200" dirty="0" err="1">
                <a:solidFill>
                  <a:srgbClr val="FFFF00"/>
                </a:solidFill>
              </a:rPr>
              <a:t>vzdělání</a:t>
            </a:r>
            <a:r>
              <a:rPr lang="en-GB" sz="2200" dirty="0">
                <a:solidFill>
                  <a:srgbClr val="FFFF00"/>
                </a:solidFill>
              </a:rPr>
              <a:t>)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2562" cy="1263650"/>
          </a:xfrm>
          <a:solidFill>
            <a:srgbClr val="355E00"/>
          </a:solidFill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3200">
                <a:solidFill>
                  <a:srgbClr val="FFFF00"/>
                </a:solidFill>
              </a:rPr>
              <a:t>Soudobé teorie vzdělávání</a:t>
            </a:r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8313" y="1800225"/>
            <a:ext cx="9072562" cy="5581650"/>
          </a:xfrm>
          <a:solidFill>
            <a:schemeClr val="accent1">
              <a:lumMod val="50000"/>
            </a:schemeClr>
          </a:solidFill>
          <a:ln/>
        </p:spPr>
        <p:txBody>
          <a:bodyPr/>
          <a:lstStyle/>
          <a:p>
            <a:pPr marL="776288" indent="-574675">
              <a:lnSpc>
                <a:spcPct val="87000"/>
              </a:lnSpc>
              <a:buFont typeface="Times New Roman" pitchFamily="16" charset="0"/>
              <a:buChar char="•"/>
              <a:tabLst>
                <a:tab pos="776288" algn="l"/>
                <a:tab pos="881063" algn="l"/>
                <a:tab pos="1330325" algn="l"/>
                <a:tab pos="1779588" algn="l"/>
                <a:tab pos="2228850" algn="l"/>
                <a:tab pos="2678113" algn="l"/>
                <a:tab pos="3127375" algn="l"/>
                <a:tab pos="3576638" algn="l"/>
                <a:tab pos="4025900" algn="l"/>
                <a:tab pos="4475163" algn="l"/>
                <a:tab pos="4924425" algn="l"/>
                <a:tab pos="5373688" algn="l"/>
                <a:tab pos="5822950" algn="l"/>
                <a:tab pos="6272213" algn="l"/>
                <a:tab pos="6721475" algn="l"/>
                <a:tab pos="7170738" algn="l"/>
                <a:tab pos="7620000" algn="l"/>
                <a:tab pos="8069263" algn="l"/>
                <a:tab pos="8518525" algn="l"/>
                <a:tab pos="8967788" algn="l"/>
                <a:tab pos="9417050" algn="l"/>
              </a:tabLst>
            </a:pPr>
            <a:r>
              <a:rPr lang="en-GB" sz="1800" dirty="0" err="1">
                <a:solidFill>
                  <a:srgbClr val="FFFF00"/>
                </a:solidFill>
              </a:rPr>
              <a:t>Sociální</a:t>
            </a:r>
            <a:r>
              <a:rPr lang="en-GB" sz="1800" dirty="0">
                <a:solidFill>
                  <a:srgbClr val="FFFF00"/>
                </a:solidFill>
              </a:rPr>
              <a:t> </a:t>
            </a:r>
            <a:r>
              <a:rPr lang="en-GB" sz="1800" dirty="0" err="1">
                <a:solidFill>
                  <a:srgbClr val="FFFF00"/>
                </a:solidFill>
              </a:rPr>
              <a:t>teorie</a:t>
            </a:r>
            <a:r>
              <a:rPr lang="en-GB" sz="1800" dirty="0">
                <a:solidFill>
                  <a:srgbClr val="FFFF00"/>
                </a:solidFill>
              </a:rPr>
              <a:t> (</a:t>
            </a:r>
            <a:r>
              <a:rPr lang="en-GB" sz="1800" dirty="0" err="1">
                <a:solidFill>
                  <a:srgbClr val="FFFF00"/>
                </a:solidFill>
              </a:rPr>
              <a:t>Freire</a:t>
            </a:r>
            <a:r>
              <a:rPr lang="en-GB" sz="1800" dirty="0">
                <a:solidFill>
                  <a:srgbClr val="FFFF00"/>
                </a:solidFill>
              </a:rPr>
              <a:t> Paulo 1921-1984 </a:t>
            </a:r>
            <a:r>
              <a:rPr lang="en-GB" sz="1800" dirty="0" err="1">
                <a:solidFill>
                  <a:srgbClr val="FFFF00"/>
                </a:solidFill>
              </a:rPr>
              <a:t>výchova</a:t>
            </a:r>
            <a:r>
              <a:rPr lang="en-GB" sz="1800" dirty="0">
                <a:solidFill>
                  <a:srgbClr val="FFFF00"/>
                </a:solidFill>
              </a:rPr>
              <a:t> </a:t>
            </a:r>
            <a:r>
              <a:rPr lang="en-GB" sz="1800" dirty="0" err="1">
                <a:solidFill>
                  <a:srgbClr val="FFFF00"/>
                </a:solidFill>
              </a:rPr>
              <a:t>negramotných</a:t>
            </a:r>
            <a:r>
              <a:rPr lang="en-GB" sz="1800" dirty="0">
                <a:solidFill>
                  <a:srgbClr val="FFFF00"/>
                </a:solidFill>
              </a:rPr>
              <a:t> mas </a:t>
            </a:r>
            <a:r>
              <a:rPr lang="en-GB" sz="1800" dirty="0" err="1">
                <a:solidFill>
                  <a:srgbClr val="FFFF00"/>
                </a:solidFill>
              </a:rPr>
              <a:t>ve</a:t>
            </a:r>
            <a:r>
              <a:rPr lang="en-GB" sz="1800" dirty="0">
                <a:solidFill>
                  <a:srgbClr val="FFFF00"/>
                </a:solidFill>
              </a:rPr>
              <a:t> </a:t>
            </a:r>
            <a:r>
              <a:rPr lang="en-GB" sz="1800" dirty="0" err="1">
                <a:solidFill>
                  <a:srgbClr val="FFFF00"/>
                </a:solidFill>
              </a:rPr>
              <a:t>třetím</a:t>
            </a:r>
            <a:r>
              <a:rPr lang="en-GB" sz="1800" dirty="0">
                <a:solidFill>
                  <a:srgbClr val="FFFF00"/>
                </a:solidFill>
              </a:rPr>
              <a:t> </a:t>
            </a:r>
            <a:r>
              <a:rPr lang="en-GB" sz="1800" dirty="0" err="1">
                <a:solidFill>
                  <a:srgbClr val="FFFF00"/>
                </a:solidFill>
              </a:rPr>
              <a:t>světě</a:t>
            </a:r>
            <a:r>
              <a:rPr lang="en-GB" sz="1800" dirty="0">
                <a:solidFill>
                  <a:srgbClr val="FFFF00"/>
                </a:solidFill>
              </a:rPr>
              <a:t> - </a:t>
            </a:r>
            <a:r>
              <a:rPr lang="en-GB" sz="1800" dirty="0" err="1">
                <a:solidFill>
                  <a:srgbClr val="FFFF00"/>
                </a:solidFill>
              </a:rPr>
              <a:t>sociální</a:t>
            </a:r>
            <a:r>
              <a:rPr lang="en-GB" sz="1800" dirty="0">
                <a:solidFill>
                  <a:srgbClr val="FFFF00"/>
                </a:solidFill>
              </a:rPr>
              <a:t> </a:t>
            </a:r>
            <a:r>
              <a:rPr lang="en-GB" sz="1800" dirty="0" err="1">
                <a:solidFill>
                  <a:srgbClr val="FFFF00"/>
                </a:solidFill>
              </a:rPr>
              <a:t>uvědomění</a:t>
            </a:r>
            <a:r>
              <a:rPr lang="en-GB" sz="1800" dirty="0">
                <a:solidFill>
                  <a:srgbClr val="FFFF00"/>
                </a:solidFill>
              </a:rPr>
              <a:t>; </a:t>
            </a:r>
            <a:r>
              <a:rPr lang="en-GB" sz="1800" dirty="0" err="1">
                <a:solidFill>
                  <a:srgbClr val="FFFF00"/>
                </a:solidFill>
              </a:rPr>
              <a:t>syntéza</a:t>
            </a:r>
            <a:r>
              <a:rPr lang="en-GB" sz="1800" dirty="0">
                <a:solidFill>
                  <a:srgbClr val="FFFF00"/>
                </a:solidFill>
              </a:rPr>
              <a:t> </a:t>
            </a:r>
            <a:r>
              <a:rPr lang="en-GB" sz="1800" dirty="0" err="1">
                <a:solidFill>
                  <a:srgbClr val="FFFF00"/>
                </a:solidFill>
              </a:rPr>
              <a:t>křesťanského</a:t>
            </a:r>
            <a:r>
              <a:rPr lang="en-GB" sz="1800" dirty="0">
                <a:solidFill>
                  <a:srgbClr val="FFFF00"/>
                </a:solidFill>
              </a:rPr>
              <a:t> a </a:t>
            </a:r>
            <a:r>
              <a:rPr lang="en-GB" sz="1800" dirty="0" err="1">
                <a:solidFill>
                  <a:srgbClr val="FFFF00"/>
                </a:solidFill>
              </a:rPr>
              <a:t>marxistického</a:t>
            </a:r>
            <a:r>
              <a:rPr lang="en-GB" sz="1800" dirty="0">
                <a:solidFill>
                  <a:srgbClr val="FFFF00"/>
                </a:solidFill>
              </a:rPr>
              <a:t> </a:t>
            </a:r>
            <a:r>
              <a:rPr lang="en-GB" sz="1800" dirty="0" err="1">
                <a:solidFill>
                  <a:srgbClr val="FFFF00"/>
                </a:solidFill>
              </a:rPr>
              <a:t>přístupu</a:t>
            </a:r>
            <a:r>
              <a:rPr lang="en-GB" sz="1800" dirty="0">
                <a:solidFill>
                  <a:srgbClr val="FFFF00"/>
                </a:solidFill>
              </a:rPr>
              <a:t>; </a:t>
            </a:r>
            <a:r>
              <a:rPr lang="en-GB" sz="1800" dirty="0" err="1">
                <a:solidFill>
                  <a:srgbClr val="FFFF00"/>
                </a:solidFill>
              </a:rPr>
              <a:t>kritická</a:t>
            </a:r>
            <a:r>
              <a:rPr lang="en-GB" sz="1800" dirty="0">
                <a:solidFill>
                  <a:srgbClr val="FFFF00"/>
                </a:solidFill>
              </a:rPr>
              <a:t> </a:t>
            </a:r>
            <a:r>
              <a:rPr lang="en-GB" sz="1800" dirty="0" err="1">
                <a:solidFill>
                  <a:srgbClr val="FFFF00"/>
                </a:solidFill>
              </a:rPr>
              <a:t>pedagogika</a:t>
            </a:r>
            <a:r>
              <a:rPr lang="en-GB" sz="1800" dirty="0">
                <a:solidFill>
                  <a:srgbClr val="FFFF00"/>
                </a:solidFill>
              </a:rPr>
              <a:t> </a:t>
            </a:r>
            <a:r>
              <a:rPr lang="en-GB" sz="1800" dirty="0" err="1">
                <a:solidFill>
                  <a:srgbClr val="FFFF00"/>
                </a:solidFill>
              </a:rPr>
              <a:t>Ericha</a:t>
            </a:r>
            <a:r>
              <a:rPr lang="en-GB" sz="1800" dirty="0">
                <a:solidFill>
                  <a:srgbClr val="FFFF00"/>
                </a:solidFill>
              </a:rPr>
              <a:t> </a:t>
            </a:r>
            <a:r>
              <a:rPr lang="en-GB" sz="1800" dirty="0" err="1">
                <a:solidFill>
                  <a:srgbClr val="FFFF00"/>
                </a:solidFill>
              </a:rPr>
              <a:t>Fromma</a:t>
            </a:r>
            <a:r>
              <a:rPr lang="en-GB" sz="1800" dirty="0">
                <a:solidFill>
                  <a:srgbClr val="FFFF00"/>
                </a:solidFill>
              </a:rPr>
              <a:t>; </a:t>
            </a:r>
            <a:r>
              <a:rPr lang="en-GB" sz="1800" dirty="0" err="1">
                <a:solidFill>
                  <a:srgbClr val="FFFF00"/>
                </a:solidFill>
              </a:rPr>
              <a:t>ekosociální</a:t>
            </a:r>
            <a:r>
              <a:rPr lang="en-GB" sz="1800" dirty="0">
                <a:solidFill>
                  <a:srgbClr val="FFFF00"/>
                </a:solidFill>
              </a:rPr>
              <a:t> </a:t>
            </a:r>
            <a:r>
              <a:rPr lang="en-GB" sz="1800" dirty="0" err="1">
                <a:solidFill>
                  <a:srgbClr val="FFFF00"/>
                </a:solidFill>
              </a:rPr>
              <a:t>teorie</a:t>
            </a:r>
            <a:r>
              <a:rPr lang="en-GB" sz="1800" dirty="0">
                <a:solidFill>
                  <a:srgbClr val="FFFF00"/>
                </a:solidFill>
              </a:rPr>
              <a:t> </a:t>
            </a:r>
            <a:r>
              <a:rPr lang="en-GB" sz="1800" dirty="0" err="1">
                <a:solidFill>
                  <a:srgbClr val="FFFF00"/>
                </a:solidFill>
              </a:rPr>
              <a:t>vzdělávání</a:t>
            </a:r>
            <a:r>
              <a:rPr lang="en-GB" sz="1800" dirty="0">
                <a:solidFill>
                  <a:srgbClr val="FFFF00"/>
                </a:solidFill>
              </a:rPr>
              <a:t> - </a:t>
            </a:r>
            <a:r>
              <a:rPr lang="en-GB" sz="1800" dirty="0" err="1">
                <a:solidFill>
                  <a:srgbClr val="FFFF00"/>
                </a:solidFill>
              </a:rPr>
              <a:t>globální</a:t>
            </a:r>
            <a:r>
              <a:rPr lang="en-GB" sz="1800" dirty="0">
                <a:solidFill>
                  <a:srgbClr val="FFFF00"/>
                </a:solidFill>
              </a:rPr>
              <a:t> </a:t>
            </a:r>
            <a:r>
              <a:rPr lang="en-GB" sz="1800" dirty="0" err="1">
                <a:solidFill>
                  <a:srgbClr val="FFFF00"/>
                </a:solidFill>
              </a:rPr>
              <a:t>pohled</a:t>
            </a:r>
            <a:r>
              <a:rPr lang="en-GB" sz="1800" dirty="0">
                <a:solidFill>
                  <a:srgbClr val="FFFF00"/>
                </a:solidFill>
              </a:rPr>
              <a:t>)</a:t>
            </a:r>
          </a:p>
          <a:p>
            <a:pPr marL="776288" indent="-574675">
              <a:lnSpc>
                <a:spcPct val="87000"/>
              </a:lnSpc>
              <a:buFont typeface="Times New Roman" pitchFamily="16" charset="0"/>
              <a:buChar char="•"/>
              <a:tabLst>
                <a:tab pos="776288" algn="l"/>
                <a:tab pos="881063" algn="l"/>
                <a:tab pos="1330325" algn="l"/>
                <a:tab pos="1779588" algn="l"/>
                <a:tab pos="2228850" algn="l"/>
                <a:tab pos="2678113" algn="l"/>
                <a:tab pos="3127375" algn="l"/>
                <a:tab pos="3576638" algn="l"/>
                <a:tab pos="4025900" algn="l"/>
                <a:tab pos="4475163" algn="l"/>
                <a:tab pos="4924425" algn="l"/>
                <a:tab pos="5373688" algn="l"/>
                <a:tab pos="5822950" algn="l"/>
                <a:tab pos="6272213" algn="l"/>
                <a:tab pos="6721475" algn="l"/>
                <a:tab pos="7170738" algn="l"/>
                <a:tab pos="7620000" algn="l"/>
                <a:tab pos="8069263" algn="l"/>
                <a:tab pos="8518525" algn="l"/>
                <a:tab pos="8967788" algn="l"/>
                <a:tab pos="9417050" algn="l"/>
              </a:tabLst>
            </a:pPr>
            <a:r>
              <a:rPr lang="en-GB" sz="1800" dirty="0" err="1">
                <a:solidFill>
                  <a:srgbClr val="FFFF00"/>
                </a:solidFill>
              </a:rPr>
              <a:t>Technologické</a:t>
            </a:r>
            <a:r>
              <a:rPr lang="en-GB" sz="1800" dirty="0">
                <a:solidFill>
                  <a:srgbClr val="FFFF00"/>
                </a:solidFill>
              </a:rPr>
              <a:t> </a:t>
            </a:r>
            <a:r>
              <a:rPr lang="en-GB" sz="1800" dirty="0" err="1">
                <a:solidFill>
                  <a:srgbClr val="FFFF00"/>
                </a:solidFill>
              </a:rPr>
              <a:t>teorie</a:t>
            </a:r>
            <a:r>
              <a:rPr lang="en-GB" sz="1800" dirty="0">
                <a:solidFill>
                  <a:srgbClr val="FFFF00"/>
                </a:solidFill>
              </a:rPr>
              <a:t> (</a:t>
            </a:r>
            <a:r>
              <a:rPr lang="en-GB" sz="1800" dirty="0" err="1">
                <a:solidFill>
                  <a:srgbClr val="FFFF00"/>
                </a:solidFill>
              </a:rPr>
              <a:t>systémová</a:t>
            </a:r>
            <a:r>
              <a:rPr lang="en-GB" sz="1800" dirty="0">
                <a:solidFill>
                  <a:srgbClr val="FFFF00"/>
                </a:solidFill>
              </a:rPr>
              <a:t> </a:t>
            </a:r>
            <a:r>
              <a:rPr lang="en-GB" sz="1800" dirty="0" err="1">
                <a:solidFill>
                  <a:srgbClr val="FFFF00"/>
                </a:solidFill>
              </a:rPr>
              <a:t>tendence</a:t>
            </a:r>
            <a:r>
              <a:rPr lang="en-GB" sz="1800" dirty="0">
                <a:solidFill>
                  <a:srgbClr val="FFFF00"/>
                </a:solidFill>
              </a:rPr>
              <a:t> - </a:t>
            </a:r>
            <a:r>
              <a:rPr lang="en-GB" sz="1800" dirty="0" err="1">
                <a:solidFill>
                  <a:srgbClr val="FFFF00"/>
                </a:solidFill>
              </a:rPr>
              <a:t>vymezení</a:t>
            </a:r>
            <a:r>
              <a:rPr lang="en-GB" sz="1800" dirty="0">
                <a:solidFill>
                  <a:srgbClr val="FFFF00"/>
                </a:solidFill>
              </a:rPr>
              <a:t> </a:t>
            </a:r>
            <a:r>
              <a:rPr lang="en-GB" sz="1800" dirty="0" err="1">
                <a:solidFill>
                  <a:srgbClr val="FFFF00"/>
                </a:solidFill>
              </a:rPr>
              <a:t>cíle</a:t>
            </a:r>
            <a:r>
              <a:rPr lang="en-GB" sz="1800" dirty="0">
                <a:solidFill>
                  <a:srgbClr val="FFFF00"/>
                </a:solidFill>
              </a:rPr>
              <a:t> a </a:t>
            </a:r>
            <a:r>
              <a:rPr lang="en-GB" sz="1800" dirty="0" err="1">
                <a:solidFill>
                  <a:srgbClr val="FFFF00"/>
                </a:solidFill>
              </a:rPr>
              <a:t>tvorba</a:t>
            </a:r>
            <a:r>
              <a:rPr lang="en-GB" sz="1800" dirty="0">
                <a:solidFill>
                  <a:srgbClr val="FFFF00"/>
                </a:solidFill>
              </a:rPr>
              <a:t> </a:t>
            </a:r>
            <a:r>
              <a:rPr lang="en-GB" sz="1800" dirty="0" err="1">
                <a:solidFill>
                  <a:srgbClr val="FFFF00"/>
                </a:solidFill>
              </a:rPr>
              <a:t>struktury</a:t>
            </a:r>
            <a:r>
              <a:rPr lang="en-GB" sz="1800" dirty="0">
                <a:solidFill>
                  <a:srgbClr val="FFFF00"/>
                </a:solidFill>
              </a:rPr>
              <a:t>; </a:t>
            </a:r>
            <a:r>
              <a:rPr lang="en-GB" sz="1800" dirty="0" err="1">
                <a:solidFill>
                  <a:srgbClr val="FFFF00"/>
                </a:solidFill>
              </a:rPr>
              <a:t>audiovizuální</a:t>
            </a:r>
            <a:r>
              <a:rPr lang="en-GB" sz="1800" dirty="0">
                <a:solidFill>
                  <a:srgbClr val="FFFF00"/>
                </a:solidFill>
              </a:rPr>
              <a:t> </a:t>
            </a:r>
            <a:r>
              <a:rPr lang="en-GB" sz="1800" dirty="0" err="1">
                <a:solidFill>
                  <a:srgbClr val="FFFF00"/>
                </a:solidFill>
              </a:rPr>
              <a:t>pomůcky</a:t>
            </a:r>
            <a:r>
              <a:rPr lang="en-GB" sz="1800" dirty="0">
                <a:solidFill>
                  <a:srgbClr val="FFFF00"/>
                </a:solidFill>
              </a:rPr>
              <a:t>; </a:t>
            </a:r>
            <a:r>
              <a:rPr lang="en-GB" sz="1800" dirty="0" err="1">
                <a:solidFill>
                  <a:srgbClr val="FFFF00"/>
                </a:solidFill>
              </a:rPr>
              <a:t>výcvik</a:t>
            </a:r>
            <a:r>
              <a:rPr lang="en-GB" sz="1800" dirty="0">
                <a:solidFill>
                  <a:srgbClr val="FFFF00"/>
                </a:solidFill>
              </a:rPr>
              <a:t>)</a:t>
            </a:r>
          </a:p>
          <a:p>
            <a:pPr marL="776288" indent="-574675">
              <a:lnSpc>
                <a:spcPct val="87000"/>
              </a:lnSpc>
              <a:buFont typeface="Times New Roman" pitchFamily="16" charset="0"/>
              <a:buChar char="•"/>
              <a:tabLst>
                <a:tab pos="776288" algn="l"/>
                <a:tab pos="881063" algn="l"/>
                <a:tab pos="1330325" algn="l"/>
                <a:tab pos="1779588" algn="l"/>
                <a:tab pos="2228850" algn="l"/>
                <a:tab pos="2678113" algn="l"/>
                <a:tab pos="3127375" algn="l"/>
                <a:tab pos="3576638" algn="l"/>
                <a:tab pos="4025900" algn="l"/>
                <a:tab pos="4475163" algn="l"/>
                <a:tab pos="4924425" algn="l"/>
                <a:tab pos="5373688" algn="l"/>
                <a:tab pos="5822950" algn="l"/>
                <a:tab pos="6272213" algn="l"/>
                <a:tab pos="6721475" algn="l"/>
                <a:tab pos="7170738" algn="l"/>
                <a:tab pos="7620000" algn="l"/>
                <a:tab pos="8069263" algn="l"/>
                <a:tab pos="8518525" algn="l"/>
                <a:tab pos="8967788" algn="l"/>
                <a:tab pos="9417050" algn="l"/>
              </a:tabLst>
            </a:pPr>
            <a:r>
              <a:rPr lang="en-GB" sz="1800" dirty="0" err="1">
                <a:solidFill>
                  <a:srgbClr val="FFFF00"/>
                </a:solidFill>
              </a:rPr>
              <a:t>Spiritualistické</a:t>
            </a:r>
            <a:r>
              <a:rPr lang="en-GB" sz="1800" dirty="0">
                <a:solidFill>
                  <a:srgbClr val="FFFF00"/>
                </a:solidFill>
              </a:rPr>
              <a:t> </a:t>
            </a:r>
            <a:r>
              <a:rPr lang="en-GB" sz="1800" dirty="0" err="1">
                <a:solidFill>
                  <a:srgbClr val="FFFF00"/>
                </a:solidFill>
              </a:rPr>
              <a:t>teorie</a:t>
            </a:r>
            <a:r>
              <a:rPr lang="en-GB" sz="1800" dirty="0">
                <a:solidFill>
                  <a:srgbClr val="FFFF00"/>
                </a:solidFill>
              </a:rPr>
              <a:t> - (1. proud </a:t>
            </a:r>
            <a:r>
              <a:rPr lang="en-GB" sz="1800" dirty="0" err="1">
                <a:solidFill>
                  <a:srgbClr val="FFFF00"/>
                </a:solidFill>
              </a:rPr>
              <a:t>tradiční</a:t>
            </a:r>
            <a:r>
              <a:rPr lang="en-GB" sz="1800" dirty="0">
                <a:solidFill>
                  <a:srgbClr val="FFFF00"/>
                </a:solidFill>
              </a:rPr>
              <a:t> </a:t>
            </a:r>
            <a:r>
              <a:rPr lang="en-GB" sz="1800" dirty="0" err="1">
                <a:solidFill>
                  <a:srgbClr val="FFFF00"/>
                </a:solidFill>
              </a:rPr>
              <a:t>charakter</a:t>
            </a:r>
            <a:r>
              <a:rPr lang="en-GB" sz="1800" dirty="0">
                <a:solidFill>
                  <a:srgbClr val="FFFF00"/>
                </a:solidFill>
              </a:rPr>
              <a:t> </a:t>
            </a:r>
            <a:r>
              <a:rPr lang="en-GB" sz="1800" dirty="0" err="1">
                <a:solidFill>
                  <a:srgbClr val="FFFF00"/>
                </a:solidFill>
              </a:rPr>
              <a:t>předávání</a:t>
            </a:r>
            <a:r>
              <a:rPr lang="en-GB" sz="1800" dirty="0">
                <a:solidFill>
                  <a:srgbClr val="FFFF00"/>
                </a:solidFill>
              </a:rPr>
              <a:t> </a:t>
            </a:r>
            <a:r>
              <a:rPr lang="en-GB" sz="1800" dirty="0" err="1">
                <a:solidFill>
                  <a:srgbClr val="FFFF00"/>
                </a:solidFill>
              </a:rPr>
              <a:t>náboženských</a:t>
            </a:r>
            <a:r>
              <a:rPr lang="en-GB" sz="1800" dirty="0">
                <a:solidFill>
                  <a:srgbClr val="FFFF00"/>
                </a:solidFill>
              </a:rPr>
              <a:t> </a:t>
            </a:r>
            <a:r>
              <a:rPr lang="en-GB" sz="1800" dirty="0" err="1">
                <a:solidFill>
                  <a:srgbClr val="FFFF00"/>
                </a:solidFill>
              </a:rPr>
              <a:t>poznatků</a:t>
            </a:r>
            <a:r>
              <a:rPr lang="en-GB" sz="1800" dirty="0">
                <a:solidFill>
                  <a:srgbClr val="FFFF00"/>
                </a:solidFill>
              </a:rPr>
              <a:t>; 2. proud: Tao, Zen, </a:t>
            </a:r>
            <a:r>
              <a:rPr lang="en-GB" sz="1800" dirty="0" err="1">
                <a:solidFill>
                  <a:srgbClr val="FFFF00"/>
                </a:solidFill>
              </a:rPr>
              <a:t>kosmické</a:t>
            </a:r>
            <a:r>
              <a:rPr lang="en-GB" sz="1800" dirty="0">
                <a:solidFill>
                  <a:srgbClr val="FFFF00"/>
                </a:solidFill>
              </a:rPr>
              <a:t> </a:t>
            </a:r>
            <a:r>
              <a:rPr lang="en-GB" sz="1800" dirty="0" err="1">
                <a:solidFill>
                  <a:srgbClr val="FFFF00"/>
                </a:solidFill>
              </a:rPr>
              <a:t>vědomí</a:t>
            </a:r>
            <a:r>
              <a:rPr lang="en-GB" sz="1800" dirty="0">
                <a:solidFill>
                  <a:srgbClr val="FFFF00"/>
                </a:solidFill>
              </a:rPr>
              <a:t> a 70´; </a:t>
            </a:r>
            <a:r>
              <a:rPr lang="en-GB" sz="1800" dirty="0" err="1">
                <a:solidFill>
                  <a:srgbClr val="FFFF00"/>
                </a:solidFill>
              </a:rPr>
              <a:t>Merilyn</a:t>
            </a:r>
            <a:r>
              <a:rPr lang="en-GB" sz="1800" dirty="0">
                <a:solidFill>
                  <a:srgbClr val="FFFF00"/>
                </a:solidFill>
              </a:rPr>
              <a:t> Ferguson: </a:t>
            </a:r>
            <a:r>
              <a:rPr lang="en-GB" sz="1800" dirty="0" err="1">
                <a:solidFill>
                  <a:srgbClr val="FFFF00"/>
                </a:solidFill>
              </a:rPr>
              <a:t>Věk</a:t>
            </a:r>
            <a:r>
              <a:rPr lang="en-GB" sz="1800" dirty="0">
                <a:solidFill>
                  <a:srgbClr val="FFFF00"/>
                </a:solidFill>
              </a:rPr>
              <a:t> </a:t>
            </a:r>
            <a:r>
              <a:rPr lang="en-GB" sz="1800" dirty="0" err="1">
                <a:solidFill>
                  <a:srgbClr val="FFFF00"/>
                </a:solidFill>
              </a:rPr>
              <a:t>Vodnáře</a:t>
            </a:r>
            <a:r>
              <a:rPr lang="en-GB" sz="1800" dirty="0">
                <a:solidFill>
                  <a:srgbClr val="FFFF00"/>
                </a:solidFill>
              </a:rPr>
              <a:t>)</a:t>
            </a:r>
          </a:p>
          <a:p>
            <a:pPr marL="776288" indent="-574675">
              <a:lnSpc>
                <a:spcPct val="87000"/>
              </a:lnSpc>
              <a:buFont typeface="Times New Roman" pitchFamily="16" charset="0"/>
              <a:buChar char="•"/>
              <a:tabLst>
                <a:tab pos="776288" algn="l"/>
                <a:tab pos="881063" algn="l"/>
                <a:tab pos="1330325" algn="l"/>
                <a:tab pos="1779588" algn="l"/>
                <a:tab pos="2228850" algn="l"/>
                <a:tab pos="2678113" algn="l"/>
                <a:tab pos="3127375" algn="l"/>
                <a:tab pos="3576638" algn="l"/>
                <a:tab pos="4025900" algn="l"/>
                <a:tab pos="4475163" algn="l"/>
                <a:tab pos="4924425" algn="l"/>
                <a:tab pos="5373688" algn="l"/>
                <a:tab pos="5822950" algn="l"/>
                <a:tab pos="6272213" algn="l"/>
                <a:tab pos="6721475" algn="l"/>
                <a:tab pos="7170738" algn="l"/>
                <a:tab pos="7620000" algn="l"/>
                <a:tab pos="8069263" algn="l"/>
                <a:tab pos="8518525" algn="l"/>
                <a:tab pos="8967788" algn="l"/>
                <a:tab pos="9417050" algn="l"/>
              </a:tabLst>
            </a:pPr>
            <a:r>
              <a:rPr lang="en-GB" sz="1800" dirty="0" err="1">
                <a:solidFill>
                  <a:srgbClr val="FFFF00"/>
                </a:solidFill>
              </a:rPr>
              <a:t>Personalistické</a:t>
            </a:r>
            <a:r>
              <a:rPr lang="en-GB" sz="1800" dirty="0">
                <a:solidFill>
                  <a:srgbClr val="FFFF00"/>
                </a:solidFill>
              </a:rPr>
              <a:t> </a:t>
            </a:r>
            <a:r>
              <a:rPr lang="en-GB" sz="1800" dirty="0" err="1">
                <a:solidFill>
                  <a:srgbClr val="FFFF00"/>
                </a:solidFill>
              </a:rPr>
              <a:t>teorie</a:t>
            </a:r>
            <a:r>
              <a:rPr lang="en-GB" sz="1800" dirty="0">
                <a:solidFill>
                  <a:srgbClr val="FFFF00"/>
                </a:solidFill>
              </a:rPr>
              <a:t> (Rogers - </a:t>
            </a:r>
            <a:r>
              <a:rPr lang="en-GB" sz="1800" dirty="0" err="1">
                <a:solidFill>
                  <a:srgbClr val="FFFF00"/>
                </a:solidFill>
              </a:rPr>
              <a:t>všechny</a:t>
            </a:r>
            <a:r>
              <a:rPr lang="en-GB" sz="1800" dirty="0">
                <a:solidFill>
                  <a:srgbClr val="FFFF00"/>
                </a:solidFill>
              </a:rPr>
              <a:t> </a:t>
            </a:r>
            <a:r>
              <a:rPr lang="en-GB" sz="1800" dirty="0" err="1">
                <a:solidFill>
                  <a:srgbClr val="FFFF00"/>
                </a:solidFill>
              </a:rPr>
              <a:t>lidské</a:t>
            </a:r>
            <a:r>
              <a:rPr lang="en-GB" sz="1800" dirty="0">
                <a:solidFill>
                  <a:srgbClr val="FFFF00"/>
                </a:solidFill>
              </a:rPr>
              <a:t> </a:t>
            </a:r>
            <a:r>
              <a:rPr lang="en-GB" sz="1800" dirty="0" err="1">
                <a:solidFill>
                  <a:srgbClr val="FFFF00"/>
                </a:solidFill>
              </a:rPr>
              <a:t>bytosti</a:t>
            </a:r>
            <a:r>
              <a:rPr lang="en-GB" sz="1800" dirty="0">
                <a:solidFill>
                  <a:srgbClr val="FFFF00"/>
                </a:solidFill>
              </a:rPr>
              <a:t> </a:t>
            </a:r>
            <a:r>
              <a:rPr lang="en-GB" sz="1800" dirty="0" err="1">
                <a:solidFill>
                  <a:srgbClr val="FFFF00"/>
                </a:solidFill>
              </a:rPr>
              <a:t>mají</a:t>
            </a:r>
            <a:r>
              <a:rPr lang="en-GB" sz="1800" dirty="0">
                <a:solidFill>
                  <a:srgbClr val="FFFF00"/>
                </a:solidFill>
              </a:rPr>
              <a:t> </a:t>
            </a:r>
            <a:r>
              <a:rPr lang="en-GB" sz="1800" dirty="0" err="1">
                <a:solidFill>
                  <a:srgbClr val="FFFF00"/>
                </a:solidFill>
              </a:rPr>
              <a:t>pozitivní</a:t>
            </a:r>
            <a:r>
              <a:rPr lang="en-GB" sz="1800" dirty="0">
                <a:solidFill>
                  <a:srgbClr val="FFFF00"/>
                </a:solidFill>
              </a:rPr>
              <a:t> </a:t>
            </a:r>
            <a:r>
              <a:rPr lang="en-GB" sz="1800" dirty="0" err="1">
                <a:solidFill>
                  <a:srgbClr val="FFFF00"/>
                </a:solidFill>
              </a:rPr>
              <a:t>směřování</a:t>
            </a:r>
            <a:r>
              <a:rPr lang="en-GB" sz="1800" dirty="0">
                <a:solidFill>
                  <a:srgbClr val="FFFF00"/>
                </a:solidFill>
              </a:rPr>
              <a:t>, </a:t>
            </a:r>
            <a:r>
              <a:rPr lang="en-GB" sz="1800" dirty="0" err="1">
                <a:solidFill>
                  <a:srgbClr val="FFFF00"/>
                </a:solidFill>
              </a:rPr>
              <a:t>nejvyšší</a:t>
            </a:r>
            <a:r>
              <a:rPr lang="en-GB" sz="1800" dirty="0">
                <a:solidFill>
                  <a:srgbClr val="FFFF00"/>
                </a:solidFill>
              </a:rPr>
              <a:t> </a:t>
            </a:r>
            <a:r>
              <a:rPr lang="en-GB" sz="1800" dirty="0" err="1">
                <a:solidFill>
                  <a:srgbClr val="FFFF00"/>
                </a:solidFill>
              </a:rPr>
              <a:t>autoritou</a:t>
            </a:r>
            <a:r>
              <a:rPr lang="en-GB" sz="1800" dirty="0">
                <a:solidFill>
                  <a:srgbClr val="FFFF00"/>
                </a:solidFill>
              </a:rPr>
              <a:t> je </a:t>
            </a:r>
            <a:r>
              <a:rPr lang="en-GB" sz="1800" dirty="0" err="1">
                <a:solidFill>
                  <a:srgbClr val="FFFF00"/>
                </a:solidFill>
              </a:rPr>
              <a:t>zkušenost</a:t>
            </a:r>
            <a:r>
              <a:rPr lang="en-GB" sz="1800" dirty="0">
                <a:solidFill>
                  <a:srgbClr val="FFFF00"/>
                </a:solidFill>
              </a:rPr>
              <a:t>)</a:t>
            </a:r>
          </a:p>
          <a:p>
            <a:pPr marL="776288" indent="-574675">
              <a:lnSpc>
                <a:spcPct val="87000"/>
              </a:lnSpc>
              <a:buFont typeface="Times New Roman" pitchFamily="16" charset="0"/>
              <a:buChar char="•"/>
              <a:tabLst>
                <a:tab pos="776288" algn="l"/>
                <a:tab pos="881063" algn="l"/>
                <a:tab pos="1330325" algn="l"/>
                <a:tab pos="1779588" algn="l"/>
                <a:tab pos="2228850" algn="l"/>
                <a:tab pos="2678113" algn="l"/>
                <a:tab pos="3127375" algn="l"/>
                <a:tab pos="3576638" algn="l"/>
                <a:tab pos="4025900" algn="l"/>
                <a:tab pos="4475163" algn="l"/>
                <a:tab pos="4924425" algn="l"/>
                <a:tab pos="5373688" algn="l"/>
                <a:tab pos="5822950" algn="l"/>
                <a:tab pos="6272213" algn="l"/>
                <a:tab pos="6721475" algn="l"/>
                <a:tab pos="7170738" algn="l"/>
                <a:tab pos="7620000" algn="l"/>
                <a:tab pos="8069263" algn="l"/>
                <a:tab pos="8518525" algn="l"/>
                <a:tab pos="8967788" algn="l"/>
                <a:tab pos="9417050" algn="l"/>
              </a:tabLst>
            </a:pPr>
            <a:r>
              <a:rPr lang="en-GB" sz="1800" dirty="0" err="1">
                <a:solidFill>
                  <a:srgbClr val="FFFF00"/>
                </a:solidFill>
              </a:rPr>
              <a:t>Systém</a:t>
            </a:r>
            <a:r>
              <a:rPr lang="en-GB" sz="1800" dirty="0">
                <a:solidFill>
                  <a:srgbClr val="FFFF00"/>
                </a:solidFill>
              </a:rPr>
              <a:t> </a:t>
            </a:r>
            <a:r>
              <a:rPr lang="en-GB" sz="1800" dirty="0" err="1">
                <a:solidFill>
                  <a:srgbClr val="FFFF00"/>
                </a:solidFill>
              </a:rPr>
              <a:t>klasického</a:t>
            </a:r>
            <a:r>
              <a:rPr lang="en-GB" sz="1800" dirty="0">
                <a:solidFill>
                  <a:srgbClr val="FFFF00"/>
                </a:solidFill>
              </a:rPr>
              <a:t> </a:t>
            </a:r>
            <a:r>
              <a:rPr lang="en-GB" sz="1800" dirty="0" err="1">
                <a:solidFill>
                  <a:srgbClr val="FFFF00"/>
                </a:solidFill>
              </a:rPr>
              <a:t>vzdělávání</a:t>
            </a:r>
            <a:r>
              <a:rPr lang="en-GB" sz="1800" dirty="0">
                <a:solidFill>
                  <a:srgbClr val="FFFF00"/>
                </a:solidFill>
              </a:rPr>
              <a:t> - </a:t>
            </a:r>
            <a:r>
              <a:rPr lang="en-GB" sz="1800" dirty="0" err="1">
                <a:solidFill>
                  <a:srgbClr val="FFFF00"/>
                </a:solidFill>
              </a:rPr>
              <a:t>dobré</a:t>
            </a:r>
            <a:r>
              <a:rPr lang="en-GB" sz="1800" dirty="0">
                <a:solidFill>
                  <a:srgbClr val="FFFF00"/>
                </a:solidFill>
              </a:rPr>
              <a:t> </a:t>
            </a:r>
            <a:r>
              <a:rPr lang="en-GB" sz="1800" dirty="0" err="1">
                <a:solidFill>
                  <a:srgbClr val="FFFF00"/>
                </a:solidFill>
              </a:rPr>
              <a:t>vzdělání</a:t>
            </a:r>
            <a:r>
              <a:rPr lang="en-GB" sz="1800" dirty="0">
                <a:solidFill>
                  <a:srgbClr val="FFFF00"/>
                </a:solidFill>
              </a:rPr>
              <a:t> - </a:t>
            </a:r>
            <a:r>
              <a:rPr lang="en-GB" sz="1800" dirty="0" err="1">
                <a:solidFill>
                  <a:srgbClr val="FFFF00"/>
                </a:solidFill>
              </a:rPr>
              <a:t>alternativa</a:t>
            </a:r>
            <a:r>
              <a:rPr lang="en-GB" sz="1800" dirty="0">
                <a:solidFill>
                  <a:srgbClr val="FFFF00"/>
                </a:solidFill>
              </a:rPr>
              <a:t> k </a:t>
            </a:r>
            <a:r>
              <a:rPr lang="en-GB" sz="1800" dirty="0" err="1">
                <a:solidFill>
                  <a:srgbClr val="FFFF00"/>
                </a:solidFill>
              </a:rPr>
              <a:t>demokratickému</a:t>
            </a:r>
            <a:r>
              <a:rPr lang="en-GB" sz="1800" dirty="0">
                <a:solidFill>
                  <a:srgbClr val="FFFF00"/>
                </a:solidFill>
              </a:rPr>
              <a:t> </a:t>
            </a:r>
            <a:r>
              <a:rPr lang="en-GB" sz="1800" dirty="0" err="1">
                <a:solidFill>
                  <a:srgbClr val="FFFF00"/>
                </a:solidFill>
              </a:rPr>
              <a:t>vzdělávání</a:t>
            </a:r>
            <a:endParaRPr lang="en-GB" sz="1800" dirty="0">
              <a:solidFill>
                <a:srgbClr val="FFFF00"/>
              </a:solidFill>
            </a:endParaRPr>
          </a:p>
          <a:p>
            <a:pPr marL="776288" indent="-574675">
              <a:lnSpc>
                <a:spcPct val="87000"/>
              </a:lnSpc>
              <a:buFont typeface="Times New Roman" pitchFamily="16" charset="0"/>
              <a:buChar char="•"/>
              <a:tabLst>
                <a:tab pos="776288" algn="l"/>
                <a:tab pos="881063" algn="l"/>
                <a:tab pos="1330325" algn="l"/>
                <a:tab pos="1779588" algn="l"/>
                <a:tab pos="2228850" algn="l"/>
                <a:tab pos="2678113" algn="l"/>
                <a:tab pos="3127375" algn="l"/>
                <a:tab pos="3576638" algn="l"/>
                <a:tab pos="4025900" algn="l"/>
                <a:tab pos="4475163" algn="l"/>
                <a:tab pos="4924425" algn="l"/>
                <a:tab pos="5373688" algn="l"/>
                <a:tab pos="5822950" algn="l"/>
                <a:tab pos="6272213" algn="l"/>
                <a:tab pos="6721475" algn="l"/>
                <a:tab pos="7170738" algn="l"/>
                <a:tab pos="7620000" algn="l"/>
                <a:tab pos="8069263" algn="l"/>
                <a:tab pos="8518525" algn="l"/>
                <a:tab pos="8967788" algn="l"/>
                <a:tab pos="9417050" algn="l"/>
              </a:tabLst>
            </a:pPr>
            <a:r>
              <a:rPr lang="en-GB" sz="1800" dirty="0" err="1">
                <a:solidFill>
                  <a:srgbClr val="FFFF00"/>
                </a:solidFill>
              </a:rPr>
              <a:t>Kognitivně</a:t>
            </a:r>
            <a:r>
              <a:rPr lang="en-GB" sz="1800" dirty="0">
                <a:solidFill>
                  <a:srgbClr val="FFFF00"/>
                </a:solidFill>
              </a:rPr>
              <a:t> </a:t>
            </a:r>
            <a:r>
              <a:rPr lang="en-GB" sz="1800" dirty="0" err="1">
                <a:solidFill>
                  <a:srgbClr val="FFFF00"/>
                </a:solidFill>
              </a:rPr>
              <a:t>psychologické</a:t>
            </a:r>
            <a:r>
              <a:rPr lang="en-GB" sz="1800" dirty="0">
                <a:solidFill>
                  <a:srgbClr val="FFFF00"/>
                </a:solidFill>
              </a:rPr>
              <a:t> </a:t>
            </a:r>
            <a:r>
              <a:rPr lang="en-GB" sz="1800" dirty="0" err="1">
                <a:solidFill>
                  <a:srgbClr val="FFFF00"/>
                </a:solidFill>
              </a:rPr>
              <a:t>teorie</a:t>
            </a:r>
            <a:r>
              <a:rPr lang="en-GB" sz="1800" dirty="0">
                <a:solidFill>
                  <a:srgbClr val="FFFF00"/>
                </a:solidFill>
              </a:rPr>
              <a:t> (</a:t>
            </a:r>
            <a:r>
              <a:rPr lang="en-GB" sz="1800" dirty="0" err="1">
                <a:solidFill>
                  <a:srgbClr val="FFFF00"/>
                </a:solidFill>
              </a:rPr>
              <a:t>Bachelard</a:t>
            </a:r>
            <a:r>
              <a:rPr lang="en-GB" sz="1800" dirty="0">
                <a:solidFill>
                  <a:srgbClr val="FFFF00"/>
                </a:solidFill>
              </a:rPr>
              <a:t> „</a:t>
            </a:r>
            <a:r>
              <a:rPr lang="en-GB" sz="1800" dirty="0" err="1">
                <a:solidFill>
                  <a:srgbClr val="FFFF00"/>
                </a:solidFill>
              </a:rPr>
              <a:t>Neznalost</a:t>
            </a:r>
            <a:r>
              <a:rPr lang="en-GB" sz="1800" dirty="0">
                <a:solidFill>
                  <a:srgbClr val="FFFF00"/>
                </a:solidFill>
              </a:rPr>
              <a:t> je </a:t>
            </a:r>
            <a:r>
              <a:rPr lang="en-GB" sz="1800" dirty="0" err="1">
                <a:solidFill>
                  <a:srgbClr val="FFFF00"/>
                </a:solidFill>
              </a:rPr>
              <a:t>jistou</a:t>
            </a:r>
            <a:r>
              <a:rPr lang="en-GB" sz="1800" dirty="0">
                <a:solidFill>
                  <a:srgbClr val="FFFF00"/>
                </a:solidFill>
              </a:rPr>
              <a:t> </a:t>
            </a:r>
            <a:r>
              <a:rPr lang="en-GB" sz="1800" dirty="0" err="1">
                <a:solidFill>
                  <a:srgbClr val="FFFF00"/>
                </a:solidFill>
              </a:rPr>
              <a:t>formou</a:t>
            </a:r>
            <a:r>
              <a:rPr lang="en-GB" sz="1800" dirty="0">
                <a:solidFill>
                  <a:srgbClr val="FFFF00"/>
                </a:solidFill>
              </a:rPr>
              <a:t> </a:t>
            </a:r>
            <a:r>
              <a:rPr lang="en-GB" sz="1800" dirty="0" err="1">
                <a:solidFill>
                  <a:srgbClr val="FFFF00"/>
                </a:solidFill>
              </a:rPr>
              <a:t>poznání</a:t>
            </a:r>
            <a:r>
              <a:rPr lang="en-GB" sz="1800" dirty="0">
                <a:solidFill>
                  <a:srgbClr val="FFFF00"/>
                </a:solidFill>
              </a:rPr>
              <a:t> - </a:t>
            </a:r>
            <a:r>
              <a:rPr lang="en-GB" sz="1800" dirty="0" err="1">
                <a:solidFill>
                  <a:srgbClr val="FFFF00"/>
                </a:solidFill>
              </a:rPr>
              <a:t>síť</a:t>
            </a:r>
            <a:r>
              <a:rPr lang="en-GB" sz="1800" dirty="0">
                <a:solidFill>
                  <a:srgbClr val="FFFF00"/>
                </a:solidFill>
              </a:rPr>
              <a:t> </a:t>
            </a:r>
            <a:r>
              <a:rPr lang="en-GB" sz="1800" dirty="0" err="1">
                <a:solidFill>
                  <a:srgbClr val="FFFF00"/>
                </a:solidFill>
              </a:rPr>
              <a:t>vzájemně</a:t>
            </a:r>
            <a:r>
              <a:rPr lang="en-GB" sz="1800" dirty="0">
                <a:solidFill>
                  <a:srgbClr val="FFFF00"/>
                </a:solidFill>
              </a:rPr>
              <a:t> se </a:t>
            </a:r>
            <a:r>
              <a:rPr lang="en-GB" sz="1800" dirty="0" err="1">
                <a:solidFill>
                  <a:srgbClr val="FFFF00"/>
                </a:solidFill>
              </a:rPr>
              <a:t>podporujících</a:t>
            </a:r>
            <a:r>
              <a:rPr lang="en-GB" sz="1800" dirty="0">
                <a:solidFill>
                  <a:srgbClr val="FFFF00"/>
                </a:solidFill>
              </a:rPr>
              <a:t> </a:t>
            </a:r>
            <a:r>
              <a:rPr lang="en-GB" sz="1800" dirty="0" err="1" smtClean="0">
                <a:solidFill>
                  <a:srgbClr val="FFFF00"/>
                </a:solidFill>
              </a:rPr>
              <a:t>omylů</a:t>
            </a:r>
            <a:r>
              <a:rPr lang="cs-CZ" sz="1800" dirty="0" smtClean="0">
                <a:solidFill>
                  <a:srgbClr val="FFFF00"/>
                </a:solidFill>
              </a:rPr>
              <a:t>“</a:t>
            </a:r>
            <a:r>
              <a:rPr lang="en-GB" sz="1800" dirty="0" smtClean="0">
                <a:solidFill>
                  <a:srgbClr val="FFFF00"/>
                </a:solidFill>
              </a:rPr>
              <a:t>)</a:t>
            </a:r>
            <a:endParaRPr lang="en-GB" sz="18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852948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2562" cy="1263650"/>
          </a:xfrm>
          <a:solidFill>
            <a:srgbClr val="355E00"/>
          </a:solidFill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3600">
                <a:solidFill>
                  <a:srgbClr val="FFFF00"/>
                </a:solidFill>
              </a:rPr>
              <a:t>FILOZOFICKÁ TEORIE KURIKULA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8313" y="1798638"/>
            <a:ext cx="9072562" cy="5581650"/>
          </a:xfrm>
          <a:solidFill>
            <a:srgbClr val="004A4A"/>
          </a:solidFill>
          <a:ln/>
        </p:spPr>
        <p:txBody>
          <a:bodyPr/>
          <a:lstStyle/>
          <a:p>
            <a:pPr marL="762000" indent="-576263">
              <a:lnSpc>
                <a:spcPct val="87000"/>
              </a:lnSpc>
              <a:buFont typeface="Times New Roman" pitchFamily="16" charset="0"/>
              <a:buChar char="•"/>
              <a:tabLst>
                <a:tab pos="762000" algn="l"/>
                <a:tab pos="866775" algn="l"/>
                <a:tab pos="1316038" algn="l"/>
                <a:tab pos="1765300" algn="l"/>
                <a:tab pos="2214563" algn="l"/>
                <a:tab pos="2663825" algn="l"/>
                <a:tab pos="3113088" algn="l"/>
                <a:tab pos="3562350" algn="l"/>
                <a:tab pos="4011613" algn="l"/>
                <a:tab pos="4460875" algn="l"/>
                <a:tab pos="4910138" algn="l"/>
                <a:tab pos="5359400" algn="l"/>
                <a:tab pos="5808663" algn="l"/>
                <a:tab pos="6257925" algn="l"/>
                <a:tab pos="6707188" algn="l"/>
                <a:tab pos="7156450" algn="l"/>
                <a:tab pos="7605713" algn="l"/>
                <a:tab pos="8054975" algn="l"/>
                <a:tab pos="8504238" algn="l"/>
                <a:tab pos="8953500" algn="l"/>
                <a:tab pos="9402763" algn="l"/>
              </a:tabLst>
            </a:pPr>
            <a:r>
              <a:rPr lang="en-GB" sz="2200" dirty="0" err="1">
                <a:solidFill>
                  <a:srgbClr val="FFFF00"/>
                </a:solidFill>
              </a:rPr>
              <a:t>Dnes</a:t>
            </a:r>
            <a:r>
              <a:rPr lang="en-GB" sz="2200" dirty="0">
                <a:solidFill>
                  <a:srgbClr val="FFFF00"/>
                </a:solidFill>
              </a:rPr>
              <a:t> se </a:t>
            </a:r>
            <a:r>
              <a:rPr lang="en-GB" sz="2200" dirty="0" err="1">
                <a:solidFill>
                  <a:srgbClr val="FFFF00"/>
                </a:solidFill>
              </a:rPr>
              <a:t>nejčastěji</a:t>
            </a:r>
            <a:r>
              <a:rPr lang="en-GB" sz="2200" dirty="0">
                <a:solidFill>
                  <a:srgbClr val="FFFF00"/>
                </a:solidFill>
              </a:rPr>
              <a:t> </a:t>
            </a:r>
            <a:r>
              <a:rPr lang="en-GB" sz="2200" dirty="0" err="1">
                <a:solidFill>
                  <a:srgbClr val="FFFF00"/>
                </a:solidFill>
              </a:rPr>
              <a:t>třídí</a:t>
            </a:r>
            <a:r>
              <a:rPr lang="en-GB" sz="2200" dirty="0">
                <a:solidFill>
                  <a:srgbClr val="FFFF00"/>
                </a:solidFill>
              </a:rPr>
              <a:t> </a:t>
            </a:r>
            <a:r>
              <a:rPr lang="en-GB" sz="2200" dirty="0" err="1">
                <a:solidFill>
                  <a:srgbClr val="FFFF00"/>
                </a:solidFill>
              </a:rPr>
              <a:t>filozofické</a:t>
            </a:r>
            <a:r>
              <a:rPr lang="en-GB" sz="2200" dirty="0">
                <a:solidFill>
                  <a:srgbClr val="FFFF00"/>
                </a:solidFill>
              </a:rPr>
              <a:t> </a:t>
            </a:r>
            <a:r>
              <a:rPr lang="en-GB" sz="2200" dirty="0" err="1">
                <a:solidFill>
                  <a:srgbClr val="FFFF00"/>
                </a:solidFill>
              </a:rPr>
              <a:t>přístupy</a:t>
            </a:r>
            <a:r>
              <a:rPr lang="en-GB" sz="2200" dirty="0">
                <a:solidFill>
                  <a:srgbClr val="FFFF00"/>
                </a:solidFill>
              </a:rPr>
              <a:t> </a:t>
            </a:r>
            <a:r>
              <a:rPr lang="en-GB" sz="2200" dirty="0" err="1">
                <a:solidFill>
                  <a:srgbClr val="FFFF00"/>
                </a:solidFill>
              </a:rPr>
              <a:t>ke</a:t>
            </a:r>
            <a:r>
              <a:rPr lang="en-GB" sz="2200" dirty="0">
                <a:solidFill>
                  <a:srgbClr val="FFFF00"/>
                </a:solidFill>
              </a:rPr>
              <a:t> </a:t>
            </a:r>
            <a:r>
              <a:rPr lang="en-GB" sz="2200" dirty="0" err="1">
                <a:solidFill>
                  <a:srgbClr val="FFFF00"/>
                </a:solidFill>
              </a:rPr>
              <a:t>kurikulu</a:t>
            </a:r>
            <a:r>
              <a:rPr lang="en-GB" sz="2200" dirty="0">
                <a:solidFill>
                  <a:srgbClr val="FFFF00"/>
                </a:solidFill>
              </a:rPr>
              <a:t> </a:t>
            </a:r>
            <a:r>
              <a:rPr lang="en-GB" sz="2200" dirty="0" err="1">
                <a:solidFill>
                  <a:srgbClr val="FFFF00"/>
                </a:solidFill>
              </a:rPr>
              <a:t>následujícím</a:t>
            </a:r>
            <a:r>
              <a:rPr lang="en-GB" sz="2200" dirty="0">
                <a:solidFill>
                  <a:srgbClr val="FFFF00"/>
                </a:solidFill>
              </a:rPr>
              <a:t> </a:t>
            </a:r>
            <a:r>
              <a:rPr lang="en-GB" sz="2200" dirty="0" err="1">
                <a:solidFill>
                  <a:srgbClr val="FFFF00"/>
                </a:solidFill>
              </a:rPr>
              <a:t>způsobem</a:t>
            </a:r>
            <a:r>
              <a:rPr lang="en-GB" sz="2200" dirty="0">
                <a:solidFill>
                  <a:srgbClr val="FFFF00"/>
                </a:solidFill>
              </a:rPr>
              <a:t>:</a:t>
            </a:r>
          </a:p>
          <a:p>
            <a:pPr marL="762000" indent="-576263">
              <a:lnSpc>
                <a:spcPct val="87000"/>
              </a:lnSpc>
              <a:buClrTx/>
              <a:buSzTx/>
              <a:buFontTx/>
              <a:buNone/>
              <a:tabLst>
                <a:tab pos="762000" algn="l"/>
                <a:tab pos="866775" algn="l"/>
                <a:tab pos="1316038" algn="l"/>
                <a:tab pos="1765300" algn="l"/>
                <a:tab pos="2214563" algn="l"/>
                <a:tab pos="2663825" algn="l"/>
                <a:tab pos="3113088" algn="l"/>
                <a:tab pos="3562350" algn="l"/>
                <a:tab pos="4011613" algn="l"/>
                <a:tab pos="4460875" algn="l"/>
                <a:tab pos="4910138" algn="l"/>
                <a:tab pos="5359400" algn="l"/>
                <a:tab pos="5808663" algn="l"/>
                <a:tab pos="6257925" algn="l"/>
                <a:tab pos="6707188" algn="l"/>
                <a:tab pos="7156450" algn="l"/>
                <a:tab pos="7605713" algn="l"/>
                <a:tab pos="8054975" algn="l"/>
                <a:tab pos="8504238" algn="l"/>
                <a:tab pos="8953500" algn="l"/>
                <a:tab pos="9402763" algn="l"/>
              </a:tabLst>
            </a:pPr>
            <a:r>
              <a:rPr lang="en-GB" sz="2200" dirty="0">
                <a:solidFill>
                  <a:srgbClr val="FFFF00"/>
                </a:solidFill>
              </a:rPr>
              <a:t>- </a:t>
            </a:r>
            <a:r>
              <a:rPr lang="en-GB" sz="2200" dirty="0" err="1">
                <a:solidFill>
                  <a:srgbClr val="FFFF00"/>
                </a:solidFill>
              </a:rPr>
              <a:t>Akademická</a:t>
            </a:r>
            <a:r>
              <a:rPr lang="en-GB" sz="2200" dirty="0">
                <a:solidFill>
                  <a:srgbClr val="FFFF00"/>
                </a:solidFill>
              </a:rPr>
              <a:t> “</a:t>
            </a:r>
            <a:r>
              <a:rPr lang="en-GB" sz="2200" dirty="0" err="1">
                <a:solidFill>
                  <a:srgbClr val="FFFF00"/>
                </a:solidFill>
              </a:rPr>
              <a:t>filozofie</a:t>
            </a:r>
            <a:r>
              <a:rPr lang="en-GB" sz="2200" dirty="0">
                <a:solidFill>
                  <a:srgbClr val="FFFF00"/>
                </a:solidFill>
              </a:rPr>
              <a:t>” </a:t>
            </a:r>
            <a:r>
              <a:rPr lang="en-GB" sz="2200" dirty="0" err="1">
                <a:solidFill>
                  <a:srgbClr val="FFFF00"/>
                </a:solidFill>
              </a:rPr>
              <a:t>kurikula</a:t>
            </a:r>
            <a:r>
              <a:rPr lang="en-GB" sz="2200" dirty="0">
                <a:solidFill>
                  <a:srgbClr val="FFFF00"/>
                </a:solidFill>
              </a:rPr>
              <a:t> (</a:t>
            </a:r>
            <a:r>
              <a:rPr lang="en-GB" sz="2200" dirty="0" err="1">
                <a:solidFill>
                  <a:srgbClr val="FFFF00"/>
                </a:solidFill>
              </a:rPr>
              <a:t>velké</a:t>
            </a:r>
            <a:r>
              <a:rPr lang="en-GB" sz="2200" dirty="0">
                <a:solidFill>
                  <a:srgbClr val="FFFF00"/>
                </a:solidFill>
              </a:rPr>
              <a:t> </a:t>
            </a:r>
            <a:r>
              <a:rPr lang="en-GB" sz="2200" dirty="0" err="1">
                <a:solidFill>
                  <a:srgbClr val="FFFF00"/>
                </a:solidFill>
              </a:rPr>
              <a:t>hodnoty</a:t>
            </a:r>
            <a:r>
              <a:rPr lang="en-GB" sz="2200" dirty="0">
                <a:solidFill>
                  <a:srgbClr val="FFFF00"/>
                </a:solidFill>
              </a:rPr>
              <a:t> </a:t>
            </a:r>
            <a:r>
              <a:rPr lang="en-GB" sz="2200" dirty="0" err="1">
                <a:solidFill>
                  <a:srgbClr val="FFFF00"/>
                </a:solidFill>
              </a:rPr>
              <a:t>civilizace</a:t>
            </a:r>
            <a:r>
              <a:rPr lang="en-GB" sz="2200" dirty="0">
                <a:solidFill>
                  <a:srgbClr val="FFFF00"/>
                </a:solidFill>
              </a:rPr>
              <a:t> </a:t>
            </a:r>
            <a:r>
              <a:rPr lang="en-GB" sz="2200" dirty="0" err="1">
                <a:solidFill>
                  <a:srgbClr val="FFFF00"/>
                </a:solidFill>
              </a:rPr>
              <a:t>obsažené</a:t>
            </a:r>
            <a:r>
              <a:rPr lang="en-GB" sz="2200" dirty="0">
                <a:solidFill>
                  <a:srgbClr val="FFFF00"/>
                </a:solidFill>
              </a:rPr>
              <a:t> </a:t>
            </a:r>
            <a:r>
              <a:rPr lang="en-GB" sz="2200" dirty="0" err="1">
                <a:solidFill>
                  <a:srgbClr val="FFFF00"/>
                </a:solidFill>
              </a:rPr>
              <a:t>ve</a:t>
            </a:r>
            <a:r>
              <a:rPr lang="en-GB" sz="2200" dirty="0">
                <a:solidFill>
                  <a:srgbClr val="FFFF00"/>
                </a:solidFill>
              </a:rPr>
              <a:t> </a:t>
            </a:r>
            <a:r>
              <a:rPr lang="en-GB" sz="2200" dirty="0" err="1">
                <a:solidFill>
                  <a:srgbClr val="FFFF00"/>
                </a:solidFill>
              </a:rPr>
              <a:t>vědeckém</a:t>
            </a:r>
            <a:r>
              <a:rPr lang="en-GB" sz="2200" dirty="0">
                <a:solidFill>
                  <a:srgbClr val="FFFF00"/>
                </a:solidFill>
              </a:rPr>
              <a:t> </a:t>
            </a:r>
            <a:r>
              <a:rPr lang="en-GB" sz="2200" dirty="0" err="1">
                <a:solidFill>
                  <a:srgbClr val="FFFF00"/>
                </a:solidFill>
              </a:rPr>
              <a:t>poznání</a:t>
            </a:r>
            <a:r>
              <a:rPr lang="en-GB" sz="2200" dirty="0">
                <a:solidFill>
                  <a:srgbClr val="FFFF00"/>
                </a:solidFill>
              </a:rPr>
              <a:t> a </a:t>
            </a:r>
            <a:r>
              <a:rPr lang="en-GB" sz="2200" dirty="0" err="1">
                <a:solidFill>
                  <a:srgbClr val="FFFF00"/>
                </a:solidFill>
              </a:rPr>
              <a:t>klasickém</a:t>
            </a:r>
            <a:r>
              <a:rPr lang="en-GB" sz="2200" dirty="0">
                <a:solidFill>
                  <a:srgbClr val="FFFF00"/>
                </a:solidFill>
              </a:rPr>
              <a:t> </a:t>
            </a:r>
            <a:r>
              <a:rPr lang="en-GB" sz="2200" dirty="0" err="1">
                <a:solidFill>
                  <a:srgbClr val="FFFF00"/>
                </a:solidFill>
              </a:rPr>
              <a:t>umění</a:t>
            </a:r>
            <a:r>
              <a:rPr lang="en-GB" sz="2200" dirty="0">
                <a:solidFill>
                  <a:srgbClr val="FFFF00"/>
                </a:solidFill>
              </a:rPr>
              <a:t>)</a:t>
            </a:r>
          </a:p>
          <a:p>
            <a:pPr marL="762000" indent="-576263">
              <a:lnSpc>
                <a:spcPct val="87000"/>
              </a:lnSpc>
              <a:buClrTx/>
              <a:buSzTx/>
              <a:buFontTx/>
              <a:buNone/>
              <a:tabLst>
                <a:tab pos="762000" algn="l"/>
                <a:tab pos="866775" algn="l"/>
                <a:tab pos="1316038" algn="l"/>
                <a:tab pos="1765300" algn="l"/>
                <a:tab pos="2214563" algn="l"/>
                <a:tab pos="2663825" algn="l"/>
                <a:tab pos="3113088" algn="l"/>
                <a:tab pos="3562350" algn="l"/>
                <a:tab pos="4011613" algn="l"/>
                <a:tab pos="4460875" algn="l"/>
                <a:tab pos="4910138" algn="l"/>
                <a:tab pos="5359400" algn="l"/>
                <a:tab pos="5808663" algn="l"/>
                <a:tab pos="6257925" algn="l"/>
                <a:tab pos="6707188" algn="l"/>
                <a:tab pos="7156450" algn="l"/>
                <a:tab pos="7605713" algn="l"/>
                <a:tab pos="8054975" algn="l"/>
                <a:tab pos="8504238" algn="l"/>
                <a:tab pos="8953500" algn="l"/>
                <a:tab pos="9402763" algn="l"/>
              </a:tabLst>
            </a:pPr>
            <a:r>
              <a:rPr lang="en-GB" sz="2200" dirty="0">
                <a:solidFill>
                  <a:srgbClr val="FFFF00"/>
                </a:solidFill>
              </a:rPr>
              <a:t>- </a:t>
            </a:r>
            <a:r>
              <a:rPr lang="en-GB" sz="2200" dirty="0" err="1">
                <a:solidFill>
                  <a:srgbClr val="FFFF00"/>
                </a:solidFill>
              </a:rPr>
              <a:t>Esencialistická</a:t>
            </a:r>
            <a:r>
              <a:rPr lang="en-GB" sz="2200" dirty="0">
                <a:solidFill>
                  <a:srgbClr val="FFFF00"/>
                </a:solidFill>
              </a:rPr>
              <a:t> (</a:t>
            </a:r>
            <a:r>
              <a:rPr lang="en-GB" sz="2200" dirty="0" err="1">
                <a:solidFill>
                  <a:srgbClr val="FFFF00"/>
                </a:solidFill>
              </a:rPr>
              <a:t>obsah</a:t>
            </a:r>
            <a:r>
              <a:rPr lang="en-GB" sz="2200" dirty="0">
                <a:solidFill>
                  <a:srgbClr val="FFFF00"/>
                </a:solidFill>
              </a:rPr>
              <a:t> </a:t>
            </a:r>
            <a:r>
              <a:rPr lang="en-GB" sz="2200" dirty="0" err="1">
                <a:solidFill>
                  <a:srgbClr val="FFFF00"/>
                </a:solidFill>
              </a:rPr>
              <a:t>učiva</a:t>
            </a:r>
            <a:r>
              <a:rPr lang="en-GB" sz="2200" dirty="0">
                <a:solidFill>
                  <a:srgbClr val="FFFF00"/>
                </a:solidFill>
              </a:rPr>
              <a:t> je </a:t>
            </a:r>
            <a:r>
              <a:rPr lang="en-GB" sz="2200" dirty="0" err="1">
                <a:solidFill>
                  <a:srgbClr val="FFFF00"/>
                </a:solidFill>
              </a:rPr>
              <a:t>dán</a:t>
            </a:r>
            <a:r>
              <a:rPr lang="en-GB" sz="2200" dirty="0">
                <a:solidFill>
                  <a:srgbClr val="FFFF00"/>
                </a:solidFill>
              </a:rPr>
              <a:t> </a:t>
            </a:r>
            <a:r>
              <a:rPr lang="en-GB" sz="2200" dirty="0" err="1">
                <a:solidFill>
                  <a:srgbClr val="FFFF00"/>
                </a:solidFill>
              </a:rPr>
              <a:t>potřebami</a:t>
            </a:r>
            <a:r>
              <a:rPr lang="en-GB" sz="2200" dirty="0">
                <a:solidFill>
                  <a:srgbClr val="FFFF00"/>
                </a:solidFill>
              </a:rPr>
              <a:t> </a:t>
            </a:r>
            <a:r>
              <a:rPr lang="en-GB" sz="2200" dirty="0" err="1">
                <a:solidFill>
                  <a:srgbClr val="FFFF00"/>
                </a:solidFill>
              </a:rPr>
              <a:t>občana</a:t>
            </a:r>
            <a:r>
              <a:rPr lang="en-GB" sz="2200" dirty="0">
                <a:solidFill>
                  <a:srgbClr val="FFFF00"/>
                </a:solidFill>
              </a:rPr>
              <a:t> </a:t>
            </a:r>
            <a:r>
              <a:rPr lang="en-GB" sz="2200" dirty="0" err="1">
                <a:solidFill>
                  <a:srgbClr val="FFFF00"/>
                </a:solidFill>
              </a:rPr>
              <a:t>dnešní</a:t>
            </a:r>
            <a:r>
              <a:rPr lang="en-GB" sz="2200" dirty="0">
                <a:solidFill>
                  <a:srgbClr val="FFFF00"/>
                </a:solidFill>
              </a:rPr>
              <a:t> </a:t>
            </a:r>
            <a:r>
              <a:rPr lang="en-GB" sz="2200" dirty="0" err="1">
                <a:solidFill>
                  <a:srgbClr val="FFFF00"/>
                </a:solidFill>
              </a:rPr>
              <a:t>informační</a:t>
            </a:r>
            <a:r>
              <a:rPr lang="en-GB" sz="2200" dirty="0">
                <a:solidFill>
                  <a:srgbClr val="FFFF00"/>
                </a:solidFill>
              </a:rPr>
              <a:t> </a:t>
            </a:r>
            <a:r>
              <a:rPr lang="en-GB" sz="2200" dirty="0" err="1">
                <a:solidFill>
                  <a:srgbClr val="FFFF00"/>
                </a:solidFill>
              </a:rPr>
              <a:t>společnosti</a:t>
            </a:r>
            <a:r>
              <a:rPr lang="en-GB" sz="2200" dirty="0">
                <a:solidFill>
                  <a:srgbClr val="FFFF00"/>
                </a:solidFill>
              </a:rPr>
              <a:t>)</a:t>
            </a:r>
          </a:p>
          <a:p>
            <a:pPr marL="762000" indent="-576263">
              <a:lnSpc>
                <a:spcPct val="87000"/>
              </a:lnSpc>
              <a:buClrTx/>
              <a:buSzTx/>
              <a:buFontTx/>
              <a:buNone/>
              <a:tabLst>
                <a:tab pos="762000" algn="l"/>
                <a:tab pos="866775" algn="l"/>
                <a:tab pos="1316038" algn="l"/>
                <a:tab pos="1765300" algn="l"/>
                <a:tab pos="2214563" algn="l"/>
                <a:tab pos="2663825" algn="l"/>
                <a:tab pos="3113088" algn="l"/>
                <a:tab pos="3562350" algn="l"/>
                <a:tab pos="4011613" algn="l"/>
                <a:tab pos="4460875" algn="l"/>
                <a:tab pos="4910138" algn="l"/>
                <a:tab pos="5359400" algn="l"/>
                <a:tab pos="5808663" algn="l"/>
                <a:tab pos="6257925" algn="l"/>
                <a:tab pos="6707188" algn="l"/>
                <a:tab pos="7156450" algn="l"/>
                <a:tab pos="7605713" algn="l"/>
                <a:tab pos="8054975" algn="l"/>
                <a:tab pos="8504238" algn="l"/>
                <a:tab pos="8953500" algn="l"/>
                <a:tab pos="9402763" algn="l"/>
              </a:tabLst>
            </a:pPr>
            <a:r>
              <a:rPr lang="en-GB" sz="2200" dirty="0">
                <a:solidFill>
                  <a:srgbClr val="FFFF00"/>
                </a:solidFill>
              </a:rPr>
              <a:t>- </a:t>
            </a:r>
            <a:r>
              <a:rPr lang="en-GB" sz="2200" dirty="0" err="1">
                <a:solidFill>
                  <a:srgbClr val="FFFF00"/>
                </a:solidFill>
              </a:rPr>
              <a:t>Polytechnická</a:t>
            </a:r>
            <a:r>
              <a:rPr lang="en-GB" sz="2200" dirty="0">
                <a:solidFill>
                  <a:srgbClr val="FFFF00"/>
                </a:solidFill>
              </a:rPr>
              <a:t> (</a:t>
            </a:r>
            <a:r>
              <a:rPr lang="en-GB" sz="2200" dirty="0" err="1">
                <a:solidFill>
                  <a:srgbClr val="FFFF00"/>
                </a:solidFill>
              </a:rPr>
              <a:t>zvládnutí</a:t>
            </a:r>
            <a:r>
              <a:rPr lang="en-GB" sz="2200" dirty="0">
                <a:solidFill>
                  <a:srgbClr val="FFFF00"/>
                </a:solidFill>
              </a:rPr>
              <a:t> </a:t>
            </a:r>
            <a:r>
              <a:rPr lang="en-GB" sz="2200" dirty="0" err="1">
                <a:solidFill>
                  <a:srgbClr val="FFFF00"/>
                </a:solidFill>
              </a:rPr>
              <a:t>praktických</a:t>
            </a:r>
            <a:r>
              <a:rPr lang="en-GB" sz="2200" dirty="0">
                <a:solidFill>
                  <a:srgbClr val="FFFF00"/>
                </a:solidFill>
              </a:rPr>
              <a:t> </a:t>
            </a:r>
            <a:r>
              <a:rPr lang="en-GB" sz="2200" dirty="0" err="1">
                <a:solidFill>
                  <a:srgbClr val="FFFF00"/>
                </a:solidFill>
              </a:rPr>
              <a:t>dovedností</a:t>
            </a:r>
            <a:r>
              <a:rPr lang="en-GB" sz="2200" dirty="0">
                <a:solidFill>
                  <a:srgbClr val="FFFF00"/>
                </a:solidFill>
              </a:rPr>
              <a:t>; </a:t>
            </a:r>
            <a:r>
              <a:rPr lang="en-GB" sz="2200" dirty="0" err="1">
                <a:solidFill>
                  <a:srgbClr val="FFFF00"/>
                </a:solidFill>
              </a:rPr>
              <a:t>porozumění</a:t>
            </a:r>
            <a:r>
              <a:rPr lang="en-GB" sz="2200" dirty="0">
                <a:solidFill>
                  <a:srgbClr val="FFFF00"/>
                </a:solidFill>
              </a:rPr>
              <a:t> </a:t>
            </a:r>
            <a:r>
              <a:rPr lang="en-GB" sz="2200" dirty="0" err="1">
                <a:solidFill>
                  <a:srgbClr val="FFFF00"/>
                </a:solidFill>
              </a:rPr>
              <a:t>technologiím</a:t>
            </a:r>
            <a:r>
              <a:rPr lang="en-GB" sz="2200" dirty="0">
                <a:solidFill>
                  <a:srgbClr val="FFFF00"/>
                </a:solidFill>
              </a:rPr>
              <a:t>; </a:t>
            </a:r>
            <a:r>
              <a:rPr lang="en-GB" sz="2200" dirty="0" err="1">
                <a:solidFill>
                  <a:srgbClr val="FFFF00"/>
                </a:solidFill>
              </a:rPr>
              <a:t>obsah</a:t>
            </a:r>
            <a:r>
              <a:rPr lang="en-GB" sz="2200" dirty="0">
                <a:solidFill>
                  <a:srgbClr val="FFFF00"/>
                </a:solidFill>
              </a:rPr>
              <a:t> </a:t>
            </a:r>
            <a:r>
              <a:rPr lang="en-GB" sz="2200" dirty="0" err="1">
                <a:solidFill>
                  <a:srgbClr val="FFFF00"/>
                </a:solidFill>
              </a:rPr>
              <a:t>učiva</a:t>
            </a:r>
            <a:r>
              <a:rPr lang="en-GB" sz="2200" dirty="0">
                <a:solidFill>
                  <a:srgbClr val="FFFF00"/>
                </a:solidFill>
              </a:rPr>
              <a:t> je </a:t>
            </a:r>
            <a:r>
              <a:rPr lang="en-GB" sz="2200" dirty="0" err="1">
                <a:solidFill>
                  <a:srgbClr val="FFFF00"/>
                </a:solidFill>
              </a:rPr>
              <a:t>dán</a:t>
            </a:r>
            <a:r>
              <a:rPr lang="en-GB" sz="2200" dirty="0">
                <a:solidFill>
                  <a:srgbClr val="FFFF00"/>
                </a:solidFill>
              </a:rPr>
              <a:t> </a:t>
            </a:r>
            <a:r>
              <a:rPr lang="en-GB" sz="2200" dirty="0" err="1">
                <a:solidFill>
                  <a:srgbClr val="FFFF00"/>
                </a:solidFill>
              </a:rPr>
              <a:t>potřebami</a:t>
            </a:r>
            <a:r>
              <a:rPr lang="en-GB" sz="2200" dirty="0">
                <a:solidFill>
                  <a:srgbClr val="FFFF00"/>
                </a:solidFill>
              </a:rPr>
              <a:t> </a:t>
            </a:r>
            <a:r>
              <a:rPr lang="en-GB" sz="2200" dirty="0" err="1">
                <a:solidFill>
                  <a:srgbClr val="FFFF00"/>
                </a:solidFill>
              </a:rPr>
              <a:t>trhu</a:t>
            </a:r>
            <a:r>
              <a:rPr lang="en-GB" sz="2200" dirty="0">
                <a:solidFill>
                  <a:srgbClr val="FFFF00"/>
                </a:solidFill>
              </a:rPr>
              <a:t> </a:t>
            </a:r>
            <a:r>
              <a:rPr lang="en-GB" sz="2200" dirty="0" err="1">
                <a:solidFill>
                  <a:srgbClr val="FFFF00"/>
                </a:solidFill>
              </a:rPr>
              <a:t>práce</a:t>
            </a:r>
            <a:r>
              <a:rPr lang="en-GB" sz="2200" dirty="0">
                <a:solidFill>
                  <a:srgbClr val="FFFF00"/>
                </a:solidFill>
              </a:rPr>
              <a:t>)</a:t>
            </a:r>
          </a:p>
          <a:p>
            <a:pPr marL="762000" indent="-576263">
              <a:lnSpc>
                <a:spcPct val="87000"/>
              </a:lnSpc>
              <a:buClrTx/>
              <a:buSzTx/>
              <a:buFontTx/>
              <a:buNone/>
              <a:tabLst>
                <a:tab pos="762000" algn="l"/>
                <a:tab pos="866775" algn="l"/>
                <a:tab pos="1316038" algn="l"/>
                <a:tab pos="1765300" algn="l"/>
                <a:tab pos="2214563" algn="l"/>
                <a:tab pos="2663825" algn="l"/>
                <a:tab pos="3113088" algn="l"/>
                <a:tab pos="3562350" algn="l"/>
                <a:tab pos="4011613" algn="l"/>
                <a:tab pos="4460875" algn="l"/>
                <a:tab pos="4910138" algn="l"/>
                <a:tab pos="5359400" algn="l"/>
                <a:tab pos="5808663" algn="l"/>
                <a:tab pos="6257925" algn="l"/>
                <a:tab pos="6707188" algn="l"/>
                <a:tab pos="7156450" algn="l"/>
                <a:tab pos="7605713" algn="l"/>
                <a:tab pos="8054975" algn="l"/>
                <a:tab pos="8504238" algn="l"/>
                <a:tab pos="8953500" algn="l"/>
                <a:tab pos="9402763" algn="l"/>
              </a:tabLst>
            </a:pPr>
            <a:r>
              <a:rPr lang="en-GB" sz="2200" dirty="0">
                <a:solidFill>
                  <a:srgbClr val="FFFF00"/>
                </a:solidFill>
              </a:rPr>
              <a:t>- </a:t>
            </a:r>
            <a:r>
              <a:rPr lang="en-GB" sz="2200" dirty="0" err="1">
                <a:solidFill>
                  <a:srgbClr val="FFFF00"/>
                </a:solidFill>
              </a:rPr>
              <a:t>Aktivistická</a:t>
            </a:r>
            <a:r>
              <a:rPr lang="en-GB" sz="2200" dirty="0">
                <a:solidFill>
                  <a:srgbClr val="FFFF00"/>
                </a:solidFill>
              </a:rPr>
              <a:t> (</a:t>
            </a:r>
            <a:r>
              <a:rPr lang="en-GB" sz="2200" dirty="0" err="1">
                <a:solidFill>
                  <a:srgbClr val="FFFF00"/>
                </a:solidFill>
              </a:rPr>
              <a:t>sociokritická</a:t>
            </a:r>
            <a:r>
              <a:rPr lang="en-GB" sz="2200" dirty="0">
                <a:solidFill>
                  <a:srgbClr val="FFFF00"/>
                </a:solidFill>
              </a:rPr>
              <a:t>, </a:t>
            </a:r>
            <a:r>
              <a:rPr lang="en-GB" sz="2200" dirty="0" err="1">
                <a:solidFill>
                  <a:srgbClr val="FFFF00"/>
                </a:solidFill>
              </a:rPr>
              <a:t>globální</a:t>
            </a:r>
            <a:r>
              <a:rPr lang="en-GB" sz="2200" dirty="0">
                <a:solidFill>
                  <a:srgbClr val="FFFF00"/>
                </a:solidFill>
              </a:rPr>
              <a:t>, </a:t>
            </a:r>
            <a:r>
              <a:rPr lang="en-GB" sz="2200" dirty="0" err="1">
                <a:solidFill>
                  <a:srgbClr val="FFFF00"/>
                </a:solidFill>
              </a:rPr>
              <a:t>rekonstrukční</a:t>
            </a:r>
            <a:r>
              <a:rPr lang="en-GB" sz="2200" dirty="0">
                <a:solidFill>
                  <a:srgbClr val="FFFF00"/>
                </a:solidFill>
              </a:rPr>
              <a:t>; </a:t>
            </a:r>
            <a:r>
              <a:rPr lang="en-GB" sz="2200" dirty="0" err="1">
                <a:solidFill>
                  <a:srgbClr val="FFFF00"/>
                </a:solidFill>
              </a:rPr>
              <a:t>vědomosti</a:t>
            </a:r>
            <a:r>
              <a:rPr lang="en-GB" sz="2200" dirty="0">
                <a:solidFill>
                  <a:srgbClr val="FFFF00"/>
                </a:solidFill>
              </a:rPr>
              <a:t> pro </a:t>
            </a:r>
            <a:r>
              <a:rPr lang="en-GB" sz="2200" dirty="0" err="1">
                <a:solidFill>
                  <a:srgbClr val="FFFF00"/>
                </a:solidFill>
              </a:rPr>
              <a:t>změnu</a:t>
            </a:r>
            <a:r>
              <a:rPr lang="en-GB" sz="2200" dirty="0">
                <a:solidFill>
                  <a:srgbClr val="FFFF00"/>
                </a:solidFill>
              </a:rPr>
              <a:t> </a:t>
            </a:r>
            <a:r>
              <a:rPr lang="en-GB" sz="2200" dirty="0" err="1">
                <a:solidFill>
                  <a:srgbClr val="FFFF00"/>
                </a:solidFill>
              </a:rPr>
              <a:t>společnosti</a:t>
            </a:r>
            <a:r>
              <a:rPr lang="en-GB" sz="2200" dirty="0">
                <a:solidFill>
                  <a:srgbClr val="FFFF00"/>
                </a:solidFill>
              </a:rPr>
              <a:t>, </a:t>
            </a:r>
            <a:r>
              <a:rPr lang="en-GB" sz="2200" dirty="0" err="1">
                <a:solidFill>
                  <a:srgbClr val="FFFF00"/>
                </a:solidFill>
              </a:rPr>
              <a:t>např</a:t>
            </a:r>
            <a:r>
              <a:rPr lang="en-GB" sz="2200" dirty="0">
                <a:solidFill>
                  <a:srgbClr val="FFFF00"/>
                </a:solidFill>
              </a:rPr>
              <a:t>. v </a:t>
            </a:r>
            <a:r>
              <a:rPr lang="en-GB" sz="2200" dirty="0" err="1">
                <a:solidFill>
                  <a:srgbClr val="FFFF00"/>
                </a:solidFill>
              </a:rPr>
              <a:t>oblasti</a:t>
            </a:r>
            <a:r>
              <a:rPr lang="en-GB" sz="2200" dirty="0">
                <a:solidFill>
                  <a:srgbClr val="FFFF00"/>
                </a:solidFill>
              </a:rPr>
              <a:t> </a:t>
            </a:r>
            <a:r>
              <a:rPr lang="en-GB" sz="2200" dirty="0" err="1">
                <a:solidFill>
                  <a:srgbClr val="FFFF00"/>
                </a:solidFill>
              </a:rPr>
              <a:t>ekologie</a:t>
            </a:r>
            <a:r>
              <a:rPr lang="en-GB" sz="2200" dirty="0">
                <a:solidFill>
                  <a:srgbClr val="FFFF00"/>
                </a:solidFill>
              </a:rPr>
              <a:t>, </a:t>
            </a:r>
            <a:r>
              <a:rPr lang="en-GB" sz="2200" dirty="0" err="1">
                <a:solidFill>
                  <a:srgbClr val="FFFF00"/>
                </a:solidFill>
              </a:rPr>
              <a:t>rasové</a:t>
            </a:r>
            <a:r>
              <a:rPr lang="en-GB" sz="2200" dirty="0">
                <a:solidFill>
                  <a:srgbClr val="FFFF00"/>
                </a:solidFill>
              </a:rPr>
              <a:t> </a:t>
            </a:r>
            <a:r>
              <a:rPr lang="en-GB" sz="2200" dirty="0" err="1">
                <a:solidFill>
                  <a:srgbClr val="FFFF00"/>
                </a:solidFill>
              </a:rPr>
              <a:t>diskriminace</a:t>
            </a:r>
            <a:r>
              <a:rPr lang="en-GB" sz="2200" dirty="0">
                <a:solidFill>
                  <a:srgbClr val="FFFF00"/>
                </a:solidFill>
              </a:rPr>
              <a:t>, </a:t>
            </a:r>
            <a:r>
              <a:rPr lang="en-GB" sz="2200" dirty="0" err="1">
                <a:solidFill>
                  <a:srgbClr val="FFFF00"/>
                </a:solidFill>
              </a:rPr>
              <a:t>apod</a:t>
            </a:r>
            <a:r>
              <a:rPr lang="en-GB" sz="2200" dirty="0">
                <a:solidFill>
                  <a:srgbClr val="FFFF00"/>
                </a:solidFill>
              </a:rPr>
              <a:t>.)</a:t>
            </a:r>
          </a:p>
          <a:p>
            <a:pPr marL="762000" indent="-576263">
              <a:lnSpc>
                <a:spcPct val="87000"/>
              </a:lnSpc>
              <a:buClrTx/>
              <a:buSzTx/>
              <a:buFontTx/>
              <a:buNone/>
              <a:tabLst>
                <a:tab pos="762000" algn="l"/>
                <a:tab pos="866775" algn="l"/>
                <a:tab pos="1316038" algn="l"/>
                <a:tab pos="1765300" algn="l"/>
                <a:tab pos="2214563" algn="l"/>
                <a:tab pos="2663825" algn="l"/>
                <a:tab pos="3113088" algn="l"/>
                <a:tab pos="3562350" algn="l"/>
                <a:tab pos="4011613" algn="l"/>
                <a:tab pos="4460875" algn="l"/>
                <a:tab pos="4910138" algn="l"/>
                <a:tab pos="5359400" algn="l"/>
                <a:tab pos="5808663" algn="l"/>
                <a:tab pos="6257925" algn="l"/>
                <a:tab pos="6707188" algn="l"/>
                <a:tab pos="7156450" algn="l"/>
                <a:tab pos="7605713" algn="l"/>
                <a:tab pos="8054975" algn="l"/>
                <a:tab pos="8504238" algn="l"/>
                <a:tab pos="8953500" algn="l"/>
                <a:tab pos="9402763" algn="l"/>
              </a:tabLst>
            </a:pPr>
            <a:r>
              <a:rPr lang="en-GB" sz="2200" dirty="0">
                <a:solidFill>
                  <a:srgbClr val="FFFF00"/>
                </a:solidFill>
              </a:rPr>
              <a:t>- </a:t>
            </a:r>
            <a:r>
              <a:rPr lang="en-GB" sz="2200" dirty="0" err="1">
                <a:solidFill>
                  <a:srgbClr val="FFFF00"/>
                </a:solidFill>
              </a:rPr>
              <a:t>Personální</a:t>
            </a:r>
            <a:r>
              <a:rPr lang="en-GB" sz="2200" dirty="0">
                <a:solidFill>
                  <a:srgbClr val="FFFF00"/>
                </a:solidFill>
              </a:rPr>
              <a:t> (</a:t>
            </a:r>
            <a:r>
              <a:rPr lang="en-GB" sz="2200" dirty="0" err="1">
                <a:solidFill>
                  <a:srgbClr val="FFFF00"/>
                </a:solidFill>
              </a:rPr>
              <a:t>rozvíjení</a:t>
            </a:r>
            <a:r>
              <a:rPr lang="en-GB" sz="2200" dirty="0">
                <a:solidFill>
                  <a:srgbClr val="FFFF00"/>
                </a:solidFill>
              </a:rPr>
              <a:t> </a:t>
            </a:r>
            <a:r>
              <a:rPr lang="en-GB" sz="2200" dirty="0" err="1">
                <a:solidFill>
                  <a:srgbClr val="FFFF00"/>
                </a:solidFill>
              </a:rPr>
              <a:t>jedinečných</a:t>
            </a:r>
            <a:r>
              <a:rPr lang="en-GB" sz="2200" dirty="0">
                <a:solidFill>
                  <a:srgbClr val="FFFF00"/>
                </a:solidFill>
              </a:rPr>
              <a:t> </a:t>
            </a:r>
            <a:r>
              <a:rPr lang="en-GB" sz="2200" dirty="0" err="1">
                <a:solidFill>
                  <a:srgbClr val="FFFF00"/>
                </a:solidFill>
              </a:rPr>
              <a:t>nadání</a:t>
            </a:r>
            <a:r>
              <a:rPr lang="en-GB" sz="2200" dirty="0">
                <a:solidFill>
                  <a:srgbClr val="FFFF00"/>
                </a:solidFill>
              </a:rPr>
              <a:t> </a:t>
            </a:r>
            <a:r>
              <a:rPr lang="en-GB" sz="2200" dirty="0" err="1">
                <a:solidFill>
                  <a:srgbClr val="FFFF00"/>
                </a:solidFill>
              </a:rPr>
              <a:t>každého</a:t>
            </a:r>
            <a:r>
              <a:rPr lang="en-GB" sz="2200" dirty="0">
                <a:solidFill>
                  <a:srgbClr val="FFFF00"/>
                </a:solidFill>
              </a:rPr>
              <a:t> </a:t>
            </a:r>
            <a:r>
              <a:rPr lang="en-GB" sz="2200" dirty="0" err="1">
                <a:solidFill>
                  <a:srgbClr val="FFFF00"/>
                </a:solidFill>
              </a:rPr>
              <a:t>žáka</a:t>
            </a:r>
            <a:r>
              <a:rPr lang="en-GB" sz="2200" dirty="0">
                <a:solidFill>
                  <a:srgbClr val="FFFF00"/>
                </a:solidFill>
              </a:rPr>
              <a:t> - </a:t>
            </a:r>
            <a:r>
              <a:rPr lang="en-GB" sz="2200" dirty="0" err="1">
                <a:solidFill>
                  <a:srgbClr val="FFFF00"/>
                </a:solidFill>
              </a:rPr>
              <a:t>učivo</a:t>
            </a:r>
            <a:r>
              <a:rPr lang="en-GB" sz="2200" dirty="0">
                <a:solidFill>
                  <a:srgbClr val="FFFF00"/>
                </a:solidFill>
              </a:rPr>
              <a:t> </a:t>
            </a:r>
            <a:r>
              <a:rPr lang="en-GB" sz="2200" dirty="0" err="1">
                <a:solidFill>
                  <a:srgbClr val="FFFF00"/>
                </a:solidFill>
              </a:rPr>
              <a:t>vychází</a:t>
            </a:r>
            <a:r>
              <a:rPr lang="en-GB" sz="2200" dirty="0">
                <a:solidFill>
                  <a:srgbClr val="FFFF00"/>
                </a:solidFill>
              </a:rPr>
              <a:t> z </a:t>
            </a:r>
            <a:r>
              <a:rPr lang="en-GB" sz="2200" dirty="0" err="1">
                <a:solidFill>
                  <a:srgbClr val="FFFF00"/>
                </a:solidFill>
              </a:rPr>
              <a:t>potřeba</a:t>
            </a:r>
            <a:r>
              <a:rPr lang="en-GB" sz="2200" dirty="0">
                <a:solidFill>
                  <a:srgbClr val="FFFF00"/>
                </a:solidFill>
              </a:rPr>
              <a:t> a </a:t>
            </a:r>
            <a:r>
              <a:rPr lang="en-GB" sz="2200" dirty="0" err="1">
                <a:solidFill>
                  <a:srgbClr val="FFFF00"/>
                </a:solidFill>
              </a:rPr>
              <a:t>nadaní</a:t>
            </a:r>
            <a:r>
              <a:rPr lang="en-GB" sz="2200" dirty="0">
                <a:solidFill>
                  <a:srgbClr val="FFFF00"/>
                </a:solidFill>
              </a:rPr>
              <a:t> </a:t>
            </a:r>
            <a:r>
              <a:rPr lang="en-GB" sz="2200" dirty="0" err="1">
                <a:solidFill>
                  <a:srgbClr val="FFFF00"/>
                </a:solidFill>
              </a:rPr>
              <a:t>konkrétního</a:t>
            </a:r>
            <a:r>
              <a:rPr lang="en-GB" sz="2200" dirty="0">
                <a:solidFill>
                  <a:srgbClr val="FFFF00"/>
                </a:solidFill>
              </a:rPr>
              <a:t> </a:t>
            </a:r>
            <a:r>
              <a:rPr lang="en-GB" sz="2200" dirty="0" err="1">
                <a:solidFill>
                  <a:srgbClr val="FFFF00"/>
                </a:solidFill>
              </a:rPr>
              <a:t>žáka</a:t>
            </a:r>
            <a:r>
              <a:rPr lang="en-GB" sz="2200" dirty="0">
                <a:solidFill>
                  <a:srgbClr val="FFFF00"/>
                </a:solidFill>
              </a:rPr>
              <a:t>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2562" cy="1263650"/>
          </a:xfrm>
          <a:solidFill>
            <a:srgbClr val="355E00"/>
          </a:solidFill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3600">
                <a:solidFill>
                  <a:srgbClr val="FFFF00"/>
                </a:solidFill>
              </a:rPr>
              <a:t>FILOZOFICKÁ TEORIE KURIKULA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8313" y="1798638"/>
            <a:ext cx="9072562" cy="5581650"/>
          </a:xfrm>
          <a:solidFill>
            <a:srgbClr val="004A4A"/>
          </a:solidFill>
          <a:ln/>
        </p:spPr>
        <p:txBody>
          <a:bodyPr/>
          <a:lstStyle/>
          <a:p>
            <a:pPr marL="762000" indent="-576263">
              <a:lnSpc>
                <a:spcPct val="87000"/>
              </a:lnSpc>
              <a:buFont typeface="Times New Roman" pitchFamily="16" charset="0"/>
              <a:buChar char="•"/>
              <a:tabLst>
                <a:tab pos="762000" algn="l"/>
                <a:tab pos="866775" algn="l"/>
                <a:tab pos="1316038" algn="l"/>
                <a:tab pos="1765300" algn="l"/>
                <a:tab pos="2214563" algn="l"/>
                <a:tab pos="2663825" algn="l"/>
                <a:tab pos="3113088" algn="l"/>
                <a:tab pos="3562350" algn="l"/>
                <a:tab pos="4011613" algn="l"/>
                <a:tab pos="4460875" algn="l"/>
                <a:tab pos="4910138" algn="l"/>
                <a:tab pos="5359400" algn="l"/>
                <a:tab pos="5808663" algn="l"/>
                <a:tab pos="6257925" algn="l"/>
                <a:tab pos="6707188" algn="l"/>
                <a:tab pos="7156450" algn="l"/>
                <a:tab pos="7605713" algn="l"/>
                <a:tab pos="8054975" algn="l"/>
                <a:tab pos="8504238" algn="l"/>
                <a:tab pos="8953500" algn="l"/>
                <a:tab pos="9402763" algn="l"/>
              </a:tabLst>
            </a:pPr>
            <a:r>
              <a:rPr lang="en-GB" sz="2800" dirty="0" err="1">
                <a:solidFill>
                  <a:srgbClr val="FFFF00"/>
                </a:solidFill>
              </a:rPr>
              <a:t>Kurikulum</a:t>
            </a:r>
            <a:r>
              <a:rPr lang="en-GB" sz="2800" dirty="0">
                <a:solidFill>
                  <a:srgbClr val="FFFF00"/>
                </a:solidFill>
              </a:rPr>
              <a:t> </a:t>
            </a:r>
            <a:r>
              <a:rPr lang="en-GB" sz="2800" dirty="0" err="1">
                <a:solidFill>
                  <a:srgbClr val="FFFF00"/>
                </a:solidFill>
              </a:rPr>
              <a:t>jako</a:t>
            </a:r>
            <a:r>
              <a:rPr lang="en-GB" sz="2800" dirty="0">
                <a:solidFill>
                  <a:srgbClr val="FFFF00"/>
                </a:solidFill>
              </a:rPr>
              <a:t> </a:t>
            </a:r>
            <a:r>
              <a:rPr lang="en-GB" sz="2800" dirty="0" err="1">
                <a:solidFill>
                  <a:srgbClr val="FFFF00"/>
                </a:solidFill>
              </a:rPr>
              <a:t>výběr</a:t>
            </a:r>
            <a:r>
              <a:rPr lang="en-GB" sz="2800" dirty="0">
                <a:solidFill>
                  <a:srgbClr val="FFFF00"/>
                </a:solidFill>
              </a:rPr>
              <a:t> </a:t>
            </a:r>
            <a:r>
              <a:rPr lang="en-GB" sz="2800" dirty="0" err="1">
                <a:solidFill>
                  <a:srgbClr val="FFFF00"/>
                </a:solidFill>
              </a:rPr>
              <a:t>kultury</a:t>
            </a:r>
            <a:r>
              <a:rPr lang="en-GB" sz="2800" dirty="0">
                <a:solidFill>
                  <a:srgbClr val="FFFF00"/>
                </a:solidFill>
              </a:rPr>
              <a:t> </a:t>
            </a:r>
            <a:r>
              <a:rPr lang="en-GB" sz="2800" dirty="0" err="1">
                <a:solidFill>
                  <a:srgbClr val="FFFF00"/>
                </a:solidFill>
              </a:rPr>
              <a:t>určité</a:t>
            </a:r>
            <a:r>
              <a:rPr lang="en-GB" sz="2800" dirty="0">
                <a:solidFill>
                  <a:srgbClr val="FFFF00"/>
                </a:solidFill>
              </a:rPr>
              <a:t> </a:t>
            </a:r>
            <a:r>
              <a:rPr lang="en-GB" sz="2800" dirty="0" err="1">
                <a:solidFill>
                  <a:srgbClr val="FFFF00"/>
                </a:solidFill>
              </a:rPr>
              <a:t>společnosti</a:t>
            </a:r>
            <a:endParaRPr lang="en-GB" sz="2800" dirty="0">
              <a:solidFill>
                <a:srgbClr val="FFFF00"/>
              </a:solidFill>
            </a:endParaRPr>
          </a:p>
          <a:p>
            <a:pPr marL="762000" indent="-576263">
              <a:lnSpc>
                <a:spcPct val="87000"/>
              </a:lnSpc>
              <a:buFont typeface="Times New Roman" pitchFamily="16" charset="0"/>
              <a:buChar char="•"/>
              <a:tabLst>
                <a:tab pos="762000" algn="l"/>
                <a:tab pos="866775" algn="l"/>
                <a:tab pos="1316038" algn="l"/>
                <a:tab pos="1765300" algn="l"/>
                <a:tab pos="2214563" algn="l"/>
                <a:tab pos="2663825" algn="l"/>
                <a:tab pos="3113088" algn="l"/>
                <a:tab pos="3562350" algn="l"/>
                <a:tab pos="4011613" algn="l"/>
                <a:tab pos="4460875" algn="l"/>
                <a:tab pos="4910138" algn="l"/>
                <a:tab pos="5359400" algn="l"/>
                <a:tab pos="5808663" algn="l"/>
                <a:tab pos="6257925" algn="l"/>
                <a:tab pos="6707188" algn="l"/>
                <a:tab pos="7156450" algn="l"/>
                <a:tab pos="7605713" algn="l"/>
                <a:tab pos="8054975" algn="l"/>
                <a:tab pos="8504238" algn="l"/>
                <a:tab pos="8953500" algn="l"/>
                <a:tab pos="9402763" algn="l"/>
              </a:tabLst>
            </a:pPr>
            <a:r>
              <a:rPr lang="en-GB" sz="2800" dirty="0">
                <a:solidFill>
                  <a:srgbClr val="FFFF00"/>
                </a:solidFill>
              </a:rPr>
              <a:t>Co </a:t>
            </a:r>
            <a:r>
              <a:rPr lang="en-GB" sz="2800" dirty="0" err="1">
                <a:solidFill>
                  <a:srgbClr val="FFFF00"/>
                </a:solidFill>
              </a:rPr>
              <a:t>když</a:t>
            </a:r>
            <a:r>
              <a:rPr lang="en-GB" sz="2800" dirty="0">
                <a:solidFill>
                  <a:srgbClr val="FFFF00"/>
                </a:solidFill>
              </a:rPr>
              <a:t> </a:t>
            </a:r>
            <a:r>
              <a:rPr lang="en-GB" sz="2800" dirty="0" err="1">
                <a:solidFill>
                  <a:srgbClr val="FFFF00"/>
                </a:solidFill>
              </a:rPr>
              <a:t>společnost</a:t>
            </a:r>
            <a:r>
              <a:rPr lang="en-GB" sz="2800" dirty="0">
                <a:solidFill>
                  <a:srgbClr val="FFFF00"/>
                </a:solidFill>
              </a:rPr>
              <a:t> </a:t>
            </a:r>
            <a:r>
              <a:rPr lang="en-GB" sz="2800" dirty="0" err="1">
                <a:solidFill>
                  <a:srgbClr val="FFFF00"/>
                </a:solidFill>
              </a:rPr>
              <a:t>netvoří</a:t>
            </a:r>
            <a:r>
              <a:rPr lang="en-GB" sz="2800" dirty="0">
                <a:solidFill>
                  <a:srgbClr val="FFFF00"/>
                </a:solidFill>
              </a:rPr>
              <a:t> </a:t>
            </a:r>
            <a:r>
              <a:rPr lang="en-GB" sz="2800" dirty="0" err="1">
                <a:solidFill>
                  <a:srgbClr val="FFFF00"/>
                </a:solidFill>
              </a:rPr>
              <a:t>jednotá</a:t>
            </a:r>
            <a:r>
              <a:rPr lang="en-GB" sz="2800" dirty="0">
                <a:solidFill>
                  <a:srgbClr val="FFFF00"/>
                </a:solidFill>
              </a:rPr>
              <a:t> </a:t>
            </a:r>
            <a:r>
              <a:rPr lang="en-GB" sz="2800" dirty="0" err="1">
                <a:solidFill>
                  <a:srgbClr val="FFFF00"/>
                </a:solidFill>
              </a:rPr>
              <a:t>kultura</a:t>
            </a:r>
            <a:r>
              <a:rPr lang="en-GB" sz="2800" dirty="0">
                <a:solidFill>
                  <a:srgbClr val="FFFF00"/>
                </a:solidFill>
              </a:rPr>
              <a:t>? </a:t>
            </a:r>
            <a:r>
              <a:rPr lang="en-GB" sz="2800" dirty="0" err="1">
                <a:solidFill>
                  <a:srgbClr val="FFFF00"/>
                </a:solidFill>
              </a:rPr>
              <a:t>Má</a:t>
            </a:r>
            <a:r>
              <a:rPr lang="en-GB" sz="2800" dirty="0">
                <a:solidFill>
                  <a:srgbClr val="FFFF00"/>
                </a:solidFill>
              </a:rPr>
              <a:t> </a:t>
            </a:r>
            <a:r>
              <a:rPr lang="en-GB" sz="2800" dirty="0" err="1">
                <a:solidFill>
                  <a:srgbClr val="FFFF00"/>
                </a:solidFill>
              </a:rPr>
              <a:t>právo</a:t>
            </a:r>
            <a:r>
              <a:rPr lang="en-GB" sz="2800" dirty="0">
                <a:solidFill>
                  <a:srgbClr val="FFFF00"/>
                </a:solidFill>
              </a:rPr>
              <a:t> </a:t>
            </a:r>
            <a:r>
              <a:rPr lang="en-GB" sz="2800" dirty="0" err="1">
                <a:solidFill>
                  <a:srgbClr val="FFFF00"/>
                </a:solidFill>
              </a:rPr>
              <a:t>společnost</a:t>
            </a:r>
            <a:r>
              <a:rPr lang="en-GB" sz="2800" dirty="0">
                <a:solidFill>
                  <a:srgbClr val="FFFF00"/>
                </a:solidFill>
              </a:rPr>
              <a:t> </a:t>
            </a:r>
            <a:r>
              <a:rPr lang="en-GB" sz="2800" dirty="0" err="1">
                <a:solidFill>
                  <a:srgbClr val="FFFF00"/>
                </a:solidFill>
              </a:rPr>
              <a:t>vnucovat</a:t>
            </a:r>
            <a:r>
              <a:rPr lang="en-GB" sz="2800" dirty="0">
                <a:solidFill>
                  <a:srgbClr val="FFFF00"/>
                </a:solidFill>
              </a:rPr>
              <a:t> </a:t>
            </a:r>
            <a:r>
              <a:rPr lang="en-GB" sz="2800" dirty="0" err="1">
                <a:solidFill>
                  <a:srgbClr val="FFFF00"/>
                </a:solidFill>
              </a:rPr>
              <a:t>kurikulum</a:t>
            </a:r>
            <a:r>
              <a:rPr lang="en-GB" sz="2800" dirty="0">
                <a:solidFill>
                  <a:srgbClr val="FFFF00"/>
                </a:solidFill>
              </a:rPr>
              <a:t> </a:t>
            </a:r>
            <a:r>
              <a:rPr lang="en-GB" sz="2800" dirty="0" err="1">
                <a:solidFill>
                  <a:srgbClr val="FFFF00"/>
                </a:solidFill>
              </a:rPr>
              <a:t>své</a:t>
            </a:r>
            <a:r>
              <a:rPr lang="en-GB" sz="2800" dirty="0">
                <a:solidFill>
                  <a:srgbClr val="FFFF00"/>
                </a:solidFill>
              </a:rPr>
              <a:t> </a:t>
            </a:r>
            <a:r>
              <a:rPr lang="en-GB" sz="2800" dirty="0" err="1">
                <a:solidFill>
                  <a:srgbClr val="FFFF00"/>
                </a:solidFill>
              </a:rPr>
              <a:t>kultury</a:t>
            </a:r>
            <a:r>
              <a:rPr lang="en-GB" sz="2800" dirty="0">
                <a:solidFill>
                  <a:srgbClr val="FFFF00"/>
                </a:solidFill>
              </a:rPr>
              <a:t> </a:t>
            </a:r>
            <a:r>
              <a:rPr lang="en-GB" sz="2800" dirty="0" err="1">
                <a:solidFill>
                  <a:srgbClr val="FFFF00"/>
                </a:solidFill>
              </a:rPr>
              <a:t>jiným</a:t>
            </a:r>
            <a:r>
              <a:rPr lang="en-GB" sz="2800" dirty="0">
                <a:solidFill>
                  <a:srgbClr val="FFFF00"/>
                </a:solidFill>
              </a:rPr>
              <a:t> </a:t>
            </a:r>
            <a:r>
              <a:rPr lang="en-GB" sz="2800" dirty="0" err="1">
                <a:solidFill>
                  <a:srgbClr val="FFFF00"/>
                </a:solidFill>
              </a:rPr>
              <a:t>kulturám</a:t>
            </a:r>
            <a:r>
              <a:rPr lang="en-GB" sz="2800" dirty="0">
                <a:solidFill>
                  <a:srgbClr val="FFFF00"/>
                </a:solidFill>
              </a:rPr>
              <a:t>?</a:t>
            </a:r>
          </a:p>
          <a:p>
            <a:pPr marL="762000" indent="-576263">
              <a:lnSpc>
                <a:spcPct val="87000"/>
              </a:lnSpc>
              <a:buFont typeface="Times New Roman" pitchFamily="16" charset="0"/>
              <a:buChar char="•"/>
              <a:tabLst>
                <a:tab pos="762000" algn="l"/>
                <a:tab pos="866775" algn="l"/>
                <a:tab pos="1316038" algn="l"/>
                <a:tab pos="1765300" algn="l"/>
                <a:tab pos="2214563" algn="l"/>
                <a:tab pos="2663825" algn="l"/>
                <a:tab pos="3113088" algn="l"/>
                <a:tab pos="3562350" algn="l"/>
                <a:tab pos="4011613" algn="l"/>
                <a:tab pos="4460875" algn="l"/>
                <a:tab pos="4910138" algn="l"/>
                <a:tab pos="5359400" algn="l"/>
                <a:tab pos="5808663" algn="l"/>
                <a:tab pos="6257925" algn="l"/>
                <a:tab pos="6707188" algn="l"/>
                <a:tab pos="7156450" algn="l"/>
                <a:tab pos="7605713" algn="l"/>
                <a:tab pos="8054975" algn="l"/>
                <a:tab pos="8504238" algn="l"/>
                <a:tab pos="8953500" algn="l"/>
                <a:tab pos="9402763" algn="l"/>
              </a:tabLst>
            </a:pPr>
            <a:r>
              <a:rPr lang="en-GB" sz="2800" dirty="0" err="1">
                <a:solidFill>
                  <a:srgbClr val="FFFF00"/>
                </a:solidFill>
              </a:rPr>
              <a:t>Speciální</a:t>
            </a:r>
            <a:r>
              <a:rPr lang="en-GB" sz="2800" dirty="0">
                <a:solidFill>
                  <a:srgbClr val="FFFF00"/>
                </a:solidFill>
              </a:rPr>
              <a:t> </a:t>
            </a:r>
            <a:r>
              <a:rPr lang="en-GB" sz="2800" dirty="0" err="1">
                <a:solidFill>
                  <a:srgbClr val="FFFF00"/>
                </a:solidFill>
              </a:rPr>
              <a:t>školy</a:t>
            </a:r>
            <a:r>
              <a:rPr lang="en-GB" sz="2800" dirty="0">
                <a:solidFill>
                  <a:srgbClr val="FFFF00"/>
                </a:solidFill>
              </a:rPr>
              <a:t>? (</a:t>
            </a:r>
            <a:r>
              <a:rPr lang="en-GB" sz="2800" dirty="0" err="1">
                <a:solidFill>
                  <a:srgbClr val="FFFF00"/>
                </a:solidFill>
              </a:rPr>
              <a:t>např</a:t>
            </a:r>
            <a:r>
              <a:rPr lang="en-GB" sz="2800" dirty="0">
                <a:solidFill>
                  <a:srgbClr val="FFFF00"/>
                </a:solidFill>
              </a:rPr>
              <a:t>. pro </a:t>
            </a:r>
            <a:r>
              <a:rPr lang="en-GB" sz="2800" dirty="0" err="1">
                <a:solidFill>
                  <a:srgbClr val="FFFF00"/>
                </a:solidFill>
              </a:rPr>
              <a:t>dělnické</a:t>
            </a:r>
            <a:r>
              <a:rPr lang="en-GB" sz="2800" dirty="0">
                <a:solidFill>
                  <a:srgbClr val="FFFF00"/>
                </a:solidFill>
              </a:rPr>
              <a:t> </a:t>
            </a:r>
            <a:r>
              <a:rPr lang="en-GB" sz="2800" dirty="0" err="1">
                <a:solidFill>
                  <a:srgbClr val="FFFF00"/>
                </a:solidFill>
              </a:rPr>
              <a:t>žáky</a:t>
            </a:r>
            <a:r>
              <a:rPr lang="en-GB" sz="2800" dirty="0">
                <a:solidFill>
                  <a:srgbClr val="FFFF00"/>
                </a:solidFill>
              </a:rPr>
              <a:t> - </a:t>
            </a:r>
            <a:r>
              <a:rPr lang="en-GB" sz="2800" dirty="0" err="1">
                <a:solidFill>
                  <a:srgbClr val="FFFF00"/>
                </a:solidFill>
              </a:rPr>
              <a:t>naučit</a:t>
            </a:r>
            <a:r>
              <a:rPr lang="en-GB" sz="2800" dirty="0">
                <a:solidFill>
                  <a:srgbClr val="FFFF00"/>
                </a:solidFill>
              </a:rPr>
              <a:t> je, </a:t>
            </a:r>
            <a:r>
              <a:rPr lang="en-GB" sz="2800" dirty="0" err="1">
                <a:solidFill>
                  <a:srgbClr val="FFFF00"/>
                </a:solidFill>
              </a:rPr>
              <a:t>jak</a:t>
            </a:r>
            <a:r>
              <a:rPr lang="en-GB" sz="2800" dirty="0">
                <a:solidFill>
                  <a:srgbClr val="FFFF00"/>
                </a:solidFill>
              </a:rPr>
              <a:t> se </a:t>
            </a:r>
            <a:r>
              <a:rPr lang="en-GB" sz="2800" dirty="0" err="1">
                <a:solidFill>
                  <a:srgbClr val="FFFF00"/>
                </a:solidFill>
              </a:rPr>
              <a:t>bránit</a:t>
            </a:r>
            <a:r>
              <a:rPr lang="en-GB" sz="2800" dirty="0">
                <a:solidFill>
                  <a:srgbClr val="FFFF00"/>
                </a:solidFill>
              </a:rPr>
              <a:t> </a:t>
            </a:r>
            <a:r>
              <a:rPr lang="en-GB" sz="2800" dirty="0" err="1">
                <a:solidFill>
                  <a:srgbClr val="FFFF00"/>
                </a:solidFill>
              </a:rPr>
              <a:t>budoucímu</a:t>
            </a:r>
            <a:r>
              <a:rPr lang="en-GB" sz="2800" dirty="0">
                <a:solidFill>
                  <a:srgbClr val="FFFF00"/>
                </a:solidFill>
              </a:rPr>
              <a:t> </a:t>
            </a:r>
            <a:r>
              <a:rPr lang="en-GB" sz="2800" dirty="0" err="1">
                <a:solidFill>
                  <a:srgbClr val="FFFF00"/>
                </a:solidFill>
              </a:rPr>
              <a:t>vykořisťování</a:t>
            </a:r>
            <a:r>
              <a:rPr lang="en-GB" sz="2800" dirty="0">
                <a:solidFill>
                  <a:srgbClr val="FFFF00"/>
                </a:solidFill>
              </a:rPr>
              <a:t>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Motiv systému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tiv systému Office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41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41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otiv systému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ystému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34789</TotalTime>
  <Words>1416</Words>
  <Application>Microsoft Office PowerPoint</Application>
  <PresentationFormat>Vlastní</PresentationFormat>
  <Paragraphs>148</Paragraphs>
  <Slides>24</Slides>
  <Notes>24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24</vt:i4>
      </vt:variant>
    </vt:vector>
  </HeadingPairs>
  <TitlesOfParts>
    <vt:vector size="25" baseType="lpstr">
      <vt:lpstr>Motiv systému Office</vt:lpstr>
      <vt:lpstr>Školní pedagogika</vt:lpstr>
      <vt:lpstr>KURIKULUM</vt:lpstr>
      <vt:lpstr>KURIKULUM</vt:lpstr>
      <vt:lpstr>FILOZOFICKÁ TEORIE KURIKULA</vt:lpstr>
      <vt:lpstr>FILOZOFICKÁ TEORIE KURIKULA</vt:lpstr>
      <vt:lpstr>FILOZOFICKÁ TEORIE KURIKULA</vt:lpstr>
      <vt:lpstr>Soudobé teorie vzdělávání</vt:lpstr>
      <vt:lpstr>FILOZOFICKÁ TEORIE KURIKULA</vt:lpstr>
      <vt:lpstr>FILOZOFICKÁ TEORIE KURIKULA</vt:lpstr>
      <vt:lpstr>Empirické a praktické směry v kurikulární teorii</vt:lpstr>
      <vt:lpstr>Empirické a praktické směry v kurikulární teorii</vt:lpstr>
      <vt:lpstr>Empirické a praktické směry v kurikulární teorii</vt:lpstr>
      <vt:lpstr>Formy existence kurikula</vt:lpstr>
      <vt:lpstr>Formy existence kurikula</vt:lpstr>
      <vt:lpstr>Formy existence kurikula</vt:lpstr>
      <vt:lpstr>Formy existence kurikula</vt:lpstr>
      <vt:lpstr>Kurikulum realizované ve vzdělávacích programech</vt:lpstr>
      <vt:lpstr>Kurikulum realizované ve vzdělávacích programech</vt:lpstr>
      <vt:lpstr>Kurikulum realizované ve vzdělávacích programech</vt:lpstr>
      <vt:lpstr>Kurikulum realizované ve vzdělávacích programech</vt:lpstr>
      <vt:lpstr>Národní kurikulum a vzdělávací standardy</vt:lpstr>
      <vt:lpstr>Cílové standardy a kmenové učivo</vt:lpstr>
      <vt:lpstr>Kompetence</vt:lpstr>
      <vt:lpstr>POUŽITÁ LITERATURA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Školní pedagogika</dc:title>
  <dc:creator>Zdenal</dc:creator>
  <cp:lastModifiedBy>Zdenal</cp:lastModifiedBy>
  <cp:revision>17</cp:revision>
  <cp:lastPrinted>1601-01-01T00:00:00Z</cp:lastPrinted>
  <dcterms:created xsi:type="dcterms:W3CDTF">1601-01-01T00:00:00Z</dcterms:created>
  <dcterms:modified xsi:type="dcterms:W3CDTF">2011-12-11T21:16:48Z</dcterms:modified>
</cp:coreProperties>
</file>