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9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279" r:id="rId2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4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2" name="AutoShape 3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3" name="Rectangle 3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2895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4" name="Rectangle 3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2813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258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258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258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2088" name="Rectangle 40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2580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3863DF4-C5EA-48DD-BDFE-62B00CAA7EB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2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604119-903B-40A8-816F-6ABD3BBBDE9F}" type="slidenum">
              <a:rPr lang="en-GB"/>
              <a:pPr/>
              <a:t>1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9C3CB4-A35F-4E93-B5C4-EFBD5895CAF8}" type="slidenum">
              <a:rPr lang="en-GB"/>
              <a:pPr/>
              <a:t>10</a:t>
            </a:fld>
            <a:endParaRPr lang="en-GB"/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A1150D-6288-4123-A569-E3D5776CF874}" type="slidenum">
              <a:rPr lang="en-GB"/>
              <a:pPr/>
              <a:t>11</a:t>
            </a:fld>
            <a:endParaRPr lang="en-GB"/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7F52CC-F3E8-4515-A284-80A49024C806}" type="slidenum">
              <a:rPr lang="en-GB"/>
              <a:pPr/>
              <a:t>12</a:t>
            </a:fld>
            <a:endParaRPr lang="en-GB"/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63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A25AAA-9AEC-405C-B1C5-E8F58384837D}" type="slidenum">
              <a:rPr lang="en-GB"/>
              <a:pPr/>
              <a:t>13</a:t>
            </a:fld>
            <a:endParaRPr lang="en-GB"/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68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CAB39F-2620-41AD-8D1C-7C8CCFCFC752}" type="slidenum">
              <a:rPr lang="en-GB"/>
              <a:pPr/>
              <a:t>14</a:t>
            </a:fld>
            <a:endParaRPr lang="en-GB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616654-AEB9-4D2B-8736-56CB8D19F6F3}" type="slidenum">
              <a:rPr lang="en-GB"/>
              <a:pPr/>
              <a:t>15</a:t>
            </a:fld>
            <a:endParaRPr lang="en-GB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5A004E-0AE5-4E99-985D-176A89CC54A8}" type="slidenum">
              <a:rPr lang="en-GB"/>
              <a:pPr/>
              <a:t>16</a:t>
            </a:fld>
            <a:endParaRPr lang="en-GB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82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55964C-08D2-4348-9E21-1A9EAE545A50}" type="slidenum">
              <a:rPr lang="en-GB"/>
              <a:pPr/>
              <a:t>17</a:t>
            </a:fld>
            <a:endParaRPr lang="en-GB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92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515AE6E-F452-4B7A-BF61-E748C33D56A1}" type="slidenum">
              <a:rPr lang="en-GB"/>
              <a:pPr/>
              <a:t>18</a:t>
            </a:fld>
            <a:endParaRPr lang="en-GB"/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97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1A071D-4EF4-4097-96B2-1F7748A4F2DF}" type="slidenum">
              <a:rPr lang="en-GB"/>
              <a:pPr/>
              <a:t>19</a:t>
            </a:fld>
            <a:endParaRPr lang="en-GB"/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DCAB27-7396-4B2B-88D1-9601CA0D9772}" type="slidenum">
              <a:rPr lang="en-GB"/>
              <a:pPr/>
              <a:t>2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DB4096-FEAB-4B04-9CEB-428E44960AB4}" type="slidenum">
              <a:rPr lang="en-GB"/>
              <a:pPr/>
              <a:t>20</a:t>
            </a:fld>
            <a:endParaRPr lang="en-GB"/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998807-4584-4512-AC65-036225DF7EDF}" type="slidenum">
              <a:rPr lang="en-GB"/>
              <a:pPr/>
              <a:t>21</a:t>
            </a:fld>
            <a:endParaRPr lang="en-GB"/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190A48C-3D91-4D58-8533-6D1F9218D7E9}" type="slidenum">
              <a:rPr lang="en-GB"/>
              <a:pPr/>
              <a:t>22</a:t>
            </a:fld>
            <a:endParaRPr lang="en-GB"/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BD149A-2B41-4D0D-AFD4-473B72821F77}" type="slidenum">
              <a:rPr lang="en-GB"/>
              <a:pPr/>
              <a:t>23</a:t>
            </a:fld>
            <a:endParaRPr lang="en-GB"/>
          </a:p>
        </p:txBody>
      </p:sp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2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9401BE-9D23-4492-A7F9-A775AA019D76}" type="slidenum">
              <a:rPr lang="en-GB"/>
              <a:pPr/>
              <a:t>24</a:t>
            </a:fld>
            <a:endParaRPr lang="en-GB"/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A55D00-CB8F-46A5-9016-F343BCF20A50}" type="slidenum">
              <a:rPr lang="en-GB"/>
              <a:pPr/>
              <a:t>25</a:t>
            </a:fld>
            <a:endParaRPr lang="en-GB"/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30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83E09A-FB19-44FD-96A2-6C8D086A97D2}" type="slidenum">
              <a:rPr lang="en-GB"/>
              <a:pPr/>
              <a:t>26</a:t>
            </a:fld>
            <a:endParaRPr lang="en-GB"/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35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5D8AA5-5EBC-40A5-8502-AB93463766D8}" type="slidenum">
              <a:rPr lang="en-GB"/>
              <a:pPr/>
              <a:t>27</a:t>
            </a:fld>
            <a:endParaRPr lang="en-GB"/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4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29DD54-AEAB-4CE9-860F-FFE8492C480B}" type="slidenum">
              <a:rPr lang="en-GB"/>
              <a:pPr/>
              <a:t>28</a:t>
            </a:fld>
            <a:endParaRPr lang="en-GB"/>
          </a:p>
        </p:txBody>
      </p:sp>
      <p:grpSp>
        <p:nvGrpSpPr>
          <p:cNvPr id="51201" name="Group 1"/>
          <p:cNvGrpSpPr>
            <a:grpSpLocks/>
          </p:cNvGrpSpPr>
          <p:nvPr/>
        </p:nvGrpSpPr>
        <p:grpSpPr bwMode="auto">
          <a:xfrm>
            <a:off x="1106488" y="812800"/>
            <a:ext cx="5343525" cy="4008438"/>
            <a:chOff x="697" y="512"/>
            <a:chExt cx="3366" cy="2525"/>
          </a:xfrm>
        </p:grpSpPr>
        <p:sp>
          <p:nvSpPr>
            <p:cNvPr id="51202" name="Freeform 2"/>
            <p:cNvSpPr>
              <a:spLocks noChangeArrowheads="1"/>
            </p:cNvSpPr>
            <p:nvPr/>
          </p:nvSpPr>
          <p:spPr bwMode="auto">
            <a:xfrm>
              <a:off x="697" y="512"/>
              <a:ext cx="3367" cy="2526"/>
            </a:xfrm>
            <a:custGeom>
              <a:avLst/>
              <a:gdLst>
                <a:gd name="T0" fmla="*/ 0 w 14848"/>
                <a:gd name="T1" fmla="*/ 0 h 11141"/>
                <a:gd name="T2" fmla="*/ 14847 w 14848"/>
                <a:gd name="T3" fmla="*/ 0 h 11141"/>
                <a:gd name="T4" fmla="*/ 14847 w 14848"/>
                <a:gd name="T5" fmla="*/ 11140 h 11141"/>
                <a:gd name="T6" fmla="*/ 0 w 14848"/>
                <a:gd name="T7" fmla="*/ 11140 h 11141"/>
                <a:gd name="T8" fmla="*/ 0 w 14848"/>
                <a:gd name="T9" fmla="*/ 0 h 1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48" h="11141">
                  <a:moveTo>
                    <a:pt x="0" y="0"/>
                  </a:moveTo>
                  <a:lnTo>
                    <a:pt x="14847" y="0"/>
                  </a:lnTo>
                  <a:lnTo>
                    <a:pt x="14847" y="11140"/>
                  </a:lnTo>
                  <a:lnTo>
                    <a:pt x="0" y="1114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2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BEB5178-2442-4321-877D-B842C150CF3C}" type="slidenum">
              <a:rPr lang="en-GB"/>
              <a:pPr/>
              <a:t>3</a:t>
            </a:fld>
            <a:endParaRPr lang="en-GB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25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838DE5-9A81-453A-9428-B75A19681616}" type="slidenum">
              <a:rPr lang="en-GB"/>
              <a:pPr/>
              <a:t>4</a:t>
            </a:fld>
            <a:endParaRPr lang="en-GB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29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AAD403-688A-443A-9F7E-84C6318A9951}" type="slidenum">
              <a:rPr lang="en-GB"/>
              <a:pPr/>
              <a:t>5</a:t>
            </a:fld>
            <a:endParaRPr lang="en-GB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9D2134-43CC-4DB5-A26E-0F2968E98C13}" type="slidenum">
              <a:rPr lang="en-GB"/>
              <a:pPr/>
              <a:t>6</a:t>
            </a:fld>
            <a:endParaRPr lang="en-GB"/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CDDEC81-BD67-4B87-A390-15313BC1E47E}" type="slidenum">
              <a:rPr lang="en-GB"/>
              <a:pPr/>
              <a:t>7</a:t>
            </a:fld>
            <a:endParaRPr lang="en-GB"/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2DC968-511A-4F67-8B41-FF05DC133FC1}" type="slidenum">
              <a:rPr lang="en-GB"/>
              <a:pPr/>
              <a:t>8</a:t>
            </a:fld>
            <a:endParaRPr lang="en-GB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CB080F-C7C0-43FF-9AB7-EE8D09725625}" type="slidenum">
              <a:rPr lang="en-GB"/>
              <a:pPr/>
              <a:t>9</a:t>
            </a:fld>
            <a:endParaRPr lang="en-GB"/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55650" y="5078413"/>
            <a:ext cx="5994400" cy="4757737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900C46-9701-4820-95AF-FAC6AEC5B2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65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0CC831-D9CB-449E-859F-0597E4E3D19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98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65988" y="301625"/>
            <a:ext cx="2254250" cy="64277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10350" cy="64277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D15A65-FF34-4ED0-B359-FB2647A3A2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53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17000" cy="12271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292350" cy="4937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40075" cy="49371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292350" cy="493713"/>
          </a:xfrm>
        </p:spPr>
        <p:txBody>
          <a:bodyPr/>
          <a:lstStyle>
            <a:lvl1pPr>
              <a:defRPr/>
            </a:lvl1pPr>
          </a:lstStyle>
          <a:p>
            <a:fld id="{3AA57E30-0159-4FB3-A82C-73A6AF0F78B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471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478B81-EA38-48E7-A402-E7F96544063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F717F63-5AB6-402D-867C-C3F7C6E80F5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36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323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7938" y="1768475"/>
            <a:ext cx="4432300" cy="4960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D6EB59-02DD-4813-A605-E7A4A77C72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77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0415EE0-C79C-42F5-94DA-1CEE1980DD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00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455637C-525A-4829-8E5A-849AECF655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8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6FE840E-75C4-42DB-B950-53B291BCC8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81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E1D9821-7E94-4072-B138-811283AC655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9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B5801F2-ACBE-4C35-A462-BB24C3CF01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17000" cy="1227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17000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2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400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2923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1F325B27-AEF7-4CDC-898A-5A0E6113F29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2pPr>
      <a:lvl3pPr marL="1143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3pPr>
      <a:lvl4pPr marL="1600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4pPr>
      <a:lvl5pPr marL="20574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5pPr>
      <a:lvl6pPr marL="25146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6pPr>
      <a:lvl7pPr marL="29718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7pPr>
      <a:lvl8pPr marL="34290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8pPr>
      <a:lvl9pPr marL="3886200" indent="-228600" algn="ctr" defTabSz="449263" rtl="0" fontAlgn="base" hangingPunct="0">
        <a:lnSpc>
          <a:spcPct val="4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</a:defRPr>
      </a:lvl9pPr>
    </p:titleStyle>
    <p:bodyStyle>
      <a:lvl1pPr marL="342900" indent="-342900" algn="l" defTabSz="449263" rtl="0" fontAlgn="base" hangingPunct="0">
        <a:lnSpc>
          <a:spcPct val="41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41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fontAlgn="base" hangingPunct="0">
        <a:lnSpc>
          <a:spcPct val="41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fontAlgn="base" hangingPunct="0">
        <a:lnSpc>
          <a:spcPct val="41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fontAlgn="base" hangingPunct="0">
        <a:lnSpc>
          <a:spcPct val="41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13549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Školní pedagogika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4513"/>
            <a:ext cx="9072562" cy="4900612"/>
          </a:xfrm>
          <a:prstGeom prst="rect">
            <a:avLst/>
          </a:prstGeom>
          <a:solidFill>
            <a:srgbClr val="355E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Mgr.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Zdeněk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Hromádka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, Ph.D.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CCCCFF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13549@mail.muni.cz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FF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Vztahy mezi komunikujícími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Třída je sociální skupina – malá komunita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Lidé uvnitř skupiny nejsou izolovaní jednotlivci, ale vstupují do vztahů (skrze komunikaci)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Komunikace je prostředek k realizaci mezilidských </a:t>
            </a:r>
            <a:r>
              <a:rPr lang="cs-CZ" sz="2400" dirty="0" err="1">
                <a:solidFill>
                  <a:srgbClr val="FFFF00"/>
                </a:solidFill>
              </a:rPr>
              <a:t>vzahů</a:t>
            </a:r>
            <a:r>
              <a:rPr lang="cs-CZ" sz="2400" dirty="0">
                <a:solidFill>
                  <a:srgbClr val="FFFF00"/>
                </a:solidFill>
              </a:rPr>
              <a:t> ve třídě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Symetrické a asymetrické vztahy ve vyučování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– žák (asymetrický)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– skupina žáků (asymetrický)</a:t>
            </a:r>
            <a:endParaRPr lang="en-GB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– třída (asymetrický)</a:t>
            </a:r>
            <a:endParaRPr lang="en-GB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– žák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– skupina žáků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– třída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Skupina žáků – skupina žáků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Skupina žáků – třída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Nižší stupeň </a:t>
            </a:r>
            <a:r>
              <a:rPr lang="cs-CZ" sz="2400" dirty="0" err="1" smtClean="0">
                <a:solidFill>
                  <a:srgbClr val="FFFF00"/>
                </a:solidFill>
              </a:rPr>
              <a:t>asimterie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>
                <a:solidFill>
                  <a:srgbClr val="FFFF00"/>
                </a:solidFill>
              </a:rPr>
              <a:t>mezi žáky (dominantní žák)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Preferenční vztahy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Upřednostňování určitých </a:t>
            </a:r>
            <a:r>
              <a:rPr lang="cs-CZ" sz="2800" dirty="0" err="1">
                <a:solidFill>
                  <a:srgbClr val="FFFF00"/>
                </a:solidFill>
              </a:rPr>
              <a:t>osb</a:t>
            </a:r>
            <a:endParaRPr lang="cs-CZ" sz="28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Ignorování jiných osob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V některých případech učitelé stabilně preferují určité jedince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Skryté kurikulum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Neoficiální stránky chodu školy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Situace, které nejsou v osnovách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Aktéři tohoto procesu si jej často ani neuvědomují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Obsah skrytého kurikula: prvky sociálního chování – jak se pohybovat ve škole, jak a kde sedět, jak a kdy se hlásit, pravidla o rozdělení moci, aj.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Skryté kurikulum se realizuje výlučně prostředky komunikace mezi učitelem a žáky a žáky navzájem, a to verbálně i nonverbálně, často náznakově, implicitně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Sociální konstrukce života ve třídě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a žáci tráví ve třídě okolo jednoho tisíce hodin za rok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i žák vytváří významy, kterým musí žák rozumět (např. mlčení žáka – nevím; porušení </a:t>
            </a:r>
            <a:r>
              <a:rPr lang="cs-CZ" sz="2400" dirty="0" smtClean="0">
                <a:solidFill>
                  <a:srgbClr val="FFFF00"/>
                </a:solidFill>
              </a:rPr>
              <a:t>disciplíny </a:t>
            </a:r>
            <a:r>
              <a:rPr lang="cs-CZ" sz="2400" dirty="0">
                <a:solidFill>
                  <a:srgbClr val="FFFF00"/>
                </a:solidFill>
              </a:rPr>
              <a:t>– chci získat část vaší moci, bojuji o ni!)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Sociálně konstruované významy se stávají konvencí. Pro učitele je to pomůcka – chování se stává předvídatelným. Učitel i žáci vědí, co mohou v dané chvíli očekávat, a podle toho reagují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Speciální školské konvence (používají se ve škole, ale v jiném prostředí jim </a:t>
            </a:r>
            <a:r>
              <a:rPr lang="cs-CZ" sz="2400" dirty="0" smtClean="0">
                <a:solidFill>
                  <a:srgbClr val="FFFF00"/>
                </a:solidFill>
              </a:rPr>
              <a:t>nerozumí nebo </a:t>
            </a:r>
            <a:r>
              <a:rPr lang="cs-CZ" sz="2400" dirty="0">
                <a:solidFill>
                  <a:srgbClr val="FFFF00"/>
                </a:solidFill>
              </a:rPr>
              <a:t>rozumí odlišně)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Např.</a:t>
            </a:r>
            <a:r>
              <a:rPr lang="cs-CZ" sz="2400" i="1" dirty="0">
                <a:solidFill>
                  <a:srgbClr val="FFFF00"/>
                </a:solidFill>
              </a:rPr>
              <a:t> A hlásíme se! Nenapovídáme si! </a:t>
            </a:r>
            <a:r>
              <a:rPr lang="cs-CZ" sz="2400" i="1" dirty="0" smtClean="0">
                <a:solidFill>
                  <a:srgbClr val="FFFF00"/>
                </a:solidFill>
              </a:rPr>
              <a:t>Ticho!</a:t>
            </a:r>
            <a:endParaRPr lang="cs-CZ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Zkoumání komunikace ve třídě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Nestrukturované pozorování (zúčastněné pozorování)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Strukturované pozorování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 err="1">
                <a:solidFill>
                  <a:srgbClr val="FFFF00"/>
                </a:solidFill>
              </a:rPr>
              <a:t>Flandersův</a:t>
            </a:r>
            <a:r>
              <a:rPr lang="cs-CZ" sz="2400" dirty="0">
                <a:solidFill>
                  <a:srgbClr val="FFFF00"/>
                </a:solidFill>
              </a:rPr>
              <a:t> pozorovací systém (</a:t>
            </a:r>
            <a:r>
              <a:rPr lang="cs-CZ" sz="2400" dirty="0" err="1">
                <a:solidFill>
                  <a:srgbClr val="FFFF00"/>
                </a:solidFill>
              </a:rPr>
              <a:t>Gavora</a:t>
            </a:r>
            <a:r>
              <a:rPr lang="cs-CZ" sz="2400" dirty="0">
                <a:solidFill>
                  <a:srgbClr val="FFFF00"/>
                </a:solidFill>
              </a:rPr>
              <a:t> 2005 s. 151)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Škály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Pravidla </a:t>
            </a:r>
            <a:r>
              <a:rPr lang="cs-CZ" dirty="0" err="1">
                <a:solidFill>
                  <a:srgbClr val="FFFF00"/>
                </a:solidFill>
              </a:rPr>
              <a:t>komunikce</a:t>
            </a:r>
            <a:r>
              <a:rPr lang="cs-CZ" dirty="0">
                <a:solidFill>
                  <a:srgbClr val="FFFF00"/>
                </a:solidFill>
              </a:rPr>
              <a:t> učitel - žáci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Bázová komunikační pravidla (určují přijatelné a nepřijatelné chování účastníků komunikace):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Není dovolené skákat do řeči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Není přípustný paralelní hovor dvou lidí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Partneři se musí v roli hovořícího a naslouchajícího pravidelně střídat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Nejsou přípustné časté a dlouhé pauzy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Naslouchající dává najevo, že věnuje naprostou pozornost hovořícímu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(</a:t>
            </a:r>
            <a:r>
              <a:rPr lang="cs-CZ" sz="2400" dirty="0" err="1">
                <a:solidFill>
                  <a:srgbClr val="FFFF00"/>
                </a:solidFill>
              </a:rPr>
              <a:t>Wiemann</a:t>
            </a:r>
            <a:r>
              <a:rPr lang="cs-CZ" sz="2400" dirty="0">
                <a:solidFill>
                  <a:srgbClr val="FFFF00"/>
                </a:solidFill>
              </a:rPr>
              <a:t> 1980 In </a:t>
            </a:r>
            <a:r>
              <a:rPr lang="cs-CZ" sz="2400" dirty="0" err="1">
                <a:solidFill>
                  <a:srgbClr val="FFFF00"/>
                </a:solidFill>
              </a:rPr>
              <a:t>Gavora</a:t>
            </a:r>
            <a:r>
              <a:rPr lang="cs-CZ" sz="2400" dirty="0">
                <a:solidFill>
                  <a:srgbClr val="FFFF00"/>
                </a:solidFill>
              </a:rPr>
              <a:t> 2005 s.33)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Direktivní komunikační pravidla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má právo: kdykoliv si vzít slovo; mluvit s kým chce; zvolit téma rozhovoru; rozhodovat o délce hovoru; hovořit v kterékoli části učebny; hovořit v jakékoli poloze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může hovořit: pouze dostane-li slovo; pouze s tím, s kým je mu to určeno; pouze o tom, co má určeno; pouze tak dlouho, jak je mu určeno; pouze na místě, které má určeno;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Boj o moc mezi žáky a učitelem má podobu vzájemného měření sil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si v nové třídě zhodnotí žáky a podle toho nastaví přísnost pravidel. Podobně pracuje druhá strana. Když třídu začne učit nový učitel, žáci zkoušejí své možnosti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Demokratická komunikační pravidla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může odpovídat vsedě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nechává žákovi dost času na odpověď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může odbočit od tématu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může klást učiteli v hodině otázky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Žák může požádat učitele o pomoc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Apod.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Direktivní a demokratický učitel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 může podle okolností využívat různé typy pravidel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Klíčové je iniciační období – v něm se určují pravidla komunikace (v průběhu školního roku jsou změny obtížnější)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KOMUNIKACE: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Dorozumívání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Sdělování (informování, podávání poznatků)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Výměna informací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Zavádění komunikačních pravidel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Pravidlo je uvedeno bez vysvětlení a zdůvodnění (nařízení)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Pravidlo je uvedeno spolu s vysvětlením a zdůvodněním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Pravidlo vznikne dohodou mezi žáky a učiteli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Disproporce mezi verbálním projevem učitele a žáka</a:t>
            </a:r>
          </a:p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Jak změnit tuto disproporci?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Neustále si uvědomovat, že tato disproporce hrozí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Snažit se přejít z monologu do dialogu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Trpělivě a pozorně naslouchat žákům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Vysvětlování učiva v kontextu problémů (ne faktograficky)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Vyzývejte žáky, aby kladli otázky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Přehodnotit nutnost frontální výuky (alternativou jsou např. skupinky)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Jazyk a sociálně kulturní prostředí domova</a:t>
            </a: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Učitelé předpokládají, že žáci mají osvojený spisovný jazyk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Jazyk žáka a školy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Odlišný mateřský jazyk</a:t>
            </a:r>
          </a:p>
          <a:p>
            <a:pPr marL="795338" indent="-609600">
              <a:lnSpc>
                <a:spcPct val="87000"/>
              </a:lnSpc>
              <a:buFontTx/>
              <a:buAutoNum type="arabicPeriod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Monolog ve vyučování</a:t>
            </a: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Vysvětlování učiva (</a:t>
            </a:r>
            <a:r>
              <a:rPr lang="cs-CZ" sz="2400" dirty="0" err="1">
                <a:solidFill>
                  <a:srgbClr val="FFFF00"/>
                </a:solidFill>
              </a:rPr>
              <a:t>ja</a:t>
            </a:r>
            <a:r>
              <a:rPr lang="cs-CZ" sz="2400" dirty="0">
                <a:solidFill>
                  <a:srgbClr val="FFFF00"/>
                </a:solidFill>
              </a:rPr>
              <a:t> vhodné, aby učitel učivu skvěle rozuměl – je poznat, když tomu tak není); opačný jev – učitel předvádí své vědomosti – výklad je složitý; nebere ohled na to, jestli žáci pochopili látku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Expozice: uvedení do nového učiva; motivace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Prezentace: deduktivní, induktivní přístup; je těžké zaujmout (vyprávění suché nezáživné) – rétorika; příběhy, příklady, experimenty, obrazy, dialogizace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Závěr – shrnutí hlavních bodů, nejdůležitějších pojmů, </a:t>
            </a:r>
            <a:r>
              <a:rPr lang="cs-CZ" sz="2400" dirty="0" err="1">
                <a:solidFill>
                  <a:srgbClr val="FFFF00"/>
                </a:solidFill>
              </a:rPr>
              <a:t>naznčení</a:t>
            </a:r>
            <a:r>
              <a:rPr lang="cs-CZ" sz="2400" dirty="0">
                <a:solidFill>
                  <a:srgbClr val="FFFF00"/>
                </a:solidFill>
              </a:rPr>
              <a:t> toho, co bude příště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Dialog ve vyučování</a:t>
            </a: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Otázky –otázky jsou hybnou silou ve vyučování (rozvíjí myšlení žáka; diagnostikuje vědomosti žáka; zjišťují, zda probírané látce žáci rozumějí)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Emocionální stránka </a:t>
            </a:r>
            <a:r>
              <a:rPr lang="cs-CZ" dirty="0" err="1">
                <a:solidFill>
                  <a:srgbClr val="FFFF00"/>
                </a:solidFill>
              </a:rPr>
              <a:t>komunikce</a:t>
            </a: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Empatie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Akceptace (přijetí, úplné uznání žáků, jejich respektování jako osobnosti – korektní, taktní a nepodezřívavý vztah (čti </a:t>
            </a:r>
            <a:r>
              <a:rPr lang="cs-CZ" sz="2400" dirty="0" err="1">
                <a:solidFill>
                  <a:srgbClr val="FFFF00"/>
                </a:solidFill>
              </a:rPr>
              <a:t>Gavora</a:t>
            </a:r>
            <a:r>
              <a:rPr lang="cs-CZ" sz="2400" dirty="0">
                <a:solidFill>
                  <a:srgbClr val="FFFF00"/>
                </a:solidFill>
              </a:rPr>
              <a:t> 2005 s. 96)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Entuziasmus (učitel by měl ukázat, že ho vyučování baví a že mu je probírané učivo blízké)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Aktivní naslouchání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Humor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>
                <a:solidFill>
                  <a:srgbClr val="FFFF00"/>
                </a:solidFill>
              </a:rPr>
              <a:t>Nonverbální komunikace</a:t>
            </a:r>
            <a:endParaRPr lang="cs-CZ" sz="240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>
                <a:solidFill>
                  <a:srgbClr val="FFFF00"/>
                </a:solidFill>
              </a:rPr>
              <a:t>Vyjadřovací možnosti nonverbální komunikace (např. grimasa = nespokojenost; dlaň k uchu = neslyším; vztyčený prst = pozor!)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>
                <a:solidFill>
                  <a:srgbClr val="FFFF00"/>
                </a:solidFill>
              </a:rPr>
              <a:t>Neuvědomělost nonverbální komunikace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Nonverbální komunikace</a:t>
            </a:r>
            <a:endParaRPr lang="cs-CZ" sz="2400" dirty="0">
              <a:solidFill>
                <a:srgbClr val="FFFF00"/>
              </a:solidFill>
            </a:endParaRP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Paralingvistické prostředky komunikace – skrze ně realizujeme slovní vyjadřování (hlasitost, rychlost řeči, </a:t>
            </a:r>
            <a:r>
              <a:rPr lang="cs-CZ" sz="2400" dirty="0" smtClean="0">
                <a:solidFill>
                  <a:srgbClr val="FFFF00"/>
                </a:solidFill>
              </a:rPr>
              <a:t>pauzy</a:t>
            </a:r>
            <a:r>
              <a:rPr lang="cs-CZ" sz="2400" dirty="0">
                <a:solidFill>
                  <a:srgbClr val="FFFF00"/>
                </a:solidFill>
              </a:rPr>
              <a:t>, rytmus, intonace, barva - </a:t>
            </a:r>
            <a:r>
              <a:rPr lang="cs-CZ" sz="2400" dirty="0" err="1" smtClean="0">
                <a:solidFill>
                  <a:srgbClr val="FFFF00"/>
                </a:solidFill>
              </a:rPr>
              <a:t>tember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>
                <a:solidFill>
                  <a:srgbClr val="FFFF00"/>
                </a:solidFill>
              </a:rPr>
              <a:t>hlasu)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5 dB – nejslabší slyšitelný zvuk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15 dB – šepot 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40 – 50 dB - běžný hovor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60 dB – křik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Extralingvistické prostředky komunikace (</a:t>
            </a:r>
            <a:r>
              <a:rPr lang="cs-CZ" sz="2400" dirty="0" smtClean="0">
                <a:solidFill>
                  <a:srgbClr val="FFFF00"/>
                </a:solidFill>
              </a:rPr>
              <a:t>gestikulace, </a:t>
            </a:r>
            <a:r>
              <a:rPr lang="cs-CZ" sz="2400" dirty="0">
                <a:solidFill>
                  <a:srgbClr val="FFFF00"/>
                </a:solidFill>
              </a:rPr>
              <a:t>mimika, pohled, dotyk, postoj – držení těla, vzdálenost mezi komunikujícími (osobní prostor), vzhled - zevnějšek</a:t>
            </a:r>
          </a:p>
          <a:p>
            <a:pPr marL="795338" indent="-609600">
              <a:lnSpc>
                <a:spcPct val="87000"/>
              </a:lnSpc>
              <a:buFontTx/>
              <a:buNone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>
                <a:solidFill>
                  <a:srgbClr val="FFFF00"/>
                </a:solidFill>
              </a:rPr>
              <a:t>LITERATURA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374650" indent="-290513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74650" algn="l"/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</a:tabLst>
            </a:pPr>
            <a:r>
              <a:rPr lang="cs-CZ" sz="2600" dirty="0">
                <a:solidFill>
                  <a:srgbClr val="FFFF00"/>
                </a:solidFill>
              </a:rPr>
              <a:t>GAVORA, P. </a:t>
            </a:r>
            <a:r>
              <a:rPr lang="cs-CZ" sz="2600" i="1" dirty="0">
                <a:solidFill>
                  <a:srgbClr val="FFFF00"/>
                </a:solidFill>
              </a:rPr>
              <a:t>Učitel a žáci v komunikaci</a:t>
            </a:r>
            <a:r>
              <a:rPr lang="cs-CZ" sz="2600" dirty="0">
                <a:solidFill>
                  <a:srgbClr val="FFFF00"/>
                </a:solidFill>
              </a:rPr>
              <a:t>. Brno : </a:t>
            </a:r>
            <a:r>
              <a:rPr lang="cs-CZ" sz="2600" dirty="0" err="1">
                <a:solidFill>
                  <a:srgbClr val="FFFF00"/>
                </a:solidFill>
              </a:rPr>
              <a:t>Paido</a:t>
            </a:r>
            <a:r>
              <a:rPr lang="cs-CZ" sz="2600" dirty="0">
                <a:solidFill>
                  <a:srgbClr val="FFFF00"/>
                </a:solidFill>
              </a:rPr>
              <a:t>, 2005. ISBN 80-7315-104-9.</a:t>
            </a:r>
          </a:p>
          <a:p>
            <a:pPr marL="374650" indent="-290513">
              <a:lnSpc>
                <a:spcPct val="83000"/>
              </a:lnSpc>
              <a:buSzPct val="45000"/>
              <a:buFont typeface="Wingdings" charset="2"/>
              <a:buChar char=""/>
              <a:tabLst>
                <a:tab pos="374650" algn="l"/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19838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</a:tabLst>
            </a:pPr>
            <a:r>
              <a:rPr lang="cs-CZ" sz="2600" dirty="0">
                <a:solidFill>
                  <a:srgbClr val="FFFF00"/>
                </a:solidFill>
              </a:rPr>
              <a:t>VYBÍRAL, Z. </a:t>
            </a:r>
            <a:r>
              <a:rPr lang="cs-CZ" sz="2600" i="1" dirty="0">
                <a:solidFill>
                  <a:srgbClr val="FFFF00"/>
                </a:solidFill>
              </a:rPr>
              <a:t>Psychologie komunikace</a:t>
            </a:r>
            <a:r>
              <a:rPr lang="cs-CZ" sz="2600" dirty="0">
                <a:solidFill>
                  <a:srgbClr val="FFFF00"/>
                </a:solidFill>
              </a:rPr>
              <a:t>. Praha : Portál, 2005. ISBN 80-7178-998-4.</a:t>
            </a:r>
            <a:endParaRPr lang="en-GB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INTERAKCE: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Vzájemné působení nebo ovlivňování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Každý mezilidský styk je interakcí (každý v druhém zanechává určitou informaci)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Komunikace je nástrojem realizace interakce (je to interakce pomocí symbolů)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 err="1">
                <a:solidFill>
                  <a:srgbClr val="FFFF00"/>
                </a:solidFill>
              </a:rPr>
              <a:t>Halavním</a:t>
            </a:r>
            <a:r>
              <a:rPr lang="cs-CZ" sz="2400" dirty="0">
                <a:solidFill>
                  <a:srgbClr val="FFFF00"/>
                </a:solidFill>
              </a:rPr>
              <a:t> symbolickým nástrojem komunikace je jazyk (symboly mohou být i obrazové </a:t>
            </a:r>
            <a:r>
              <a:rPr lang="cs-CZ" sz="2400" dirty="0" err="1">
                <a:solidFill>
                  <a:srgbClr val="FFFF00"/>
                </a:solidFill>
              </a:rPr>
              <a:t>popř</a:t>
            </a:r>
            <a:r>
              <a:rPr lang="cs-CZ" sz="2400" dirty="0">
                <a:solidFill>
                  <a:srgbClr val="FFFF00"/>
                </a:solidFill>
              </a:rPr>
              <a:t>, </a:t>
            </a:r>
            <a:r>
              <a:rPr lang="cs-CZ" sz="2400" dirty="0" err="1">
                <a:solidFill>
                  <a:srgbClr val="FFFF00"/>
                </a:solidFill>
              </a:rPr>
              <a:t>nonverální</a:t>
            </a:r>
            <a:r>
              <a:rPr lang="cs-CZ" sz="24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cs-CZ" sz="2400" dirty="0">
              <a:solidFill>
                <a:srgbClr val="FFFF00"/>
              </a:solidFill>
            </a:endParaRPr>
          </a:p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TEORIE INFORMACE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800" dirty="0">
                <a:solidFill>
                  <a:srgbClr val="FFFF00"/>
                </a:solidFill>
              </a:rPr>
              <a:t>Informace je obsahem komunikace (komunikace je přenos informace)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Etnografický pohled na komunikaci: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Chování v roli je způsob vystupování v komunikaci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Kultura – klíčový pojem etnografie; nikoli ve smyslu umění, literatury, dramatu apod. ale sociální normy a chování příslušníků sociálních skupin tak, jak se projevují v každodenním životě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V rámci velké kultury existuje množství subkultur – subkultura školy (školní </a:t>
            </a:r>
            <a:r>
              <a:rPr lang="cs-CZ" sz="2400" dirty="0" smtClean="0">
                <a:solidFill>
                  <a:srgbClr val="FFFF00"/>
                </a:solidFill>
              </a:rPr>
              <a:t>etnografie</a:t>
            </a:r>
            <a:r>
              <a:rPr lang="cs-CZ" sz="2400" dirty="0">
                <a:solidFill>
                  <a:srgbClr val="FFFF00"/>
                </a:solidFill>
              </a:rPr>
              <a:t>)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Pojem moc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Pojem moc má často negativní zabarvení (</a:t>
            </a:r>
            <a:r>
              <a:rPr lang="cs-CZ" sz="2000" dirty="0" smtClean="0">
                <a:solidFill>
                  <a:srgbClr val="FFFF00"/>
                </a:solidFill>
              </a:rPr>
              <a:t>cosi </a:t>
            </a:r>
            <a:r>
              <a:rPr lang="cs-CZ" sz="2000" dirty="0">
                <a:solidFill>
                  <a:srgbClr val="FFFF00"/>
                </a:solidFill>
              </a:rPr>
              <a:t>nespravedlivého)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Schopnost kontrolovat chování (jednání) druhého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Moc není zbytečná, je potřeba na fungování dané kultury, aby nedošlo k rozvratu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Rolové očekávání (žáků a učitelů), kdyby neexistovalo, vyučování by se rozpadlo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Moc učitele žáci respektují, protože věří v její legitimitu a protože porušování pravidel přináší sankce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Na druhé straně slabší partner (žáci) využívá různé situace</a:t>
            </a:r>
            <a:r>
              <a:rPr lang="cs-CZ" sz="2000" dirty="0" smtClean="0">
                <a:solidFill>
                  <a:srgbClr val="FFFF00"/>
                </a:solidFill>
              </a:rPr>
              <a:t>, aby </a:t>
            </a:r>
            <a:r>
              <a:rPr lang="cs-CZ" sz="2000" dirty="0">
                <a:solidFill>
                  <a:srgbClr val="FFFF00"/>
                </a:solidFill>
              </a:rPr>
              <a:t>získal část moci učitele (obyčejně jen na chvíli)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Žáci vyrušují, sabotují vyučování, napovídají apod.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000" dirty="0">
                <a:solidFill>
                  <a:srgbClr val="FFFF00"/>
                </a:solidFill>
              </a:rPr>
              <a:t>Učitel nemá neomezenou moc, naopak, vždy ji musí bránit</a:t>
            </a: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Komunikační kompetence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Nepsaná pravidla komunikačního používání jazyka, která ovládá každý příslušník společenství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Komunikační kompetence nejsou pravidla jazyka (to jsou jazykové kompetence) 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kulturní netvor (tvoří jazykově korektní věty, ale „kulturně nevhodné“; jeho chování vzbuzuje pozornost; může být i směšné; může být skupinou odmítnut; </a:t>
            </a:r>
            <a:r>
              <a:rPr lang="cs-CZ" sz="2400" dirty="0" err="1">
                <a:solidFill>
                  <a:srgbClr val="FFFF00"/>
                </a:solidFill>
              </a:rPr>
              <a:t>srv</a:t>
            </a:r>
            <a:r>
              <a:rPr lang="cs-CZ" sz="2400" dirty="0">
                <a:solidFill>
                  <a:srgbClr val="FFFF00"/>
                </a:solidFill>
              </a:rPr>
              <a:t>. </a:t>
            </a:r>
            <a:r>
              <a:rPr lang="cs-CZ" sz="2400" dirty="0" err="1">
                <a:solidFill>
                  <a:srgbClr val="FFFF00"/>
                </a:solidFill>
              </a:rPr>
              <a:t>Berxon</a:t>
            </a:r>
            <a:r>
              <a:rPr lang="cs-CZ" sz="2400" dirty="0">
                <a:solidFill>
                  <a:srgbClr val="FFFF00"/>
                </a:solidFill>
              </a:rPr>
              <a:t>)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95338" indent="-609600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Konvenční a </a:t>
            </a:r>
            <a:r>
              <a:rPr lang="cs-CZ" dirty="0" smtClean="0">
                <a:solidFill>
                  <a:srgbClr val="FFFF00"/>
                </a:solidFill>
              </a:rPr>
              <a:t>kodifikovaná </a:t>
            </a:r>
            <a:r>
              <a:rPr lang="cs-CZ" dirty="0">
                <a:solidFill>
                  <a:srgbClr val="FFFF00"/>
                </a:solidFill>
              </a:rPr>
              <a:t>komunikační pravidla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Kodifikovaná: předepsané ustanovení (např. pozdrav a oslovování důstojníků a vojáků v armádě)</a:t>
            </a:r>
          </a:p>
          <a:p>
            <a:pPr marL="795338" indent="-609600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Konvenční: mají zvyklostní charakter; jsou vžitá (pozdravy, tykání, vykání)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rgbClr val="355E00"/>
          </a:solidFill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>
                <a:solidFill>
                  <a:srgbClr val="FFFF00"/>
                </a:solidFill>
              </a:rPr>
              <a:t>PEDAGOGICKÁ KOMUNIKACE</a:t>
            </a:r>
            <a:endParaRPr lang="en-GB" sz="3200">
              <a:solidFill>
                <a:srgbClr val="FFFF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581650"/>
          </a:xfrm>
          <a:solidFill>
            <a:srgbClr val="004A4A"/>
          </a:solidFill>
          <a:ln/>
        </p:spPr>
        <p:txBody>
          <a:bodyPr/>
          <a:lstStyle/>
          <a:p>
            <a:pPr marL="762000" indent="-576263">
              <a:lnSpc>
                <a:spcPct val="87000"/>
              </a:lnSpc>
              <a:buFont typeface="Times New Roman" pitchFamily="16" charset="0"/>
              <a:buChar char="•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dirty="0">
                <a:solidFill>
                  <a:srgbClr val="FFFF00"/>
                </a:solidFill>
              </a:rPr>
              <a:t>Komunikace učitel - žáci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>
                <a:solidFill>
                  <a:srgbClr val="FFFF00"/>
                </a:solidFill>
              </a:rPr>
              <a:t>Fakta, stanoviska, názory, přání atd. (informace) si učitel a žáci vyměňují primárně proto, aby byli žáci vzděláváni a vychováváni, aby se plnil výchovně vzdělávací cíl školy</a:t>
            </a:r>
          </a:p>
          <a:p>
            <a:pPr marL="762000" indent="-576263">
              <a:lnSpc>
                <a:spcPct val="87000"/>
              </a:lnSpc>
              <a:buFontTx/>
              <a:buChar char="-"/>
              <a:tabLst>
                <a:tab pos="762000" algn="l"/>
                <a:tab pos="866775" algn="l"/>
                <a:tab pos="1316038" algn="l"/>
                <a:tab pos="1765300" algn="l"/>
                <a:tab pos="2214563" algn="l"/>
                <a:tab pos="2663825" algn="l"/>
                <a:tab pos="3113088" algn="l"/>
                <a:tab pos="3562350" algn="l"/>
                <a:tab pos="4011613" algn="l"/>
                <a:tab pos="4460875" algn="l"/>
                <a:tab pos="4910138" algn="l"/>
                <a:tab pos="5359400" algn="l"/>
                <a:tab pos="5808663" algn="l"/>
                <a:tab pos="6257925" algn="l"/>
                <a:tab pos="6707188" algn="l"/>
                <a:tab pos="7156450" algn="l"/>
                <a:tab pos="7605713" algn="l"/>
                <a:tab pos="8054975" algn="l"/>
                <a:tab pos="8504238" algn="l"/>
                <a:tab pos="8953500" algn="l"/>
                <a:tab pos="9402763" algn="l"/>
              </a:tabLst>
            </a:pPr>
            <a:r>
              <a:rPr lang="cs-CZ" sz="2400" dirty="0" smtClean="0">
                <a:solidFill>
                  <a:srgbClr val="FFFF00"/>
                </a:solidFill>
              </a:rPr>
              <a:t>Komunikace </a:t>
            </a:r>
            <a:r>
              <a:rPr lang="cs-CZ" sz="2400" dirty="0">
                <a:solidFill>
                  <a:srgbClr val="FFFF00"/>
                </a:solidFill>
              </a:rPr>
              <a:t>je základním prostředkem realizace výchovy a vzdělávání prostřednictvím verbálních a nonverbálních projevů učitele a žáků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4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34715</TotalTime>
  <Words>1459</Words>
  <Application>Microsoft Office PowerPoint</Application>
  <PresentationFormat>Vlastní</PresentationFormat>
  <Paragraphs>191</Paragraphs>
  <Slides>28</Slides>
  <Notes>28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Výchozí návrh</vt:lpstr>
      <vt:lpstr>Školní pedagogika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PEDAGOGICKÁ KOMUNIKACE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</dc:title>
  <dc:creator>Zdenal</dc:creator>
  <cp:lastModifiedBy>Zdenal</cp:lastModifiedBy>
  <cp:revision>17</cp:revision>
  <cp:lastPrinted>1601-01-01T00:00:00Z</cp:lastPrinted>
  <dcterms:created xsi:type="dcterms:W3CDTF">1601-01-01T00:00:00Z</dcterms:created>
  <dcterms:modified xsi:type="dcterms:W3CDTF">2011-12-11T21:13:52Z</dcterms:modified>
</cp:coreProperties>
</file>