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28728" y="2428868"/>
            <a:ext cx="6477000" cy="1828800"/>
          </a:xfrm>
        </p:spPr>
        <p:txBody>
          <a:bodyPr>
            <a:noAutofit/>
          </a:bodyPr>
          <a:lstStyle/>
          <a:p>
            <a:pPr algn="ctr"/>
            <a:r>
              <a:rPr lang="cs-CZ" sz="5400" dirty="0" smtClean="0"/>
              <a:t>Aktéři </a:t>
            </a:r>
            <a:br>
              <a:rPr lang="cs-CZ" sz="5400" dirty="0" smtClean="0"/>
            </a:br>
            <a:r>
              <a:rPr lang="cs-CZ" sz="5400" dirty="0" smtClean="0"/>
              <a:t>regionálního </a:t>
            </a:r>
            <a:br>
              <a:rPr lang="cs-CZ" sz="5400" dirty="0" smtClean="0"/>
            </a:br>
            <a:r>
              <a:rPr lang="cs-CZ" sz="5400" dirty="0" smtClean="0"/>
              <a:t>rozvoje</a:t>
            </a:r>
            <a:endParaRPr lang="cs-CZ" sz="5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-2071734" y="5981700"/>
            <a:ext cx="6400800" cy="1752600"/>
          </a:xfrm>
        </p:spPr>
        <p:txBody>
          <a:bodyPr/>
          <a:lstStyle/>
          <a:p>
            <a:r>
              <a:rPr lang="cs-CZ" sz="3200" dirty="0" smtClean="0"/>
              <a:t>4. </a:t>
            </a:r>
            <a:r>
              <a:rPr lang="cs-CZ" sz="3200" dirty="0" smtClean="0"/>
              <a:t>c</a:t>
            </a:r>
            <a:r>
              <a:rPr lang="cs-CZ" sz="3200" dirty="0" smtClean="0"/>
              <a:t>vičení 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4500562" y="59817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3200" dirty="0" smtClean="0">
                <a:solidFill>
                  <a:schemeClr val="tx1">
                    <a:tint val="75000"/>
                  </a:schemeClr>
                </a:solidFill>
              </a:rPr>
              <a:t>Jaroslav </a:t>
            </a:r>
            <a:r>
              <a:rPr lang="cs-CZ" sz="3200" dirty="0" err="1" smtClean="0">
                <a:solidFill>
                  <a:schemeClr val="tx1">
                    <a:tint val="75000"/>
                  </a:schemeClr>
                </a:solidFill>
              </a:rPr>
              <a:t>Biolek</a:t>
            </a: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Schvalování strategie rozvoje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dirty="0" smtClean="0"/>
              <a:t>1. skupina - investoři, developeři</a:t>
            </a:r>
          </a:p>
          <a:p>
            <a:r>
              <a:rPr lang="cs-CZ" sz="3200" dirty="0" smtClean="0"/>
              <a:t>2. skupina – sdružení místních podnikatelů</a:t>
            </a:r>
          </a:p>
          <a:p>
            <a:r>
              <a:rPr lang="cs-CZ" sz="3200" dirty="0" smtClean="0"/>
              <a:t>3</a:t>
            </a:r>
            <a:r>
              <a:rPr lang="cs-CZ" sz="3200" dirty="0" smtClean="0"/>
              <a:t>. skupina – zastupitelstvo</a:t>
            </a:r>
          </a:p>
          <a:p>
            <a:r>
              <a:rPr lang="cs-CZ" sz="3200" dirty="0" smtClean="0"/>
              <a:t>4. skupina – občanská sdružení</a:t>
            </a:r>
          </a:p>
          <a:p>
            <a:r>
              <a:rPr lang="cs-CZ" sz="3200" dirty="0" smtClean="0"/>
              <a:t>5. skupina – ekologické organizace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Schvalování strategie rozvoje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Profil města:</a:t>
            </a:r>
          </a:p>
          <a:p>
            <a:pPr lvl="1"/>
            <a:r>
              <a:rPr lang="cs-CZ" dirty="0" smtClean="0"/>
              <a:t>Město střední velikosti</a:t>
            </a:r>
          </a:p>
          <a:p>
            <a:pPr lvl="1"/>
            <a:r>
              <a:rPr lang="cs-CZ" dirty="0" smtClean="0"/>
              <a:t>Vyšší nezaměstnanost, těžký průmysl, nízká odvětvová struktura, </a:t>
            </a:r>
            <a:r>
              <a:rPr lang="cs-CZ" dirty="0" err="1" smtClean="0"/>
              <a:t>brownfields</a:t>
            </a:r>
            <a:endParaRPr lang="cs-CZ" dirty="0" smtClean="0"/>
          </a:p>
          <a:p>
            <a:pPr lvl="1"/>
            <a:r>
              <a:rPr lang="cs-CZ" dirty="0" smtClean="0"/>
              <a:t>Neustálé zácpy ve městě, špatné životní prostředí</a:t>
            </a:r>
          </a:p>
          <a:p>
            <a:pPr lvl="1"/>
            <a:r>
              <a:rPr lang="cs-CZ" dirty="0" smtClean="0"/>
              <a:t>Potenciál k rozvoji cestovního ruchu, kvalitní přírodní zázemí, ale v současnosti málo využívané i propagované</a:t>
            </a:r>
          </a:p>
          <a:p>
            <a:pPr lvl="1"/>
            <a:r>
              <a:rPr lang="cs-CZ" dirty="0" smtClean="0"/>
              <a:t>Nižší kvalita života, malé spektrum volnočasových aktivit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Schvalování strategie rozvoje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572140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Prioritní oblasti:</a:t>
            </a:r>
          </a:p>
          <a:p>
            <a:pPr lvl="1"/>
            <a:r>
              <a:rPr lang="cs-CZ" dirty="0" smtClean="0"/>
              <a:t>Tvorba a rozvoj podnikatelského prostředí</a:t>
            </a:r>
          </a:p>
          <a:p>
            <a:pPr lvl="2"/>
            <a:r>
              <a:rPr lang="cs-CZ" dirty="0" smtClean="0"/>
              <a:t>Zvýšení atraktivity města pro investory</a:t>
            </a:r>
          </a:p>
          <a:p>
            <a:pPr lvl="2"/>
            <a:r>
              <a:rPr lang="cs-CZ" dirty="0" smtClean="0"/>
              <a:t>Podpora podnikání a komunikace</a:t>
            </a:r>
          </a:p>
          <a:p>
            <a:pPr lvl="2"/>
            <a:r>
              <a:rPr lang="cs-CZ" dirty="0" smtClean="0"/>
              <a:t>Rozvoj cestovního ruchu</a:t>
            </a:r>
          </a:p>
          <a:p>
            <a:pPr lvl="1"/>
            <a:r>
              <a:rPr lang="cs-CZ" dirty="0" smtClean="0"/>
              <a:t>Dopravní a technická infrastruktura, životní prostředí</a:t>
            </a:r>
          </a:p>
          <a:p>
            <a:pPr lvl="2"/>
            <a:r>
              <a:rPr lang="cs-CZ" dirty="0" smtClean="0"/>
              <a:t>Zkvalitnění dopravního systému</a:t>
            </a:r>
          </a:p>
          <a:p>
            <a:pPr lvl="2"/>
            <a:r>
              <a:rPr lang="cs-CZ" dirty="0" smtClean="0"/>
              <a:t>Rozvoj technické infrastruktury</a:t>
            </a:r>
          </a:p>
          <a:p>
            <a:pPr lvl="2"/>
            <a:r>
              <a:rPr lang="cs-CZ" dirty="0" smtClean="0"/>
              <a:t>Zlepšování životního prostředí ve městě</a:t>
            </a:r>
          </a:p>
          <a:p>
            <a:pPr lvl="1"/>
            <a:r>
              <a:rPr lang="cs-CZ" dirty="0" smtClean="0"/>
              <a:t>Rozvoj lidských zdrojů</a:t>
            </a:r>
          </a:p>
          <a:p>
            <a:pPr lvl="2"/>
            <a:r>
              <a:rPr lang="cs-CZ" dirty="0" smtClean="0"/>
              <a:t>Zvýšení zaměstnanosti a vzdělanostní flexibility všech skupin obyvatelstva</a:t>
            </a:r>
          </a:p>
          <a:p>
            <a:pPr lvl="2"/>
            <a:r>
              <a:rPr lang="cs-CZ" dirty="0" smtClean="0"/>
              <a:t>Zlepšení životních podmínek a kvality života </a:t>
            </a:r>
            <a:r>
              <a:rPr lang="cs-CZ" dirty="0" err="1" smtClean="0"/>
              <a:t>obyv</a:t>
            </a:r>
            <a:r>
              <a:rPr lang="cs-CZ" dirty="0" smtClean="0"/>
              <a:t>. města</a:t>
            </a:r>
          </a:p>
          <a:p>
            <a:pPr lvl="2"/>
            <a:r>
              <a:rPr lang="cs-CZ" dirty="0" smtClean="0"/>
              <a:t>Zkvalitnění a zvýšení nabídky volnočasových, kulturních a sportovních aktivit pro </a:t>
            </a:r>
            <a:r>
              <a:rPr lang="cs-CZ" dirty="0" err="1" smtClean="0"/>
              <a:t>obyv</a:t>
            </a:r>
            <a:r>
              <a:rPr lang="cs-CZ" dirty="0" smtClean="0"/>
              <a:t>. města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4.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Vytvoření dotazníku (10 dotazů):</a:t>
            </a:r>
          </a:p>
          <a:p>
            <a:pPr lvl="1"/>
            <a:r>
              <a:rPr lang="cs-CZ" dirty="0" smtClean="0"/>
              <a:t>Zjistit názor obyvatelstva na rozvoj města / </a:t>
            </a:r>
            <a:r>
              <a:rPr lang="cs-CZ" dirty="0" err="1" smtClean="0"/>
              <a:t>mikroregionu</a:t>
            </a:r>
            <a:endParaRPr lang="cs-CZ" dirty="0" smtClean="0"/>
          </a:p>
          <a:p>
            <a:pPr lvl="2"/>
            <a:r>
              <a:rPr lang="cs-CZ" dirty="0" smtClean="0"/>
              <a:t>Jak by se mělo město / </a:t>
            </a:r>
            <a:r>
              <a:rPr lang="cs-CZ" dirty="0" err="1" smtClean="0"/>
              <a:t>mikroregion</a:t>
            </a:r>
            <a:r>
              <a:rPr lang="cs-CZ" dirty="0" smtClean="0"/>
              <a:t> profilovat?</a:t>
            </a:r>
            <a:endParaRPr lang="cs-CZ" dirty="0" smtClean="0"/>
          </a:p>
          <a:p>
            <a:pPr lvl="2"/>
            <a:r>
              <a:rPr lang="cs-CZ" dirty="0" smtClean="0"/>
              <a:t>Jaké jsou hlavní priority rozvoje města / </a:t>
            </a:r>
            <a:r>
              <a:rPr lang="cs-CZ" dirty="0" err="1" smtClean="0"/>
              <a:t>mikroregionu</a:t>
            </a:r>
            <a:r>
              <a:rPr lang="cs-CZ" dirty="0" smtClean="0"/>
              <a:t>?</a:t>
            </a:r>
          </a:p>
          <a:p>
            <a:pPr lvl="2"/>
            <a:r>
              <a:rPr lang="cs-CZ" dirty="0" smtClean="0"/>
              <a:t>Jaké jsou problémové oblasti města / </a:t>
            </a:r>
            <a:r>
              <a:rPr lang="cs-CZ" dirty="0" err="1" smtClean="0"/>
              <a:t>mikroregionu</a:t>
            </a:r>
            <a:r>
              <a:rPr lang="cs-CZ" dirty="0" smtClean="0"/>
              <a:t>, jak je hodnotí?</a:t>
            </a:r>
            <a:endParaRPr lang="cs-CZ" dirty="0" smtClean="0"/>
          </a:p>
          <a:p>
            <a:pPr lvl="2"/>
            <a:r>
              <a:rPr lang="cs-CZ" dirty="0" smtClean="0"/>
              <a:t>Jaká je (ne)spokojenost obyvatel s kvalitou života ve městě / </a:t>
            </a:r>
            <a:r>
              <a:rPr lang="cs-CZ" dirty="0" err="1" smtClean="0"/>
              <a:t>mikroregionu</a:t>
            </a:r>
            <a:r>
              <a:rPr lang="cs-CZ" dirty="0" smtClean="0"/>
              <a:t>?</a:t>
            </a:r>
          </a:p>
          <a:p>
            <a:r>
              <a:rPr lang="cs-CZ" dirty="0" smtClean="0"/>
              <a:t>Skupiny po 3 – 4 lidech, prezentace další hodinu</a:t>
            </a:r>
          </a:p>
          <a:p>
            <a:pPr lvl="2"/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7"/>
          <p:cNvSpPr>
            <a:spLocks noGrp="1"/>
          </p:cNvSpPr>
          <p:nvPr>
            <p:ph type="title"/>
          </p:nvPr>
        </p:nvSpPr>
        <p:spPr>
          <a:xfrm>
            <a:off x="1571604" y="6143644"/>
            <a:ext cx="7200900" cy="566738"/>
          </a:xfrm>
        </p:spPr>
        <p:txBody>
          <a:bodyPr vert="horz">
            <a:normAutofit/>
          </a:bodyPr>
          <a:lstStyle/>
          <a:p>
            <a:pPr algn="l" eaLnBrk="1" hangingPunct="1"/>
            <a:r>
              <a:rPr lang="cs-CZ" sz="1600" b="0" dirty="0" smtClean="0"/>
              <a:t>Zdroj: DOČKAL, V.: Aktéři regionálních zájmů a formalizovaný politický dialog. FSS MU, Brno, 2006.</a:t>
            </a:r>
          </a:p>
        </p:txBody>
      </p: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4114" y="1571612"/>
            <a:ext cx="7585476" cy="3957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Nadpis 7"/>
          <p:cNvSpPr txBox="1">
            <a:spLocks/>
          </p:cNvSpPr>
          <p:nvPr/>
        </p:nvSpPr>
        <p:spPr>
          <a:xfrm>
            <a:off x="1142976" y="142852"/>
            <a:ext cx="7200900" cy="566737"/>
          </a:xfrm>
          <a:prstGeom prst="rect">
            <a:avLst/>
          </a:prstGeom>
        </p:spPr>
        <p:txBody>
          <a:bodyPr anchor="b"/>
          <a:lstStyle/>
          <a:p>
            <a:pPr algn="ctr" fontAlgn="auto">
              <a:spcAft>
                <a:spcPts val="0"/>
              </a:spcAft>
              <a:defRPr/>
            </a:pPr>
            <a:r>
              <a:rPr lang="cs-CZ" sz="2400" b="1" dirty="0">
                <a:latin typeface="Trebuchet MS" pitchFamily="34" charset="0"/>
                <a:ea typeface="+mj-ea"/>
                <a:cs typeface="+mj-cs"/>
              </a:rPr>
              <a:t>TYPOLOGIE AKTÉRŮ (</a:t>
            </a:r>
            <a:r>
              <a:rPr lang="cs-CZ" sz="2400" b="1" dirty="0" err="1">
                <a:latin typeface="Trebuchet MS" pitchFamily="34" charset="0"/>
                <a:ea typeface="+mj-ea"/>
                <a:cs typeface="+mj-cs"/>
              </a:rPr>
              <a:t>Mathias</a:t>
            </a:r>
            <a:r>
              <a:rPr lang="cs-CZ" sz="2400" b="1" dirty="0">
                <a:latin typeface="Trebuchet MS" pitchFamily="34" charset="0"/>
                <a:ea typeface="+mj-ea"/>
                <a:cs typeface="+mj-cs"/>
              </a:rPr>
              <a:t>, J., Dočkal, V.)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8229600" cy="1066800"/>
          </a:xfrm>
        </p:spPr>
        <p:txBody>
          <a:bodyPr/>
          <a:lstStyle/>
          <a:p>
            <a:pPr eaLnBrk="1" hangingPunct="1"/>
            <a:r>
              <a:rPr lang="cs-CZ" dirty="0" smtClean="0"/>
              <a:t>Aktéři na evropské úrovni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>
          <a:xfrm>
            <a:off x="468313" y="1989138"/>
            <a:ext cx="8229600" cy="4324350"/>
          </a:xfrm>
        </p:spPr>
        <p:txBody>
          <a:bodyPr/>
          <a:lstStyle/>
          <a:p>
            <a:pPr eaLnBrk="1" hangingPunct="1"/>
            <a:r>
              <a:rPr lang="cs-CZ" dirty="0" smtClean="0"/>
              <a:t>Evropská komise</a:t>
            </a:r>
          </a:p>
          <a:p>
            <a:pPr lvl="1" eaLnBrk="1" hangingPunct="1"/>
            <a:r>
              <a:rPr lang="cs-CZ" dirty="0" smtClean="0"/>
              <a:t>Legislativní funkce – návrhy norem</a:t>
            </a:r>
          </a:p>
          <a:p>
            <a:pPr eaLnBrk="1" hangingPunct="1"/>
            <a:r>
              <a:rPr lang="cs-CZ" dirty="0" smtClean="0"/>
              <a:t>Evropský parlament </a:t>
            </a:r>
          </a:p>
          <a:p>
            <a:pPr eaLnBrk="1" hangingPunct="1"/>
            <a:r>
              <a:rPr lang="cs-CZ" dirty="0" smtClean="0"/>
              <a:t>Rada EU</a:t>
            </a:r>
          </a:p>
          <a:p>
            <a:pPr eaLnBrk="1" hangingPunct="1"/>
            <a:r>
              <a:rPr lang="cs-CZ" dirty="0" smtClean="0"/>
              <a:t>Hospodářský a sociální výbor</a:t>
            </a:r>
          </a:p>
          <a:p>
            <a:pPr eaLnBrk="1" hangingPunct="1"/>
            <a:r>
              <a:rPr lang="cs-CZ" dirty="0" smtClean="0"/>
              <a:t>Výbor regionů</a:t>
            </a:r>
          </a:p>
          <a:p>
            <a:pPr lvl="1" eaLnBrk="1" hangingPunct="1"/>
            <a:r>
              <a:rPr lang="cs-CZ" dirty="0" smtClean="0"/>
              <a:t>Volení zástupci, růst prestiže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066800"/>
          </a:xfrm>
        </p:spPr>
        <p:txBody>
          <a:bodyPr/>
          <a:lstStyle/>
          <a:p>
            <a:pPr eaLnBrk="1" hangingPunct="1"/>
            <a:r>
              <a:rPr lang="cs-CZ" smtClean="0"/>
              <a:t>Legislativní normy v ČR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468313" y="1989138"/>
            <a:ext cx="8229600" cy="4324350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 smtClean="0"/>
              <a:t>Zákon č. 248/2000 Sb., o podpoře regionálního rozvoje</a:t>
            </a:r>
          </a:p>
          <a:p>
            <a:pPr eaLnBrk="1" hangingPunct="1"/>
            <a:r>
              <a:rPr lang="cs-CZ" dirty="0" smtClean="0"/>
              <a:t>Zákon č. 128/2000 Sb., o obcích (obecní zřízení)</a:t>
            </a:r>
          </a:p>
          <a:p>
            <a:pPr eaLnBrk="1" hangingPunct="1"/>
            <a:r>
              <a:rPr lang="cs-CZ" dirty="0" smtClean="0"/>
              <a:t>Zákon č. 129/2000 Sb., o krajích (krajské zřízení</a:t>
            </a:r>
            <a:r>
              <a:rPr lang="cs-CZ" dirty="0" smtClean="0"/>
              <a:t>)</a:t>
            </a:r>
            <a:endParaRPr lang="cs-CZ" dirty="0" smtClean="0"/>
          </a:p>
          <a:p>
            <a:pPr eaLnBrk="1" hangingPunct="1"/>
            <a:r>
              <a:rPr lang="cs-CZ" dirty="0" smtClean="0"/>
              <a:t>Zákon č. 183/2006 Sb., o územním plánování a stavebním řádu (stavební zákon) 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066800"/>
          </a:xfrm>
        </p:spPr>
        <p:txBody>
          <a:bodyPr/>
          <a:lstStyle/>
          <a:p>
            <a:pPr eaLnBrk="1" hangingPunct="1"/>
            <a:r>
              <a:rPr lang="cs-CZ" sz="2800" smtClean="0"/>
              <a:t>Aktéři RP na národní úrovni – instituce veřejného sektoru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3238"/>
            <a:ext cx="8218488" cy="5084762"/>
          </a:xfrm>
        </p:spPr>
        <p:txBody>
          <a:bodyPr>
            <a:normAutofit fontScale="8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Ministerstvo pro místní rozvoj ČR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Garant rozvojových strategií na národní a regionální úrovni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Implementace strukturálních fondů EU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Strategie regionálního rozvoje ČR 2007 – 2013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Národní rozvojový plán 2007 - 2013</a:t>
            </a:r>
          </a:p>
          <a:p>
            <a:pPr marL="658368" lvl="1" indent="-246888" eaLnBrk="1" fontAlgn="auto" hangingPunct="1">
              <a:spcBef>
                <a:spcPts val="18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Politika územního rozvoje (2008)</a:t>
            </a:r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/>
              <a:t>Z</a:t>
            </a:r>
            <a:r>
              <a:rPr lang="cs-CZ" dirty="0" smtClean="0"/>
              <a:t>ákladní nástroj územního plánování</a:t>
            </a:r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ÚPD krajů a obcí s ním musí být v souladu</a:t>
            </a:r>
          </a:p>
          <a:p>
            <a:pPr marL="365760" indent="-256032" eaLnBrk="1" fontAlgn="auto" hangingPunct="1">
              <a:spcBef>
                <a:spcPts val="24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Ministerstvo vnitra ČR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Reforma veřejné správy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Časopis „Veřejná správa“</a:t>
            </a:r>
          </a:p>
          <a:p>
            <a:pPr marL="365760" indent="-256032" eaLnBrk="1" fontAlgn="auto" hangingPunct="1">
              <a:spcBef>
                <a:spcPts val="24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Ministerstvo průmyslu a obchodu ČR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Plošné i regionální programy na podporu rozvoje regionů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8229600" cy="1066800"/>
          </a:xfrm>
        </p:spPr>
        <p:txBody>
          <a:bodyPr/>
          <a:lstStyle/>
          <a:p>
            <a:pPr eaLnBrk="1" hangingPunct="1"/>
            <a:r>
              <a:rPr lang="cs-CZ" sz="3200" smtClean="0"/>
              <a:t>Aktéři RP na regionální úrovni – instituce veřejného sektoru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2133600"/>
            <a:ext cx="8229600" cy="4324350"/>
          </a:xfrm>
        </p:spPr>
        <p:txBody>
          <a:bodyPr>
            <a:normAutofit fontScale="8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Krajské úřady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Garant rozvojových strategií na regionální úrovni</a:t>
            </a:r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Program rozvoje JMK 2010 – 2013 </a:t>
            </a:r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Strategie rozvoje JMK 2006 – 2016</a:t>
            </a:r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Regionální inovační strategie JMK 3 2009 – 2013</a:t>
            </a:r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Program rozvoje cestovního ruchu JMK 2007 - 2013</a:t>
            </a:r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Strategie rozvoje lidských zdrojů JMK 2006 – 2016</a:t>
            </a:r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Strategie rozvoje hospodářství JMK 2006 – 2013</a:t>
            </a:r>
          </a:p>
          <a:p>
            <a:pPr marL="658368" lvl="1" indent="-246888" eaLnBrk="1" fontAlgn="auto" hangingPunct="1">
              <a:spcBef>
                <a:spcPts val="18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Zásady územního rozvoje (do roku 2011)</a:t>
            </a:r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Stanovují základní požadavky na územní uspořádání kraje, účelné využití tohoto území a vymezení ploch nebo koridorů staveb, které mohou mít důležitý význam pro celý kraj</a:t>
            </a:r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/>
              <a:t>Z</a:t>
            </a:r>
            <a:r>
              <a:rPr lang="cs-CZ" dirty="0" smtClean="0"/>
              <a:t>ávazné pro obce, které budou mít povinnost do svých územních plánů přenést záměry schválené v ZÚR</a:t>
            </a:r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066800"/>
          </a:xfrm>
        </p:spPr>
        <p:txBody>
          <a:bodyPr/>
          <a:lstStyle/>
          <a:p>
            <a:pPr eaLnBrk="1" hangingPunct="1"/>
            <a:r>
              <a:rPr lang="cs-CZ" sz="2800" smtClean="0"/>
              <a:t>Aktéři RP na regionální úrovni – instituce veřejného sektoru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844675"/>
            <a:ext cx="8229600" cy="4525963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Správní obvody obcí s rozšířenou působností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Územně analytické podklady (ÚAP)</a:t>
            </a:r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/>
              <a:t>N</a:t>
            </a:r>
            <a:r>
              <a:rPr lang="cs-CZ" dirty="0" smtClean="0"/>
              <a:t>ástroj územního plánování dle stavebního zákona</a:t>
            </a:r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Obsahují průzkumy a rozbory území správního území obcí s rozšířenou působností</a:t>
            </a:r>
          </a:p>
          <a:p>
            <a:pPr marL="923544" lvl="2" indent="-219456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Cíleně zaměřeny na pořizování územně plánovacích dokumentací jednotlivých obcí</a:t>
            </a:r>
          </a:p>
          <a:p>
            <a:pPr marL="658368" lvl="1" indent="-246888" eaLnBrk="1" fontAlgn="auto" hangingPunct="1">
              <a:spcBef>
                <a:spcPts val="1800"/>
              </a:spcBef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Rozbor udržitelného rozvoje území (RURÚ)</a:t>
            </a:r>
          </a:p>
          <a:p>
            <a:pPr marL="923544" lvl="2" indent="-219456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Nástroj územního plánování dle stavebního zákona</a:t>
            </a:r>
          </a:p>
          <a:p>
            <a:pPr marL="923544" lvl="2" indent="-219456" eaLnBrk="1" fontAlgn="auto" hangingPunct="1">
              <a:spcBef>
                <a:spcPts val="600"/>
              </a:spcBef>
              <a:spcAft>
                <a:spcPts val="0"/>
              </a:spcAft>
              <a:buFont typeface="Wingdings 2"/>
              <a:buChar char=""/>
              <a:defRPr/>
            </a:pPr>
            <a:r>
              <a:rPr lang="cs-CZ" dirty="0" smtClean="0"/>
              <a:t>Vyhodnocení vyváženosti vztahu územních podmínek a určení problémů k řešení v územně plánovací dokumentaci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066800"/>
          </a:xfrm>
        </p:spPr>
        <p:txBody>
          <a:bodyPr/>
          <a:lstStyle/>
          <a:p>
            <a:pPr eaLnBrk="1" hangingPunct="1"/>
            <a:r>
              <a:rPr lang="cs-CZ" sz="3200" smtClean="0"/>
              <a:t>Aktéři RP na regionální a lokální úrovni – instituce veřejného sektoru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68313" y="2060575"/>
            <a:ext cx="8229600" cy="4325938"/>
          </a:xfrm>
        </p:spPr>
        <p:txBody>
          <a:bodyPr/>
          <a:lstStyle/>
          <a:p>
            <a:pPr eaLnBrk="1" hangingPunct="1"/>
            <a:r>
              <a:rPr lang="cs-CZ" smtClean="0"/>
              <a:t>Města a obce</a:t>
            </a:r>
          </a:p>
          <a:p>
            <a:pPr lvl="1" eaLnBrk="1" hangingPunct="1"/>
            <a:r>
              <a:rPr lang="cs-CZ" smtClean="0"/>
              <a:t>Strategie pro Brno</a:t>
            </a:r>
          </a:p>
          <a:p>
            <a:pPr lvl="1" eaLnBrk="1" hangingPunct="1"/>
            <a:r>
              <a:rPr lang="cs-CZ" smtClean="0"/>
              <a:t>Program rozvoje cestovního ruchu města Brna 2010 – 2015</a:t>
            </a:r>
          </a:p>
          <a:p>
            <a:pPr lvl="1" eaLnBrk="1" hangingPunct="1"/>
            <a:r>
              <a:rPr lang="cs-CZ" smtClean="0"/>
              <a:t>Komunitní plán sociálních služeb 2010 – 2013</a:t>
            </a:r>
          </a:p>
          <a:p>
            <a:pPr lvl="1" eaLnBrk="1" hangingPunct="1"/>
            <a:r>
              <a:rPr lang="cs-CZ" smtClean="0"/>
              <a:t>City identity a verbální priority města</a:t>
            </a:r>
          </a:p>
          <a:p>
            <a:pPr lvl="1" eaLnBrk="1" hangingPunct="1"/>
            <a:r>
              <a:rPr lang="cs-CZ" smtClean="0"/>
              <a:t>Koncepce ekonomického rozvoje města Brna</a:t>
            </a:r>
          </a:p>
          <a:p>
            <a:pPr lvl="1" eaLnBrk="1" hangingPunct="1">
              <a:spcBef>
                <a:spcPts val="2400"/>
              </a:spcBef>
            </a:pPr>
            <a:r>
              <a:rPr lang="cs-CZ" smtClean="0"/>
              <a:t>Územní plán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539750" y="692150"/>
            <a:ext cx="8229600" cy="1066800"/>
          </a:xfrm>
        </p:spPr>
        <p:txBody>
          <a:bodyPr/>
          <a:lstStyle/>
          <a:p>
            <a:pPr eaLnBrk="1" hangingPunct="1"/>
            <a:r>
              <a:rPr lang="cs-CZ" sz="3200" smtClean="0"/>
              <a:t>Aktéři RP na regionální a lokální úrovni – dobrovolné svazky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2060575"/>
            <a:ext cx="8229600" cy="4325938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Samosprávné svazky obcí (</a:t>
            </a:r>
            <a:r>
              <a:rPr lang="cs-CZ" dirty="0" err="1" smtClean="0"/>
              <a:t>mikroregiony</a:t>
            </a:r>
            <a:r>
              <a:rPr lang="cs-CZ" dirty="0" smtClean="0"/>
              <a:t>)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Zákon č. 128/2000 Sb., o obcích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Sdružují pouze obce, většinou účelové</a:t>
            </a:r>
          </a:p>
          <a:p>
            <a:pPr marL="365760" indent="-256032" eaLnBrk="1" fontAlgn="auto" hangingPunct="1">
              <a:spcBef>
                <a:spcPts val="2400"/>
              </a:spcBef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Místní akční skupiny 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spojují obce, </a:t>
            </a:r>
            <a:r>
              <a:rPr lang="cs-CZ" dirty="0" err="1" smtClean="0"/>
              <a:t>mikroregiony</a:t>
            </a:r>
            <a:r>
              <a:rPr lang="cs-CZ" dirty="0" smtClean="0"/>
              <a:t>, podnikatele, NNO či občany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působnost na území od 10 000 do 100 000 obyvatel</a:t>
            </a:r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hustota osídlení </a:t>
            </a:r>
            <a:r>
              <a:rPr lang="en-US" dirty="0" smtClean="0"/>
              <a:t>&lt; </a:t>
            </a:r>
            <a:r>
              <a:rPr lang="cs-CZ" dirty="0" smtClean="0"/>
              <a:t>120 ob./</a:t>
            </a:r>
            <a:r>
              <a:rPr lang="cs-CZ" dirty="0"/>
              <a:t>km</a:t>
            </a:r>
            <a:r>
              <a:rPr lang="cs-CZ" baseline="30000" dirty="0"/>
              <a:t>2</a:t>
            </a:r>
            <a:endParaRPr lang="cs-CZ" dirty="0" smtClean="0"/>
          </a:p>
          <a:p>
            <a:pPr marL="658368" lvl="1" indent="-246888" eaLnBrk="1" fontAlgn="auto" hangingPunct="1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minimální 50% účast soukromého sektoru a maximální 50% účast veřejného sektoru</a:t>
            </a:r>
          </a:p>
          <a:p>
            <a:pPr marL="365760" indent="-256032" eaLnBrk="1" fontAlgn="auto" hangingPunct="1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Vrchol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237</TotalTime>
  <Words>670</Words>
  <PresentationFormat>Předvádění na obrazovce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Vrchol</vt:lpstr>
      <vt:lpstr>Aktéři  regionálního  rozvoje</vt:lpstr>
      <vt:lpstr>Zdroj: DOČKAL, V.: Aktéři regionálních zájmů a formalizovaný politický dialog. FSS MU, Brno, 2006.</vt:lpstr>
      <vt:lpstr>Aktéři na evropské úrovni</vt:lpstr>
      <vt:lpstr>Legislativní normy v ČR</vt:lpstr>
      <vt:lpstr>Aktéři RP na národní úrovni – instituce veřejného sektoru</vt:lpstr>
      <vt:lpstr>Aktéři RP na regionální úrovni – instituce veřejného sektoru</vt:lpstr>
      <vt:lpstr>Aktéři RP na regionální úrovni – instituce veřejného sektoru</vt:lpstr>
      <vt:lpstr>Aktéři RP na regionální a lokální úrovni – instituce veřejného sektoru</vt:lpstr>
      <vt:lpstr>Aktéři RP na regionální a lokální úrovni – dobrovolné svazky</vt:lpstr>
      <vt:lpstr>Schvalování strategie rozvoje</vt:lpstr>
      <vt:lpstr>Schvalování strategie rozvoje</vt:lpstr>
      <vt:lpstr>Schvalování strategie rozvoje</vt:lpstr>
      <vt:lpstr>Zadání 4. cvičení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cp:lastModifiedBy>Jarda</cp:lastModifiedBy>
  <cp:revision>11</cp:revision>
  <dcterms:modified xsi:type="dcterms:W3CDTF">2011-10-19T17:01:52Z</dcterms:modified>
</cp:coreProperties>
</file>