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AD753-803B-4E7F-AFAC-91081ECA6107}" type="datetimeFigureOut">
              <a:rPr lang="cs-CZ" smtClean="0"/>
              <a:t>10.11.2011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82F5C-D27D-4F29-9DFA-77D1A066B70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5059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68611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69635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7107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8131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9155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120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2227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3251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4275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5299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512" y="4343231"/>
            <a:ext cx="5486976" cy="4037751"/>
          </a:xfrm>
        </p:spPr>
        <p:txBody>
          <a:bodyPr/>
          <a:lstStyle/>
          <a:p>
            <a:pPr eaLnBrk="1">
              <a:spcBef>
                <a:spcPct val="0"/>
              </a:spcBef>
              <a:buSzPct val="45000"/>
              <a:buFont typeface="StarSymbol"/>
              <a:buChar char="●"/>
            </a:pPr>
            <a:endParaRPr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dotace.cz/" TargetMode="External"/><Relationship Id="rId5" Type="http://schemas.openxmlformats.org/officeDocument/2006/relationships/hyperlink" Target="http://www.dotaceonline.cz/" TargetMode="External"/><Relationship Id="rId4" Type="http://schemas.openxmlformats.org/officeDocument/2006/relationships/hyperlink" Target="http://www.businessinfo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alni-fondy.cz/Vyzv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2285992"/>
            <a:ext cx="7772400" cy="1975104"/>
          </a:xfrm>
        </p:spPr>
        <p:txBody>
          <a:bodyPr/>
          <a:lstStyle/>
          <a:p>
            <a:pPr algn="ctr"/>
            <a:r>
              <a:rPr lang="cs-CZ" dirty="0" smtClean="0"/>
              <a:t>REGIONÁLNÍ POLITIKA A REGIONÁLNÍ ROZVOJ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5643578"/>
            <a:ext cx="8429684" cy="1508760"/>
          </a:xfrm>
        </p:spPr>
        <p:txBody>
          <a:bodyPr/>
          <a:lstStyle/>
          <a:p>
            <a:r>
              <a:rPr lang="cs-CZ" dirty="0" smtClean="0"/>
              <a:t>Cvičení 6b						Jaroslav </a:t>
            </a:r>
            <a:r>
              <a:rPr lang="cs-CZ" dirty="0" err="1" smtClean="0"/>
              <a:t>Biolek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/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- struktura</a:t>
            </a:r>
          </a:p>
        </p:txBody>
      </p:sp>
      <p:sp>
        <p:nvSpPr>
          <p:cNvPr id="13317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444307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6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Úvod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6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Zdůvodnění potřebnosti programu (analýza současné sociální a ekonomické situace v dané oblasti), SWOT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6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Popis strategie zvolené k odstranění identifikovaných problémů, definice cílů operačního programu, vazba na ostatní operační programy, vztah k horizontálním tématům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6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Konkretizace zaměření operačního programu (prioritní osy, oblasti podpory, typy projektů realizovatelných v rámci dané oblasti podpory, vymezení příjemců podpory, monitorovací indikátory apod.)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6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Finanční zajištění programu, rozdělení prostředků mezi jednotlivé prioritní osy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6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Popis řízení operačního programu (role institucí zapojených do řízení programu, způsob monitorování, hodnocení, kontrola, publicita)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6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Přílohy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/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- informace</a:t>
            </a:r>
          </a:p>
        </p:txBody>
      </p:sp>
      <p:sp>
        <p:nvSpPr>
          <p:cNvPr id="14341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444307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2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Portál strukturálních fondů v ČR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4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  <a:hlinkClick r:id="rId3"/>
              </a:rPr>
              <a:t>www.strukturalni-fondy.cz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2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Odborně zaměřené internetové stránky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4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  <a:hlinkClick r:id="rId4"/>
              </a:rPr>
              <a:t>www.businessinfo.cz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2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Konzultační firmy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4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  <a:hlinkClick r:id="rId5"/>
              </a:rPr>
              <a:t>www.dotaceonline.cz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4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  <a:hlinkClick r:id="rId6"/>
              </a:rPr>
              <a:t>www.edotace.cz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2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Řídící orgány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2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Implementačních agentury (zprostředkující subjekty)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>
            <a:normAutofit fontScale="90000"/>
          </a:bodyPr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Lidské zdroje a zaměstnanost</a:t>
            </a:r>
          </a:p>
        </p:txBody>
      </p:sp>
      <p:sp>
        <p:nvSpPr>
          <p:cNvPr id="27653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444307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8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ŘO: Ministerstvo práce a sociálních věcí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8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ZS: Ministerstvo práce a sociálních věcí, Ministerstvo vnitra, Ministerstvo průmyslu a obchodu, úřady práce, krajské úřady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8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Např. další profesní vzdělávání podporované zaměstnavateli, uplatňování pružných forem organizace práce, zprostředkování zaměstnání, poradenské činnosti a programy, rekvalifikace, podpora začínajícím OSVČ, doprovodná opatření k získání a udržení zaměstnání, rozvoj institucí služeb zaměstnanosti, vzdělávání subjektů působících v oblasti sociálního začleňování, poradenské činnosti a programy pro sociálně vyloučené skupiny, podpora činností odstraňujících bariéry rovného přístupu ke vzdělání a zaměstnání, posilování etických standardů a zefektivnění řízení lidských zdrojů ve veřejné správě včetně vzdělávání zaměstnanců úřadů veřejné správy, politiků apod.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8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Jedná se o projekty spolufinancované z Evropského sociálního fondu (ESF), tj. neinvestiční (neinfrastrukturní) projekty</a:t>
            </a:r>
          </a:p>
        </p:txBody>
      </p:sp>
      <p:pic>
        <p:nvPicPr>
          <p:cNvPr id="27654" name="Obrázek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7281" y="6119203"/>
            <a:ext cx="2198880" cy="67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5761"/>
            <a:ext cx="8228160" cy="1133399"/>
          </a:xfrm>
        </p:spPr>
        <p:txBody>
          <a:bodyPr lIns="82945" tIns="41473" rIns="82945" bIns="41473">
            <a:normAutofit fontScale="90000"/>
          </a:bodyPr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Lidské zdroje a zaměstnanost – prioritní osy</a:t>
            </a:r>
          </a:p>
        </p:txBody>
      </p:sp>
      <p:sp>
        <p:nvSpPr>
          <p:cNvPr id="28677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444307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Adaptabilita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Aktivní politika trhu práce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Sociální integrace a rovné příležitosti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Veřejná správa a veřejné služby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Mezinárodní spolupráce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Technická pomoc</a:t>
            </a:r>
          </a:p>
        </p:txBody>
      </p:sp>
      <p:pic>
        <p:nvPicPr>
          <p:cNvPr id="28678" name="Obrázek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7281" y="6119203"/>
            <a:ext cx="2198880" cy="67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Reflexe kritiky vašeho výběru prioritních oblastí, strategických cílů a konkrétních opatření a aktivit</a:t>
            </a:r>
          </a:p>
          <a:p>
            <a:r>
              <a:rPr lang="cs-CZ" dirty="0" smtClean="0"/>
              <a:t>Koordinace s operačními programy NSRR</a:t>
            </a:r>
          </a:p>
          <a:p>
            <a:r>
              <a:rPr lang="cs-CZ" dirty="0" smtClean="0"/>
              <a:t>Seznámit s přehledem </a:t>
            </a:r>
            <a:r>
              <a:rPr lang="cs-CZ" dirty="0" smtClean="0"/>
              <a:t>o aktuálních možnostech čerpání </a:t>
            </a:r>
            <a:r>
              <a:rPr lang="cs-CZ" dirty="0" smtClean="0"/>
              <a:t>finančních </a:t>
            </a:r>
            <a:r>
              <a:rPr lang="cs-CZ" dirty="0" smtClean="0"/>
              <a:t>prostředků z fondů </a:t>
            </a:r>
            <a:r>
              <a:rPr lang="cs-CZ" dirty="0" smtClean="0"/>
              <a:t>EU</a:t>
            </a:r>
            <a:r>
              <a:rPr lang="cs-CZ" dirty="0" smtClean="0"/>
              <a:t> </a:t>
            </a:r>
            <a:r>
              <a:rPr lang="cs-CZ" dirty="0" smtClean="0"/>
              <a:t>– viz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strukturalni</a:t>
            </a:r>
            <a:r>
              <a:rPr lang="cs-CZ" dirty="0" smtClean="0">
                <a:hlinkClick r:id="rId2"/>
              </a:rPr>
              <a:t>-fondy.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Vyzvy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Zadání cvičení 6b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1967" b="11594"/>
          <a:stretch>
            <a:fillRect/>
          </a:stretch>
        </p:blipFill>
        <p:spPr>
          <a:xfrm>
            <a:off x="1" y="571480"/>
            <a:ext cx="9143999" cy="5536097"/>
          </a:xfrm>
          <a:noFill/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/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NSRR</a:t>
            </a:r>
          </a:p>
        </p:txBody>
      </p:sp>
      <p:sp>
        <p:nvSpPr>
          <p:cNvPr id="4101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784182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Národní strategický referenční rámec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Průnik dohody EK a ČR nad realizací regionální politiky a politiky HSS EU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4 strategické cíle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Konkurenceschopná česká ekonomika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Otevřená, flexibilní a soudržná společnost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Atraktivní prostředí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Vyvážený rozvoj území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Cíle </a:t>
            </a: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Arial" pitchFamily="34" charset="0"/>
              </a:rPr>
              <a:t>→ priority (zabezpečováno operačními programy)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Obrázek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720" y="653828"/>
            <a:ext cx="8794080" cy="4897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olný tvar 2"/>
          <p:cNvSpPr/>
          <p:nvPr/>
        </p:nvSpPr>
        <p:spPr>
          <a:xfrm>
            <a:off x="3918241" y="4408303"/>
            <a:ext cx="2449440" cy="1307657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  <a:defRPr/>
            </a:pPr>
            <a:endParaRPr lang="fi-FI" dirty="0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6367680" y="3266263"/>
            <a:ext cx="2449440" cy="1306218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lIns="81639" tIns="40820" rIns="81639" bIns="408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  <a:defRPr/>
            </a:pPr>
            <a:endParaRPr lang="fi-FI" dirty="0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021441" y="5073653"/>
            <a:ext cx="1306080" cy="613352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  <a:defRPr/>
            </a:pPr>
            <a:r>
              <a:rPr lang="fi-FI" dirty="0">
                <a:latin typeface="Arial" pitchFamily="18"/>
                <a:ea typeface="DejaVu Sans" pitchFamily="2"/>
                <a:cs typeface="DejaVu Sans" pitchFamily="2"/>
              </a:rPr>
              <a:t>PROJEKTY</a:t>
            </a:r>
          </a:p>
        </p:txBody>
      </p:sp>
      <p:cxnSp>
        <p:nvCxnSpPr>
          <p:cNvPr id="6150" name="Pravoúhlá spojovací čára 5"/>
          <p:cNvCxnSpPr>
            <a:cxnSpLocks noChangeShapeType="1"/>
            <a:stCxn id="3" idx="1"/>
          </p:cNvCxnSpPr>
          <p:nvPr/>
        </p:nvCxnSpPr>
        <p:spPr bwMode="auto">
          <a:xfrm>
            <a:off x="6367680" y="5062132"/>
            <a:ext cx="653760" cy="168497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miter lim="800000"/>
            <a:headEnd/>
            <a:tailEnd type="arrow" w="med" len="med"/>
          </a:ln>
        </p:spPr>
      </p:cxnSp>
      <p:cxnSp>
        <p:nvCxnSpPr>
          <p:cNvPr id="6151" name="Pravoúhlá spojovací čára 6"/>
          <p:cNvCxnSpPr>
            <a:cxnSpLocks noChangeShapeType="1"/>
            <a:stCxn id="4" idx="2"/>
            <a:endCxn id="5" idx="0"/>
          </p:cNvCxnSpPr>
          <p:nvPr/>
        </p:nvCxnSpPr>
        <p:spPr bwMode="auto">
          <a:xfrm rot="16200000" flipH="1">
            <a:off x="7382854" y="4782026"/>
            <a:ext cx="501172" cy="82081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>
            <a:normAutofit fontScale="90000"/>
          </a:bodyPr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– nástroje realizace cílů NSRR</a:t>
            </a:r>
          </a:p>
        </p:txBody>
      </p:sp>
      <p:sp>
        <p:nvSpPr>
          <p:cNvPr id="7173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720816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2400" b="1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Konvergence (Cíl 1)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24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8 tematických operačních programů (21,23 mld. €, cca 598,62 mld. Kč) společně ve všech regionech cíle 1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Doprava (OP D)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Životní prostředí (OP ŽP)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Podnikání a inovace (OP PI)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Výzkum a vývoj pro inovace (OP VaVpI)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Lidské zdroje a zaměstnanost (OP LZZ)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Vzdělávání pro konkurenceschopnost (OP VK)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Technická pomoc (OP TP)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22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Integrovaný operační program (IOP)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>
            <a:normAutofit fontScale="90000"/>
          </a:bodyPr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– nástroje realizace cílů NSRR</a:t>
            </a:r>
          </a:p>
        </p:txBody>
      </p:sp>
      <p:sp>
        <p:nvSpPr>
          <p:cNvPr id="8197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8"/>
            <a:ext cx="8229600" cy="4696334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7 regionálních operačních programů (ROP) na úrovni regionů soudržnosti NUTS II cíle 1 (4,66 mld. €, cca 131,38 mld. Kč)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ROP NUTS II Severozápad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ROP NUTS II Moravskoslezsko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ROP NUTS II Jihovýchod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ROP NUTS II Severovýchod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ROP NUTS II Střední Morava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ROP NUTS II Jihozápad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ROP NUTS II Střední Čechy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>
            <a:normAutofit fontScale="90000"/>
          </a:bodyPr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– nástroje realizace cílů NSRR</a:t>
            </a:r>
          </a:p>
        </p:txBody>
      </p:sp>
      <p:sp>
        <p:nvSpPr>
          <p:cNvPr id="10245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444307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b="1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Regionální konkurenceschopnost a zaměstnanost (Cíl 2)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Podpora regionů, které nespadají pod Konvergence (Hl. m. Praha se dvěma operačními programy)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0,42 mld. € (cca 11,73 mld. Kč).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Praha Konkurenceschopnost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Praha Adaptabilita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Nadpis 1"/>
          <p:cNvSpPr txBox="1">
            <a:spLocks noGrp="1"/>
          </p:cNvSpPr>
          <p:nvPr>
            <p:ph type="title" idx="4294967295"/>
          </p:nvPr>
        </p:nvSpPr>
        <p:spPr>
          <a:xfrm>
            <a:off x="424801" y="40325"/>
            <a:ext cx="8228160" cy="1064272"/>
          </a:xfrm>
        </p:spPr>
        <p:txBody>
          <a:bodyPr lIns="82945" tIns="41473" rIns="82945" bIns="41473">
            <a:normAutofit fontScale="90000"/>
          </a:bodyPr>
          <a:lstStyle/>
          <a:p>
            <a:pPr eaLnBrk="1">
              <a:buSzPct val="45000"/>
              <a:buFont typeface="StarSymbol"/>
              <a:buNone/>
            </a:pPr>
            <a:r>
              <a:rPr smtClean="0">
                <a:latin typeface="Arial" pitchFamily="34" charset="0"/>
                <a:ea typeface="DejaVu Sans"/>
                <a:cs typeface="DejaVu Sans"/>
              </a:rPr>
              <a:t>OP – nástroje realizace cílů NSRR</a:t>
            </a:r>
          </a:p>
        </p:txBody>
      </p:sp>
      <p:sp>
        <p:nvSpPr>
          <p:cNvPr id="11269" name="Zástupný symbol pro text 2"/>
          <p:cNvSpPr txBox="1">
            <a:spLocks noGrp="1"/>
          </p:cNvSpPr>
          <p:nvPr>
            <p:ph type="body" idx="4294967295"/>
          </p:nvPr>
        </p:nvSpPr>
        <p:spPr bwMode="auto">
          <a:xfrm>
            <a:off x="456480" y="1604329"/>
            <a:ext cx="8229600" cy="4594082"/>
          </a:xfr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b="1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Evropská územní spolupráce (Cíl 3)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14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Podpora přeshraniční, meziregionální a nadnárodní spolupráce regionů</a:t>
            </a:r>
          </a:p>
          <a:p>
            <a:pPr marL="783372" lvl="1" indent="-260644">
              <a:spcBef>
                <a:spcPct val="0"/>
              </a:spcBef>
              <a:spcAft>
                <a:spcPts val="1032"/>
              </a:spcAft>
            </a:pPr>
            <a:r>
              <a:rPr sz="14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0,39 mld. €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Přeshraniční spolupráce ČR - Bavorsko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Přeshraniční spolupráce ČR - Polsko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Přeshraniční spolupráce ČR - Rakousko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Přeshraniční spolupráce ČR - Sasko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Přeshraniční spolupráce ČR - Slovensko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Meziregionální spolupráce (všechny státy EU, Norsko a Švýcarsko)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OP Nadnárodní spolupráce (ČR, Rakousko, Polsko, část Německa, Maďarsko, Slovinsko, Slovensko, část Itálie a z nečlenských zemí část Ukrajiny)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Síťový operační program ESPON 2013 (všechny členské státy, Norsko, Švýcarsko, Lichtenštejnsko, Island, kandidátské státy EU)</a:t>
            </a:r>
          </a:p>
          <a:p>
            <a:pPr marL="391686" indent="-293764">
              <a:spcBef>
                <a:spcPct val="0"/>
              </a:spcBef>
              <a:spcAft>
                <a:spcPts val="1282"/>
              </a:spcAft>
            </a:pPr>
            <a:r>
              <a:rPr sz="1500" smtClean="0">
                <a:solidFill>
                  <a:srgbClr val="000000"/>
                </a:solidFill>
                <a:latin typeface="Arial" pitchFamily="34" charset="0"/>
                <a:ea typeface="DejaVu Sans"/>
                <a:cs typeface="DejaVu Sans"/>
              </a:rPr>
              <a:t>Síťový operační program INTERACT II (všechny členské státy)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ázek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361" y="250586"/>
            <a:ext cx="8664480" cy="628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720</Words>
  <PresentationFormat>Předvádění na obrazovce (4:3)</PresentationFormat>
  <Paragraphs>85</Paragraphs>
  <Slides>14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REGIONÁLNÍ POLITIKA A REGIONÁLNÍ ROZVOJ</vt:lpstr>
      <vt:lpstr>Snímek 2</vt:lpstr>
      <vt:lpstr>NSRR</vt:lpstr>
      <vt:lpstr>Snímek 4</vt:lpstr>
      <vt:lpstr>OP – nástroje realizace cílů NSRR</vt:lpstr>
      <vt:lpstr>OP – nástroje realizace cílů NSRR</vt:lpstr>
      <vt:lpstr>OP – nástroje realizace cílů NSRR</vt:lpstr>
      <vt:lpstr>OP – nástroje realizace cílů NSRR</vt:lpstr>
      <vt:lpstr>Snímek 9</vt:lpstr>
      <vt:lpstr>OP - struktura</vt:lpstr>
      <vt:lpstr>OP - informace</vt:lpstr>
      <vt:lpstr>OP Lidské zdroje a zaměstnanost</vt:lpstr>
      <vt:lpstr>OP Lidské zdroje a zaměstnanost – prioritní osy</vt:lpstr>
      <vt:lpstr>Zadání cvičení 6b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</dc:title>
  <cp:lastModifiedBy>Jarda</cp:lastModifiedBy>
  <cp:revision>8</cp:revision>
  <dcterms:modified xsi:type="dcterms:W3CDTF">2011-11-10T08:11:49Z</dcterms:modified>
</cp:coreProperties>
</file>