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58" r:id="rId4"/>
    <p:sldId id="259" r:id="rId5"/>
    <p:sldId id="260" r:id="rId6"/>
    <p:sldId id="262" r:id="rId7"/>
    <p:sldId id="264" r:id="rId8"/>
    <p:sldId id="265" r:id="rId9"/>
    <p:sldId id="266" r:id="rId10"/>
    <p:sldId id="270" r:id="rId11"/>
    <p:sldId id="269" r:id="rId12"/>
    <p:sldId id="271" r:id="rId13"/>
    <p:sldId id="267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1" r:id="rId23"/>
    <p:sldId id="280" r:id="rId24"/>
    <p:sldId id="282" r:id="rId25"/>
    <p:sldId id="283" r:id="rId26"/>
    <p:sldId id="285" r:id="rId27"/>
    <p:sldId id="284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68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01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B2AA-A272-4ADF-8B84-6500D1D4D5EA}" type="datetimeFigureOut">
              <a:rPr lang="cs-CZ" smtClean="0"/>
              <a:pPr/>
              <a:t>25.10.2011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9EEE-54D7-4C65-A83B-A5437E46313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B2AA-A272-4ADF-8B84-6500D1D4D5EA}" type="datetimeFigureOut">
              <a:rPr lang="cs-CZ" smtClean="0"/>
              <a:pPr/>
              <a:t>25.10.2011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9EEE-54D7-4C65-A83B-A5437E4631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B2AA-A272-4ADF-8B84-6500D1D4D5EA}" type="datetimeFigureOut">
              <a:rPr lang="cs-CZ" smtClean="0"/>
              <a:pPr/>
              <a:t>25.10.2011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9EEE-54D7-4C65-A83B-A5437E4631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B2AA-A272-4ADF-8B84-6500D1D4D5EA}" type="datetimeFigureOut">
              <a:rPr lang="cs-CZ" smtClean="0"/>
              <a:pPr/>
              <a:t>25.10.2011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9EEE-54D7-4C65-A83B-A5437E4631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B2AA-A272-4ADF-8B84-6500D1D4D5EA}" type="datetimeFigureOut">
              <a:rPr lang="cs-CZ" smtClean="0"/>
              <a:pPr/>
              <a:t>25.10.2011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9EEE-54D7-4C65-A83B-A5437E4631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B2AA-A272-4ADF-8B84-6500D1D4D5EA}" type="datetimeFigureOut">
              <a:rPr lang="cs-CZ" smtClean="0"/>
              <a:pPr/>
              <a:t>25.10.2011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9EEE-54D7-4C65-A83B-A5437E4631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B2AA-A272-4ADF-8B84-6500D1D4D5EA}" type="datetimeFigureOut">
              <a:rPr lang="cs-CZ" smtClean="0"/>
              <a:pPr/>
              <a:t>25.10.2011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9EEE-54D7-4C65-A83B-A5437E4631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B2AA-A272-4ADF-8B84-6500D1D4D5EA}" type="datetimeFigureOut">
              <a:rPr lang="cs-CZ" smtClean="0"/>
              <a:pPr/>
              <a:t>25.10.2011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9EEE-54D7-4C65-A83B-A5437E4631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B2AA-A272-4ADF-8B84-6500D1D4D5EA}" type="datetimeFigureOut">
              <a:rPr lang="cs-CZ" smtClean="0"/>
              <a:pPr/>
              <a:t>25.10.2011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9EEE-54D7-4C65-A83B-A5437E4631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B2AA-A272-4ADF-8B84-6500D1D4D5EA}" type="datetimeFigureOut">
              <a:rPr lang="cs-CZ" smtClean="0"/>
              <a:pPr/>
              <a:t>25.10.2011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9EEE-54D7-4C65-A83B-A5437E46313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ECBB2AA-A272-4ADF-8B84-6500D1D4D5EA}" type="datetimeFigureOut">
              <a:rPr lang="cs-CZ" smtClean="0"/>
              <a:pPr/>
              <a:t>25.10.2011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C569EEE-54D7-4C65-A83B-A5437E4631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ECBB2AA-A272-4ADF-8B84-6500D1D4D5EA}" type="datetimeFigureOut">
              <a:rPr lang="cs-CZ" smtClean="0"/>
              <a:pPr/>
              <a:t>25.10.2011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C569EEE-54D7-4C65-A83B-A5437E46313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Výběr prvků </a:t>
            </a:r>
            <a:r>
              <a:rPr lang="cs-CZ" sz="4000" dirty="0" smtClean="0"/>
              <a:t>pomocí Töpferova zákona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Cvičení 3.1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071934" y="5857892"/>
            <a:ext cx="421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 smtClean="0"/>
              <a:t>Z8155</a:t>
            </a:r>
            <a:r>
              <a:rPr lang="cs-CZ" sz="3600" b="1" dirty="0" smtClean="0"/>
              <a:t> </a:t>
            </a:r>
            <a:r>
              <a:rPr lang="en-US" sz="3600" b="1" dirty="0" smtClean="0"/>
              <a:t> </a:t>
            </a:r>
            <a:r>
              <a:rPr lang="cs-CZ" sz="3600" dirty="0" smtClean="0"/>
              <a:t>podzim </a:t>
            </a:r>
            <a:r>
              <a:rPr lang="en-US" sz="3600" dirty="0" smtClean="0"/>
              <a:t>‘</a:t>
            </a:r>
            <a:r>
              <a:rPr lang="cs-CZ" sz="3600" dirty="0" smtClean="0"/>
              <a:t>11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Zjednodušování křivek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Redukce vertexů</a:t>
            </a:r>
          </a:p>
          <a:p>
            <a:pPr lvl="1"/>
            <a:r>
              <a:rPr lang="cs-CZ" dirty="0" smtClean="0"/>
              <a:t>Kritérium vyřazení: blízkost vertexů </a:t>
            </a:r>
          </a:p>
          <a:p>
            <a:pPr lvl="1"/>
            <a:r>
              <a:rPr lang="cs-CZ" dirty="0" smtClean="0"/>
              <a:t>Sloučení do jednoho (klastrování)</a:t>
            </a:r>
          </a:p>
          <a:p>
            <a:pPr lvl="1"/>
            <a:r>
              <a:rPr lang="cs-CZ" dirty="0" smtClean="0"/>
              <a:t>Brute-force O(</a:t>
            </a:r>
            <a:r>
              <a:rPr lang="cs-CZ" i="1" dirty="0" smtClean="0"/>
              <a:t>n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</p:txBody>
      </p:sp>
      <p:pic>
        <p:nvPicPr>
          <p:cNvPr id="1026" name="Picture 2" descr="http://softsurfer.com/Archive/algorithm_0205/Pic_reduc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3357562"/>
            <a:ext cx="5104402" cy="33575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Zjednodušování křivek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Douglasův-Peuckerův algoritmus</a:t>
            </a:r>
          </a:p>
          <a:p>
            <a:pPr lvl="1"/>
            <a:r>
              <a:rPr lang="cs-CZ" dirty="0" smtClean="0"/>
              <a:t>Redukce počtu vertexů v křivce</a:t>
            </a:r>
          </a:p>
          <a:p>
            <a:pPr lvl="1"/>
            <a:r>
              <a:rPr lang="cs-CZ" dirty="0" smtClean="0"/>
              <a:t>Kritérium vyřazení: Blízkost vertexu k hraně segmentu</a:t>
            </a:r>
          </a:p>
        </p:txBody>
      </p:sp>
      <p:pic>
        <p:nvPicPr>
          <p:cNvPr id="2050" name="Picture 2" descr="http://softsurfer.com/Archive/algorithm_0205/Pic_DP-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3357562"/>
            <a:ext cx="5458310" cy="35004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Zjednodušování křivek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Douglas-Peucker</a:t>
            </a:r>
          </a:p>
          <a:p>
            <a:pPr lvl="1"/>
            <a:r>
              <a:rPr lang="cs-CZ" dirty="0" smtClean="0"/>
              <a:t>Postup:</a:t>
            </a:r>
          </a:p>
          <a:p>
            <a:pPr lvl="2"/>
            <a:r>
              <a:rPr lang="cs-CZ" dirty="0" smtClean="0"/>
              <a:t>1. Hrubý odhad zjednodušené křivky – hrana spojující první a poslední vrchol (extrémní vrcholy)</a:t>
            </a:r>
          </a:p>
          <a:p>
            <a:pPr lvl="2"/>
            <a:r>
              <a:rPr lang="cs-CZ" dirty="0" smtClean="0"/>
              <a:t>2. Pokud všechny vertexy mezi nimi spadají do pásma vyřazení, jsou vyřazeny</a:t>
            </a:r>
          </a:p>
          <a:p>
            <a:pPr lvl="2"/>
            <a:r>
              <a:rPr lang="cs-CZ" dirty="0" smtClean="0"/>
              <a:t>3. Pokud ne, nalezne se z nich nejvzdálenější vertex a hrana spojující první a prostřední vrchol se rozdělí a vede přes tento vertex.</a:t>
            </a:r>
          </a:p>
          <a:p>
            <a:pPr lvl="2"/>
            <a:r>
              <a:rPr lang="cs-CZ" dirty="0" smtClean="0"/>
              <a:t>4. Postup se opakuje na jednotlivé vzniklé segmenty do té doby, dokud podmínka v bodu 2 není splněna.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Zjednodušování křivek - DP</a:t>
            </a:r>
            <a:endParaRPr lang="cs-CZ" dirty="0"/>
          </a:p>
        </p:txBody>
      </p:sp>
      <p:pic>
        <p:nvPicPr>
          <p:cNvPr id="3074" name="Picture 2" descr="http://softsurfer.com/Archive/algorithm_0205/Pic_DP-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542430"/>
            <a:ext cx="5929354" cy="65341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Zjednodušování křivek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Douglas-Peucker</a:t>
            </a:r>
          </a:p>
          <a:p>
            <a:pPr lvl="1"/>
            <a:r>
              <a:rPr lang="cs-CZ" dirty="0" smtClean="0"/>
              <a:t>Výpočetně náročnější</a:t>
            </a:r>
          </a:p>
          <a:p>
            <a:pPr lvl="2"/>
            <a:r>
              <a:rPr lang="cs-CZ" dirty="0" smtClean="0"/>
              <a:t>O</a:t>
            </a:r>
            <a:r>
              <a:rPr lang="cs-CZ" baseline="-25000" dirty="0" smtClean="0"/>
              <a:t>max</a:t>
            </a:r>
            <a:r>
              <a:rPr lang="cs-CZ" dirty="0" smtClean="0"/>
              <a:t>(</a:t>
            </a:r>
            <a:r>
              <a:rPr lang="cs-CZ" i="1" dirty="0" smtClean="0"/>
              <a:t>nm</a:t>
            </a:r>
            <a:r>
              <a:rPr lang="cs-CZ" dirty="0" smtClean="0"/>
              <a:t>), O</a:t>
            </a:r>
            <a:r>
              <a:rPr lang="cs-CZ" baseline="-25000" dirty="0" smtClean="0"/>
              <a:t>exp</a:t>
            </a:r>
            <a:r>
              <a:rPr lang="cs-CZ" dirty="0" smtClean="0"/>
              <a:t>(</a:t>
            </a:r>
            <a:r>
              <a:rPr lang="cs-CZ" i="1" dirty="0" smtClean="0"/>
              <a:t>n</a:t>
            </a:r>
            <a:r>
              <a:rPr lang="cs-CZ" dirty="0" smtClean="0"/>
              <a:t> log </a:t>
            </a:r>
            <a:r>
              <a:rPr lang="cs-CZ" i="1" dirty="0" smtClean="0"/>
              <a:t>m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Ostré výstupky („spikes“)</a:t>
            </a:r>
          </a:p>
          <a:p>
            <a:pPr lvl="1"/>
            <a:r>
              <a:rPr lang="cs-CZ" dirty="0" smtClean="0"/>
              <a:t>Topologicky problematický</a:t>
            </a:r>
          </a:p>
        </p:txBody>
      </p:sp>
      <p:pic>
        <p:nvPicPr>
          <p:cNvPr id="28674" name="Picture 2" descr="http://www.scielo.br/img/revistas/jbcos/v9n3/06f0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572008"/>
            <a:ext cx="4400550" cy="1838325"/>
          </a:xfrm>
          <a:prstGeom prst="rect">
            <a:avLst/>
          </a:prstGeom>
          <a:noFill/>
        </p:spPr>
      </p:pic>
      <p:pic>
        <p:nvPicPr>
          <p:cNvPr id="28676" name="Picture 4" descr="http://www.scielo.br/img/revistas/jbcos/v9n3/06f0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4786322"/>
            <a:ext cx="4000500" cy="192405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14282" y="6143644"/>
            <a:ext cx="8643998" cy="5715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Zjednodušování křivek (OpenJump)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Postup</a:t>
            </a:r>
          </a:p>
          <a:p>
            <a:pPr lvl="1"/>
            <a:r>
              <a:rPr lang="cs-CZ" dirty="0" smtClean="0"/>
              <a:t>Převod na planární graf</a:t>
            </a:r>
          </a:p>
          <a:p>
            <a:pPr lvl="2"/>
            <a:r>
              <a:rPr lang="cs-CZ" dirty="0" smtClean="0"/>
              <a:t>Překryv hranic, problém s orientací křivek...</a:t>
            </a:r>
          </a:p>
          <a:p>
            <a:pPr lvl="2"/>
            <a:r>
              <a:rPr lang="cs-CZ" dirty="0" smtClean="0"/>
              <a:t>Nejsou zachovány atributy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 smtClean="0"/>
              <a:t>Tools </a:t>
            </a:r>
            <a:r>
              <a:rPr lang="cs-CZ" dirty="0" smtClean="0">
                <a:sym typeface="Wingdings"/>
              </a:rPr>
              <a:t></a:t>
            </a:r>
            <a:r>
              <a:rPr lang="cs-CZ" dirty="0" smtClean="0"/>
              <a:t> Edit Geometry </a:t>
            </a:r>
            <a:r>
              <a:rPr lang="cs-CZ" dirty="0" smtClean="0">
                <a:sym typeface="Wingdings"/>
              </a:rPr>
              <a:t></a:t>
            </a:r>
            <a:r>
              <a:rPr lang="cs-CZ" dirty="0" smtClean="0"/>
              <a:t> Convert </a:t>
            </a:r>
            <a:r>
              <a:rPr lang="cs-CZ" dirty="0" smtClean="0">
                <a:sym typeface="Wingdings"/>
              </a:rPr>
              <a:t></a:t>
            </a:r>
            <a:r>
              <a:rPr lang="cs-CZ" dirty="0" smtClean="0"/>
              <a:t> Planar Graph... </a:t>
            </a:r>
          </a:p>
          <a:p>
            <a:pPr lvl="2">
              <a:buNone/>
            </a:pPr>
            <a:r>
              <a:rPr lang="cs-CZ" dirty="0" smtClean="0"/>
              <a:t>	</a:t>
            </a:r>
            <a:r>
              <a:rPr lang="cs-CZ" dirty="0" smtClean="0">
                <a:sym typeface="Wingdings"/>
              </a:rPr>
              <a:t></a:t>
            </a:r>
            <a:r>
              <a:rPr lang="cs-CZ" dirty="0" smtClean="0"/>
              <a:t> Edge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 smtClean="0"/>
              <a:t>Tools </a:t>
            </a:r>
            <a:r>
              <a:rPr lang="cs-CZ" dirty="0" smtClean="0">
                <a:sym typeface="Wingdings"/>
              </a:rPr>
              <a:t></a:t>
            </a:r>
            <a:r>
              <a:rPr lang="cs-CZ" dirty="0" smtClean="0"/>
              <a:t> Edit Geometry </a:t>
            </a:r>
            <a:r>
              <a:rPr lang="cs-CZ" dirty="0" smtClean="0">
                <a:sym typeface="Wingdings"/>
              </a:rPr>
              <a:t></a:t>
            </a:r>
            <a:r>
              <a:rPr lang="cs-CZ" dirty="0" smtClean="0"/>
              <a:t> Node-Lines</a:t>
            </a:r>
          </a:p>
          <a:p>
            <a:pPr lvl="1"/>
            <a:r>
              <a:rPr lang="cs-CZ" dirty="0" smtClean="0"/>
              <a:t>Zjednodušení</a:t>
            </a:r>
          </a:p>
          <a:p>
            <a:pPr lvl="2"/>
            <a:endParaRPr lang="cs-CZ" dirty="0" smtClean="0"/>
          </a:p>
          <a:p>
            <a:pPr lvl="1"/>
            <a:endParaRPr lang="cs-CZ" dirty="0" smtClean="0"/>
          </a:p>
          <a:p>
            <a:pPr lvl="2"/>
            <a:endParaRPr lang="cs-CZ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Zjednodušování křivek (OpenJump)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Implementace Douglas-Peuckera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Plugins </a:t>
            </a:r>
            <a:r>
              <a:rPr lang="cs-CZ" dirty="0" smtClean="0">
                <a:sym typeface="Wingdings"/>
              </a:rPr>
              <a:t></a:t>
            </a:r>
            <a:r>
              <a:rPr lang="cs-CZ" dirty="0" smtClean="0"/>
              <a:t> Map Generalization </a:t>
            </a:r>
            <a:r>
              <a:rPr lang="cs-CZ" dirty="0" smtClean="0">
                <a:sym typeface="Wingdings"/>
              </a:rPr>
              <a:t></a:t>
            </a:r>
            <a:r>
              <a:rPr lang="cs-CZ" dirty="0" smtClean="0"/>
              <a:t> Not Scale Dependent Algorithms </a:t>
            </a:r>
            <a:r>
              <a:rPr lang="cs-CZ" dirty="0" smtClean="0">
                <a:sym typeface="Wingdings"/>
              </a:rPr>
              <a:t></a:t>
            </a:r>
            <a:r>
              <a:rPr lang="cs-CZ" dirty="0" smtClean="0"/>
              <a:t> Lines </a:t>
            </a:r>
            <a:r>
              <a:rPr lang="cs-CZ" dirty="0" smtClean="0">
                <a:sym typeface="Wingdings"/>
              </a:rPr>
              <a:t></a:t>
            </a:r>
            <a:r>
              <a:rPr lang="cs-CZ" dirty="0" smtClean="0"/>
              <a:t> LineSimplifyJTS15...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Tools </a:t>
            </a:r>
            <a:r>
              <a:rPr lang="cs-CZ" dirty="0" smtClean="0">
                <a:sym typeface="Wingdings"/>
              </a:rPr>
              <a:t></a:t>
            </a:r>
            <a:r>
              <a:rPr lang="cs-CZ" dirty="0" smtClean="0"/>
              <a:t> Generalization </a:t>
            </a:r>
            <a:r>
              <a:rPr lang="cs-CZ" dirty="0" smtClean="0">
                <a:sym typeface="Wingdings"/>
              </a:rPr>
              <a:t></a:t>
            </a:r>
            <a:r>
              <a:rPr lang="cs-CZ" dirty="0" smtClean="0"/>
              <a:t> Symplify(JTS15...)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Tools </a:t>
            </a:r>
            <a:r>
              <a:rPr lang="cs-CZ" dirty="0" smtClean="0">
                <a:sym typeface="Wingdings"/>
              </a:rPr>
              <a:t></a:t>
            </a:r>
            <a:r>
              <a:rPr lang="cs-CZ" dirty="0" smtClean="0"/>
              <a:t> Analysis </a:t>
            </a:r>
            <a:r>
              <a:rPr lang="cs-CZ" dirty="0" smtClean="0">
                <a:sym typeface="Wingdings"/>
              </a:rPr>
              <a:t></a:t>
            </a:r>
            <a:r>
              <a:rPr lang="cs-CZ" dirty="0" smtClean="0"/>
              <a:t> Geometry Functions </a:t>
            </a:r>
            <a:r>
              <a:rPr lang="cs-CZ" dirty="0" smtClean="0">
                <a:sym typeface="Wingdings"/>
              </a:rPr>
              <a:t></a:t>
            </a:r>
            <a:r>
              <a:rPr lang="cs-CZ" dirty="0" smtClean="0"/>
              <a:t> Symplify (D-P), (Topology)</a:t>
            </a:r>
          </a:p>
          <a:p>
            <a:pPr lvl="1"/>
            <a:r>
              <a:rPr lang="cs-CZ" dirty="0" smtClean="0"/>
              <a:t>Parametr: Polovina šířky signatury linie (v jednotkách modelu)</a:t>
            </a:r>
          </a:p>
          <a:p>
            <a:pPr lvl="1"/>
            <a:r>
              <a:rPr lang="cs-CZ" dirty="0" smtClean="0"/>
              <a:t>Velikost souboru po provedení?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Shlazování linií (OpenJump)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Plugins </a:t>
            </a:r>
            <a:r>
              <a:rPr lang="cs-CZ" dirty="0" smtClean="0">
                <a:sym typeface="Wingdings"/>
              </a:rPr>
              <a:t> Map Generalization  Not Scale Dependent Lines  Line Smoothing...</a:t>
            </a:r>
          </a:p>
          <a:p>
            <a:r>
              <a:rPr lang="cs-CZ" dirty="0" smtClean="0">
                <a:sym typeface="Wingdings"/>
              </a:rPr>
              <a:t>Parametr: polovina šířky singnatury linie</a:t>
            </a:r>
          </a:p>
          <a:p>
            <a:r>
              <a:rPr lang="cs-CZ" dirty="0" smtClean="0">
                <a:sym typeface="Wingdings"/>
              </a:rPr>
              <a:t>Parametr: Segments používat jen pro člověkem vytvořené objekty </a:t>
            </a:r>
          </a:p>
          <a:p>
            <a:r>
              <a:rPr lang="cs-CZ" dirty="0" smtClean="0">
                <a:sym typeface="Wingdings"/>
              </a:rPr>
              <a:t>Problematické</a:t>
            </a:r>
          </a:p>
          <a:p>
            <a:pPr lvl="1"/>
            <a:r>
              <a:rPr lang="cs-CZ" dirty="0" smtClean="0">
                <a:sym typeface="Wingdings"/>
              </a:rPr>
              <a:t>Náročné</a:t>
            </a:r>
          </a:p>
          <a:p>
            <a:pPr lvl="1"/>
            <a:r>
              <a:rPr lang="cs-CZ" dirty="0" smtClean="0">
                <a:sym typeface="Wingdings"/>
              </a:rPr>
              <a:t>Zacyklení</a:t>
            </a:r>
          </a:p>
          <a:p>
            <a:r>
              <a:rPr lang="cs-CZ" dirty="0" smtClean="0">
                <a:sym typeface="Wingdings"/>
              </a:rPr>
              <a:t>Jak se změní velikost souboru?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3 .Zjednodušování křivek (ArcMap)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81367" y="1785926"/>
            <a:ext cx="3762633" cy="442915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5186370" cy="508280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Toolbox</a:t>
            </a:r>
            <a:r>
              <a:rPr lang="cs-CZ" dirty="0" smtClean="0">
                <a:sym typeface="Wingdings"/>
              </a:rPr>
              <a:t>  </a:t>
            </a:r>
            <a:r>
              <a:rPr lang="cs-CZ" dirty="0" smtClean="0"/>
              <a:t>Cartography tools </a:t>
            </a:r>
            <a:r>
              <a:rPr lang="cs-CZ" dirty="0" smtClean="0">
                <a:sym typeface="Wingdings"/>
              </a:rPr>
              <a:t> Generalization  Simplify Line</a:t>
            </a:r>
          </a:p>
          <a:p>
            <a:r>
              <a:rPr lang="cs-CZ" dirty="0" smtClean="0">
                <a:sym typeface="Wingdings"/>
              </a:rPr>
              <a:t>Point Remove (D-P)</a:t>
            </a:r>
          </a:p>
          <a:p>
            <a:pPr lvl="1"/>
            <a:r>
              <a:rPr lang="cs-CZ" dirty="0" smtClean="0">
                <a:sym typeface="Wingdings"/>
              </a:rPr>
              <a:t>Parametr: polovina šířky linie</a:t>
            </a:r>
          </a:p>
          <a:p>
            <a:pPr lvl="1"/>
            <a:r>
              <a:rPr lang="cs-CZ" dirty="0" smtClean="0">
                <a:sym typeface="Wingdings"/>
              </a:rPr>
              <a:t>Komprese dat či malé zjednodušení </a:t>
            </a:r>
          </a:p>
          <a:p>
            <a:pPr lvl="1"/>
            <a:r>
              <a:rPr lang="cs-CZ" dirty="0" smtClean="0">
                <a:sym typeface="Wingdings"/>
              </a:rPr>
              <a:t>Nezachovává stranovou topologii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3 .Zjednodušování křivek (ArcMap)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4471990" cy="4625609"/>
          </a:xfrm>
        </p:spPr>
        <p:txBody>
          <a:bodyPr/>
          <a:lstStyle/>
          <a:p>
            <a:r>
              <a:rPr lang="cs-CZ" dirty="0" smtClean="0"/>
              <a:t>Bend Simplify</a:t>
            </a:r>
          </a:p>
          <a:p>
            <a:pPr lvl="1"/>
            <a:r>
              <a:rPr lang="cs-CZ" dirty="0" smtClean="0"/>
              <a:t>Parametr šířky linie (není zcela jasné kolik, je třeba zkoušet</a:t>
            </a:r>
          </a:p>
          <a:p>
            <a:pPr lvl="1"/>
            <a:r>
              <a:rPr lang="cs-CZ" dirty="0" smtClean="0"/>
              <a:t>Linie jako série oblouků</a:t>
            </a:r>
          </a:p>
          <a:p>
            <a:pPr lvl="1"/>
            <a:r>
              <a:rPr lang="cs-CZ" dirty="0" smtClean="0"/>
              <a:t>Lepší, hladší výsledky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857364"/>
            <a:ext cx="3714776" cy="437282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Výchozí mapa:</a:t>
            </a:r>
          </a:p>
          <a:p>
            <a:pPr lvl="1"/>
            <a:r>
              <a:rPr lang="cs-CZ" dirty="0" smtClean="0"/>
              <a:t> 1:200 000 (ArcČR 500)</a:t>
            </a:r>
          </a:p>
          <a:p>
            <a:pPr lvl="1"/>
            <a:r>
              <a:rPr lang="cs-CZ" dirty="0" smtClean="0"/>
              <a:t>vrstvy kraje, obce a sidlap. </a:t>
            </a:r>
          </a:p>
          <a:p>
            <a:r>
              <a:rPr lang="cs-CZ" dirty="0" smtClean="0"/>
              <a:t>Vytvořte mapu 1:1 000 000 </a:t>
            </a:r>
          </a:p>
          <a:p>
            <a:pPr lvl="1"/>
            <a:r>
              <a:rPr lang="cs-CZ" dirty="0" smtClean="0"/>
              <a:t>sídla bodovými značkami. </a:t>
            </a:r>
          </a:p>
          <a:p>
            <a:pPr lvl="1"/>
            <a:r>
              <a:rPr lang="cs-CZ" dirty="0" smtClean="0"/>
              <a:t>odstupňujte velikosti značek podle počtu obyv.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Shlazování linií </a:t>
            </a:r>
            <a:r>
              <a:rPr lang="cs-CZ" dirty="0" smtClean="0"/>
              <a:t>(ArcMap)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4329114" cy="462560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ToolBox </a:t>
            </a:r>
            <a:r>
              <a:rPr lang="cs-CZ" dirty="0" smtClean="0">
                <a:sym typeface="Wingdings"/>
              </a:rPr>
              <a:t> </a:t>
            </a:r>
            <a:r>
              <a:rPr lang="cs-CZ" dirty="0" smtClean="0">
                <a:sym typeface="Wingdings"/>
              </a:rPr>
              <a:t> </a:t>
            </a:r>
            <a:r>
              <a:rPr lang="cs-CZ" dirty="0" smtClean="0"/>
              <a:t>Cartography </a:t>
            </a:r>
            <a:r>
              <a:rPr lang="cs-CZ" dirty="0" smtClean="0"/>
              <a:t>tools </a:t>
            </a:r>
            <a:r>
              <a:rPr lang="cs-CZ" dirty="0" smtClean="0">
                <a:sym typeface="Wingdings"/>
              </a:rPr>
              <a:t> Generalization  </a:t>
            </a:r>
            <a:r>
              <a:rPr lang="cs-CZ" dirty="0" smtClean="0">
                <a:sym typeface="Wingdings"/>
              </a:rPr>
              <a:t>Smooth Line</a:t>
            </a:r>
          </a:p>
          <a:p>
            <a:r>
              <a:rPr lang="cs-CZ" dirty="0" smtClean="0">
                <a:sym typeface="Wingdings"/>
              </a:rPr>
              <a:t>PAEK</a:t>
            </a:r>
          </a:p>
          <a:p>
            <a:pPr lvl="1"/>
            <a:r>
              <a:rPr lang="cs-CZ" dirty="0" smtClean="0">
                <a:sym typeface="Wingdings"/>
              </a:rPr>
              <a:t>Parametr: ?</a:t>
            </a:r>
          </a:p>
          <a:p>
            <a:pPr lvl="2"/>
            <a:r>
              <a:rPr lang="cs-CZ" dirty="0" smtClean="0">
                <a:sym typeface="Wingdings"/>
              </a:rPr>
              <a:t>Raději začínat s menším</a:t>
            </a:r>
          </a:p>
          <a:p>
            <a:pPr lvl="1"/>
            <a:r>
              <a:rPr lang="cs-CZ" dirty="0" smtClean="0">
                <a:sym typeface="Wingdings"/>
              </a:rPr>
              <a:t>Vážený průměr všech bodů linie, polynomy 2. stupně</a:t>
            </a:r>
          </a:p>
          <a:p>
            <a:pPr lvl="1"/>
            <a:r>
              <a:rPr lang="cs-CZ" dirty="0" smtClean="0"/>
              <a:t>Zvyšuje počet vertexů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2071678"/>
            <a:ext cx="3500462" cy="4144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Shlazování linií (ArcMap)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4114800" cy="4625609"/>
          </a:xfrm>
        </p:spPr>
        <p:txBody>
          <a:bodyPr/>
          <a:lstStyle/>
          <a:p>
            <a:r>
              <a:rPr lang="cs-CZ" dirty="0" smtClean="0"/>
              <a:t>Bezier Interpolation</a:t>
            </a:r>
          </a:p>
          <a:p>
            <a:pPr lvl="1"/>
            <a:r>
              <a:rPr lang="cs-CZ" dirty="0" smtClean="0"/>
              <a:t>Parametr: Není</a:t>
            </a:r>
          </a:p>
          <a:p>
            <a:pPr lvl="1"/>
            <a:r>
              <a:rPr lang="cs-CZ" dirty="0" smtClean="0"/>
              <a:t>Beziérovy křivky</a:t>
            </a:r>
          </a:p>
          <a:p>
            <a:pPr lvl="1"/>
            <a:r>
              <a:rPr lang="cs-CZ" dirty="0" smtClean="0"/>
              <a:t>Zvětší velikost souboru i 4x</a:t>
            </a:r>
          </a:p>
          <a:p>
            <a:pPr lvl="1"/>
            <a:r>
              <a:rPr lang="cs-CZ" dirty="0" smtClean="0"/>
              <a:t>Topologicky problematický</a:t>
            </a:r>
          </a:p>
          <a:p>
            <a:pPr lvl="1"/>
            <a:r>
              <a:rPr lang="cs-CZ" dirty="0" smtClean="0"/>
              <a:t>Raději nepoužívat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857363"/>
            <a:ext cx="3857652" cy="456710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Agregace</a:t>
            </a:r>
            <a:r>
              <a:rPr lang="cs-CZ" sz="4800" dirty="0" smtClean="0"/>
              <a:t> </a:t>
            </a:r>
            <a:br>
              <a:rPr lang="cs-CZ" sz="4800" dirty="0" smtClean="0"/>
            </a:br>
            <a:r>
              <a:rPr lang="cs-CZ" sz="4000" dirty="0" smtClean="0"/>
              <a:t>polygonů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Cvičení </a:t>
            </a:r>
            <a:r>
              <a:rPr lang="cs-CZ" sz="2800" dirty="0" smtClean="0"/>
              <a:t>4.1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071934" y="5857892"/>
            <a:ext cx="421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 smtClean="0"/>
              <a:t>Z8155</a:t>
            </a:r>
            <a:r>
              <a:rPr lang="cs-CZ" sz="3600" b="1" dirty="0" smtClean="0"/>
              <a:t> </a:t>
            </a:r>
            <a:r>
              <a:rPr lang="en-US" sz="3600" b="1" dirty="0" smtClean="0"/>
              <a:t> </a:t>
            </a:r>
            <a:r>
              <a:rPr lang="cs-CZ" sz="3600" dirty="0" smtClean="0"/>
              <a:t>podzim </a:t>
            </a:r>
            <a:r>
              <a:rPr lang="en-US" sz="3600" dirty="0" smtClean="0"/>
              <a:t>‘</a:t>
            </a:r>
            <a:r>
              <a:rPr lang="cs-CZ" sz="3600" dirty="0" smtClean="0"/>
              <a:t>11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Agregace polygonů (OpenJump)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Nepravidelné polygony</a:t>
            </a:r>
          </a:p>
          <a:p>
            <a:pPr lvl="1"/>
            <a:r>
              <a:rPr lang="cs-CZ" dirty="0" smtClean="0"/>
              <a:t>Buffer +, buffer – (OpenJumpu agregace moc nejde)</a:t>
            </a:r>
          </a:p>
          <a:p>
            <a:pPr lvl="1"/>
            <a:r>
              <a:rPr lang="cs-CZ" dirty="0" smtClean="0"/>
              <a:t>Lesy pro mil. Automapu,</a:t>
            </a:r>
          </a:p>
          <a:p>
            <a:pPr lvl="2"/>
            <a:r>
              <a:rPr lang="cs-CZ" dirty="0" smtClean="0"/>
              <a:t>Generalizace do výchozího </a:t>
            </a:r>
            <a:r>
              <a:rPr lang="cs-CZ" dirty="0" smtClean="0"/>
              <a:t>měřítka (plan. graf, zjednod. linie)</a:t>
            </a:r>
            <a:endParaRPr lang="cs-CZ" dirty="0" smtClean="0"/>
          </a:p>
          <a:p>
            <a:pPr lvl="2">
              <a:buFont typeface="Wingdings" pitchFamily="2" charset="2"/>
              <a:buChar char="Ø"/>
            </a:pPr>
            <a:r>
              <a:rPr lang="cs-CZ" dirty="0" smtClean="0"/>
              <a:t>buffer +,  PlugIns</a:t>
            </a:r>
            <a:r>
              <a:rPr lang="cs-CZ" dirty="0" smtClean="0">
                <a:sym typeface="Wingdings"/>
              </a:rPr>
              <a:t> </a:t>
            </a:r>
            <a:r>
              <a:rPr lang="cs-CZ" dirty="0" smtClean="0">
                <a:sym typeface="Wingdings"/>
              </a:rPr>
              <a:t> </a:t>
            </a:r>
            <a:r>
              <a:rPr lang="cs-CZ" dirty="0" smtClean="0"/>
              <a:t>Not </a:t>
            </a:r>
            <a:r>
              <a:rPr lang="cs-CZ" dirty="0" smtClean="0"/>
              <a:t>Scale </a:t>
            </a:r>
            <a:r>
              <a:rPr lang="cs-CZ" dirty="0" smtClean="0"/>
              <a:t>Dependent</a:t>
            </a:r>
            <a:r>
              <a:rPr lang="cs-CZ" dirty="0" smtClean="0">
                <a:sym typeface="Wingdings"/>
              </a:rPr>
              <a:t>  </a:t>
            </a:r>
            <a:r>
              <a:rPr lang="cs-CZ" dirty="0" smtClean="0"/>
              <a:t>Polygon </a:t>
            </a:r>
            <a:r>
              <a:rPr lang="cs-CZ" dirty="0" smtClean="0">
                <a:sym typeface="Wingdings"/>
              </a:rPr>
              <a:t> Merge Polygons</a:t>
            </a:r>
            <a:r>
              <a:rPr lang="cs-CZ" dirty="0" smtClean="0"/>
              <a:t>, </a:t>
            </a:r>
            <a:r>
              <a:rPr lang="cs-CZ" dirty="0" smtClean="0"/>
              <a:t>buffer </a:t>
            </a:r>
            <a:r>
              <a:rPr lang="cs-CZ" dirty="0" smtClean="0"/>
              <a:t>-</a:t>
            </a:r>
          </a:p>
          <a:p>
            <a:pPr lvl="2"/>
            <a:r>
              <a:rPr lang="cs-CZ" dirty="0" smtClean="0"/>
              <a:t>Parametr: 2 mm</a:t>
            </a:r>
            <a:r>
              <a:rPr lang="cs-CZ" baseline="30000" dirty="0" smtClean="0"/>
              <a:t>2</a:t>
            </a:r>
            <a:r>
              <a:rPr lang="cs-CZ" dirty="0" smtClean="0"/>
              <a:t> v jednotkách modelu</a:t>
            </a:r>
            <a:endParaRPr lang="cs-CZ" dirty="0" smtClean="0"/>
          </a:p>
          <a:p>
            <a:pPr lvl="2"/>
            <a:r>
              <a:rPr lang="cs-CZ" dirty="0" smtClean="0"/>
              <a:t>Vybrat </a:t>
            </a:r>
            <a:r>
              <a:rPr lang="cs-CZ" dirty="0" smtClean="0"/>
              <a:t>v tabulce – nelze použít algoritmus na </a:t>
            </a:r>
            <a:r>
              <a:rPr lang="cs-CZ" dirty="0" smtClean="0"/>
              <a:t>budovy</a:t>
            </a:r>
            <a:endParaRPr lang="cs-CZ" dirty="0" smtClean="0"/>
          </a:p>
          <a:p>
            <a:pPr lvl="2"/>
            <a:r>
              <a:rPr lang="cs-CZ" dirty="0" smtClean="0"/>
              <a:t>zjednodušit, </a:t>
            </a:r>
            <a:r>
              <a:rPr lang="cs-CZ" dirty="0" smtClean="0"/>
              <a:t>JTS,  následně zhladit</a:t>
            </a:r>
            <a:endParaRPr lang="cs-CZ" dirty="0" smtClean="0"/>
          </a:p>
          <a:p>
            <a:pPr lvl="2"/>
            <a:r>
              <a:rPr lang="cs-CZ" dirty="0" smtClean="0"/>
              <a:t>Některé malé polygony jsou součástí velkých multipolygonů – proto nezmizely. Musíme dodělat ručně</a:t>
            </a:r>
            <a:r>
              <a:rPr lang="cs-CZ" dirty="0" smtClean="0"/>
              <a:t>.</a:t>
            </a:r>
            <a:endParaRPr lang="cs-CZ" dirty="0" smtClean="0"/>
          </a:p>
          <a:p>
            <a:pPr lvl="2"/>
            <a:r>
              <a:rPr lang="cs-CZ" dirty="0" smtClean="0"/>
              <a:t>kontrola podle </a:t>
            </a:r>
            <a:r>
              <a:rPr lang="cs-CZ" dirty="0" smtClean="0"/>
              <a:t>Topfera</a:t>
            </a:r>
          </a:p>
          <a:p>
            <a:pPr lvl="1"/>
            <a:r>
              <a:rPr lang="cs-CZ" dirty="0" smtClean="0"/>
              <a:t>Myš v sýru ne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Agregace polygonů </a:t>
            </a:r>
            <a:r>
              <a:rPr lang="cs-CZ" dirty="0" smtClean="0"/>
              <a:t>(ArcMap)</a:t>
            </a:r>
            <a:endParaRPr lang="cs-CZ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Aggregate Polygons</a:t>
            </a:r>
          </a:p>
          <a:p>
            <a:pPr lvl="1"/>
            <a:r>
              <a:rPr lang="cs-CZ" dirty="0" smtClean="0"/>
              <a:t>Parametr: Min. vzdálenost mezi objekty, min. plošky.</a:t>
            </a:r>
          </a:p>
          <a:p>
            <a:pPr lvl="1"/>
            <a:r>
              <a:rPr lang="cs-CZ" dirty="0" smtClean="0"/>
              <a:t>Nikdy nedojde k agregaci 2 částí </a:t>
            </a:r>
            <a:r>
              <a:rPr lang="cs-CZ" dirty="0" smtClean="0"/>
              <a:t>multi-objektu</a:t>
            </a:r>
          </a:p>
          <a:p>
            <a:pPr lvl="1"/>
            <a:r>
              <a:rPr lang="cs-CZ" dirty="0" smtClean="0"/>
              <a:t>Nezachovává atributy</a:t>
            </a:r>
          </a:p>
          <a:p>
            <a:r>
              <a:rPr lang="cs-CZ" b="1" dirty="0" smtClean="0"/>
              <a:t>Simplify Polygon</a:t>
            </a:r>
          </a:p>
          <a:p>
            <a:pPr lvl="1"/>
            <a:r>
              <a:rPr lang="cs-CZ" dirty="0" smtClean="0"/>
              <a:t>totéž co linie, umí vypustit malé plošky, zachovat přiléhající hranice</a:t>
            </a:r>
          </a:p>
          <a:p>
            <a:pPr lvl="1"/>
            <a:r>
              <a:rPr lang="cs-CZ" dirty="0" smtClean="0"/>
              <a:t>Pokud nejsou polygony souvislé, hlídáme min. vzdálenost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Agregace polygonů (ArcMap)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Dissolve</a:t>
            </a:r>
          </a:p>
          <a:p>
            <a:pPr lvl="1"/>
            <a:r>
              <a:rPr lang="cs-CZ" dirty="0" smtClean="0"/>
              <a:t>sloučí na základě </a:t>
            </a:r>
            <a:r>
              <a:rPr lang="cs-CZ" dirty="0" smtClean="0"/>
              <a:t>atributů</a:t>
            </a:r>
          </a:p>
          <a:p>
            <a:pPr lvl="1"/>
            <a:r>
              <a:rPr lang="cs-CZ" dirty="0" smtClean="0"/>
              <a:t>Převádí </a:t>
            </a:r>
            <a:r>
              <a:rPr lang="cs-CZ" dirty="0" smtClean="0"/>
              <a:t>se jen </a:t>
            </a:r>
            <a:r>
              <a:rPr lang="cs-CZ" dirty="0" smtClean="0"/>
              <a:t>určené atributy – lze </a:t>
            </a:r>
            <a:r>
              <a:rPr lang="cs-CZ" dirty="0" smtClean="0"/>
              <a:t>udělat jejich sumu, průměr apod.</a:t>
            </a:r>
          </a:p>
          <a:p>
            <a:r>
              <a:rPr lang="cs-CZ" b="1" dirty="0" smtClean="0"/>
              <a:t>Eliminate polygon</a:t>
            </a:r>
            <a:r>
              <a:rPr lang="cs-CZ" dirty="0" smtClean="0"/>
              <a:t> </a:t>
            </a:r>
            <a:endParaRPr lang="cs-CZ" dirty="0" smtClean="0"/>
          </a:p>
          <a:p>
            <a:pPr lvl="1"/>
            <a:r>
              <a:rPr lang="cs-CZ" dirty="0" smtClean="0"/>
              <a:t>sloučí se sousedním polygonem o nejdelší společné hranici/o největší ploše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Atributy </a:t>
            </a:r>
            <a:r>
              <a:rPr lang="cs-CZ" dirty="0" smtClean="0"/>
              <a:t>zůstanou, jen zmizí řádek eliminovaného polygonu. </a:t>
            </a:r>
            <a:endParaRPr lang="cs-CZ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Generalizace </a:t>
            </a:r>
            <a:r>
              <a:rPr lang="cs-CZ" sz="4800" dirty="0" smtClean="0"/>
              <a:t> </a:t>
            </a:r>
            <a:br>
              <a:rPr lang="cs-CZ" sz="4800" dirty="0" smtClean="0"/>
            </a:br>
            <a:r>
              <a:rPr lang="cs-CZ" sz="4000" dirty="0" smtClean="0"/>
              <a:t>vodních toků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Cvičení </a:t>
            </a:r>
            <a:r>
              <a:rPr lang="cs-CZ" sz="2800" dirty="0" smtClean="0"/>
              <a:t>4.2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071934" y="5857892"/>
            <a:ext cx="421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 smtClean="0"/>
              <a:t>Z8155</a:t>
            </a:r>
            <a:r>
              <a:rPr lang="cs-CZ" sz="3600" b="1" dirty="0" smtClean="0"/>
              <a:t> </a:t>
            </a:r>
            <a:r>
              <a:rPr lang="en-US" sz="3600" b="1" dirty="0" smtClean="0"/>
              <a:t> </a:t>
            </a:r>
            <a:r>
              <a:rPr lang="cs-CZ" sz="3600" dirty="0" smtClean="0"/>
              <a:t>podzim </a:t>
            </a:r>
            <a:r>
              <a:rPr lang="en-US" sz="3600" dirty="0" smtClean="0"/>
              <a:t>‘</a:t>
            </a:r>
            <a:r>
              <a:rPr lang="cs-CZ" sz="3600" dirty="0" smtClean="0"/>
              <a:t>11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Generalizace vodních toků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Prakticky obtížné</a:t>
            </a:r>
          </a:p>
          <a:p>
            <a:r>
              <a:rPr lang="cs-CZ" dirty="0" smtClean="0"/>
              <a:t>Postup</a:t>
            </a:r>
          </a:p>
          <a:p>
            <a:pPr lvl="1"/>
            <a:r>
              <a:rPr lang="cs-CZ" dirty="0" smtClean="0"/>
              <a:t>Převést na výchozí měřítko</a:t>
            </a:r>
          </a:p>
          <a:p>
            <a:pPr lvl="2"/>
            <a:r>
              <a:rPr lang="cs-CZ" dirty="0" smtClean="0"/>
              <a:t>Bude se </a:t>
            </a:r>
            <a:r>
              <a:rPr lang="cs-CZ" dirty="0" smtClean="0"/>
              <a:t>výsledném měřítku kreslit </a:t>
            </a:r>
            <a:r>
              <a:rPr lang="cs-CZ" dirty="0" smtClean="0"/>
              <a:t>dvoulinkou? </a:t>
            </a:r>
          </a:p>
          <a:p>
            <a:pPr lvl="2"/>
            <a:r>
              <a:rPr lang="cs-CZ" dirty="0" smtClean="0"/>
              <a:t>Jestli </a:t>
            </a:r>
            <a:r>
              <a:rPr lang="cs-CZ" dirty="0" smtClean="0"/>
              <a:t>ne, tak převést na jednolinku. </a:t>
            </a:r>
            <a:endParaRPr lang="cs-CZ" dirty="0" smtClean="0"/>
          </a:p>
          <a:p>
            <a:pPr lvl="2"/>
            <a:r>
              <a:rPr lang="cs-CZ" dirty="0" smtClean="0"/>
              <a:t>Kolik zbyde? </a:t>
            </a:r>
            <a:r>
              <a:rPr lang="cs-CZ" dirty="0" smtClean="0"/>
              <a:t>Odstranit všechny toky pod 1 </a:t>
            </a:r>
            <a:r>
              <a:rPr lang="cs-CZ" dirty="0" smtClean="0"/>
              <a:t>cm(?) </a:t>
            </a:r>
            <a:r>
              <a:rPr lang="cs-CZ" dirty="0" smtClean="0"/>
              <a:t>na mapě. </a:t>
            </a:r>
            <a:endParaRPr lang="cs-CZ" dirty="0" smtClean="0"/>
          </a:p>
          <a:p>
            <a:pPr lvl="2"/>
            <a:r>
              <a:rPr lang="cs-CZ" dirty="0" smtClean="0"/>
              <a:t>Ty co zůstanou, musí být zobrazeny od pramene!</a:t>
            </a:r>
          </a:p>
          <a:p>
            <a:pPr lvl="2"/>
            <a:r>
              <a:rPr lang="cs-CZ" dirty="0" smtClean="0"/>
              <a:t>Zkontrolovat</a:t>
            </a:r>
            <a:r>
              <a:rPr lang="cs-CZ" dirty="0" smtClean="0"/>
              <a:t>, jestli to neublížilo vodní síti. </a:t>
            </a:r>
          </a:p>
          <a:p>
            <a:pPr lvl="2"/>
            <a:r>
              <a:rPr lang="cs-CZ" dirty="0" smtClean="0"/>
              <a:t>Zjednodušit a zhladit.  Případně opravit ručně</a:t>
            </a:r>
            <a:r>
              <a:rPr lang="cs-CZ" dirty="0" smtClean="0"/>
              <a:t>.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Vodní tok jednočaře či dvoučaře?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Papírová mapa viz TK s. 257, tab. 17</a:t>
            </a:r>
          </a:p>
          <a:p>
            <a:r>
              <a:rPr lang="cs-CZ" dirty="0" smtClean="0"/>
              <a:t>Digitální: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cs-CZ" dirty="0" smtClean="0"/>
              <a:t>Dvoučaře o světlosti 0,5 mm (1 mm celkem)</a:t>
            </a:r>
            <a:endParaRPr lang="cs-CZ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4282" y="2928934"/>
          <a:ext cx="8643998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72"/>
                <a:gridCol w="928694"/>
                <a:gridCol w="857256"/>
                <a:gridCol w="1000132"/>
                <a:gridCol w="857256"/>
                <a:gridCol w="928694"/>
                <a:gridCol w="928694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Měřítko (1:</a:t>
                      </a:r>
                      <a:r>
                        <a:rPr lang="cs-CZ" sz="2800" baseline="0" dirty="0" smtClean="0"/>
                        <a:t> </a:t>
                      </a:r>
                      <a:r>
                        <a:rPr lang="cs-CZ" sz="2800" dirty="0" smtClean="0"/>
                        <a:t>tis.)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25 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50</a:t>
                      </a:r>
                      <a:r>
                        <a:rPr lang="cs-CZ" sz="2800" baseline="0" dirty="0" smtClean="0"/>
                        <a:t> 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100 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200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aseline="0" dirty="0" smtClean="0"/>
                        <a:t>500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aseline="0" dirty="0" smtClean="0"/>
                        <a:t>1000</a:t>
                      </a:r>
                      <a:endParaRPr lang="cs-CZ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Dvoučaře &gt;= </a:t>
                      </a:r>
                      <a:r>
                        <a:rPr lang="en-US" sz="2800" dirty="0" smtClean="0"/>
                        <a:t>[m]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6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12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25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50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125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250</a:t>
                      </a:r>
                      <a:endParaRPr lang="cs-CZ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Půdorysem &gt;=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smtClean="0"/>
                        <a:t>[m]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25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50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100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200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500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1000</a:t>
                      </a:r>
                      <a:endParaRPr lang="cs-CZ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toků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Strahlerovo schéma</a:t>
            </a:r>
          </a:p>
          <a:p>
            <a:pPr lvl="1"/>
            <a:r>
              <a:rPr lang="cs-CZ" dirty="0" smtClean="0"/>
              <a:t>Tok nižšího řádu má přednost před vyšším.</a:t>
            </a:r>
          </a:p>
          <a:p>
            <a:r>
              <a:rPr lang="cs-CZ" dirty="0" smtClean="0"/>
              <a:t>Cenzální výběr</a:t>
            </a:r>
          </a:p>
          <a:p>
            <a:pPr lvl="1"/>
            <a:r>
              <a:rPr lang="cs-CZ" dirty="0" smtClean="0"/>
              <a:t>0,5 – 1 mm v mapě</a:t>
            </a:r>
          </a:p>
          <a:p>
            <a:pPr lvl="1"/>
            <a:r>
              <a:rPr lang="cs-CZ" dirty="0" smtClean="0"/>
              <a:t>Vod. plocha min. 1 – 2 mm</a:t>
            </a:r>
            <a:r>
              <a:rPr lang="cs-CZ" baseline="30000" dirty="0" smtClean="0"/>
              <a:t>2</a:t>
            </a:r>
            <a:endParaRPr lang="cs-CZ" baseline="30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do výchozího měřítka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Proč ArcČR 500 je najednou 1:200 000?</a:t>
            </a:r>
          </a:p>
          <a:p>
            <a:pPr lvl="1"/>
            <a:r>
              <a:rPr lang="cs-CZ" dirty="0" smtClean="0"/>
              <a:t>Změna účelu =&gt;</a:t>
            </a:r>
          </a:p>
          <a:p>
            <a:pPr lvl="1"/>
            <a:r>
              <a:rPr lang="cs-CZ" dirty="0" smtClean="0"/>
              <a:t>Kvalitativní × kvantitativní generalizace</a:t>
            </a:r>
          </a:p>
          <a:p>
            <a:pPr lvl="1"/>
            <a:r>
              <a:rPr lang="cs-CZ" dirty="0" smtClean="0"/>
              <a:t>Všechna sídla</a:t>
            </a:r>
          </a:p>
          <a:p>
            <a:r>
              <a:rPr lang="cs-CZ" dirty="0" smtClean="0"/>
              <a:t>Viz Lauermann, TK I., kap. 4.12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Zjednodušení vodních toků (OJ)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DP </a:t>
            </a:r>
            <a:r>
              <a:rPr lang="cs-CZ" dirty="0" smtClean="0"/>
              <a:t>- </a:t>
            </a:r>
            <a:r>
              <a:rPr lang="cs-CZ" dirty="0" smtClean="0"/>
              <a:t>se zachováním topologie a shlazení. </a:t>
            </a:r>
            <a:endParaRPr lang="cs-CZ" dirty="0" smtClean="0"/>
          </a:p>
          <a:p>
            <a:pPr lvl="1"/>
            <a:r>
              <a:rPr lang="cs-CZ" dirty="0" smtClean="0"/>
              <a:t>Shlazení </a:t>
            </a:r>
            <a:r>
              <a:rPr lang="cs-CZ" dirty="0" smtClean="0"/>
              <a:t>moc nefunguje. </a:t>
            </a:r>
          </a:p>
          <a:p>
            <a:pPr lvl="0"/>
            <a:r>
              <a:rPr lang="cs-CZ" dirty="0" smtClean="0"/>
              <a:t>ISA algoritmus </a:t>
            </a:r>
            <a:endParaRPr lang="cs-CZ" dirty="0" smtClean="0"/>
          </a:p>
          <a:p>
            <a:pPr lvl="1"/>
            <a:r>
              <a:rPr lang="cs-CZ" dirty="0" smtClean="0"/>
              <a:t>nepotřebuje </a:t>
            </a:r>
            <a:r>
              <a:rPr lang="cs-CZ" dirty="0" smtClean="0"/>
              <a:t>zhlazení </a:t>
            </a:r>
            <a:r>
              <a:rPr lang="cs-CZ" dirty="0" smtClean="0"/>
              <a:t>ale </a:t>
            </a:r>
            <a:r>
              <a:rPr lang="cs-CZ" dirty="0" smtClean="0"/>
              <a:t>tvoří topologické chyby</a:t>
            </a:r>
          </a:p>
          <a:p>
            <a:pPr lvl="0"/>
            <a:r>
              <a:rPr lang="cs-CZ" dirty="0" smtClean="0"/>
              <a:t>Jestliže nejde uložit do SHP z důvodu různých </a:t>
            </a:r>
            <a:r>
              <a:rPr lang="cs-CZ" dirty="0" smtClean="0"/>
              <a:t>geometrií: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tlačítko </a:t>
            </a:r>
            <a:r>
              <a:rPr lang="cs-CZ" dirty="0" smtClean="0"/>
              <a:t>Edit-Extract Layers by Geometry </a:t>
            </a:r>
            <a:r>
              <a:rPr lang="cs-CZ" dirty="0" smtClean="0"/>
              <a:t>Type</a:t>
            </a:r>
          </a:p>
          <a:p>
            <a:pPr lvl="1"/>
            <a:r>
              <a:rPr lang="cs-CZ" dirty="0" smtClean="0"/>
              <a:t>Jestliže </a:t>
            </a:r>
            <a:r>
              <a:rPr lang="cs-CZ" dirty="0" smtClean="0"/>
              <a:t>ani to nejde, tak musíme ručně vybírat v tabulce a ručně editovat</a:t>
            </a:r>
            <a:r>
              <a:rPr lang="cs-CZ" dirty="0" smtClean="0"/>
              <a:t>.</a:t>
            </a:r>
          </a:p>
          <a:p>
            <a:r>
              <a:rPr lang="cs-CZ" dirty="0" smtClean="0"/>
              <a:t>Jsou-li linie příliš blízko: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Scale Dependent </a:t>
            </a:r>
            <a:r>
              <a:rPr lang="cs-CZ" dirty="0" smtClean="0">
                <a:sym typeface="Wingdings"/>
              </a:rPr>
              <a:t> </a:t>
            </a:r>
            <a:r>
              <a:rPr lang="cs-CZ" dirty="0" smtClean="0">
                <a:sym typeface="Wingdings"/>
              </a:rPr>
              <a:t>Lines </a:t>
            </a:r>
            <a:r>
              <a:rPr lang="cs-CZ" dirty="0" smtClean="0">
                <a:sym typeface="Wingdings"/>
              </a:rPr>
              <a:t> </a:t>
            </a:r>
            <a:r>
              <a:rPr lang="cs-CZ" dirty="0" smtClean="0"/>
              <a:t>Displace Lines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Generalizace reliéfu – topomapy	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viz Veverka – velmi systematická práce – více než toky</a:t>
            </a:r>
          </a:p>
          <a:p>
            <a:pPr lvl="0"/>
            <a:r>
              <a:rPr lang="cs-CZ" dirty="0" smtClean="0"/>
              <a:t>Postup: </a:t>
            </a:r>
          </a:p>
          <a:p>
            <a:pPr lvl="1"/>
            <a:r>
              <a:rPr lang="cs-CZ" dirty="0" smtClean="0"/>
              <a:t>generalizace </a:t>
            </a:r>
            <a:r>
              <a:rPr lang="cs-CZ" dirty="0" smtClean="0"/>
              <a:t>orografického schématu s ohledem na měřítko</a:t>
            </a:r>
          </a:p>
          <a:p>
            <a:pPr lvl="1"/>
            <a:r>
              <a:rPr lang="cs-CZ" dirty="0" smtClean="0"/>
              <a:t>vykreslení úseků hlavních vrstevnic v místech hřbetnic údolnic a spádnic</a:t>
            </a:r>
          </a:p>
          <a:p>
            <a:pPr lvl="1"/>
            <a:r>
              <a:rPr lang="cs-CZ" dirty="0" smtClean="0"/>
              <a:t>vyznačení vrcholů vyvýšenin a sedel</a:t>
            </a:r>
          </a:p>
          <a:p>
            <a:pPr lvl="1"/>
            <a:r>
              <a:rPr lang="cs-CZ" dirty="0" smtClean="0"/>
              <a:t>dokreslení hlavních vrstevnic na ucelený průběh</a:t>
            </a:r>
          </a:p>
          <a:p>
            <a:pPr lvl="1"/>
            <a:r>
              <a:rPr lang="cs-CZ" dirty="0" smtClean="0"/>
              <a:t>doplnění ostatních vrstevnic a dalších prvků výškopisu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Generalizace reliéfu - geomapy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barevná </a:t>
            </a:r>
            <a:r>
              <a:rPr lang="cs-CZ" dirty="0" smtClean="0"/>
              <a:t>hypsometrie: </a:t>
            </a:r>
            <a:endParaRPr lang="cs-CZ" dirty="0" smtClean="0"/>
          </a:p>
          <a:p>
            <a:pPr lvl="1"/>
            <a:r>
              <a:rPr lang="cs-CZ" dirty="0" smtClean="0"/>
              <a:t>nejběžnější </a:t>
            </a:r>
            <a:r>
              <a:rPr lang="cs-CZ" dirty="0" smtClean="0"/>
              <a:t>stupnice (Sydow) na všeobecně geografických mapách. </a:t>
            </a:r>
          </a:p>
          <a:p>
            <a:pPr lvl="1"/>
            <a:r>
              <a:rPr lang="cs-CZ" dirty="0" smtClean="0"/>
              <a:t>modrozelená – zelená (nížiny) – žlutozelená-žlutá-žlutohnědá-oražovohnědá-hnědá (hory)-</a:t>
            </a:r>
            <a:r>
              <a:rPr lang="cs-CZ" dirty="0" smtClean="0"/>
              <a:t>hnědočervená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Generalizace </a:t>
            </a:r>
            <a:r>
              <a:rPr lang="cs-CZ" dirty="0" smtClean="0"/>
              <a:t>reliéfu - geomapy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 mapách s různými typy povrchu (od nížin až po vrchoviny) lze použít i vrstevnice místo hypsometrie, ale nesmí mít jednotné intervaly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Interval </a:t>
            </a:r>
            <a:r>
              <a:rPr lang="cs-CZ" dirty="0" smtClean="0"/>
              <a:t>vrstevnic pro mapu = Měřítkové číslo/5000</a:t>
            </a:r>
          </a:p>
          <a:p>
            <a:pPr lvl="1"/>
            <a:r>
              <a:rPr lang="cs-CZ" dirty="0" smtClean="0"/>
              <a:t>výběr vrstevnic</a:t>
            </a:r>
          </a:p>
          <a:p>
            <a:pPr lvl="1"/>
            <a:r>
              <a:rPr lang="cs-CZ" dirty="0" smtClean="0"/>
              <a:t>zjednodušení? </a:t>
            </a:r>
          </a:p>
          <a:p>
            <a:pPr lvl="2"/>
            <a:r>
              <a:rPr lang="cs-CZ" dirty="0" smtClean="0"/>
              <a:t>na </a:t>
            </a:r>
            <a:r>
              <a:rPr lang="cs-CZ" dirty="0" smtClean="0"/>
              <a:t>vrstevnici by měly zůstat body, které se nemění – jsou styčnými body mezi novou a původní vrstevic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Generalizace reliéfu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Zásady</a:t>
            </a:r>
          </a:p>
          <a:p>
            <a:pPr lvl="1"/>
            <a:r>
              <a:rPr lang="cs-CZ" dirty="0" smtClean="0"/>
              <a:t>Vrcholy se mohou sloučit jen když jsou v jednom hřebeni. Sopky se sjednocovat nesmí. </a:t>
            </a:r>
          </a:p>
          <a:p>
            <a:pPr lvl="1"/>
            <a:r>
              <a:rPr lang="cs-CZ" dirty="0" smtClean="0"/>
              <a:t>Když je vypouštěn oblouk, který ve vrstevnici ukazuje existenci údolí, musí se vypustit i ve všech sousedních vrstevnicích (v celém údolí).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 14 dnů (8. 11.)</a:t>
            </a:r>
          </a:p>
          <a:p>
            <a:r>
              <a:rPr lang="cs-CZ" dirty="0" smtClean="0"/>
              <a:t>Konflikty</a:t>
            </a:r>
          </a:p>
          <a:p>
            <a:r>
              <a:rPr lang="cs-CZ" dirty="0" smtClean="0"/>
              <a:t>Zaplnění </a:t>
            </a:r>
          </a:p>
          <a:p>
            <a:r>
              <a:rPr lang="cs-CZ" dirty="0" smtClean="0"/>
              <a:t>Zákon odmocniny</a:t>
            </a:r>
          </a:p>
          <a:p>
            <a:r>
              <a:rPr lang="cs-CZ" dirty="0" smtClean="0"/>
              <a:t>Zjednodušování hran a linií</a:t>
            </a:r>
          </a:p>
          <a:p>
            <a:r>
              <a:rPr lang="cs-CZ" dirty="0" smtClean="0"/>
              <a:t>Generalizace a agregace </a:t>
            </a:r>
          </a:p>
          <a:p>
            <a:pPr lvl="1"/>
            <a:r>
              <a:rPr lang="cs-CZ" dirty="0" smtClean="0"/>
              <a:t>Body, linie, polygony (geogr. prvky)</a:t>
            </a:r>
          </a:p>
          <a:p>
            <a:r>
              <a:rPr lang="cs-CZ" dirty="0" smtClean="0"/>
              <a:t>Douglas – Peuckerův algoritmus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sídel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Všechna sídla od 1:200 000 (ArcČR?)</a:t>
            </a:r>
          </a:p>
          <a:p>
            <a:r>
              <a:rPr lang="cs-CZ" dirty="0" smtClean="0"/>
              <a:t>Zaplnění mapy + názvy &lt; 15 %</a:t>
            </a:r>
          </a:p>
          <a:p>
            <a:r>
              <a:rPr lang="cs-CZ" dirty="0" smtClean="0"/>
              <a:t>Hustota sídel 200/dm</a:t>
            </a:r>
            <a:r>
              <a:rPr lang="cs-CZ" baseline="30000" dirty="0" smtClean="0"/>
              <a:t>2</a:t>
            </a:r>
            <a:r>
              <a:rPr lang="cs-CZ" dirty="0" smtClean="0"/>
              <a:t> (max. 300/dm</a:t>
            </a:r>
            <a:r>
              <a:rPr lang="cs-CZ" baseline="30000" dirty="0" smtClean="0"/>
              <a:t>2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Digitální raději 150 – 200</a:t>
            </a:r>
          </a:p>
          <a:p>
            <a:r>
              <a:rPr lang="cs-CZ" dirty="0" smtClean="0"/>
              <a:t>Značka musí být větší než obrys</a:t>
            </a:r>
          </a:p>
          <a:p>
            <a:r>
              <a:rPr lang="cs-CZ" dirty="0" smtClean="0"/>
              <a:t>TK 6.3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Vytvořit centroidy z obcí</a:t>
            </a:r>
          </a:p>
          <a:p>
            <a:r>
              <a:rPr lang="cs-CZ" dirty="0" smtClean="0"/>
              <a:t>Porovnat hodnoty zaplnění za celou ČR a jednotlivé kraje</a:t>
            </a:r>
          </a:p>
          <a:p>
            <a:pPr lvl="1"/>
            <a:r>
              <a:rPr lang="cs-CZ" dirty="0" smtClean="0"/>
              <a:t>Shloučit obce dle jednotlivých krajů</a:t>
            </a:r>
          </a:p>
          <a:p>
            <a:r>
              <a:rPr lang="cs-CZ" dirty="0" smtClean="0"/>
              <a:t>TZ pro ČR i kraje – kolik obcí zbude?</a:t>
            </a:r>
          </a:p>
          <a:p>
            <a:r>
              <a:rPr lang="cs-CZ" dirty="0" smtClean="0"/>
              <a:t>Které obce vybrat? </a:t>
            </a:r>
          </a:p>
          <a:p>
            <a:pPr lvl="1"/>
            <a:r>
              <a:rPr lang="cs-CZ" dirty="0" smtClean="0"/>
              <a:t>TK 6.3... </a:t>
            </a:r>
          </a:p>
          <a:p>
            <a:pPr lvl="1"/>
            <a:r>
              <a:rPr lang="cs-CZ" dirty="0" smtClean="0"/>
              <a:t>Ty největší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Zjednodušování křivek </a:t>
            </a:r>
            <a:br>
              <a:rPr lang="cs-CZ" sz="4800" dirty="0" smtClean="0"/>
            </a:br>
            <a:r>
              <a:rPr lang="cs-CZ" sz="4000" dirty="0" smtClean="0"/>
              <a:t>a hranic polygonů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Cvičení 3.2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071934" y="5857892"/>
            <a:ext cx="421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 smtClean="0"/>
              <a:t>Z8155</a:t>
            </a:r>
            <a:r>
              <a:rPr lang="cs-CZ" sz="3600" b="1" dirty="0" smtClean="0"/>
              <a:t> </a:t>
            </a:r>
            <a:r>
              <a:rPr lang="en-US" sz="3600" b="1" dirty="0" smtClean="0"/>
              <a:t> </a:t>
            </a:r>
            <a:r>
              <a:rPr lang="cs-CZ" sz="3600" dirty="0" smtClean="0"/>
              <a:t>podzim </a:t>
            </a:r>
            <a:r>
              <a:rPr lang="en-US" sz="3600" dirty="0" smtClean="0"/>
              <a:t>‘</a:t>
            </a:r>
            <a:r>
              <a:rPr lang="cs-CZ" sz="3600" dirty="0" smtClean="0"/>
              <a:t>11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Výchozí mapa:</a:t>
            </a:r>
          </a:p>
          <a:p>
            <a:pPr lvl="1"/>
            <a:r>
              <a:rPr lang="cs-CZ" dirty="0" smtClean="0"/>
              <a:t> 1:200 000 (ArcČR 500)</a:t>
            </a:r>
          </a:p>
          <a:p>
            <a:pPr lvl="1"/>
            <a:r>
              <a:rPr lang="cs-CZ" dirty="0" smtClean="0"/>
              <a:t>vrstvy kraje, </a:t>
            </a:r>
            <a:r>
              <a:rPr lang="cs-CZ" dirty="0" smtClean="0">
                <a:solidFill>
                  <a:schemeClr val="bg2"/>
                </a:solidFill>
              </a:rPr>
              <a:t>obce, sidlap,</a:t>
            </a:r>
            <a:r>
              <a:rPr lang="cs-CZ" dirty="0" smtClean="0"/>
              <a:t> silnice, železnice</a:t>
            </a:r>
          </a:p>
          <a:p>
            <a:r>
              <a:rPr lang="cs-CZ" dirty="0" smtClean="0"/>
              <a:t>Vytvořte mapu 1:1 000 000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Generalizace „do pův. měřítka“</a:t>
            </a:r>
          </a:p>
          <a:p>
            <a:pPr lvl="1"/>
            <a:r>
              <a:rPr lang="cs-CZ" dirty="0" smtClean="0"/>
              <a:t>Výběr, TZ</a:t>
            </a:r>
          </a:p>
          <a:p>
            <a:pPr lvl="1"/>
            <a:r>
              <a:rPr lang="cs-CZ" dirty="0" smtClean="0"/>
              <a:t>Kraj - nelze zrušit hranici</a:t>
            </a:r>
          </a:p>
          <a:p>
            <a:pPr lvl="1"/>
            <a:r>
              <a:rPr lang="cs-CZ" dirty="0" smtClean="0"/>
              <a:t>Převedení na planární graf</a:t>
            </a:r>
          </a:p>
          <a:p>
            <a:pPr lvl="1"/>
            <a:r>
              <a:rPr lang="cs-CZ" dirty="0" smtClean="0"/>
              <a:t>Min. déka hrany při vektorizaci 0,33 – 0,5 mm</a:t>
            </a:r>
          </a:p>
          <a:p>
            <a:r>
              <a:rPr lang="cs-CZ" dirty="0" smtClean="0"/>
              <a:t>2. Výběr</a:t>
            </a:r>
          </a:p>
          <a:p>
            <a:r>
              <a:rPr lang="cs-CZ" dirty="0" smtClean="0"/>
              <a:t>3. Zjednodušení </a:t>
            </a:r>
          </a:p>
          <a:p>
            <a:r>
              <a:rPr lang="cs-CZ" dirty="0" smtClean="0"/>
              <a:t>4. Shlazení</a:t>
            </a:r>
          </a:p>
          <a:p>
            <a:r>
              <a:rPr lang="cs-CZ" dirty="0" smtClean="0"/>
              <a:t>5. Kontrola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Výběr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Hranice nelze vybírat</a:t>
            </a:r>
          </a:p>
          <a:p>
            <a:r>
              <a:rPr lang="cs-CZ" dirty="0" smtClean="0"/>
              <a:t>Silnice</a:t>
            </a:r>
          </a:p>
          <a:p>
            <a:pPr lvl="1"/>
            <a:r>
              <a:rPr lang="cs-CZ" dirty="0" smtClean="0"/>
              <a:t>Do 1:200 000 vše, pak dle druhu a důležitosti komunikace, TZ, výběr dle atributů</a:t>
            </a:r>
          </a:p>
          <a:p>
            <a:pPr lvl="1"/>
            <a:r>
              <a:rPr lang="cs-CZ" dirty="0" smtClean="0"/>
              <a:t>Křižovatky a výjezdy musí zůstat na místě</a:t>
            </a:r>
          </a:p>
          <a:p>
            <a:pPr lvl="1"/>
            <a:r>
              <a:rPr lang="cs-CZ" dirty="0" smtClean="0"/>
              <a:t>Napojení sídel</a:t>
            </a:r>
          </a:p>
          <a:p>
            <a:r>
              <a:rPr lang="cs-CZ" dirty="0" smtClean="0"/>
              <a:t>Železnice </a:t>
            </a:r>
          </a:p>
          <a:p>
            <a:pPr lvl="1"/>
            <a:r>
              <a:rPr lang="cs-CZ" dirty="0" smtClean="0"/>
              <a:t>Skoro všechny do 1:200 000, u topo i 1:100 000.</a:t>
            </a:r>
          </a:p>
          <a:p>
            <a:pPr lvl="1"/>
            <a:r>
              <a:rPr lang="cs-CZ" dirty="0" smtClean="0"/>
              <a:t>Dle významu</a:t>
            </a:r>
          </a:p>
          <a:p>
            <a:r>
              <a:rPr lang="cs-CZ" dirty="0" smtClean="0"/>
              <a:t>Vodní toky – viz později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9284</TotalTime>
  <Words>1299</Words>
  <Application>Microsoft Office PowerPoint</Application>
  <PresentationFormat>On-screen Show (4:3)</PresentationFormat>
  <Paragraphs>252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Module</vt:lpstr>
      <vt:lpstr>Výběr prvků pomocí Töpferova zákona</vt:lpstr>
      <vt:lpstr>Úkol</vt:lpstr>
      <vt:lpstr>Výběr do výchozího měřítka</vt:lpstr>
      <vt:lpstr>Výběr sídel</vt:lpstr>
      <vt:lpstr>Postup</vt:lpstr>
      <vt:lpstr>Zjednodušování křivek  a hranic polygonů</vt:lpstr>
      <vt:lpstr>Úkol</vt:lpstr>
      <vt:lpstr>Postup</vt:lpstr>
      <vt:lpstr>2. Výběr</vt:lpstr>
      <vt:lpstr>3. Zjednodušování křivek</vt:lpstr>
      <vt:lpstr>3. Zjednodušování křivek</vt:lpstr>
      <vt:lpstr>3. Zjednodušování křivek</vt:lpstr>
      <vt:lpstr>3. Zjednodušování křivek - DP</vt:lpstr>
      <vt:lpstr>3. Zjednodušování křivek</vt:lpstr>
      <vt:lpstr>Zjednodušování křivek (OpenJump)</vt:lpstr>
      <vt:lpstr>Zjednodušování křivek (OpenJump)</vt:lpstr>
      <vt:lpstr>4. Shlazování linií (OpenJump)</vt:lpstr>
      <vt:lpstr>3 .Zjednodušování křivek (ArcMap)</vt:lpstr>
      <vt:lpstr>3 .Zjednodušování křivek (ArcMap)</vt:lpstr>
      <vt:lpstr>4. Shlazování linií (ArcMap)</vt:lpstr>
      <vt:lpstr>4. Shlazování linií (ArcMap)</vt:lpstr>
      <vt:lpstr>Agregace  polygonů</vt:lpstr>
      <vt:lpstr>Agregace polygonů (OpenJump)</vt:lpstr>
      <vt:lpstr>Agregace polygonů (ArcMap)</vt:lpstr>
      <vt:lpstr>Agregace polygonů (ArcMap)</vt:lpstr>
      <vt:lpstr>Generalizace   vodních toků</vt:lpstr>
      <vt:lpstr>Generalizace vodních toků</vt:lpstr>
      <vt:lpstr>Vodní tok jednočaře či dvoučaře?</vt:lpstr>
      <vt:lpstr>Výběr toků</vt:lpstr>
      <vt:lpstr>Zjednodušení vodních toků (OJ)</vt:lpstr>
      <vt:lpstr>Generalizace reliéfu – topomapy </vt:lpstr>
      <vt:lpstr>Generalizace reliéfu - geomapy</vt:lpstr>
      <vt:lpstr>Generalizace reliéfu - geomapy</vt:lpstr>
      <vt:lpstr>Generalizace reliéfu</vt:lpstr>
      <vt:lpstr>Test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Zjišťování konfliktů</dc:title>
  <dc:creator>Kost</dc:creator>
  <cp:lastModifiedBy>Kost</cp:lastModifiedBy>
  <cp:revision>57</cp:revision>
  <dcterms:created xsi:type="dcterms:W3CDTF">2011-10-17T13:53:35Z</dcterms:created>
  <dcterms:modified xsi:type="dcterms:W3CDTF">2011-10-31T16:12:16Z</dcterms:modified>
</cp:coreProperties>
</file>