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4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69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CBB2AA-A272-4ADF-8B84-6500D1D4D5E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C569EEE-54D7-4C65-A83B-A5437E46313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Generalizace zástavby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Cvičení 5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585789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/>
              <a:t>Z8155</a:t>
            </a:r>
            <a:r>
              <a:rPr lang="cs-CZ" sz="3600" b="1" dirty="0" smtClean="0"/>
              <a:t> </a:t>
            </a:r>
            <a:r>
              <a:rPr lang="en-US" sz="3600" b="1" dirty="0" smtClean="0"/>
              <a:t> </a:t>
            </a:r>
            <a:r>
              <a:rPr lang="cs-CZ" sz="3600" dirty="0" smtClean="0"/>
              <a:t>podzim </a:t>
            </a:r>
            <a:r>
              <a:rPr lang="en-US" sz="3600" dirty="0" smtClean="0"/>
              <a:t>‘</a:t>
            </a:r>
            <a:r>
              <a:rPr lang="cs-CZ" sz="3600" dirty="0" smtClean="0"/>
              <a:t>11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Generalizace budov (ArcMap)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Aggregate Polygons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kritérium: vzdálenost mezi prvky</a:t>
            </a:r>
          </a:p>
          <a:p>
            <a:pPr lvl="1"/>
            <a:r>
              <a:rPr lang="cs-CZ" dirty="0" smtClean="0"/>
              <a:t>vyplnit min. velikost polygonu</a:t>
            </a:r>
          </a:p>
          <a:p>
            <a:pPr lvl="1"/>
            <a:r>
              <a:rPr lang="cs-CZ" dirty="0" smtClean="0"/>
              <a:t>umí vypouštět malé plochy.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Eliminate </a:t>
            </a:r>
          </a:p>
          <a:p>
            <a:pPr lvl="1"/>
            <a:r>
              <a:rPr lang="cs-CZ" dirty="0" smtClean="0"/>
              <a:t>nezruší příliš malé polygony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Collapse Dual line to Center line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pro generalizaci cestní sítě města, ne vodní toky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Simplify building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Kontroluje dostatečnou velikost, zpravoúhelňuje, i  budovy přiléhající navzájem jednoduše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Pořadí generalizace (OpenJump)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zjistit všechny příliš malé (pokud nemají příznak důležitosti) (eliminate small buildings) – vytvoří nové témata</a:t>
            </a:r>
            <a:endParaRPr lang="en-US" dirty="0" smtClean="0"/>
          </a:p>
          <a:p>
            <a:pPr lvl="0"/>
            <a:r>
              <a:rPr lang="cs-CZ" dirty="0" smtClean="0"/>
              <a:t>malé ale důležité převést na pravoúhelníky (enlarge building to rectangle) – v rámci tématu</a:t>
            </a:r>
            <a:endParaRPr lang="en-US" dirty="0" smtClean="0"/>
          </a:p>
          <a:p>
            <a:pPr lvl="0"/>
            <a:r>
              <a:rPr lang="cs-CZ" dirty="0" smtClean="0"/>
              <a:t>ostatní odebrat</a:t>
            </a:r>
            <a:endParaRPr lang="en-US" dirty="0" smtClean="0"/>
          </a:p>
          <a:p>
            <a:pPr lvl="0"/>
            <a:r>
              <a:rPr lang="cs-CZ" dirty="0" smtClean="0"/>
              <a:t>odebrat přebytečné body (eliminate points) – vytvoří nové témata</a:t>
            </a:r>
            <a:endParaRPr lang="en-US" dirty="0" smtClean="0"/>
          </a:p>
          <a:p>
            <a:pPr lvl="0"/>
            <a:r>
              <a:rPr lang="cs-CZ" dirty="0" smtClean="0"/>
              <a:t>zjednodušit obrys (simplify building) – vytvoří nové témata </a:t>
            </a:r>
            <a:endParaRPr lang="en-US" dirty="0" smtClean="0"/>
          </a:p>
          <a:p>
            <a:pPr lvl="0"/>
            <a:r>
              <a:rPr lang="cs-CZ" dirty="0" smtClean="0"/>
              <a:t>zpravoúhelnit (pozor na nepravoúhelné budovy) square building</a:t>
            </a:r>
            <a:endParaRPr lang="en-US" dirty="0" smtClean="0"/>
          </a:p>
          <a:p>
            <a:pPr lvl="0"/>
            <a:r>
              <a:rPr lang="cs-CZ" dirty="0" smtClean="0"/>
              <a:t>ručně opravit – např. zvětšit úzké části (building spread narrow parts) 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Pořadí generalizace (ArcMap)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malé, ale důležité budovy převést do jiného tématu</a:t>
            </a:r>
            <a:endParaRPr lang="en-US" dirty="0" smtClean="0"/>
          </a:p>
          <a:p>
            <a:pPr lvl="0"/>
            <a:r>
              <a:rPr lang="cs-CZ" dirty="0" smtClean="0"/>
              <a:t>Simplify Building (nastavení min. budovy)</a:t>
            </a:r>
            <a:endParaRPr lang="en-US" dirty="0" smtClean="0"/>
          </a:p>
          <a:p>
            <a:pPr lvl="0"/>
            <a:r>
              <a:rPr lang="cs-CZ" dirty="0" smtClean="0"/>
              <a:t>Aggregate Polygons (nastavení min. budovy a vnitrobloku, zachovat ortogonalitu) </a:t>
            </a:r>
            <a:endParaRPr lang="en-US" dirty="0" smtClean="0"/>
          </a:p>
          <a:p>
            <a:pPr lvl="0"/>
            <a:r>
              <a:rPr lang="cs-CZ" dirty="0" smtClean="0"/>
              <a:t>opět Simplify Building – kvůli shlazení agregovaných polygonů</a:t>
            </a:r>
            <a:endParaRPr lang="en-US" dirty="0" smtClean="0"/>
          </a:p>
          <a:p>
            <a:pPr lvl="0"/>
            <a:r>
              <a:rPr lang="cs-CZ" dirty="0" smtClean="0"/>
              <a:t>samostatná generalizace malých ale důležitých budov – nahrazení, zvětšení apod.</a:t>
            </a:r>
            <a:endParaRPr lang="en-US" dirty="0" smtClean="0"/>
          </a:p>
          <a:p>
            <a:r>
              <a:rPr lang="cs-CZ" dirty="0" smtClean="0"/>
              <a:t>ruční oprava výsledků – např. nesprávné agregace řady několika objektů malých objektů do jednoho velkého apod. Někdy je vhodné použít odsun místo agregace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elaborát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5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Vyberte si čtvrť Brna v měřítku 1:500 (ne Stránice ani Veveří) a generalizujte ji do měřítka 1:25000. </a:t>
            </a:r>
          </a:p>
          <a:p>
            <a:pPr lvl="1"/>
            <a:r>
              <a:rPr lang="cs-CZ" dirty="0" smtClean="0"/>
              <a:t>Generalizovat musíte nadvakrát. 500 – 5000 a 5000 – 25000.  Proč?</a:t>
            </a:r>
          </a:p>
          <a:p>
            <a:pPr lvl="1"/>
            <a:r>
              <a:rPr lang="cs-CZ" dirty="0" smtClean="0"/>
              <a:t>Nezapomeňte provést ruční opravu a </a:t>
            </a:r>
            <a:r>
              <a:rPr lang="cs-CZ" smtClean="0"/>
              <a:t>úpravu </a:t>
            </a:r>
            <a:r>
              <a:rPr lang="cs-CZ" smtClean="0"/>
              <a:t>toho</a:t>
            </a:r>
            <a:r>
              <a:rPr lang="cs-CZ" dirty="0" smtClean="0"/>
              <a:t>, co </a:t>
            </a:r>
            <a:r>
              <a:rPr lang="cs-CZ" smtClean="0"/>
              <a:t>algoritmus </a:t>
            </a:r>
            <a:r>
              <a:rPr lang="cs-CZ" smtClean="0"/>
              <a:t>nevyřeší, </a:t>
            </a:r>
            <a:r>
              <a:rPr lang="cs-CZ" dirty="0" smtClean="0"/>
              <a:t>nebo vyřeší špatně. </a:t>
            </a:r>
          </a:p>
          <a:p>
            <a:pPr lvl="1"/>
            <a:r>
              <a:rPr lang="cs-CZ" dirty="0" smtClean="0"/>
              <a:t>Není možné, aby </a:t>
            </a:r>
          </a:p>
          <a:p>
            <a:pPr lvl="2"/>
            <a:r>
              <a:rPr lang="cs-CZ" dirty="0" smtClean="0"/>
              <a:t>nějaká významná budova zmizela, </a:t>
            </a:r>
          </a:p>
          <a:p>
            <a:pPr lvl="2"/>
            <a:r>
              <a:rPr lang="cs-CZ" dirty="0" smtClean="0"/>
              <a:t>v některé budově zbylo větší množství viditelné výstupky pod hranicí min. povolené délky strany, </a:t>
            </a:r>
          </a:p>
          <a:p>
            <a:pPr lvl="2"/>
            <a:r>
              <a:rPr lang="cs-CZ" dirty="0" smtClean="0"/>
              <a:t>obrys budovy ve výsledném měřítku natolik změnil tvar oproti původnímu měřítku, </a:t>
            </a:r>
          </a:p>
          <a:p>
            <a:pPr lvl="2"/>
            <a:r>
              <a:rPr lang="cs-CZ" dirty="0" smtClean="0"/>
              <a:t>se budova nedala identifikovat </a:t>
            </a:r>
          </a:p>
          <a:p>
            <a:pPr lvl="2"/>
            <a:r>
              <a:rPr lang="cs-CZ" dirty="0" smtClean="0"/>
              <a:t>apod.   </a:t>
            </a:r>
            <a:endParaRPr lang="en-US" dirty="0" smtClean="0"/>
          </a:p>
          <a:p>
            <a:r>
              <a:rPr lang="cs-CZ" dirty="0" smtClean="0"/>
              <a:t>Do </a:t>
            </a:r>
            <a:r>
              <a:rPr lang="cs-CZ" dirty="0" smtClean="0"/>
              <a:t>popisu postupu uveďte, jaké algoritmy a v jakém pořadí jste použili a zmiňte jeden nebo dva případy nejzajímavějších ručních úprav, které jste museli vykonat po průchodu automatického algoritmu.</a:t>
            </a:r>
          </a:p>
          <a:p>
            <a:r>
              <a:rPr lang="cs-CZ" dirty="0" smtClean="0"/>
              <a:t>Mapové výstupy: Vybrané detaily ručních </a:t>
            </a:r>
            <a:r>
              <a:rPr lang="cs-CZ" dirty="0" smtClean="0"/>
              <a:t>úprav , meziprodukt 1:5000</a:t>
            </a:r>
            <a:r>
              <a:rPr lang="cs-CZ" dirty="0" smtClean="0"/>
              <a:t>, </a:t>
            </a:r>
            <a:r>
              <a:rPr lang="cs-CZ" dirty="0" smtClean="0"/>
              <a:t>výsledná mapa v měřítku 1:25 </a:t>
            </a:r>
            <a:r>
              <a:rPr lang="cs-CZ" dirty="0" smtClean="0"/>
              <a:t>000</a:t>
            </a:r>
            <a:r>
              <a:rPr lang="cs-CZ" dirty="0" smtClean="0"/>
              <a:t> </a:t>
            </a:r>
            <a:r>
              <a:rPr lang="cs-CZ" dirty="0" smtClean="0"/>
              <a:t>(jako vektorové pdf).</a:t>
            </a:r>
            <a:endParaRPr lang="cs-CZ" dirty="0" smtClean="0"/>
          </a:p>
          <a:p>
            <a:r>
              <a:rPr lang="cs-CZ" dirty="0" smtClean="0"/>
              <a:t>Odevzdat do odevzdávárny do 29. 11. 2011</a:t>
            </a:r>
          </a:p>
          <a:p>
            <a:r>
              <a:rPr lang="cs-CZ" b="1" dirty="0" smtClean="0"/>
              <a:t>29. 11</a:t>
            </a:r>
            <a:r>
              <a:rPr lang="cs-CZ" dirty="0" smtClean="0"/>
              <a:t>. </a:t>
            </a:r>
            <a:r>
              <a:rPr lang="cs-CZ" b="1" dirty="0" smtClean="0"/>
              <a:t>další </a:t>
            </a:r>
            <a:r>
              <a:rPr lang="cs-CZ" b="1" dirty="0" smtClean="0"/>
              <a:t>písemka – generalizace sídel.</a:t>
            </a:r>
            <a:endParaRPr lang="en-US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minima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min. velikost strany: </a:t>
            </a:r>
          </a:p>
          <a:p>
            <a:pPr lvl="1"/>
            <a:r>
              <a:rPr lang="cs-CZ" dirty="0" smtClean="0"/>
              <a:t>0,25 mm podle švýcarské kartografické společnosti</a:t>
            </a:r>
          </a:p>
          <a:p>
            <a:pPr lvl="1"/>
            <a:r>
              <a:rPr lang="cs-CZ" dirty="0" smtClean="0"/>
              <a:t> 0,3 mm podle Staufebiela. </a:t>
            </a:r>
            <a:endParaRPr lang="en-US" dirty="0" smtClean="0"/>
          </a:p>
          <a:p>
            <a:r>
              <a:rPr lang="cs-CZ" dirty="0" smtClean="0"/>
              <a:t>min. plocha </a:t>
            </a:r>
          </a:p>
          <a:p>
            <a:pPr lvl="1"/>
            <a:r>
              <a:rPr lang="cs-CZ" dirty="0" smtClean="0"/>
              <a:t>0,35 x 0,35 mm podle švýcarské kartografické společnosti</a:t>
            </a:r>
          </a:p>
          <a:p>
            <a:pPr lvl="1"/>
            <a:r>
              <a:rPr lang="cs-CZ" dirty="0" smtClean="0"/>
              <a:t>0,3 x 0,3 mm podle Staufebiela.</a:t>
            </a:r>
            <a:endParaRPr lang="en-US" dirty="0" smtClean="0"/>
          </a:p>
          <a:p>
            <a:r>
              <a:rPr lang="cs-CZ" dirty="0" smtClean="0"/>
              <a:t>max. posun bodu při zpravoúhelňování </a:t>
            </a:r>
          </a:p>
          <a:p>
            <a:pPr lvl="1"/>
            <a:r>
              <a:rPr lang="cs-CZ" dirty="0" smtClean="0"/>
              <a:t>0,2 mm podle švýcarské kartografické společnosti</a:t>
            </a:r>
          </a:p>
          <a:p>
            <a:pPr lvl="1"/>
            <a:r>
              <a:rPr lang="cs-CZ" dirty="0" smtClean="0"/>
              <a:t>0,3 mm podle Staufebiela.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Generalizace zástavby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Lauermann:</a:t>
            </a:r>
          </a:p>
          <a:p>
            <a:pPr lvl="1"/>
            <a:r>
              <a:rPr lang="cs-CZ" dirty="0" smtClean="0"/>
              <a:t>1:500 000 – u větších sídel obrys s průjedními tahy</a:t>
            </a:r>
            <a:endParaRPr lang="en-US" dirty="0" smtClean="0"/>
          </a:p>
          <a:p>
            <a:pPr lvl="1"/>
            <a:r>
              <a:rPr lang="cs-CZ" dirty="0" smtClean="0"/>
              <a:t>1:50 000 – dosti  podrobně – lze vyjádřit celkovou uliční síť </a:t>
            </a:r>
            <a:endParaRPr lang="en-US" dirty="0" smtClean="0"/>
          </a:p>
          <a:p>
            <a:pPr lvl="1"/>
            <a:r>
              <a:rPr lang="cs-CZ" dirty="0" smtClean="0"/>
              <a:t>1:5 000 – jednotlivé budovy</a:t>
            </a:r>
            <a:endParaRPr lang="en-US" dirty="0" smtClean="0"/>
          </a:p>
          <a:p>
            <a:pPr lvl="1"/>
            <a:r>
              <a:rPr lang="cs-CZ" dirty="0" smtClean="0"/>
              <a:t>1:500 – drobné výstupky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Generalizace zástavby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vyjádření poměru mezi zastavěnou a nezastavěnou plochou</a:t>
            </a:r>
          </a:p>
          <a:p>
            <a:pPr lvl="1"/>
            <a:r>
              <a:rPr lang="cs-CZ" dirty="0" smtClean="0"/>
              <a:t>do měřítka 1:50 000 se zakreslují všechny budovy, pak se podíl snižuje. Rychleji klesá u velkých sídel </a:t>
            </a:r>
            <a:endParaRPr lang="en-US" dirty="0" smtClean="0"/>
          </a:p>
          <a:p>
            <a:pPr lvl="1"/>
            <a:r>
              <a:rPr lang="cs-CZ" dirty="0" smtClean="0"/>
              <a:t>1: 500000 – už jen bloky domů oddělené hlavními ulicemi</a:t>
            </a:r>
            <a:endParaRPr lang="en-US" dirty="0" smtClean="0"/>
          </a:p>
          <a:p>
            <a:pPr lvl="0"/>
            <a:r>
              <a:rPr lang="cs-CZ" dirty="0" smtClean="0"/>
              <a:t>minimální rozměry ulic a bloků 0,5-5 ha. </a:t>
            </a:r>
            <a:endParaRPr lang="en-US" dirty="0" smtClean="0"/>
          </a:p>
          <a:p>
            <a:pPr lvl="1"/>
            <a:r>
              <a:rPr lang="cs-CZ" dirty="0" smtClean="0"/>
              <a:t>Na mapě 1:100000 je to 0,5 x1,5 mm – 1 x 5 mm, </a:t>
            </a:r>
          </a:p>
          <a:p>
            <a:pPr lvl="1"/>
            <a:r>
              <a:rPr lang="cs-CZ" dirty="0" smtClean="0"/>
              <a:t>na mapě 1:200000 je to 0,25 mm x 0,5 mm – 0,5 x 2 mm.</a:t>
            </a:r>
            <a:endParaRPr lang="en-US" dirty="0" smtClean="0"/>
          </a:p>
          <a:p>
            <a:pPr lvl="0"/>
            <a:r>
              <a:rPr lang="cs-CZ" dirty="0" smtClean="0"/>
              <a:t>Na mapách 1:200000 a menších se kvůli zajištění poměru zastavěné a nezastavěné plochy zvětšuje obrys sídla. Ale jen u topografických map.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Výchozí mapa:</a:t>
            </a:r>
          </a:p>
          <a:p>
            <a:pPr lvl="1"/>
            <a:r>
              <a:rPr lang="cs-CZ" dirty="0" smtClean="0"/>
              <a:t> 1:500 TMMB</a:t>
            </a:r>
          </a:p>
          <a:p>
            <a:pPr lvl="1"/>
            <a:r>
              <a:rPr lang="cs-CZ" dirty="0" smtClean="0"/>
              <a:t>vrstvy budovy, ulice</a:t>
            </a:r>
          </a:p>
          <a:p>
            <a:r>
              <a:rPr lang="cs-CZ" dirty="0" smtClean="0"/>
              <a:t>Vytvořte mapu 1:10 000 </a:t>
            </a:r>
          </a:p>
          <a:p>
            <a:pPr lvl="1"/>
            <a:r>
              <a:rPr lang="cs-CZ" dirty="0" smtClean="0"/>
              <a:t>Topografickou/orientační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(OpenJump)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5357826"/>
          </a:xfrm>
        </p:spPr>
        <p:txBody>
          <a:bodyPr>
            <a:normAutofit fontScale="70000" lnSpcReduction="20000"/>
          </a:bodyPr>
          <a:lstStyle/>
          <a:p>
            <a:pPr marL="633222" lvl="0" indent="-514350">
              <a:buFont typeface="+mj-lt"/>
              <a:buAutoNum type="arabicParenR"/>
            </a:pPr>
            <a:r>
              <a:rPr lang="cs-CZ" sz="3400" dirty="0" smtClean="0"/>
              <a:t>Vypustit</a:t>
            </a:r>
            <a:r>
              <a:rPr lang="cs-CZ" dirty="0" smtClean="0"/>
              <a:t> všechny příliš malé (pokud nemají příznak důležitosti) 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cs-CZ" i="1" dirty="0" smtClean="0"/>
              <a:t>eliminate small buildings </a:t>
            </a:r>
            <a:endParaRPr lang="en-US" i="1" dirty="0" smtClean="0"/>
          </a:p>
          <a:p>
            <a:pPr marL="633222" lvl="0" indent="-514350">
              <a:spcBef>
                <a:spcPts val="600"/>
              </a:spcBef>
              <a:buFont typeface="+mj-lt"/>
              <a:buAutoNum type="arabicParenR"/>
            </a:pPr>
            <a:r>
              <a:rPr lang="cs-CZ" sz="3400" dirty="0" smtClean="0"/>
              <a:t>Malé</a:t>
            </a:r>
            <a:r>
              <a:rPr lang="cs-CZ" dirty="0" smtClean="0"/>
              <a:t> ale důležité převést na pravoúhelníky 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cs-CZ" i="1" dirty="0" smtClean="0"/>
              <a:t>enlarge building to rectangle</a:t>
            </a:r>
            <a:endParaRPr lang="en-US" i="1" dirty="0" smtClean="0"/>
          </a:p>
          <a:p>
            <a:pPr marL="633222" lvl="0" indent="-514350">
              <a:spcBef>
                <a:spcPts val="600"/>
              </a:spcBef>
              <a:buFont typeface="+mj-lt"/>
              <a:buAutoNum type="arabicParenR"/>
            </a:pPr>
            <a:r>
              <a:rPr lang="cs-CZ" sz="3400" dirty="0" smtClean="0"/>
              <a:t>Odebrat</a:t>
            </a:r>
            <a:r>
              <a:rPr lang="cs-CZ" dirty="0" smtClean="0"/>
              <a:t> přebytečné body </a:t>
            </a:r>
          </a:p>
          <a:p>
            <a:pPr marL="971550" lvl="1" indent="-514350">
              <a:buFont typeface="Wingdings" pitchFamily="2" charset="2"/>
              <a:buChar char="Ø"/>
            </a:pPr>
            <a:r>
              <a:rPr lang="cs-CZ" i="1" dirty="0" smtClean="0"/>
              <a:t>eliminate points </a:t>
            </a:r>
          </a:p>
          <a:p>
            <a:pPr marL="971550" lvl="1" indent="-514350"/>
            <a:r>
              <a:rPr lang="cs-CZ" dirty="0" smtClean="0"/>
              <a:t>POZOR, někdy je důležitá ruční oprava</a:t>
            </a:r>
            <a:endParaRPr lang="en-US" dirty="0" smtClean="0"/>
          </a:p>
          <a:p>
            <a:pPr marL="633222" lvl="0" indent="-514350">
              <a:spcBef>
                <a:spcPts val="600"/>
              </a:spcBef>
              <a:buFont typeface="+mj-lt"/>
              <a:buAutoNum type="arabicParenR"/>
            </a:pPr>
            <a:r>
              <a:rPr lang="cs-CZ" sz="3400" dirty="0" smtClean="0"/>
              <a:t>Odebrat</a:t>
            </a:r>
            <a:r>
              <a:rPr lang="cs-CZ" dirty="0" smtClean="0"/>
              <a:t> přebytečné výstupky</a:t>
            </a:r>
          </a:p>
          <a:p>
            <a:pPr marL="925830" lvl="1" indent="-514350">
              <a:buFont typeface="Wingdings" pitchFamily="2" charset="2"/>
              <a:buChar char="Ø"/>
            </a:pPr>
            <a:r>
              <a:rPr lang="cs-CZ" i="1" dirty="0" smtClean="0"/>
              <a:t>simplify building </a:t>
            </a:r>
            <a:endParaRPr lang="en-US" i="1" dirty="0" smtClean="0"/>
          </a:p>
          <a:p>
            <a:pPr marL="633222" lvl="0" indent="-514350">
              <a:spcBef>
                <a:spcPts val="600"/>
              </a:spcBef>
              <a:buFont typeface="+mj-lt"/>
              <a:buAutoNum type="arabicParenR"/>
            </a:pPr>
            <a:r>
              <a:rPr lang="cs-CZ" sz="3400" dirty="0" smtClean="0"/>
              <a:t>Zpravoúhelnit</a:t>
            </a:r>
            <a:r>
              <a:rPr lang="cs-CZ" dirty="0" smtClean="0"/>
              <a:t> </a:t>
            </a:r>
          </a:p>
          <a:p>
            <a:pPr marL="925830" lvl="1" indent="-514350">
              <a:buFont typeface="Wingdings" pitchFamily="2" charset="2"/>
              <a:buChar char="Ø"/>
            </a:pPr>
            <a:r>
              <a:rPr lang="cs-CZ" i="1" dirty="0" smtClean="0"/>
              <a:t>square building</a:t>
            </a:r>
          </a:p>
          <a:p>
            <a:pPr marL="925830" lvl="1" indent="-514350"/>
            <a:r>
              <a:rPr lang="cs-CZ" dirty="0" smtClean="0"/>
              <a:t>Dělá spoustu chyb, někdy ani neprojde</a:t>
            </a:r>
            <a:endParaRPr lang="en-US" dirty="0" smtClean="0"/>
          </a:p>
          <a:p>
            <a:pPr marL="633222" lvl="0" indent="-514350">
              <a:spcBef>
                <a:spcPts val="600"/>
              </a:spcBef>
              <a:buFont typeface="+mj-lt"/>
              <a:buAutoNum type="arabicParenR"/>
            </a:pPr>
            <a:r>
              <a:rPr lang="cs-CZ" dirty="0" smtClean="0"/>
              <a:t>Zvětšit úzké části </a:t>
            </a:r>
          </a:p>
          <a:p>
            <a:pPr marL="925830" lvl="1" indent="-514350">
              <a:buFont typeface="Wingdings" pitchFamily="2" charset="2"/>
              <a:buChar char="Ø"/>
            </a:pPr>
            <a:r>
              <a:rPr lang="cs-CZ" i="1" dirty="0" smtClean="0"/>
              <a:t>building spread narrow parts</a:t>
            </a:r>
          </a:p>
          <a:p>
            <a:pPr marL="925830" lvl="1" indent="-514350"/>
            <a:r>
              <a:rPr lang="cs-CZ" dirty="0" smtClean="0"/>
              <a:t>Nepoužívat hromadně, vizuálně vybrat problémy a pak spustit. 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Blízkost budov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Měřítko 1:10000 – min. vzdálenost mezi budovami </a:t>
            </a:r>
          </a:p>
          <a:p>
            <a:pPr lvl="1"/>
            <a:r>
              <a:rPr lang="cs-CZ" dirty="0" smtClean="0"/>
              <a:t>na mapě 0,5 mm </a:t>
            </a:r>
          </a:p>
          <a:p>
            <a:pPr lvl="1"/>
            <a:r>
              <a:rPr lang="cs-CZ" dirty="0" smtClean="0"/>
              <a:t>ve skutečnosti 5 m. </a:t>
            </a:r>
          </a:p>
          <a:p>
            <a:pPr lvl="1"/>
            <a:r>
              <a:rPr lang="cs-CZ" dirty="0" smtClean="0"/>
              <a:t>buffer poloviční – 2,5 m. </a:t>
            </a:r>
            <a:endParaRPr lang="en-US" dirty="0" smtClean="0"/>
          </a:p>
          <a:p>
            <a:r>
              <a:rPr lang="cs-CZ" dirty="0" smtClean="0"/>
              <a:t>Příliš blízké budovy lze:</a:t>
            </a:r>
            <a:endParaRPr lang="en-US" dirty="0" smtClean="0"/>
          </a:p>
          <a:p>
            <a:pPr lvl="1"/>
            <a:r>
              <a:rPr lang="cs-CZ" dirty="0" smtClean="0"/>
              <a:t>a) odsunout – pokud je kam.</a:t>
            </a:r>
            <a:endParaRPr lang="en-US" dirty="0" smtClean="0"/>
          </a:p>
          <a:p>
            <a:pPr lvl="1"/>
            <a:r>
              <a:rPr lang="cs-CZ" dirty="0" smtClean="0"/>
              <a:t>b) amalgamovat se stávající sousední budovou – rozšířit větší budovu tak, aby zakryla i tu menší</a:t>
            </a:r>
            <a:endParaRPr lang="en-US" dirty="0" smtClean="0"/>
          </a:p>
          <a:p>
            <a:pPr lvl="1"/>
            <a:r>
              <a:rPr lang="cs-CZ" dirty="0" smtClean="0"/>
              <a:t>c) vymazat, pokud jich je moc v řadě a nebude to mít vliv na mapu.</a:t>
            </a:r>
          </a:p>
          <a:p>
            <a:pPr lvl="2"/>
            <a:r>
              <a:rPr lang="cs-CZ" dirty="0" smtClean="0"/>
              <a:t>Nemůžeme zase řadu malých budov spojit do jediné dlouhé. To by nezachovalo strukturu zástavby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Spojování budov do bloků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měřítka 1:500 do cca 1:50 000</a:t>
            </a:r>
          </a:p>
          <a:p>
            <a:pPr lvl="1"/>
            <a:r>
              <a:rPr lang="cs-CZ" dirty="0" smtClean="0"/>
              <a:t>Nejdřív do měřítka 1:10000 </a:t>
            </a:r>
          </a:p>
          <a:p>
            <a:pPr lvl="2"/>
            <a:r>
              <a:rPr lang="cs-CZ" dirty="0" smtClean="0"/>
              <a:t>všechno ručně doupravit a pak </a:t>
            </a:r>
          </a:p>
          <a:p>
            <a:pPr lvl="1"/>
            <a:r>
              <a:rPr lang="cs-CZ" dirty="0" smtClean="0"/>
              <a:t>další fáze do 1:50 000. </a:t>
            </a:r>
          </a:p>
          <a:p>
            <a:pPr lvl="2"/>
            <a:r>
              <a:rPr lang="cs-CZ" dirty="0" smtClean="0"/>
              <a:t>Následně další ruční oprava.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Spojování do bloků (OpenJump)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Amalgamovat se musí všechny budovy, co jsou v konfliktu.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Merge Polygons </a:t>
            </a:r>
            <a:r>
              <a:rPr lang="cs-CZ" dirty="0" smtClean="0">
                <a:sym typeface="Wingdings"/>
              </a:rPr>
              <a:t></a:t>
            </a:r>
            <a:r>
              <a:rPr lang="cs-CZ" dirty="0" smtClean="0"/>
              <a:t> touching – spojí ty, co se překrývají.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Nebo na základě atributu – čtvrtě města ... </a:t>
            </a:r>
            <a:endParaRPr lang="en-US" dirty="0" smtClean="0"/>
          </a:p>
          <a:p>
            <a:r>
              <a:rPr lang="cs-CZ" dirty="0" smtClean="0"/>
              <a:t>Buffer +, buffer -. </a:t>
            </a:r>
          </a:p>
          <a:p>
            <a:pPr lvl="1"/>
            <a:r>
              <a:rPr lang="cs-CZ" dirty="0" smtClean="0"/>
              <a:t>výsledek je nepoužitelný, budovy jsou pravoúhelné. Toto se dá použít jen na přirozené nepravidelné polygony. </a:t>
            </a:r>
            <a:endParaRPr lang="en-US" dirty="0" smtClean="0"/>
          </a:p>
          <a:p>
            <a:r>
              <a:rPr lang="cs-CZ" dirty="0" smtClean="0"/>
              <a:t>Spojit ručně, použít ulice coby omezení. </a:t>
            </a:r>
          </a:p>
          <a:p>
            <a:pPr lvl="1"/>
            <a:r>
              <a:rPr lang="cs-CZ" dirty="0" smtClean="0"/>
              <a:t>Dvě budovy příliš blízké se nesmí agregovat přes ulici (vodní tok) apod.  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zahrnout celou budovu pomocí snapování – když jsou podobně velké,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přisunutí budovy a zahrnutí – když jsou rozdílně velké (u dvou rozdílných budov). Snapovat na vertexy i na linie.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Nebo odstranit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563</TotalTime>
  <Words>875</Words>
  <Application>Microsoft Office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Generalizace zástavby</vt:lpstr>
      <vt:lpstr>Vizuální minima</vt:lpstr>
      <vt:lpstr>Generalizace zástavby</vt:lpstr>
      <vt:lpstr>Generalizace zástavby</vt:lpstr>
      <vt:lpstr>Úkol</vt:lpstr>
      <vt:lpstr>Postup (OpenJump)</vt:lpstr>
      <vt:lpstr>Blízkost budov</vt:lpstr>
      <vt:lpstr>Spojování budov do bloků</vt:lpstr>
      <vt:lpstr>Spojování do bloků (OpenJump)</vt:lpstr>
      <vt:lpstr>Generalizace budov (ArcMap)</vt:lpstr>
      <vt:lpstr>Pořadí generalizace (OpenJump)</vt:lpstr>
      <vt:lpstr>Pořadí generalizace (ArcMap)</vt:lpstr>
      <vt:lpstr>2. elaborát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Zjišťování konfliktů</dc:title>
  <dc:creator>Kost</dc:creator>
  <cp:lastModifiedBy>Kost</cp:lastModifiedBy>
  <cp:revision>57</cp:revision>
  <dcterms:created xsi:type="dcterms:W3CDTF">2011-10-17T13:53:35Z</dcterms:created>
  <dcterms:modified xsi:type="dcterms:W3CDTF">2011-11-14T20:28:24Z</dcterms:modified>
</cp:coreProperties>
</file>