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8C66-FD07-4D9D-97C0-76088ED78A58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CCAD-6762-4860-8B0D-80009AD287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otzool.sci.muni.cz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cap="small" dirty="0" smtClean="0">
                <a:solidFill>
                  <a:schemeClr val="accent3">
                    <a:lumMod val="50000"/>
                  </a:schemeClr>
                </a:solidFill>
              </a:rPr>
              <a:t>Ředitel ústavu:</a:t>
            </a:r>
          </a:p>
          <a:p>
            <a:pPr lvl="1">
              <a:buNone/>
            </a:pPr>
            <a:r>
              <a:rPr lang="nl-NL" b="1" dirty="0"/>
              <a:t>doc. RNDr. Jan Helešic, Ph.D</a:t>
            </a:r>
            <a:r>
              <a:rPr lang="nl-NL" b="1" dirty="0" smtClean="0"/>
              <a:t>.</a:t>
            </a:r>
            <a:endParaRPr lang="cs-CZ" b="1" dirty="0" smtClean="0"/>
          </a:p>
          <a:p>
            <a:pPr lvl="1">
              <a:buNone/>
            </a:pPr>
            <a:r>
              <a:rPr lang="cs-CZ" dirty="0"/>
              <a:t>Terezy Novákové 64</a:t>
            </a:r>
            <a:r>
              <a:rPr lang="cs-CZ" dirty="0" smtClean="0"/>
              <a:t>, Brno – Řečkovice</a:t>
            </a:r>
          </a:p>
          <a:p>
            <a:pPr lvl="1">
              <a:buNone/>
            </a:pPr>
            <a:r>
              <a:rPr lang="cs-CZ" dirty="0" smtClean="0"/>
              <a:t>Budova 10</a:t>
            </a:r>
            <a:endParaRPr lang="cs-CZ" dirty="0"/>
          </a:p>
          <a:p>
            <a:endParaRPr lang="cs-CZ" dirty="0" smtClean="0"/>
          </a:p>
          <a:p>
            <a:pPr>
              <a:buNone/>
            </a:pPr>
            <a:r>
              <a:rPr lang="cs-CZ" b="1" cap="small" dirty="0" smtClean="0">
                <a:solidFill>
                  <a:schemeClr val="accent3">
                    <a:lumMod val="50000"/>
                  </a:schemeClr>
                </a:solidFill>
              </a:rPr>
              <a:t>Pedagogický zástupce:</a:t>
            </a:r>
          </a:p>
          <a:p>
            <a:pPr lvl="1">
              <a:buNone/>
            </a:pPr>
            <a:r>
              <a:rPr lang="cs-CZ" b="1" dirty="0" smtClean="0"/>
              <a:t>Mgr. Iveta Hodová, Ph.D.</a:t>
            </a:r>
          </a:p>
          <a:p>
            <a:pPr lvl="1">
              <a:buNone/>
            </a:pPr>
            <a:r>
              <a:rPr lang="cs-CZ" dirty="0" smtClean="0"/>
              <a:t>Kotlářská 2, Brno</a:t>
            </a:r>
          </a:p>
          <a:p>
            <a:pPr lvl="1">
              <a:buNone/>
            </a:pPr>
            <a:r>
              <a:rPr lang="cs-CZ" dirty="0" smtClean="0"/>
              <a:t>Budova 8 – v podkroví vlevo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http://botzool.sci.muni.cz/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chemeClr val="accent3">
                    <a:lumMod val="50000"/>
                  </a:schemeClr>
                </a:solidFill>
              </a:rPr>
              <a:t>ÚSTAV BOTANIKY A ZOOLOGIE</a:t>
            </a:r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900" b="1" cap="small" dirty="0" smtClean="0">
                <a:solidFill>
                  <a:schemeClr val="accent3">
                    <a:lumMod val="50000"/>
                  </a:schemeClr>
                </a:solidFill>
              </a:rPr>
              <a:t>Ukončení předmětů</a:t>
            </a:r>
          </a:p>
          <a:p>
            <a:r>
              <a:rPr lang="cs-CZ" sz="2800" dirty="0" smtClean="0"/>
              <a:t>Zápočet</a:t>
            </a:r>
          </a:p>
          <a:p>
            <a:r>
              <a:rPr lang="cs-CZ" sz="2800" dirty="0" smtClean="0"/>
              <a:t>Klasifikovaný zápočet</a:t>
            </a:r>
          </a:p>
          <a:p>
            <a:r>
              <a:rPr lang="cs-CZ" sz="2800" dirty="0" smtClean="0"/>
              <a:t>Kolokvium</a:t>
            </a:r>
          </a:p>
          <a:p>
            <a:r>
              <a:rPr lang="cs-CZ" sz="2800" dirty="0" smtClean="0"/>
              <a:t>Zkouška</a:t>
            </a:r>
          </a:p>
          <a:p>
            <a:endParaRPr lang="cs-CZ" sz="1800" dirty="0"/>
          </a:p>
          <a:p>
            <a:r>
              <a:rPr lang="cs-CZ" b="1" dirty="0" smtClean="0"/>
              <a:t>Řádný termín</a:t>
            </a:r>
          </a:p>
          <a:p>
            <a:r>
              <a:rPr lang="cs-CZ" b="1" dirty="0" smtClean="0"/>
              <a:t>Opravný termín </a:t>
            </a:r>
            <a:r>
              <a:rPr lang="cs-CZ" dirty="0" smtClean="0"/>
              <a:t>– od jaro 2013: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2x u poprvé zapsaného předmětu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1x u opakovaného předmětu</a:t>
            </a:r>
          </a:p>
          <a:p>
            <a:pPr marL="514350" indent="-457200"/>
            <a:r>
              <a:rPr lang="cs-CZ" dirty="0" smtClean="0"/>
              <a:t>! Hodnocení </a:t>
            </a:r>
            <a:r>
              <a:rPr lang="cs-CZ" b="1" dirty="0" smtClean="0"/>
              <a:t>„-“</a:t>
            </a:r>
            <a:r>
              <a:rPr lang="cs-CZ" dirty="0" smtClean="0"/>
              <a:t> bez omluvy, započítává se </a:t>
            </a:r>
          </a:p>
          <a:p>
            <a:pPr marL="57150" indent="0">
              <a:buNone/>
            </a:pPr>
            <a:r>
              <a:rPr lang="cs-CZ" dirty="0"/>
              <a:t> </a:t>
            </a:r>
            <a:r>
              <a:rPr lang="cs-CZ" dirty="0" smtClean="0"/>
              <a:t>     s hodnotou 4!</a:t>
            </a:r>
          </a:p>
          <a:p>
            <a:pPr marL="57150" indent="0">
              <a:buNone/>
            </a:pPr>
            <a:r>
              <a:rPr lang="cs-CZ" sz="3000" dirty="0"/>
              <a:t> </a:t>
            </a:r>
            <a:r>
              <a:rPr lang="cs-CZ" sz="3000" dirty="0" smtClean="0"/>
              <a:t>     Omluva do 5 pracovních dní 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733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200" b="1" cap="small" dirty="0" smtClean="0">
                <a:solidFill>
                  <a:schemeClr val="accent3">
                    <a:lumMod val="50000"/>
                  </a:schemeClr>
                </a:solidFill>
              </a:rPr>
              <a:t>Rozdělení na směr Botanika a na směr Zoologie</a:t>
            </a:r>
          </a:p>
          <a:p>
            <a:r>
              <a:rPr lang="cs-CZ" dirty="0" smtClean="0"/>
              <a:t>Přidělení kontrolní šablony</a:t>
            </a:r>
          </a:p>
          <a:p>
            <a:r>
              <a:rPr lang="cs-CZ" dirty="0" smtClean="0"/>
              <a:t>Registrační šablona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4100" b="1" cap="small" dirty="0" smtClean="0">
                <a:solidFill>
                  <a:schemeClr val="accent3">
                    <a:lumMod val="50000"/>
                  </a:schemeClr>
                </a:solidFill>
              </a:rPr>
              <a:t>Bakalářská práce</a:t>
            </a:r>
          </a:p>
          <a:p>
            <a:r>
              <a:rPr lang="cs-CZ" b="1" dirty="0" smtClean="0"/>
              <a:t>Výběr tématu: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 balíku v </a:t>
            </a:r>
            <a:r>
              <a:rPr lang="cs-CZ" dirty="0" err="1" smtClean="0"/>
              <a:t>ISu</a:t>
            </a:r>
            <a:r>
              <a:rPr lang="cs-CZ" dirty="0" smtClean="0"/>
              <a:t>, webové stránky ústavu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Dohoda s vyučujícím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Téma schvaluje ředitel ústavu</a:t>
            </a:r>
          </a:p>
          <a:p>
            <a:r>
              <a:rPr lang="cs-CZ" b="1" dirty="0" smtClean="0"/>
              <a:t>Zadání Bc. práce: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Formulář (web) – písemně, sekretariát </a:t>
            </a:r>
            <a:r>
              <a:rPr lang="cs-CZ" dirty="0"/>
              <a:t>ú</a:t>
            </a:r>
            <a:r>
              <a:rPr lang="cs-CZ" dirty="0" smtClean="0"/>
              <a:t>stavu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3. ročník – do 30. 11.</a:t>
            </a:r>
          </a:p>
          <a:p>
            <a:r>
              <a:rPr lang="cs-CZ" b="1" dirty="0" smtClean="0"/>
              <a:t>Pokyny k vypracování: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Web ústavu</a:t>
            </a:r>
          </a:p>
          <a:p>
            <a:r>
              <a:rPr lang="cs-CZ" b="1" dirty="0" smtClean="0"/>
              <a:t>Odevzdání:</a:t>
            </a:r>
            <a:r>
              <a:rPr lang="cs-CZ" dirty="0" smtClean="0"/>
              <a:t> 30. 4.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4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ÚSTAV BOTANIKY A ZOOLOGIE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Bc. program: Ekologická a evoluční biologie</a:t>
            </a:r>
          </a:p>
          <a:p>
            <a:r>
              <a:rPr lang="cs-CZ" b="1" dirty="0" smtClean="0"/>
              <a:t>Obor: Ekologická a evoluční biologie</a:t>
            </a:r>
          </a:p>
          <a:p>
            <a:pPr lvl="1">
              <a:buFont typeface="Arial" pitchFamily="34" charset="0"/>
              <a:buChar char="•"/>
            </a:pPr>
            <a:r>
              <a:rPr lang="cs-CZ" sz="3400" dirty="0" smtClean="0"/>
              <a:t>Směr: Botanika</a:t>
            </a:r>
          </a:p>
          <a:p>
            <a:pPr lvl="1">
              <a:buFont typeface="Arial" pitchFamily="34" charset="0"/>
              <a:buChar char="•"/>
            </a:pPr>
            <a:r>
              <a:rPr lang="cs-CZ" sz="3400" dirty="0" smtClean="0"/>
              <a:t>Směr: Zoologie</a:t>
            </a:r>
          </a:p>
          <a:p>
            <a:r>
              <a:rPr lang="cs-CZ" b="1" dirty="0" smtClean="0"/>
              <a:t>Obor: Biologie se zaměřením na vzdělávání</a:t>
            </a:r>
          </a:p>
          <a:p>
            <a:pPr>
              <a:buNone/>
            </a:pPr>
            <a:endParaRPr lang="cs-CZ" sz="4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Mgr. program: Ekologická a evoluční biologie</a:t>
            </a:r>
          </a:p>
          <a:p>
            <a:r>
              <a:rPr lang="cs-CZ" b="1" dirty="0" smtClean="0"/>
              <a:t>Obor: Botanika</a:t>
            </a:r>
          </a:p>
          <a:p>
            <a:pPr lvl="1">
              <a:buFont typeface="Arial" pitchFamily="34" charset="0"/>
              <a:buChar char="•"/>
            </a:pPr>
            <a:r>
              <a:rPr lang="cs-CZ" sz="3400" dirty="0" smtClean="0"/>
              <a:t>Směr: Biosystematika rostlin</a:t>
            </a:r>
          </a:p>
          <a:p>
            <a:pPr lvl="1">
              <a:buFont typeface="Arial" pitchFamily="34" charset="0"/>
              <a:buChar char="•"/>
            </a:pPr>
            <a:r>
              <a:rPr lang="cs-CZ" sz="3400" dirty="0" smtClean="0"/>
              <a:t>Směr: Ekologie rostlin</a:t>
            </a:r>
          </a:p>
          <a:p>
            <a:pPr lvl="1">
              <a:buFont typeface="Arial" pitchFamily="34" charset="0"/>
              <a:buChar char="•"/>
            </a:pPr>
            <a:r>
              <a:rPr lang="cs-CZ" sz="3400" dirty="0" smtClean="0"/>
              <a:t>Směr: Fykologie a mykologie</a:t>
            </a:r>
          </a:p>
          <a:p>
            <a:r>
              <a:rPr lang="cs-CZ" b="1" dirty="0" smtClean="0"/>
              <a:t>Obor: Zoologie</a:t>
            </a:r>
          </a:p>
          <a:p>
            <a:r>
              <a:rPr lang="cs-CZ" b="1" dirty="0" smtClean="0"/>
              <a:t>Obor: Učitelství biologie pro střední školy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467544" y="1988840"/>
            <a:ext cx="4824536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36003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4300" b="1" cap="small" dirty="0" smtClean="0">
                <a:solidFill>
                  <a:schemeClr val="accent3">
                    <a:lumMod val="50000"/>
                  </a:schemeClr>
                </a:solidFill>
              </a:rPr>
              <a:t>Nejdůležitější zdroje informací:</a:t>
            </a:r>
          </a:p>
          <a:p>
            <a:pPr lvl="1">
              <a:buFont typeface="Arial" pitchFamily="34" charset="0"/>
              <a:buChar char="•"/>
            </a:pPr>
            <a:r>
              <a:rPr lang="cs-CZ" sz="3600" dirty="0" smtClean="0"/>
              <a:t>Studijní katalog biologie</a:t>
            </a:r>
          </a:p>
          <a:p>
            <a:pPr lvl="1">
              <a:buFont typeface="Arial" pitchFamily="34" charset="0"/>
              <a:buChar char="•"/>
            </a:pPr>
            <a:r>
              <a:rPr lang="cs-CZ" sz="3600" dirty="0" smtClean="0"/>
              <a:t>Studijní a zkušební řád MU </a:t>
            </a:r>
          </a:p>
          <a:p>
            <a:pPr lvl="1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500" dirty="0" smtClean="0"/>
              <a:t>platný od 1. 2. 2012</a:t>
            </a:r>
            <a:endParaRPr lang="cs-CZ" sz="3600" dirty="0" smtClean="0"/>
          </a:p>
          <a:p>
            <a:pPr lvl="1">
              <a:buFont typeface="Arial" pitchFamily="34" charset="0"/>
              <a:buChar char="•"/>
            </a:pPr>
            <a:r>
              <a:rPr lang="cs-CZ" sz="3600" dirty="0" smtClean="0"/>
              <a:t>Informační systém MU</a:t>
            </a:r>
          </a:p>
          <a:p>
            <a:pPr lvl="1">
              <a:buFont typeface="Arial" pitchFamily="34" charset="0"/>
              <a:buChar char="•"/>
            </a:pPr>
            <a:r>
              <a:rPr lang="cs-CZ" sz="3600" dirty="0" smtClean="0"/>
              <a:t>Web fakulty</a:t>
            </a:r>
          </a:p>
          <a:p>
            <a:pPr lvl="1">
              <a:buFont typeface="Arial" pitchFamily="34" charset="0"/>
              <a:buChar char="•"/>
            </a:pPr>
            <a:r>
              <a:rPr lang="cs-CZ" sz="3600" dirty="0" smtClean="0"/>
              <a:t>Web ústavu</a:t>
            </a:r>
            <a:endParaRPr lang="cs-CZ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1" y="188641"/>
            <a:ext cx="896099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ipka doprava 2"/>
          <p:cNvSpPr/>
          <p:nvPr/>
        </p:nvSpPr>
        <p:spPr>
          <a:xfrm rot="5695613">
            <a:off x="5755833" y="1102861"/>
            <a:ext cx="792088" cy="1434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6966" t="6951" r="6885" b="5765"/>
          <a:stretch>
            <a:fillRect/>
          </a:stretch>
        </p:blipFill>
        <p:spPr bwMode="auto">
          <a:xfrm>
            <a:off x="611560" y="2276873"/>
            <a:ext cx="5904656" cy="442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4" y="461396"/>
            <a:ext cx="8988152" cy="505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Šipka doprava 2"/>
          <p:cNvSpPr/>
          <p:nvPr/>
        </p:nvSpPr>
        <p:spPr>
          <a:xfrm rot="5695613">
            <a:off x="4785503" y="1093704"/>
            <a:ext cx="792088" cy="1434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3131840" y="1772816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4100" b="1" cap="small" dirty="0" smtClean="0">
                <a:solidFill>
                  <a:schemeClr val="accent3">
                    <a:lumMod val="50000"/>
                  </a:schemeClr>
                </a:solidFill>
              </a:rPr>
              <a:t>Harmonogram</a:t>
            </a:r>
          </a:p>
          <a:p>
            <a:r>
              <a:rPr lang="cs-CZ" dirty="0" smtClean="0"/>
              <a:t>Akademický rok </a:t>
            </a:r>
          </a:p>
          <a:p>
            <a:r>
              <a:rPr lang="cs-CZ" dirty="0" smtClean="0"/>
              <a:t>2 semestry </a:t>
            </a:r>
          </a:p>
          <a:p>
            <a:r>
              <a:rPr lang="cs-CZ" dirty="0" smtClean="0"/>
              <a:t>Období výuky a zkouškové období</a:t>
            </a:r>
          </a:p>
          <a:p>
            <a:endParaRPr lang="cs-CZ" dirty="0"/>
          </a:p>
          <a:p>
            <a:pPr>
              <a:buNone/>
            </a:pPr>
            <a:r>
              <a:rPr lang="cs-CZ" sz="4100" b="1" cap="small" dirty="0" smtClean="0">
                <a:solidFill>
                  <a:schemeClr val="accent3">
                    <a:lumMod val="50000"/>
                  </a:schemeClr>
                </a:solidFill>
              </a:rPr>
              <a:t>Souběh studií</a:t>
            </a:r>
          </a:p>
          <a:p>
            <a:r>
              <a:rPr lang="cs-CZ" dirty="0" smtClean="0"/>
              <a:t>Zápis do semestru: do každého studia zvlášť! </a:t>
            </a:r>
          </a:p>
          <a:p>
            <a:r>
              <a:rPr lang="cs-CZ" dirty="0" smtClean="0"/>
              <a:t>Zápis předmětů: do každého studia zvlášť!</a:t>
            </a:r>
          </a:p>
          <a:p>
            <a:endParaRPr lang="cs-CZ" dirty="0"/>
          </a:p>
          <a:p>
            <a:pPr>
              <a:buNone/>
            </a:pPr>
            <a:r>
              <a:rPr lang="cs-CZ" sz="4100" b="1" cap="small" dirty="0" smtClean="0">
                <a:solidFill>
                  <a:schemeClr val="accent3">
                    <a:lumMod val="50000"/>
                  </a:schemeClr>
                </a:solidFill>
              </a:rPr>
              <a:t>Kreditový systém</a:t>
            </a:r>
          </a:p>
          <a:p>
            <a:r>
              <a:rPr lang="cs-CZ" dirty="0" smtClean="0"/>
              <a:t>Absolvování studia – zisk kreditů za </a:t>
            </a:r>
            <a:r>
              <a:rPr lang="cs-CZ" i="1" dirty="0" smtClean="0"/>
              <a:t>předměty v předepsané skladbě</a:t>
            </a:r>
            <a:r>
              <a:rPr lang="cs-CZ" dirty="0" smtClean="0"/>
              <a:t> (Studijní katalog, kontrolní šablona)</a:t>
            </a:r>
          </a:p>
          <a:p>
            <a:r>
              <a:rPr lang="cs-CZ" i="1" dirty="0" smtClean="0"/>
              <a:t>Minimální kreditová hodnota studia: </a:t>
            </a:r>
            <a:r>
              <a:rPr lang="cs-CZ" dirty="0" smtClean="0"/>
              <a:t>30tinásobek standardní doby studia v programu v semestrech</a:t>
            </a:r>
          </a:p>
          <a:p>
            <a:r>
              <a:rPr lang="cs-CZ" dirty="0" smtClean="0"/>
              <a:t>Bc. 180 kreditů, navazující Mgr. 120 kreditů</a:t>
            </a:r>
          </a:p>
          <a:p>
            <a:pPr lvl="2"/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4016"/>
            <a:ext cx="8856984" cy="65973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3900" b="1" cap="small" dirty="0" smtClean="0">
                <a:solidFill>
                  <a:schemeClr val="accent3">
                    <a:lumMod val="50000"/>
                  </a:schemeClr>
                </a:solidFill>
              </a:rPr>
              <a:t>Zápis do semestru </a:t>
            </a:r>
          </a:p>
          <a:p>
            <a:r>
              <a:rPr lang="cs-CZ" dirty="0" smtClean="0"/>
              <a:t>Prostřednictvím IS MU</a:t>
            </a:r>
          </a:p>
          <a:p>
            <a:r>
              <a:rPr lang="cs-CZ" dirty="0" smtClean="0"/>
              <a:t>Max 5. pracovní den po dni zahájení výuky</a:t>
            </a:r>
          </a:p>
          <a:p>
            <a:r>
              <a:rPr lang="cs-CZ" b="1" dirty="0" smtClean="0"/>
              <a:t>Právo na zápis:</a:t>
            </a:r>
          </a:p>
          <a:p>
            <a:pPr lvl="1"/>
            <a:r>
              <a:rPr lang="cs-CZ" dirty="0" smtClean="0"/>
              <a:t>Úspěšně ukončené opakované předměty z bezprostředně předcházejícího semestru</a:t>
            </a:r>
          </a:p>
          <a:p>
            <a:pPr lvl="1"/>
            <a:r>
              <a:rPr lang="cs-CZ" dirty="0" smtClean="0"/>
              <a:t>Splněná některá z těchto podmínek:</a:t>
            </a:r>
          </a:p>
          <a:p>
            <a:pPr lvl="2"/>
            <a:r>
              <a:rPr lang="cs-CZ" dirty="0" smtClean="0"/>
              <a:t>Alespoň </a:t>
            </a:r>
            <a:r>
              <a:rPr lang="cs-CZ" b="1" dirty="0" smtClean="0"/>
              <a:t>20 kreditů </a:t>
            </a:r>
            <a:r>
              <a:rPr lang="cs-CZ" dirty="0" smtClean="0"/>
              <a:t>za předměty zapsané v bezprostředně předcházejícím semestru ve všech svých studiích</a:t>
            </a:r>
          </a:p>
          <a:p>
            <a:pPr lvl="3">
              <a:buNone/>
            </a:pPr>
            <a:r>
              <a:rPr lang="cs-CZ" dirty="0" smtClean="0"/>
              <a:t>! Souběžná studia: týž předmět se započítá jen jednou!</a:t>
            </a:r>
          </a:p>
          <a:p>
            <a:pPr lvl="2"/>
            <a:r>
              <a:rPr lang="cs-CZ" dirty="0" smtClean="0"/>
              <a:t>Alespoň </a:t>
            </a:r>
            <a:r>
              <a:rPr lang="cs-CZ" b="1" dirty="0" smtClean="0"/>
              <a:t>45 kreditů </a:t>
            </a:r>
            <a:r>
              <a:rPr lang="cs-CZ" dirty="0" smtClean="0"/>
              <a:t>za předměty zapsané ve dvou bezprostředně předcházejících semestrech ve všech svých studiích</a:t>
            </a:r>
          </a:p>
          <a:p>
            <a:pPr lvl="3">
              <a:buNone/>
            </a:pPr>
            <a:r>
              <a:rPr lang="cs-CZ" dirty="0" smtClean="0"/>
              <a:t>! Souběžná studia: týž předmět se započítá jen jednou!</a:t>
            </a:r>
          </a:p>
          <a:p>
            <a:pPr lvl="2"/>
            <a:r>
              <a:rPr lang="cs-CZ" b="1" dirty="0" smtClean="0"/>
              <a:t>Dovršení minimální kreditové hodnoty </a:t>
            </a:r>
            <a:r>
              <a:rPr lang="cs-CZ" dirty="0" smtClean="0"/>
              <a:t>v některém svém studiu + doba studia v žádném z nich nepřesáhla standardní dobu; započtení kreditů absolvovaných i uznaných</a:t>
            </a:r>
          </a:p>
          <a:p>
            <a:pPr lvl="2"/>
            <a:r>
              <a:rPr lang="cs-CZ" b="1" dirty="0" smtClean="0"/>
              <a:t>Získání kreditů v některém studiu odpovídající alespoň 30násobku počtu již absolvovaných semestrů</a:t>
            </a:r>
            <a:r>
              <a:rPr lang="cs-CZ" dirty="0" smtClean="0"/>
              <a:t> daného studia + doba studia v žádném nepřesáhla standardní dobu</a:t>
            </a:r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3900" b="1" cap="small" dirty="0" smtClean="0">
                <a:solidFill>
                  <a:schemeClr val="accent3">
                    <a:lumMod val="50000"/>
                  </a:schemeClr>
                </a:solidFill>
              </a:rPr>
              <a:t>Zápis předmětů</a:t>
            </a:r>
          </a:p>
          <a:p>
            <a:r>
              <a:rPr lang="cs-CZ" dirty="0" smtClean="0"/>
              <a:t>Žádost o zápis předmětů – elektronicky</a:t>
            </a:r>
          </a:p>
          <a:p>
            <a:r>
              <a:rPr lang="cs-CZ" dirty="0" smtClean="0"/>
              <a:t>Max 13. kalendářní den po dni zahájení výuky</a:t>
            </a:r>
          </a:p>
          <a:p>
            <a:r>
              <a:rPr lang="cs-CZ" b="1" dirty="0" smtClean="0"/>
              <a:t>Období registrace předmětů</a:t>
            </a:r>
          </a:p>
          <a:p>
            <a:r>
              <a:rPr lang="cs-CZ" b="1" dirty="0" smtClean="0"/>
              <a:t>Období pro zápis předmětů</a:t>
            </a:r>
          </a:p>
          <a:p>
            <a:r>
              <a:rPr lang="cs-CZ" b="1" dirty="0" err="1" smtClean="0"/>
              <a:t>Prerekvizity</a:t>
            </a:r>
            <a:endParaRPr lang="cs-CZ" b="1" dirty="0" smtClean="0"/>
          </a:p>
          <a:p>
            <a:r>
              <a:rPr lang="cs-CZ" dirty="0" smtClean="0"/>
              <a:t>Žádost o výjimku při zápisu předmětu se zdůvodněním</a:t>
            </a:r>
          </a:p>
          <a:p>
            <a:r>
              <a:rPr lang="cs-CZ" dirty="0" smtClean="0"/>
              <a:t>Zrušení registrace nebo zápisu: v období pro zápis předmětů</a:t>
            </a:r>
          </a:p>
          <a:p>
            <a:r>
              <a:rPr lang="cs-CZ" dirty="0" smtClean="0"/>
              <a:t>V Bc. programech povinnost zapsat v prvních dvou semestrech povinné a povinně volitelné předměty podle doporučeného studijního plánu (pokud ve 2. semestru nechybí </a:t>
            </a:r>
            <a:r>
              <a:rPr lang="cs-CZ" dirty="0" err="1" smtClean="0"/>
              <a:t>prerekvizita</a:t>
            </a:r>
            <a:r>
              <a:rPr lang="cs-CZ" dirty="0" smtClean="0"/>
              <a:t> z 1.)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Předměty povinné</a:t>
            </a:r>
          </a:p>
          <a:p>
            <a:r>
              <a:rPr lang="cs-CZ" b="1" dirty="0" smtClean="0"/>
              <a:t>Předměty povinně volitelné </a:t>
            </a:r>
            <a:r>
              <a:rPr lang="cs-CZ" dirty="0" smtClean="0"/>
              <a:t>– součástí povinného bloku (stanoven minimální počet předmětů, popř. minimální počet kreditů)</a:t>
            </a:r>
          </a:p>
          <a:p>
            <a:r>
              <a:rPr lang="cs-CZ" b="1" dirty="0" smtClean="0"/>
              <a:t>Předměty volitelné</a:t>
            </a:r>
          </a:p>
          <a:p>
            <a:endParaRPr lang="cs-CZ" b="1" dirty="0" smtClean="0"/>
          </a:p>
          <a:p>
            <a:r>
              <a:rPr lang="cs-CZ" b="1" dirty="0" smtClean="0"/>
              <a:t>Výběr předmětů: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Dle kódů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 nabídky v šabloně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 období, do kterého se student registruje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Účast ve výuce: </a:t>
            </a:r>
            <a:r>
              <a:rPr lang="cs-CZ" dirty="0" smtClean="0"/>
              <a:t>povinná, s výjimkou přednášek a konzultací</a:t>
            </a:r>
            <a:endParaRPr lang="cs-CZ" dirty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540</Words>
  <Application>Microsoft Office PowerPoint</Application>
  <PresentationFormat>Předvádění na obrazovce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ÚSTAV BOTANIKY A ZOOLOGIE</vt:lpstr>
      <vt:lpstr>ÚSTAV BOTANIKY A ZOOLOGIE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ÚSTAV BOTANIKY A ZOOLOGIE</dc:title>
  <dc:creator>Iveta Hodova</dc:creator>
  <cp:lastModifiedBy>Iveta</cp:lastModifiedBy>
  <cp:revision>28</cp:revision>
  <dcterms:created xsi:type="dcterms:W3CDTF">2012-09-17T15:10:19Z</dcterms:created>
  <dcterms:modified xsi:type="dcterms:W3CDTF">2012-09-17T20:38:14Z</dcterms:modified>
</cp:coreProperties>
</file>