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0" r:id="rId3"/>
    <p:sldId id="315" r:id="rId4"/>
    <p:sldId id="311" r:id="rId5"/>
    <p:sldId id="312" r:id="rId6"/>
    <p:sldId id="313" r:id="rId7"/>
    <p:sldId id="314" r:id="rId8"/>
    <p:sldId id="299" r:id="rId9"/>
    <p:sldId id="298" r:id="rId10"/>
    <p:sldId id="300" r:id="rId11"/>
    <p:sldId id="301" r:id="rId12"/>
    <p:sldId id="302" r:id="rId13"/>
    <p:sldId id="316" r:id="rId14"/>
    <p:sldId id="318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9" r:id="rId23"/>
    <p:sldId id="317" r:id="rId24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9" d="100"/>
          <a:sy n="89" d="100"/>
        </p:scale>
        <p:origin x="-499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29.10.2012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5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EVENT_HEADER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6285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Tabulka EVENT_HEADER – 1 řádek = 1 vyplněný formulář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19145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275856" y="1772816"/>
            <a:ext cx="53773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HEADER_UID – primární klíč, generovaný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STUDY_ID – klíč ke studii/registru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PATIENT_ID – klíč k pacientovi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PHASE_ID – klíč k fázi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CLUSTER_ID – klíč k popisu formuláře</a:t>
            </a:r>
          </a:p>
          <a:p>
            <a:pPr>
              <a:buFont typeface="Arial" pitchFamily="34" charset="0"/>
              <a:buChar char="•"/>
            </a:pPr>
            <a:r>
              <a:rPr lang="cs-CZ" smtClean="0"/>
              <a:t> DATE_COLLECTED </a:t>
            </a:r>
            <a:r>
              <a:rPr lang="cs-CZ" dirty="0" smtClean="0"/>
              <a:t>– datum vyplnění formuláře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DATETIME_LAST_MODIFIED </a:t>
            </a:r>
            <a:br>
              <a:rPr lang="cs-CZ" dirty="0" smtClean="0"/>
            </a:br>
            <a:r>
              <a:rPr lang="cs-CZ" dirty="0" smtClean="0"/>
              <a:t>     datum poslední změny dat ve formuláři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EVENT_SUBHEADER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473584" y="1052736"/>
            <a:ext cx="6670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EVENT_SUBHEADER – 1 řádek = 1 vyplněná skupina otázek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843808" y="1556792"/>
            <a:ext cx="59843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SUBHEADER_ID – primární klíč, generovaný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HEADER_UID – klíč k vyplněnému formuláři</a:t>
            </a:r>
            <a:br>
              <a:rPr lang="cs-CZ" dirty="0" smtClean="0"/>
            </a:br>
            <a:r>
              <a:rPr lang="cs-CZ" dirty="0" smtClean="0"/>
              <a:t>		(EVENT_HEADER)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QUESTION_GROUP_ID – klíč k popisu skupiny otázek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REPEAT_INSTANCE</a:t>
            </a:r>
            <a:br>
              <a:rPr lang="cs-CZ" dirty="0" smtClean="0"/>
            </a:br>
            <a:r>
              <a:rPr lang="cs-CZ" dirty="0" smtClean="0"/>
              <a:t>       pořadové číslo vyplněné skupiny na formuláři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17032"/>
            <a:ext cx="80581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aoblený obdélníkový popisek 9"/>
          <p:cNvSpPr/>
          <p:nvPr/>
        </p:nvSpPr>
        <p:spPr>
          <a:xfrm>
            <a:off x="3563888" y="3429000"/>
            <a:ext cx="2520280" cy="648072"/>
          </a:xfrm>
          <a:prstGeom prst="wedgeRoundRectCallout">
            <a:avLst>
              <a:gd name="adj1" fmla="val -71770"/>
              <a:gd name="adj2" fmla="val 102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Neopakující se skupina – </a:t>
            </a:r>
            <a:r>
              <a:rPr lang="cs-CZ" sz="1400" dirty="0" err="1" smtClean="0"/>
              <a:t>repeat</a:t>
            </a:r>
            <a:r>
              <a:rPr lang="cs-CZ" sz="1400" dirty="0" smtClean="0"/>
              <a:t> instance vždy 0</a:t>
            </a:r>
            <a:endParaRPr lang="cs-CZ" sz="1400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4139952" y="4221088"/>
            <a:ext cx="3312368" cy="648072"/>
          </a:xfrm>
          <a:prstGeom prst="wedgeRoundRectCallout">
            <a:avLst>
              <a:gd name="adj1" fmla="val -42910"/>
              <a:gd name="adj2" fmla="val 121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Opakující se skupina </a:t>
            </a:r>
            <a:br>
              <a:rPr lang="cs-CZ" sz="1400" dirty="0" smtClean="0"/>
            </a:br>
            <a:r>
              <a:rPr lang="cs-CZ" sz="1400" dirty="0" err="1" smtClean="0"/>
              <a:t>repeat</a:t>
            </a:r>
            <a:r>
              <a:rPr lang="cs-CZ" sz="1400" dirty="0" smtClean="0"/>
              <a:t> instance = řádek tabulky= =řádek v EVENT_SUBHEADER</a:t>
            </a:r>
            <a:endParaRPr lang="cs-CZ" sz="14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35496" y="5517232"/>
            <a:ext cx="6835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RI = 1</a:t>
            </a:r>
            <a:endParaRPr lang="cs-CZ" sz="14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35496" y="5805264"/>
            <a:ext cx="6835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RI = 2</a:t>
            </a:r>
            <a:endParaRPr lang="cs-CZ" sz="1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18669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 EAV_XXX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198742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411760" y="1340768"/>
            <a:ext cx="63177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EAV_XXX – 1 řádek = 1 vložená hodnota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SUBHEADER_ID + QUESTION_ID </a:t>
            </a:r>
            <a:br>
              <a:rPr lang="cs-CZ" dirty="0" smtClean="0"/>
            </a:br>
            <a:r>
              <a:rPr lang="cs-CZ" dirty="0" smtClean="0"/>
              <a:t>   složený primární klíč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SUBHEADER_ID klíč ke skupině (EVENT_SUBHEADER)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QUESTION_ID – klíč k definici otázky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DATETIME – datum a čas vyplnění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MVBS – údaje o přesnosti či chybějící hodnotě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VALUE – vlastní vyplněná hodnota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484784"/>
            <a:ext cx="51892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bez definované skupiny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skupin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nejčastěji používaný 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124744"/>
            <a:ext cx="5249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WHERE </a:t>
            </a:r>
            <a:r>
              <a:rPr lang="en-US" b="1" dirty="0" smtClean="0">
                <a:solidFill>
                  <a:srgbClr val="FF0000"/>
                </a:solidFill>
              </a:rPr>
              <a:t>EXISTS</a:t>
            </a:r>
            <a:r>
              <a:rPr lang="en-US" dirty="0" smtClean="0"/>
              <a:t> (SELECT</a:t>
            </a:r>
            <a:r>
              <a:rPr lang="cs-CZ" dirty="0" smtClean="0"/>
              <a:t> * FROM</a:t>
            </a:r>
            <a:r>
              <a:rPr lang="en-US" dirty="0" smtClean="0"/>
              <a:t>….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b="1" dirty="0" smtClean="0">
                <a:solidFill>
                  <a:srgbClr val="FF0000"/>
                </a:solidFill>
              </a:rPr>
              <a:t>NOT EXISTS </a:t>
            </a:r>
            <a:r>
              <a:rPr lang="en-US" dirty="0" smtClean="0"/>
              <a:t>(SELECT</a:t>
            </a:r>
            <a:r>
              <a:rPr lang="cs-CZ" dirty="0" smtClean="0"/>
              <a:t> * FROM</a:t>
            </a:r>
            <a:r>
              <a:rPr lang="en-US" dirty="0" smtClean="0"/>
              <a:t>…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988840"/>
            <a:ext cx="6150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Vypi</a:t>
            </a:r>
            <a:r>
              <a:rPr lang="cs-CZ" dirty="0" err="1" smtClean="0"/>
              <a:t>šte</a:t>
            </a:r>
            <a:r>
              <a:rPr lang="cs-CZ" dirty="0" smtClean="0"/>
              <a:t> všechny sloupce tabulky student pro ty studenty, </a:t>
            </a:r>
          </a:p>
          <a:p>
            <a:r>
              <a:rPr lang="cs-CZ" dirty="0" smtClean="0"/>
              <a:t>   kteří mají zapsaný předmět </a:t>
            </a:r>
            <a:r>
              <a:rPr lang="cs-CZ" dirty="0" smtClean="0"/>
              <a:t>Bi5447, ale nemají zapsán</a:t>
            </a:r>
            <a:br>
              <a:rPr lang="cs-CZ" dirty="0" smtClean="0"/>
            </a:br>
            <a:r>
              <a:rPr lang="cs-CZ" dirty="0" smtClean="0"/>
              <a:t>   předmět Bi3030</a:t>
            </a:r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1043608" y="3212976"/>
            <a:ext cx="633670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SELECT * FROM student </a:t>
            </a:r>
          </a:p>
          <a:p>
            <a:r>
              <a:rPr lang="cs-CZ" sz="1600" dirty="0" smtClean="0"/>
              <a:t>    WHERE EXISTS </a:t>
            </a:r>
          </a:p>
          <a:p>
            <a:r>
              <a:rPr lang="cs-CZ" sz="1600" dirty="0" smtClean="0"/>
              <a:t>        (SELECT * FROM </a:t>
            </a:r>
            <a:r>
              <a:rPr lang="cs-CZ" sz="1600" dirty="0" err="1" smtClean="0"/>
              <a:t>vyuka</a:t>
            </a:r>
            <a:r>
              <a:rPr lang="cs-CZ" sz="1600" dirty="0" smtClean="0"/>
              <a:t> </a:t>
            </a:r>
          </a:p>
          <a:p>
            <a:r>
              <a:rPr lang="cs-CZ" sz="1600" dirty="0" smtClean="0"/>
              <a:t>          WHERE </a:t>
            </a:r>
            <a:r>
              <a:rPr lang="cs-CZ" sz="1600" dirty="0" err="1" smtClean="0"/>
              <a:t>vyuka.predmet</a:t>
            </a:r>
            <a:r>
              <a:rPr lang="cs-CZ" sz="1600" dirty="0" smtClean="0"/>
              <a:t>_id = 'Bi5447' AND </a:t>
            </a:r>
          </a:p>
          <a:p>
            <a:r>
              <a:rPr lang="cs-CZ" sz="1600" dirty="0" smtClean="0"/>
              <a:t>          student.student_</a:t>
            </a:r>
            <a:r>
              <a:rPr lang="cs-CZ" sz="1600" dirty="0" err="1" smtClean="0"/>
              <a:t>uco</a:t>
            </a:r>
            <a:r>
              <a:rPr lang="cs-CZ" sz="1600" dirty="0" smtClean="0"/>
              <a:t> = </a:t>
            </a:r>
            <a:r>
              <a:rPr lang="cs-CZ" sz="1600" dirty="0" err="1" smtClean="0"/>
              <a:t>vyuka.student</a:t>
            </a:r>
            <a:r>
              <a:rPr lang="cs-CZ" sz="1600" dirty="0" smtClean="0"/>
              <a:t>_</a:t>
            </a:r>
            <a:r>
              <a:rPr lang="cs-CZ" sz="1600" dirty="0" err="1" smtClean="0"/>
              <a:t>uco</a:t>
            </a:r>
            <a:endParaRPr lang="cs-CZ" sz="1600" dirty="0" smtClean="0"/>
          </a:p>
          <a:p>
            <a:r>
              <a:rPr lang="cs-CZ" sz="1600" dirty="0" smtClean="0"/>
              <a:t>        )</a:t>
            </a:r>
          </a:p>
          <a:p>
            <a:r>
              <a:rPr lang="cs-CZ" sz="1600" dirty="0" smtClean="0"/>
              <a:t>    AND NOT EXISTS </a:t>
            </a:r>
          </a:p>
          <a:p>
            <a:r>
              <a:rPr lang="cs-CZ" sz="1600" dirty="0" smtClean="0"/>
              <a:t>        (SELECT * FROM </a:t>
            </a:r>
            <a:r>
              <a:rPr lang="cs-CZ" sz="1600" dirty="0" err="1" smtClean="0"/>
              <a:t>vyuka</a:t>
            </a:r>
            <a:r>
              <a:rPr lang="cs-CZ" sz="1600" dirty="0" smtClean="0"/>
              <a:t> </a:t>
            </a:r>
          </a:p>
          <a:p>
            <a:r>
              <a:rPr lang="cs-CZ" sz="1600" dirty="0" smtClean="0"/>
              <a:t>          WHERE </a:t>
            </a:r>
            <a:r>
              <a:rPr lang="cs-CZ" sz="1600" dirty="0" err="1" smtClean="0"/>
              <a:t>vyuka.predmet</a:t>
            </a:r>
            <a:r>
              <a:rPr lang="cs-CZ" sz="1600" dirty="0" smtClean="0"/>
              <a:t>_id = 'Bi3030' AND </a:t>
            </a:r>
          </a:p>
          <a:p>
            <a:r>
              <a:rPr lang="cs-CZ" sz="1600" dirty="0" smtClean="0"/>
              <a:t>          student.student_</a:t>
            </a:r>
            <a:r>
              <a:rPr lang="cs-CZ" sz="1600" dirty="0" err="1" smtClean="0"/>
              <a:t>uco</a:t>
            </a:r>
            <a:r>
              <a:rPr lang="cs-CZ" sz="1600" dirty="0" smtClean="0"/>
              <a:t> = </a:t>
            </a:r>
            <a:r>
              <a:rPr lang="cs-CZ" sz="1600" dirty="0" err="1" smtClean="0"/>
              <a:t>vyuka.student</a:t>
            </a:r>
            <a:r>
              <a:rPr lang="cs-CZ" sz="1600" dirty="0" smtClean="0"/>
              <a:t>_</a:t>
            </a:r>
            <a:r>
              <a:rPr lang="cs-CZ" sz="1600" dirty="0" err="1" smtClean="0"/>
              <a:t>uco</a:t>
            </a:r>
            <a:endParaRPr lang="cs-CZ" sz="1600" dirty="0" smtClean="0"/>
          </a:p>
          <a:p>
            <a:r>
              <a:rPr lang="cs-CZ" sz="1600" dirty="0" smtClean="0"/>
              <a:t>        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124744"/>
            <a:ext cx="7288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Kolik vyplněných desetinných čísel obsahuje registr study_id = 3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EAV_REAL, EVENT_HEADER, EVENT_SUBHEADER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1844824"/>
            <a:ext cx="5266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Spojte uvedené tabulky dle klíčů – vnitřní spojení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2420888"/>
            <a:ext cx="8533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*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3212976"/>
            <a:ext cx="599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Přidejte podmínku na konkrétní studii a spočítejte řádky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3717032"/>
            <a:ext cx="8597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  <a:br>
              <a:rPr lang="cs-CZ" dirty="0" smtClean="0"/>
            </a:br>
            <a:r>
              <a:rPr lang="cs-CZ" dirty="0" smtClean="0"/>
              <a:t>AND </a:t>
            </a:r>
            <a:r>
              <a:rPr lang="cs-CZ" dirty="0" err="1" smtClean="0"/>
              <a:t>eh.study</a:t>
            </a:r>
            <a:r>
              <a:rPr lang="cs-CZ" dirty="0" smtClean="0"/>
              <a:t>_id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3727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těchto hodnot je záporných?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2060848"/>
            <a:ext cx="8597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&lt; 0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3284984"/>
            <a:ext cx="452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je to unikátních otázek (</a:t>
            </a:r>
            <a:r>
              <a:rPr lang="cs-CZ" dirty="0" err="1" smtClean="0"/>
              <a:t>question</a:t>
            </a:r>
            <a:r>
              <a:rPr lang="cs-CZ" dirty="0" smtClean="0"/>
              <a:t>_id)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3789040"/>
            <a:ext cx="8597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COUNT(distinct </a:t>
            </a:r>
            <a:r>
              <a:rPr lang="en-US" dirty="0" err="1" smtClean="0"/>
              <a:t>question_id</a:t>
            </a:r>
            <a:r>
              <a:rPr lang="en-US" dirty="0" smtClean="0"/>
              <a:t>)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&lt; 0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268760"/>
            <a:ext cx="768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Jaké jsou průměrné hodnoty a směrodatná hodnota jednotlivých otázek?</a:t>
            </a:r>
            <a:br>
              <a:rPr lang="cs-CZ" dirty="0" smtClean="0"/>
            </a:br>
            <a:r>
              <a:rPr lang="cs-CZ" dirty="0" smtClean="0"/>
              <a:t> (</a:t>
            </a:r>
            <a:r>
              <a:rPr lang="cs-CZ" dirty="0" err="1" smtClean="0"/>
              <a:t>vynechte</a:t>
            </a:r>
            <a:r>
              <a:rPr lang="cs-CZ" dirty="0" smtClean="0"/>
              <a:t> záporné hodnoty</a:t>
            </a:r>
            <a:r>
              <a:rPr lang="cs-CZ" dirty="0" smtClean="0"/>
              <a:t>) – QUESTION_ID + agregační funkce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132856"/>
            <a:ext cx="85973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question_id</a:t>
            </a:r>
            <a:r>
              <a:rPr lang="en-US" dirty="0" smtClean="0"/>
              <a:t>, AVG(value), STDDEV(value), MIN(value), MAX(value)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&gt; 0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question</a:t>
            </a:r>
            <a:r>
              <a:rPr lang="cs-CZ" dirty="0" smtClean="0"/>
              <a:t>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3861048"/>
            <a:ext cx="365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Doplňte k seznamu název otázky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4365104"/>
            <a:ext cx="85973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q.question</a:t>
            </a:r>
            <a:r>
              <a:rPr lang="cs-CZ" dirty="0" smtClean="0"/>
              <a:t>_id, </a:t>
            </a:r>
            <a:r>
              <a:rPr lang="cs-CZ" dirty="0" err="1" smtClean="0"/>
              <a:t>q.question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AVG(</a:t>
            </a:r>
            <a:r>
              <a:rPr lang="cs-CZ" dirty="0" err="1" smtClean="0"/>
              <a:t>value</a:t>
            </a:r>
            <a:r>
              <a:rPr lang="cs-CZ" dirty="0" smtClean="0"/>
              <a:t>), STDDEV(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, questions q</a:t>
            </a:r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&gt; 0 AND </a:t>
            </a:r>
            <a:r>
              <a:rPr lang="en-US" dirty="0" err="1" smtClean="0"/>
              <a:t>er.question_id</a:t>
            </a:r>
            <a:r>
              <a:rPr lang="en-US" dirty="0" smtClean="0"/>
              <a:t> = </a:t>
            </a:r>
            <a:r>
              <a:rPr lang="en-US" dirty="0" err="1" smtClean="0"/>
              <a:t>q.question_id</a:t>
            </a:r>
            <a:endParaRPr lang="en-US" dirty="0" smtClean="0"/>
          </a:p>
          <a:p>
            <a:r>
              <a:rPr lang="cs-CZ" dirty="0" smtClean="0"/>
              <a:t>GROUP BY </a:t>
            </a:r>
            <a:r>
              <a:rPr lang="cs-CZ" dirty="0" err="1" smtClean="0"/>
              <a:t>q.question</a:t>
            </a:r>
            <a:r>
              <a:rPr lang="cs-CZ" dirty="0" smtClean="0"/>
              <a:t>_id, </a:t>
            </a:r>
            <a:r>
              <a:rPr lang="cs-CZ" dirty="0" err="1" smtClean="0"/>
              <a:t>q.question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124744"/>
            <a:ext cx="690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hodnoty otázky </a:t>
            </a:r>
            <a:r>
              <a:rPr lang="cs-CZ" dirty="0" err="1" smtClean="0"/>
              <a:t>question</a:t>
            </a:r>
            <a:r>
              <a:rPr lang="cs-CZ" dirty="0" smtClean="0"/>
              <a:t>_id = 161 (PATIENT_ID, VALUE)</a:t>
            </a:r>
            <a:br>
              <a:rPr lang="cs-CZ" dirty="0" smtClean="0"/>
            </a:br>
            <a:r>
              <a:rPr lang="cs-CZ" dirty="0" smtClean="0"/>
              <a:t>  pro všechny založené formuláře cluster_id = </a:t>
            </a:r>
            <a:r>
              <a:rPr lang="cs-CZ" dirty="0" smtClean="0"/>
              <a:t>65, stud</a:t>
            </a:r>
            <a:r>
              <a:rPr lang="en-US" dirty="0" err="1" smtClean="0"/>
              <a:t>y_id</a:t>
            </a:r>
            <a:r>
              <a:rPr lang="en-US" dirty="0" smtClean="0"/>
              <a:t> = 3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988840"/>
            <a:ext cx="525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je formulářů cluster_id = 65 , study_id = 3?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1192" y="2348880"/>
            <a:ext cx="8852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WHERE </a:t>
            </a:r>
            <a:r>
              <a:rPr lang="en-US" dirty="0" err="1" smtClean="0"/>
              <a:t>study_id</a:t>
            </a:r>
            <a:r>
              <a:rPr lang="en-US" dirty="0" smtClean="0"/>
              <a:t> = 3 AND </a:t>
            </a:r>
            <a:r>
              <a:rPr lang="en-US" dirty="0" err="1" smtClean="0"/>
              <a:t>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2996952"/>
            <a:ext cx="74945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1) SELECT </a:t>
            </a:r>
            <a:r>
              <a:rPr lang="cs-CZ" dirty="0" err="1" smtClean="0"/>
              <a:t>eh.patient</a:t>
            </a:r>
            <a:r>
              <a:rPr lang="cs-CZ" dirty="0" smtClean="0"/>
              <a:t>_id, </a:t>
            </a:r>
            <a:r>
              <a:rPr lang="cs-CZ" dirty="0" err="1" smtClean="0"/>
              <a:t>er.value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</a:p>
          <a:p>
            <a:r>
              <a:rPr lang="cs-CZ" dirty="0" smtClean="0"/>
              <a:t>      (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subheader</a:t>
            </a:r>
            <a:r>
              <a:rPr lang="cs-CZ" dirty="0" smtClean="0"/>
              <a:t> es INNER JOIN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es.subheader_id</a:t>
            </a:r>
            <a:r>
              <a:rPr lang="en-US" dirty="0" smtClean="0"/>
              <a:t> = </a:t>
            </a:r>
            <a:r>
              <a:rPr lang="en-US" dirty="0" err="1" smtClean="0"/>
              <a:t>er.subheader_id</a:t>
            </a:r>
            <a:r>
              <a:rPr lang="en-US" dirty="0" smtClean="0"/>
              <a:t> AND </a:t>
            </a:r>
            <a:r>
              <a:rPr lang="en-US" dirty="0" err="1" smtClean="0"/>
              <a:t>er.question_id</a:t>
            </a:r>
            <a:r>
              <a:rPr lang="en-US" dirty="0" smtClean="0"/>
              <a:t> = 161) </a:t>
            </a:r>
          </a:p>
          <a:p>
            <a:r>
              <a:rPr lang="cs-CZ" dirty="0" smtClean="0"/>
              <a:t>     ON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r>
              <a:rPr lang="cs-CZ" dirty="0" smtClean="0"/>
              <a:t>;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4797152"/>
            <a:ext cx="85802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2) 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</a:p>
          <a:p>
            <a:r>
              <a:rPr lang="cs-CZ" dirty="0" smtClean="0"/>
              <a:t>      (SELECT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, </a:t>
            </a:r>
            <a:r>
              <a:rPr lang="cs-CZ" dirty="0" err="1" smtClean="0"/>
              <a:t>er.value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EVENT_SUBHEADER es,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en-US" dirty="0" smtClean="0"/>
              <a:t>       WHERE </a:t>
            </a:r>
            <a:r>
              <a:rPr lang="en-US" dirty="0" err="1" smtClean="0"/>
              <a:t>es.subheader_id</a:t>
            </a:r>
            <a:r>
              <a:rPr lang="en-US" dirty="0" smtClean="0"/>
              <a:t> = </a:t>
            </a:r>
            <a:r>
              <a:rPr lang="en-US" dirty="0" err="1" smtClean="0"/>
              <a:t>er.subheader_id</a:t>
            </a:r>
            <a:r>
              <a:rPr lang="en-US" dirty="0" smtClean="0"/>
              <a:t> AND </a:t>
            </a:r>
            <a:r>
              <a:rPr lang="en-US" dirty="0" err="1" smtClean="0"/>
              <a:t>er.question_id</a:t>
            </a:r>
            <a:r>
              <a:rPr lang="en-US" dirty="0" smtClean="0"/>
              <a:t> = 161)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cs-CZ" dirty="0" smtClean="0"/>
              <a:t>     ON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r>
              <a:rPr lang="cs-CZ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8207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Vytvořte z vnořeného dotazu VIEW a přepište předchozí dotaz s jeho použitím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772816"/>
            <a:ext cx="78664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CREATE VIEW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endParaRPr lang="cs-CZ" dirty="0" smtClean="0"/>
          </a:p>
          <a:p>
            <a:r>
              <a:rPr lang="cs-CZ" dirty="0" smtClean="0"/>
              <a:t>as </a:t>
            </a:r>
          </a:p>
          <a:p>
            <a:r>
              <a:rPr lang="cs-CZ" dirty="0" smtClean="0"/>
              <a:t>SELECT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, </a:t>
            </a:r>
            <a:r>
              <a:rPr lang="cs-CZ" dirty="0" err="1" smtClean="0"/>
              <a:t>er.value</a:t>
            </a:r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subheader</a:t>
            </a:r>
            <a:r>
              <a:rPr lang="cs-CZ" dirty="0" smtClean="0"/>
              <a:t> es,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en-US" dirty="0" smtClean="0"/>
              <a:t>       WHERE </a:t>
            </a:r>
            <a:r>
              <a:rPr lang="en-US" dirty="0" err="1" smtClean="0"/>
              <a:t>es.subheader_id</a:t>
            </a:r>
            <a:r>
              <a:rPr lang="en-US" dirty="0" smtClean="0"/>
              <a:t> = </a:t>
            </a:r>
            <a:r>
              <a:rPr lang="en-US" dirty="0" err="1" smtClean="0"/>
              <a:t>er.subheader_id</a:t>
            </a:r>
            <a:r>
              <a:rPr lang="en-US" dirty="0" smtClean="0"/>
              <a:t> AND </a:t>
            </a:r>
            <a:r>
              <a:rPr lang="en-US" dirty="0" err="1" smtClean="0"/>
              <a:t>er.question_id</a:t>
            </a:r>
            <a:r>
              <a:rPr lang="en-US" dirty="0" smtClean="0"/>
              <a:t> = 161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212976"/>
            <a:ext cx="5900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  <a:r>
              <a:rPr lang="en-US" dirty="0" err="1" smtClean="0"/>
              <a:t>subheader_eav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endParaRPr lang="en-US" u="sng" dirty="0" smtClean="0"/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objekty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124744"/>
            <a:ext cx="39453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Nejvýznamnější databázové objekty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(</a:t>
            </a:r>
            <a:r>
              <a:rPr lang="cs-CZ" dirty="0" err="1" smtClean="0"/>
              <a:t>tables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Pohledy (</a:t>
            </a:r>
            <a:r>
              <a:rPr lang="cs-CZ" dirty="0" err="1" smtClean="0"/>
              <a:t>views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Indexy (</a:t>
            </a:r>
            <a:r>
              <a:rPr lang="cs-CZ" dirty="0" err="1" smtClean="0"/>
              <a:t>indexes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Sekvence (</a:t>
            </a:r>
            <a:r>
              <a:rPr lang="cs-CZ" dirty="0" err="1" smtClean="0"/>
              <a:t>sequences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Procedury</a:t>
            </a:r>
            <a:r>
              <a:rPr lang="en-US" dirty="0" smtClean="0"/>
              <a:t> (procedures)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Funkce</a:t>
            </a:r>
            <a:r>
              <a:rPr lang="en-US" dirty="0" smtClean="0"/>
              <a:t> (functions)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Triggery</a:t>
            </a:r>
            <a:r>
              <a:rPr lang="en-US" dirty="0" smtClean="0"/>
              <a:t> (triggers)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3573016"/>
            <a:ext cx="857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Informace o objektech jsou uloženy v </a:t>
            </a:r>
            <a:r>
              <a:rPr lang="cs-CZ" dirty="0" err="1" smtClean="0"/>
              <a:t>metadatech</a:t>
            </a:r>
            <a:r>
              <a:rPr lang="cs-CZ" dirty="0" smtClean="0"/>
              <a:t> (systémových datech) databáze</a:t>
            </a:r>
          </a:p>
          <a:p>
            <a:r>
              <a:rPr lang="cs-CZ" dirty="0" smtClean="0"/>
              <a:t>Přístup k nim je databázově specifický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4437112"/>
            <a:ext cx="87927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systémové tabulky – uživatelům pouze pro čtení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metatabulka</a:t>
            </a:r>
            <a:r>
              <a:rPr lang="cs-CZ" dirty="0" smtClean="0"/>
              <a:t> o </a:t>
            </a:r>
            <a:r>
              <a:rPr lang="cs-CZ" dirty="0" err="1" smtClean="0"/>
              <a:t>metatabulkách</a:t>
            </a:r>
            <a:r>
              <a:rPr lang="cs-CZ" dirty="0" smtClean="0"/>
              <a:t> – DICTIONARY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USER_XXX – objekty vytvořené uživatelem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ALL_XXX – objekty přístupné uživateli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DBA_XXX – všechny objekty databáze – přístupné jen administrátorovi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268760"/>
            <a:ext cx="577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Lepší varianta umožňující využití pro libovolnou otázku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1796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OR REPLACE VIEW </a:t>
            </a:r>
            <a:r>
              <a:rPr lang="en-US" dirty="0" err="1" smtClean="0"/>
              <a:t>subheader_eav</a:t>
            </a:r>
            <a:endParaRPr lang="en-US" dirty="0" smtClean="0"/>
          </a:p>
          <a:p>
            <a:r>
              <a:rPr lang="cs-CZ" dirty="0" smtClean="0"/>
              <a:t>as </a:t>
            </a:r>
          </a:p>
          <a:p>
            <a:r>
              <a:rPr lang="cs-CZ" dirty="0" smtClean="0"/>
              <a:t>SELECT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, </a:t>
            </a:r>
            <a:r>
              <a:rPr lang="cs-CZ" dirty="0" err="1" smtClean="0"/>
              <a:t>er.question</a:t>
            </a:r>
            <a:r>
              <a:rPr lang="cs-CZ" dirty="0" smtClean="0"/>
              <a:t>_id, </a:t>
            </a:r>
            <a:r>
              <a:rPr lang="cs-CZ" dirty="0" err="1" smtClean="0"/>
              <a:t>er.value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subheader</a:t>
            </a:r>
            <a:r>
              <a:rPr lang="cs-CZ" dirty="0" smtClean="0"/>
              <a:t> es,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   WHERE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1560" y="3861048"/>
            <a:ext cx="6853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  <a:r>
              <a:rPr lang="en-US" dirty="0" err="1" smtClean="0"/>
              <a:t>subheader_eav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/>
              <a:t> </a:t>
            </a:r>
            <a:r>
              <a:rPr lang="cs-CZ" dirty="0" smtClean="0"/>
              <a:t> AND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es.question_id</a:t>
            </a:r>
            <a:r>
              <a:rPr lang="en-US" dirty="0" smtClean="0">
                <a:solidFill>
                  <a:srgbClr val="FF0000"/>
                </a:solidFill>
              </a:rPr>
              <a:t> = 161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052736"/>
            <a:ext cx="7758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hodnoty dvou otázek (161, 27) ve tvaru </a:t>
            </a:r>
            <a:r>
              <a:rPr lang="cs-CZ" dirty="0" err="1" smtClean="0"/>
              <a:t>patient</a:t>
            </a:r>
            <a:r>
              <a:rPr lang="cs-CZ" dirty="0" smtClean="0"/>
              <a:t>_id, value1, value2</a:t>
            </a:r>
          </a:p>
          <a:p>
            <a:r>
              <a:rPr lang="cs-CZ" dirty="0" smtClean="0"/>
              <a:t> pro všechny existující formuláře cluster_id = 65 , study_id = 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1844824"/>
            <a:ext cx="70839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, es2.value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 LEFT JOIN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/>
              <a:t> and </a:t>
            </a:r>
            <a:r>
              <a:rPr lang="en-US" dirty="0" err="1" smtClean="0"/>
              <a:t>es.question_id</a:t>
            </a:r>
            <a:r>
              <a:rPr lang="en-US" dirty="0" smtClean="0"/>
              <a:t> = 161 </a:t>
            </a:r>
          </a:p>
          <a:p>
            <a:r>
              <a:rPr lang="cs-CZ" dirty="0" smtClean="0"/>
              <a:t>     LEFT JOIN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es2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eh.header_uid</a:t>
            </a:r>
            <a:r>
              <a:rPr lang="en-US" dirty="0" smtClean="0"/>
              <a:t> = es2.header_uid and  es2.question_id = 27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4365104"/>
            <a:ext cx="80457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 varianta:</a:t>
            </a:r>
          </a:p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, es2.value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subheader_eav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subheader_eav</a:t>
            </a:r>
            <a:r>
              <a:rPr lang="en-US" dirty="0" smtClean="0"/>
              <a:t> es2 </a:t>
            </a:r>
          </a:p>
          <a:p>
            <a:r>
              <a:rPr lang="en-US" dirty="0" smtClean="0"/>
              <a:t>       WHERE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and </a:t>
            </a:r>
            <a:r>
              <a:rPr lang="en-US" dirty="0" err="1" smtClean="0"/>
              <a:t>es.question_id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= 161 </a:t>
            </a:r>
          </a:p>
          <a:p>
            <a:r>
              <a:rPr lang="en-US" dirty="0" smtClean="0"/>
              <a:t>       AND </a:t>
            </a:r>
            <a:r>
              <a:rPr lang="en-US" dirty="0" err="1" smtClean="0"/>
              <a:t>eh.header_uid</a:t>
            </a:r>
            <a:r>
              <a:rPr lang="en-US" dirty="0" smtClean="0"/>
              <a:t> = es2.header_uid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and  es2.question_id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= 27</a:t>
            </a:r>
          </a:p>
          <a:p>
            <a:r>
              <a:rPr lang="en-US" dirty="0" smtClean="0"/>
              <a:t>AND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908720"/>
            <a:ext cx="53655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</a:t>
            </a:r>
            <a:r>
              <a:rPr lang="en-US" dirty="0" err="1" smtClean="0"/>
              <a:t>formul</a:t>
            </a:r>
            <a:r>
              <a:rPr lang="cs-CZ" dirty="0" err="1" smtClean="0"/>
              <a:t>áře</a:t>
            </a:r>
            <a:r>
              <a:rPr lang="cs-CZ" dirty="0" smtClean="0"/>
              <a:t> </a:t>
            </a:r>
            <a:r>
              <a:rPr lang="cs-CZ" dirty="0" smtClean="0"/>
              <a:t>(cluster_id </a:t>
            </a:r>
            <a:r>
              <a:rPr lang="cs-CZ" dirty="0" smtClean="0"/>
              <a:t>= 65 , study_id = </a:t>
            </a:r>
            <a:r>
              <a:rPr lang="cs-CZ" dirty="0" smtClean="0"/>
              <a:t>3), </a:t>
            </a:r>
            <a:br>
              <a:rPr lang="cs-CZ" dirty="0" smtClean="0"/>
            </a:br>
            <a:r>
              <a:rPr lang="cs-CZ" dirty="0" smtClean="0"/>
              <a:t>  </a:t>
            </a:r>
            <a:r>
              <a:rPr lang="cs-CZ" dirty="0" smtClean="0"/>
              <a:t>které nemají vyplněny otázky </a:t>
            </a:r>
            <a:r>
              <a:rPr lang="cs-CZ" dirty="0" err="1" smtClean="0"/>
              <a:t>question</a:t>
            </a:r>
            <a:r>
              <a:rPr lang="cs-CZ" dirty="0" smtClean="0"/>
              <a:t>_id </a:t>
            </a:r>
            <a:r>
              <a:rPr lang="cs-CZ" dirty="0" smtClean="0"/>
              <a:t>161</a:t>
            </a:r>
            <a:r>
              <a:rPr lang="cs-CZ" dirty="0" smtClean="0"/>
              <a:t>, </a:t>
            </a:r>
            <a:r>
              <a:rPr lang="cs-CZ" dirty="0" smtClean="0"/>
              <a:t>27</a:t>
            </a:r>
            <a:br>
              <a:rPr lang="cs-CZ" dirty="0" smtClean="0"/>
            </a:br>
            <a:r>
              <a:rPr lang="cs-CZ" dirty="0" smtClean="0"/>
              <a:t>   </a:t>
            </a:r>
            <a:r>
              <a:rPr lang="cs-CZ" dirty="0" smtClean="0"/>
              <a:t>ve tvaru </a:t>
            </a:r>
            <a:r>
              <a:rPr lang="cs-CZ" dirty="0" err="1" smtClean="0"/>
              <a:t>patient</a:t>
            </a:r>
            <a:r>
              <a:rPr lang="cs-CZ" dirty="0" smtClean="0"/>
              <a:t>_id, 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05903"/>
            <a:ext cx="781502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</a:p>
          <a:p>
            <a:r>
              <a:rPr lang="cs-CZ" dirty="0" smtClean="0"/>
              <a:t>FROM  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</a:p>
          <a:p>
            <a:r>
              <a:rPr lang="cs-CZ" dirty="0" smtClean="0"/>
              <a:t>AND  NOT EXISTS </a:t>
            </a:r>
          </a:p>
          <a:p>
            <a:r>
              <a:rPr lang="cs-CZ" dirty="0" smtClean="0"/>
              <a:t>    (SELECT * FROM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 </a:t>
            </a:r>
          </a:p>
          <a:p>
            <a:r>
              <a:rPr lang="en-US" dirty="0" smtClean="0"/>
              <a:t>        WHERE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/>
              <a:t> AND </a:t>
            </a:r>
            <a:r>
              <a:rPr lang="en-US" dirty="0" err="1" smtClean="0"/>
              <a:t>es.question_id</a:t>
            </a:r>
            <a:r>
              <a:rPr lang="en-US" dirty="0" smtClean="0"/>
              <a:t> = 161</a:t>
            </a:r>
          </a:p>
          <a:p>
            <a:r>
              <a:rPr lang="cs-CZ" dirty="0" smtClean="0"/>
              <a:t>    )</a:t>
            </a:r>
          </a:p>
          <a:p>
            <a:r>
              <a:rPr lang="cs-CZ" dirty="0" smtClean="0"/>
              <a:t>AND NOT  EXISTS </a:t>
            </a:r>
          </a:p>
          <a:p>
            <a:r>
              <a:rPr lang="cs-CZ" dirty="0" smtClean="0"/>
              <a:t>    (SELECT * FROM 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es2 </a:t>
            </a:r>
          </a:p>
          <a:p>
            <a:r>
              <a:rPr lang="en-US" dirty="0" smtClean="0"/>
              <a:t>        WHERE  </a:t>
            </a:r>
            <a:r>
              <a:rPr lang="en-US" dirty="0" err="1" smtClean="0"/>
              <a:t>eh.header_uid</a:t>
            </a:r>
            <a:r>
              <a:rPr lang="en-US" dirty="0" smtClean="0"/>
              <a:t> = es2.header_uid AND  es2.question_id = 27</a:t>
            </a:r>
          </a:p>
          <a:p>
            <a:r>
              <a:rPr lang="cs-CZ" dirty="0" smtClean="0"/>
              <a:t>    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486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 </a:t>
            </a:r>
            <a:r>
              <a:rPr lang="cs-CZ" dirty="0" err="1" smtClean="0"/>
              <a:t>PosgreSQL</a:t>
            </a:r>
            <a:r>
              <a:rPr lang="cs-CZ" dirty="0" smtClean="0"/>
              <a:t> databázi </a:t>
            </a:r>
            <a:r>
              <a:rPr lang="cs-CZ" dirty="0" smtClean="0"/>
              <a:t>i</a:t>
            </a:r>
            <a:r>
              <a:rPr lang="cs-CZ" dirty="0" smtClean="0"/>
              <a:t>mportujte další skript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Hierarchie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cs-CZ" dirty="0" smtClean="0"/>
              <a:t>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2204864"/>
            <a:ext cx="33682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ORACLE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Na serveru je 1 databáze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Každý uživatel má </a:t>
            </a:r>
            <a:br>
              <a:rPr lang="cs-CZ" dirty="0" smtClean="0"/>
            </a:br>
            <a:r>
              <a:rPr lang="cs-CZ" dirty="0" smtClean="0"/>
              <a:t>   automaticky své schéma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Uživatel vytváří objekty </a:t>
            </a:r>
            <a:br>
              <a:rPr lang="cs-CZ" dirty="0" smtClean="0"/>
            </a:br>
            <a:r>
              <a:rPr lang="cs-CZ" dirty="0" smtClean="0"/>
              <a:t>   ve svém schématu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572000" y="2132856"/>
            <a:ext cx="35605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PostgreSQL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Na serveru je N databází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 každé databázi je jedno </a:t>
            </a:r>
            <a:br>
              <a:rPr lang="cs-CZ" dirty="0" smtClean="0"/>
            </a:br>
            <a:r>
              <a:rPr lang="cs-CZ" dirty="0" smtClean="0"/>
              <a:t>  výchozí schéma </a:t>
            </a:r>
            <a:r>
              <a:rPr lang="cs-CZ" i="1" dirty="0" smtClean="0"/>
              <a:t>public</a:t>
            </a:r>
            <a:r>
              <a:rPr lang="cs-CZ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V každé databázi je možné </a:t>
            </a:r>
            <a:br>
              <a:rPr lang="cs-CZ" dirty="0" smtClean="0"/>
            </a:br>
            <a:r>
              <a:rPr lang="cs-CZ" dirty="0" smtClean="0"/>
              <a:t>  vytvářet další schémata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Uživatel vytváří objekty </a:t>
            </a:r>
            <a:br>
              <a:rPr lang="cs-CZ" dirty="0" smtClean="0"/>
            </a:br>
            <a:r>
              <a:rPr lang="cs-CZ" dirty="0" smtClean="0"/>
              <a:t>   v libovolném schématu,</a:t>
            </a:r>
            <a:br>
              <a:rPr lang="cs-CZ" dirty="0" smtClean="0"/>
            </a:br>
            <a:r>
              <a:rPr lang="cs-CZ" dirty="0" smtClean="0"/>
              <a:t>   defaultně v public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1124744"/>
            <a:ext cx="5480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Schéma = sada databázových objektů patřící </a:t>
            </a:r>
            <a:br>
              <a:rPr lang="cs-CZ" dirty="0" smtClean="0"/>
            </a:br>
            <a:r>
              <a:rPr lang="cs-CZ" dirty="0" smtClean="0"/>
              <a:t>                   obvykle jednomu  projektu/ podprojektu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31640" y="5373216"/>
            <a:ext cx="4984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Odkaz na objekt ve schématu: </a:t>
            </a:r>
            <a:r>
              <a:rPr lang="cs-CZ" dirty="0" err="1" smtClean="0"/>
              <a:t>schema.objekt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např.: student.</a:t>
            </a:r>
            <a:r>
              <a:rPr lang="cs-CZ" dirty="0" err="1" smtClean="0"/>
              <a:t>patients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412777"/>
            <a:ext cx="63946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Metatabulky</a:t>
            </a:r>
            <a:r>
              <a:rPr lang="cs-CZ" dirty="0" smtClean="0"/>
              <a:t> USER_TABLES, ALL_TABLES, DBA_TABLES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sloupec table_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dirty="0" err="1" smtClean="0"/>
              <a:t>metatabulka</a:t>
            </a:r>
            <a:r>
              <a:rPr lang="cs-CZ" dirty="0" smtClean="0"/>
              <a:t> TAB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sloupec </a:t>
            </a:r>
            <a:r>
              <a:rPr lang="cs-CZ" dirty="0" err="1" smtClean="0"/>
              <a:t>tname</a:t>
            </a:r>
            <a:r>
              <a:rPr lang="en-US" dirty="0" smtClean="0"/>
              <a:t>, </a:t>
            </a:r>
            <a:r>
              <a:rPr lang="en-US" dirty="0" err="1" smtClean="0"/>
              <a:t>tabtype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Sloupce tabulky - USER_TAB_COLUMNS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table_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column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, data_type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PostgreSQL</a:t>
            </a:r>
            <a:r>
              <a:rPr lang="cs-CZ" dirty="0" smtClean="0"/>
              <a:t> (ANSI standard)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information_schema.tables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information_schema.columns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27584" y="4615968"/>
            <a:ext cx="42412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DDL příkazy pro manipulaci s tabulkami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RENAME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Pohledy (VIEWS)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340768"/>
            <a:ext cx="774667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Pohled = uložený SQL dotaz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Pracuje se s ním stejně jako s tabulkou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 většině případů je možný pouze SELECT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CREATE VIEW </a:t>
            </a:r>
            <a:r>
              <a:rPr lang="cs-CZ" dirty="0" smtClean="0">
                <a:solidFill>
                  <a:srgbClr val="FF0000"/>
                </a:solidFill>
              </a:rPr>
              <a:t>v_</a:t>
            </a:r>
            <a:r>
              <a:rPr lang="cs-CZ" dirty="0" err="1" smtClean="0">
                <a:solidFill>
                  <a:srgbClr val="FF0000"/>
                </a:solidFill>
              </a:rPr>
              <a:t>ukazka</a:t>
            </a:r>
            <a:r>
              <a:rPr lang="cs-CZ" dirty="0" smtClean="0"/>
              <a:t> </a:t>
            </a:r>
            <a:r>
              <a:rPr lang="en-US" dirty="0" smtClean="0"/>
              <a:t>AS</a:t>
            </a:r>
            <a:endParaRPr lang="cs-CZ" dirty="0" smtClean="0"/>
          </a:p>
          <a:p>
            <a:r>
              <a:rPr lang="en-US" dirty="0" smtClean="0"/>
              <a:t>      </a:t>
            </a:r>
            <a:r>
              <a:rPr lang="cs-CZ" dirty="0" smtClean="0"/>
              <a:t>SELECT </a:t>
            </a:r>
            <a:r>
              <a:rPr lang="cs-CZ" dirty="0" err="1" smtClean="0"/>
              <a:t>ps.patient</a:t>
            </a:r>
            <a:r>
              <a:rPr lang="cs-CZ" dirty="0" smtClean="0"/>
              <a:t>_id, study_</a:t>
            </a:r>
            <a:r>
              <a:rPr lang="cs-CZ" dirty="0" err="1" smtClean="0"/>
              <a:t>name</a:t>
            </a:r>
            <a:r>
              <a:rPr lang="cs-CZ" dirty="0" smtClean="0"/>
              <a:t> FROM </a:t>
            </a:r>
            <a:r>
              <a:rPr lang="cs-CZ" dirty="0" err="1" smtClean="0"/>
              <a:t>pati</a:t>
            </a:r>
            <a:r>
              <a:rPr lang="en-US" dirty="0" smtClean="0"/>
              <a:t>e</a:t>
            </a:r>
            <a:r>
              <a:rPr lang="cs-CZ" dirty="0" err="1" smtClean="0"/>
              <a:t>nt</a:t>
            </a:r>
            <a:r>
              <a:rPr lang="en-US" dirty="0" smtClean="0"/>
              <a:t>_study </a:t>
            </a:r>
            <a:r>
              <a:rPr lang="en-US" dirty="0" err="1" smtClean="0"/>
              <a:t>ps</a:t>
            </a:r>
            <a:r>
              <a:rPr lang="en-US" dirty="0" smtClean="0"/>
              <a:t>, studies s</a:t>
            </a:r>
          </a:p>
          <a:p>
            <a:r>
              <a:rPr lang="en-US" dirty="0" smtClean="0"/>
              <a:t>      WHERE </a:t>
            </a:r>
            <a:r>
              <a:rPr lang="en-US" dirty="0" err="1" smtClean="0"/>
              <a:t>ps.study_id</a:t>
            </a:r>
            <a:r>
              <a:rPr lang="en-US" dirty="0" smtClean="0"/>
              <a:t> = </a:t>
            </a:r>
            <a:r>
              <a:rPr lang="en-US" dirty="0" err="1" smtClean="0"/>
              <a:t>s.stud</a:t>
            </a:r>
            <a:r>
              <a:rPr lang="cs-CZ" dirty="0" smtClean="0"/>
              <a:t> </a:t>
            </a:r>
            <a:r>
              <a:rPr lang="en-US" dirty="0" err="1" smtClean="0"/>
              <a:t>y_id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study_name</a:t>
            </a:r>
            <a:r>
              <a:rPr lang="en-US" dirty="0" smtClean="0"/>
              <a:t>, count(*) FROM </a:t>
            </a:r>
            <a:r>
              <a:rPr lang="en-US" dirty="0" err="1" smtClean="0">
                <a:solidFill>
                  <a:srgbClr val="FF0000"/>
                </a:solidFill>
              </a:rPr>
              <a:t>v_ukazka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GROUP BY </a:t>
            </a:r>
            <a:r>
              <a:rPr lang="en-US" dirty="0" err="1" smtClean="0"/>
              <a:t>study_name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DDL pro </a:t>
            </a:r>
            <a:r>
              <a:rPr lang="en-US" dirty="0" err="1" smtClean="0"/>
              <a:t>pohledy</a:t>
            </a:r>
            <a:r>
              <a:rPr lang="en-US" dirty="0" smtClean="0"/>
              <a:t>:</a:t>
            </a:r>
          </a:p>
          <a:p>
            <a:r>
              <a:rPr lang="en-US" dirty="0" smtClean="0"/>
              <a:t>	CREATE OR REPLACE VIEW AS</a:t>
            </a:r>
          </a:p>
          <a:p>
            <a:r>
              <a:rPr lang="en-US" dirty="0" smtClean="0"/>
              <a:t>	DROP VIEW 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5589240"/>
            <a:ext cx="2393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ORACLE metadata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user_</a:t>
            </a:r>
            <a:r>
              <a:rPr lang="cs-CZ" dirty="0" err="1" smtClean="0"/>
              <a:t>views</a:t>
            </a:r>
            <a:r>
              <a:rPr lang="en-US" dirty="0" smtClean="0"/>
              <a:t>, tab</a:t>
            </a:r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4644008" y="5589240"/>
            <a:ext cx="3047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PostgreSQL</a:t>
            </a:r>
            <a:r>
              <a:rPr lang="cs-CZ" dirty="0" smtClean="0"/>
              <a:t>/ANSI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_</a:t>
            </a:r>
            <a:r>
              <a:rPr lang="cs-CZ" dirty="0" err="1" smtClean="0"/>
              <a:t>schema.views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1026" name="Picture 2" descr="http://t2.gstatic.com/images?q=tbn:ANd9GcS9N-4620UX6QGkL1BjwS17HbDWd-gotYpYiNoSHszQetpztSOB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2286000" cy="152400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67544" y="1124744"/>
            <a:ext cx="69805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Indexy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obdobou</a:t>
            </a:r>
            <a:r>
              <a:rPr lang="en-US" dirty="0" smtClean="0"/>
              <a:t> </a:t>
            </a:r>
            <a:r>
              <a:rPr lang="en-US" dirty="0" err="1" smtClean="0"/>
              <a:t>kartot</a:t>
            </a:r>
            <a:r>
              <a:rPr lang="cs-CZ" dirty="0" err="1" smtClean="0"/>
              <a:t>éky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Umožňují rychlejší vyhledávání záznamů ve velkých tabulkách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Urychlují SELECT dotazy, zpomalují INSERT, UPDATE, DELETE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059832" y="2492896"/>
            <a:ext cx="5907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Indexy se vytváří nad jedním nebo více sloupci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Standardně nad primárním klíčem a cizími klíči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Dále nad sloupci, které se často používají za WHERE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7112"/>
            <a:ext cx="2479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DDL pro indexy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INDEX</a:t>
            </a:r>
          </a:p>
        </p:txBody>
      </p:sp>
      <p:sp>
        <p:nvSpPr>
          <p:cNvPr id="8" name="Obdélník 7"/>
          <p:cNvSpPr/>
          <p:nvPr/>
        </p:nvSpPr>
        <p:spPr>
          <a:xfrm>
            <a:off x="4283968" y="4509120"/>
            <a:ext cx="24801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ORACLE </a:t>
            </a:r>
            <a:r>
              <a:rPr lang="cs-CZ" dirty="0" err="1" smtClean="0"/>
              <a:t>metadata</a:t>
            </a:r>
            <a:endParaRPr lang="cs-CZ" dirty="0" smtClean="0"/>
          </a:p>
          <a:p>
            <a:r>
              <a:rPr lang="cs-CZ" dirty="0" smtClean="0"/>
              <a:t>	user_</a:t>
            </a:r>
            <a:r>
              <a:rPr lang="cs-CZ" dirty="0" err="1" smtClean="0"/>
              <a:t>indexes</a:t>
            </a:r>
            <a:endParaRPr lang="cs-CZ" dirty="0" smtClean="0"/>
          </a:p>
          <a:p>
            <a:r>
              <a:rPr lang="cs-CZ" dirty="0" smtClean="0"/>
              <a:t>	</a:t>
            </a:r>
            <a:r>
              <a:rPr lang="cs-CZ" dirty="0" err="1" smtClean="0"/>
              <a:t>ind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Sekvence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700808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Sekvence generují za všech okolností unikátní čísla – posloupnost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Použití pro primární klíče při insertech nových řádků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SELECT </a:t>
            </a:r>
            <a:r>
              <a:rPr lang="cs-CZ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sekv.NEXTVAL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DUAL 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SELECT </a:t>
            </a:r>
            <a:r>
              <a:rPr lang="cs-CZ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sekv.CURRVAL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DUAL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Každé zavolání NEXTVAL vrátí další číslo v posloupnosti bez ohledu</a:t>
            </a:r>
          </a:p>
          <a:p>
            <a:r>
              <a:rPr lang="cs-CZ" dirty="0" smtClean="0"/>
              <a:t> na transakce</a:t>
            </a:r>
          </a:p>
          <a:p>
            <a:r>
              <a:rPr lang="cs-CZ" dirty="0" smtClean="0"/>
              <a:t>Při neúspěšném použití vygenerovaného ID vznikají </a:t>
            </a:r>
            <a:r>
              <a:rPr lang="en-US" dirty="0" smtClean="0"/>
              <a:t>“d</a:t>
            </a:r>
            <a:r>
              <a:rPr lang="cs-CZ" dirty="0" err="1" smtClean="0"/>
              <a:t>íry</a:t>
            </a:r>
            <a:r>
              <a:rPr lang="en-US" dirty="0" smtClean="0"/>
              <a:t>” v </a:t>
            </a:r>
            <a:r>
              <a:rPr lang="en-US" dirty="0" err="1" smtClean="0"/>
              <a:t>posloupnosti</a:t>
            </a:r>
            <a:endParaRPr lang="en-US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581128"/>
            <a:ext cx="30689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ORACLE DDL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CREATE SEQUENCE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DROP SEQUENCE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ALTER SEQUENCE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ORACLE metadata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user_</a:t>
            </a:r>
            <a:r>
              <a:rPr lang="cs-CZ" dirty="0" err="1" smtClean="0"/>
              <a:t>sequences</a:t>
            </a:r>
            <a:endParaRPr lang="en-US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355976" y="5733256"/>
            <a:ext cx="40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PostgreSQL</a:t>
            </a:r>
            <a:r>
              <a:rPr lang="cs-CZ" dirty="0" smtClean="0"/>
              <a:t>/ANSI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information_schema.sequences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uložení dat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124744"/>
            <a:ext cx="690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Uložení vlastních dat v </a:t>
            </a:r>
            <a:r>
              <a:rPr lang="cs-CZ" dirty="0" err="1" smtClean="0"/>
              <a:t>TrialDB</a:t>
            </a:r>
            <a:r>
              <a:rPr lang="cs-CZ" dirty="0" smtClean="0"/>
              <a:t> není klasický relační datový model</a:t>
            </a:r>
          </a:p>
          <a:p>
            <a:r>
              <a:rPr lang="cs-CZ" dirty="0" smtClean="0"/>
              <a:t>Generalizovaný model – EAV model – Entity – </a:t>
            </a:r>
            <a:r>
              <a:rPr lang="cs-CZ" dirty="0" err="1" smtClean="0"/>
              <a:t>Attribute</a:t>
            </a:r>
            <a:r>
              <a:rPr lang="cs-CZ" dirty="0" smtClean="0"/>
              <a:t> - </a:t>
            </a:r>
            <a:r>
              <a:rPr lang="cs-CZ" dirty="0" err="1" smtClean="0"/>
              <a:t>Value</a:t>
            </a:r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600" y="393305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Entita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Atribut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Pacient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Otázka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PacientXY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Pacient</a:t>
                      </a:r>
                      <a:r>
                        <a:rPr lang="en-US" baseline="0" dirty="0" err="1" smtClean="0"/>
                        <a:t>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cs-CZ" dirty="0" err="1" smtClean="0"/>
                        <a:t>ýška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186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83568" y="5723964"/>
            <a:ext cx="721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 datovém modelu </a:t>
            </a:r>
            <a:r>
              <a:rPr lang="cs-CZ" dirty="0" err="1" smtClean="0"/>
              <a:t>TrialDB</a:t>
            </a:r>
            <a:r>
              <a:rPr lang="cs-CZ" dirty="0" smtClean="0"/>
              <a:t> – rozpracované pro jednotlivé datové typy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043608" y="234888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4401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Výška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Pacient</a:t>
                      </a:r>
                      <a:r>
                        <a:rPr lang="en-US" baseline="0" dirty="0" err="1" smtClean="0"/>
                        <a:t>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186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043608" y="1844824"/>
            <a:ext cx="254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Klasický datový model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43608" y="3501008"/>
            <a:ext cx="132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EAV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5" name="Obrázek 4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837344"/>
            <a:ext cx="5421600" cy="5688000"/>
          </a:xfrm>
          <a:prstGeom prst="rect">
            <a:avLst/>
          </a:prstGeom>
        </p:spPr>
      </p:pic>
      <p:sp>
        <p:nvSpPr>
          <p:cNvPr id="6" name="Zaoblený obdélník 5"/>
          <p:cNvSpPr/>
          <p:nvPr/>
        </p:nvSpPr>
        <p:spPr>
          <a:xfrm>
            <a:off x="1619672" y="1124744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Hlavička formuláře</a:t>
            </a:r>
            <a:endParaRPr lang="cs-CZ" sz="1400" dirty="0"/>
          </a:p>
        </p:txBody>
      </p:sp>
      <p:sp>
        <p:nvSpPr>
          <p:cNvPr id="7" name="Zaoblený obdélník 6"/>
          <p:cNvSpPr/>
          <p:nvPr/>
        </p:nvSpPr>
        <p:spPr>
          <a:xfrm>
            <a:off x="1619672" y="2060848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Hlavička skupiny</a:t>
            </a:r>
            <a:endParaRPr lang="cs-CZ" sz="1400" dirty="0"/>
          </a:p>
        </p:txBody>
      </p:sp>
      <p:sp>
        <p:nvSpPr>
          <p:cNvPr id="8" name="Zaoblený obdélník 7"/>
          <p:cNvSpPr/>
          <p:nvPr/>
        </p:nvSpPr>
        <p:spPr>
          <a:xfrm>
            <a:off x="323528" y="3140968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Vlastní data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</TotalTime>
  <Words>1505</Words>
  <Application>Microsoft Office PowerPoint</Application>
  <PresentationFormat>Předvádění na obrazovce (4:3)</PresentationFormat>
  <Paragraphs>300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Databázové systémy a SQL</vt:lpstr>
      <vt:lpstr>Databázové objekty</vt:lpstr>
      <vt:lpstr>Hierarchie objektů</vt:lpstr>
      <vt:lpstr>Tabulky</vt:lpstr>
      <vt:lpstr>Pohledy (VIEWS)</vt:lpstr>
      <vt:lpstr>Indexes</vt:lpstr>
      <vt:lpstr>Sekvence</vt:lpstr>
      <vt:lpstr>TRIALDB – uložení dat </vt:lpstr>
      <vt:lpstr>TRIALDB – datový model</vt:lpstr>
      <vt:lpstr>Tabulka EVENT_HEADER</vt:lpstr>
      <vt:lpstr>Tabulka EVENT_SUBHEADER</vt:lpstr>
      <vt:lpstr>Tabulky EAV_XXX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381</cp:revision>
  <dcterms:created xsi:type="dcterms:W3CDTF">2011-01-19T10:31:11Z</dcterms:created>
  <dcterms:modified xsi:type="dcterms:W3CDTF">2012-10-29T12:42:00Z</dcterms:modified>
</cp:coreProperties>
</file>