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58" r:id="rId9"/>
    <p:sldId id="259" r:id="rId10"/>
    <p:sldId id="260" r:id="rId11"/>
    <p:sldId id="261" r:id="rId12"/>
    <p:sldId id="262" r:id="rId13"/>
    <p:sldId id="263" r:id="rId14"/>
    <p:sldId id="306" r:id="rId15"/>
    <p:sldId id="264" r:id="rId16"/>
    <p:sldId id="307" r:id="rId17"/>
    <p:sldId id="266" r:id="rId18"/>
    <p:sldId id="265" r:id="rId19"/>
    <p:sldId id="295" r:id="rId20"/>
    <p:sldId id="269" r:id="rId21"/>
    <p:sldId id="296" r:id="rId22"/>
    <p:sldId id="324" r:id="rId23"/>
    <p:sldId id="325" r:id="rId24"/>
    <p:sldId id="326" r:id="rId25"/>
    <p:sldId id="327" r:id="rId26"/>
    <p:sldId id="270" r:id="rId27"/>
    <p:sldId id="284" r:id="rId28"/>
    <p:sldId id="282" r:id="rId29"/>
    <p:sldId id="285" r:id="rId30"/>
    <p:sldId id="286" r:id="rId31"/>
    <p:sldId id="287" r:id="rId32"/>
    <p:sldId id="322" r:id="rId33"/>
    <p:sldId id="309" r:id="rId34"/>
    <p:sldId id="310" r:id="rId35"/>
    <p:sldId id="311" r:id="rId36"/>
    <p:sldId id="312" r:id="rId37"/>
    <p:sldId id="313" r:id="rId38"/>
    <p:sldId id="328" r:id="rId39"/>
    <p:sldId id="329" r:id="rId40"/>
    <p:sldId id="314" r:id="rId41"/>
    <p:sldId id="317" r:id="rId42"/>
    <p:sldId id="271" r:id="rId43"/>
    <p:sldId id="272" r:id="rId44"/>
    <p:sldId id="294" r:id="rId45"/>
    <p:sldId id="273" r:id="rId46"/>
    <p:sldId id="323" r:id="rId47"/>
    <p:sldId id="292" r:id="rId48"/>
    <p:sldId id="293" r:id="rId49"/>
    <p:sldId id="297" r:id="rId50"/>
    <p:sldId id="299" r:id="rId51"/>
    <p:sldId id="300" r:id="rId52"/>
    <p:sldId id="301" r:id="rId53"/>
    <p:sldId id="302" r:id="rId54"/>
    <p:sldId id="303" r:id="rId55"/>
    <p:sldId id="298" r:id="rId56"/>
    <p:sldId id="304" r:id="rId57"/>
  </p:sldIdLst>
  <p:sldSz cx="9144000" cy="6858000" type="screen4x3"/>
  <p:notesSz cx="6638925" cy="97345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Skupina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B36B48E-E57C-44AE-8CDF-AE4FF0B7EFBF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E84D15-3495-4F78-9FA9-EF357EE375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F66A-9C14-4EC4-9653-378AEAA1DAB1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80B3-14B9-4CB7-B632-5E0CEB40D1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448FE-86E5-4909-B079-DFE26661B18E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6F75-AA1E-4D22-9959-1A0DEFA26B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Dvojitá šipka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71A306-E749-4343-8278-552ECA0590B6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20B37F-994C-4CA9-82DD-E49AD41D92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6015CE-F586-4346-BCBC-D6AD2AD96749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A58F67-673B-48F1-911B-F4AC01084B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EF8833-5935-48EC-9A25-AE7FE892D4DC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57702-87F6-4772-BF44-F4D64BF1FF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AE20-CC08-4569-8D8D-3B9CAC7FB42B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A38E-251B-4B73-B0D7-1D1F593528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EDDC37-6796-42E2-9DF2-93B0B763DCBE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E87048-F663-41AF-B496-E2F7FED540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Volný tvar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Dvojitá šipka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0C37EA-E9FD-48DD-B4C6-693C979B08D7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452A630-0E16-421E-8EF4-1FEAAB574A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9D73-06EE-44D5-8AD2-A2659BBE9787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AE428-F02D-4764-BB11-CC7383F6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8F73517-9E9F-4083-81BB-360FD8842C4B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D0AE83B-E289-4C48-9FBF-746176A990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0" r:id="rId6"/>
    <p:sldLayoutId id="2147483687" r:id="rId7"/>
    <p:sldLayoutId id="2147483688" r:id="rId8"/>
    <p:sldLayoutId id="2147483681" r:id="rId9"/>
    <p:sldLayoutId id="214748368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2848" y="1944068"/>
            <a:ext cx="6048672" cy="208756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8500" dirty="0" smtClean="0">
                <a:solidFill>
                  <a:schemeClr val="tx1"/>
                </a:solidFill>
                <a:latin typeface="Garamond" pitchFamily="18" charset="0"/>
              </a:rPr>
              <a:t>Klinická virologie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099050"/>
          </a:xfrm>
        </p:spPr>
        <p:txBody>
          <a:bodyPr/>
          <a:lstStyle/>
          <a:p>
            <a:pPr eaLnBrk="1" hangingPunct="1"/>
            <a:r>
              <a:rPr lang="cs-CZ" sz="3000" smtClean="0">
                <a:latin typeface="Garamond" pitchFamily="18" charset="0"/>
              </a:rPr>
              <a:t>Eradikace pravých neštovic díky imunizaci antigenně úzce příbuzným </a:t>
            </a:r>
            <a:r>
              <a:rPr lang="cs-CZ" sz="3000" b="1" smtClean="0">
                <a:latin typeface="Garamond" pitchFamily="18" charset="0"/>
              </a:rPr>
              <a:t>Virem vakcinie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z="3000" b="1" smtClean="0">
                <a:latin typeface="Garamond" pitchFamily="18" charset="0"/>
              </a:rPr>
              <a:t>   </a:t>
            </a:r>
            <a:r>
              <a:rPr lang="cs-CZ" sz="3000" smtClean="0">
                <a:latin typeface="Garamond" pitchFamily="18" charset="0"/>
              </a:rPr>
              <a:t>- poprvé očkoval protipravým neštovicím Jenner v r. 1796 virem kravských neštovic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z="3000" smtClean="0">
                <a:latin typeface="Garamond" pitchFamily="18" charset="0"/>
              </a:rPr>
              <a:t>   - v dnešní době už se neočkuje 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z="3000" smtClean="0">
                <a:latin typeface="Garamond" pitchFamily="18" charset="0"/>
              </a:rPr>
              <a:t>     ve většině zemí včetně ČR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z="3000" smtClean="0">
                <a:latin typeface="Garamond" pitchFamily="18" charset="0"/>
              </a:rPr>
              <a:t>   - nebezpečí bioterorismu</a:t>
            </a:r>
          </a:p>
        </p:txBody>
      </p:sp>
      <p:pic>
        <p:nvPicPr>
          <p:cNvPr id="23554" name="Picture 2" descr="http://upload.wikimedia.org/wikipedia/commons/thumb/6/66/Child_with_Smallpox_Bangladesh.jpg/190px-Child_with_Smallpox_Banglad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997200"/>
            <a:ext cx="224155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latin typeface="Garamond" pitchFamily="18" charset="0"/>
              </a:rPr>
              <a:t>ds DNA  obalené viry, kapsida kubické symetrie</a:t>
            </a:r>
          </a:p>
          <a:p>
            <a:pPr eaLnBrk="1" hangingPunct="1"/>
            <a:r>
              <a:rPr lang="cs-CZ" sz="2800" smtClean="0">
                <a:latin typeface="Garamond" pitchFamily="18" charset="0"/>
              </a:rPr>
              <a:t>Infekce člověka jsou perzistentní, latentní a rekurentní, u některých podezření na vzniku maligních nádorů</a:t>
            </a:r>
          </a:p>
          <a:p>
            <a:pPr eaLnBrk="1" hangingPunct="1"/>
            <a:endParaRPr lang="cs-CZ" sz="2800" smtClean="0">
              <a:latin typeface="Garamond" pitchFamily="18" charset="0"/>
            </a:endParaRPr>
          </a:p>
        </p:txBody>
      </p:sp>
      <p:pic>
        <p:nvPicPr>
          <p:cNvPr id="24579" name="Picture 2" descr="http://academics.skidmore.edu/blogs/bi-378-001-s10-bberdy/files/2010/03/p_2b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0250"/>
            <a:ext cx="5049838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Zástupný symbol pro obsah 2"/>
          <p:cNvSpPr txBox="1">
            <a:spLocks/>
          </p:cNvSpPr>
          <p:nvPr/>
        </p:nvSpPr>
        <p:spPr bwMode="auto">
          <a:xfrm>
            <a:off x="5076825" y="3213100"/>
            <a:ext cx="40671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cs-CZ" sz="2700"/>
          </a:p>
        </p:txBody>
      </p:sp>
      <p:sp>
        <p:nvSpPr>
          <p:cNvPr id="24581" name="Zástupný symbol pro obsah 2"/>
          <p:cNvSpPr txBox="1">
            <a:spLocks/>
          </p:cNvSpPr>
          <p:nvPr/>
        </p:nvSpPr>
        <p:spPr bwMode="auto">
          <a:xfrm>
            <a:off x="4859338" y="3357563"/>
            <a:ext cx="42846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cs-CZ" sz="2700" b="1"/>
              <a:t>V. herpes simplex (1 a 2)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cs-CZ" sz="2700" b="1"/>
              <a:t>V. varicella-zoster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cs-CZ" sz="2700" b="1"/>
              <a:t>Cytomegalovirus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cs-CZ" sz="2700"/>
              <a:t>Herpesviry 6 a 7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cs-CZ" sz="2700" b="1"/>
              <a:t>V. Epstein- Barrové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cs-CZ" sz="2700"/>
              <a:t>Lid. herpesvirus 8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cs-CZ" sz="2700"/>
          </a:p>
        </p:txBody>
      </p:sp>
      <p:sp>
        <p:nvSpPr>
          <p:cNvPr id="24583" name="Rectangle 7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5000" i="1" smtClean="0">
                <a:effectLst/>
                <a:latin typeface="Garamond" pitchFamily="18" charset="0"/>
              </a:rPr>
              <a:t>Herpesviridae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3000" smtClean="0">
                <a:latin typeface="Garamond" pitchFamily="18" charset="0"/>
              </a:rPr>
              <a:t>Rod Simplexvirus – herpes simplex 1 a 2</a:t>
            </a:r>
          </a:p>
          <a:p>
            <a:pPr eaLnBrk="1" hangingPunct="1"/>
            <a:endParaRPr lang="cs-CZ" sz="3000" smtClean="0">
              <a:latin typeface="Garamond" pitchFamily="18" charset="0"/>
            </a:endParaRPr>
          </a:p>
          <a:p>
            <a:pPr eaLnBrk="1" hangingPunct="1"/>
            <a:r>
              <a:rPr lang="cs-CZ" sz="3000" smtClean="0">
                <a:latin typeface="Garamond" pitchFamily="18" charset="0"/>
              </a:rPr>
              <a:t>Rod Varicellovirus –v. varicella zoster</a:t>
            </a:r>
          </a:p>
        </p:txBody>
      </p:sp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mtClean="0">
                <a:effectLst/>
                <a:latin typeface="Symbol" pitchFamily="18" charset="2"/>
              </a:rPr>
              <a:t>a</a:t>
            </a:r>
            <a:r>
              <a:rPr lang="cs-CZ" smtClean="0">
                <a:effectLst/>
                <a:latin typeface="Garamond" pitchFamily="18" charset="0"/>
              </a:rPr>
              <a:t>-herpesvirinae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Virus prostého oparu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Dva antigenně i biologicky odlišné typy </a:t>
            </a:r>
            <a:r>
              <a:rPr lang="cs-CZ" sz="3000" b="1" smtClean="0">
                <a:latin typeface="Garamond" pitchFamily="18" charset="0"/>
              </a:rPr>
              <a:t>T1</a:t>
            </a:r>
            <a:r>
              <a:rPr lang="cs-CZ" sz="3000" smtClean="0">
                <a:latin typeface="Garamond" pitchFamily="18" charset="0"/>
              </a:rPr>
              <a:t> (infekce na obličeji či v ústech) a </a:t>
            </a:r>
            <a:r>
              <a:rPr lang="cs-CZ" sz="3000" b="1" smtClean="0">
                <a:latin typeface="Garamond" pitchFamily="18" charset="0"/>
              </a:rPr>
              <a:t>T2</a:t>
            </a:r>
            <a:r>
              <a:rPr lang="cs-CZ" sz="3000" smtClean="0">
                <a:latin typeface="Garamond" pitchFamily="18" charset="0"/>
              </a:rPr>
              <a:t> (perigenitální infekce- </a:t>
            </a:r>
            <a:r>
              <a:rPr lang="cs-CZ" sz="3000" i="1" smtClean="0">
                <a:latin typeface="Garamond" pitchFamily="18" charset="0"/>
              </a:rPr>
              <a:t>herpes genitalis</a:t>
            </a:r>
            <a:r>
              <a:rPr lang="cs-CZ" sz="3000" smtClean="0">
                <a:latin typeface="Garamond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Infekce se šíří kapénkami či úzkým osobním kontaktem, zasahují sliznice oka, úst, nosu nebo genitálií a vznikají praskající puchýřky (opary)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Primární infekce HSV-1 v dětství (gingivostomatitidy, keratokonjunktivitidy), u HSV-2 až v době sexuální zralosti</a:t>
            </a:r>
          </a:p>
          <a:p>
            <a:pPr eaLnBrk="1" hangingPunct="1">
              <a:lnSpc>
                <a:spcPct val="90000"/>
              </a:lnSpc>
            </a:pPr>
            <a:endParaRPr lang="cs-CZ" sz="3000" smtClean="0">
              <a:latin typeface="Garamond" pitchFamily="18" charset="0"/>
            </a:endParaRPr>
          </a:p>
        </p:txBody>
      </p:sp>
      <p:sp>
        <p:nvSpPr>
          <p:cNvPr id="26628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mtClean="0">
                <a:effectLst/>
                <a:latin typeface="Garamond" pitchFamily="18" charset="0"/>
              </a:rPr>
              <a:t>Virus herpes simplex (HSV)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386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Virus vstupuje do zakončení nervových vláken a latentně perzistuje  v regionálních senzorických gangliích (v nereplikativní formě)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Rekurentní infekce- reaktivace  vyvolána  UV zářením, horečkou, stresem, atd.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3000" smtClean="0">
                <a:latin typeface="Garamond" pitchFamily="18" charset="0"/>
              </a:rPr>
              <a:t>   - opar rtů (herpes labialis)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3000" smtClean="0">
                <a:latin typeface="Garamond" pitchFamily="18" charset="0"/>
              </a:rPr>
              <a:t>   - rekurentní herpes genitalis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Virus se vylučuje během aktivní infekce (primární či latentní)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Latentně nakažena většina populace</a:t>
            </a:r>
          </a:p>
        </p:txBody>
      </p:sp>
      <p:pic>
        <p:nvPicPr>
          <p:cNvPr id="27650" name="Picture 5" descr="Herpes-Simplex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562475"/>
            <a:ext cx="2786062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sah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3000" smtClean="0">
                <a:latin typeface="Garamond" pitchFamily="18" charset="0"/>
              </a:rPr>
              <a:t>Onemocnění: </a:t>
            </a:r>
            <a:r>
              <a:rPr lang="cs-CZ" sz="3000" b="1" smtClean="0">
                <a:latin typeface="Garamond" pitchFamily="18" charset="0"/>
              </a:rPr>
              <a:t>Plané neštovice (varicella) </a:t>
            </a:r>
            <a:r>
              <a:rPr lang="cs-CZ" sz="3000" smtClean="0">
                <a:latin typeface="Garamond" pitchFamily="18" charset="0"/>
              </a:rPr>
              <a:t>a </a:t>
            </a:r>
            <a:r>
              <a:rPr lang="cs-CZ" sz="3000" b="1" smtClean="0">
                <a:latin typeface="Garamond" pitchFamily="18" charset="0"/>
              </a:rPr>
              <a:t>pásový opar (herpes zoster)</a:t>
            </a:r>
          </a:p>
          <a:p>
            <a:pPr eaLnBrk="1" hangingPunct="1"/>
            <a:r>
              <a:rPr lang="cs-CZ" sz="3000" smtClean="0">
                <a:latin typeface="Garamond" pitchFamily="18" charset="0"/>
              </a:rPr>
              <a:t>Více než 90% primárních nákaz probíhá v dětském věku (plané neštovice), těžší průběh má u dospělých osob či imunokompromitovaných dětí (pneumonie)</a:t>
            </a:r>
          </a:p>
          <a:p>
            <a:pPr eaLnBrk="1" hangingPunct="1"/>
            <a:r>
              <a:rPr lang="cs-CZ" sz="3000" smtClean="0">
                <a:latin typeface="Garamond" pitchFamily="18" charset="0"/>
              </a:rPr>
              <a:t>Šíří se kapénkovým přenosem, pomnožení ve faryngeální sliznici, přes lymfatické uzliny, krví se šíří do vnitřních orgánů a do buněk sliznice a kůže. Zde pomnožení viru- vznik typické vyrážky</a:t>
            </a:r>
          </a:p>
          <a:p>
            <a:pPr eaLnBrk="1" hangingPunct="1"/>
            <a:endParaRPr lang="cs-CZ" sz="3000" smtClean="0">
              <a:latin typeface="Garamond" pitchFamily="18" charset="0"/>
            </a:endParaRPr>
          </a:p>
          <a:p>
            <a:pPr eaLnBrk="1" hangingPunct="1"/>
            <a:endParaRPr lang="cs-CZ" sz="3000" smtClean="0">
              <a:latin typeface="Garamond" pitchFamily="18" charset="0"/>
            </a:endParaRPr>
          </a:p>
        </p:txBody>
      </p:sp>
      <p:sp>
        <p:nvSpPr>
          <p:cNvPr id="28676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mtClean="0">
                <a:effectLst/>
                <a:latin typeface="Garamond" pitchFamily="18" charset="0"/>
              </a:rPr>
              <a:t>Virus varicella-zoster (VZV)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099050"/>
          </a:xfrm>
        </p:spPr>
        <p:txBody>
          <a:bodyPr/>
          <a:lstStyle/>
          <a:p>
            <a:r>
              <a:rPr lang="cs-CZ" sz="3000" smtClean="0">
                <a:latin typeface="Garamond" pitchFamily="18" charset="0"/>
              </a:rPr>
              <a:t>Kromě toho se šíří do ganglií senzorických nervů, kde latentně perzistuje.</a:t>
            </a:r>
          </a:p>
          <a:p>
            <a:r>
              <a:rPr lang="cs-CZ" sz="3000" smtClean="0">
                <a:latin typeface="Garamond" pitchFamily="18" charset="0"/>
              </a:rPr>
              <a:t>Rekurentní infekce se manifestuje jako pásový opar- u starších osob v důsledku oslabení imunity, u osob s AIDS</a:t>
            </a:r>
          </a:p>
          <a:p>
            <a:pPr>
              <a:buFont typeface="Wingdings 3" pitchFamily="18" charset="2"/>
              <a:buNone/>
            </a:pPr>
            <a:r>
              <a:rPr lang="cs-CZ" sz="3000" smtClean="0">
                <a:latin typeface="Garamond" pitchFamily="18" charset="0"/>
              </a:rPr>
              <a:t>  - většinou se projevuje šikmým pásem vyrážky na hrudníku</a:t>
            </a:r>
          </a:p>
        </p:txBody>
      </p:sp>
      <p:sp>
        <p:nvSpPr>
          <p:cNvPr id="29698" name="AutoShape 5" descr="1299394900cla_opar"/>
          <p:cNvSpPr>
            <a:spLocks noChangeAspect="1" noChangeArrowheads="1"/>
          </p:cNvSpPr>
          <p:nvPr/>
        </p:nvSpPr>
        <p:spPr bwMode="auto">
          <a:xfrm>
            <a:off x="1333500" y="1323975"/>
            <a:ext cx="64770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9699" name="Picture 7" descr="1299394900cla_op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33825"/>
            <a:ext cx="4246562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68313" y="188913"/>
            <a:ext cx="8229600" cy="7778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mtClean="0">
                <a:effectLst/>
                <a:latin typeface="Symbol" pitchFamily="18" charset="2"/>
              </a:rPr>
              <a:t>b</a:t>
            </a:r>
            <a:r>
              <a:rPr lang="cs-CZ" smtClean="0">
                <a:effectLst/>
                <a:latin typeface="Garamond" pitchFamily="18" charset="0"/>
              </a:rPr>
              <a:t>-herpesvirinae</a:t>
            </a:r>
          </a:p>
        </p:txBody>
      </p:sp>
      <p:sp>
        <p:nvSpPr>
          <p:cNvPr id="30721" name="Zástupný symbol pro obsah 1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3000" smtClean="0">
                <a:latin typeface="Garamond" pitchFamily="18" charset="0"/>
              </a:rPr>
              <a:t>Rod Cytomegalovirus- </a:t>
            </a:r>
            <a:r>
              <a:rPr lang="cs-CZ" sz="3000" b="1" smtClean="0">
                <a:latin typeface="Garamond" pitchFamily="18" charset="0"/>
              </a:rPr>
              <a:t>cytomegalovirus (CMV)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Dochází k enormnímu zvětšení hostitelské buňky (vč. jejího jádra)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Replikuje se polymofronukleárech, lymfocytech a monocytech, kde také perzistuje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Přenos močí, slinami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Primární infekce u malých dětí inaparentní, u dospělých onemocnění podobné infekční mononukleóze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Nebezpečné jsou infekce u těhotných- mohou vést až k úmrtí plodu či ke kongenitálním malformacím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Infekce u osob s imunosupresí (po transplantacích)- latentně infikovaný štěp nebo aktivace latentní infekce, u osob s AIDS</a:t>
            </a:r>
          </a:p>
          <a:p>
            <a:pPr eaLnBrk="1" hangingPunct="1">
              <a:lnSpc>
                <a:spcPct val="90000"/>
              </a:lnSpc>
            </a:pPr>
            <a:endParaRPr lang="cs-CZ" sz="260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sah 1"/>
          <p:cNvSpPr>
            <a:spLocks noGrp="1"/>
          </p:cNvSpPr>
          <p:nvPr>
            <p:ph idx="1"/>
          </p:nvPr>
        </p:nvSpPr>
        <p:spPr>
          <a:xfrm>
            <a:off x="179388" y="1052513"/>
            <a:ext cx="8713787" cy="518477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cs-CZ" sz="3000" smtClean="0">
                <a:latin typeface="Garamond" pitchFamily="18" charset="0"/>
              </a:rPr>
              <a:t>Rod Lymphocryptovirus- </a:t>
            </a:r>
            <a:r>
              <a:rPr lang="cs-CZ" sz="3000" b="1" smtClean="0">
                <a:latin typeface="Garamond" pitchFamily="18" charset="0"/>
              </a:rPr>
              <a:t>V. Epstein-Barrové (EB-virus)</a:t>
            </a:r>
          </a:p>
          <a:p>
            <a:pPr eaLnBrk="1" hangingPunct="1"/>
            <a:r>
              <a:rPr lang="cs-CZ" smtClean="0">
                <a:latin typeface="Garamond" pitchFamily="18" charset="0"/>
              </a:rPr>
              <a:t>Způsobuje</a:t>
            </a:r>
            <a:r>
              <a:rPr lang="cs-CZ" b="1" smtClean="0">
                <a:latin typeface="Garamond" pitchFamily="18" charset="0"/>
              </a:rPr>
              <a:t> infekční mononukleózu </a:t>
            </a:r>
          </a:p>
          <a:p>
            <a:pPr eaLnBrk="1" hangingPunct="1"/>
            <a:r>
              <a:rPr lang="cs-CZ" smtClean="0">
                <a:latin typeface="Garamond" pitchFamily="18" charset="0"/>
              </a:rPr>
              <a:t>Primární infekce většinou v adolescenci či ranné dospělosti, přenos nejčastěji líbáním</a:t>
            </a:r>
          </a:p>
          <a:p>
            <a:pPr eaLnBrk="1" hangingPunct="1"/>
            <a:r>
              <a:rPr lang="cs-CZ" smtClean="0">
                <a:latin typeface="Garamond" pitchFamily="18" charset="0"/>
              </a:rPr>
              <a:t>Onemocnění se projevuje faryngitidou, zvětšením lymfatických uzlin a horečkou, zvětšená slezina a špatné jaterní funkce.</a:t>
            </a:r>
          </a:p>
          <a:p>
            <a:pPr eaLnBrk="1" hangingPunct="1"/>
            <a:r>
              <a:rPr lang="cs-CZ" smtClean="0">
                <a:latin typeface="Garamond" pitchFamily="18" charset="0"/>
              </a:rPr>
              <a:t>Po primární infekci virus perzistuje v B-lymfocytech a v epitelu nosohltanu.</a:t>
            </a:r>
          </a:p>
          <a:p>
            <a:pPr eaLnBrk="1" hangingPunct="1"/>
            <a:r>
              <a:rPr lang="cs-CZ" smtClean="0">
                <a:latin typeface="Garamond" pitchFamily="18" charset="0"/>
              </a:rPr>
              <a:t>Jako jediný z herpesvirů  je schopen transformovat lidské buňky a podílet se tak na vzniku některých typů nádorů</a:t>
            </a:r>
          </a:p>
          <a:p>
            <a:pPr eaLnBrk="1" hangingPunct="1"/>
            <a:endParaRPr lang="cs-CZ" b="1" smtClean="0">
              <a:latin typeface="Garamond" pitchFamily="18" charset="0"/>
            </a:endParaRPr>
          </a:p>
        </p:txBody>
      </p:sp>
      <p:sp>
        <p:nvSpPr>
          <p:cNvPr id="31748" name="Rectangle 4"/>
          <p:cNvSpPr>
            <a:spLocks/>
          </p:cNvSpPr>
          <p:nvPr/>
        </p:nvSpPr>
        <p:spPr bwMode="auto">
          <a:xfrm>
            <a:off x="468313" y="188913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4100" b="1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cs-CZ" sz="4100" b="1">
                <a:solidFill>
                  <a:schemeClr val="tx2"/>
                </a:solidFill>
              </a:rPr>
              <a:t>-herpesvirinae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5000" i="1" smtClean="0">
                <a:effectLst/>
                <a:latin typeface="Garamond" pitchFamily="18" charset="0"/>
              </a:rPr>
              <a:t>Polyomaviridae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3000" smtClean="0">
                <a:latin typeface="Garamond" pitchFamily="18" charset="0"/>
              </a:rPr>
              <a:t>ds DNA cirkulární, 45 nm</a:t>
            </a:r>
          </a:p>
          <a:p>
            <a:pPr eaLnBrk="1" hangingPunct="1"/>
            <a:r>
              <a:rPr lang="cs-CZ" sz="3000" smtClean="0">
                <a:latin typeface="Garamond" pitchFamily="18" charset="0"/>
              </a:rPr>
              <a:t>U lidí byl popsány dva polyomaviry: JC a BK</a:t>
            </a:r>
          </a:p>
          <a:p>
            <a:pPr eaLnBrk="1" hangingPunct="1"/>
            <a:r>
              <a:rPr lang="cs-CZ" sz="3000" smtClean="0">
                <a:latin typeface="Garamond" pitchFamily="18" charset="0"/>
              </a:rPr>
              <a:t>Organotropismus k ledvinám, JC k CNS</a:t>
            </a:r>
          </a:p>
          <a:p>
            <a:pPr eaLnBrk="1" hangingPunct="1"/>
            <a:r>
              <a:rPr lang="cs-CZ" sz="3000" smtClean="0">
                <a:latin typeface="Garamond" pitchFamily="18" charset="0"/>
              </a:rPr>
              <a:t>JC- progresivní multifokální leukoencefalopatie</a:t>
            </a:r>
          </a:p>
          <a:p>
            <a:pPr eaLnBrk="1" hangingPunct="1"/>
            <a:r>
              <a:rPr lang="cs-CZ" sz="3000" smtClean="0">
                <a:latin typeface="Garamond" pitchFamily="18" charset="0"/>
              </a:rPr>
              <a:t>BK- izolace z moči imunosuprimovaných osob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  <a:latin typeface="Garamond" pitchFamily="18" charset="0"/>
              </a:rPr>
              <a:t>Co jsou to vlastně viry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cs-CZ" sz="2600" smtClean="0">
                <a:latin typeface="Arial" charset="0"/>
              </a:rPr>
              <a:t>Viry jsou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nebuněčné částice</a:t>
            </a:r>
            <a:r>
              <a:rPr lang="cs-CZ" sz="2600" smtClean="0">
                <a:latin typeface="Arial" charset="0"/>
              </a:rPr>
              <a:t>, ne organismy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sz="2600" smtClean="0">
                <a:latin typeface="Arial" charset="0"/>
              </a:rPr>
              <a:t>Nerostou, nedělí se a nemetabolizují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sz="2600" smtClean="0">
                <a:latin typeface="Arial" charset="0"/>
              </a:rPr>
              <a:t>Obligátní intracelulární parazité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sz="2600" smtClean="0">
                <a:latin typeface="Arial" charset="0"/>
              </a:rPr>
              <a:t>Stejně jako buněčné organismy se snaží o „zachování rodu“,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potřebují</a:t>
            </a:r>
            <a:r>
              <a:rPr lang="cs-CZ" sz="260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cs-CZ" sz="2600" smtClean="0">
                <a:latin typeface="Arial" charset="0"/>
              </a:rPr>
              <a:t>k tomu ale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buňku cizího organismu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sz="2600" smtClean="0">
                <a:latin typeface="Arial" charset="0"/>
              </a:rPr>
              <a:t>Kromě lidských virů existují i viry zvířecí, rostlinné a viry baktérií (takzvané bakteriofágy)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sz="2600" smtClean="0">
                <a:latin typeface="Arial" charset="0"/>
              </a:rPr>
              <a:t>Mezi viry nepatří priony – chyby v bílkovině. Přesto je však zvykem probírat je ve virologii.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5000" i="1" smtClean="0">
                <a:effectLst/>
                <a:latin typeface="Garamond" pitchFamily="18" charset="0"/>
              </a:rPr>
              <a:t>Papillomaviridae</a:t>
            </a:r>
          </a:p>
        </p:txBody>
      </p:sp>
      <p:sp>
        <p:nvSpPr>
          <p:cNvPr id="35841" name="Zástupný symbol pro obsah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Garamond" pitchFamily="18" charset="0"/>
              </a:rPr>
              <a:t>ds DNA cirkulární, 55nm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Garamond" pitchFamily="18" charset="0"/>
              </a:rPr>
              <a:t>Lidské papillomaviry (HPV) jsou vyvolavateli </a:t>
            </a:r>
            <a:r>
              <a:rPr lang="cs-CZ" sz="2800" b="1" smtClean="0">
                <a:latin typeface="Garamond" pitchFamily="18" charset="0"/>
              </a:rPr>
              <a:t>benigních tumorů </a:t>
            </a:r>
            <a:r>
              <a:rPr lang="cs-CZ" sz="2800" smtClean="0">
                <a:latin typeface="Garamond" pitchFamily="18" charset="0"/>
              </a:rPr>
              <a:t>na kůži a sliznicích (infekční bradavice)- způsobují proliferaci plochého dlaždicového epitelu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Garamond" pitchFamily="18" charset="0"/>
              </a:rPr>
              <a:t>Zdrojem infekce jsou oloupané epitelie, které se mohou přenášet kontaminovanými předměty či přímým kontaktem, některý typy se přenáší sexuálním stykem. (drobné poškození pokožky či její macerace)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Garamond" pitchFamily="18" charset="0"/>
              </a:rPr>
              <a:t>U některých typů riziko vzniku maligních nádorů (HPV 16,18,33,52 aj.- </a:t>
            </a:r>
            <a:r>
              <a:rPr lang="cs-CZ" sz="2800" b="1" smtClean="0">
                <a:latin typeface="Garamond" pitchFamily="18" charset="0"/>
              </a:rPr>
              <a:t>rakovina děložního čípku</a:t>
            </a:r>
            <a:r>
              <a:rPr lang="cs-CZ" sz="2800" smtClean="0">
                <a:latin typeface="Garamond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cs-CZ" sz="280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5000" i="1" smtClean="0">
                <a:effectLst/>
                <a:latin typeface="Garamond" pitchFamily="18" charset="0"/>
              </a:rPr>
              <a:t>Parvoviridae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smtClean="0">
                <a:latin typeface="Garamond" pitchFamily="18" charset="0"/>
              </a:rPr>
              <a:t>Nejmenší viry napadající eukaryotní buňky</a:t>
            </a:r>
          </a:p>
          <a:p>
            <a:pPr eaLnBrk="1" hangingPunct="1">
              <a:defRPr/>
            </a:pPr>
            <a:r>
              <a:rPr lang="cs-CZ" sz="3000" smtClean="0">
                <a:latin typeface="Garamond" pitchFamily="18" charset="0"/>
              </a:rPr>
              <a:t>Neobalené ssDNA +/</a:t>
            </a:r>
            <a:r>
              <a:rPr lang="cs-CZ" sz="3000" b="1" smtClean="0">
                <a:latin typeface="Garamond" pitchFamily="18" charset="0"/>
              </a:rPr>
              <a:t>-</a:t>
            </a:r>
          </a:p>
          <a:p>
            <a:pPr eaLnBrk="1" hangingPunct="1">
              <a:defRPr/>
            </a:pPr>
            <a:r>
              <a:rPr lang="cs-CZ" sz="3000" smtClean="0">
                <a:latin typeface="Garamond" pitchFamily="18" charset="0"/>
              </a:rPr>
              <a:t>rod </a:t>
            </a:r>
            <a:r>
              <a:rPr lang="cs-CZ" sz="3000" b="1" smtClean="0">
                <a:latin typeface="Garamond" pitchFamily="18" charset="0"/>
              </a:rPr>
              <a:t>Erythrovirus </a:t>
            </a:r>
            <a:r>
              <a:rPr lang="cs-CZ" sz="300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- Pátá dětská nemoc (erythema infectiousum)</a:t>
            </a:r>
          </a:p>
          <a:p>
            <a:pPr eaLnBrk="1" hangingPunct="1">
              <a:defRPr/>
            </a:pPr>
            <a:r>
              <a:rPr lang="cs-CZ" sz="3000" smtClean="0">
                <a:latin typeface="Garamond" pitchFamily="18" charset="0"/>
              </a:rPr>
              <a:t>Vyrážka v obličeji, později na končetinách</a:t>
            </a:r>
          </a:p>
          <a:p>
            <a:pPr eaLnBrk="1" hangingPunct="1">
              <a:defRPr/>
            </a:pPr>
            <a:endParaRPr lang="cs-CZ" sz="30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5000" smtClean="0">
                <a:effectLst/>
                <a:latin typeface="Garamond" pitchFamily="18" charset="0"/>
              </a:rPr>
              <a:t>Viry hepatitid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latin typeface="Garamond" pitchFamily="18" charset="0"/>
              </a:rPr>
              <a:t>Existuje pět hlavních typů virových hepatitid VHA až VHE, které způsobují viry HAV až HEV. Každý patří do jiné skupiny</a:t>
            </a:r>
            <a:endParaRPr lang="cs-CZ" sz="2800" b="1" smtClean="0">
              <a:solidFill>
                <a:srgbClr val="0000FF"/>
              </a:solidFill>
              <a:latin typeface="Garamond" pitchFamily="18" charset="0"/>
            </a:endParaRPr>
          </a:p>
          <a:p>
            <a:pPr eaLnBrk="1" hangingPunct="1"/>
            <a:r>
              <a:rPr lang="cs-CZ" sz="2800" b="1" smtClean="0">
                <a:solidFill>
                  <a:srgbClr val="0000FF"/>
                </a:solidFill>
                <a:latin typeface="Garamond" pitchFamily="18" charset="0"/>
              </a:rPr>
              <a:t>VHA a VHE</a:t>
            </a:r>
            <a:r>
              <a:rPr lang="cs-CZ" sz="2800" smtClean="0">
                <a:latin typeface="Garamond" pitchFamily="18" charset="0"/>
              </a:rPr>
              <a:t> (pomůcka: samohlásky) se přenášejí </a:t>
            </a:r>
            <a:r>
              <a:rPr lang="cs-CZ" sz="2800" b="1" smtClean="0">
                <a:solidFill>
                  <a:srgbClr val="0000FF"/>
                </a:solidFill>
                <a:latin typeface="Garamond" pitchFamily="18" charset="0"/>
              </a:rPr>
              <a:t>fekálně orální cestou</a:t>
            </a:r>
            <a:r>
              <a:rPr lang="cs-CZ" sz="2800" smtClean="0">
                <a:latin typeface="Garamond" pitchFamily="18" charset="0"/>
              </a:rPr>
              <a:t> (ruce), </a:t>
            </a:r>
            <a:r>
              <a:rPr lang="cs-CZ" sz="2800" b="1" smtClean="0">
                <a:solidFill>
                  <a:srgbClr val="0000FF"/>
                </a:solidFill>
                <a:latin typeface="Garamond" pitchFamily="18" charset="0"/>
              </a:rPr>
              <a:t>nepřecházejí do chronicity</a:t>
            </a:r>
          </a:p>
          <a:p>
            <a:pPr eaLnBrk="1" hangingPunct="1"/>
            <a:r>
              <a:rPr lang="cs-CZ" sz="2800" b="1" smtClean="0">
                <a:solidFill>
                  <a:srgbClr val="0000FF"/>
                </a:solidFill>
                <a:latin typeface="Garamond" pitchFamily="18" charset="0"/>
              </a:rPr>
              <a:t>VHB, VHC a VHD</a:t>
            </a:r>
            <a:r>
              <a:rPr lang="cs-CZ" sz="2800" smtClean="0">
                <a:latin typeface="Garamond" pitchFamily="18" charset="0"/>
              </a:rPr>
              <a:t>– přenos </a:t>
            </a:r>
            <a:r>
              <a:rPr lang="cs-CZ" sz="2800" b="1" smtClean="0">
                <a:solidFill>
                  <a:srgbClr val="0000FF"/>
                </a:solidFill>
                <a:latin typeface="Garamond" pitchFamily="18" charset="0"/>
              </a:rPr>
              <a:t>krví, popř. sexuální</a:t>
            </a:r>
            <a:r>
              <a:rPr lang="cs-CZ" sz="2800" smtClean="0">
                <a:latin typeface="Garamond" pitchFamily="18" charset="0"/>
              </a:rPr>
              <a:t>, </a:t>
            </a:r>
            <a:r>
              <a:rPr lang="cs-CZ" sz="2800" b="1" smtClean="0">
                <a:solidFill>
                  <a:srgbClr val="0000FF"/>
                </a:solidFill>
                <a:latin typeface="Garamond" pitchFamily="18" charset="0"/>
              </a:rPr>
              <a:t>mohou přecházet do chronicity</a:t>
            </a:r>
          </a:p>
          <a:p>
            <a:pPr eaLnBrk="1" hangingPunct="1"/>
            <a:r>
              <a:rPr lang="cs-CZ" sz="2800" smtClean="0">
                <a:latin typeface="Garamond" pitchFamily="18" charset="0"/>
              </a:rPr>
              <a:t>Nemají žádné společné antigeny, morfologicky i biologicky se liší, ale mají podobný klinický průběh</a:t>
            </a:r>
          </a:p>
          <a:p>
            <a:pPr eaLnBrk="1" hangingPunct="1">
              <a:buFont typeface="Wingdings" pitchFamily="2" charset="2"/>
              <a:buNone/>
            </a:pPr>
            <a:endParaRPr lang="cs-CZ" i="1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92" name="Group 40"/>
          <p:cNvGraphicFramePr>
            <a:graphicFrameLocks noGrp="1"/>
          </p:cNvGraphicFramePr>
          <p:nvPr/>
        </p:nvGraphicFramePr>
        <p:xfrm>
          <a:off x="250825" y="333375"/>
          <a:ext cx="8659813" cy="5513388"/>
        </p:xfrm>
        <a:graphic>
          <a:graphicData uri="http://schemas.openxmlformats.org/drawingml/2006/table">
            <a:tbl>
              <a:tblPr/>
              <a:tblGrid>
                <a:gridCol w="2487613"/>
                <a:gridCol w="3286125"/>
                <a:gridCol w="2886075"/>
              </a:tblGrid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Virus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Taxonomické zařazení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Přenos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HAV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Picornaviridae-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Hepatovirus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fekálně-orální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HBV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Hepadnaviridae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sexuální, krví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HCV (a HGV)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Flavivirus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krví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HDV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Delta agens – viroid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sexuální, krví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HEV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Příbuzný kalicivirům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fekálně-orální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Garamond" pitchFamily="18" charset="0"/>
              </a:rPr>
              <a:t>Hepatitidy</a:t>
            </a:r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68413"/>
            <a:ext cx="8534400" cy="5589587"/>
          </a:xfrm>
        </p:spPr>
        <p:txBody>
          <a:bodyPr/>
          <a:lstStyle/>
          <a:p>
            <a:pPr eaLnBrk="1" hangingPunct="1"/>
            <a:r>
              <a:rPr lang="cs-CZ" sz="3000" smtClean="0">
                <a:latin typeface="Garamond" pitchFamily="18" charset="0"/>
              </a:rPr>
              <a:t>Jde o </a:t>
            </a:r>
            <a:r>
              <a:rPr lang="cs-CZ" sz="3000" b="1" smtClean="0">
                <a:solidFill>
                  <a:schemeClr val="tx2"/>
                </a:solidFill>
                <a:latin typeface="Garamond" pitchFamily="18" charset="0"/>
              </a:rPr>
              <a:t>infekční </a:t>
            </a:r>
            <a:r>
              <a:rPr lang="cs-CZ" sz="3000" b="1" smtClean="0">
                <a:solidFill>
                  <a:srgbClr val="0000FF"/>
                </a:solidFill>
                <a:latin typeface="Garamond" pitchFamily="18" charset="0"/>
              </a:rPr>
              <a:t>záněty jater</a:t>
            </a:r>
            <a:r>
              <a:rPr lang="cs-CZ" sz="3000" smtClean="0">
                <a:latin typeface="Garamond" pitchFamily="18" charset="0"/>
              </a:rPr>
              <a:t>, lidově zvané žloutenky. Je ovšem nutno odlišit žloutenku jako přenosné virové onemocnění a žloutenku jako příznak, který je přítomen nejen při hepatitidě, ale i např. při obstrukci žlučových cest kameny</a:t>
            </a:r>
          </a:p>
          <a:p>
            <a:pPr eaLnBrk="1" hangingPunct="1"/>
            <a:r>
              <a:rPr lang="cs-CZ" sz="3000" b="1" smtClean="0">
                <a:solidFill>
                  <a:srgbClr val="0000FF"/>
                </a:solidFill>
                <a:latin typeface="Garamond" pitchFamily="18" charset="0"/>
              </a:rPr>
              <a:t>Pacient</a:t>
            </a:r>
            <a:r>
              <a:rPr lang="cs-CZ" sz="3000" smtClean="0">
                <a:latin typeface="Garamond" pitchFamily="18" charset="0"/>
              </a:rPr>
              <a:t> má horečky, trávicí potíže, může být přítomno zežloutnutí skléry či kůže, změna barvy moče a stolice atd. Hepatitidy B, C a D mohou přecházet do chronicity,  a někdy i být prekancerózou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38788" y="0"/>
            <a:ext cx="3605212" cy="2276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  <a:latin typeface="Garamond" pitchFamily="18" charset="0"/>
              </a:rPr>
              <a:t>Pacienti se žloutenkou</a:t>
            </a:r>
          </a:p>
        </p:txBody>
      </p:sp>
      <p:pic>
        <p:nvPicPr>
          <p:cNvPr id="115715" name="Picture 3" descr="111 jaund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781300"/>
            <a:ext cx="5435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 descr="112 imgJaundice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356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04800" y="6172200"/>
            <a:ext cx="4343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cs-CZ" sz="1200">
                <a:latin typeface="Arial" charset="0"/>
              </a:rPr>
              <a:t>medicine.ucsd.edu/Clinicalimg/skin-jaundice.html.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304800" y="3810000"/>
            <a:ext cx="373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cs-CZ" sz="1200">
                <a:latin typeface="Arial" charset="0"/>
              </a:rPr>
              <a:t>http://www.gihealth.com/images/imgJaundiceBig.jpg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5000" i="1" smtClean="0">
                <a:effectLst/>
                <a:latin typeface="Garamond" pitchFamily="18" charset="0"/>
              </a:rPr>
              <a:t>Hepadnaviridae</a:t>
            </a:r>
          </a:p>
        </p:txBody>
      </p:sp>
      <p:sp>
        <p:nvSpPr>
          <p:cNvPr id="37889" name="Zástupný symbol pro obsah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Rod </a:t>
            </a:r>
            <a:r>
              <a:rPr lang="cs-CZ" sz="3000" i="1" smtClean="0">
                <a:latin typeface="Garamond" pitchFamily="18" charset="0"/>
              </a:rPr>
              <a:t>Orthohepadnavirus</a:t>
            </a:r>
            <a:r>
              <a:rPr lang="cs-CZ" sz="3000" smtClean="0">
                <a:latin typeface="Garamond" pitchFamily="18" charset="0"/>
              </a:rPr>
              <a:t>- </a:t>
            </a:r>
            <a:r>
              <a:rPr lang="cs-CZ" sz="3000" b="1" smtClean="0">
                <a:latin typeface="Garamond" pitchFamily="18" charset="0"/>
              </a:rPr>
              <a:t>Virus hepatitidy B</a:t>
            </a:r>
            <a:r>
              <a:rPr lang="cs-CZ" sz="3000" smtClean="0">
                <a:latin typeface="Garamond" pitchFamily="18" charset="0"/>
              </a:rPr>
              <a:t> (HBV)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Cirkulární ds DNA, jejíž jeden kruh není uzavřen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Jeden z nejmenších genomů živočišných DNA virů (3200bází)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Patří k nejodolnějším živočišným virům- vydrží až týden v zaschlé krvi</a:t>
            </a:r>
          </a:p>
          <a:p>
            <a:pPr eaLnBrk="1" hangingPunct="1">
              <a:lnSpc>
                <a:spcPct val="90000"/>
              </a:lnSpc>
            </a:pPr>
            <a:endParaRPr lang="cs-CZ" sz="3000" smtClean="0">
              <a:latin typeface="Garamond" pitchFamily="18" charset="0"/>
            </a:endParaRPr>
          </a:p>
        </p:txBody>
      </p:sp>
      <p:pic>
        <p:nvPicPr>
          <p:cNvPr id="37891" name="Picture 1027" descr="14 HBV hbvrd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581525"/>
            <a:ext cx="3059112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3"/>
          <p:cNvSpPr>
            <a:spLocks noChangeArrowheads="1"/>
          </p:cNvSpPr>
          <p:nvPr/>
        </p:nvSpPr>
        <p:spPr bwMode="auto">
          <a:xfrm>
            <a:off x="6300788" y="3644900"/>
            <a:ext cx="1368425" cy="129698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800">
              <a:latin typeface="Lucida Sans Unicode" pitchFamily="34" charset="0"/>
            </a:endParaRPr>
          </a:p>
        </p:txBody>
      </p:sp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3995738" y="3716338"/>
            <a:ext cx="1150937" cy="10795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800">
              <a:latin typeface="Lucida Sans Unicode" pitchFamily="34" charset="0"/>
            </a:endParaRPr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1476375" y="3500438"/>
            <a:ext cx="1728788" cy="17287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800">
              <a:latin typeface="Lucida Sans Unicode" pitchFamily="34" charset="0"/>
            </a:endParaRPr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1835150" y="3860800"/>
            <a:ext cx="9366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800">
              <a:latin typeface="Lucida Sans Unicode" pitchFamily="34" charset="0"/>
            </a:endParaRP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6659563" y="3933825"/>
            <a:ext cx="576262" cy="5762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800">
              <a:latin typeface="Lucida Sans Unicode" pitchFamily="34" charset="0"/>
            </a:endParaRP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1403350" y="5229225"/>
            <a:ext cx="21605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>
                <a:latin typeface="Arial" charset="0"/>
              </a:rPr>
              <a:t>Kompletní virion (Daneho tělísko)</a:t>
            </a:r>
          </a:p>
          <a:p>
            <a:pPr>
              <a:spcBef>
                <a:spcPct val="50000"/>
              </a:spcBef>
            </a:pPr>
            <a:r>
              <a:rPr lang="cs-CZ" sz="1800">
                <a:latin typeface="Arial" charset="0"/>
              </a:rPr>
              <a:t>42 nm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3708400" y="5300663"/>
            <a:ext cx="18716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>
                <a:latin typeface="Arial" charset="0"/>
              </a:rPr>
              <a:t>Pouhý prázdný HBsAg</a:t>
            </a:r>
          </a:p>
          <a:p>
            <a:pPr>
              <a:spcBef>
                <a:spcPct val="50000"/>
              </a:spcBef>
            </a:pPr>
            <a:r>
              <a:rPr lang="cs-CZ" sz="1800">
                <a:latin typeface="Arial" charset="0"/>
              </a:rPr>
              <a:t>22 nm</a:t>
            </a: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6227763" y="5300663"/>
            <a:ext cx="194468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>
                <a:latin typeface="Arial" charset="0"/>
              </a:rPr>
              <a:t>HBsAg, uvnitř delta agens (VHD)</a:t>
            </a:r>
          </a:p>
          <a:p>
            <a:pPr>
              <a:spcBef>
                <a:spcPct val="50000"/>
              </a:spcBef>
            </a:pPr>
            <a:r>
              <a:rPr lang="cs-CZ" sz="1800">
                <a:latin typeface="Arial" charset="0"/>
              </a:rPr>
              <a:t>35 nm</a:t>
            </a:r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395288" y="981075"/>
            <a:ext cx="84978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cs-CZ" sz="2400"/>
              <a:t>Kompletní virion představuje tzv. </a:t>
            </a:r>
            <a:r>
              <a:rPr lang="cs-CZ" sz="2400" b="1"/>
              <a:t>Daneova částice</a:t>
            </a:r>
            <a:r>
              <a:rPr lang="cs-CZ" sz="2400"/>
              <a:t> (průměr 42nm)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cs-CZ" sz="2400"/>
              <a:t>Obal virionu tvoří antigen HBs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cs-CZ" sz="2400"/>
              <a:t>HBsAg je nadprodukován, takže v krvi kolují i </a:t>
            </a:r>
            <a:r>
              <a:rPr lang="cs-CZ" sz="2400" b="1">
                <a:solidFill>
                  <a:srgbClr val="0000FF"/>
                </a:solidFill>
              </a:rPr>
              <a:t>prázdné obaly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cs-CZ" sz="2400" i="1"/>
              <a:t>Do prázdného HBsAg může proniknout také delta agens –                        původce hepatitidy D</a:t>
            </a:r>
            <a:endParaRPr lang="cs-CZ" sz="2400"/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cs-CZ" sz="2400"/>
              <a:t>Nukleokapsida- HBcAg, HbeAg</a:t>
            </a:r>
          </a:p>
        </p:txBody>
      </p:sp>
      <p:sp>
        <p:nvSpPr>
          <p:cNvPr id="38924" name="Rectangle 12"/>
          <p:cNvSpPr>
            <a:spLocks noGrp="1"/>
          </p:cNvSpPr>
          <p:nvPr>
            <p:ph type="title" idx="4294967295"/>
          </p:nvPr>
        </p:nvSpPr>
        <p:spPr bwMode="auto">
          <a:xfrm>
            <a:off x="395288" y="188913"/>
            <a:ext cx="8229600" cy="7064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z="4200" smtClean="0">
                <a:effectLst/>
                <a:latin typeface="Garamond" pitchFamily="18" charset="0"/>
              </a:rPr>
              <a:t>Virus hepatitidy 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  <a:latin typeface="Garamond" pitchFamily="18" charset="0"/>
              </a:rPr>
              <a:t>Hepatitida B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3000" smtClean="0">
                <a:latin typeface="Garamond" pitchFamily="18" charset="0"/>
              </a:rPr>
              <a:t>ID- 2 měsíce</a:t>
            </a:r>
          </a:p>
          <a:p>
            <a:pPr eaLnBrk="1" hangingPunct="1"/>
            <a:r>
              <a:rPr lang="cs-CZ" sz="3000" smtClean="0">
                <a:latin typeface="Garamond" pitchFamily="18" charset="0"/>
              </a:rPr>
              <a:t>Přenos krví, sekrety (mateřské mléko, sliny, sperma)</a:t>
            </a:r>
          </a:p>
          <a:p>
            <a:pPr eaLnBrk="1" hangingPunct="1"/>
            <a:r>
              <a:rPr lang="cs-CZ" sz="3000" smtClean="0">
                <a:latin typeface="Garamond" pitchFamily="18" charset="0"/>
              </a:rPr>
              <a:t>U 75% případů- akutní hepatitida, u 25% probíhá infekce inaparentně</a:t>
            </a:r>
          </a:p>
          <a:p>
            <a:pPr eaLnBrk="1" hangingPunct="1"/>
            <a:r>
              <a:rPr lang="cs-CZ" sz="3000" smtClean="0">
                <a:latin typeface="Garamond" pitchFamily="18" charset="0"/>
              </a:rPr>
              <a:t>Asi u 5-10% </a:t>
            </a:r>
            <a:r>
              <a:rPr lang="cs-CZ" sz="2800" smtClean="0">
                <a:latin typeface="Garamond" pitchFamily="18" charset="0"/>
              </a:rPr>
              <a:t>nemocných- perzistentní infekce, </a:t>
            </a:r>
            <a:r>
              <a:rPr lang="cs-CZ" sz="3000" smtClean="0">
                <a:latin typeface="Garamond" pitchFamily="18" charset="0"/>
              </a:rPr>
              <a:t>ojediněle se může  změnit v chronickou hepatitidu (cirhóza jater, hepatocelulární karcinom)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  <a:latin typeface="Garamond" pitchFamily="18" charset="0"/>
              </a:rPr>
              <a:t>Diagnostika HBV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HBV má </a:t>
            </a:r>
            <a:r>
              <a:rPr lang="cs-CZ" sz="3000" b="1" smtClean="0">
                <a:solidFill>
                  <a:srgbClr val="0000FF"/>
                </a:solidFill>
                <a:latin typeface="Garamond" pitchFamily="18" charset="0"/>
              </a:rPr>
              <a:t>tři pro diagnostiku významné antigeny</a:t>
            </a:r>
            <a:r>
              <a:rPr lang="cs-CZ" sz="3000" smtClean="0">
                <a:latin typeface="Garamond" pitchFamily="18" charset="0"/>
              </a:rPr>
              <a:t>. Jen dva z nich však nalézáme v</a:t>
            </a:r>
            <a:r>
              <a:rPr lang="cs-CZ" sz="3000" smtClean="0">
                <a:solidFill>
                  <a:schemeClr val="bg1"/>
                </a:solidFill>
                <a:latin typeface="Garamond" pitchFamily="18" charset="0"/>
              </a:rPr>
              <a:t>.</a:t>
            </a:r>
            <a:r>
              <a:rPr lang="cs-CZ" sz="3000" smtClean="0">
                <a:latin typeface="Garamond" pitchFamily="18" charset="0"/>
              </a:rPr>
              <a:t>séru:</a:t>
            </a:r>
            <a:r>
              <a:rPr lang="cs-CZ" sz="300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cs-CZ" sz="3000" b="1" smtClean="0">
                <a:solidFill>
                  <a:srgbClr val="0000FF"/>
                </a:solidFill>
                <a:latin typeface="Garamond" pitchFamily="18" charset="0"/>
              </a:rPr>
              <a:t>HBsAg</a:t>
            </a:r>
            <a:r>
              <a:rPr lang="cs-CZ" sz="300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cs-CZ" sz="3000" smtClean="0">
                <a:latin typeface="Garamond" pitchFamily="18" charset="0"/>
              </a:rPr>
              <a:t>a </a:t>
            </a:r>
            <a:r>
              <a:rPr lang="cs-CZ" sz="3000" b="1" smtClean="0">
                <a:solidFill>
                  <a:srgbClr val="0000FF"/>
                </a:solidFill>
                <a:latin typeface="Garamond" pitchFamily="18" charset="0"/>
              </a:rPr>
              <a:t>HBeAg</a:t>
            </a:r>
            <a:r>
              <a:rPr lang="cs-CZ" sz="3000" smtClean="0">
                <a:latin typeface="Garamond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b="1" smtClean="0">
                <a:solidFill>
                  <a:srgbClr val="0000FF"/>
                </a:solidFill>
                <a:latin typeface="Garamond" pitchFamily="18" charset="0"/>
              </a:rPr>
              <a:t>HBsAg se tvoří v nadbytku</a:t>
            </a:r>
            <a:r>
              <a:rPr lang="cs-CZ" sz="3000" smtClean="0">
                <a:latin typeface="Garamond" pitchFamily="18" charset="0"/>
              </a:rPr>
              <a:t>, takže je ho vždy v</a:t>
            </a:r>
            <a:r>
              <a:rPr lang="cs-CZ" sz="3000" smtClean="0">
                <a:solidFill>
                  <a:schemeClr val="bg1"/>
                </a:solidFill>
                <a:latin typeface="Garamond" pitchFamily="18" charset="0"/>
              </a:rPr>
              <a:t>.</a:t>
            </a:r>
            <a:r>
              <a:rPr lang="cs-CZ" sz="3000" smtClean="0">
                <a:latin typeface="Garamond" pitchFamily="18" charset="0"/>
              </a:rPr>
              <a:t>séru hodně, proto se hodí pro screening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Protilátky naopak můžeme stanovovat proti všem třem z nich: </a:t>
            </a:r>
            <a:r>
              <a:rPr lang="cs-CZ" sz="3000" b="1" smtClean="0">
                <a:solidFill>
                  <a:srgbClr val="0000FF"/>
                </a:solidFill>
                <a:latin typeface="Garamond" pitchFamily="18" charset="0"/>
              </a:rPr>
              <a:t>anti-HBs</a:t>
            </a:r>
            <a:r>
              <a:rPr lang="cs-CZ" sz="3000" smtClean="0">
                <a:latin typeface="Garamond" pitchFamily="18" charset="0"/>
              </a:rPr>
              <a:t>, </a:t>
            </a:r>
            <a:r>
              <a:rPr lang="cs-CZ" sz="3000" b="1" smtClean="0">
                <a:solidFill>
                  <a:srgbClr val="0000FF"/>
                </a:solidFill>
                <a:latin typeface="Garamond" pitchFamily="18" charset="0"/>
              </a:rPr>
              <a:t>anti-HBe</a:t>
            </a:r>
            <a:r>
              <a:rPr lang="cs-CZ" sz="3000" smtClean="0">
                <a:latin typeface="Garamond" pitchFamily="18" charset="0"/>
              </a:rPr>
              <a:t> i</a:t>
            </a:r>
            <a:r>
              <a:rPr lang="cs-CZ" sz="300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cs-CZ" sz="3000" b="1" smtClean="0">
                <a:solidFill>
                  <a:srgbClr val="0000FF"/>
                </a:solidFill>
                <a:latin typeface="Garamond" pitchFamily="18" charset="0"/>
              </a:rPr>
              <a:t>anti-HBc</a:t>
            </a:r>
            <a:r>
              <a:rPr lang="cs-CZ" sz="3000" smtClean="0">
                <a:latin typeface="Garamond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smtClean="0">
                <a:latin typeface="Garamond" pitchFamily="18" charset="0"/>
              </a:rPr>
              <a:t> Diagnostiku případně doplní </a:t>
            </a:r>
            <a:r>
              <a:rPr lang="cs-CZ" sz="3000" b="1" smtClean="0">
                <a:solidFill>
                  <a:srgbClr val="0000FF"/>
                </a:solidFill>
                <a:latin typeface="Garamond" pitchFamily="18" charset="0"/>
              </a:rPr>
              <a:t>PCR</a:t>
            </a:r>
            <a:r>
              <a:rPr lang="cs-CZ" sz="3000" smtClean="0">
                <a:latin typeface="Garamond" pitchFamily="18" charset="0"/>
              </a:rPr>
              <a:t>, průkaz </a:t>
            </a:r>
            <a:r>
              <a:rPr lang="cs-CZ" sz="3000" b="1" smtClean="0">
                <a:solidFill>
                  <a:srgbClr val="0000FF"/>
                </a:solidFill>
                <a:latin typeface="Garamond" pitchFamily="18" charset="0"/>
              </a:rPr>
              <a:t>jaterních enzymů</a:t>
            </a:r>
            <a:r>
              <a:rPr lang="cs-CZ" sz="3000" smtClean="0">
                <a:latin typeface="Garamond" pitchFamily="18" charset="0"/>
              </a:rPr>
              <a:t> aj.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  <a:latin typeface="Garamond" pitchFamily="18" charset="0"/>
              </a:rPr>
              <a:t>Rozdělení virů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cs-CZ" sz="2600" smtClean="0">
                <a:latin typeface="Arial" charset="0"/>
              </a:rPr>
              <a:t>Podle nukleové kyseliny rozdělujeme viry na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DNA viry a RNA viry</a:t>
            </a:r>
            <a:r>
              <a:rPr lang="cs-CZ" sz="2600" smtClean="0">
                <a:latin typeface="Arial" charset="0"/>
              </a:rPr>
              <a:t>- mají tedy vždy jen jeden typ NK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sz="2600" smtClean="0">
                <a:latin typeface="Arial" charset="0"/>
              </a:rPr>
              <a:t>Podle počtu vláken DNA/RNA jednovláknové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(ss) a dvouvláknové (ds),</a:t>
            </a:r>
            <a:r>
              <a:rPr lang="cs-CZ" sz="2600" smtClean="0">
                <a:latin typeface="Arial" charset="0"/>
              </a:rPr>
              <a:t> u jednovláknových se ještě rozlišuje, zda se jedná o "plus" vlákno nebo "mínus" vlákno.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sz="2600" smtClean="0">
                <a:latin typeface="Arial" charset="0"/>
              </a:rPr>
              <a:t>Podle přítomnosti virového obalu se jak DNA, tak i RNA viry dělí na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obalené a neobalené</a:t>
            </a:r>
            <a:r>
              <a:rPr lang="cs-CZ" sz="2600" smtClean="0">
                <a:latin typeface="Arial" charset="0"/>
              </a:rPr>
              <a:t>.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sz="2600" smtClean="0">
                <a:latin typeface="Arial" charset="0"/>
              </a:rPr>
              <a:t>Dále se klasifikují do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čeledí a rodů</a:t>
            </a:r>
            <a:r>
              <a:rPr lang="cs-CZ" sz="2600" smtClean="0">
                <a:latin typeface="Arial" charset="0"/>
              </a:rPr>
              <a:t>, jako bakterie či živočichové; zato druhové názvy se zpravidla nepoužívají</a:t>
            </a:r>
            <a:endParaRPr lang="cs-CZ" sz="2600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16 hepb-c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381000" y="6170613"/>
            <a:ext cx="3594100" cy="2746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1200">
                <a:latin typeface="Lucida Sans Unicode" pitchFamily="34" charset="0"/>
              </a:rPr>
              <a:t>pathmicro.med.sc.edu/virol/hepatitis-disease2.htm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01 Průběh VHB do chronic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81000" y="6170613"/>
            <a:ext cx="3594100" cy="2746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1200">
                <a:latin typeface="Lucida Sans Unicode" pitchFamily="34" charset="0"/>
              </a:rPr>
              <a:t>pathmicro.med.sc.edu/virol/hepatitis-disease2.htm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569325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sz="4000" smtClean="0">
                <a:effectLst/>
                <a:latin typeface="Garamond" pitchFamily="18" charset="0"/>
              </a:rPr>
              <a:t>Původci respiračních infekcí u člověka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3600" smtClean="0">
                <a:latin typeface="Garamond" pitchFamily="18" charset="0"/>
              </a:rPr>
              <a:t>Viry chřipky</a:t>
            </a:r>
          </a:p>
          <a:p>
            <a:endParaRPr lang="cs-CZ" sz="1000" smtClean="0">
              <a:latin typeface="Garamond" pitchFamily="18" charset="0"/>
            </a:endParaRPr>
          </a:p>
          <a:p>
            <a:r>
              <a:rPr lang="cs-CZ" sz="3600" smtClean="0">
                <a:latin typeface="Garamond" pitchFamily="18" charset="0"/>
              </a:rPr>
              <a:t>Viry parachřipky</a:t>
            </a:r>
          </a:p>
          <a:p>
            <a:endParaRPr lang="cs-CZ" sz="1000" smtClean="0">
              <a:latin typeface="Garamond" pitchFamily="18" charset="0"/>
            </a:endParaRPr>
          </a:p>
          <a:p>
            <a:r>
              <a:rPr lang="cs-CZ" sz="3600" smtClean="0">
                <a:latin typeface="Garamond" pitchFamily="18" charset="0"/>
              </a:rPr>
              <a:t>Adenoviry</a:t>
            </a:r>
          </a:p>
          <a:p>
            <a:endParaRPr lang="cs-CZ" sz="1000" smtClean="0">
              <a:latin typeface="Garamond" pitchFamily="18" charset="0"/>
            </a:endParaRPr>
          </a:p>
          <a:p>
            <a:r>
              <a:rPr lang="cs-CZ" sz="3600" smtClean="0">
                <a:latin typeface="Garamond" pitchFamily="18" charset="0"/>
              </a:rPr>
              <a:t>RS virus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2606824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Chřipka</a:t>
            </a:r>
          </a:p>
        </p:txBody>
      </p:sp>
      <p:sp>
        <p:nvSpPr>
          <p:cNvPr id="49154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52513"/>
            <a:ext cx="8534400" cy="5272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Chřipka je </a:t>
            </a:r>
            <a:r>
              <a:rPr lang="cs-CZ" sz="28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onemocnění celého těla. </a:t>
            </a:r>
            <a:r>
              <a:rPr lang="cs-CZ" sz="2800" smtClean="0">
                <a:latin typeface="Arial" charset="0"/>
                <a:cs typeface="Arial" charset="0"/>
              </a:rPr>
              <a:t>K obrazu chřipky nepatří rýma ani bolesti v krku, ale suchý kašel, vysoké horečky, pocit ucpaného nosu, bolesti hlavy, schvácenost a bolesti svalů. Začíná často velice prudce.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Při těžkém průběhu se vyvine bronchitida a pneumonie.</a:t>
            </a:r>
          </a:p>
          <a:p>
            <a:pPr>
              <a:lnSpc>
                <a:spcPct val="90000"/>
              </a:lnSpc>
            </a:pPr>
            <a:r>
              <a:rPr lang="cs-CZ" sz="28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Nebezpečná</a:t>
            </a:r>
            <a:r>
              <a:rPr lang="cs-CZ" sz="280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cs-CZ" sz="2800" smtClean="0">
                <a:latin typeface="Arial" charset="0"/>
                <a:cs typeface="Arial" charset="0"/>
              </a:rPr>
              <a:t>bývá chřipka u imunosuprimovaných (především delší trvání), těhotných, starších osob. Na druhou stranu, některé subtypy postihují více mladé, zdravé lidi paradoxně právě kvůli příliš dobré imunitě.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sah 1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435975" cy="4738687"/>
          </a:xfrm>
        </p:spPr>
        <p:txBody>
          <a:bodyPr/>
          <a:lstStyle/>
          <a:p>
            <a:r>
              <a:rPr lang="cs-CZ" sz="2800" smtClean="0">
                <a:latin typeface="Arial" charset="0"/>
                <a:cs typeface="Arial" charset="0"/>
              </a:rPr>
              <a:t>Čeleď </a:t>
            </a:r>
            <a:r>
              <a:rPr lang="cs-CZ" sz="2800" b="1" smtClean="0">
                <a:latin typeface="Arial" charset="0"/>
                <a:cs typeface="Arial" charset="0"/>
              </a:rPr>
              <a:t>Orthomyxoviridae</a:t>
            </a:r>
            <a:r>
              <a:rPr lang="cs-CZ" sz="2800" smtClean="0">
                <a:latin typeface="Arial" charset="0"/>
                <a:cs typeface="Arial" charset="0"/>
              </a:rPr>
              <a:t>- chřipka typu </a:t>
            </a:r>
            <a:r>
              <a:rPr lang="cs-CZ" sz="2800" b="1" smtClean="0">
                <a:latin typeface="Arial" charset="0"/>
                <a:cs typeface="Arial" charset="0"/>
              </a:rPr>
              <a:t>A, B </a:t>
            </a:r>
            <a:r>
              <a:rPr lang="cs-CZ" sz="2800" smtClean="0">
                <a:latin typeface="Arial" charset="0"/>
                <a:cs typeface="Arial" charset="0"/>
              </a:rPr>
              <a:t>a</a:t>
            </a:r>
            <a:r>
              <a:rPr lang="cs-CZ" sz="2800" b="1" smtClean="0">
                <a:latin typeface="Arial" charset="0"/>
                <a:cs typeface="Arial" charset="0"/>
              </a:rPr>
              <a:t> C</a:t>
            </a:r>
          </a:p>
          <a:p>
            <a:endParaRPr lang="cs-CZ" sz="2800" b="1" smtClean="0">
              <a:latin typeface="Arial" charset="0"/>
              <a:cs typeface="Arial" charset="0"/>
            </a:endParaRPr>
          </a:p>
          <a:p>
            <a:r>
              <a:rPr lang="cs-CZ" sz="2800" b="1" smtClean="0">
                <a:latin typeface="Arial" charset="0"/>
                <a:cs typeface="Arial" charset="0"/>
              </a:rPr>
              <a:t>Virus chřipky A</a:t>
            </a:r>
            <a:r>
              <a:rPr lang="cs-CZ" sz="2800" smtClean="0">
                <a:latin typeface="Arial" charset="0"/>
                <a:cs typeface="Arial" charset="0"/>
              </a:rPr>
              <a:t> - nejčastější příčina klasického klinického obrazu chřipky, vyvolává každoroční epidemie, (pandemie jednou za 10-40 let). Kromě lidí postihuje i prasata, ptáky a další zvířata.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Virus chřipky B - epidemie každých cca 5 let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Virus chřipky C - lehká onemocnění dýchacích cest, endemický výskyt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106"/>
          </a:xfrm>
        </p:spPr>
        <p:txBody>
          <a:bodyPr rtlCol="0"/>
          <a:lstStyle/>
          <a:p>
            <a:pPr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Viry chřipky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Z vlastností viru chřipky je nejdůležitější antigenní proměnlivost. U viru chřipky se rozeznává 15 podtypů podle hemaglutininového antigenu (H) a 9 podtypů podle různé neuraminidázy (N).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Je možný lehký </a:t>
            </a:r>
            <a:r>
              <a:rPr lang="cs-CZ" sz="28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antigenní posun – drift</a:t>
            </a:r>
            <a:r>
              <a:rPr lang="cs-CZ" sz="2800" smtClean="0">
                <a:latin typeface="Arial" charset="0"/>
                <a:cs typeface="Arial" charset="0"/>
              </a:rPr>
              <a:t>, tedy drobné změny antigenních oblastí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Je také možná </a:t>
            </a:r>
            <a:r>
              <a:rPr lang="cs-CZ" sz="28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antigenní výměna – shift:</a:t>
            </a:r>
            <a:r>
              <a:rPr lang="cs-CZ" sz="2800" smtClean="0">
                <a:latin typeface="Arial" charset="0"/>
                <a:cs typeface="Arial" charset="0"/>
              </a:rPr>
              <a:t> objeví se zcela nový podtyp s novým H, popřípadě N. Může dojít i ke genetickému přeskládání a vzniku nového hybridu</a:t>
            </a:r>
          </a:p>
          <a:p>
            <a:endParaRPr lang="cs-CZ" smtClean="0"/>
          </a:p>
        </p:txBody>
      </p:sp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Chřipka typu 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9330" name="Picture 2" descr="http://www.abc.net.au/health/library/img/flu_virus_di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0350"/>
            <a:ext cx="6072187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sah 1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229600" cy="4738687"/>
          </a:xfrm>
        </p:spPr>
        <p:txBody>
          <a:bodyPr/>
          <a:lstStyle/>
          <a:p>
            <a:r>
              <a:rPr lang="cs-CZ" sz="3000" smtClean="0">
                <a:latin typeface="Arial" charset="0"/>
                <a:cs typeface="Arial" charset="0"/>
              </a:rPr>
              <a:t>1918-1919 „španělská chřipka“ (H1N1)</a:t>
            </a:r>
          </a:p>
          <a:p>
            <a:r>
              <a:rPr lang="cs-CZ" sz="3000" smtClean="0">
                <a:latin typeface="Arial" charset="0"/>
                <a:cs typeface="Arial" charset="0"/>
              </a:rPr>
              <a:t>1957 „asijská chřipka“ (H2N2)</a:t>
            </a:r>
          </a:p>
          <a:p>
            <a:r>
              <a:rPr lang="cs-CZ" sz="3000" smtClean="0">
                <a:latin typeface="Arial" charset="0"/>
                <a:cs typeface="Arial" charset="0"/>
              </a:rPr>
              <a:t>1968 „hongkongská chřipka“ (H2N3)</a:t>
            </a:r>
          </a:p>
          <a:p>
            <a:r>
              <a:rPr lang="cs-CZ" sz="3000" smtClean="0">
                <a:latin typeface="Arial" charset="0"/>
                <a:cs typeface="Arial" charset="0"/>
              </a:rPr>
              <a:t>2009 „mexická chřipka“ (prasečí) (H1N1)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114"/>
          </a:xfrm>
        </p:spPr>
        <p:txBody>
          <a:bodyPr rtlCol="0"/>
          <a:lstStyle/>
          <a:p>
            <a:pPr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Pandemie a epidemie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2" descr="http://4.bp.blogspot.com/-stPnqldC_t8/Tbo0Qa-BK2I/AAAAAAAAAEs/sQSUq4JO62I/s1600/1918-flu-pande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429000"/>
            <a:ext cx="47910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079432" cy="685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Viry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parachřipky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parainfluenzy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57338"/>
            <a:ext cx="8610600" cy="5300662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Jsou to paramyxoviry, blízce příbuzné viru příušnic a vzdáleněji i viru spalniček</a:t>
            </a:r>
          </a:p>
          <a:p>
            <a:endParaRPr lang="cs-CZ" smtClean="0">
              <a:latin typeface="Arial" charset="0"/>
              <a:cs typeface="Arial" charset="0"/>
            </a:endParaRPr>
          </a:p>
          <a:p>
            <a:r>
              <a:rPr lang="cs-CZ" smtClean="0">
                <a:latin typeface="Arial" charset="0"/>
                <a:cs typeface="Arial" charset="0"/>
              </a:rPr>
              <a:t>Vyvolávají především infekce </a:t>
            </a:r>
            <a:r>
              <a:rPr lang="cs-CZ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horních cest dýchacích </a:t>
            </a:r>
            <a:r>
              <a:rPr lang="cs-CZ" smtClean="0">
                <a:latin typeface="Arial" charset="0"/>
                <a:cs typeface="Arial" charset="0"/>
              </a:rPr>
              <a:t>(u dětí). Chřipce podobný </a:t>
            </a:r>
            <a:r>
              <a:rPr lang="cs-CZ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kašel</a:t>
            </a:r>
            <a:r>
              <a:rPr lang="cs-CZ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cs-CZ" smtClean="0">
                <a:latin typeface="Arial" charset="0"/>
                <a:cs typeface="Arial" charset="0"/>
              </a:rPr>
              <a:t>však může být též, většinou však (zvlášť u dospělých) bez horečky.</a:t>
            </a:r>
          </a:p>
        </p:txBody>
      </p:sp>
      <p:pic>
        <p:nvPicPr>
          <p:cNvPr id="53251" name="Picture 5" descr="parainfluen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437063"/>
            <a:ext cx="238918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sah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3000" smtClean="0">
                <a:latin typeface="Garamond" pitchFamily="18" charset="0"/>
              </a:rPr>
              <a:t>ds DNA neobalené viry</a:t>
            </a:r>
          </a:p>
          <a:p>
            <a:pPr eaLnBrk="1" hangingPunct="1"/>
            <a:r>
              <a:rPr lang="cs-CZ" sz="3000" smtClean="0">
                <a:latin typeface="Garamond" pitchFamily="18" charset="0"/>
              </a:rPr>
              <a:t>Kubická symetrie kapsidy (pravidelný 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z="3000" smtClean="0">
                <a:latin typeface="Garamond" pitchFamily="18" charset="0"/>
              </a:rPr>
              <a:t>   dvacetistěn) s výběžky (adsorpce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z="3000" smtClean="0">
                <a:latin typeface="Garamond" pitchFamily="18" charset="0"/>
              </a:rPr>
              <a:t>   na vnímavou buňku)</a:t>
            </a:r>
          </a:p>
          <a:p>
            <a:pPr eaLnBrk="1" hangingPunct="1"/>
            <a:endParaRPr lang="cs-CZ" sz="3000" smtClean="0">
              <a:latin typeface="Garamond" pitchFamily="18" charset="0"/>
            </a:endParaRPr>
          </a:p>
          <a:p>
            <a:pPr eaLnBrk="1" hangingPunct="1"/>
            <a:r>
              <a:rPr lang="cs-CZ" sz="3000" smtClean="0">
                <a:latin typeface="Garamond" pitchFamily="18" charset="0"/>
              </a:rPr>
              <a:t>Rod </a:t>
            </a:r>
            <a:r>
              <a:rPr lang="cs-CZ" sz="3000" b="1" smtClean="0">
                <a:latin typeface="Garamond" pitchFamily="18" charset="0"/>
              </a:rPr>
              <a:t>Mastadenovirus </a:t>
            </a:r>
            <a:r>
              <a:rPr lang="cs-CZ" sz="3000" smtClean="0">
                <a:latin typeface="Garamond" pitchFamily="18" charset="0"/>
              </a:rPr>
              <a:t>(zvířecí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z="3000" smtClean="0">
                <a:latin typeface="Garamond" pitchFamily="18" charset="0"/>
              </a:rPr>
              <a:t>   a lidské adenoviry)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z="3000" smtClean="0">
                <a:latin typeface="Garamond" pitchFamily="18" charset="0"/>
              </a:rPr>
              <a:t>   </a:t>
            </a:r>
          </a:p>
        </p:txBody>
      </p:sp>
      <p:pic>
        <p:nvPicPr>
          <p:cNvPr id="116739" name="Picture 2" descr="http://oncos.com/_/images/adenovi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836613"/>
            <a:ext cx="2627312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 descr="http://4.bp.blogspot.com/_6473206TEqw/SWd3AN9GzUI/AAAAAAAAAhE/BGRnzIYZsPw/s400/em_aden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787775"/>
            <a:ext cx="25558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1" name="Rectangle 5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5000" i="1" smtClean="0">
                <a:effectLst/>
                <a:latin typeface="Garamond" pitchFamily="18" charset="0"/>
              </a:rPr>
              <a:t>Adenoviridae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mtClean="0">
                <a:effectLst/>
                <a:latin typeface="Garamond" pitchFamily="18" charset="0"/>
              </a:rPr>
              <a:t>Lidské adenoviry</a:t>
            </a:r>
          </a:p>
        </p:txBody>
      </p:sp>
      <p:sp>
        <p:nvSpPr>
          <p:cNvPr id="117763" name="Zástupný symbol pro obsah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>
                <a:solidFill>
                  <a:schemeClr val="accent2"/>
                </a:solidFill>
                <a:latin typeface="Arial" charset="0"/>
                <a:cs typeface="Arial" charset="0"/>
              </a:rPr>
              <a:t>47 serotypů adenovirů, které mohou být patogenní pro člověka</a:t>
            </a:r>
            <a:r>
              <a:rPr lang="cs-CZ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  <a:cs typeface="Arial" charset="0"/>
              </a:rPr>
              <a:t>Mohou vyvolávat </a:t>
            </a:r>
            <a:r>
              <a:rPr lang="cs-CZ" b="1" smtClean="0">
                <a:solidFill>
                  <a:schemeClr val="tx2"/>
                </a:solidFill>
                <a:latin typeface="Arial" charset="0"/>
                <a:cs typeface="Arial" charset="0"/>
              </a:rPr>
              <a:t>rýmy, záněty hltanu, záněty spojivek</a:t>
            </a:r>
            <a:r>
              <a:rPr lang="cs-CZ" smtClean="0">
                <a:latin typeface="Arial" charset="0"/>
                <a:cs typeface="Arial" charset="0"/>
              </a:rPr>
              <a:t> (od lehčích po závažné)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  <a:cs typeface="Arial" charset="0"/>
              </a:rPr>
              <a:t>Typy 40 a 41 způsobují </a:t>
            </a:r>
            <a:r>
              <a:rPr lang="cs-CZ" b="1" smtClean="0">
                <a:solidFill>
                  <a:schemeClr val="tx2"/>
                </a:solidFill>
                <a:latin typeface="Arial" charset="0"/>
                <a:cs typeface="Arial" charset="0"/>
              </a:rPr>
              <a:t>průjmy malých dětí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  <a:cs typeface="Arial" charset="0"/>
              </a:rPr>
              <a:t>Jeden typ také může způsobovat </a:t>
            </a:r>
            <a:r>
              <a:rPr lang="cs-CZ" b="1" smtClean="0">
                <a:solidFill>
                  <a:schemeClr val="tx2"/>
                </a:solidFill>
                <a:latin typeface="Arial" charset="0"/>
                <a:cs typeface="Arial" charset="0"/>
              </a:rPr>
              <a:t>zánět močového měchýře s krvácením</a:t>
            </a:r>
          </a:p>
          <a:p>
            <a:pPr eaLnBrk="1" hangingPunct="1"/>
            <a:r>
              <a:rPr lang="cs-CZ" smtClean="0">
                <a:latin typeface="Arial" charset="0"/>
              </a:rPr>
              <a:t>Adenovirové nákazy jsou běžné v zimě, na jaře a na začátku léta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z="5000" smtClean="0">
                <a:effectLst/>
                <a:latin typeface="Garamond" pitchFamily="18" charset="0"/>
              </a:rPr>
              <a:t>Virová částice - virion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Virion není buňka</a:t>
            </a:r>
            <a:r>
              <a:rPr lang="cs-CZ" sz="2600" smtClean="0">
                <a:latin typeface="Arial" charset="0"/>
              </a:rPr>
              <a:t> </a:t>
            </a:r>
          </a:p>
          <a:p>
            <a:pPr eaLnBrk="1" hangingPunct="1"/>
            <a:r>
              <a:rPr lang="cs-CZ" sz="2600" smtClean="0">
                <a:latin typeface="Arial" charset="0"/>
              </a:rPr>
              <a:t>Viriony mají menší rozměry než většina buněk včetně bakteriálních: nejčastěji 20 – 300 nm</a:t>
            </a:r>
          </a:p>
          <a:p>
            <a:pPr eaLnBrk="1" hangingPunct="1"/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Skladba virionu</a:t>
            </a:r>
          </a:p>
          <a:p>
            <a:pPr lvl="1" eaLnBrk="1" hangingPunct="1"/>
            <a:r>
              <a:rPr lang="cs-CZ" sz="2600" smtClean="0">
                <a:latin typeface="Arial" charset="0"/>
              </a:rPr>
              <a:t>NK (nukleoid)- cirkulární nebo lineární, u některých segmentovaný genom + kapsida (proteinový plášť)</a:t>
            </a:r>
          </a:p>
          <a:p>
            <a:pPr lvl="1" eaLnBrk="1" hangingPunct="1"/>
            <a:r>
              <a:rPr lang="cs-CZ" sz="2600" smtClean="0">
                <a:latin typeface="Arial" charset="0"/>
              </a:rPr>
              <a:t>obal (u obalených virů)</a:t>
            </a:r>
          </a:p>
          <a:p>
            <a:pPr lvl="1" eaLnBrk="1" hangingPunct="1"/>
            <a:r>
              <a:rPr lang="cs-CZ" sz="2600" smtClean="0">
                <a:latin typeface="Arial" charset="0"/>
              </a:rPr>
              <a:t>u některých odlišná, atypická skladba (VHB)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458200" cy="1295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RS virus (respirační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syncyciální</a:t>
            </a:r>
            <a:r>
              <a:rPr lang="cs-CZ" dirty="0">
                <a:latin typeface="Arial" pitchFamily="34" charset="0"/>
                <a:cs typeface="Arial" pitchFamily="34" charset="0"/>
              </a:rPr>
              <a:t> virus,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pneumovirus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153400" cy="4724400"/>
          </a:xfrm>
        </p:spPr>
        <p:txBody>
          <a:bodyPr/>
          <a:lstStyle/>
          <a:p>
            <a:r>
              <a:rPr lang="cs-CZ" sz="3000" smtClean="0">
                <a:latin typeface="Arial" charset="0"/>
                <a:cs typeface="Arial" charset="0"/>
              </a:rPr>
              <a:t>Je vzdáleně příbuzný virům parachřipek</a:t>
            </a:r>
          </a:p>
          <a:p>
            <a:r>
              <a:rPr lang="cs-CZ" sz="3000" smtClean="0">
                <a:latin typeface="Arial" charset="0"/>
                <a:cs typeface="Arial" charset="0"/>
              </a:rPr>
              <a:t>RS-virus je </a:t>
            </a:r>
            <a:r>
              <a:rPr lang="cs-CZ" sz="30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významným patogenem dolních cest dýchacích v prvním půlroce života. </a:t>
            </a:r>
            <a:r>
              <a:rPr lang="cs-CZ" sz="3000" smtClean="0">
                <a:latin typeface="Arial" charset="0"/>
                <a:cs typeface="Arial" charset="0"/>
              </a:rPr>
              <a:t>U starších dětí  a dospělých mírné infekce HCD</a:t>
            </a:r>
            <a:r>
              <a:rPr lang="cs-CZ" sz="30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cs-CZ" sz="3000" smtClean="0">
                <a:latin typeface="Arial" charset="0"/>
                <a:cs typeface="Arial" charset="0"/>
              </a:rPr>
              <a:t>(rýma, kašel, zvýšená teplota). </a:t>
            </a:r>
            <a:endParaRPr lang="cs-CZ" sz="300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r>
              <a:rPr lang="cs-CZ" sz="3000" smtClean="0">
                <a:latin typeface="Arial" charset="0"/>
                <a:cs typeface="Arial" charset="0"/>
              </a:rPr>
              <a:t>Jak napovídá název, způsobují </a:t>
            </a:r>
            <a:r>
              <a:rPr lang="cs-CZ" sz="30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splývání nakažených buněk</a:t>
            </a:r>
            <a:r>
              <a:rPr lang="cs-CZ" sz="300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cs-CZ" sz="3000" smtClean="0">
                <a:latin typeface="Arial" charset="0"/>
                <a:cs typeface="Arial" charset="0"/>
              </a:rPr>
              <a:t>(syncycia – soubuní)</a:t>
            </a:r>
            <a:endParaRPr lang="cs-CZ" sz="30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r>
              <a:rPr lang="cs-CZ" sz="30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Diagnostika</a:t>
            </a:r>
            <a:r>
              <a:rPr lang="cs-CZ" sz="3000" smtClean="0">
                <a:latin typeface="Arial" charset="0"/>
                <a:cs typeface="Arial" charset="0"/>
              </a:rPr>
              <a:t> – ELISA, přímo tkáňové kultury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627063"/>
            <a:ext cx="6630988" cy="685800"/>
          </a:xfrm>
        </p:spPr>
        <p:txBody>
          <a:bodyPr wrap="square" lIns="91440" tIns="45720" rIns="91440" bIns="45720" numCol="1" rtlCol="0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cs-CZ" i="1" smtClean="0">
                <a:effectLst/>
                <a:latin typeface="Arial" charset="0"/>
              </a:rPr>
              <a:t>Mycoplasma pneumoniae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4294967295"/>
          </p:nvPr>
        </p:nvSpPr>
        <p:spPr>
          <a:xfrm>
            <a:off x="455613" y="1752600"/>
            <a:ext cx="8226425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3000" smtClean="0">
                <a:latin typeface="Arial" charset="0"/>
              </a:rPr>
              <a:t>zvláštní skupina bakterií – Mollicutes, </a:t>
            </a:r>
            <a:r>
              <a:rPr lang="cs-CZ" sz="3000" b="1" smtClean="0">
                <a:solidFill>
                  <a:schemeClr val="tx2"/>
                </a:solidFill>
                <a:latin typeface="Arial" charset="0"/>
              </a:rPr>
              <a:t>nemají buněčnou stěnu</a:t>
            </a:r>
            <a:endParaRPr lang="cs-CZ" sz="30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sz="3000" smtClean="0">
                <a:latin typeface="Arial" charset="0"/>
              </a:rPr>
              <a:t>původcem tzv. </a:t>
            </a:r>
            <a:r>
              <a:rPr lang="cs-CZ" sz="3000" b="1" smtClean="0">
                <a:latin typeface="Arial" charset="0"/>
              </a:rPr>
              <a:t>atypických pneumonií</a:t>
            </a:r>
            <a:r>
              <a:rPr lang="cs-CZ" sz="300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3000" smtClean="0">
                <a:latin typeface="Arial" charset="0"/>
              </a:rPr>
              <a:t>mohou nastat i mimoplicní komplikace (srdeční, nervové a jiné).</a:t>
            </a:r>
          </a:p>
          <a:p>
            <a:pPr>
              <a:lnSpc>
                <a:spcPct val="90000"/>
              </a:lnSpc>
            </a:pPr>
            <a:r>
              <a:rPr lang="cs-CZ" sz="3000" smtClean="0">
                <a:latin typeface="Arial" charset="0"/>
              </a:rPr>
              <a:t>často naopak jen jako rýma nebo úplně bez příznaků</a:t>
            </a:r>
          </a:p>
          <a:p>
            <a:pPr>
              <a:lnSpc>
                <a:spcPct val="90000"/>
              </a:lnSpc>
            </a:pPr>
            <a:r>
              <a:rPr lang="cs-CZ" sz="3000" smtClean="0">
                <a:latin typeface="Arial" charset="0"/>
              </a:rPr>
              <a:t>přenos vzduchem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38687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Garamond" pitchFamily="18" charset="0"/>
              </a:rPr>
              <a:t>Příušnice</a:t>
            </a:r>
          </a:p>
          <a:p>
            <a:pPr eaLnBrk="1" hangingPunct="1"/>
            <a:r>
              <a:rPr lang="cs-CZ" sz="3200" smtClean="0">
                <a:latin typeface="Garamond" pitchFamily="18" charset="0"/>
              </a:rPr>
              <a:t>Zarděnky</a:t>
            </a:r>
          </a:p>
          <a:p>
            <a:pPr eaLnBrk="1" hangingPunct="1"/>
            <a:r>
              <a:rPr lang="cs-CZ" sz="3200" smtClean="0">
                <a:latin typeface="Garamond" pitchFamily="18" charset="0"/>
              </a:rPr>
              <a:t>Spalničky</a:t>
            </a:r>
          </a:p>
          <a:p>
            <a:pPr eaLnBrk="1" hangingPunct="1"/>
            <a:r>
              <a:rPr lang="cs-CZ" sz="3200" smtClean="0">
                <a:latin typeface="Garamond" pitchFamily="18" charset="0"/>
              </a:rPr>
              <a:t>Dětská obrna</a:t>
            </a:r>
          </a:p>
          <a:p>
            <a:pPr eaLnBrk="1" hangingPunct="1"/>
            <a:r>
              <a:rPr lang="cs-CZ" sz="3200" smtClean="0">
                <a:latin typeface="Garamond" pitchFamily="18" charset="0"/>
              </a:rPr>
              <a:t>Rotavirové infekce</a:t>
            </a:r>
          </a:p>
          <a:p>
            <a:pPr eaLnBrk="1" hangingPunct="1"/>
            <a:r>
              <a:rPr lang="cs-CZ" sz="3200" smtClean="0">
                <a:latin typeface="Garamond" pitchFamily="18" charset="0"/>
              </a:rPr>
              <a:t>(Pátá dětská nemoc)</a:t>
            </a:r>
          </a:p>
          <a:p>
            <a:pPr eaLnBrk="1" hangingPunct="1"/>
            <a:r>
              <a:rPr lang="cs-CZ" sz="3200" smtClean="0">
                <a:latin typeface="Garamond" pitchFamily="18" charset="0"/>
              </a:rPr>
              <a:t>(Plané neštovice)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cs-CZ" sz="3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Klasické virové infekce dětského věku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eaLnBrk="1" hangingPunct="1"/>
            <a:r>
              <a:rPr lang="cs-CZ" i="1" smtClean="0">
                <a:latin typeface="Garamond" pitchFamily="18" charset="0"/>
              </a:rPr>
              <a:t>Paramyxoviridae</a:t>
            </a:r>
            <a:r>
              <a:rPr lang="cs-CZ" smtClean="0">
                <a:latin typeface="Garamond" pitchFamily="18" charset="0"/>
              </a:rPr>
              <a:t>- </a:t>
            </a:r>
            <a:r>
              <a:rPr lang="cs-CZ" i="1" smtClean="0">
                <a:latin typeface="Garamond" pitchFamily="18" charset="0"/>
              </a:rPr>
              <a:t>Paramyxoviriae</a:t>
            </a:r>
            <a:r>
              <a:rPr lang="cs-CZ" smtClean="0">
                <a:latin typeface="Garamond" pitchFamily="18" charset="0"/>
              </a:rPr>
              <a:t>- Rod </a:t>
            </a:r>
            <a:r>
              <a:rPr lang="cs-CZ" b="1" smtClean="0">
                <a:latin typeface="Garamond" pitchFamily="18" charset="0"/>
              </a:rPr>
              <a:t>Rubulavirus</a:t>
            </a:r>
            <a:r>
              <a:rPr lang="cs-CZ" smtClean="0">
                <a:latin typeface="Garamond" pitchFamily="18" charset="0"/>
              </a:rPr>
              <a:t> (obalené ssRNA viry negativní polarity, nesegmentované)</a:t>
            </a:r>
          </a:p>
          <a:p>
            <a:pPr eaLnBrk="1" hangingPunct="1"/>
            <a:r>
              <a:rPr lang="cs-CZ" smtClean="0">
                <a:latin typeface="Garamond" pitchFamily="18" charset="0"/>
              </a:rPr>
              <a:t>Příušnice jsou generalizované onemocnění</a:t>
            </a:r>
          </a:p>
          <a:p>
            <a:pPr eaLnBrk="1" hangingPunct="1"/>
            <a:r>
              <a:rPr lang="cs-CZ" smtClean="0">
                <a:latin typeface="Garamond" pitchFamily="18" charset="0"/>
              </a:rPr>
              <a:t>Většinou benigní dětská choroba, přenos kapénkovou infekcí</a:t>
            </a:r>
          </a:p>
          <a:p>
            <a:pPr eaLnBrk="1" hangingPunct="1"/>
            <a:r>
              <a:rPr lang="cs-CZ" smtClean="0">
                <a:latin typeface="Garamond" pitchFamily="18" charset="0"/>
              </a:rPr>
              <a:t>Virus infikuje hlavně epitelie vývodů 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mtClean="0">
                <a:latin typeface="Garamond" pitchFamily="18" charset="0"/>
              </a:rPr>
              <a:t>   příušních  a ostatních slinných žláz, 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mtClean="0">
                <a:latin typeface="Garamond" pitchFamily="18" charset="0"/>
              </a:rPr>
              <a:t>   dochází k jejich zduření a zánětu</a:t>
            </a:r>
          </a:p>
          <a:p>
            <a:pPr eaLnBrk="1" hangingPunct="1"/>
            <a:r>
              <a:rPr lang="cs-CZ" smtClean="0">
                <a:latin typeface="Garamond" pitchFamily="18" charset="0"/>
              </a:rPr>
              <a:t>Proniká také do CNS, pankreatu, pohlavních 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mtClean="0">
                <a:latin typeface="Garamond" pitchFamily="18" charset="0"/>
              </a:rPr>
              <a:t>   a mléčných žláz, a ledvin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3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Virus příušnic (v. epidemické parotitidy)</a:t>
            </a:r>
          </a:p>
        </p:txBody>
      </p:sp>
      <p:pic>
        <p:nvPicPr>
          <p:cNvPr id="59395" name="Picture 5" descr="s_1136664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3357563"/>
            <a:ext cx="21986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xfrm>
            <a:off x="4140" y="188913"/>
            <a:ext cx="7153349" cy="936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Virus zarděnek (rubeola)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183187"/>
          </a:xfrm>
        </p:spPr>
        <p:txBody>
          <a:bodyPr/>
          <a:lstStyle/>
          <a:p>
            <a:pPr eaLnBrk="1" hangingPunct="1"/>
            <a:r>
              <a:rPr lang="cs-CZ" sz="2800" i="1" smtClean="0">
                <a:latin typeface="Garamond" pitchFamily="18" charset="0"/>
              </a:rPr>
              <a:t>Togaviridae</a:t>
            </a:r>
            <a:r>
              <a:rPr lang="cs-CZ" sz="2800" smtClean="0">
                <a:latin typeface="Garamond" pitchFamily="18" charset="0"/>
              </a:rPr>
              <a:t>- </a:t>
            </a:r>
            <a:r>
              <a:rPr lang="cs-CZ" sz="2800" b="1" smtClean="0">
                <a:latin typeface="Garamond" pitchFamily="18" charset="0"/>
              </a:rPr>
              <a:t>rod Rubivirus</a:t>
            </a:r>
            <a:r>
              <a:rPr lang="cs-CZ" sz="2800" smtClean="0">
                <a:latin typeface="Garamond" pitchFamily="18" charset="0"/>
              </a:rPr>
              <a:t> (obalené +ssRNA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z="2800" smtClean="0">
                <a:latin typeface="Garamond" pitchFamily="18" charset="0"/>
              </a:rPr>
              <a:t>   viry, nesegmentované)</a:t>
            </a:r>
          </a:p>
          <a:p>
            <a:pPr eaLnBrk="1" hangingPunct="1"/>
            <a:r>
              <a:rPr lang="cs-CZ" sz="2800" smtClean="0">
                <a:latin typeface="Garamond" pitchFamily="18" charset="0"/>
              </a:rPr>
              <a:t>Přenos přímým stykem, vstupní branou 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z="2800" smtClean="0">
                <a:latin typeface="Garamond" pitchFamily="18" charset="0"/>
              </a:rPr>
              <a:t>   je sliznice nosohltanu</a:t>
            </a:r>
          </a:p>
          <a:p>
            <a:pPr eaLnBrk="1" hangingPunct="1"/>
            <a:r>
              <a:rPr lang="cs-CZ" sz="2800" smtClean="0">
                <a:latin typeface="Garamond" pitchFamily="18" charset="0"/>
              </a:rPr>
              <a:t>Mírné onemocnění –vyrážka, teplota 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z="2800" smtClean="0">
                <a:latin typeface="Garamond" pitchFamily="18" charset="0"/>
              </a:rPr>
              <a:t>   a zduření lymfatických uzlin</a:t>
            </a:r>
          </a:p>
          <a:p>
            <a:pPr eaLnBrk="1" hangingPunct="1"/>
            <a:r>
              <a:rPr lang="cs-CZ" sz="2800" smtClean="0">
                <a:latin typeface="Garamond" pitchFamily="18" charset="0"/>
              </a:rPr>
              <a:t>Nebezpečí poškození plodu v těhotenství (kongenitální infekce- smrt, potrat, vrozené vady), největší v prvních 3 měsících </a:t>
            </a:r>
          </a:p>
          <a:p>
            <a:pPr eaLnBrk="1" hangingPunct="1"/>
            <a:r>
              <a:rPr lang="cs-CZ" sz="2800" smtClean="0">
                <a:latin typeface="Garamond" pitchFamily="18" charset="0"/>
              </a:rPr>
              <a:t>Očkování živou atenuovanou vakcínou</a:t>
            </a:r>
          </a:p>
          <a:p>
            <a:pPr eaLnBrk="1" hangingPunct="1"/>
            <a:endParaRPr lang="cs-CZ" sz="2800" smtClean="0">
              <a:latin typeface="Garamond" pitchFamily="18" charset="0"/>
            </a:endParaRPr>
          </a:p>
        </p:txBody>
      </p:sp>
      <p:pic>
        <p:nvPicPr>
          <p:cNvPr id="60419" name="Picture 5" descr="1342_135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0"/>
            <a:ext cx="20288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sah 1"/>
          <p:cNvSpPr>
            <a:spLocks noGrp="1"/>
          </p:cNvSpPr>
          <p:nvPr>
            <p:ph idx="1"/>
          </p:nvPr>
        </p:nvSpPr>
        <p:spPr>
          <a:xfrm>
            <a:off x="250825" y="836613"/>
            <a:ext cx="8642350" cy="58324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sz="2600" i="1" smtClean="0">
                <a:latin typeface="Garamond" pitchFamily="18" charset="0"/>
              </a:rPr>
              <a:t>Paramyxoviridae</a:t>
            </a:r>
            <a:r>
              <a:rPr lang="cs-CZ" sz="2600" smtClean="0">
                <a:latin typeface="Garamond" pitchFamily="18" charset="0"/>
              </a:rPr>
              <a:t>- </a:t>
            </a:r>
            <a:r>
              <a:rPr lang="cs-CZ" sz="2600" i="1" smtClean="0">
                <a:latin typeface="Garamond" pitchFamily="18" charset="0"/>
              </a:rPr>
              <a:t>Paramyxoviriae</a:t>
            </a:r>
            <a:r>
              <a:rPr lang="cs-CZ" sz="2600" smtClean="0">
                <a:latin typeface="Garamond" pitchFamily="18" charset="0"/>
              </a:rPr>
              <a:t>- Rod </a:t>
            </a:r>
            <a:r>
              <a:rPr lang="cs-CZ" sz="2600" b="1" smtClean="0">
                <a:latin typeface="Garamond" pitchFamily="18" charset="0"/>
              </a:rPr>
              <a:t>Morbillivirus </a:t>
            </a:r>
            <a:r>
              <a:rPr lang="cs-CZ" sz="2600" smtClean="0">
                <a:latin typeface="Garamond" pitchFamily="18" charset="0"/>
              </a:rPr>
              <a:t>(obalené ssRNA viry negativní polarity, nesegmentované)</a:t>
            </a:r>
          </a:p>
          <a:p>
            <a:pPr eaLnBrk="1" hangingPunct="1"/>
            <a:r>
              <a:rPr lang="cs-CZ" sz="2600" smtClean="0">
                <a:latin typeface="Garamond" pitchFamily="18" charset="0"/>
              </a:rPr>
              <a:t>Virus vstupuje do těla dýchacím traktem a množí se v respirační sliznici, proniká do regionálních lymfatických uzlin, kde tvoří obrovské mnohojaderné buňky. Rozvíjející imunitní reakce vede k destrukci infikovaných buněk (endotelií kapilár)- typická vyrážka</a:t>
            </a:r>
          </a:p>
          <a:p>
            <a:pPr eaLnBrk="1" hangingPunct="1"/>
            <a:r>
              <a:rPr lang="cs-CZ" sz="2600" smtClean="0">
                <a:latin typeface="Garamond" pitchFamily="18" charset="0"/>
              </a:rPr>
              <a:t>1. katarální stádium (horečka, rýma, kašel), 2. stádium vyrážky- charakteristický exantém na tvářích a za ušima</a:t>
            </a:r>
          </a:p>
          <a:p>
            <a:pPr eaLnBrk="1" hangingPunct="1"/>
            <a:r>
              <a:rPr lang="cs-CZ" sz="2600" smtClean="0">
                <a:latin typeface="Garamond" pitchFamily="18" charset="0"/>
              </a:rPr>
              <a:t>Subakutní sklerozující panencefalitida- po infekci v dětství virus přetrvává v mozku a po čase se aktivuje, postižení CNS</a:t>
            </a:r>
          </a:p>
          <a:p>
            <a:pPr eaLnBrk="1" hangingPunct="1"/>
            <a:r>
              <a:rPr lang="cs-CZ" sz="2600" smtClean="0">
                <a:latin typeface="Garamond" pitchFamily="18" charset="0"/>
              </a:rPr>
              <a:t>Díky systematické vakcinaci je výskyt spalniček u nás krajně vzácný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6492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3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Virus spalniček (</a:t>
            </a:r>
            <a:r>
              <a:rPr lang="cs-CZ" sz="3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morbilli</a:t>
            </a:r>
            <a:r>
              <a:rPr lang="cs-CZ" sz="3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" descr="Graphic: Characteristics of Measle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0"/>
            <a:ext cx="6329363" cy="6858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251520" y="188913"/>
            <a:ext cx="8712968" cy="9810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cs-CZ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Virus přenosné dětské obrny (</a:t>
            </a:r>
            <a:r>
              <a:rPr lang="cs-CZ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polyomyelitis</a:t>
            </a:r>
            <a:r>
              <a:rPr lang="cs-CZ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)</a:t>
            </a:r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665662"/>
          </a:xfrm>
        </p:spPr>
        <p:txBody>
          <a:bodyPr/>
          <a:lstStyle/>
          <a:p>
            <a:pPr eaLnBrk="1" hangingPunct="1"/>
            <a:r>
              <a:rPr lang="cs-CZ" sz="2800" i="1" smtClean="0">
                <a:latin typeface="Garamond" pitchFamily="18" charset="0"/>
              </a:rPr>
              <a:t>Picornaviridae</a:t>
            </a:r>
            <a:r>
              <a:rPr lang="cs-CZ" sz="2800" smtClean="0">
                <a:latin typeface="Garamond" pitchFamily="18" charset="0"/>
              </a:rPr>
              <a:t>- rod Enterovirus – </a:t>
            </a:r>
            <a:r>
              <a:rPr lang="cs-CZ" sz="2800" b="1" smtClean="0">
                <a:latin typeface="Garamond" pitchFamily="18" charset="0"/>
              </a:rPr>
              <a:t>Polioviry</a:t>
            </a:r>
            <a:r>
              <a:rPr lang="cs-CZ" sz="2800" smtClean="0">
                <a:latin typeface="Garamond" pitchFamily="18" charset="0"/>
              </a:rPr>
              <a:t> (neobalené +ssRna viry, nesegmentované)</a:t>
            </a:r>
          </a:p>
          <a:p>
            <a:pPr eaLnBrk="1" hangingPunct="1"/>
            <a:r>
              <a:rPr lang="cs-CZ" sz="2800" smtClean="0">
                <a:latin typeface="Garamond" pitchFamily="18" charset="0"/>
              </a:rPr>
              <a:t>Vstup do těla zažívacím traktem, do CNS se dostává hematogenní cestou</a:t>
            </a:r>
          </a:p>
          <a:p>
            <a:pPr eaLnBrk="1" hangingPunct="1"/>
            <a:r>
              <a:rPr lang="cs-CZ" sz="2800" smtClean="0">
                <a:latin typeface="Garamond" pitchFamily="18" charset="0"/>
              </a:rPr>
              <a:t>V 90-95% případů inaparentní infekce, 4-8% abortivní forma (neurčité horečnaté onemocnění), pouze v 1-2% dochází k paralytické formě onemocnění- rozvíjí se chabé obrny (především dolních končetin)</a:t>
            </a:r>
          </a:p>
          <a:p>
            <a:pPr eaLnBrk="1" hangingPunct="1"/>
            <a:r>
              <a:rPr lang="cs-CZ" sz="2800" smtClean="0">
                <a:latin typeface="Garamond" pitchFamily="18" charset="0"/>
              </a:rPr>
              <a:t>Očkování- inaktivovaná (Salkova) a živá orální (Sabinova) vakcina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850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mtClean="0">
                <a:effectLst/>
                <a:latin typeface="Garamond" pitchFamily="18" charset="0"/>
              </a:rPr>
              <a:t>Rotavirové infekce</a:t>
            </a:r>
          </a:p>
        </p:txBody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8435975" cy="56165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i="1" smtClean="0">
                <a:latin typeface="Garamond" pitchFamily="18" charset="0"/>
              </a:rPr>
              <a:t>Reoviridae</a:t>
            </a:r>
            <a:r>
              <a:rPr lang="cs-CZ" sz="2800" smtClean="0">
                <a:latin typeface="Garamond" pitchFamily="18" charset="0"/>
              </a:rPr>
              <a:t>- rod Roravirus (neobalené dsRNA viry, segmentované)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Garamond" pitchFamily="18" charset="0"/>
              </a:rPr>
              <a:t>Název podle kulatého tvaru virionů připomínající ozubená kolečka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Garamond" pitchFamily="18" charset="0"/>
              </a:rPr>
              <a:t>Rotaviry jsou původci závažných průjmů u kojenců a malých dětí (od 6 měsíců do 2 let věku), nebezpečí dehydratace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Garamond" pitchFamily="18" charset="0"/>
              </a:rPr>
              <a:t>U větších dětí a dospělých probíhá infekce inaparentně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Garamond" pitchFamily="18" charset="0"/>
              </a:rPr>
              <a:t>Maximum výskytu v zimních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800" smtClean="0">
                <a:latin typeface="Garamond" pitchFamily="18" charset="0"/>
              </a:rPr>
              <a:t>   měsících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Garamond" pitchFamily="18" charset="0"/>
              </a:rPr>
              <a:t>Přenos fekálně-orální cestou,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800" smtClean="0">
                <a:latin typeface="Garamond" pitchFamily="18" charset="0"/>
              </a:rPr>
              <a:t>   asi i respirační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Garamond" pitchFamily="18" charset="0"/>
              </a:rPr>
              <a:t>Očkování </a:t>
            </a:r>
          </a:p>
        </p:txBody>
      </p:sp>
      <p:pic>
        <p:nvPicPr>
          <p:cNvPr id="64515" name="Picture 5" descr="vsd6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400550"/>
            <a:ext cx="31321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sz="4000" dirty="0" smtClean="0">
                <a:latin typeface="Garamond" pitchFamily="18" charset="0"/>
              </a:rPr>
              <a:t>Přehled metod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356225"/>
          </a:xfrm>
        </p:spPr>
        <p:txBody>
          <a:bodyPr/>
          <a:lstStyle/>
          <a:p>
            <a:pPr eaLnBrk="1" hangingPunct="1"/>
            <a:r>
              <a:rPr lang="cs-CZ" sz="2500" b="1" smtClean="0">
                <a:solidFill>
                  <a:srgbClr val="227A8F"/>
                </a:solidFill>
                <a:latin typeface="Arial" charset="0"/>
              </a:rPr>
              <a:t>Přímé metody </a:t>
            </a:r>
            <a:r>
              <a:rPr lang="cs-CZ" sz="2500" i="1" smtClean="0">
                <a:latin typeface="Arial" charset="0"/>
              </a:rPr>
              <a:t>(práce se </a:t>
            </a:r>
            <a:r>
              <a:rPr lang="cs-CZ" sz="2500" b="1" i="1" smtClean="0">
                <a:latin typeface="Arial" charset="0"/>
              </a:rPr>
              <a:t>vzorkem</a:t>
            </a:r>
            <a:r>
              <a:rPr lang="cs-CZ" sz="2500" i="1" smtClean="0">
                <a:latin typeface="Arial" charset="0"/>
              </a:rPr>
              <a:t> či </a:t>
            </a:r>
            <a:r>
              <a:rPr lang="cs-CZ" sz="2500" b="1" i="1" smtClean="0">
                <a:latin typeface="Arial" charset="0"/>
              </a:rPr>
              <a:t>kmenem</a:t>
            </a:r>
            <a:r>
              <a:rPr lang="cs-CZ" sz="2500" i="1" smtClean="0">
                <a:latin typeface="Arial" charset="0"/>
              </a:rPr>
              <a:t>)</a:t>
            </a:r>
          </a:p>
          <a:p>
            <a:pPr lvl="1" eaLnBrk="1" hangingPunct="1"/>
            <a:r>
              <a:rPr lang="cs-CZ" sz="2500" smtClean="0">
                <a:latin typeface="Arial" charset="0"/>
              </a:rPr>
              <a:t>Mikroskopie – </a:t>
            </a:r>
            <a:r>
              <a:rPr lang="cs-CZ" sz="2500" i="1" smtClean="0">
                <a:latin typeface="Arial" charset="0"/>
              </a:rPr>
              <a:t>u virů obtížná </a:t>
            </a:r>
            <a:r>
              <a:rPr lang="cs-CZ" sz="2500" smtClean="0">
                <a:latin typeface="Arial" charset="0"/>
              </a:rPr>
              <a:t>, </a:t>
            </a:r>
            <a:r>
              <a:rPr lang="cs-CZ" sz="2500" smtClean="0">
                <a:latin typeface="Arial" charset="0"/>
                <a:cs typeface="Arial" charset="0"/>
                <a:sym typeface="Wingdings" pitchFamily="2" charset="2"/>
              </a:rPr>
              <a:t>elektronoptická, optická jen k průkazu něčeho, co viry dělají in vivo či in vitro (inkluze, cytopatický efekt)</a:t>
            </a:r>
            <a:endParaRPr lang="cs-CZ" sz="2500" i="1" smtClean="0">
              <a:latin typeface="Arial" charset="0"/>
            </a:endParaRPr>
          </a:p>
          <a:p>
            <a:pPr lvl="1" eaLnBrk="1" hangingPunct="1"/>
            <a:r>
              <a:rPr lang="cs-CZ" sz="2500" smtClean="0">
                <a:latin typeface="Arial" charset="0"/>
              </a:rPr>
              <a:t>Kultivace – </a:t>
            </a:r>
            <a:r>
              <a:rPr lang="cs-CZ" sz="2500" smtClean="0">
                <a:latin typeface="Arial" charset="0"/>
                <a:cs typeface="Arial" charset="0"/>
                <a:sym typeface="Wingdings" pitchFamily="2" charset="2"/>
              </a:rPr>
              <a:t>izolace vyžaduje živé buňky</a:t>
            </a:r>
            <a:endParaRPr lang="cs-CZ" sz="2500" i="1" smtClean="0">
              <a:solidFill>
                <a:srgbClr val="33CC33"/>
              </a:solidFill>
              <a:latin typeface="Arial" charset="0"/>
            </a:endParaRPr>
          </a:p>
          <a:p>
            <a:pPr lvl="1" eaLnBrk="1" hangingPunct="1"/>
            <a:r>
              <a:rPr lang="cs-CZ" sz="2500" smtClean="0">
                <a:latin typeface="Arial" charset="0"/>
              </a:rPr>
              <a:t>Biochemické metody – u virů se nepoužívají</a:t>
            </a:r>
          </a:p>
          <a:p>
            <a:pPr lvl="1" eaLnBrk="1" hangingPunct="1"/>
            <a:r>
              <a:rPr lang="cs-CZ" sz="2500" b="1" smtClean="0">
                <a:latin typeface="Arial" charset="0"/>
              </a:rPr>
              <a:t>Průkaz antigenu (pomocí protilátky)</a:t>
            </a:r>
          </a:p>
          <a:p>
            <a:pPr lvl="1" eaLnBrk="1" hangingPunct="1"/>
            <a:r>
              <a:rPr lang="cs-CZ" sz="2500" smtClean="0">
                <a:latin typeface="Arial" charset="0"/>
              </a:rPr>
              <a:t>Pokus na zvířeti – vzácně</a:t>
            </a:r>
          </a:p>
          <a:p>
            <a:pPr lvl="1" eaLnBrk="1" hangingPunct="1"/>
            <a:r>
              <a:rPr lang="cs-CZ" sz="2500" b="1" smtClean="0">
                <a:latin typeface="Arial" charset="0"/>
              </a:rPr>
              <a:t>Průkaz nukleové kyseliny</a:t>
            </a:r>
          </a:p>
          <a:p>
            <a:pPr eaLnBrk="1" hangingPunct="1"/>
            <a:r>
              <a:rPr lang="cs-CZ" sz="2500" b="1" smtClean="0">
                <a:solidFill>
                  <a:srgbClr val="227A8F"/>
                </a:solidFill>
                <a:latin typeface="Arial" charset="0"/>
              </a:rPr>
              <a:t>Nepřímé metody</a:t>
            </a:r>
          </a:p>
          <a:p>
            <a:pPr lvl="1" eaLnBrk="1" hangingPunct="1"/>
            <a:r>
              <a:rPr lang="cs-CZ" sz="2500" b="1" smtClean="0">
                <a:latin typeface="Arial" charset="0"/>
              </a:rPr>
              <a:t>Průkaz protilátek (pomocí antigenu)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  <a:latin typeface="Garamond" pitchFamily="18" charset="0"/>
              </a:rPr>
              <a:t>Nukleokapsida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cs-CZ" sz="2600" smtClean="0">
                <a:latin typeface="Arial" charset="0"/>
              </a:rPr>
              <a:t>je přítomna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u všech virů</a:t>
            </a:r>
          </a:p>
          <a:p>
            <a:pPr marL="457200" indent="-457200" eaLnBrk="1" hangingPunct="1"/>
            <a:r>
              <a:rPr lang="cs-CZ" sz="2600" smtClean="0">
                <a:latin typeface="Arial" charset="0"/>
              </a:rPr>
              <a:t>skládá se z 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nukleové kyseliny</a:t>
            </a:r>
            <a:r>
              <a:rPr lang="cs-CZ" sz="2600" smtClean="0">
                <a:latin typeface="Arial" charset="0"/>
              </a:rPr>
              <a:t> (DNA, RNA) a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bílkovinné kapsidy</a:t>
            </a:r>
          </a:p>
          <a:p>
            <a:pPr marL="457200" indent="-457200" eaLnBrk="1" hangingPunct="1"/>
            <a:r>
              <a:rPr lang="cs-CZ" sz="2600" smtClean="0">
                <a:latin typeface="Arial" charset="0"/>
              </a:rPr>
              <a:t>kapsidy mohou mít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helikální (šroubovicovou), kubickou (ikosaedrální) či jinou symetrii</a:t>
            </a:r>
            <a:r>
              <a:rPr lang="cs-CZ" sz="2600" smtClean="0">
                <a:latin typeface="Arial" charset="0"/>
              </a:rPr>
              <a:t>.</a:t>
            </a:r>
          </a:p>
          <a:p>
            <a:pPr marL="457200" indent="-457200" eaLnBrk="1" hangingPunct="1"/>
            <a:r>
              <a:rPr lang="cs-CZ" sz="2600" smtClean="0">
                <a:latin typeface="Arial" charset="0"/>
              </a:rPr>
              <a:t>viry s kubickou symetrií tvoří tzv.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pseudokrystaly</a:t>
            </a:r>
            <a:r>
              <a:rPr lang="cs-CZ" sz="2600" smtClean="0">
                <a:latin typeface="Arial" charset="0"/>
              </a:rPr>
              <a:t> – pravidelné útvary, přičemž jednotlivé viriony v nich jsou například tvaru pravidelného dvacetistěnu.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3619128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>
                <a:latin typeface="Garamond" pitchFamily="18" charset="0"/>
                <a:cs typeface="Arial" pitchFamily="34" charset="0"/>
              </a:rPr>
              <a:t>Izolace virů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2513"/>
            <a:ext cx="8382000" cy="5576887"/>
          </a:xfrm>
        </p:spPr>
        <p:txBody>
          <a:bodyPr/>
          <a:lstStyle/>
          <a:p>
            <a:pPr eaLnBrk="1" hangingPunct="1"/>
            <a:r>
              <a:rPr lang="cs-CZ" sz="2600" smtClean="0">
                <a:solidFill>
                  <a:schemeClr val="accent2"/>
                </a:solidFill>
                <a:latin typeface="Arial" charset="0"/>
                <a:cs typeface="Arial" charset="0"/>
              </a:rPr>
              <a:t>Zvíře</a:t>
            </a:r>
            <a:r>
              <a:rPr lang="cs-CZ" sz="2600" smtClean="0">
                <a:latin typeface="Arial" charset="0"/>
                <a:cs typeface="Arial" charset="0"/>
              </a:rPr>
              <a:t> se používá dnes již méně často. Klasickým zvířetem je sající myše.</a:t>
            </a:r>
            <a:endParaRPr lang="cs-CZ" sz="260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s-CZ" sz="2600" smtClean="0">
                <a:solidFill>
                  <a:schemeClr val="accent2"/>
                </a:solidFill>
                <a:latin typeface="Arial" charset="0"/>
                <a:cs typeface="Arial" charset="0"/>
              </a:rPr>
              <a:t>Vaječný zárodek </a:t>
            </a:r>
            <a:r>
              <a:rPr lang="cs-CZ" sz="2600" smtClean="0">
                <a:latin typeface="Arial" charset="0"/>
                <a:cs typeface="Arial" charset="0"/>
              </a:rPr>
              <a:t>je klasickou metodou</a:t>
            </a:r>
          </a:p>
          <a:p>
            <a:pPr lvl="1" eaLnBrk="1" hangingPunct="1"/>
            <a:r>
              <a:rPr lang="cs-CZ" smtClean="0">
                <a:latin typeface="Arial" charset="0"/>
                <a:cs typeface="Arial" charset="0"/>
              </a:rPr>
              <a:t>Amniová dutina</a:t>
            </a:r>
          </a:p>
          <a:p>
            <a:pPr lvl="1" eaLnBrk="1" hangingPunct="1"/>
            <a:r>
              <a:rPr lang="cs-CZ" smtClean="0">
                <a:latin typeface="Arial" charset="0"/>
                <a:cs typeface="Arial" charset="0"/>
              </a:rPr>
              <a:t>Allantois</a:t>
            </a:r>
          </a:p>
          <a:p>
            <a:pPr lvl="1" eaLnBrk="1" hangingPunct="1"/>
            <a:r>
              <a:rPr lang="cs-CZ" smtClean="0">
                <a:latin typeface="Arial" charset="0"/>
                <a:cs typeface="Arial" charset="0"/>
              </a:rPr>
              <a:t>Žloutkový vak</a:t>
            </a:r>
          </a:p>
          <a:p>
            <a:pPr lvl="1" eaLnBrk="1" hangingPunct="1"/>
            <a:r>
              <a:rPr lang="cs-CZ" smtClean="0">
                <a:latin typeface="Arial" charset="0"/>
                <a:cs typeface="Arial" charset="0"/>
              </a:rPr>
              <a:t>Chorioalantoidní membrána (pouze zde někdy pozorovatelný výsledek – tzv. poky)</a:t>
            </a:r>
          </a:p>
          <a:p>
            <a:pPr eaLnBrk="1" hangingPunct="1"/>
            <a:r>
              <a:rPr lang="cs-CZ" sz="2600" smtClean="0">
                <a:solidFill>
                  <a:schemeClr val="accent2"/>
                </a:solidFill>
                <a:latin typeface="Arial" charset="0"/>
                <a:cs typeface="Arial" charset="0"/>
              </a:rPr>
              <a:t>Buněčné (tkáňové) kultury:</a:t>
            </a:r>
            <a:r>
              <a:rPr lang="cs-CZ" sz="2600" smtClean="0">
                <a:latin typeface="Arial" charset="0"/>
                <a:cs typeface="Arial" charset="0"/>
              </a:rPr>
              <a:t> LEP, HeLa, opičí ledviny a různé jiné. Některé viry dělají na TK cytopatický efekt (CPE)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33400"/>
            <a:ext cx="8712968" cy="68580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cs-CZ" dirty="0">
                <a:latin typeface="Garamond" pitchFamily="18" charset="0"/>
                <a:cs typeface="Arial" pitchFamily="34" charset="0"/>
              </a:rPr>
              <a:t>Oplodněné vejce a jeho </a:t>
            </a:r>
            <a:r>
              <a:rPr lang="cs-CZ" dirty="0" smtClean="0">
                <a:latin typeface="Garamond" pitchFamily="18" charset="0"/>
                <a:cs typeface="Arial" pitchFamily="34" charset="0"/>
              </a:rPr>
              <a:t>části </a:t>
            </a:r>
            <a:endParaRPr lang="cs-CZ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67586" name="Picture 3" descr="C:\Documents and Settings\u Svate Anny\Dokumenty\Obrázky\Vajíčko\07 embry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0010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876800" y="6096000"/>
            <a:ext cx="3470275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bg1"/>
                </a:solidFill>
                <a:latin typeface="Arial" charset="0"/>
              </a:rPr>
              <a:t>http://www.kidfarm.net/chicken/embryo.jpg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304800" y="4572000"/>
            <a:ext cx="1143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800">
              <a:latin typeface="Arial" charset="0"/>
            </a:endParaRPr>
          </a:p>
        </p:txBody>
      </p:sp>
      <p:sp>
        <p:nvSpPr>
          <p:cNvPr id="67589" name="Oval 6"/>
          <p:cNvSpPr>
            <a:spLocks noChangeArrowheads="1"/>
          </p:cNvSpPr>
          <p:nvPr/>
        </p:nvSpPr>
        <p:spPr bwMode="auto">
          <a:xfrm>
            <a:off x="6248400" y="2209800"/>
            <a:ext cx="1143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800">
              <a:latin typeface="Arial" charset="0"/>
            </a:endParaRPr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6629400" y="3657600"/>
            <a:ext cx="1143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800">
              <a:latin typeface="Arial" charset="0"/>
            </a:endParaRPr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4114800"/>
            <a:ext cx="1143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800">
              <a:latin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>
                <a:latin typeface="Garamond" pitchFamily="18" charset="0"/>
                <a:cs typeface="Arial" pitchFamily="34" charset="0"/>
              </a:rPr>
              <a:t>Izolace virů a podobných agens na vejci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41438"/>
            <a:ext cx="8512175" cy="5135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tx2"/>
                </a:solidFill>
                <a:latin typeface="Arial" charset="0"/>
                <a:cs typeface="Arial" charset="0"/>
              </a:rPr>
              <a:t>Amniová dutina</a:t>
            </a:r>
            <a:r>
              <a:rPr lang="cs-CZ" smtClean="0">
                <a:latin typeface="Arial" charset="0"/>
                <a:cs typeface="Arial" charset="0"/>
              </a:rPr>
              <a:t>, obklopující zárodek se používá často, např. u virů chřipky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tx2"/>
                </a:solidFill>
                <a:latin typeface="Arial" charset="0"/>
                <a:cs typeface="Arial" charset="0"/>
              </a:rPr>
              <a:t>Allantois</a:t>
            </a:r>
            <a:r>
              <a:rPr lang="cs-CZ" smtClean="0">
                <a:latin typeface="Arial" charset="0"/>
                <a:cs typeface="Arial" charset="0"/>
              </a:rPr>
              <a:t>, tedy odpadní váček, je zejména u starších embryí snadno dosažitelnou strukturou. Je však málo výživný 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tx2"/>
                </a:solidFill>
                <a:latin typeface="Arial" charset="0"/>
                <a:cs typeface="Arial" charset="0"/>
              </a:rPr>
              <a:t>Žloutkový vak</a:t>
            </a:r>
            <a:r>
              <a:rPr lang="cs-CZ" smtClean="0">
                <a:latin typeface="Arial" charset="0"/>
                <a:cs typeface="Arial" charset="0"/>
              </a:rPr>
              <a:t> slouží např. k pěstování chlamydií (což jsou bakterie, ale vlastnostmi značně podobné virům)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tx2"/>
                </a:solidFill>
                <a:latin typeface="Arial" charset="0"/>
                <a:cs typeface="Arial" charset="0"/>
              </a:rPr>
              <a:t>Chorioalantoidní membrána</a:t>
            </a:r>
            <a:r>
              <a:rPr lang="cs-CZ" smtClean="0">
                <a:latin typeface="Arial" charset="0"/>
                <a:cs typeface="Arial" charset="0"/>
              </a:rPr>
              <a:t> slouží k</a:t>
            </a:r>
            <a:r>
              <a:rPr lang="cs-CZ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r>
              <a:rPr lang="cs-CZ" smtClean="0">
                <a:latin typeface="Arial" charset="0"/>
                <a:cs typeface="Arial" charset="0"/>
              </a:rPr>
              <a:t>pěstování zejména poxvirů a herpesvirů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27168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>
                <a:latin typeface="Garamond" pitchFamily="18" charset="0"/>
                <a:cs typeface="Arial" pitchFamily="34" charset="0"/>
              </a:rPr>
              <a:t>Cytopatický efekt (CPE</a:t>
            </a:r>
            <a:r>
              <a:rPr lang="cs-CZ" dirty="0" smtClean="0">
                <a:latin typeface="Garamond" pitchFamily="18" charset="0"/>
                <a:cs typeface="Arial" pitchFamily="34" charset="0"/>
              </a:rPr>
              <a:t>) </a:t>
            </a:r>
            <a:endParaRPr lang="cs-CZ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Arial" charset="0"/>
                <a:cs typeface="Arial" charset="0"/>
              </a:rPr>
              <a:t>Jen zřídka se cytopatický efekt viru na buňku projeví podstatnou </a:t>
            </a:r>
            <a:r>
              <a:rPr lang="cs-CZ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změnou metabolismu</a:t>
            </a:r>
            <a:r>
              <a:rPr lang="cs-CZ" sz="2600" smtClean="0">
                <a:latin typeface="Arial" charset="0"/>
                <a:cs typeface="Arial" charset="0"/>
              </a:rPr>
              <a:t>, která by se pak při přidání indikátoru projevila barevnou změnou viditelnou makroskopicky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Arial" charset="0"/>
                <a:cs typeface="Arial" charset="0"/>
              </a:rPr>
              <a:t>Častěji CPE pozorujeme </a:t>
            </a:r>
            <a:r>
              <a:rPr lang="cs-CZ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v mikroskopu</a:t>
            </a:r>
            <a:r>
              <a:rPr lang="cs-CZ" sz="2600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>
                <a:solidFill>
                  <a:schemeClr val="accent2"/>
                </a:solidFill>
                <a:latin typeface="Arial" charset="0"/>
                <a:cs typeface="Arial" charset="0"/>
              </a:rPr>
              <a:t>zakulacení buněk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>
                <a:solidFill>
                  <a:schemeClr val="accent2"/>
                </a:solidFill>
                <a:latin typeface="Arial" charset="0"/>
                <a:cs typeface="Arial" charset="0"/>
              </a:rPr>
              <a:t>ztráta desmosomů mezi buňkami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>
                <a:solidFill>
                  <a:schemeClr val="accent2"/>
                </a:solidFill>
                <a:latin typeface="Arial" charset="0"/>
                <a:cs typeface="Arial" charset="0"/>
              </a:rPr>
              <a:t>ztráta uspořádání jedním směrem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>
                <a:solidFill>
                  <a:schemeClr val="accent2"/>
                </a:solidFill>
                <a:latin typeface="Arial" charset="0"/>
                <a:cs typeface="Arial" charset="0"/>
              </a:rPr>
              <a:t>celkově nastává „místo řádu chaos“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Mnohé viry ovšem na tkáňových kulturách nedělají vůbec žádný cytopatický efekt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027" descr="C:\Uživatel\Ondra\Obrázky a fotky\Odborné\Z internetu\Medici praktická zkouška\Úkol 42\10 MLEC.jpg"/>
          <p:cNvPicPr>
            <a:picLocks noChangeAspect="1" noChangeArrowheads="1"/>
          </p:cNvPicPr>
          <p:nvPr/>
        </p:nvPicPr>
        <p:blipFill>
          <a:blip r:embed="rId2"/>
          <a:srcRect r="20689" b="989"/>
          <a:stretch>
            <a:fillRect/>
          </a:stretch>
        </p:blipFill>
        <p:spPr bwMode="auto">
          <a:xfrm>
            <a:off x="0" y="0"/>
            <a:ext cx="38703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7" name="Text Box 1031"/>
          <p:cNvSpPr txBox="1">
            <a:spLocks noChangeArrowheads="1"/>
          </p:cNvSpPr>
          <p:nvPr/>
        </p:nvSpPr>
        <p:spPr bwMode="auto">
          <a:xfrm>
            <a:off x="4267200" y="990600"/>
            <a:ext cx="487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00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Takže tady CPE je…</a:t>
            </a:r>
          </a:p>
        </p:txBody>
      </p:sp>
      <p:pic>
        <p:nvPicPr>
          <p:cNvPr id="70659" name="Picture 7" descr="08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0" y="2495550"/>
            <a:ext cx="63817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3448" cy="685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dirty="0" smtClean="0">
                <a:latin typeface="Garamond" pitchFamily="18" charset="0"/>
              </a:rPr>
              <a:t>Nepřímý průkaz virů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7772400" cy="5211762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Používá se hlavně </a:t>
            </a:r>
            <a:r>
              <a:rPr lang="cs-CZ" smtClean="0">
                <a:solidFill>
                  <a:srgbClr val="227A8F"/>
                </a:solidFill>
                <a:latin typeface="Arial" charset="0"/>
              </a:rPr>
              <a:t>KFR</a:t>
            </a:r>
            <a:r>
              <a:rPr lang="cs-CZ" smtClean="0">
                <a:latin typeface="Arial" charset="0"/>
              </a:rPr>
              <a:t>, různé typy neutralizací (</a:t>
            </a:r>
            <a:r>
              <a:rPr lang="cs-CZ" smtClean="0">
                <a:solidFill>
                  <a:srgbClr val="227A8F"/>
                </a:solidFill>
                <a:latin typeface="Arial" charset="0"/>
              </a:rPr>
              <a:t>HIT, VNT</a:t>
            </a:r>
            <a:r>
              <a:rPr lang="cs-CZ" smtClean="0">
                <a:latin typeface="Arial" charset="0"/>
              </a:rPr>
              <a:t>) a v poslední době především </a:t>
            </a:r>
            <a:r>
              <a:rPr lang="cs-CZ" smtClean="0">
                <a:solidFill>
                  <a:srgbClr val="227A8F"/>
                </a:solidFill>
                <a:latin typeface="Arial" charset="0"/>
              </a:rPr>
              <a:t>reakce se značenými složkami (hlavně ELISA)</a:t>
            </a:r>
          </a:p>
          <a:p>
            <a:pPr eaLnBrk="1" hangingPunct="1"/>
            <a:r>
              <a:rPr lang="cs-CZ" smtClean="0">
                <a:latin typeface="Arial" charset="0"/>
              </a:rPr>
              <a:t>Pozor! Ne vše, kde se jako vzorek použije sérum, je nepřímý průkaz! U systémových viróz je často agens (nebo jen jeho antigen) v séru přítomno, a pak se dá sérum použít i pro přímý průkaz</a:t>
            </a:r>
            <a:endParaRPr lang="cs-CZ" i="1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Zástupný symbol pro obsah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500" b="1" smtClean="0">
                <a:latin typeface="Arial" charset="0"/>
                <a:cs typeface="Arial" charset="0"/>
              </a:rPr>
              <a:t>KFR</a:t>
            </a:r>
          </a:p>
          <a:p>
            <a:pPr eaLnBrk="1" hangingPunct="1">
              <a:lnSpc>
                <a:spcPct val="90000"/>
              </a:lnSpc>
            </a:pPr>
            <a:r>
              <a:rPr lang="cs-CZ" sz="2500" smtClean="0">
                <a:solidFill>
                  <a:schemeClr val="accent2"/>
                </a:solidFill>
                <a:latin typeface="Arial" charset="0"/>
                <a:cs typeface="Arial" charset="0"/>
              </a:rPr>
              <a:t>Pozitivní je nepřítomnost  hemolýzy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500" smtClean="0">
                <a:solidFill>
                  <a:schemeClr val="accent2"/>
                </a:solidFill>
                <a:latin typeface="Arial" charset="0"/>
                <a:cs typeface="Arial" charset="0"/>
                <a:sym typeface="Wingdings" pitchFamily="2" charset="2"/>
              </a:rPr>
              <a:t>    sedimentace krvinek na dno</a:t>
            </a:r>
            <a:endParaRPr lang="cs-CZ" sz="250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500" smtClean="0">
                <a:solidFill>
                  <a:schemeClr val="accent2"/>
                </a:solidFill>
                <a:latin typeface="Arial" charset="0"/>
                <a:cs typeface="Arial" charset="0"/>
              </a:rPr>
              <a:t>Negativní je hemolýza</a:t>
            </a:r>
          </a:p>
          <a:p>
            <a:pPr eaLnBrk="1" hangingPunct="1">
              <a:lnSpc>
                <a:spcPct val="90000"/>
              </a:lnSpc>
            </a:pPr>
            <a:r>
              <a:rPr lang="cs-CZ" sz="2500" smtClean="0">
                <a:solidFill>
                  <a:schemeClr val="tx2"/>
                </a:solidFill>
                <a:latin typeface="Arial" charset="0"/>
                <a:cs typeface="Arial" charset="0"/>
              </a:rPr>
              <a:t>Čtyřnásobný vzestup/pokles titru</a:t>
            </a:r>
            <a:r>
              <a:rPr lang="cs-CZ" sz="2500" smtClean="0">
                <a:latin typeface="Arial" charset="0"/>
                <a:cs typeface="Arial" charset="0"/>
              </a:rPr>
              <a:t> se považuje za signifikantní (při použití párových sér)</a:t>
            </a:r>
          </a:p>
          <a:p>
            <a:pPr eaLnBrk="1" hangingPunct="1">
              <a:lnSpc>
                <a:spcPct val="90000"/>
              </a:lnSpc>
            </a:pPr>
            <a:endParaRPr lang="cs-CZ" sz="25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500" b="1" smtClean="0">
                <a:latin typeface="Arial" charset="0"/>
              </a:rPr>
              <a:t>HIT</a:t>
            </a:r>
          </a:p>
          <a:p>
            <a:pPr eaLnBrk="1" hangingPunct="1"/>
            <a:r>
              <a:rPr lang="cs-CZ" sz="2500" smtClean="0">
                <a:solidFill>
                  <a:schemeClr val="accent2"/>
                </a:solidFill>
                <a:latin typeface="Arial" charset="0"/>
              </a:rPr>
              <a:t>Pozitivní</a:t>
            </a:r>
            <a:r>
              <a:rPr lang="cs-CZ" sz="2500" smtClean="0">
                <a:latin typeface="Arial" charset="0"/>
              </a:rPr>
              <a:t> je </a:t>
            </a:r>
            <a:r>
              <a:rPr lang="cs-CZ" sz="2500" smtClean="0">
                <a:solidFill>
                  <a:schemeClr val="tx2"/>
                </a:solidFill>
                <a:latin typeface="Arial" charset="0"/>
              </a:rPr>
              <a:t>zábrana virového shlukování krvinek</a:t>
            </a:r>
            <a:r>
              <a:rPr lang="cs-CZ" sz="2500" smtClean="0">
                <a:latin typeface="Arial" charset="0"/>
              </a:rPr>
              <a:t>           (= sedimentace krvinek na dno)</a:t>
            </a:r>
          </a:p>
          <a:p>
            <a:pPr eaLnBrk="1" hangingPunct="1"/>
            <a:r>
              <a:rPr lang="cs-CZ" sz="2500" smtClean="0">
                <a:solidFill>
                  <a:schemeClr val="accent2"/>
                </a:solidFill>
                <a:latin typeface="Arial" charset="0"/>
              </a:rPr>
              <a:t>Negativní</a:t>
            </a:r>
            <a:r>
              <a:rPr lang="cs-CZ" sz="2500" smtClean="0">
                <a:latin typeface="Arial" charset="0"/>
              </a:rPr>
              <a:t> je </a:t>
            </a:r>
            <a:r>
              <a:rPr lang="cs-CZ" sz="2500" smtClean="0">
                <a:solidFill>
                  <a:schemeClr val="tx2"/>
                </a:solidFill>
                <a:latin typeface="Arial" charset="0"/>
              </a:rPr>
              <a:t>shlukování krvinek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sz="2500" smtClean="0">
                <a:latin typeface="Arial" charset="0"/>
              </a:rPr>
              <a:t> (bramboroid či bramborák)</a:t>
            </a:r>
          </a:p>
        </p:txBody>
      </p:sp>
      <p:pic>
        <p:nvPicPr>
          <p:cNvPr id="72706" name="Picture 2" descr="http://www.virology.ws/wp-content/uploads/2009/05/hemagglutination.jpg"/>
          <p:cNvPicPr>
            <a:picLocks noChangeAspect="1" noChangeArrowheads="1"/>
          </p:cNvPicPr>
          <p:nvPr/>
        </p:nvPicPr>
        <p:blipFill>
          <a:blip r:embed="rId2"/>
          <a:srcRect l="14581" t="20061" r="5469" b="5016"/>
          <a:stretch>
            <a:fillRect/>
          </a:stretch>
        </p:blipFill>
        <p:spPr bwMode="auto">
          <a:xfrm>
            <a:off x="5580063" y="4292600"/>
            <a:ext cx="32893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4" descr="http://virology-online.com/general/CF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49275"/>
            <a:ext cx="28448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  <a:latin typeface="Garamond" pitchFamily="18" charset="0"/>
              </a:rPr>
              <a:t>Lipoproteinový obal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smtClean="0">
                <a:latin typeface="Arial" charset="0"/>
              </a:rPr>
              <a:t>mají jej pouze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obalené viry</a:t>
            </a:r>
            <a:endParaRPr lang="cs-CZ" sz="2600" smtClean="0">
              <a:latin typeface="Arial" charset="0"/>
            </a:endParaRPr>
          </a:p>
          <a:p>
            <a:pPr eaLnBrk="1" hangingPunct="1"/>
            <a:r>
              <a:rPr lang="cs-CZ" sz="2600" smtClean="0">
                <a:latin typeface="Arial" charset="0"/>
              </a:rPr>
              <a:t>je tvořen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lipidickou dvojvrstvou</a:t>
            </a:r>
            <a:r>
              <a:rPr lang="cs-CZ" sz="2600" smtClean="0">
                <a:latin typeface="Arial" charset="0"/>
              </a:rPr>
              <a:t>, která pochází z hostitelské buňky (původně např. cytoplazmatická, jaderná membrána apod.), do které jsou včleněny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virové glykoproteiny (výběžky)</a:t>
            </a:r>
          </a:p>
          <a:p>
            <a:pPr eaLnBrk="1" hangingPunct="1"/>
            <a:r>
              <a:rPr lang="cs-CZ" sz="2600" smtClean="0">
                <a:latin typeface="Arial" charset="0"/>
              </a:rPr>
              <a:t>v některých případech je obal připojen specifickou bílkovinou k jádru.</a:t>
            </a:r>
          </a:p>
          <a:p>
            <a:pPr eaLnBrk="1" hangingPunct="1"/>
            <a:r>
              <a:rPr lang="cs-CZ" sz="2600" smtClean="0">
                <a:latin typeface="Arial" charset="0"/>
              </a:rPr>
              <a:t>obalené viry jsou </a:t>
            </a:r>
            <a:r>
              <a:rPr lang="cs-CZ" sz="2600" smtClean="0">
                <a:solidFill>
                  <a:srgbClr val="0000FF"/>
                </a:solidFill>
                <a:latin typeface="Arial" charset="0"/>
              </a:rPr>
              <a:t>méně odolné</a:t>
            </a:r>
            <a:r>
              <a:rPr lang="cs-CZ" sz="2600" smtClean="0">
                <a:latin typeface="Arial" charset="0"/>
              </a:rPr>
              <a:t> (hynou totiž při porušení obalu např. vyschnutím)</a:t>
            </a:r>
          </a:p>
          <a:p>
            <a:pPr eaLnBrk="1" hangingPunct="1"/>
            <a:endParaRPr lang="cs-CZ" sz="26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7" descr="24 virus-tai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30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028"/>
          <p:cNvSpPr>
            <a:spLocks noChangeArrowheads="1"/>
          </p:cNvSpPr>
          <p:nvPr/>
        </p:nvSpPr>
        <p:spPr bwMode="auto">
          <a:xfrm>
            <a:off x="5410200" y="381000"/>
            <a:ext cx="3333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cs-CZ" sz="1200">
                <a:latin typeface="Lucida Sans Unicode" pitchFamily="34" charset="0"/>
              </a:rPr>
              <a:t>http://vietsciences.free.fr/khaocuu/nguyenlandung/virus01.htm</a:t>
            </a:r>
          </a:p>
        </p:txBody>
      </p:sp>
      <p:sp>
        <p:nvSpPr>
          <p:cNvPr id="1946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395288" y="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  <a:latin typeface="Garamond" pitchFamily="18" charset="0"/>
              </a:rPr>
              <a:t>Jak vypadají viry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ds DNA viry, největší a nejkomplexnější ze všech virů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Replikace v cytoplazmě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Oválný tvar virionů, velikost 230x300 nm</a:t>
            </a:r>
          </a:p>
          <a:p>
            <a:pPr eaLnBrk="1" hangingPunct="1">
              <a:lnSpc>
                <a:spcPct val="90000"/>
              </a:lnSpc>
            </a:pPr>
            <a:endParaRPr lang="cs-CZ" sz="2600" smtClean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Čeleď obsahuje několik rodů: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600" smtClean="0">
                <a:latin typeface="Garamond" pitchFamily="18" charset="0"/>
              </a:rPr>
              <a:t>   </a:t>
            </a:r>
            <a:r>
              <a:rPr lang="cs-CZ" sz="2600" b="1" smtClean="0">
                <a:latin typeface="Garamond" pitchFamily="18" charset="0"/>
              </a:rPr>
              <a:t>Orthopoxvirus</a:t>
            </a:r>
            <a:r>
              <a:rPr lang="cs-CZ" sz="2600" smtClean="0">
                <a:latin typeface="Garamond" pitchFamily="18" charset="0"/>
              </a:rPr>
              <a:t> – viry varioly, vakcinie, kravských a opičích neštovic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600" smtClean="0">
                <a:latin typeface="Garamond" pitchFamily="18" charset="0"/>
              </a:rPr>
              <a:t>   Parapoxvirus- nákazy skotu, ovcí a koz (profesionální nákazy u člověka)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600" smtClean="0">
                <a:latin typeface="Garamond" pitchFamily="18" charset="0"/>
              </a:rPr>
              <a:t>   ostatní rody- nákazy nepřenosné na člověka</a:t>
            </a:r>
          </a:p>
        </p:txBody>
      </p:sp>
      <p:pic>
        <p:nvPicPr>
          <p:cNvPr id="21507" name="Picture 2" descr="http://www.stanford.edu/group/virus/pox/2005/Poxvi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0" y="0"/>
            <a:ext cx="2254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50825" y="47625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5000" i="1" smtClean="0">
                <a:effectLst/>
                <a:latin typeface="Garamond" pitchFamily="18" charset="0"/>
              </a:rPr>
              <a:t>Poxviridae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mtClean="0">
                <a:effectLst/>
                <a:latin typeface="Garamond" pitchFamily="18" charset="0"/>
              </a:rPr>
              <a:t>Virus Varioly</a:t>
            </a:r>
          </a:p>
        </p:txBody>
      </p:sp>
      <p:sp>
        <p:nvSpPr>
          <p:cNvPr id="22529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900" smtClean="0">
                <a:latin typeface="Garamond" pitchFamily="18" charset="0"/>
              </a:rPr>
              <a:t>Člověk je jeho jediným přirozeným hostitelem</a:t>
            </a:r>
          </a:p>
          <a:p>
            <a:pPr eaLnBrk="1" hangingPunct="1">
              <a:lnSpc>
                <a:spcPct val="90000"/>
              </a:lnSpc>
            </a:pPr>
            <a:r>
              <a:rPr lang="cs-CZ" sz="2900" smtClean="0">
                <a:latin typeface="Garamond" pitchFamily="18" charset="0"/>
              </a:rPr>
              <a:t>Původce </a:t>
            </a:r>
            <a:r>
              <a:rPr lang="cs-CZ" sz="2900" b="1" smtClean="0">
                <a:latin typeface="Garamond" pitchFamily="18" charset="0"/>
              </a:rPr>
              <a:t>pravých neštovic (variola vera)</a:t>
            </a:r>
            <a:r>
              <a:rPr lang="cs-CZ" sz="2900" smtClean="0">
                <a:latin typeface="Garamond" pitchFamily="18" charset="0"/>
              </a:rPr>
              <a:t>-</a:t>
            </a:r>
            <a:r>
              <a:rPr lang="cs-CZ" sz="2900" b="1" smtClean="0">
                <a:latin typeface="Garamond" pitchFamily="18" charset="0"/>
              </a:rPr>
              <a:t> </a:t>
            </a:r>
            <a:r>
              <a:rPr lang="cs-CZ" sz="2900" smtClean="0">
                <a:latin typeface="Garamond" pitchFamily="18" charset="0"/>
              </a:rPr>
              <a:t>těžké generalizované onemocnění, eradikováno r. 1978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900" smtClean="0">
                <a:latin typeface="Garamond" pitchFamily="18" charset="0"/>
              </a:rPr>
              <a:t>    - přenos kontaktem, kapénkovou infekcí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900" smtClean="0">
                <a:latin typeface="Garamond" pitchFamily="18" charset="0"/>
              </a:rPr>
              <a:t>    - vznik typických kožních a slizničních projevů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900" smtClean="0">
                <a:latin typeface="Garamond" pitchFamily="18" charset="0"/>
              </a:rPr>
              <a:t>    - někdy hemoragie pustul- špatná prognóza (černé neštovice)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900" smtClean="0">
                <a:latin typeface="Garamond" pitchFamily="18" charset="0"/>
              </a:rPr>
              <a:t>    - častá kontaminace neštovic stafylokoky a stafylokoková sepse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900" smtClean="0">
                <a:latin typeface="Garamond" pitchFamily="18" charset="0"/>
              </a:rPr>
              <a:t>    - úmrtnost 15-40%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1302</TotalTime>
  <Words>2260</Words>
  <Application>Microsoft Office PowerPoint</Application>
  <PresentationFormat>Předvádění na obrazovce (4:3)</PresentationFormat>
  <Paragraphs>303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Šablona návrhu</vt:lpstr>
      </vt:variant>
      <vt:variant>
        <vt:i4>7</vt:i4>
      </vt:variant>
      <vt:variant>
        <vt:lpstr>Nadpisy snímků</vt:lpstr>
      </vt:variant>
      <vt:variant>
        <vt:i4>56</vt:i4>
      </vt:variant>
    </vt:vector>
  </HeadingPairs>
  <TitlesOfParts>
    <vt:vector size="73" baseType="lpstr">
      <vt:lpstr>Garamond</vt:lpstr>
      <vt:lpstr>Arial</vt:lpstr>
      <vt:lpstr>Lucida Sans Unicode</vt:lpstr>
      <vt:lpstr>Wingdings 3</vt:lpstr>
      <vt:lpstr>Verdana</vt:lpstr>
      <vt:lpstr>Wingdings 2</vt:lpstr>
      <vt:lpstr>Calibri</vt:lpstr>
      <vt:lpstr>Tahoma</vt:lpstr>
      <vt:lpstr>Symbol</vt:lpstr>
      <vt:lpstr>Wingdings</vt:lpstr>
      <vt:lpstr>Shluk</vt:lpstr>
      <vt:lpstr>Shluk</vt:lpstr>
      <vt:lpstr>Shluk</vt:lpstr>
      <vt:lpstr>Shluk</vt:lpstr>
      <vt:lpstr>Shluk</vt:lpstr>
      <vt:lpstr>Shluk</vt:lpstr>
      <vt:lpstr>Shluk</vt:lpstr>
      <vt:lpstr>Snímek 1</vt:lpstr>
      <vt:lpstr>Co jsou to vlastně viry</vt:lpstr>
      <vt:lpstr>Rozdělení virů</vt:lpstr>
      <vt:lpstr>Virová částice - virion</vt:lpstr>
      <vt:lpstr>Nukleokapsida</vt:lpstr>
      <vt:lpstr>Lipoproteinový obal</vt:lpstr>
      <vt:lpstr>Jak vypadají viry</vt:lpstr>
      <vt:lpstr>Poxviridae</vt:lpstr>
      <vt:lpstr>Virus Varioly</vt:lpstr>
      <vt:lpstr>Snímek 10</vt:lpstr>
      <vt:lpstr>Herpesviridae</vt:lpstr>
      <vt:lpstr>a-herpesvirinae</vt:lpstr>
      <vt:lpstr>Virus herpes simplex (HSV)</vt:lpstr>
      <vt:lpstr>Snímek 14</vt:lpstr>
      <vt:lpstr>Virus varicella-zoster (VZV)</vt:lpstr>
      <vt:lpstr>Snímek 16</vt:lpstr>
      <vt:lpstr>b-herpesvirinae</vt:lpstr>
      <vt:lpstr>Snímek 18</vt:lpstr>
      <vt:lpstr>Polyomaviridae</vt:lpstr>
      <vt:lpstr>Papillomaviridae</vt:lpstr>
      <vt:lpstr>Parvoviridae</vt:lpstr>
      <vt:lpstr>Viry hepatitid</vt:lpstr>
      <vt:lpstr>Snímek 23</vt:lpstr>
      <vt:lpstr>Snímek 24</vt:lpstr>
      <vt:lpstr>Snímek 25</vt:lpstr>
      <vt:lpstr>Hepadnaviridae</vt:lpstr>
      <vt:lpstr>Virus hepatitidy B</vt:lpstr>
      <vt:lpstr>Hepatitida B</vt:lpstr>
      <vt:lpstr>Diagnostika HBV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Adenoviridae</vt:lpstr>
      <vt:lpstr>Lidské adenoviry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MARTINA</dc:creator>
  <cp:lastModifiedBy>MU</cp:lastModifiedBy>
  <cp:revision>68</cp:revision>
  <dcterms:created xsi:type="dcterms:W3CDTF">2011-10-30T09:13:46Z</dcterms:created>
  <dcterms:modified xsi:type="dcterms:W3CDTF">2012-11-06T09:41:14Z</dcterms:modified>
</cp:coreProperties>
</file>