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9" r:id="rId3"/>
    <p:sldId id="280" r:id="rId4"/>
    <p:sldId id="281" r:id="rId5"/>
    <p:sldId id="283" r:id="rId6"/>
    <p:sldId id="282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24.9.2012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24.9.2012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24.9.2012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24.9.2012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24.9.2012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T,</a:t>
            </a:r>
            <a:r>
              <a:rPr lang="cs-CZ" i="1" dirty="0" err="1" smtClean="0"/>
              <a:t>Hodásová</a:t>
            </a:r>
            <a:endParaRPr lang="cs-CZ" i="1" dirty="0" smtClean="0"/>
          </a:p>
          <a:p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II. Vzorce v Excelu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I.</a:t>
            </a:r>
            <a:endParaRPr lang="cs-CZ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Umožňuje snadno vytvářet sumarizace dat ve smyslu počty hodnot, průměry, minima, maxima </a:t>
            </a:r>
            <a:r>
              <a:rPr lang="cs-CZ" sz="1400" dirty="0" smtClean="0"/>
              <a:t>atd.</a:t>
            </a:r>
            <a:br>
              <a:rPr lang="cs-CZ" sz="1400" dirty="0" smtClean="0"/>
            </a:br>
            <a:r>
              <a:rPr lang="cs-CZ" sz="1400" dirty="0" smtClean="0"/>
              <a:t>v </a:t>
            </a:r>
            <a:r>
              <a:rPr lang="cs-CZ" sz="1400" dirty="0"/>
              <a:t>kombinacích kategorií (např. počet jedinců různých druhů na různých lokalitách)</a:t>
            </a:r>
          </a:p>
          <a:p>
            <a:r>
              <a:rPr lang="cs-CZ" sz="1400" dirty="0"/>
              <a:t>Automaticky je vybrána souvislá oblast dat (</a:t>
            </a:r>
            <a:r>
              <a:rPr lang="cs-CZ" sz="1400" dirty="0" smtClean="0"/>
              <a:t>obdobně </a:t>
            </a:r>
            <a:r>
              <a:rPr lang="cs-CZ" sz="1400" dirty="0"/>
              <a:t>jako v případě automatického filtru)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684213" y="2420938"/>
          <a:ext cx="1811337" cy="2089150"/>
        </p:xfrm>
        <a:graphic>
          <a:graphicData uri="http://schemas.openxmlformats.org/presentationml/2006/ole">
            <p:oleObj spid="_x0000_s40962" name="Image" r:id="rId3" imgW="3822222" imgH="4406349" progId="">
              <p:embed/>
            </p:oleObj>
          </a:graphicData>
        </a:graphic>
      </p:graphicFrame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492375"/>
            <a:ext cx="33115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232400"/>
            <a:ext cx="3790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941888"/>
            <a:ext cx="302418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 dat (kromě Excelu i např. externí databáze)</a:t>
            </a:r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592388" y="3860800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445250" y="278130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0800000">
            <a:off x="6518275" y="371633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7165975" y="37004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Graf nebo tabulka</a:t>
            </a: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 rot="5400000">
            <a:off x="5021262" y="4814888"/>
            <a:ext cx="360363" cy="325438"/>
          </a:xfrm>
          <a:prstGeom prst="rightArrow">
            <a:avLst>
              <a:gd name="adj1" fmla="val 50000"/>
              <a:gd name="adj2" fmla="val 27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659563" y="47974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8316076">
            <a:off x="6300788" y="5229225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3" name="AutoShape 17"/>
          <p:cNvSpPr>
            <a:spLocks noChangeArrowheads="1"/>
          </p:cNvSpPr>
          <p:nvPr/>
        </p:nvSpPr>
        <p:spPr bwMode="auto">
          <a:xfrm rot="10800000">
            <a:off x="3419475" y="558958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900113" y="46529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Umístění </a:t>
            </a:r>
          </a:p>
        </p:txBody>
      </p:sp>
      <p:sp>
        <p:nvSpPr>
          <p:cNvPr id="137235" name="AutoShape 19"/>
          <p:cNvSpPr>
            <a:spLocks noChangeArrowheads="1"/>
          </p:cNvSpPr>
          <p:nvPr/>
        </p:nvSpPr>
        <p:spPr bwMode="auto">
          <a:xfrm rot="5400000">
            <a:off x="1278732" y="4995069"/>
            <a:ext cx="431800" cy="325437"/>
          </a:xfrm>
          <a:prstGeom prst="rightArrow">
            <a:avLst>
              <a:gd name="adj1" fmla="val 50000"/>
              <a:gd name="adj2" fmla="val 33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1331913" y="6237288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Rozvržení a vlastnosti tabulek</a:t>
            </a:r>
          </a:p>
        </p:txBody>
      </p:sp>
      <p:sp>
        <p:nvSpPr>
          <p:cNvPr id="137237" name="AutoShape 21"/>
          <p:cNvSpPr>
            <a:spLocks noChangeArrowheads="1"/>
          </p:cNvSpPr>
          <p:nvPr/>
        </p:nvSpPr>
        <p:spPr bwMode="auto">
          <a:xfrm rot="13584778">
            <a:off x="931863" y="6197600"/>
            <a:ext cx="438150" cy="215900"/>
          </a:xfrm>
          <a:prstGeom prst="rightArrow">
            <a:avLst>
              <a:gd name="adj1" fmla="val 50000"/>
              <a:gd name="adj2" fmla="val 50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592358" y="196967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I.</a:t>
            </a:r>
            <a:endParaRPr lang="cs-CZ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Nastavit rozvržení kontingenčních tabulek je možné dvěma způsoby, zde představený postup je obsažen v Excel 97,2000 i XP (speciální dialog), druhou možností je obdobná specifikace přímo v listu Excelu (2000, XP)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78150"/>
            <a:ext cx="39608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337050"/>
            <a:ext cx="2657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956300" y="3248025"/>
            <a:ext cx="2647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parametry, které je možné zobrazit (hlavičky sloupců databázové tabulky)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52413" y="252095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tzv. stránka = tabulky podle zde nastaveného kritéria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79388" y="4410075"/>
            <a:ext cx="1136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parametry na řádcích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16463" y="2536825"/>
            <a:ext cx="164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sloupců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2771775" y="5705475"/>
            <a:ext cx="2193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dat</a:t>
            </a:r>
          </a:p>
          <a:p>
            <a:r>
              <a:rPr lang="cs-CZ" sz="1400"/>
              <a:t>    a možnosti sumarizace</a:t>
            </a:r>
          </a:p>
        </p:txBody>
      </p:sp>
      <p:sp>
        <p:nvSpPr>
          <p:cNvPr id="138253" name="AutoShape 13"/>
          <p:cNvSpPr>
            <a:spLocks noChangeArrowheads="1"/>
          </p:cNvSpPr>
          <p:nvPr/>
        </p:nvSpPr>
        <p:spPr bwMode="auto">
          <a:xfrm rot="3794439">
            <a:off x="1059657" y="3275806"/>
            <a:ext cx="1225550" cy="325437"/>
          </a:xfrm>
          <a:prstGeom prst="rightArrow">
            <a:avLst>
              <a:gd name="adj1" fmla="val 50000"/>
              <a:gd name="adj2" fmla="val 94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4" name="AutoShape 14"/>
          <p:cNvSpPr>
            <a:spLocks noChangeArrowheads="1"/>
          </p:cNvSpPr>
          <p:nvPr/>
        </p:nvSpPr>
        <p:spPr bwMode="auto">
          <a:xfrm rot="8548961">
            <a:off x="3190875" y="3305175"/>
            <a:ext cx="1800225" cy="247650"/>
          </a:xfrm>
          <a:prstGeom prst="rightArrow">
            <a:avLst>
              <a:gd name="adj1" fmla="val 50000"/>
              <a:gd name="adj2" fmla="val 181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5" name="AutoShape 15"/>
          <p:cNvSpPr>
            <a:spLocks noChangeArrowheads="1"/>
          </p:cNvSpPr>
          <p:nvPr/>
        </p:nvSpPr>
        <p:spPr bwMode="auto">
          <a:xfrm>
            <a:off x="1187450" y="45164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6" name="AutoShape 16"/>
          <p:cNvSpPr>
            <a:spLocks noChangeArrowheads="1"/>
          </p:cNvSpPr>
          <p:nvPr/>
        </p:nvSpPr>
        <p:spPr bwMode="auto">
          <a:xfrm rot="16200000">
            <a:off x="2502694" y="4966494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7" name="AutoShape 17"/>
          <p:cNvSpPr>
            <a:spLocks noChangeArrowheads="1"/>
          </p:cNvSpPr>
          <p:nvPr/>
        </p:nvSpPr>
        <p:spPr bwMode="auto">
          <a:xfrm>
            <a:off x="4932363" y="5884863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8" name="AutoShape 18"/>
          <p:cNvSpPr>
            <a:spLocks noChangeArrowheads="1"/>
          </p:cNvSpPr>
          <p:nvPr/>
        </p:nvSpPr>
        <p:spPr bwMode="auto">
          <a:xfrm rot="8854210">
            <a:off x="4787900" y="38687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 flipH="1">
            <a:off x="3635375" y="46402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 flipH="1">
            <a:off x="3635375" y="48561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H="1">
            <a:off x="3635375" y="42084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2" name="Line 22"/>
          <p:cNvSpPr>
            <a:spLocks noChangeShapeType="1"/>
          </p:cNvSpPr>
          <p:nvPr/>
        </p:nvSpPr>
        <p:spPr bwMode="auto">
          <a:xfrm flipH="1">
            <a:off x="3635375" y="44243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92358" y="2185700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výsledek I.</a:t>
            </a:r>
            <a:endParaRPr lang="cs-CZ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Výsledkem analýzy je tabulka vynášející proti sobě hodnoty řádkových a sloupcových parametrů kontingenční tabulky (např. taxony proti lokalitám, jde o seznamy hodnot obsažených v jednotlivých sloupcích), na průsečíku je zobrazena vybraná sumární charakteristika vybraných dat (průměr, suma, počet atd.)</a:t>
            </a:r>
          </a:p>
          <a:p>
            <a:r>
              <a:rPr lang="cs-CZ" sz="1400"/>
              <a:t>Tabulku v této formě je možné nadále editovat co se týče formátu i obsažených dat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2339975" y="2924175"/>
          <a:ext cx="4679950" cy="3144838"/>
        </p:xfrm>
        <a:graphic>
          <a:graphicData uri="http://schemas.openxmlformats.org/presentationml/2006/ole">
            <p:oleObj spid="_x0000_s41986" name="Image" r:id="rId3" imgW="9676190" imgH="6501587" progId="">
              <p:embed/>
            </p:oleObj>
          </a:graphicData>
        </a:graphic>
      </p:graphicFrame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339975" y="6148388"/>
            <a:ext cx="2982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Panel nástrojů kontingenční tabulky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7070725" y="4708525"/>
            <a:ext cx="218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Seznam polí tabulky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79388" y="2995613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Roletky položek tabulky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79388" y="5013325"/>
            <a:ext cx="1855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Automatický souhrn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1908175" y="5041900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 rot="16200000">
            <a:off x="3095625" y="5768975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 rot="10800000">
            <a:off x="6588125" y="4724400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 rot="2189478">
            <a:off x="2173288" y="3276600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 rot="3311418">
            <a:off x="1943100" y="3536951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92358" y="232971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II.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II.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II.a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Vzorce </a:t>
            </a:r>
            <a:r>
              <a:rPr lang="cs-CZ" sz="3600" dirty="0">
                <a:solidFill>
                  <a:schemeClr val="accent1"/>
                </a:solidFill>
                <a:latin typeface="Arial" pitchFamily="34" charset="0"/>
              </a:rPr>
              <a:t>v listu 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vpisují se do buněk sešitu</a:t>
            </a:r>
          </a:p>
          <a:p>
            <a:r>
              <a:rPr lang="cs-CZ" sz="1400" dirty="0"/>
              <a:t>vzorce jsou vždy </a:t>
            </a:r>
            <a:r>
              <a:rPr lang="cs-CZ" sz="1400" dirty="0" err="1"/>
              <a:t>uvozeny</a:t>
            </a:r>
            <a:r>
              <a:rPr lang="cs-CZ" sz="1400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= </a:t>
            </a:r>
            <a:r>
              <a:rPr lang="cs-CZ" sz="1400" dirty="0"/>
              <a:t>(lze též</a:t>
            </a:r>
            <a:r>
              <a:rPr lang="cs-CZ" sz="1400" b="1" dirty="0">
                <a:solidFill>
                  <a:srgbClr val="0000FF"/>
                </a:solidFill>
              </a:rPr>
              <a:t> + -</a:t>
            </a:r>
            <a:r>
              <a:rPr lang="cs-CZ" sz="1400" dirty="0"/>
              <a:t>)</a:t>
            </a:r>
          </a:p>
          <a:p>
            <a:r>
              <a:rPr lang="cs-CZ" sz="1400" dirty="0"/>
              <a:t> aritmetické operátory + zabudované funkce Excelu</a:t>
            </a:r>
          </a:p>
          <a:p>
            <a:r>
              <a:rPr lang="cs-CZ" sz="1400" dirty="0"/>
              <a:t> pro „sčítání“ nečíselných položek se používá </a:t>
            </a:r>
            <a:r>
              <a:rPr lang="en-US" sz="1400" dirty="0">
                <a:solidFill>
                  <a:srgbClr val="0000FF"/>
                </a:solidFill>
              </a:rPr>
              <a:t>&amp;</a:t>
            </a:r>
          </a:p>
          <a:p>
            <a:r>
              <a:rPr lang="en-US" sz="1400" dirty="0"/>
              <a:t> v</a:t>
            </a:r>
            <a:r>
              <a:rPr lang="cs-CZ" sz="1400" dirty="0" err="1"/>
              <a:t>ýpočet</a:t>
            </a:r>
            <a:r>
              <a:rPr lang="cs-CZ" sz="1400" dirty="0"/>
              <a:t> je založen buď na číselných konstantách nebo odkazech na </a:t>
            </a:r>
            <a:r>
              <a:rPr lang="cs-CZ" sz="1400" dirty="0" smtClean="0"/>
              <a:t>buňky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Vzorce – odkaz na buňku stylu A1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/>
              <a:t>Relativní odkazy</a:t>
            </a:r>
          </a:p>
          <a:p>
            <a:endParaRPr lang="cs-CZ" sz="1400" b="1" dirty="0"/>
          </a:p>
          <a:p>
            <a:r>
              <a:rPr lang="cs-CZ" sz="1400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</a:t>
            </a:r>
            <a:r>
              <a:rPr lang="cs-CZ" sz="1400" dirty="0"/>
              <a:t> = buňka 1. řádku sloupci A</a:t>
            </a:r>
          </a:p>
          <a:p>
            <a:r>
              <a:rPr lang="cs-CZ" sz="1400" b="1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A1:B6</a:t>
            </a:r>
            <a:r>
              <a:rPr lang="cs-CZ" sz="1400" dirty="0"/>
              <a:t> = blok buněk – levý horní roh je v 1. řádku, sloupec A,pravý dolní na řádku 6, sloupec B </a:t>
            </a:r>
          </a:p>
          <a:p>
            <a:r>
              <a:rPr lang="cs-CZ" sz="1400" dirty="0"/>
              <a:t> relativní odkaz se při automatickém vyplnění buněk vzorcem posune</a:t>
            </a:r>
          </a:p>
          <a:p>
            <a:endParaRPr lang="cs-CZ" sz="1400" dirty="0"/>
          </a:p>
          <a:p>
            <a:r>
              <a:rPr lang="cs-CZ" sz="1400" b="1" dirty="0"/>
              <a:t>Absolutní odkaz</a:t>
            </a:r>
            <a:r>
              <a:rPr lang="cs-CZ" sz="1400" dirty="0"/>
              <a:t> – </a:t>
            </a:r>
            <a:r>
              <a:rPr lang="cs-CZ" sz="1400" dirty="0" err="1"/>
              <a:t>odkaz</a:t>
            </a:r>
            <a:r>
              <a:rPr lang="cs-CZ" sz="1400" dirty="0"/>
              <a:t> na buňku  je pevně dán</a:t>
            </a:r>
            <a:r>
              <a:rPr lang="en-US" sz="1400" dirty="0"/>
              <a:t>, p</a:t>
            </a:r>
            <a:r>
              <a:rPr lang="cs-CZ" sz="1400" dirty="0" err="1"/>
              <a:t>ři</a:t>
            </a:r>
            <a:r>
              <a:rPr lang="cs-CZ" sz="1400" dirty="0"/>
              <a:t> kopírování nebo automatickém vyplnění se nemění, lze uzamknout jak řádky, tak sloupce </a:t>
            </a:r>
            <a:r>
              <a:rPr lang="cs-CZ" sz="1400" dirty="0" smtClean="0"/>
              <a:t>samostatně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851275" y="4371975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3563938" y="443706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106488" y="4529138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5003801" y="414813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5313363" y="4149725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řádku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Závislosti vzorců – panel nástrojů</a:t>
            </a:r>
            <a:endParaRPr lang="cs-CZ" sz="1800"/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051050" y="3001963"/>
          <a:ext cx="4127500" cy="533400"/>
        </p:xfrm>
        <a:graphic>
          <a:graphicData uri="http://schemas.openxmlformats.org/presentationml/2006/ole">
            <p:oleObj spid="_x0000_s24578" name="Image" r:id="rId3" imgW="4126984" imgH="533145" progId="">
              <p:embed/>
            </p:oleObj>
          </a:graphicData>
        </a:graphic>
      </p:graphicFrame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908175" y="4443413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2268538" y="3578225"/>
            <a:ext cx="1366837" cy="8651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411413" y="3146425"/>
            <a:ext cx="172878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979613" y="2498725"/>
            <a:ext cx="1081087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508625" y="3219450"/>
            <a:ext cx="719138" cy="3587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sledování změn hodnot</a:t>
            </a:r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 flipH="1">
            <a:off x="3708400" y="3506788"/>
            <a:ext cx="647700" cy="936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 flipH="1">
            <a:off x="3708400" y="3506788"/>
            <a:ext cx="1295400" cy="936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0" name="Line 16"/>
          <p:cNvSpPr>
            <a:spLocks noChangeShapeType="1"/>
          </p:cNvSpPr>
          <p:nvPr/>
        </p:nvSpPr>
        <p:spPr bwMode="auto">
          <a:xfrm flipH="1">
            <a:off x="3635375" y="3506788"/>
            <a:ext cx="1657350" cy="936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1" name="Line 17"/>
          <p:cNvSpPr>
            <a:spLocks noChangeShapeType="1"/>
          </p:cNvSpPr>
          <p:nvPr/>
        </p:nvSpPr>
        <p:spPr bwMode="auto">
          <a:xfrm flipV="1">
            <a:off x="4643438" y="2786063"/>
            <a:ext cx="1081087" cy="4333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5795963" y="25908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komentáře</a:t>
            </a:r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250825" y="494665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Zpřehlednění vzorců</a:t>
            </a:r>
            <a:endParaRPr lang="cs-CZ" sz="180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52450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Vložit tabulátor CTRL+ALT+TAB</a:t>
            </a:r>
          </a:p>
          <a:p>
            <a:r>
              <a:rPr lang="cs-CZ" sz="1800"/>
              <a:t>Vložit konec řádku ALT+ENTER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634595" y="1916832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95288" y="2565400"/>
          <a:ext cx="2247900" cy="2095500"/>
        </p:xfrm>
        <a:graphic>
          <a:graphicData uri="http://schemas.openxmlformats.org/presentationml/2006/ole">
            <p:oleObj spid="_x0000_s25602" name="Image" r:id="rId3" imgW="2247619" imgH="2095238" progId="">
              <p:embed/>
            </p:oleObj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916238" y="2997200"/>
          <a:ext cx="4032250" cy="3390900"/>
        </p:xfrm>
        <a:graphic>
          <a:graphicData uri="http://schemas.openxmlformats.org/presentationml/2006/ole">
            <p:oleObj spid="_x0000_s25603" name="Image" r:id="rId4" imgW="5193651" imgH="4368254" progId="">
              <p:embed/>
            </p:oleObj>
          </a:graphicData>
        </a:graphic>
      </p:graphicFrame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195513" y="4005263"/>
            <a:ext cx="574675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 rot="5400000">
            <a:off x="2986881" y="3861594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2051050" y="5013325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 flipV="1">
            <a:off x="2051050" y="5516563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74650" y="5229225"/>
            <a:ext cx="210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Funkce a její stručný 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3708400" y="3789363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178175" y="19177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16463" y="2420938"/>
            <a:ext cx="7302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55733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3" name="AutoShape 15"/>
          <p:cNvSpPr>
            <a:spLocks noChangeArrowheads="1"/>
          </p:cNvSpPr>
          <p:nvPr/>
        </p:nvSpPr>
        <p:spPr bwMode="auto">
          <a:xfrm rot="5400000" flipH="1">
            <a:off x="6840538" y="3465512"/>
            <a:ext cx="935038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612063" y="4149725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 </a:t>
            </a:r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/>
                <a:gridCol w="1296000"/>
                <a:gridCol w="1296000"/>
                <a:gridCol w="1296000"/>
                <a:gridCol w="1247503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888</TotalTime>
  <Words>699</Words>
  <Application>Microsoft Office PowerPoint</Application>
  <PresentationFormat>Předvádění na obrazovce (4:3)</PresentationFormat>
  <Paragraphs>172</Paragraphs>
  <Slides>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01_Klin_dat_upravyM</vt:lpstr>
      <vt:lpstr>Image</vt:lpstr>
      <vt:lpstr>II. Vzorce v Excelu Kontingenční tabulky v Excelu, 1. část</vt:lpstr>
      <vt:lpstr>II.a Vzorce v listu Excelu</vt:lpstr>
      <vt:lpstr>Vzorce – odkaz na buňku stylu A1</vt:lpstr>
      <vt:lpstr> Vzorce – tipy a triky I.</vt:lpstr>
      <vt:lpstr> Vzorce – tipy a triky II.</vt:lpstr>
      <vt:lpstr>   Vzorce – využití seznamu vzorců</vt:lpstr>
      <vt:lpstr>Kontingenční tabulky v Excelu, 1. část Ukázka kontingenční tabulky</vt:lpstr>
      <vt:lpstr>Ukázka kontingenční tabulky</vt:lpstr>
      <vt:lpstr>Ukázka kontingenční tabulky</vt:lpstr>
      <vt:lpstr>Kontingenční tabulka I.</vt:lpstr>
      <vt:lpstr>Kontingenční tabulky – rozvržení I.</vt:lpstr>
      <vt:lpstr>Kontingenční tabulky – výsledek I.</vt:lpstr>
      <vt:lpstr>Kontingenční tabulka II.</vt:lpstr>
      <vt:lpstr>Kontingenční tabulky – rozvržení II.</vt:lpstr>
      <vt:lpstr>Kontingenční tabulky – nastavení II.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Vzorce v excelu</dc:title>
  <dc:creator>cvanova</dc:creator>
  <cp:lastModifiedBy>Tery</cp:lastModifiedBy>
  <cp:revision>22</cp:revision>
  <dcterms:created xsi:type="dcterms:W3CDTF">2011-03-10T15:44:21Z</dcterms:created>
  <dcterms:modified xsi:type="dcterms:W3CDTF">2012-09-24T10:36:54Z</dcterms:modified>
</cp:coreProperties>
</file>