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6" r:id="rId2"/>
  </p:sldMasterIdLst>
  <p:notesMasterIdLst>
    <p:notesMasterId r:id="rId36"/>
  </p:notesMasterIdLst>
  <p:sldIdLst>
    <p:sldId id="640" r:id="rId3"/>
    <p:sldId id="929" r:id="rId4"/>
    <p:sldId id="948" r:id="rId5"/>
    <p:sldId id="622" r:id="rId6"/>
    <p:sldId id="623" r:id="rId7"/>
    <p:sldId id="625" r:id="rId8"/>
    <p:sldId id="626" r:id="rId9"/>
    <p:sldId id="930" r:id="rId10"/>
    <p:sldId id="641" r:id="rId11"/>
    <p:sldId id="642" r:id="rId12"/>
    <p:sldId id="643" r:id="rId13"/>
    <p:sldId id="627" r:id="rId14"/>
    <p:sldId id="628" r:id="rId15"/>
    <p:sldId id="638" r:id="rId16"/>
    <p:sldId id="639" r:id="rId17"/>
    <p:sldId id="933" r:id="rId18"/>
    <p:sldId id="652" r:id="rId19"/>
    <p:sldId id="934" r:id="rId20"/>
    <p:sldId id="935" r:id="rId21"/>
    <p:sldId id="936" r:id="rId22"/>
    <p:sldId id="937" r:id="rId23"/>
    <p:sldId id="938" r:id="rId24"/>
    <p:sldId id="931" r:id="rId25"/>
    <p:sldId id="939" r:id="rId26"/>
    <p:sldId id="940" r:id="rId27"/>
    <p:sldId id="941" r:id="rId28"/>
    <p:sldId id="942" r:id="rId29"/>
    <p:sldId id="943" r:id="rId30"/>
    <p:sldId id="949" r:id="rId31"/>
    <p:sldId id="944" r:id="rId32"/>
    <p:sldId id="946" r:id="rId33"/>
    <p:sldId id="945" r:id="rId34"/>
    <p:sldId id="947" r:id="rId35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99"/>
    <a:srgbClr val="DDDDDD"/>
    <a:srgbClr val="B2B2B2"/>
    <a:srgbClr val="607B7C"/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94660"/>
  </p:normalViewPr>
  <p:slideViewPr>
    <p:cSldViewPr>
      <p:cViewPr varScale="1">
        <p:scale>
          <a:sx n="73" d="100"/>
          <a:sy n="73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38CAF-4F57-42C8-AED5-AA5C6F884371}" type="datetimeFigureOut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5E186A-499D-4310-BD1A-B1ADA86E55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FFC9D1-B4B5-4739-A32F-37ADA0E6E286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2FBF49-5452-4999-8EEB-8F89E6888022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B9D787-B1EA-48DC-9331-924EBF763060}" type="slidenum">
              <a:rPr lang="cs-CZ" sz="1200" b="0" i="0"/>
              <a:pPr algn="r"/>
              <a:t>6</a:t>
            </a:fld>
            <a:endParaRPr lang="cs-CZ" sz="1200" b="0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0DF951-9C73-4AD1-9956-0C94D9F5CC35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FD9C75-7312-4CB0-9379-F2F91FFE979A}" type="slidenum">
              <a:rPr lang="cs-CZ" sz="1200" b="0" i="0"/>
              <a:pPr algn="r"/>
              <a:t>12</a:t>
            </a:fld>
            <a:endParaRPr lang="cs-CZ" sz="1200" b="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370-6088-43A3-9A10-4C40F9B962C7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7DDCB7-5961-4E5B-AE12-13D8190D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CB63-4647-43E1-A423-79A29F498932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13B-3630-418E-8A56-30387C10F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2FC2-FB11-4390-8A51-A69267A7D18B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06C5-18FC-4FD1-8BE4-E47878E24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D37-59DE-4BAE-8D75-9411FE9BDEEC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A48-7E97-455F-BB20-A2804C745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C321-BF47-41A6-88D6-FEF0B0B4513B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8ED4-E25B-4B82-A140-5B9B9CCF4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328D-7BFB-4DF1-A2EF-7307620CBFC0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3360-F811-4864-BE0D-AAC0753DA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23E7-44BA-4DE6-A0F4-4D69E02E2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04B2-100C-4F1A-A216-B6209B95939D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FC94-F4F5-4DCE-A76F-96C2C9851088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0C7A-8A59-40FE-BE0F-D1D4050AC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940A-DF87-4E30-B3D3-8CC1FEB3D660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F929-42D6-4AC5-9DF4-CC46DBD2EF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71E4-42A9-430D-A866-92D4222C456B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C82F-E470-4F6F-8ABC-6A3DDB1F9D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34C8-61D0-41A9-9FF1-28191C0C88FE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BF74-0410-4A71-919E-9FB838F2B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44F-3C5E-4FF0-8C0C-91BAEF5F2B76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8F11-A47A-4A1A-ABF2-5556DC7F8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3418-92DB-47C7-8464-BC336322B40B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F23-7DCF-4A3D-9BD5-C2BCF93AC9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DD222-2224-4BC3-8812-02417AA982E5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70BD3-03A4-458F-8E30-7CDC2ECF8C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0A8DD-25E2-4B75-8521-ED48DAFA0550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D1E65-F690-4F39-93A8-F6DB21A3D2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_aplikace_Microsoft_Office_Excel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21507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3350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</p:txBody>
      </p:sp>
      <p:sp>
        <p:nvSpPr>
          <p:cNvPr id="21508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  <a:latin typeface="Arial" charset="0"/>
              </a:rPr>
              <a:t>VI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One-sample vs. two sample testy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Jedno-výběrové testy (one-sample)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Dvou-výběrové testy (two-sample)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68313" y="1758950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jeden vzorek (one sample, jednovýběrové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je tedy srovnáváno rozložení hodnot (vzorek) s jediným číslem (referenční hodnota, hodnota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95288" y="4206875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navzájem dva vzorky (two sample, dvouvýběrové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Kromě testů pro dvě skupiny hodnot existují samozřejmě i testy pro více skupin dat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One-tailed vs. Two-tailed testy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>
                <a:latin typeface="Verdana" pitchFamily="34" charset="0"/>
              </a:rPr>
              <a:t>One</a:t>
            </a:r>
            <a:r>
              <a:rPr lang="cs-CZ" i="0" dirty="0">
                <a:latin typeface="Verdana" pitchFamily="34" charset="0"/>
              </a:rPr>
              <a:t> – </a:t>
            </a:r>
            <a:r>
              <a:rPr lang="cs-CZ" i="0" dirty="0" err="1">
                <a:latin typeface="Verdana" pitchFamily="34" charset="0"/>
              </a:rPr>
              <a:t>tailed</a:t>
            </a:r>
            <a:r>
              <a:rPr lang="cs-CZ" i="0" dirty="0">
                <a:latin typeface="Verdana" pitchFamily="34" charset="0"/>
              </a:rPr>
              <a:t> </a:t>
            </a:r>
            <a:r>
              <a:rPr lang="cs-CZ" i="0" dirty="0" smtClean="0">
                <a:latin typeface="Verdana" pitchFamily="34" charset="0"/>
              </a:rPr>
              <a:t>testy</a:t>
            </a:r>
            <a:r>
              <a:rPr lang="en-US" i="0" dirty="0" smtClean="0">
                <a:latin typeface="Verdana" pitchFamily="34" charset="0"/>
              </a:rPr>
              <a:t>= </a:t>
            </a:r>
            <a:r>
              <a:rPr lang="en-US" i="0" dirty="0" err="1" smtClean="0">
                <a:latin typeface="Verdana" pitchFamily="34" charset="0"/>
              </a:rPr>
              <a:t>jednostrann</a:t>
            </a:r>
            <a:r>
              <a:rPr lang="sk-SK" i="0" dirty="0" smtClean="0">
                <a:latin typeface="Verdana" pitchFamily="34" charset="0"/>
              </a:rPr>
              <a:t>á  alternatíva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>
                <a:latin typeface="Verdana" pitchFamily="34" charset="0"/>
              </a:rPr>
              <a:t>Two</a:t>
            </a:r>
            <a:r>
              <a:rPr lang="cs-CZ" i="0" dirty="0">
                <a:latin typeface="Verdana" pitchFamily="34" charset="0"/>
              </a:rPr>
              <a:t> – </a:t>
            </a:r>
            <a:r>
              <a:rPr lang="cs-CZ" i="0" dirty="0" err="1">
                <a:latin typeface="Verdana" pitchFamily="34" charset="0"/>
              </a:rPr>
              <a:t>tailed</a:t>
            </a:r>
            <a:r>
              <a:rPr lang="cs-CZ" i="0" dirty="0">
                <a:latin typeface="Verdana" pitchFamily="34" charset="0"/>
              </a:rPr>
              <a:t> </a:t>
            </a:r>
            <a:r>
              <a:rPr lang="cs-CZ" i="0" dirty="0" smtClean="0">
                <a:latin typeface="Verdana" pitchFamily="34" charset="0"/>
              </a:rPr>
              <a:t>testy=obojstranná </a:t>
            </a:r>
            <a:r>
              <a:rPr lang="cs-CZ" i="0" dirty="0" err="1" smtClean="0">
                <a:latin typeface="Verdana" pitchFamily="34" charset="0"/>
              </a:rPr>
              <a:t>alternatíva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68313" y="182403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30728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30731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395288" y="12287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Nepárový design</a:t>
            </a:r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395288" y="35020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Párový design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68313" y="1876425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Při výpočtu je nezbytné brát v úvahu charakteristiky obou skupin dat</a:t>
            </a:r>
            <a:endParaRPr lang="cs-CZ" sz="1700" i="0">
              <a:latin typeface="Verdana" pitchFamily="34" charset="0"/>
            </a:endParaRP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3074" r:id="rId4" imgW="2950000" imgH="3070000" progId="">
              <p:embed/>
            </p:oleObj>
          </a:graphicData>
        </a:graphic>
      </p:graphicFrame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smtClean="0"/>
              <a:t>Normalita dat je jedním z předpokladů tzv. parametrických testů (testů založených na předpokladu nějakého rozložení) – např. </a:t>
            </a:r>
            <a:r>
              <a:rPr lang="cs-CZ" sz="1600" i="1" smtClean="0"/>
              <a:t>t</a:t>
            </a:r>
            <a:r>
              <a:rPr lang="cs-CZ" sz="1600" smtClean="0"/>
              <a:t>-testy</a:t>
            </a:r>
          </a:p>
          <a:p>
            <a:pPr eaLnBrk="1" hangingPunct="1"/>
            <a:r>
              <a:rPr lang="cs-CZ" sz="1600" b="1" smtClean="0"/>
              <a:t>Pokud data nejsou normální, neodpovídají ani modelovému rozložení, které je použito pro výpočet (</a:t>
            </a:r>
            <a:r>
              <a:rPr lang="cs-CZ" sz="1600" b="1" i="1" smtClean="0"/>
              <a:t>t</a:t>
            </a:r>
            <a:r>
              <a:rPr lang="cs-CZ" sz="1600" b="1" smtClean="0"/>
              <a:t>-rozložení) a test tak může lhát</a:t>
            </a:r>
          </a:p>
          <a:p>
            <a:pPr eaLnBrk="1" hangingPunct="1"/>
            <a:endParaRPr lang="cs-CZ" sz="1600" b="1" smtClean="0"/>
          </a:p>
          <a:p>
            <a:pPr eaLnBrk="1" hangingPunct="1"/>
            <a:r>
              <a:rPr lang="cs-CZ" sz="1600" b="1" smtClean="0"/>
              <a:t>Řešením je tedy:</a:t>
            </a:r>
          </a:p>
          <a:p>
            <a:pPr lvl="1" eaLnBrk="1" hangingPunct="1"/>
            <a:r>
              <a:rPr lang="cs-CZ" sz="1500" smtClean="0"/>
              <a:t>Transformace dat</a:t>
            </a:r>
            <a:r>
              <a:rPr lang="cs-CZ" sz="1500" b="1" smtClean="0"/>
              <a:t> za účelem dosažení normality jejich rozložení</a:t>
            </a:r>
          </a:p>
          <a:p>
            <a:pPr lvl="1" eaLnBrk="1" hangingPunct="1"/>
            <a:r>
              <a:rPr lang="cs-CZ" sz="1500" smtClean="0"/>
              <a:t>Neparametrické testy</a:t>
            </a:r>
            <a:r>
              <a:rPr lang="cs-CZ" sz="1500" b="1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 Whitney 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410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smtClean="0"/>
              <a:t>Testy normality pracují s nulovou hypotézou, že není rozdíl mezi zpracovávaným rozložením a normálním rozložením. Vždy je ovšem dobré prohlédnout si i histogram, protože některé odchylky od normality, např. bimodalitu některé testy neodhalí.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4098" name="Graph" r:id="rId3" imgW="3599815" imgH="2879725" progId="STATISTICA.Graph">
              <p:embed/>
            </p:oleObj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79838" y="2178406"/>
            <a:ext cx="5256212" cy="399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 err="1">
                <a:latin typeface="Calibri" pitchFamily="34" charset="0"/>
                <a:sym typeface="Symbol" pitchFamily="18" charset="2"/>
              </a:rPr>
              <a:t>Kolgomorov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i="0" dirty="0" smtClean="0">
                <a:latin typeface="Calibri" pitchFamily="34" charset="0"/>
                <a:sym typeface="Symbol" pitchFamily="18" charset="2"/>
              </a:rPr>
              <a:t>–</a:t>
            </a:r>
            <a:r>
              <a:rPr lang="cs-CZ" sz="1400" i="0" dirty="0" err="1" smtClean="0">
                <a:latin typeface="Calibri" pitchFamily="34" charset="0"/>
                <a:sym typeface="Symbol" pitchFamily="18" charset="2"/>
              </a:rPr>
              <a:t>Smirnov</a:t>
            </a:r>
            <a:r>
              <a:rPr lang="cs-CZ" sz="1400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</a:t>
            </a:r>
            <a:r>
              <a:rPr lang="cs-CZ" sz="1200" b="0" i="0" dirty="0" smtClean="0">
                <a:latin typeface="Calibri" pitchFamily="34" charset="0"/>
                <a:sym typeface="Symbol" pitchFamily="18" charset="2"/>
              </a:rPr>
              <a:t>.  Pro testování normálního rozložení, </a:t>
            </a:r>
            <a:r>
              <a:rPr lang="cs-CZ" sz="1200" b="0" i="0" dirty="0" err="1" smtClean="0">
                <a:latin typeface="Calibri" pitchFamily="34" charset="0"/>
                <a:sym typeface="Symbol" pitchFamily="18" charset="2"/>
              </a:rPr>
              <a:t>ak</a:t>
            </a:r>
            <a:r>
              <a:rPr lang="cs-CZ" sz="1200" b="0" i="0" dirty="0" smtClean="0">
                <a:latin typeface="Calibri" pitchFamily="34" charset="0"/>
                <a:sym typeface="Symbol" pitchFamily="18" charset="2"/>
              </a:rPr>
              <a:t> odhadujeme parametry z výběru, se používá modifikace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 err="1">
                <a:latin typeface="Calibri" pitchFamily="34" charset="0"/>
                <a:sym typeface="Symbol" pitchFamily="18" charset="2"/>
              </a:rPr>
              <a:t>Shapiro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-</a:t>
            </a:r>
            <a:r>
              <a:rPr lang="cs-CZ" sz="1400" i="0" dirty="0" err="1">
                <a:latin typeface="Calibri" pitchFamily="34" charset="0"/>
                <a:sym typeface="Symbol" pitchFamily="18" charset="2"/>
              </a:rPr>
              <a:t>Wilk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`s 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Šikmost a špičatost jako testy normality</a:t>
            </a:r>
          </a:p>
        </p:txBody>
      </p:sp>
      <p:sp>
        <p:nvSpPr>
          <p:cNvPr id="512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1900" smtClean="0"/>
              <a:t>Parametry normálního rozložení, skewness a kurtosis mohou být využity pro testování normality, ale pouze pro velké vzorky (šikmost – 100, špičatost – 500).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268538" y="2265363"/>
          <a:ext cx="4248150" cy="3994150"/>
        </p:xfrm>
        <a:graphic>
          <a:graphicData uri="http://schemas.openxmlformats.org/presentationml/2006/ole">
            <p:oleObj spid="_x0000_s5122" r:id="rId3" imgW="10190000" imgH="959000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Shapiro-Wilksov</a:t>
            </a:r>
            <a:r>
              <a:rPr lang="sk-SK" dirty="0" smtClean="0"/>
              <a:t> test (S-W test)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H0: náhodný výber pochádza z normálneho rozloženia</a:t>
            </a:r>
          </a:p>
          <a:p>
            <a:r>
              <a:rPr lang="sk-SK" dirty="0" smtClean="0"/>
              <a:t>Testová štatistika </a:t>
            </a:r>
          </a:p>
          <a:p>
            <a:endParaRPr lang="sk-SK" dirty="0" smtClean="0"/>
          </a:p>
          <a:p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– váhy odvodené od stredných hodnôt a rozptylov náhodného výberu z rozloženia N(0,1)</a:t>
            </a:r>
          </a:p>
          <a:p>
            <a:r>
              <a:rPr lang="sk-SK" dirty="0" smtClean="0"/>
              <a:t>Hodnota W určuje podobnosť s normálnym rozložením</a:t>
            </a:r>
          </a:p>
          <a:p>
            <a:r>
              <a:rPr lang="sk-SK" dirty="0" smtClean="0"/>
              <a:t>Čím je W bližšie k 1, tým je zhoda väčšia</a:t>
            </a:r>
          </a:p>
          <a:p>
            <a:r>
              <a:rPr lang="sk-SK" dirty="0" smtClean="0"/>
              <a:t>Rozhodujeme sa na základe </a:t>
            </a:r>
            <a:r>
              <a:rPr lang="sk-SK" dirty="0" err="1" smtClean="0"/>
              <a:t>p-hodnoty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171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 rot="-5400000">
            <a:off x="3727450" y="3040063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0"/>
              <a:t>Cumulative percent</a:t>
            </a:r>
            <a:endParaRPr lang="cs-CZ" sz="1400" i="0">
              <a:cs typeface="Times New Roman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 rot="-5400000">
            <a:off x="-681037" y="3040063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0"/>
              <a:t>Cumulative percent</a:t>
            </a:r>
            <a:endParaRPr lang="cs-CZ" sz="1400" i="0">
              <a:cs typeface="Times New Roman" pitchFamily="18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295400" y="1536700"/>
            <a:ext cx="3048000" cy="3667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i="0">
                <a:solidFill>
                  <a:schemeClr val="bg1"/>
                </a:solidFill>
              </a:rPr>
              <a:t>Normal Probability Plot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791200" y="1536700"/>
            <a:ext cx="2895600" cy="3667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i="0" dirty="0" err="1">
                <a:solidFill>
                  <a:schemeClr val="bg1"/>
                </a:solidFill>
              </a:rPr>
              <a:t>Normal</a:t>
            </a:r>
            <a:r>
              <a:rPr lang="cs-CZ" i="0" dirty="0">
                <a:solidFill>
                  <a:schemeClr val="bg1"/>
                </a:solidFill>
              </a:rPr>
              <a:t> Probability Plot</a:t>
            </a: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574675" y="2222500"/>
            <a:ext cx="3905250" cy="4159250"/>
            <a:chOff x="362" y="1073"/>
            <a:chExt cx="2460" cy="2620"/>
          </a:xfrm>
        </p:grpSpPr>
        <p:sp>
          <p:nvSpPr>
            <p:cNvPr id="34884" name="Line 7"/>
            <p:cNvSpPr>
              <a:spLocks noChangeShapeType="1"/>
            </p:cNvSpPr>
            <p:nvPr/>
          </p:nvSpPr>
          <p:spPr bwMode="auto">
            <a:xfrm flipH="1">
              <a:off x="614" y="1073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5" name="Line 8"/>
            <p:cNvSpPr>
              <a:spLocks noChangeShapeType="1"/>
            </p:cNvSpPr>
            <p:nvPr/>
          </p:nvSpPr>
          <p:spPr bwMode="auto">
            <a:xfrm>
              <a:off x="578" y="32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6" name="Line 9"/>
            <p:cNvSpPr>
              <a:spLocks noChangeShapeType="1"/>
            </p:cNvSpPr>
            <p:nvPr/>
          </p:nvSpPr>
          <p:spPr bwMode="auto">
            <a:xfrm>
              <a:off x="571" y="27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7" name="Line 10"/>
            <p:cNvSpPr>
              <a:spLocks noChangeShapeType="1"/>
            </p:cNvSpPr>
            <p:nvPr/>
          </p:nvSpPr>
          <p:spPr bwMode="auto">
            <a:xfrm flipV="1">
              <a:off x="602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8" name="Rectangle 11"/>
            <p:cNvSpPr>
              <a:spLocks noChangeArrowheads="1"/>
            </p:cNvSpPr>
            <p:nvPr/>
          </p:nvSpPr>
          <p:spPr bwMode="auto">
            <a:xfrm>
              <a:off x="484" y="267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89" name="Rectangle 12"/>
            <p:cNvSpPr>
              <a:spLocks noChangeArrowheads="1"/>
            </p:cNvSpPr>
            <p:nvPr/>
          </p:nvSpPr>
          <p:spPr bwMode="auto">
            <a:xfrm>
              <a:off x="435" y="241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890" name="Rectangle 13"/>
            <p:cNvSpPr>
              <a:spLocks noChangeArrowheads="1"/>
            </p:cNvSpPr>
            <p:nvPr/>
          </p:nvSpPr>
          <p:spPr bwMode="auto">
            <a:xfrm>
              <a:off x="435" y="1867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891" name="Line 14"/>
            <p:cNvSpPr>
              <a:spLocks noChangeShapeType="1"/>
            </p:cNvSpPr>
            <p:nvPr/>
          </p:nvSpPr>
          <p:spPr bwMode="auto">
            <a:xfrm>
              <a:off x="559" y="30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2" name="Rectangle 15"/>
            <p:cNvSpPr>
              <a:spLocks noChangeArrowheads="1"/>
            </p:cNvSpPr>
            <p:nvPr/>
          </p:nvSpPr>
          <p:spPr bwMode="auto">
            <a:xfrm>
              <a:off x="484" y="296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34893" name="Line 16"/>
            <p:cNvSpPr>
              <a:spLocks noChangeShapeType="1"/>
            </p:cNvSpPr>
            <p:nvPr/>
          </p:nvSpPr>
          <p:spPr bwMode="auto">
            <a:xfrm>
              <a:off x="560" y="142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4" name="Rectangle 17"/>
            <p:cNvSpPr>
              <a:spLocks noChangeArrowheads="1"/>
            </p:cNvSpPr>
            <p:nvPr/>
          </p:nvSpPr>
          <p:spPr bwMode="auto">
            <a:xfrm>
              <a:off x="435" y="137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34895" name="Rectangle 18"/>
            <p:cNvSpPr>
              <a:spLocks noChangeArrowheads="1"/>
            </p:cNvSpPr>
            <p:nvPr/>
          </p:nvSpPr>
          <p:spPr bwMode="auto">
            <a:xfrm>
              <a:off x="435" y="212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34896" name="Line 19"/>
            <p:cNvSpPr>
              <a:spLocks noChangeShapeType="1"/>
            </p:cNvSpPr>
            <p:nvPr/>
          </p:nvSpPr>
          <p:spPr bwMode="auto">
            <a:xfrm>
              <a:off x="560" y="166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7" name="Rectangle 20"/>
            <p:cNvSpPr>
              <a:spLocks noChangeArrowheads="1"/>
            </p:cNvSpPr>
            <p:nvPr/>
          </p:nvSpPr>
          <p:spPr bwMode="auto">
            <a:xfrm>
              <a:off x="435" y="16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34898" name="Line 21"/>
            <p:cNvSpPr>
              <a:spLocks noChangeShapeType="1"/>
            </p:cNvSpPr>
            <p:nvPr/>
          </p:nvSpPr>
          <p:spPr bwMode="auto">
            <a:xfrm>
              <a:off x="561" y="24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9" name="Line 22"/>
            <p:cNvSpPr>
              <a:spLocks noChangeShapeType="1"/>
            </p:cNvSpPr>
            <p:nvPr/>
          </p:nvSpPr>
          <p:spPr bwMode="auto">
            <a:xfrm>
              <a:off x="578" y="32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0" name="Line 23"/>
            <p:cNvSpPr>
              <a:spLocks noChangeShapeType="1"/>
            </p:cNvSpPr>
            <p:nvPr/>
          </p:nvSpPr>
          <p:spPr bwMode="auto">
            <a:xfrm flipV="1">
              <a:off x="566" y="3281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1" name="Line 24"/>
            <p:cNvSpPr>
              <a:spLocks noChangeShapeType="1"/>
            </p:cNvSpPr>
            <p:nvPr/>
          </p:nvSpPr>
          <p:spPr bwMode="auto">
            <a:xfrm flipV="1">
              <a:off x="602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2" name="Line 25"/>
            <p:cNvSpPr>
              <a:spLocks noChangeShapeType="1"/>
            </p:cNvSpPr>
            <p:nvPr/>
          </p:nvSpPr>
          <p:spPr bwMode="auto">
            <a:xfrm flipV="1">
              <a:off x="610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3" name="Line 26"/>
            <p:cNvSpPr>
              <a:spLocks noChangeShapeType="1"/>
            </p:cNvSpPr>
            <p:nvPr/>
          </p:nvSpPr>
          <p:spPr bwMode="auto">
            <a:xfrm flipV="1">
              <a:off x="1057" y="327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4" name="Line 27"/>
            <p:cNvSpPr>
              <a:spLocks noChangeShapeType="1"/>
            </p:cNvSpPr>
            <p:nvPr/>
          </p:nvSpPr>
          <p:spPr bwMode="auto">
            <a:xfrm flipV="1">
              <a:off x="1594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5" name="Line 28"/>
            <p:cNvSpPr>
              <a:spLocks noChangeShapeType="1"/>
            </p:cNvSpPr>
            <p:nvPr/>
          </p:nvSpPr>
          <p:spPr bwMode="auto">
            <a:xfrm flipV="1">
              <a:off x="2119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6" name="Rectangle 29"/>
            <p:cNvSpPr>
              <a:spLocks noChangeArrowheads="1"/>
            </p:cNvSpPr>
            <p:nvPr/>
          </p:nvSpPr>
          <p:spPr bwMode="auto">
            <a:xfrm>
              <a:off x="411" y="318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4907" name="Rectangle 30"/>
            <p:cNvSpPr>
              <a:spLocks noChangeArrowheads="1"/>
            </p:cNvSpPr>
            <p:nvPr/>
          </p:nvSpPr>
          <p:spPr bwMode="auto">
            <a:xfrm>
              <a:off x="583" y="33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4908" name="Rectangle 31"/>
            <p:cNvSpPr>
              <a:spLocks noChangeArrowheads="1"/>
            </p:cNvSpPr>
            <p:nvPr/>
          </p:nvSpPr>
          <p:spPr bwMode="auto">
            <a:xfrm>
              <a:off x="1007" y="336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909" name="Rectangle 32"/>
            <p:cNvSpPr>
              <a:spLocks noChangeArrowheads="1"/>
            </p:cNvSpPr>
            <p:nvPr/>
          </p:nvSpPr>
          <p:spPr bwMode="auto">
            <a:xfrm>
              <a:off x="1539" y="3377"/>
              <a:ext cx="13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40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Zn</a:t>
              </a:r>
              <a:endParaRPr lang="cs-CZ" sz="1400" i="0"/>
            </a:p>
          </p:txBody>
        </p:sp>
        <p:sp>
          <p:nvSpPr>
            <p:cNvPr id="34910" name="Rectangle 33"/>
            <p:cNvSpPr>
              <a:spLocks noChangeArrowheads="1"/>
            </p:cNvSpPr>
            <p:nvPr/>
          </p:nvSpPr>
          <p:spPr bwMode="auto">
            <a:xfrm>
              <a:off x="2063" y="336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60</a:t>
              </a:r>
              <a:endParaRPr lang="cs-CZ" sz="1200" i="0"/>
            </a:p>
          </p:txBody>
        </p:sp>
        <p:sp>
          <p:nvSpPr>
            <p:cNvPr id="34911" name="Line 34"/>
            <p:cNvSpPr>
              <a:spLocks noChangeShapeType="1"/>
            </p:cNvSpPr>
            <p:nvPr/>
          </p:nvSpPr>
          <p:spPr bwMode="auto">
            <a:xfrm>
              <a:off x="560" y="11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12" name="Rectangle 35"/>
            <p:cNvSpPr>
              <a:spLocks noChangeArrowheads="1"/>
            </p:cNvSpPr>
            <p:nvPr/>
          </p:nvSpPr>
          <p:spPr bwMode="auto">
            <a:xfrm>
              <a:off x="362" y="1143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34913" name="Line 36"/>
            <p:cNvSpPr>
              <a:spLocks noChangeShapeType="1"/>
            </p:cNvSpPr>
            <p:nvPr/>
          </p:nvSpPr>
          <p:spPr bwMode="auto">
            <a:xfrm flipV="1">
              <a:off x="672" y="1200"/>
              <a:ext cx="1728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34914" name="AutoShape 37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5" name="Line 38"/>
            <p:cNvSpPr>
              <a:spLocks noChangeShapeType="1"/>
            </p:cNvSpPr>
            <p:nvPr/>
          </p:nvSpPr>
          <p:spPr bwMode="auto">
            <a:xfrm flipV="1">
              <a:off x="2618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16" name="Rectangle 39"/>
            <p:cNvSpPr>
              <a:spLocks noChangeArrowheads="1"/>
            </p:cNvSpPr>
            <p:nvPr/>
          </p:nvSpPr>
          <p:spPr bwMode="auto">
            <a:xfrm>
              <a:off x="2562" y="336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917" name="AutoShape 40"/>
            <p:cNvSpPr>
              <a:spLocks noChangeArrowheads="1"/>
            </p:cNvSpPr>
            <p:nvPr/>
          </p:nvSpPr>
          <p:spPr bwMode="auto">
            <a:xfrm>
              <a:off x="885" y="273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8" name="AutoShape 41"/>
            <p:cNvSpPr>
              <a:spLocks noChangeArrowheads="1"/>
            </p:cNvSpPr>
            <p:nvPr/>
          </p:nvSpPr>
          <p:spPr bwMode="auto">
            <a:xfrm>
              <a:off x="885" y="257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9" name="AutoShape 42"/>
            <p:cNvSpPr>
              <a:spLocks noChangeArrowheads="1"/>
            </p:cNvSpPr>
            <p:nvPr/>
          </p:nvSpPr>
          <p:spPr bwMode="auto">
            <a:xfrm>
              <a:off x="893" y="243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0" name="AutoShape 43"/>
            <p:cNvSpPr>
              <a:spLocks noChangeArrowheads="1"/>
            </p:cNvSpPr>
            <p:nvPr/>
          </p:nvSpPr>
          <p:spPr bwMode="auto">
            <a:xfrm>
              <a:off x="893" y="231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1" name="AutoShape 44"/>
            <p:cNvSpPr>
              <a:spLocks noChangeArrowheads="1"/>
            </p:cNvSpPr>
            <p:nvPr/>
          </p:nvSpPr>
          <p:spPr bwMode="auto">
            <a:xfrm>
              <a:off x="962" y="2261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2" name="AutoShape 45"/>
            <p:cNvSpPr>
              <a:spLocks noChangeArrowheads="1"/>
            </p:cNvSpPr>
            <p:nvPr/>
          </p:nvSpPr>
          <p:spPr bwMode="auto">
            <a:xfrm>
              <a:off x="919" y="220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3" name="AutoShape 46"/>
            <p:cNvSpPr>
              <a:spLocks noChangeArrowheads="1"/>
            </p:cNvSpPr>
            <p:nvPr/>
          </p:nvSpPr>
          <p:spPr bwMode="auto">
            <a:xfrm>
              <a:off x="927" y="216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4" name="AutoShape 47"/>
            <p:cNvSpPr>
              <a:spLocks noChangeArrowheads="1"/>
            </p:cNvSpPr>
            <p:nvPr/>
          </p:nvSpPr>
          <p:spPr bwMode="auto">
            <a:xfrm>
              <a:off x="970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5" name="AutoShape 48"/>
            <p:cNvSpPr>
              <a:spLocks noChangeArrowheads="1"/>
            </p:cNvSpPr>
            <p:nvPr/>
          </p:nvSpPr>
          <p:spPr bwMode="auto">
            <a:xfrm>
              <a:off x="960" y="206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6" name="AutoShape 49"/>
            <p:cNvSpPr>
              <a:spLocks noChangeArrowheads="1"/>
            </p:cNvSpPr>
            <p:nvPr/>
          </p:nvSpPr>
          <p:spPr bwMode="auto">
            <a:xfrm>
              <a:off x="1017" y="1959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7" name="AutoShape 50"/>
            <p:cNvSpPr>
              <a:spLocks noChangeArrowheads="1"/>
            </p:cNvSpPr>
            <p:nvPr/>
          </p:nvSpPr>
          <p:spPr bwMode="auto">
            <a:xfrm>
              <a:off x="1077" y="192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8" name="AutoShape 51"/>
            <p:cNvSpPr>
              <a:spLocks noChangeArrowheads="1"/>
            </p:cNvSpPr>
            <p:nvPr/>
          </p:nvSpPr>
          <p:spPr bwMode="auto">
            <a:xfrm>
              <a:off x="969" y="201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9" name="AutoShape 52"/>
            <p:cNvSpPr>
              <a:spLocks noChangeArrowheads="1"/>
            </p:cNvSpPr>
            <p:nvPr/>
          </p:nvSpPr>
          <p:spPr bwMode="auto">
            <a:xfrm>
              <a:off x="1149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0" name="AutoShape 53"/>
            <p:cNvSpPr>
              <a:spLocks noChangeArrowheads="1"/>
            </p:cNvSpPr>
            <p:nvPr/>
          </p:nvSpPr>
          <p:spPr bwMode="auto">
            <a:xfrm>
              <a:off x="1107" y="183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1" name="AutoShape 54"/>
            <p:cNvSpPr>
              <a:spLocks noChangeArrowheads="1"/>
            </p:cNvSpPr>
            <p:nvPr/>
          </p:nvSpPr>
          <p:spPr bwMode="auto">
            <a:xfrm>
              <a:off x="1488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2" name="AutoShape 55"/>
            <p:cNvSpPr>
              <a:spLocks noChangeArrowheads="1"/>
            </p:cNvSpPr>
            <p:nvPr/>
          </p:nvSpPr>
          <p:spPr bwMode="auto">
            <a:xfrm>
              <a:off x="2256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3" name="AutoShape 56"/>
            <p:cNvSpPr>
              <a:spLocks noChangeArrowheads="1"/>
            </p:cNvSpPr>
            <p:nvPr/>
          </p:nvSpPr>
          <p:spPr bwMode="auto">
            <a:xfrm>
              <a:off x="2282" y="147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4" name="Line 57"/>
            <p:cNvSpPr>
              <a:spLocks noChangeShapeType="1"/>
            </p:cNvSpPr>
            <p:nvPr/>
          </p:nvSpPr>
          <p:spPr bwMode="auto">
            <a:xfrm>
              <a:off x="560" y="19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35" name="Line 58"/>
            <p:cNvSpPr>
              <a:spLocks noChangeShapeType="1"/>
            </p:cNvSpPr>
            <p:nvPr/>
          </p:nvSpPr>
          <p:spPr bwMode="auto">
            <a:xfrm>
              <a:off x="552" y="218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36" name="Line 59"/>
            <p:cNvSpPr>
              <a:spLocks noChangeShapeType="1"/>
            </p:cNvSpPr>
            <p:nvPr/>
          </p:nvSpPr>
          <p:spPr bwMode="auto">
            <a:xfrm>
              <a:off x="559" y="32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4824" name="Group 60"/>
          <p:cNvGrpSpPr>
            <a:grpSpLocks/>
          </p:cNvGrpSpPr>
          <p:nvPr/>
        </p:nvGrpSpPr>
        <p:grpSpPr bwMode="auto">
          <a:xfrm>
            <a:off x="5010150" y="2195513"/>
            <a:ext cx="3905250" cy="4159250"/>
            <a:chOff x="3156" y="1056"/>
            <a:chExt cx="2460" cy="2620"/>
          </a:xfrm>
        </p:grpSpPr>
        <p:sp>
          <p:nvSpPr>
            <p:cNvPr id="34826" name="Line 61"/>
            <p:cNvSpPr>
              <a:spLocks noChangeShapeType="1"/>
            </p:cNvSpPr>
            <p:nvPr/>
          </p:nvSpPr>
          <p:spPr bwMode="auto">
            <a:xfrm flipH="1">
              <a:off x="3408" y="1056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7" name="Line 62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8" name="Line 63"/>
            <p:cNvSpPr>
              <a:spLocks noChangeShapeType="1"/>
            </p:cNvSpPr>
            <p:nvPr/>
          </p:nvSpPr>
          <p:spPr bwMode="auto">
            <a:xfrm>
              <a:off x="3365" y="27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9" name="Line 64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0" name="Rectangle 65"/>
            <p:cNvSpPr>
              <a:spLocks noChangeArrowheads="1"/>
            </p:cNvSpPr>
            <p:nvPr/>
          </p:nvSpPr>
          <p:spPr bwMode="auto">
            <a:xfrm>
              <a:off x="3278" y="265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31" name="Rectangle 66"/>
            <p:cNvSpPr>
              <a:spLocks noChangeArrowheads="1"/>
            </p:cNvSpPr>
            <p:nvPr/>
          </p:nvSpPr>
          <p:spPr bwMode="auto">
            <a:xfrm>
              <a:off x="3229" y="239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832" name="Rectangle 67"/>
            <p:cNvSpPr>
              <a:spLocks noChangeArrowheads="1"/>
            </p:cNvSpPr>
            <p:nvPr/>
          </p:nvSpPr>
          <p:spPr bwMode="auto">
            <a:xfrm>
              <a:off x="3229" y="18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833" name="Line 68"/>
            <p:cNvSpPr>
              <a:spLocks noChangeShapeType="1"/>
            </p:cNvSpPr>
            <p:nvPr/>
          </p:nvSpPr>
          <p:spPr bwMode="auto">
            <a:xfrm>
              <a:off x="3353" y="29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4" name="Rectangle 69"/>
            <p:cNvSpPr>
              <a:spLocks noChangeArrowheads="1"/>
            </p:cNvSpPr>
            <p:nvPr/>
          </p:nvSpPr>
          <p:spPr bwMode="auto">
            <a:xfrm>
              <a:off x="3278" y="294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34835" name="Line 70"/>
            <p:cNvSpPr>
              <a:spLocks noChangeShapeType="1"/>
            </p:cNvSpPr>
            <p:nvPr/>
          </p:nvSpPr>
          <p:spPr bwMode="auto">
            <a:xfrm>
              <a:off x="3354" y="14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6" name="Rectangle 71"/>
            <p:cNvSpPr>
              <a:spLocks noChangeArrowheads="1"/>
            </p:cNvSpPr>
            <p:nvPr/>
          </p:nvSpPr>
          <p:spPr bwMode="auto">
            <a:xfrm>
              <a:off x="3229" y="13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34837" name="Rectangle 72"/>
            <p:cNvSpPr>
              <a:spLocks noChangeArrowheads="1"/>
            </p:cNvSpPr>
            <p:nvPr/>
          </p:nvSpPr>
          <p:spPr bwMode="auto">
            <a:xfrm>
              <a:off x="3229" y="210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34838" name="Line 73"/>
            <p:cNvSpPr>
              <a:spLocks noChangeShapeType="1"/>
            </p:cNvSpPr>
            <p:nvPr/>
          </p:nvSpPr>
          <p:spPr bwMode="auto">
            <a:xfrm>
              <a:off x="3354" y="16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9" name="Rectangle 74"/>
            <p:cNvSpPr>
              <a:spLocks noChangeArrowheads="1"/>
            </p:cNvSpPr>
            <p:nvPr/>
          </p:nvSpPr>
          <p:spPr bwMode="auto">
            <a:xfrm>
              <a:off x="3229" y="159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34840" name="Line 75"/>
            <p:cNvSpPr>
              <a:spLocks noChangeShapeType="1"/>
            </p:cNvSpPr>
            <p:nvPr/>
          </p:nvSpPr>
          <p:spPr bwMode="auto">
            <a:xfrm>
              <a:off x="3355" y="24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1" name="Line 76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2" name="Line 77"/>
            <p:cNvSpPr>
              <a:spLocks noChangeShapeType="1"/>
            </p:cNvSpPr>
            <p:nvPr/>
          </p:nvSpPr>
          <p:spPr bwMode="auto">
            <a:xfrm flipV="1">
              <a:off x="3360" y="3264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3" name="Line 78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4" name="Line 79"/>
            <p:cNvSpPr>
              <a:spLocks noChangeShapeType="1"/>
            </p:cNvSpPr>
            <p:nvPr/>
          </p:nvSpPr>
          <p:spPr bwMode="auto">
            <a:xfrm flipV="1">
              <a:off x="3404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5" name="Line 80"/>
            <p:cNvSpPr>
              <a:spLocks noChangeShapeType="1"/>
            </p:cNvSpPr>
            <p:nvPr/>
          </p:nvSpPr>
          <p:spPr bwMode="auto">
            <a:xfrm flipV="1">
              <a:off x="3750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6" name="Line 81"/>
            <p:cNvSpPr>
              <a:spLocks noChangeShapeType="1"/>
            </p:cNvSpPr>
            <p:nvPr/>
          </p:nvSpPr>
          <p:spPr bwMode="auto">
            <a:xfrm flipV="1">
              <a:off x="4096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7" name="Line 82"/>
            <p:cNvSpPr>
              <a:spLocks noChangeShapeType="1"/>
            </p:cNvSpPr>
            <p:nvPr/>
          </p:nvSpPr>
          <p:spPr bwMode="auto">
            <a:xfrm flipV="1">
              <a:off x="4441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8" name="Line 83"/>
            <p:cNvSpPr>
              <a:spLocks noChangeShapeType="1"/>
            </p:cNvSpPr>
            <p:nvPr/>
          </p:nvSpPr>
          <p:spPr bwMode="auto">
            <a:xfrm flipV="1">
              <a:off x="4787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9" name="Line 84"/>
            <p:cNvSpPr>
              <a:spLocks noChangeShapeType="1"/>
            </p:cNvSpPr>
            <p:nvPr/>
          </p:nvSpPr>
          <p:spPr bwMode="auto">
            <a:xfrm flipV="1">
              <a:off x="5133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50" name="Line 85"/>
            <p:cNvSpPr>
              <a:spLocks noChangeShapeType="1"/>
            </p:cNvSpPr>
            <p:nvPr/>
          </p:nvSpPr>
          <p:spPr bwMode="auto">
            <a:xfrm flipV="1">
              <a:off x="5454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51" name="Rectangle 86"/>
            <p:cNvSpPr>
              <a:spLocks noChangeArrowheads="1"/>
            </p:cNvSpPr>
            <p:nvPr/>
          </p:nvSpPr>
          <p:spPr bwMode="auto">
            <a:xfrm>
              <a:off x="3205" y="316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4852" name="Rectangle 87"/>
            <p:cNvSpPr>
              <a:spLocks noChangeArrowheads="1"/>
            </p:cNvSpPr>
            <p:nvPr/>
          </p:nvSpPr>
          <p:spPr bwMode="auto">
            <a:xfrm>
              <a:off x="337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4853" name="Rectangle 88"/>
            <p:cNvSpPr>
              <a:spLocks noChangeArrowheads="1"/>
            </p:cNvSpPr>
            <p:nvPr/>
          </p:nvSpPr>
          <p:spPr bwMode="auto">
            <a:xfrm>
              <a:off x="4046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10</a:t>
              </a:r>
              <a:endParaRPr lang="cs-CZ" sz="1200" i="0"/>
            </a:p>
          </p:txBody>
        </p:sp>
        <p:sp>
          <p:nvSpPr>
            <p:cNvPr id="34854" name="Rectangle 89"/>
            <p:cNvSpPr>
              <a:spLocks noChangeArrowheads="1"/>
            </p:cNvSpPr>
            <p:nvPr/>
          </p:nvSpPr>
          <p:spPr bwMode="auto">
            <a:xfrm>
              <a:off x="4729" y="3360"/>
              <a:ext cx="14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Pb</a:t>
              </a:r>
              <a:endParaRPr lang="cs-CZ" sz="1400" i="0"/>
            </a:p>
          </p:txBody>
        </p:sp>
        <p:sp>
          <p:nvSpPr>
            <p:cNvPr id="34855" name="Rectangle 90"/>
            <p:cNvSpPr>
              <a:spLocks noChangeArrowheads="1"/>
            </p:cNvSpPr>
            <p:nvPr/>
          </p:nvSpPr>
          <p:spPr bwMode="auto">
            <a:xfrm>
              <a:off x="5398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30</a:t>
              </a:r>
              <a:endParaRPr lang="cs-CZ" sz="1200" i="0"/>
            </a:p>
          </p:txBody>
        </p:sp>
        <p:sp>
          <p:nvSpPr>
            <p:cNvPr id="34856" name="Rectangle 91"/>
            <p:cNvSpPr>
              <a:spLocks noChangeArrowheads="1"/>
            </p:cNvSpPr>
            <p:nvPr/>
          </p:nvSpPr>
          <p:spPr bwMode="auto">
            <a:xfrm>
              <a:off x="371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57" name="Rectangle 92"/>
            <p:cNvSpPr>
              <a:spLocks noChangeArrowheads="1"/>
            </p:cNvSpPr>
            <p:nvPr/>
          </p:nvSpPr>
          <p:spPr bwMode="auto">
            <a:xfrm>
              <a:off x="439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15</a:t>
              </a:r>
              <a:endParaRPr lang="cs-CZ" sz="1200" i="0"/>
            </a:p>
          </p:txBody>
        </p:sp>
        <p:sp>
          <p:nvSpPr>
            <p:cNvPr id="34858" name="Rectangle 93"/>
            <p:cNvSpPr>
              <a:spLocks noChangeArrowheads="1"/>
            </p:cNvSpPr>
            <p:nvPr/>
          </p:nvSpPr>
          <p:spPr bwMode="auto">
            <a:xfrm>
              <a:off x="508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25</a:t>
              </a:r>
              <a:endParaRPr lang="cs-CZ" sz="1200" i="0"/>
            </a:p>
          </p:txBody>
        </p:sp>
        <p:sp>
          <p:nvSpPr>
            <p:cNvPr id="34859" name="Line 94"/>
            <p:cNvSpPr>
              <a:spLocks noChangeShapeType="1"/>
            </p:cNvSpPr>
            <p:nvPr/>
          </p:nvSpPr>
          <p:spPr bwMode="auto">
            <a:xfrm>
              <a:off x="3353" y="32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60" name="Line 95"/>
            <p:cNvSpPr>
              <a:spLocks noChangeShapeType="1"/>
            </p:cNvSpPr>
            <p:nvPr/>
          </p:nvSpPr>
          <p:spPr bwMode="auto">
            <a:xfrm>
              <a:off x="3354" y="11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61" name="Rectangle 96"/>
            <p:cNvSpPr>
              <a:spLocks noChangeArrowheads="1"/>
            </p:cNvSpPr>
            <p:nvPr/>
          </p:nvSpPr>
          <p:spPr bwMode="auto">
            <a:xfrm>
              <a:off x="3156" y="112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34862" name="Line 97"/>
            <p:cNvSpPr>
              <a:spLocks noChangeShapeType="1"/>
            </p:cNvSpPr>
            <p:nvPr/>
          </p:nvSpPr>
          <p:spPr bwMode="auto">
            <a:xfrm flipV="1">
              <a:off x="3504" y="1296"/>
              <a:ext cx="1872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34863" name="AutoShape 98"/>
            <p:cNvSpPr>
              <a:spLocks noChangeArrowheads="1"/>
            </p:cNvSpPr>
            <p:nvPr/>
          </p:nvSpPr>
          <p:spPr bwMode="auto">
            <a:xfrm>
              <a:off x="3792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4" name="AutoShape 99"/>
            <p:cNvSpPr>
              <a:spLocks noChangeArrowheads="1"/>
            </p:cNvSpPr>
            <p:nvPr/>
          </p:nvSpPr>
          <p:spPr bwMode="auto">
            <a:xfrm>
              <a:off x="3895" y="279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5" name="AutoShape 100"/>
            <p:cNvSpPr>
              <a:spLocks noChangeArrowheads="1"/>
            </p:cNvSpPr>
            <p:nvPr/>
          </p:nvSpPr>
          <p:spPr bwMode="auto">
            <a:xfrm>
              <a:off x="4032" y="2665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6" name="AutoShape 101"/>
            <p:cNvSpPr>
              <a:spLocks noChangeArrowheads="1"/>
            </p:cNvSpPr>
            <p:nvPr/>
          </p:nvSpPr>
          <p:spPr bwMode="auto">
            <a:xfrm>
              <a:off x="4092" y="2553"/>
              <a:ext cx="47" cy="47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7" name="AutoShape 102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8" name="AutoShape 103"/>
            <p:cNvSpPr>
              <a:spLocks noChangeArrowheads="1"/>
            </p:cNvSpPr>
            <p:nvPr/>
          </p:nvSpPr>
          <p:spPr bwMode="auto">
            <a:xfrm>
              <a:off x="4128" y="235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9" name="AutoShape 104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0" name="AutoShape 105"/>
            <p:cNvSpPr>
              <a:spLocks noChangeArrowheads="1"/>
            </p:cNvSpPr>
            <p:nvPr/>
          </p:nvSpPr>
          <p:spPr bwMode="auto">
            <a:xfrm>
              <a:off x="4363" y="230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1" name="AutoShape 106"/>
            <p:cNvSpPr>
              <a:spLocks noChangeArrowheads="1"/>
            </p:cNvSpPr>
            <p:nvPr/>
          </p:nvSpPr>
          <p:spPr bwMode="auto">
            <a:xfrm>
              <a:off x="4406" y="220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2" name="AutoShape 107"/>
            <p:cNvSpPr>
              <a:spLocks noChangeArrowheads="1"/>
            </p:cNvSpPr>
            <p:nvPr/>
          </p:nvSpPr>
          <p:spPr bwMode="auto">
            <a:xfrm>
              <a:off x="4423" y="203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3" name="AutoShape 108"/>
            <p:cNvSpPr>
              <a:spLocks noChangeArrowheads="1"/>
            </p:cNvSpPr>
            <p:nvPr/>
          </p:nvSpPr>
          <p:spPr bwMode="auto">
            <a:xfrm>
              <a:off x="4363" y="214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4" name="AutoShape 109"/>
            <p:cNvSpPr>
              <a:spLocks noChangeArrowheads="1"/>
            </p:cNvSpPr>
            <p:nvPr/>
          </p:nvSpPr>
          <p:spPr bwMode="auto">
            <a:xfrm>
              <a:off x="4581" y="188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5" name="AutoShape 110"/>
            <p:cNvSpPr>
              <a:spLocks noChangeArrowheads="1"/>
            </p:cNvSpPr>
            <p:nvPr/>
          </p:nvSpPr>
          <p:spPr bwMode="auto">
            <a:xfrm>
              <a:off x="4464" y="193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6" name="AutoShape 111"/>
            <p:cNvSpPr>
              <a:spLocks noChangeArrowheads="1"/>
            </p:cNvSpPr>
            <p:nvPr/>
          </p:nvSpPr>
          <p:spPr bwMode="auto">
            <a:xfrm>
              <a:off x="4690" y="179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7" name="AutoShape 112"/>
            <p:cNvSpPr>
              <a:spLocks noChangeArrowheads="1"/>
            </p:cNvSpPr>
            <p:nvPr/>
          </p:nvSpPr>
          <p:spPr bwMode="auto">
            <a:xfrm>
              <a:off x="4793" y="178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8" name="AutoShape 113"/>
            <p:cNvSpPr>
              <a:spLocks noChangeArrowheads="1"/>
            </p:cNvSpPr>
            <p:nvPr/>
          </p:nvSpPr>
          <p:spPr bwMode="auto">
            <a:xfrm>
              <a:off x="4861" y="1711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9" name="AutoShape 114"/>
            <p:cNvSpPr>
              <a:spLocks noChangeArrowheads="1"/>
            </p:cNvSpPr>
            <p:nvPr/>
          </p:nvSpPr>
          <p:spPr bwMode="auto">
            <a:xfrm>
              <a:off x="4964" y="166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0" name="AutoShape 115"/>
            <p:cNvSpPr>
              <a:spLocks noChangeArrowheads="1"/>
            </p:cNvSpPr>
            <p:nvPr/>
          </p:nvSpPr>
          <p:spPr bwMode="auto">
            <a:xfrm>
              <a:off x="5016" y="1565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1" name="AutoShape 116"/>
            <p:cNvSpPr>
              <a:spLocks noChangeArrowheads="1"/>
            </p:cNvSpPr>
            <p:nvPr/>
          </p:nvSpPr>
          <p:spPr bwMode="auto">
            <a:xfrm>
              <a:off x="5257" y="144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2" name="Line 117"/>
            <p:cNvSpPr>
              <a:spLocks noChangeShapeType="1"/>
            </p:cNvSpPr>
            <p:nvPr/>
          </p:nvSpPr>
          <p:spPr bwMode="auto">
            <a:xfrm>
              <a:off x="3346" y="19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3" name="Line 118"/>
            <p:cNvSpPr>
              <a:spLocks noChangeShapeType="1"/>
            </p:cNvSpPr>
            <p:nvPr/>
          </p:nvSpPr>
          <p:spPr bwMode="auto">
            <a:xfrm>
              <a:off x="3354" y="21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4825" name="Rectangle 12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7013"/>
            <a:ext cx="8153400" cy="609600"/>
          </a:xfrm>
          <a:noFill/>
        </p:spPr>
        <p:txBody>
          <a:bodyPr/>
          <a:lstStyle/>
          <a:p>
            <a:r>
              <a:rPr lang="cs-CZ" dirty="0" smtClean="0"/>
              <a:t>Grafická diagnostika normality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N-P plot (</a:t>
            </a:r>
            <a:r>
              <a:rPr lang="sk-SK" dirty="0" err="1" smtClean="0"/>
              <a:t>Normal-probability</a:t>
            </a:r>
            <a:r>
              <a:rPr lang="sk-SK" dirty="0" smtClean="0"/>
              <a:t> plot)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534400" cy="4896544"/>
          </a:xfrm>
        </p:spPr>
        <p:txBody>
          <a:bodyPr/>
          <a:lstStyle/>
          <a:p>
            <a:r>
              <a:rPr lang="sk-SK" dirty="0" smtClean="0"/>
              <a:t>Máme </a:t>
            </a:r>
            <a:r>
              <a:rPr lang="sk-SK" dirty="0" smtClean="0"/>
              <a:t>náhodný </a:t>
            </a:r>
            <a:r>
              <a:rPr lang="sk-SK" dirty="0" smtClean="0"/>
              <a:t>výber</a:t>
            </a:r>
          </a:p>
          <a:p>
            <a:r>
              <a:rPr lang="sk-SK" dirty="0" smtClean="0"/>
              <a:t>Odhadneme strednú hodnotu </a:t>
            </a:r>
          </a:p>
          <a:p>
            <a:pPr>
              <a:buNone/>
            </a:pPr>
            <a:r>
              <a:rPr lang="sk-SK" dirty="0" smtClean="0"/>
              <a:t>    a rozptyl</a:t>
            </a:r>
          </a:p>
          <a:p>
            <a:r>
              <a:rPr lang="sk-SK" dirty="0" smtClean="0"/>
              <a:t>Na osu x vynášame namerané</a:t>
            </a:r>
          </a:p>
          <a:p>
            <a:pPr>
              <a:buNone/>
            </a:pPr>
            <a:r>
              <a:rPr lang="sk-SK" dirty="0" smtClean="0"/>
              <a:t>   hodnoty (z </a:t>
            </a:r>
            <a:r>
              <a:rPr lang="sk-SK" dirty="0" smtClean="0"/>
              <a:t>našich </a:t>
            </a:r>
            <a:r>
              <a:rPr lang="sk-SK" dirty="0" smtClean="0"/>
              <a:t>dát)</a:t>
            </a:r>
          </a:p>
          <a:p>
            <a:r>
              <a:rPr lang="sk-SK" dirty="0" smtClean="0"/>
              <a:t>Na osu y teoretické </a:t>
            </a:r>
            <a:r>
              <a:rPr lang="sk-SK" dirty="0" smtClean="0"/>
              <a:t>očakávané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hodnoty</a:t>
            </a:r>
          </a:p>
          <a:p>
            <a:r>
              <a:rPr lang="sk-SK" dirty="0" smtClean="0"/>
              <a:t>Týmito bodmi preložíme krivku, </a:t>
            </a:r>
          </a:p>
          <a:p>
            <a:pPr>
              <a:buNone/>
            </a:pPr>
            <a:r>
              <a:rPr lang="sk-SK" dirty="0" smtClean="0"/>
              <a:t>    ak je priamka, výber pochádza </a:t>
            </a:r>
          </a:p>
          <a:p>
            <a:pPr>
              <a:buNone/>
            </a:pPr>
            <a:r>
              <a:rPr lang="sk-SK" dirty="0" smtClean="0"/>
              <a:t>    z normálneho rozloženia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860032" y="1844824"/>
            <a:ext cx="3905250" cy="4159250"/>
            <a:chOff x="3156" y="1056"/>
            <a:chExt cx="2460" cy="2620"/>
          </a:xfrm>
        </p:grpSpPr>
        <p:sp>
          <p:nvSpPr>
            <p:cNvPr id="6" name="Line 61"/>
            <p:cNvSpPr>
              <a:spLocks noChangeShapeType="1"/>
            </p:cNvSpPr>
            <p:nvPr/>
          </p:nvSpPr>
          <p:spPr bwMode="auto">
            <a:xfrm flipH="1">
              <a:off x="3408" y="1056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Line 62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Line 63"/>
            <p:cNvSpPr>
              <a:spLocks noChangeShapeType="1"/>
            </p:cNvSpPr>
            <p:nvPr/>
          </p:nvSpPr>
          <p:spPr bwMode="auto">
            <a:xfrm>
              <a:off x="3365" y="27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Line 64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3278" y="265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>
              <a:off x="3229" y="239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3229" y="18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 dirty="0">
                  <a:solidFill>
                    <a:srgbClr val="000000"/>
                  </a:solidFill>
                </a:rPr>
                <a:t>80</a:t>
              </a:r>
              <a:endParaRPr lang="cs-CZ" sz="1200" i="0" dirty="0"/>
            </a:p>
          </p:txBody>
        </p:sp>
        <p:sp>
          <p:nvSpPr>
            <p:cNvPr id="13" name="Line 68"/>
            <p:cNvSpPr>
              <a:spLocks noChangeShapeType="1"/>
            </p:cNvSpPr>
            <p:nvPr/>
          </p:nvSpPr>
          <p:spPr bwMode="auto">
            <a:xfrm>
              <a:off x="3353" y="29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Rectangle 69"/>
            <p:cNvSpPr>
              <a:spLocks noChangeArrowheads="1"/>
            </p:cNvSpPr>
            <p:nvPr/>
          </p:nvSpPr>
          <p:spPr bwMode="auto">
            <a:xfrm>
              <a:off x="3278" y="294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>
              <a:off x="3354" y="14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Rectangle 71"/>
            <p:cNvSpPr>
              <a:spLocks noChangeArrowheads="1"/>
            </p:cNvSpPr>
            <p:nvPr/>
          </p:nvSpPr>
          <p:spPr bwMode="auto">
            <a:xfrm>
              <a:off x="3229" y="13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3229" y="210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>
              <a:off x="3354" y="16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Rectangle 74"/>
            <p:cNvSpPr>
              <a:spLocks noChangeArrowheads="1"/>
            </p:cNvSpPr>
            <p:nvPr/>
          </p:nvSpPr>
          <p:spPr bwMode="auto">
            <a:xfrm>
              <a:off x="3229" y="159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20" name="Line 75"/>
            <p:cNvSpPr>
              <a:spLocks noChangeShapeType="1"/>
            </p:cNvSpPr>
            <p:nvPr/>
          </p:nvSpPr>
          <p:spPr bwMode="auto">
            <a:xfrm>
              <a:off x="3355" y="24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Line 76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Line 77"/>
            <p:cNvSpPr>
              <a:spLocks noChangeShapeType="1"/>
            </p:cNvSpPr>
            <p:nvPr/>
          </p:nvSpPr>
          <p:spPr bwMode="auto">
            <a:xfrm flipV="1">
              <a:off x="3360" y="3264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Line 78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Line 79"/>
            <p:cNvSpPr>
              <a:spLocks noChangeShapeType="1"/>
            </p:cNvSpPr>
            <p:nvPr/>
          </p:nvSpPr>
          <p:spPr bwMode="auto">
            <a:xfrm flipV="1">
              <a:off x="3404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Line 80"/>
            <p:cNvSpPr>
              <a:spLocks noChangeShapeType="1"/>
            </p:cNvSpPr>
            <p:nvPr/>
          </p:nvSpPr>
          <p:spPr bwMode="auto">
            <a:xfrm flipV="1">
              <a:off x="3750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 flipV="1">
              <a:off x="4096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Line 82"/>
            <p:cNvSpPr>
              <a:spLocks noChangeShapeType="1"/>
            </p:cNvSpPr>
            <p:nvPr/>
          </p:nvSpPr>
          <p:spPr bwMode="auto">
            <a:xfrm flipV="1">
              <a:off x="4441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Line 83"/>
            <p:cNvSpPr>
              <a:spLocks noChangeShapeType="1"/>
            </p:cNvSpPr>
            <p:nvPr/>
          </p:nvSpPr>
          <p:spPr bwMode="auto">
            <a:xfrm flipV="1">
              <a:off x="4787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Line 84"/>
            <p:cNvSpPr>
              <a:spLocks noChangeShapeType="1"/>
            </p:cNvSpPr>
            <p:nvPr/>
          </p:nvSpPr>
          <p:spPr bwMode="auto">
            <a:xfrm flipV="1">
              <a:off x="5133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Line 85"/>
            <p:cNvSpPr>
              <a:spLocks noChangeShapeType="1"/>
            </p:cNvSpPr>
            <p:nvPr/>
          </p:nvSpPr>
          <p:spPr bwMode="auto">
            <a:xfrm flipV="1">
              <a:off x="5454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Rectangle 86"/>
            <p:cNvSpPr>
              <a:spLocks noChangeArrowheads="1"/>
            </p:cNvSpPr>
            <p:nvPr/>
          </p:nvSpPr>
          <p:spPr bwMode="auto">
            <a:xfrm>
              <a:off x="3205" y="316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2" name="Rectangle 87"/>
            <p:cNvSpPr>
              <a:spLocks noChangeArrowheads="1"/>
            </p:cNvSpPr>
            <p:nvPr/>
          </p:nvSpPr>
          <p:spPr bwMode="auto">
            <a:xfrm>
              <a:off x="337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3" name="Rectangle 88"/>
            <p:cNvSpPr>
              <a:spLocks noChangeArrowheads="1"/>
            </p:cNvSpPr>
            <p:nvPr/>
          </p:nvSpPr>
          <p:spPr bwMode="auto">
            <a:xfrm>
              <a:off x="4046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10</a:t>
              </a:r>
              <a:endParaRPr lang="cs-CZ" sz="1200" i="0"/>
            </a:p>
          </p:txBody>
        </p:sp>
        <p:sp>
          <p:nvSpPr>
            <p:cNvPr id="34" name="Rectangle 89"/>
            <p:cNvSpPr>
              <a:spLocks noChangeArrowheads="1"/>
            </p:cNvSpPr>
            <p:nvPr/>
          </p:nvSpPr>
          <p:spPr bwMode="auto">
            <a:xfrm>
              <a:off x="4729" y="3360"/>
              <a:ext cx="14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Pb</a:t>
              </a:r>
              <a:endParaRPr lang="cs-CZ" sz="1400" i="0"/>
            </a:p>
          </p:txBody>
        </p:sp>
        <p:sp>
          <p:nvSpPr>
            <p:cNvPr id="35" name="Rectangle 90"/>
            <p:cNvSpPr>
              <a:spLocks noChangeArrowheads="1"/>
            </p:cNvSpPr>
            <p:nvPr/>
          </p:nvSpPr>
          <p:spPr bwMode="auto">
            <a:xfrm>
              <a:off x="5398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30</a:t>
              </a:r>
              <a:endParaRPr lang="cs-CZ" sz="1200" i="0"/>
            </a:p>
          </p:txBody>
        </p:sp>
        <p:sp>
          <p:nvSpPr>
            <p:cNvPr id="36" name="Rectangle 91"/>
            <p:cNvSpPr>
              <a:spLocks noChangeArrowheads="1"/>
            </p:cNvSpPr>
            <p:nvPr/>
          </p:nvSpPr>
          <p:spPr bwMode="auto">
            <a:xfrm>
              <a:off x="371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7" name="Rectangle 92"/>
            <p:cNvSpPr>
              <a:spLocks noChangeArrowheads="1"/>
            </p:cNvSpPr>
            <p:nvPr/>
          </p:nvSpPr>
          <p:spPr bwMode="auto">
            <a:xfrm>
              <a:off x="439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15</a:t>
              </a:r>
              <a:endParaRPr lang="cs-CZ" sz="1200" i="0"/>
            </a:p>
          </p:txBody>
        </p:sp>
        <p:sp>
          <p:nvSpPr>
            <p:cNvPr id="38" name="Rectangle 93"/>
            <p:cNvSpPr>
              <a:spLocks noChangeArrowheads="1"/>
            </p:cNvSpPr>
            <p:nvPr/>
          </p:nvSpPr>
          <p:spPr bwMode="auto">
            <a:xfrm>
              <a:off x="508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25</a:t>
              </a:r>
              <a:endParaRPr lang="cs-CZ" sz="1200" i="0"/>
            </a:p>
          </p:txBody>
        </p:sp>
        <p:sp>
          <p:nvSpPr>
            <p:cNvPr id="39" name="Line 94"/>
            <p:cNvSpPr>
              <a:spLocks noChangeShapeType="1"/>
            </p:cNvSpPr>
            <p:nvPr/>
          </p:nvSpPr>
          <p:spPr bwMode="auto">
            <a:xfrm>
              <a:off x="3353" y="32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Line 95"/>
            <p:cNvSpPr>
              <a:spLocks noChangeShapeType="1"/>
            </p:cNvSpPr>
            <p:nvPr/>
          </p:nvSpPr>
          <p:spPr bwMode="auto">
            <a:xfrm>
              <a:off x="3354" y="11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3156" y="112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42" name="Line 97"/>
            <p:cNvSpPr>
              <a:spLocks noChangeShapeType="1"/>
            </p:cNvSpPr>
            <p:nvPr/>
          </p:nvSpPr>
          <p:spPr bwMode="auto">
            <a:xfrm flipV="1">
              <a:off x="3504" y="1296"/>
              <a:ext cx="1872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3" name="AutoShape 98"/>
            <p:cNvSpPr>
              <a:spLocks noChangeArrowheads="1"/>
            </p:cNvSpPr>
            <p:nvPr/>
          </p:nvSpPr>
          <p:spPr bwMode="auto">
            <a:xfrm>
              <a:off x="3792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4" name="AutoShape 99"/>
            <p:cNvSpPr>
              <a:spLocks noChangeArrowheads="1"/>
            </p:cNvSpPr>
            <p:nvPr/>
          </p:nvSpPr>
          <p:spPr bwMode="auto">
            <a:xfrm>
              <a:off x="3895" y="279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5" name="AutoShape 100"/>
            <p:cNvSpPr>
              <a:spLocks noChangeArrowheads="1"/>
            </p:cNvSpPr>
            <p:nvPr/>
          </p:nvSpPr>
          <p:spPr bwMode="auto">
            <a:xfrm>
              <a:off x="4032" y="2665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6" name="AutoShape 101"/>
            <p:cNvSpPr>
              <a:spLocks noChangeArrowheads="1"/>
            </p:cNvSpPr>
            <p:nvPr/>
          </p:nvSpPr>
          <p:spPr bwMode="auto">
            <a:xfrm>
              <a:off x="4092" y="2553"/>
              <a:ext cx="47" cy="47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7" name="AutoShape 102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8" name="AutoShape 103"/>
            <p:cNvSpPr>
              <a:spLocks noChangeArrowheads="1"/>
            </p:cNvSpPr>
            <p:nvPr/>
          </p:nvSpPr>
          <p:spPr bwMode="auto">
            <a:xfrm>
              <a:off x="4128" y="235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9" name="AutoShape 104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0" name="AutoShape 105"/>
            <p:cNvSpPr>
              <a:spLocks noChangeArrowheads="1"/>
            </p:cNvSpPr>
            <p:nvPr/>
          </p:nvSpPr>
          <p:spPr bwMode="auto">
            <a:xfrm>
              <a:off x="4363" y="230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1" name="AutoShape 106"/>
            <p:cNvSpPr>
              <a:spLocks noChangeArrowheads="1"/>
            </p:cNvSpPr>
            <p:nvPr/>
          </p:nvSpPr>
          <p:spPr bwMode="auto">
            <a:xfrm>
              <a:off x="4406" y="220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2" name="AutoShape 107"/>
            <p:cNvSpPr>
              <a:spLocks noChangeArrowheads="1"/>
            </p:cNvSpPr>
            <p:nvPr/>
          </p:nvSpPr>
          <p:spPr bwMode="auto">
            <a:xfrm>
              <a:off x="4423" y="203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3" name="AutoShape 108"/>
            <p:cNvSpPr>
              <a:spLocks noChangeArrowheads="1"/>
            </p:cNvSpPr>
            <p:nvPr/>
          </p:nvSpPr>
          <p:spPr bwMode="auto">
            <a:xfrm>
              <a:off x="4363" y="214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4" name="AutoShape 109"/>
            <p:cNvSpPr>
              <a:spLocks noChangeArrowheads="1"/>
            </p:cNvSpPr>
            <p:nvPr/>
          </p:nvSpPr>
          <p:spPr bwMode="auto">
            <a:xfrm>
              <a:off x="4581" y="188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5" name="AutoShape 110"/>
            <p:cNvSpPr>
              <a:spLocks noChangeArrowheads="1"/>
            </p:cNvSpPr>
            <p:nvPr/>
          </p:nvSpPr>
          <p:spPr bwMode="auto">
            <a:xfrm>
              <a:off x="4464" y="193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6" name="AutoShape 111"/>
            <p:cNvSpPr>
              <a:spLocks noChangeArrowheads="1"/>
            </p:cNvSpPr>
            <p:nvPr/>
          </p:nvSpPr>
          <p:spPr bwMode="auto">
            <a:xfrm>
              <a:off x="4690" y="179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7" name="AutoShape 112"/>
            <p:cNvSpPr>
              <a:spLocks noChangeArrowheads="1"/>
            </p:cNvSpPr>
            <p:nvPr/>
          </p:nvSpPr>
          <p:spPr bwMode="auto">
            <a:xfrm>
              <a:off x="4793" y="178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8" name="AutoShape 113"/>
            <p:cNvSpPr>
              <a:spLocks noChangeArrowheads="1"/>
            </p:cNvSpPr>
            <p:nvPr/>
          </p:nvSpPr>
          <p:spPr bwMode="auto">
            <a:xfrm>
              <a:off x="4861" y="1711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9" name="AutoShape 114"/>
            <p:cNvSpPr>
              <a:spLocks noChangeArrowheads="1"/>
            </p:cNvSpPr>
            <p:nvPr/>
          </p:nvSpPr>
          <p:spPr bwMode="auto">
            <a:xfrm>
              <a:off x="4964" y="166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0" name="AutoShape 115"/>
            <p:cNvSpPr>
              <a:spLocks noChangeArrowheads="1"/>
            </p:cNvSpPr>
            <p:nvPr/>
          </p:nvSpPr>
          <p:spPr bwMode="auto">
            <a:xfrm>
              <a:off x="5016" y="1565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1" name="AutoShape 116"/>
            <p:cNvSpPr>
              <a:spLocks noChangeArrowheads="1"/>
            </p:cNvSpPr>
            <p:nvPr/>
          </p:nvSpPr>
          <p:spPr bwMode="auto">
            <a:xfrm>
              <a:off x="5257" y="144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2" name="Line 117"/>
            <p:cNvSpPr>
              <a:spLocks noChangeShapeType="1"/>
            </p:cNvSpPr>
            <p:nvPr/>
          </p:nvSpPr>
          <p:spPr bwMode="auto">
            <a:xfrm>
              <a:off x="3346" y="19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3" name="Line 118"/>
            <p:cNvSpPr>
              <a:spLocks noChangeShapeType="1"/>
            </p:cNvSpPr>
            <p:nvPr/>
          </p:nvSpPr>
          <p:spPr bwMode="auto">
            <a:xfrm>
              <a:off x="3354" y="21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Testy </a:t>
            </a:r>
            <a:r>
              <a:rPr lang="sk-SK" dirty="0" err="1" smtClean="0"/>
              <a:t>normality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52928" cy="54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eva 5"/>
          <p:cNvSpPr/>
          <p:nvPr/>
        </p:nvSpPr>
        <p:spPr>
          <a:xfrm>
            <a:off x="7668344" y="27089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leva 6"/>
          <p:cNvSpPr/>
          <p:nvPr/>
        </p:nvSpPr>
        <p:spPr>
          <a:xfrm>
            <a:off x="6444208" y="458112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ů 7"/>
          <p:cNvSpPr/>
          <p:nvPr/>
        </p:nvSpPr>
        <p:spPr>
          <a:xfrm>
            <a:off x="467544" y="62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ipka doleva 8"/>
          <p:cNvSpPr/>
          <p:nvPr/>
        </p:nvSpPr>
        <p:spPr>
          <a:xfrm>
            <a:off x="6012160" y="10527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Testování hypotéz je po popisné statistice druhým hlavním směrem statistických analýz. Při testování pokládáme hypotézy, které se snažíme s určitou pravděpodobností potvrdit nebo vyvrátit. 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Tzv. nulovou hypotézu lze nejlépe popsat jako situaci, kdy předpokládáme vliv náhody (rozdíl mezi skupinami je pouhá náhoda, vztah dvou proměnných je pouhá náhoda apod.), alternativní hypotéza předpokládá vliv nenáhodného faktoru.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Výsledkem statistického testu je v zásadě pravděpodobnost nakolik je hodnocený jev náhodný nebo ne, při překročení určité hranice (nejčastěji méně než </a:t>
            </a:r>
            <a:r>
              <a:rPr lang="en-US" sz="2000" smtClean="0"/>
              <a:t>5%</a:t>
            </a:r>
            <a:r>
              <a:rPr lang="cs-CZ" sz="2000" smtClean="0"/>
              <a:t> pravděpodobnost, že jev je pouhá náhoda) deklarujeme, že pravděpodobnost náhody je pro nás dostatečně nízká abychom jev prohlásili za nenáhodný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Statistická významnost je ovlivnitelná velikostí vzorku a tak je pouze indicií k prohlášení např. rozdílu dvou skupin pacientů za skutečně významný. V ideální situaci je nezbytné aby rozdíl byl významný nejenom statisticky (=nenáhodný), ale i prakticky (=nejde pouze o artefakt velikosti vzorku).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Vyberieme premenné a zaklikneme S-W test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ů 5"/>
          <p:cNvSpPr/>
          <p:nvPr/>
        </p:nvSpPr>
        <p:spPr>
          <a:xfrm>
            <a:off x="6516216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prava 6"/>
          <p:cNvSpPr/>
          <p:nvPr/>
        </p:nvSpPr>
        <p:spPr>
          <a:xfrm>
            <a:off x="3131840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eva 7"/>
          <p:cNvSpPr/>
          <p:nvPr/>
        </p:nvSpPr>
        <p:spPr>
          <a:xfrm flipV="1">
            <a:off x="5652120" y="3501008"/>
            <a:ext cx="97840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Histogram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V záložke </a:t>
            </a:r>
            <a:r>
              <a:rPr lang="sk-SK" i="1" dirty="0" smtClean="0"/>
              <a:t>Grafy</a:t>
            </a:r>
            <a:r>
              <a:rPr lang="sk-SK" dirty="0" smtClean="0"/>
              <a:t> vyberieme </a:t>
            </a:r>
            <a:r>
              <a:rPr lang="sk-SK" i="1" dirty="0" err="1" smtClean="0"/>
              <a:t>Histogram</a:t>
            </a:r>
            <a:r>
              <a:rPr lang="sk-SK" dirty="0" smtClean="0"/>
              <a:t>, zvolíme premennú a v záložke </a:t>
            </a:r>
            <a:r>
              <a:rPr lang="sk-SK" i="1" dirty="0" smtClean="0"/>
              <a:t>Detaily </a:t>
            </a:r>
            <a:r>
              <a:rPr lang="sk-SK" dirty="0" smtClean="0"/>
              <a:t>v časti </a:t>
            </a:r>
            <a:r>
              <a:rPr lang="sk-SK" i="1" dirty="0" err="1" smtClean="0"/>
              <a:t>Statistiky</a:t>
            </a:r>
            <a:r>
              <a:rPr lang="sk-SK" i="1" dirty="0" smtClean="0"/>
              <a:t> </a:t>
            </a:r>
            <a:r>
              <a:rPr lang="sk-SK" dirty="0" smtClean="0"/>
              <a:t> zvolíme </a:t>
            </a:r>
            <a:r>
              <a:rPr lang="sk-SK" i="1" dirty="0" err="1" smtClean="0"/>
              <a:t>Shapiro-Wilksov</a:t>
            </a:r>
            <a:r>
              <a:rPr lang="sk-SK" i="1" dirty="0" smtClean="0"/>
              <a:t> test</a:t>
            </a:r>
          </a:p>
          <a:p>
            <a:pPr algn="just"/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>
            <a:off x="0" y="2924944"/>
            <a:ext cx="7555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ů 7"/>
          <p:cNvSpPr/>
          <p:nvPr/>
        </p:nvSpPr>
        <p:spPr>
          <a:xfrm>
            <a:off x="2195736" y="2996952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ipka dolů 8"/>
          <p:cNvSpPr/>
          <p:nvPr/>
        </p:nvSpPr>
        <p:spPr>
          <a:xfrm>
            <a:off x="3131840" y="4869160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ipka dolů 9"/>
          <p:cNvSpPr/>
          <p:nvPr/>
        </p:nvSpPr>
        <p:spPr>
          <a:xfrm>
            <a:off x="7596336" y="3068960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N-P plot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Záložka: </a:t>
            </a:r>
            <a:r>
              <a:rPr lang="sk-SK" i="1" dirty="0" err="1" smtClean="0"/>
              <a:t>Statistiky</a:t>
            </a:r>
            <a:r>
              <a:rPr lang="sk-SK" dirty="0" smtClean="0"/>
              <a:t> vyberieme </a:t>
            </a:r>
            <a:r>
              <a:rPr lang="sk-SK" i="1" dirty="0" smtClean="0"/>
              <a:t>Základní </a:t>
            </a:r>
            <a:r>
              <a:rPr lang="sk-SK" i="1" dirty="0" err="1" smtClean="0"/>
              <a:t>statistiky</a:t>
            </a:r>
            <a:r>
              <a:rPr lang="sk-SK" i="1" dirty="0" smtClean="0"/>
              <a:t> , </a:t>
            </a:r>
            <a:r>
              <a:rPr lang="sk-SK" dirty="0" smtClean="0"/>
              <a:t> zvolíme </a:t>
            </a:r>
            <a:r>
              <a:rPr lang="sk-SK" i="1" dirty="0" smtClean="0"/>
              <a:t>Popisné </a:t>
            </a:r>
            <a:r>
              <a:rPr lang="sk-SK" i="1" dirty="0" err="1" smtClean="0"/>
              <a:t>statistiky</a:t>
            </a:r>
            <a:r>
              <a:rPr lang="sk-SK" i="1" dirty="0" smtClean="0"/>
              <a:t> </a:t>
            </a:r>
          </a:p>
          <a:p>
            <a:r>
              <a:rPr lang="sk-SK" dirty="0" smtClean="0"/>
              <a:t>V záložke </a:t>
            </a:r>
            <a:r>
              <a:rPr lang="sk-SK" i="1" dirty="0" err="1" smtClean="0"/>
              <a:t>Pravd</a:t>
            </a:r>
            <a:r>
              <a:rPr lang="sk-SK" i="1" dirty="0" smtClean="0"/>
              <a:t>. </a:t>
            </a:r>
            <a:r>
              <a:rPr lang="en-US" i="1" dirty="0" smtClean="0"/>
              <a:t>&amp; </a:t>
            </a:r>
            <a:r>
              <a:rPr lang="en-US" i="1" dirty="0" err="1" smtClean="0"/>
              <a:t>bodov</a:t>
            </a:r>
            <a:r>
              <a:rPr lang="sk-SK" i="1" dirty="0" smtClean="0"/>
              <a:t>é grafy </a:t>
            </a:r>
            <a:r>
              <a:rPr lang="sk-SK" dirty="0" smtClean="0"/>
              <a:t> vyberieme </a:t>
            </a:r>
            <a:r>
              <a:rPr lang="sk-SK" i="1" dirty="0" smtClean="0"/>
              <a:t>Normálni </a:t>
            </a:r>
            <a:r>
              <a:rPr lang="sk-SK" i="1" dirty="0" err="1" smtClean="0"/>
              <a:t>pravděpod</a:t>
            </a:r>
            <a:r>
              <a:rPr lang="sk-SK" i="1" dirty="0" smtClean="0"/>
              <a:t>. graf</a:t>
            </a:r>
          </a:p>
          <a:p>
            <a:r>
              <a:rPr lang="sk-SK" dirty="0" smtClean="0"/>
              <a:t> nezabudneme vybrať premennú </a:t>
            </a:r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Otvorte si súbor 06_Priklady.sta</a:t>
            </a:r>
          </a:p>
          <a:p>
            <a:r>
              <a:rPr lang="sk-SK" dirty="0" smtClean="0"/>
              <a:t>Testujte </a:t>
            </a:r>
            <a:r>
              <a:rPr lang="sk-SK" dirty="0" err="1" smtClean="0"/>
              <a:t>normalitu</a:t>
            </a:r>
            <a:r>
              <a:rPr lang="sk-SK" dirty="0" smtClean="0"/>
              <a:t> premenných </a:t>
            </a:r>
          </a:p>
          <a:p>
            <a:pPr lvl="1"/>
            <a:r>
              <a:rPr lang="sk-SK" dirty="0" smtClean="0"/>
              <a:t>Výška – </a:t>
            </a:r>
            <a:r>
              <a:rPr lang="sk-SK" dirty="0" err="1" smtClean="0"/>
              <a:t>prem</a:t>
            </a:r>
            <a:r>
              <a:rPr lang="sk-SK" dirty="0" smtClean="0"/>
              <a:t>. 19</a:t>
            </a:r>
          </a:p>
          <a:p>
            <a:pPr lvl="1"/>
            <a:r>
              <a:rPr lang="sk-SK" dirty="0" smtClean="0"/>
              <a:t>Váha – </a:t>
            </a:r>
            <a:r>
              <a:rPr lang="sk-SK" dirty="0" err="1" smtClean="0"/>
              <a:t>prem</a:t>
            </a:r>
            <a:r>
              <a:rPr lang="sk-SK" dirty="0" smtClean="0"/>
              <a:t>. 20</a:t>
            </a:r>
          </a:p>
          <a:p>
            <a:pPr lvl="1"/>
            <a:r>
              <a:rPr lang="sk-SK" dirty="0" err="1" smtClean="0"/>
              <a:t>Parametr</a:t>
            </a:r>
            <a:r>
              <a:rPr lang="sk-SK" dirty="0" smtClean="0"/>
              <a:t> – </a:t>
            </a:r>
            <a:r>
              <a:rPr lang="sk-SK" dirty="0" err="1" smtClean="0"/>
              <a:t>prem</a:t>
            </a:r>
            <a:r>
              <a:rPr lang="sk-SK" dirty="0" smtClean="0"/>
              <a:t>. 15</a:t>
            </a:r>
          </a:p>
          <a:p>
            <a:endParaRPr lang="sk-SK" dirty="0" smtClean="0"/>
          </a:p>
          <a:p>
            <a:r>
              <a:rPr lang="sk-SK" dirty="0" smtClean="0"/>
              <a:t>   testujte pomocou </a:t>
            </a:r>
            <a:r>
              <a:rPr lang="sk-SK" dirty="0" err="1" smtClean="0"/>
              <a:t>histogramu</a:t>
            </a:r>
            <a:r>
              <a:rPr lang="sk-SK" dirty="0" smtClean="0"/>
              <a:t> s krivkou normálneho rozloženia, N-P testu a </a:t>
            </a:r>
            <a:r>
              <a:rPr lang="sk-SK" dirty="0" err="1" smtClean="0"/>
              <a:t>Shapiro-Wilksovho</a:t>
            </a:r>
            <a:r>
              <a:rPr lang="sk-SK" dirty="0" smtClean="0"/>
              <a:t> testu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Jednovýběrový t-test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Jednovýběrový test rozptylu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683568" y="260648"/>
            <a:ext cx="7702624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Statistické testy o parametrech jednoho výběrů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3654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23654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Jednovýběrové statistické testy srovnávají některou popisnou statistiku vzorku (průměr, směrodatnou odchylku) s jediným číslem, jehož význam je ze statistické hlediska hodnota cílové populace</a:t>
            </a:r>
          </a:p>
          <a:p>
            <a:r>
              <a:rPr lang="cs-CZ" smtClean="0"/>
              <a:t>Z hlediska statistické teorie jde o ověření, zda daný vzorek pochází z testované cílové populace.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3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r>
              <a:rPr lang="cs-CZ" smtClean="0"/>
              <a:t>“One sample“ test</a:t>
            </a:r>
            <a:r>
              <a:rPr lang="en-US" smtClean="0"/>
              <a:t>y</a:t>
            </a:r>
            <a:r>
              <a:rPr lang="cs-CZ" smtClean="0"/>
              <a:t> I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/>
        </p:nvGraphicFramePr>
        <p:xfrm>
          <a:off x="2057400" y="2765425"/>
          <a:ext cx="6781800" cy="1671638"/>
        </p:xfrm>
        <a:graphic>
          <a:graphicData uri="http://schemas.openxmlformats.org/drawingml/2006/table">
            <a:tbl>
              <a:tblPr/>
              <a:tblGrid>
                <a:gridCol w="1406525"/>
                <a:gridCol w="1487488"/>
                <a:gridCol w="1757362"/>
                <a:gridCol w="21304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cs-CZ" sz="1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cs-CZ" sz="19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Testov</a:t>
                      </a: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 statistika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Interval spolehlivosti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t</a:t>
                      </a: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t</a:t>
                      </a: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|t| &gt; t</a:t>
                      </a: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6" name="Text Box 30"/>
          <p:cNvSpPr txBox="1">
            <a:spLocks noChangeArrowheads="1"/>
          </p:cNvSpPr>
          <p:nvPr/>
        </p:nvSpPr>
        <p:spPr bwMode="auto">
          <a:xfrm>
            <a:off x="1691680" y="1988840"/>
            <a:ext cx="5638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cs-CZ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ůměr</a:t>
            </a: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cílová vs. výběrová populace</a:t>
            </a:r>
          </a:p>
        </p:txBody>
      </p:sp>
      <p:sp>
        <p:nvSpPr>
          <p:cNvPr id="43047" name="AutoShape 33"/>
          <p:cNvSpPr>
            <a:spLocks noChangeArrowheads="1"/>
          </p:cNvSpPr>
          <p:nvPr/>
        </p:nvSpPr>
        <p:spPr bwMode="auto">
          <a:xfrm>
            <a:off x="914400" y="236061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61"/>
          <p:cNvGraphicFramePr>
            <a:graphicFrameLocks noChangeAspect="1"/>
          </p:cNvGraphicFramePr>
          <p:nvPr/>
        </p:nvGraphicFramePr>
        <p:xfrm>
          <a:off x="209550" y="3146425"/>
          <a:ext cx="1625600" cy="969963"/>
        </p:xfrm>
        <a:graphic>
          <a:graphicData uri="http://schemas.openxmlformats.org/presentationml/2006/ole">
            <p:oleObj spid="_x0000_s61442" name="Equation" r:id="rId3" imgW="799920" imgH="419040" progId="Equation.3">
              <p:embed/>
            </p:oleObj>
          </a:graphicData>
        </a:graphic>
      </p:graphicFrame>
      <p:sp>
        <p:nvSpPr>
          <p:cNvPr id="43048" name="Text Box 63"/>
          <p:cNvSpPr txBox="1">
            <a:spLocks noChangeArrowheads="1"/>
          </p:cNvSpPr>
          <p:nvPr/>
        </p:nvSpPr>
        <p:spPr bwMode="auto">
          <a:xfrm>
            <a:off x="7884368" y="3212976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1-α</a:t>
            </a:r>
          </a:p>
        </p:txBody>
      </p:sp>
      <p:sp>
        <p:nvSpPr>
          <p:cNvPr id="43049" name="Text Box 65"/>
          <p:cNvSpPr txBox="1">
            <a:spLocks noChangeArrowheads="1"/>
          </p:cNvSpPr>
          <p:nvPr/>
        </p:nvSpPr>
        <p:spPr bwMode="auto">
          <a:xfrm>
            <a:off x="7956376" y="3573016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</a:p>
        </p:txBody>
      </p:sp>
      <p:sp>
        <p:nvSpPr>
          <p:cNvPr id="43050" name="Text Box 66"/>
          <p:cNvSpPr txBox="1">
            <a:spLocks noChangeArrowheads="1"/>
          </p:cNvSpPr>
          <p:nvPr/>
        </p:nvSpPr>
        <p:spPr bwMode="auto">
          <a:xfrm>
            <a:off x="7915275" y="4013200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1-α/2</a:t>
            </a:r>
          </a:p>
        </p:txBody>
      </p:sp>
      <p:graphicFrame>
        <p:nvGraphicFramePr>
          <p:cNvPr id="43011" name="Object 67"/>
          <p:cNvGraphicFramePr>
            <a:graphicFrameLocks noChangeAspect="1"/>
          </p:cNvGraphicFramePr>
          <p:nvPr/>
        </p:nvGraphicFramePr>
        <p:xfrm>
          <a:off x="2438400" y="3155950"/>
          <a:ext cx="685800" cy="461963"/>
        </p:xfrm>
        <a:graphic>
          <a:graphicData uri="http://schemas.openxmlformats.org/presentationml/2006/ole">
            <p:oleObj spid="_x0000_s61443" name="Equation" r:id="rId4" imgW="380880" imgH="241200" progId="Equation.3">
              <p:embed/>
            </p:oleObj>
          </a:graphicData>
        </a:graphic>
      </p:graphicFrame>
      <p:graphicFrame>
        <p:nvGraphicFramePr>
          <p:cNvPr id="43012" name="Object 68"/>
          <p:cNvGraphicFramePr>
            <a:graphicFrameLocks noChangeAspect="1"/>
          </p:cNvGraphicFramePr>
          <p:nvPr/>
        </p:nvGraphicFramePr>
        <p:xfrm>
          <a:off x="2438400" y="3560763"/>
          <a:ext cx="762000" cy="482600"/>
        </p:xfrm>
        <a:graphic>
          <a:graphicData uri="http://schemas.openxmlformats.org/presentationml/2006/ole">
            <p:oleObj spid="_x0000_s61444" name="Equation" r:id="rId5" imgW="380880" imgH="241200" progId="Equation.3">
              <p:embed/>
            </p:oleObj>
          </a:graphicData>
        </a:graphic>
      </p:graphicFrame>
      <p:graphicFrame>
        <p:nvGraphicFramePr>
          <p:cNvPr id="43013" name="Object 69"/>
          <p:cNvGraphicFramePr>
            <a:graphicFrameLocks noChangeAspect="1"/>
          </p:cNvGraphicFramePr>
          <p:nvPr/>
        </p:nvGraphicFramePr>
        <p:xfrm>
          <a:off x="2438400" y="4003675"/>
          <a:ext cx="762000" cy="481013"/>
        </p:xfrm>
        <a:graphic>
          <a:graphicData uri="http://schemas.openxmlformats.org/presentationml/2006/ole">
            <p:oleObj spid="_x0000_s61445" name="Equation" r:id="rId6" imgW="380880" imgH="241200" progId="Equation.3">
              <p:embed/>
            </p:oleObj>
          </a:graphicData>
        </a:graphic>
      </p:graphicFrame>
      <p:graphicFrame>
        <p:nvGraphicFramePr>
          <p:cNvPr id="43014" name="Object 70"/>
          <p:cNvGraphicFramePr>
            <a:graphicFrameLocks noChangeAspect="1"/>
          </p:cNvGraphicFramePr>
          <p:nvPr/>
        </p:nvGraphicFramePr>
        <p:xfrm>
          <a:off x="3810000" y="3978275"/>
          <a:ext cx="838200" cy="530225"/>
        </p:xfrm>
        <a:graphic>
          <a:graphicData uri="http://schemas.openxmlformats.org/presentationml/2006/ole">
            <p:oleObj spid="_x0000_s61446" name="Equation" r:id="rId7" imgW="380880" imgH="241200" progId="Equation.3">
              <p:embed/>
            </p:oleObj>
          </a:graphicData>
        </a:graphic>
      </p:graphicFrame>
      <p:graphicFrame>
        <p:nvGraphicFramePr>
          <p:cNvPr id="43015" name="Object 71"/>
          <p:cNvGraphicFramePr>
            <a:graphicFrameLocks noChangeAspect="1"/>
          </p:cNvGraphicFramePr>
          <p:nvPr/>
        </p:nvGraphicFramePr>
        <p:xfrm>
          <a:off x="3810000" y="3560763"/>
          <a:ext cx="762000" cy="482600"/>
        </p:xfrm>
        <a:graphic>
          <a:graphicData uri="http://schemas.openxmlformats.org/presentationml/2006/ole">
            <p:oleObj spid="_x0000_s61447" name="Equation" r:id="rId8" imgW="380880" imgH="241200" progId="Equation.3">
              <p:embed/>
            </p:oleObj>
          </a:graphicData>
        </a:graphic>
      </p:graphicFrame>
      <p:graphicFrame>
        <p:nvGraphicFramePr>
          <p:cNvPr id="43016" name="Object 72"/>
          <p:cNvGraphicFramePr>
            <a:graphicFrameLocks noChangeAspect="1"/>
          </p:cNvGraphicFramePr>
          <p:nvPr/>
        </p:nvGraphicFramePr>
        <p:xfrm>
          <a:off x="3810000" y="3146425"/>
          <a:ext cx="762000" cy="482600"/>
        </p:xfrm>
        <a:graphic>
          <a:graphicData uri="http://schemas.openxmlformats.org/presentationml/2006/ole">
            <p:oleObj spid="_x0000_s61448" name="Equation" r:id="rId9" imgW="380880" imgH="241200" progId="Equation.3">
              <p:embed/>
            </p:oleObj>
          </a:graphicData>
        </a:graphic>
      </p:graphicFrame>
      <p:sp>
        <p:nvSpPr>
          <p:cNvPr id="43051" name="Rectangle 88"/>
          <p:cNvSpPr>
            <a:spLocks noChangeArrowheads="1"/>
          </p:cNvSpPr>
          <p:nvPr/>
        </p:nvSpPr>
        <p:spPr bwMode="auto">
          <a:xfrm>
            <a:off x="180975" y="1489075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 případě </a:t>
            </a:r>
            <a:r>
              <a:rPr lang="cs-CZ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sample testů jde o srovnání výběru dat (tedy </a:t>
            </a:r>
            <a:r>
              <a:rPr lang="cs-CZ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sample) s cílovou populací. Pro parametrické testy musí mít datový soubor normální rozložení. </a:t>
            </a:r>
          </a:p>
        </p:txBody>
      </p:sp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179512" y="4800179"/>
            <a:ext cx="871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Softvér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nám vypíše p-hodnotu,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ktorú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porovnáme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hladinou významnosti,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inak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museli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hľadať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hodnotu Intervalu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spoľahlivosti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Štatistických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tabuľkách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4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r>
              <a:rPr lang="cs-CZ" smtClean="0"/>
              <a:t>“One sample“ test</a:t>
            </a:r>
            <a:r>
              <a:rPr lang="en-US" smtClean="0"/>
              <a:t>y</a:t>
            </a:r>
            <a:r>
              <a:rPr lang="cs-CZ" smtClean="0"/>
              <a:t> II</a:t>
            </a:r>
          </a:p>
        </p:txBody>
      </p:sp>
      <p:sp>
        <p:nvSpPr>
          <p:cNvPr id="44050" name="Text Box 31"/>
          <p:cNvSpPr txBox="1">
            <a:spLocks noChangeArrowheads="1"/>
          </p:cNvSpPr>
          <p:nvPr/>
        </p:nvSpPr>
        <p:spPr bwMode="auto">
          <a:xfrm>
            <a:off x="2051720" y="2276872"/>
            <a:ext cx="5638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Rozptyl – cílová vs. výběrová populace</a:t>
            </a:r>
          </a:p>
        </p:txBody>
      </p:sp>
      <p:sp>
        <p:nvSpPr>
          <p:cNvPr id="44051" name="AutoShape 32"/>
          <p:cNvSpPr>
            <a:spLocks noChangeArrowheads="1"/>
          </p:cNvSpPr>
          <p:nvPr/>
        </p:nvSpPr>
        <p:spPr bwMode="auto">
          <a:xfrm>
            <a:off x="914400" y="239236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9570" name="Group 34"/>
          <p:cNvGraphicFramePr>
            <a:graphicFrameLocks noGrp="1"/>
          </p:cNvGraphicFramePr>
          <p:nvPr/>
        </p:nvGraphicFramePr>
        <p:xfrm>
          <a:off x="2057400" y="2786063"/>
          <a:ext cx="6781800" cy="2513330"/>
        </p:xfrm>
        <a:graphic>
          <a:graphicData uri="http://schemas.openxmlformats.org/drawingml/2006/table">
            <a:tbl>
              <a:tblPr/>
              <a:tblGrid>
                <a:gridCol w="1406525"/>
                <a:gridCol w="1487488"/>
                <a:gridCol w="1757362"/>
                <a:gridCol w="21304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cs-CZ" sz="1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cs-CZ" sz="19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Testov</a:t>
                      </a: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 statistika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Interval spolehlivosti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34" name="Object 62"/>
          <p:cNvGraphicFramePr>
            <a:graphicFrameLocks noChangeAspect="1"/>
          </p:cNvGraphicFramePr>
          <p:nvPr/>
        </p:nvGraphicFramePr>
        <p:xfrm>
          <a:off x="231775" y="3051175"/>
          <a:ext cx="1676400" cy="768350"/>
        </p:xfrm>
        <a:graphic>
          <a:graphicData uri="http://schemas.openxmlformats.org/presentationml/2006/ole">
            <p:oleObj spid="_x0000_s62466" name="Equation" r:id="rId3" imgW="914400" imgH="419040" progId="Equation.3">
              <p:embed/>
            </p:oleObj>
          </a:graphicData>
        </a:graphic>
      </p:graphicFrame>
      <p:graphicFrame>
        <p:nvGraphicFramePr>
          <p:cNvPr id="44035" name="Object 64"/>
          <p:cNvGraphicFramePr>
            <a:graphicFrameLocks noChangeAspect="1"/>
          </p:cNvGraphicFramePr>
          <p:nvPr/>
        </p:nvGraphicFramePr>
        <p:xfrm>
          <a:off x="5664200" y="3167063"/>
          <a:ext cx="355600" cy="457200"/>
        </p:xfrm>
        <a:graphic>
          <a:graphicData uri="http://schemas.openxmlformats.org/presentationml/2006/ole">
            <p:oleObj spid="_x0000_s62467" name="Equation" r:id="rId4" imgW="177480" imgH="228600" progId="Equation.3">
              <p:embed/>
            </p:oleObj>
          </a:graphicData>
        </a:graphic>
      </p:graphicFrame>
      <p:graphicFrame>
        <p:nvGraphicFramePr>
          <p:cNvPr id="44036" name="Object 73"/>
          <p:cNvGraphicFramePr>
            <a:graphicFrameLocks noChangeAspect="1"/>
          </p:cNvGraphicFramePr>
          <p:nvPr/>
        </p:nvGraphicFramePr>
        <p:xfrm>
          <a:off x="5664200" y="3700463"/>
          <a:ext cx="355600" cy="457200"/>
        </p:xfrm>
        <a:graphic>
          <a:graphicData uri="http://schemas.openxmlformats.org/presentationml/2006/ole">
            <p:oleObj spid="_x0000_s62468" name="Equation" r:id="rId5" imgW="177480" imgH="228600" progId="Equation.3">
              <p:embed/>
            </p:oleObj>
          </a:graphicData>
        </a:graphic>
      </p:graphicFrame>
      <p:graphicFrame>
        <p:nvGraphicFramePr>
          <p:cNvPr id="44037" name="Object 74"/>
          <p:cNvGraphicFramePr>
            <a:graphicFrameLocks noChangeAspect="1"/>
          </p:cNvGraphicFramePr>
          <p:nvPr/>
        </p:nvGraphicFramePr>
        <p:xfrm>
          <a:off x="5664200" y="4386263"/>
          <a:ext cx="355600" cy="457200"/>
        </p:xfrm>
        <a:graphic>
          <a:graphicData uri="http://schemas.openxmlformats.org/presentationml/2006/ole">
            <p:oleObj spid="_x0000_s62469" name="Equation" r:id="rId6" imgW="177480" imgH="228600" progId="Equation.3">
              <p:embed/>
            </p:oleObj>
          </a:graphicData>
        </a:graphic>
      </p:graphicFrame>
      <p:graphicFrame>
        <p:nvGraphicFramePr>
          <p:cNvPr id="44038" name="Object 75"/>
          <p:cNvGraphicFramePr>
            <a:graphicFrameLocks noChangeAspect="1"/>
          </p:cNvGraphicFramePr>
          <p:nvPr/>
        </p:nvGraphicFramePr>
        <p:xfrm>
          <a:off x="6870700" y="3167063"/>
          <a:ext cx="1092200" cy="482600"/>
        </p:xfrm>
        <a:graphic>
          <a:graphicData uri="http://schemas.openxmlformats.org/presentationml/2006/ole">
            <p:oleObj spid="_x0000_s62470" name="Rovnice" r:id="rId7" imgW="545760" imgH="241200" progId="Equation.3">
              <p:embed/>
            </p:oleObj>
          </a:graphicData>
        </a:graphic>
      </p:graphicFrame>
      <p:graphicFrame>
        <p:nvGraphicFramePr>
          <p:cNvPr id="44039" name="Object 76"/>
          <p:cNvGraphicFramePr>
            <a:graphicFrameLocks noChangeAspect="1"/>
          </p:cNvGraphicFramePr>
          <p:nvPr/>
        </p:nvGraphicFramePr>
        <p:xfrm>
          <a:off x="7020272" y="3789040"/>
          <a:ext cx="990600" cy="482600"/>
        </p:xfrm>
        <a:graphic>
          <a:graphicData uri="http://schemas.openxmlformats.org/presentationml/2006/ole">
            <p:oleObj spid="_x0000_s62471" name="Equation" r:id="rId8" imgW="495000" imgH="241200" progId="Equation.3">
              <p:embed/>
            </p:oleObj>
          </a:graphicData>
        </a:graphic>
      </p:graphicFrame>
      <p:graphicFrame>
        <p:nvGraphicFramePr>
          <p:cNvPr id="44040" name="Object 77"/>
          <p:cNvGraphicFramePr>
            <a:graphicFrameLocks noChangeAspect="1"/>
          </p:cNvGraphicFramePr>
          <p:nvPr/>
        </p:nvGraphicFramePr>
        <p:xfrm>
          <a:off x="6948264" y="4797152"/>
          <a:ext cx="1092200" cy="482600"/>
        </p:xfrm>
        <a:graphic>
          <a:graphicData uri="http://schemas.openxmlformats.org/presentationml/2006/ole">
            <p:oleObj spid="_x0000_s62472" name="Equation" r:id="rId9" imgW="545760" imgH="241200" progId="Equation.3">
              <p:embed/>
            </p:oleObj>
          </a:graphicData>
        </a:graphic>
      </p:graphicFrame>
      <p:graphicFrame>
        <p:nvGraphicFramePr>
          <p:cNvPr id="44041" name="Object 78"/>
          <p:cNvGraphicFramePr>
            <a:graphicFrameLocks noChangeAspect="1"/>
          </p:cNvGraphicFramePr>
          <p:nvPr/>
        </p:nvGraphicFramePr>
        <p:xfrm>
          <a:off x="6858000" y="4273550"/>
          <a:ext cx="1295400" cy="482600"/>
        </p:xfrm>
        <a:graphic>
          <a:graphicData uri="http://schemas.openxmlformats.org/presentationml/2006/ole">
            <p:oleObj spid="_x0000_s62473" name="Equation" r:id="rId10" imgW="647640" imgH="241200" progId="Equation.3">
              <p:embed/>
            </p:oleObj>
          </a:graphicData>
        </a:graphic>
      </p:graphicFrame>
      <p:sp>
        <p:nvSpPr>
          <p:cNvPr id="44079" name="Text Box 79"/>
          <p:cNvSpPr txBox="1">
            <a:spLocks noChangeArrowheads="1"/>
          </p:cNvSpPr>
          <p:nvPr/>
        </p:nvSpPr>
        <p:spPr bwMode="auto">
          <a:xfrm>
            <a:off x="7956376" y="3284984"/>
            <a:ext cx="838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(n-1)</a:t>
            </a:r>
          </a:p>
        </p:txBody>
      </p:sp>
      <p:sp>
        <p:nvSpPr>
          <p:cNvPr id="44080" name="Text Box 80"/>
          <p:cNvSpPr txBox="1">
            <a:spLocks noChangeArrowheads="1"/>
          </p:cNvSpPr>
          <p:nvPr/>
        </p:nvSpPr>
        <p:spPr bwMode="auto">
          <a:xfrm>
            <a:off x="7956376" y="4581128"/>
            <a:ext cx="762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nebo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81" name="Text Box 81"/>
          <p:cNvSpPr txBox="1">
            <a:spLocks noChangeArrowheads="1"/>
          </p:cNvSpPr>
          <p:nvPr/>
        </p:nvSpPr>
        <p:spPr bwMode="auto">
          <a:xfrm>
            <a:off x="7956376" y="3933056"/>
            <a:ext cx="838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(n-1)</a:t>
            </a:r>
          </a:p>
        </p:txBody>
      </p:sp>
      <p:graphicFrame>
        <p:nvGraphicFramePr>
          <p:cNvPr id="44042" name="Object 82"/>
          <p:cNvGraphicFramePr>
            <a:graphicFrameLocks noChangeAspect="1"/>
          </p:cNvGraphicFramePr>
          <p:nvPr/>
        </p:nvGraphicFramePr>
        <p:xfrm>
          <a:off x="2286000" y="3181350"/>
          <a:ext cx="990600" cy="406400"/>
        </p:xfrm>
        <a:graphic>
          <a:graphicData uri="http://schemas.openxmlformats.org/presentationml/2006/ole">
            <p:oleObj spid="_x0000_s62474" name="Equation" r:id="rId11" imgW="495000" imgH="203040" progId="Equation.3">
              <p:embed/>
            </p:oleObj>
          </a:graphicData>
        </a:graphic>
      </p:graphicFrame>
      <p:graphicFrame>
        <p:nvGraphicFramePr>
          <p:cNvPr id="44043" name="Object 83"/>
          <p:cNvGraphicFramePr>
            <a:graphicFrameLocks noChangeAspect="1"/>
          </p:cNvGraphicFramePr>
          <p:nvPr/>
        </p:nvGraphicFramePr>
        <p:xfrm>
          <a:off x="2339752" y="3861048"/>
          <a:ext cx="990600" cy="406400"/>
        </p:xfrm>
        <a:graphic>
          <a:graphicData uri="http://schemas.openxmlformats.org/presentationml/2006/ole">
            <p:oleObj spid="_x0000_s62475" name="Equation" r:id="rId12" imgW="495000" imgH="203040" progId="Equation.3">
              <p:embed/>
            </p:oleObj>
          </a:graphicData>
        </a:graphic>
      </p:graphicFrame>
      <p:graphicFrame>
        <p:nvGraphicFramePr>
          <p:cNvPr id="44044" name="Object 84"/>
          <p:cNvGraphicFramePr>
            <a:graphicFrameLocks noChangeAspect="1"/>
          </p:cNvGraphicFramePr>
          <p:nvPr/>
        </p:nvGraphicFramePr>
        <p:xfrm>
          <a:off x="2286000" y="4386263"/>
          <a:ext cx="990600" cy="406400"/>
        </p:xfrm>
        <a:graphic>
          <a:graphicData uri="http://schemas.openxmlformats.org/presentationml/2006/ole">
            <p:oleObj spid="_x0000_s62476" name="Equation" r:id="rId13" imgW="495000" imgH="203040" progId="Equation.3">
              <p:embed/>
            </p:oleObj>
          </a:graphicData>
        </a:graphic>
      </p:graphicFrame>
      <p:graphicFrame>
        <p:nvGraphicFramePr>
          <p:cNvPr id="44045" name="Object 85"/>
          <p:cNvGraphicFramePr>
            <a:graphicFrameLocks noChangeAspect="1"/>
          </p:cNvGraphicFramePr>
          <p:nvPr/>
        </p:nvGraphicFramePr>
        <p:xfrm>
          <a:off x="3733800" y="4386263"/>
          <a:ext cx="990600" cy="406400"/>
        </p:xfrm>
        <a:graphic>
          <a:graphicData uri="http://schemas.openxmlformats.org/presentationml/2006/ole">
            <p:oleObj spid="_x0000_s62477" name="Equation" r:id="rId14" imgW="495000" imgH="203040" progId="Equation.3">
              <p:embed/>
            </p:oleObj>
          </a:graphicData>
        </a:graphic>
      </p:graphicFrame>
      <p:graphicFrame>
        <p:nvGraphicFramePr>
          <p:cNvPr id="44046" name="Object 86"/>
          <p:cNvGraphicFramePr>
            <a:graphicFrameLocks noChangeAspect="1"/>
          </p:cNvGraphicFramePr>
          <p:nvPr/>
        </p:nvGraphicFramePr>
        <p:xfrm>
          <a:off x="3635896" y="3861048"/>
          <a:ext cx="990600" cy="406400"/>
        </p:xfrm>
        <a:graphic>
          <a:graphicData uri="http://schemas.openxmlformats.org/presentationml/2006/ole">
            <p:oleObj spid="_x0000_s62478" name="Rovnice" r:id="rId15" imgW="495000" imgH="203040" progId="Equation.3">
              <p:embed/>
            </p:oleObj>
          </a:graphicData>
        </a:graphic>
      </p:graphicFrame>
      <p:graphicFrame>
        <p:nvGraphicFramePr>
          <p:cNvPr id="44047" name="Object 87"/>
          <p:cNvGraphicFramePr>
            <a:graphicFrameLocks noChangeAspect="1"/>
          </p:cNvGraphicFramePr>
          <p:nvPr/>
        </p:nvGraphicFramePr>
        <p:xfrm>
          <a:off x="3657600" y="3167063"/>
          <a:ext cx="990600" cy="406400"/>
        </p:xfrm>
        <a:graphic>
          <a:graphicData uri="http://schemas.openxmlformats.org/presentationml/2006/ole">
            <p:oleObj spid="_x0000_s62479" name="Equation" r:id="rId16" imgW="495000" imgH="203040" progId="Equation.3">
              <p:embed/>
            </p:oleObj>
          </a:graphicData>
        </a:graphic>
      </p:graphicFrame>
      <p:sp>
        <p:nvSpPr>
          <p:cNvPr id="44082" name="Rectangle 88"/>
          <p:cNvSpPr>
            <a:spLocks noChangeArrowheads="1"/>
          </p:cNvSpPr>
          <p:nvPr/>
        </p:nvSpPr>
        <p:spPr bwMode="auto">
          <a:xfrm>
            <a:off x="180975" y="1492250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 případě one sample testů jde o srovnání výběru dat (tedy one sample) s cílovou populací. Pro parametrické testy musí mít datový soubor normální rozložení.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414338"/>
            <a:ext cx="8964612" cy="758825"/>
          </a:xfrm>
        </p:spPr>
        <p:txBody>
          <a:bodyPr/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odhadu</a:t>
            </a:r>
            <a:r>
              <a:rPr lang="en-US" dirty="0" smtClean="0"/>
              <a:t> </a:t>
            </a:r>
            <a:r>
              <a:rPr lang="en-US" dirty="0" err="1" smtClean="0"/>
              <a:t>průměru</a:t>
            </a:r>
            <a:r>
              <a:rPr lang="en-US" dirty="0" smtClean="0"/>
              <a:t> s </a:t>
            </a:r>
            <a:r>
              <a:rPr lang="en-US" dirty="0" err="1" smtClean="0"/>
              <a:t>předpokládanou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I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900113" y="884958"/>
            <a:ext cx="7704137" cy="471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10krát nezávisle bola </a:t>
            </a:r>
            <a:r>
              <a:rPr lang="cs-CZ" sz="2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odmeraná</a:t>
            </a:r>
            <a:r>
              <a:rPr lang="cs-CZ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konštanta</a:t>
            </a:r>
            <a:r>
              <a:rPr lang="cs-CZ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sk-SK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Výsledky merania sú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2, 1.8, 2.1, 2.4, 1.9, 2.1, 2, 1.8, 2.3, 2.2.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Smerodajná odchýlka bola určená ako 0.2. Nejaká teória tvrdí, že </a:t>
            </a:r>
            <a:r>
              <a:rPr lang="el-G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sk-SK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=0.95.</a:t>
            </a:r>
            <a:r>
              <a:rPr lang="en-US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sk-SK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1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H0: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100" b="1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H1: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1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Testová štatistika: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sk-SK" sz="2100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100" b="1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1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riadi sa normálnym rozložením N(0,1)</a:t>
            </a:r>
            <a:endParaRPr lang="sk-SK" sz="2100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100" b="1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k-SK" sz="2100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sk-SK" sz="2100" b="1" i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3779912" y="3284984"/>
          <a:ext cx="1787525" cy="858838"/>
        </p:xfrm>
        <a:graphic>
          <a:graphicData uri="http://schemas.openxmlformats.org/presentationml/2006/ole">
            <p:oleObj spid="_x0000_s63490" name="Rovnice" r:id="rId3" imgW="8125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odhadu</a:t>
            </a:r>
            <a:r>
              <a:rPr lang="en-US" dirty="0" smtClean="0"/>
              <a:t> </a:t>
            </a:r>
            <a:r>
              <a:rPr lang="en-US" dirty="0" err="1" smtClean="0"/>
              <a:t>průměru</a:t>
            </a:r>
            <a:r>
              <a:rPr lang="en-US" dirty="0" smtClean="0"/>
              <a:t> s </a:t>
            </a:r>
            <a:r>
              <a:rPr lang="en-US" dirty="0" err="1" smtClean="0"/>
              <a:t>předpokládanou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Pomocou kritického oboru:</a:t>
            </a:r>
          </a:p>
          <a:p>
            <a:pPr lvl="3"/>
            <a:r>
              <a:rPr lang="sk-SK" dirty="0" smtClean="0"/>
              <a:t>W=(-∞, u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/2</a:t>
            </a:r>
            <a:r>
              <a:rPr lang="en-US" dirty="0" smtClean="0"/>
              <a:t>&gt;U&lt;</a:t>
            </a:r>
            <a:r>
              <a:rPr lang="sk-SK" dirty="0" smtClean="0"/>
              <a:t>u</a:t>
            </a:r>
            <a:r>
              <a:rPr lang="en-US" baseline="-25000" dirty="0" smtClean="0"/>
              <a:t>1-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/2</a:t>
            </a:r>
            <a:r>
              <a:rPr lang="en-US" dirty="0" smtClean="0"/>
              <a:t>,∞)</a:t>
            </a:r>
            <a:endParaRPr lang="sk-SK" dirty="0" smtClean="0"/>
          </a:p>
          <a:p>
            <a:pPr lvl="3"/>
            <a:r>
              <a:rPr lang="en-US" dirty="0" smtClean="0"/>
              <a:t>H0 </a:t>
            </a:r>
            <a:r>
              <a:rPr lang="en-US" dirty="0" err="1" smtClean="0"/>
              <a:t>zamietame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t le</a:t>
            </a:r>
            <a:r>
              <a:rPr lang="sk-SK" dirty="0" err="1" smtClean="0"/>
              <a:t>ží</a:t>
            </a:r>
            <a:r>
              <a:rPr lang="sk-SK" dirty="0" smtClean="0"/>
              <a:t> v W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sk-SK" dirty="0" smtClean="0"/>
              <a:t>Pomocou intervalu spoľahlivosti:</a:t>
            </a:r>
          </a:p>
          <a:p>
            <a:pPr lvl="3"/>
            <a:r>
              <a:rPr lang="en-US" dirty="0" smtClean="0"/>
              <a:t>(</a:t>
            </a:r>
            <a:r>
              <a:rPr lang="en-US" dirty="0" err="1" smtClean="0"/>
              <a:t>d,h</a:t>
            </a:r>
            <a:r>
              <a:rPr lang="en-US" dirty="0" smtClean="0"/>
              <a:t>)=(x̅ - </a:t>
            </a:r>
            <a:r>
              <a:rPr lang="el-GR" dirty="0" smtClean="0"/>
              <a:t>σ</a:t>
            </a:r>
            <a:r>
              <a:rPr lang="en-US" dirty="0" smtClean="0"/>
              <a:t>/</a:t>
            </a:r>
            <a:r>
              <a:rPr lang="en-US" dirty="0" err="1" smtClean="0"/>
              <a:t>sqrt</a:t>
            </a:r>
            <a:r>
              <a:rPr lang="en-US" dirty="0" smtClean="0"/>
              <a:t>(n)*</a:t>
            </a:r>
            <a:r>
              <a:rPr lang="sk-SK" dirty="0" smtClean="0"/>
              <a:t>u</a:t>
            </a:r>
            <a:r>
              <a:rPr lang="en-US" baseline="-25000" dirty="0" smtClean="0"/>
              <a:t>1-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/2 </a:t>
            </a:r>
            <a:r>
              <a:rPr lang="en-US" dirty="0" smtClean="0"/>
              <a:t>, x̅+</a:t>
            </a:r>
            <a:r>
              <a:rPr lang="el-GR" dirty="0" smtClean="0"/>
              <a:t>σ</a:t>
            </a:r>
            <a:r>
              <a:rPr lang="en-US" dirty="0" smtClean="0"/>
              <a:t>/</a:t>
            </a:r>
            <a:r>
              <a:rPr lang="en-US" dirty="0" err="1" smtClean="0"/>
              <a:t>sqrt</a:t>
            </a:r>
            <a:r>
              <a:rPr lang="en-US" dirty="0" smtClean="0"/>
              <a:t>(n)*</a:t>
            </a:r>
            <a:r>
              <a:rPr lang="sk-SK" dirty="0" smtClean="0"/>
              <a:t>u</a:t>
            </a:r>
            <a:r>
              <a:rPr lang="en-US" baseline="-25000" dirty="0" smtClean="0"/>
              <a:t>1-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/2</a:t>
            </a:r>
            <a:r>
              <a:rPr lang="en-US" dirty="0" smtClean="0"/>
              <a:t>)</a:t>
            </a:r>
            <a:endParaRPr lang="sk-SK" dirty="0" smtClean="0"/>
          </a:p>
          <a:p>
            <a:pPr lvl="3"/>
            <a:r>
              <a:rPr lang="en-US" dirty="0" err="1" smtClean="0"/>
              <a:t>Zamietame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sk-SK" dirty="0" err="1" smtClean="0"/>
              <a:t>ží</a:t>
            </a:r>
            <a:r>
              <a:rPr lang="sk-SK" dirty="0" smtClean="0"/>
              <a:t> v tomto intervale</a:t>
            </a:r>
          </a:p>
          <a:p>
            <a:r>
              <a:rPr lang="sk-SK" dirty="0" smtClean="0"/>
              <a:t>Pomocou </a:t>
            </a:r>
            <a:r>
              <a:rPr lang="sk-SK" dirty="0" err="1" smtClean="0"/>
              <a:t>p-hodnoty</a:t>
            </a:r>
            <a:r>
              <a:rPr lang="sk-SK" dirty="0" smtClean="0"/>
              <a:t>:</a:t>
            </a:r>
          </a:p>
          <a:p>
            <a:pPr lvl="3"/>
            <a:r>
              <a:rPr lang="sk-SK" dirty="0" smtClean="0"/>
              <a:t>p=2 min </a:t>
            </a:r>
            <a:r>
              <a:rPr lang="en-US" dirty="0" smtClean="0"/>
              <a:t>{P(</a:t>
            </a:r>
            <a:r>
              <a:rPr lang="en-US" dirty="0" err="1" smtClean="0"/>
              <a:t>T≤t</a:t>
            </a:r>
            <a:r>
              <a:rPr lang="en-US" dirty="0" smtClean="0"/>
              <a:t>),P(</a:t>
            </a:r>
            <a:r>
              <a:rPr lang="en-US" dirty="0" err="1" smtClean="0"/>
              <a:t>T≥t</a:t>
            </a:r>
            <a:r>
              <a:rPr lang="en-US" dirty="0" smtClean="0"/>
              <a:t>)}</a:t>
            </a:r>
            <a:endParaRPr lang="sk-SK" dirty="0" smtClean="0"/>
          </a:p>
          <a:p>
            <a:pPr lvl="3"/>
            <a:r>
              <a:rPr lang="en-US" dirty="0" err="1" smtClean="0"/>
              <a:t>Zamietame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p&lt;</a:t>
            </a:r>
            <a:r>
              <a:rPr lang="el-GR" dirty="0" smtClean="0"/>
              <a:t>α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Hypo</a:t>
            </a:r>
            <a:r>
              <a:rPr lang="sk-SK" dirty="0" smtClean="0"/>
              <a:t>t</a:t>
            </a:r>
            <a:r>
              <a:rPr lang="sk-SK" dirty="0" smtClean="0"/>
              <a:t>ézy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H</a:t>
            </a:r>
            <a:r>
              <a:rPr lang="sk-SK" sz="2400" baseline="-25000" dirty="0" smtClean="0"/>
              <a:t>0 </a:t>
            </a:r>
            <a:r>
              <a:rPr lang="sk-SK" sz="2400" dirty="0" smtClean="0"/>
              <a:t> - tvrdenie o parametroch alebo type rozloženia, z ktorého pochádza náhodný výber. Vyjadruje nejaký teoretický predpoklad, často skeptického rázu a užívateľ ho musí stanoviť vopred, bez prihliadnutia k dátovému súboru.</a:t>
            </a:r>
          </a:p>
          <a:p>
            <a:r>
              <a:rPr lang="sk-SK" sz="2400" dirty="0" smtClean="0"/>
              <a:t>H</a:t>
            </a:r>
            <a:r>
              <a:rPr lang="sk-SK" sz="2400" baseline="-25000" dirty="0" smtClean="0"/>
              <a:t>1</a:t>
            </a:r>
            <a:r>
              <a:rPr lang="sk-SK" sz="2400" dirty="0" smtClean="0"/>
              <a:t> – alternatívna hypotéza, ktorá hovorí, čo platí ak neplatí nulová hypotéza.</a:t>
            </a:r>
          </a:p>
          <a:p>
            <a:r>
              <a:rPr lang="sk-SK" sz="2400" dirty="0" smtClean="0"/>
              <a:t>Hypotézy musia byť stanovené tak, aby nemohli platiť zároveň. </a:t>
            </a:r>
          </a:p>
          <a:p>
            <a:r>
              <a:rPr lang="sk-SK" sz="2400" dirty="0" smtClean="0"/>
              <a:t>Testovanie hypotéz – postup, ktorý je založený na danom náhodnom výbere a s pomocou ktorého rozhodneme o zamietnutí alebo nezamietnutí nulovej hypotézy.</a:t>
            </a:r>
            <a:endParaRPr lang="sk-SK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6" name="Rectangle 2"/>
          <p:cNvSpPr>
            <a:spLocks noGrp="1"/>
          </p:cNvSpPr>
          <p:nvPr>
            <p:ph type="title" idx="4294967295"/>
          </p:nvPr>
        </p:nvSpPr>
        <p:spPr>
          <a:xfrm>
            <a:off x="71438" y="407988"/>
            <a:ext cx="8964612" cy="758825"/>
          </a:xfrm>
        </p:spPr>
        <p:txBody>
          <a:bodyPr/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odhadu</a:t>
            </a:r>
            <a:r>
              <a:rPr lang="en-US" dirty="0" smtClean="0"/>
              <a:t> </a:t>
            </a:r>
            <a:r>
              <a:rPr lang="en-US" dirty="0" err="1" smtClean="0"/>
              <a:t>průměru</a:t>
            </a:r>
            <a:r>
              <a:rPr lang="en-US" dirty="0" smtClean="0"/>
              <a:t> s </a:t>
            </a:r>
            <a:r>
              <a:rPr lang="en-US" dirty="0" err="1" smtClean="0"/>
              <a:t>předpokládanou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II</a:t>
            </a: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79388" y="1193800"/>
            <a:ext cx="87137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enzymu v buňkách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Při zjišťování aktivity enzymu v buňkách na vzorku 25 měření byl zjištěn průměr 3,5 jednotek a směrodatná odchylka 1.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otázka zní, zda se naměřené hodnoty našeho vzorku liší od výsledků dřívější rozsáhlé studie zaměřené na celou cílovou populaci, kde byla zjištěna průměrná aktivita 2,5 jednotky?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15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H0: x=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tedy two tailed test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cs-CZ" sz="15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2722563" y="2492375"/>
          <a:ext cx="3168650" cy="611188"/>
        </p:xfrm>
        <a:graphic>
          <a:graphicData uri="http://schemas.openxmlformats.org/presentationml/2006/ole">
            <p:oleObj spid="_x0000_s64514" name="Rovnice" r:id="rId3" imgW="2032000" imgH="393700" progId="Equation.3">
              <p:embed/>
            </p:oleObj>
          </a:graphicData>
        </a:graphic>
      </p:graphicFrame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3082925" y="3429000"/>
          <a:ext cx="1419225" cy="450850"/>
        </p:xfrm>
        <a:graphic>
          <a:graphicData uri="http://schemas.openxmlformats.org/presentationml/2006/ole">
            <p:oleObj spid="_x0000_s64515" name="Rovnice" r:id="rId4" imgW="812447" imgH="253890" progId="Equation.3">
              <p:embed/>
            </p:oleObj>
          </a:graphicData>
        </a:graphic>
      </p:graphicFrame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4" name="Object 10"/>
          <p:cNvGraphicFramePr>
            <a:graphicFrameLocks noChangeAspect="1"/>
          </p:cNvGraphicFramePr>
          <p:nvPr/>
        </p:nvGraphicFramePr>
        <p:xfrm>
          <a:off x="5016500" y="3444875"/>
          <a:ext cx="936625" cy="417513"/>
        </p:xfrm>
        <a:graphic>
          <a:graphicData uri="http://schemas.openxmlformats.org/presentationml/2006/ole">
            <p:oleObj spid="_x0000_s64516" name="Rovnice" r:id="rId5" imgW="533169" imgH="241195" progId="Equation.3">
              <p:embed/>
            </p:oleObj>
          </a:graphicData>
        </a:graphic>
      </p:graphicFrame>
      <p:sp>
        <p:nvSpPr>
          <p:cNvPr id="46091" name="AutoShape 11"/>
          <p:cNvSpPr>
            <a:spLocks noChangeArrowheads="1"/>
          </p:cNvSpPr>
          <p:nvPr/>
        </p:nvSpPr>
        <p:spPr bwMode="auto">
          <a:xfrm rot="10800000">
            <a:off x="2722563" y="3140075"/>
            <a:ext cx="3240087" cy="2889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4541838" y="3484563"/>
            <a:ext cx="433387" cy="341312"/>
          </a:xfrm>
          <a:prstGeom prst="rightArrow">
            <a:avLst>
              <a:gd name="adj1" fmla="val 55352"/>
              <a:gd name="adj2" fmla="val 6232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394450" y="3486150"/>
            <a:ext cx="245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H0 zamítnuta při </a:t>
            </a: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</a:t>
            </a: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0,05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992813" y="3484563"/>
            <a:ext cx="433387" cy="341312"/>
          </a:xfrm>
          <a:prstGeom prst="rightArrow">
            <a:avLst>
              <a:gd name="adj1" fmla="val 55352"/>
              <a:gd name="adj2" fmla="val 6232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23850" y="4178300"/>
            <a:ext cx="8318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2. otázka – jakou minimální odchylku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 od jiné hodnoty bychom zachytili při daných hodnotách?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484438" y="3816350"/>
            <a:ext cx="36464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od jiné hodnoty bychom zachytili při daných hodnotách?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4349750"/>
            <a:ext cx="820896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82575" y="5099050"/>
            <a:ext cx="868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za předpokladu, že z praktického hlediska je významná odchylka již 0,2 jednotky, jaký minimální počet měření musíme provést, abychom ji byli schopni prokázat ?</a:t>
            </a:r>
          </a:p>
        </p:txBody>
      </p:sp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5516563"/>
            <a:ext cx="71294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Jednovýberový</a:t>
            </a:r>
            <a:r>
              <a:rPr lang="sk-SK" dirty="0" smtClean="0"/>
              <a:t> </a:t>
            </a:r>
            <a:r>
              <a:rPr lang="sk-SK" dirty="0" err="1" smtClean="0"/>
              <a:t>t-test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záložke </a:t>
            </a:r>
            <a:r>
              <a:rPr lang="sk-SK" i="1" dirty="0" err="1" smtClean="0"/>
              <a:t>Statistiky</a:t>
            </a:r>
            <a:r>
              <a:rPr lang="sk-SK" dirty="0" smtClean="0"/>
              <a:t> vyberieme </a:t>
            </a:r>
            <a:r>
              <a:rPr lang="sk-SK" i="1" dirty="0" smtClean="0"/>
              <a:t>Základní </a:t>
            </a:r>
            <a:r>
              <a:rPr lang="sk-SK" i="1" dirty="0" err="1" smtClean="0"/>
              <a:t>statistiky</a:t>
            </a:r>
            <a:endParaRPr lang="sk-SK" i="1" dirty="0" smtClean="0"/>
          </a:p>
          <a:p>
            <a:r>
              <a:rPr lang="sk-SK" dirty="0" smtClean="0"/>
              <a:t>V okienku vyberieme </a:t>
            </a:r>
            <a:r>
              <a:rPr lang="sk-SK" i="1" dirty="0" err="1" smtClean="0"/>
              <a:t>t-test</a:t>
            </a:r>
            <a:r>
              <a:rPr lang="sk-SK" i="1" dirty="0" smtClean="0"/>
              <a:t> </a:t>
            </a:r>
            <a:r>
              <a:rPr lang="sk-SK" i="1" dirty="0" err="1" smtClean="0"/>
              <a:t>samost</a:t>
            </a:r>
            <a:r>
              <a:rPr lang="sk-SK" i="1" dirty="0" smtClean="0"/>
              <a:t>. Vzorky- OK</a:t>
            </a:r>
          </a:p>
          <a:p>
            <a:r>
              <a:rPr lang="sk-SK" dirty="0" smtClean="0"/>
              <a:t>V záložke </a:t>
            </a:r>
            <a:r>
              <a:rPr lang="sk-SK" i="1" dirty="0" smtClean="0"/>
              <a:t>Detailní výsledky</a:t>
            </a:r>
            <a:r>
              <a:rPr lang="sk-SK" dirty="0" smtClean="0"/>
              <a:t> zvolíme referenčnú hodnotu a </a:t>
            </a:r>
            <a:r>
              <a:rPr lang="sk-SK" dirty="0" smtClean="0"/>
              <a:t>zvolíme </a:t>
            </a:r>
            <a:r>
              <a:rPr lang="sk-SK" i="1" dirty="0" smtClean="0"/>
              <a:t>výpočet</a:t>
            </a:r>
          </a:p>
          <a:p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Otestujte, či priemerná výška v premennej Výška skupina 1100 je 175cm</a:t>
            </a:r>
          </a:p>
          <a:p>
            <a:r>
              <a:rPr lang="sk-SK" dirty="0" smtClean="0"/>
              <a:t>Otestujte, či priemerná výška v rovnakej premennej je 179cm</a:t>
            </a:r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Samostatný 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Testujte, či priemerný počet leukocytov je 7</a:t>
            </a:r>
          </a:p>
          <a:p>
            <a:r>
              <a:rPr lang="sk-SK" dirty="0" smtClean="0"/>
              <a:t>Testujte, či priemerný počet leukocytov je 9</a:t>
            </a:r>
          </a:p>
          <a:p>
            <a:r>
              <a:rPr lang="sk-SK" dirty="0" smtClean="0"/>
              <a:t>Testujte, či je priemerná váha 84kg</a:t>
            </a:r>
          </a:p>
          <a:p>
            <a:r>
              <a:rPr lang="sk-SK" dirty="0" smtClean="0"/>
              <a:t>Nezabudnite najskôr otestovať </a:t>
            </a:r>
            <a:r>
              <a:rPr lang="sk-SK" dirty="0" err="1" smtClean="0"/>
              <a:t>normalitu</a:t>
            </a:r>
            <a:r>
              <a:rPr lang="sk-SK" dirty="0" err="1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4583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458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dirty="0" smtClean="0"/>
              <a:t>Formulace hypotézy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Výběr cílové populace a z ní reprezentativního vzorku</a:t>
            </a:r>
          </a:p>
          <a:p>
            <a:pPr eaLnBrk="1" hangingPunct="1"/>
            <a:r>
              <a:rPr lang="cs-CZ" sz="1800" b="1" dirty="0" smtClean="0"/>
              <a:t>Měření sledovaných parametrů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Použití odpovídajícího </a:t>
            </a:r>
            <a:r>
              <a:rPr lang="en-US" sz="1800" b="1" dirty="0" smtClean="0"/>
              <a:t>test</a:t>
            </a:r>
            <a:r>
              <a:rPr lang="cs-CZ" sz="1800" b="1" dirty="0" smtClean="0"/>
              <a:t>u		závěr testu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Interpretace výsledků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90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grpSp>
        <p:nvGrpSpPr>
          <p:cNvPr id="1037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026" name="Graf" r:id="rId4" imgW="4038840" imgH="1023840" progId="Excel.Char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1038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O</a:t>
            </a:r>
            <a:r>
              <a:rPr lang="cs-CZ" sz="1400" b="0" i="0">
                <a:latin typeface="Verdana" pitchFamily="34" charset="0"/>
              </a:rPr>
              <a:t>: sledovaný efekt je nulový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A</a:t>
            </a:r>
            <a:r>
              <a:rPr lang="cs-CZ" sz="1400" b="0" i="0">
                <a:latin typeface="Verdana" pitchFamily="34" charset="0"/>
              </a:rPr>
              <a:t>: sledovaný efekt je různý mezi skupinami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Možné chyby při testování hypotéz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Platí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Neplatí</a:t>
            </a:r>
          </a:p>
        </p:txBody>
      </p:sp>
      <p:sp>
        <p:nvSpPr>
          <p:cNvPr id="25616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Význam chyb při testování hypotéz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nesprávného zamítnutí nulové hypotézy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Síla testu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0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1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2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</a:t>
            </a:r>
            <a:r>
              <a:rPr lang="cs-CZ" sz="2000" dirty="0" smtClean="0"/>
              <a:t>.</a:t>
            </a:r>
          </a:p>
          <a:p>
            <a:pPr marL="0">
              <a:defRPr/>
            </a:pP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Parametrické vs. neparametrické testy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Parametrické testy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Neparametrické testy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Mají předpoklady o rozložení vstupujících dat (např. normální rozložení)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Při stejném N a dodržení předpokladů mají vyšší sílu testu než testy neparametrické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9559</TotalTime>
  <Words>2196</Words>
  <Application>Microsoft Office PowerPoint</Application>
  <PresentationFormat>Předvádění na obrazovce (4:3)</PresentationFormat>
  <Paragraphs>365</Paragraphs>
  <Slides>33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Administrativní</vt:lpstr>
      <vt:lpstr>7_Administrativní</vt:lpstr>
      <vt:lpstr>Graf</vt:lpstr>
      <vt:lpstr>Graph</vt:lpstr>
      <vt:lpstr>Equation</vt:lpstr>
      <vt:lpstr>Rovnice</vt:lpstr>
      <vt:lpstr>Editor rovnic 3.0</vt:lpstr>
      <vt:lpstr>VI. Základy testování hypotéz</vt:lpstr>
      <vt:lpstr>Anotace</vt:lpstr>
      <vt:lpstr>Hypotézy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P-hodnota</vt:lpstr>
      <vt:lpstr>Parametrické vs. neparametrické testy</vt:lpstr>
      <vt:lpstr>One-sample vs. two sample testy</vt:lpstr>
      <vt:lpstr>One-tailed vs. Two-tailed testy</vt:lpstr>
      <vt:lpstr>Nepárový vs. párový design</vt:lpstr>
      <vt:lpstr>Statistické testy a normalita dat</vt:lpstr>
      <vt:lpstr>Testy normality</vt:lpstr>
      <vt:lpstr>Šikmost a špičatost jako testy normality</vt:lpstr>
      <vt:lpstr>Shapiro-Wilksov test (S-W test)</vt:lpstr>
      <vt:lpstr>Grafická diagnostika normality</vt:lpstr>
      <vt:lpstr>N-P plot (Normal-probability plot)</vt:lpstr>
      <vt:lpstr>Testy normality</vt:lpstr>
      <vt:lpstr>Vyberieme premenné a zaklikneme S-W test</vt:lpstr>
      <vt:lpstr>Histogram</vt:lpstr>
      <vt:lpstr>N-P plot</vt:lpstr>
      <vt:lpstr>Príklad</vt:lpstr>
      <vt:lpstr> Statistické testy o parametrech jednoho výběrů</vt:lpstr>
      <vt:lpstr>Anotace</vt:lpstr>
      <vt:lpstr>“One sample“ testy I</vt:lpstr>
      <vt:lpstr>“One sample“ testy II</vt:lpstr>
      <vt:lpstr>Srovnání odhadu průměru s předpokládanou hodnotou I</vt:lpstr>
      <vt:lpstr>Srovnání odhadu průměru s předpokládanou hodnotou I</vt:lpstr>
      <vt:lpstr>Srovnání odhadu průměru s předpokládanou hodnotou II</vt:lpstr>
      <vt:lpstr>Jednovýberový t-test</vt:lpstr>
      <vt:lpstr>Príklad</vt:lpstr>
      <vt:lpstr> Samostatný príklad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Tery</cp:lastModifiedBy>
  <cp:revision>680</cp:revision>
  <dcterms:created xsi:type="dcterms:W3CDTF">2008-06-20T05:41:33Z</dcterms:created>
  <dcterms:modified xsi:type="dcterms:W3CDTF">2012-10-22T13:56:15Z</dcterms:modified>
</cp:coreProperties>
</file>