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image" Target="../media/image2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CF5A08-56E4-4AF7-A7F3-62CC443999B7}" type="datetimeFigureOut">
              <a:rPr lang="cs-CZ" smtClean="0"/>
              <a:pPr/>
              <a:t>26.11.2012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1923F8-C3C9-4CA3-9BD0-1AC8AC1E124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28DD8309-771A-4FAA-8368-467DE2FF58F8}" type="datetime1">
              <a:rPr lang="cs-CZ"/>
              <a:pPr>
                <a:defRPr/>
              </a:pPr>
              <a:t>26.11.2012</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29425777-79AD-47B1-B798-C28A1D14314D}"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BC1E2CA3-AF63-4A09-A81B-24D3F13BB734}" type="datetime1">
              <a:rPr lang="cs-CZ"/>
              <a:pPr>
                <a:defRPr/>
              </a:pPr>
              <a:t>26.11.2012</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01C8449A-1DB0-45C6-A41B-32FFD8F2EBD9}"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CCBB9D1-E498-47B6-96B0-987A4CA9407E}"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C289B2BB-C19B-4325-9BC8-2CFEB1AF466C}" type="datetime1">
              <a:rPr lang="cs-CZ"/>
              <a:pPr>
                <a:defRPr/>
              </a:pPr>
              <a:t>26.11.2012</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6A50B59-AD58-485B-AF53-B90972E80761}" type="datetimeFigureOut">
              <a:rPr lang="cs-CZ" smtClean="0"/>
              <a:pPr/>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50B59-AD58-485B-AF53-B90972E80761}" type="datetimeFigureOut">
              <a:rPr lang="cs-CZ" smtClean="0"/>
              <a:pPr/>
              <a:t>26.11.2012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7C971-CB2C-42B3-84A4-4BC341ABDA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3548A7F3-15D5-4564-AB40-43097C6074D9}" type="datetime1">
              <a:rPr lang="cs-CZ"/>
              <a:pPr>
                <a:defRPr/>
              </a:pPr>
              <a:t>26.11.2012</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4BD3CDA2-85BC-46D2-8A97-B3D9E2C4B83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10" Type="http://schemas.openxmlformats.org/officeDocument/2006/relationships/oleObject" Target="../embeddings/oleObject18.bin"/><Relationship Id="rId4" Type="http://schemas.openxmlformats.org/officeDocument/2006/relationships/oleObject" Target="../embeddings/oleObject12.bin"/><Relationship Id="rId9" Type="http://schemas.openxmlformats.org/officeDocument/2006/relationships/oleObject" Target="../embeddings/oleObject17.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22.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7648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Parametrická analýza rozptylu</a:t>
            </a:r>
          </a:p>
          <a:p>
            <a:pPr marL="0" indent="0" algn="ctr">
              <a:buFont typeface="Wingdings 2" pitchFamily="18" charset="2"/>
              <a:buNone/>
            </a:pPr>
            <a:r>
              <a:rPr lang="cs-CZ" sz="2400" b="1" smtClean="0">
                <a:solidFill>
                  <a:schemeClr val="tx2"/>
                </a:solidFill>
                <a:latin typeface="Arial" pitchFamily="34" charset="0"/>
              </a:rPr>
              <a:t>Post hoc testy</a:t>
            </a:r>
          </a:p>
        </p:txBody>
      </p:sp>
      <p:sp>
        <p:nvSpPr>
          <p:cNvPr id="276484" name="Nadpis 1"/>
          <p:cNvSpPr>
            <a:spLocks noGrp="1"/>
          </p:cNvSpPr>
          <p:nvPr>
            <p:ph type="ctrTitle" idx="4294967295"/>
          </p:nvPr>
        </p:nvSpPr>
        <p:spPr>
          <a:xfrm>
            <a:off x="685800" y="896938"/>
            <a:ext cx="7772400" cy="731837"/>
          </a:xfrm>
          <a:noFill/>
        </p:spPr>
        <p:txBody>
          <a:bodyPr>
            <a:spAutoFit/>
          </a:bodyPr>
          <a:lstStyle/>
          <a:p>
            <a:r>
              <a:rPr lang="cs-CZ" sz="4200" dirty="0" smtClean="0">
                <a:solidFill>
                  <a:schemeClr val="accent1"/>
                </a:solidFill>
                <a:latin typeface="Arial" pitchFamily="34" charset="0"/>
              </a:rPr>
              <a:t>XI. Analýza rozptylu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smtClean="0"/>
              <a:t>Nested ANOVA</a:t>
            </a:r>
          </a:p>
        </p:txBody>
      </p:sp>
      <p:sp>
        <p:nvSpPr>
          <p:cNvPr id="284676" name="Text Box 3"/>
          <p:cNvSpPr txBox="1">
            <a:spLocks noChangeArrowheads="1"/>
          </p:cNvSpPr>
          <p:nvPr/>
        </p:nvSpPr>
        <p:spPr bwMode="auto">
          <a:xfrm>
            <a:off x="323850" y="1557338"/>
            <a:ext cx="8351838" cy="270510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Rozdělení skupin na náhodné podskupiny (např. opakování experimentu)</a:t>
            </a:r>
          </a:p>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005263"/>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005263"/>
            <a:ext cx="2232025" cy="2143125"/>
          </a:xfrm>
          <a:prstGeom prst="rect">
            <a:avLst/>
          </a:prstGeom>
          <a:noFill/>
          <a:ln w="9525" algn="ctr">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4668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Pro rozdělení do kategorií je zde více parametrů</a:t>
            </a:r>
          </a:p>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Na rozdíl od nested ANOVY nejde o náhodná opakování experimentu, ale o řízené zásahy (např.vliv pH a koncentrace O</a:t>
            </a:r>
            <a:r>
              <a:rPr kumimoji="1" lang="cs-CZ" baseline="-25000">
                <a:solidFill>
                  <a:prstClr val="black"/>
                </a:solidFill>
                <a:latin typeface="Arial" pitchFamily="34" charset="0"/>
                <a:cs typeface="Arial" pitchFamily="34" charset="0"/>
              </a:rPr>
              <a:t>2</a:t>
            </a:r>
            <a:r>
              <a:rPr kumimoji="1" lang="cs-CZ">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213100"/>
            <a:ext cx="5776912" cy="3028950"/>
          </a:xfrm>
          <a:prstGeom prst="rect">
            <a:avLst/>
          </a:prstGeom>
          <a:noFill/>
          <a:ln w="9525" algn="ctr">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9335" name="Rectangle 2"/>
          <p:cNvSpPr>
            <a:spLocks noGrp="1" noChangeArrowheads="1"/>
          </p:cNvSpPr>
          <p:nvPr>
            <p:ph type="title" idx="4294967295"/>
          </p:nvPr>
        </p:nvSpPr>
        <p:spPr>
          <a:xfrm>
            <a:off x="611188" y="219075"/>
            <a:ext cx="7772400" cy="762000"/>
          </a:xfrm>
          <a:noFill/>
        </p:spPr>
        <p:txBody>
          <a:bodyPr anchor="ctr"/>
          <a:lstStyle/>
          <a:p>
            <a:r>
              <a:rPr lang="cs-CZ" smtClean="0"/>
              <a:t>Příklad: Anova - One way</a:t>
            </a:r>
          </a:p>
        </p:txBody>
      </p:sp>
      <p:sp>
        <p:nvSpPr>
          <p:cNvPr id="99336" name="Rectangle 3"/>
          <p:cNvSpPr>
            <a:spLocks noChangeArrowheads="1"/>
          </p:cNvSpPr>
          <p:nvPr/>
        </p:nvSpPr>
        <p:spPr bwMode="auto">
          <a:xfrm>
            <a:off x="523875" y="1549400"/>
            <a:ext cx="7848600" cy="838200"/>
          </a:xfrm>
          <a:prstGeom prst="rect">
            <a:avLst/>
          </a:prstGeom>
          <a:noFill/>
          <a:ln w="9525">
            <a:noFill/>
            <a:miter lim="800000"/>
            <a:headEnd/>
            <a:tailEnd/>
          </a:ln>
        </p:spPr>
        <p:txBody>
          <a:bodyPr/>
          <a:lstStyle/>
          <a:p>
            <a:pPr eaLnBrk="0" fontAlgn="base" hangingPunct="0">
              <a:lnSpc>
                <a:spcPct val="85000"/>
              </a:lnSpc>
              <a:spcBef>
                <a:spcPct val="0"/>
              </a:spcBef>
              <a:spcAft>
                <a:spcPct val="0"/>
              </a:spcAft>
            </a:pPr>
            <a:r>
              <a:rPr lang="cs-CZ" sz="2000">
                <a:solidFill>
                  <a:srgbClr val="CC0000"/>
                </a:solidFill>
                <a:latin typeface="Arial" pitchFamily="34" charset="0"/>
                <a:cs typeface="Arial" pitchFamily="34" charset="0"/>
              </a:rPr>
              <a:t>I.</a:t>
            </a:r>
            <a:r>
              <a:rPr lang="cs-CZ" sz="2000">
                <a:solidFill>
                  <a:prstClr val="black"/>
                </a:solidFill>
                <a:latin typeface="Arial" pitchFamily="34" charset="0"/>
                <a:cs typeface="Arial" pitchFamily="34" charset="0"/>
              </a:rPr>
              <a:t>  Zásah: 4 klinická stadia virové choroby (napadá kr. buňky)</a:t>
            </a:r>
          </a:p>
          <a:p>
            <a:pPr eaLnBrk="0" fontAlgn="base" hangingPunct="0">
              <a:lnSpc>
                <a:spcPct val="85000"/>
              </a:lnSpc>
              <a:spcBef>
                <a:spcPct val="0"/>
              </a:spcBef>
              <a:spcAft>
                <a:spcPct val="0"/>
              </a:spcAft>
            </a:pPr>
            <a:r>
              <a:rPr lang="cs-CZ">
                <a:solidFill>
                  <a:prstClr val="black"/>
                </a:solidFill>
                <a:latin typeface="Arial" pitchFamily="34" charset="0"/>
                <a:cs typeface="Arial" pitchFamily="34" charset="0"/>
              </a:rPr>
              <a:t> </a:t>
            </a:r>
            <a:r>
              <a:rPr lang="en-US">
                <a:solidFill>
                  <a:prstClr val="black"/>
                </a:solidFill>
                <a:latin typeface="Arial" pitchFamily="34" charset="0"/>
                <a:cs typeface="Arial" pitchFamily="34" charset="0"/>
              </a:rPr>
              <a:t>   </a:t>
            </a:r>
            <a:r>
              <a:rPr lang="cs-CZ" i="1">
                <a:solidFill>
                  <a:prstClr val="black"/>
                </a:solidFill>
                <a:latin typeface="Arial" pitchFamily="34" charset="0"/>
                <a:cs typeface="Arial" pitchFamily="34" charset="0"/>
              </a:rPr>
              <a:t>Sledovaná veličina: aktivita enzymu v těchto krevních buňkách</a:t>
            </a:r>
          </a:p>
        </p:txBody>
      </p:sp>
      <p:graphicFrame>
        <p:nvGraphicFramePr>
          <p:cNvPr id="99330" name="Object 4"/>
          <p:cNvGraphicFramePr>
            <a:graphicFrameLocks noChangeAspect="1"/>
          </p:cNvGraphicFramePr>
          <p:nvPr/>
        </p:nvGraphicFramePr>
        <p:xfrm>
          <a:off x="609600" y="2174875"/>
          <a:ext cx="2882900" cy="488950"/>
        </p:xfrm>
        <a:graphic>
          <a:graphicData uri="http://schemas.openxmlformats.org/presentationml/2006/ole">
            <p:oleObj spid="_x0000_s18434" name="Rovnice" r:id="rId3" imgW="1485720" imgH="228600" progId="Equation.3">
              <p:embed/>
            </p:oleObj>
          </a:graphicData>
        </a:graphic>
      </p:graphicFrame>
      <p:sp>
        <p:nvSpPr>
          <p:cNvPr id="99337" name="Rectangle 5"/>
          <p:cNvSpPr>
            <a:spLocks noChangeArrowheads="1"/>
          </p:cNvSpPr>
          <p:nvPr/>
        </p:nvSpPr>
        <p:spPr bwMode="auto">
          <a:xfrm>
            <a:off x="4267200" y="2133600"/>
            <a:ext cx="1524000" cy="890588"/>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n = 3</a:t>
            </a:r>
          </a:p>
          <a:p>
            <a:pPr eaLnBrk="0" fontAlgn="base" hangingPunct="0">
              <a:spcBef>
                <a:spcPct val="0"/>
              </a:spcBef>
              <a:spcAft>
                <a:spcPct val="0"/>
              </a:spcAft>
            </a:pPr>
            <a:r>
              <a:rPr lang="cs-CZ" sz="1400" b="1">
                <a:solidFill>
                  <a:prstClr val="black"/>
                </a:solidFill>
                <a:latin typeface="Arial" pitchFamily="34" charset="0"/>
                <a:cs typeface="Arial" pitchFamily="34" charset="0"/>
              </a:rPr>
              <a:t>MODEL = ?</a:t>
            </a:r>
          </a:p>
          <a:p>
            <a:pPr eaLnBrk="0" fontAlgn="base" hangingPunct="0">
              <a:spcBef>
                <a:spcPct val="0"/>
              </a:spcBef>
              <a:spcAft>
                <a:spcPct val="0"/>
              </a:spcAft>
            </a:pPr>
            <a:r>
              <a:rPr lang="en-US" b="1">
                <a:solidFill>
                  <a:srgbClr val="CC0000"/>
                </a:solidFill>
                <a:latin typeface="Arial" pitchFamily="34" charset="0"/>
                <a:cs typeface="Arial" pitchFamily="34" charset="0"/>
              </a:rPr>
              <a:t>         </a:t>
            </a:r>
            <a:r>
              <a:rPr lang="cs-CZ" b="1">
                <a:solidFill>
                  <a:srgbClr val="CC0000"/>
                </a:solidFill>
                <a:latin typeface="Arial" pitchFamily="34" charset="0"/>
                <a:cs typeface="Arial" pitchFamily="34" charset="0"/>
              </a:rPr>
              <a:t>      II.</a:t>
            </a:r>
            <a:r>
              <a:rPr lang="cs-CZ" b="1">
                <a:solidFill>
                  <a:prstClr val="black"/>
                </a:solidFill>
                <a:latin typeface="Arial" pitchFamily="34" charset="0"/>
                <a:cs typeface="Arial" pitchFamily="34" charset="0"/>
              </a:rPr>
              <a:t> </a:t>
            </a:r>
          </a:p>
        </p:txBody>
      </p:sp>
      <p:sp>
        <p:nvSpPr>
          <p:cNvPr id="99338" name="Text Box 6"/>
          <p:cNvSpPr txBox="1">
            <a:spLocks noChangeArrowheads="1"/>
          </p:cNvSpPr>
          <p:nvPr/>
        </p:nvSpPr>
        <p:spPr bwMode="auto">
          <a:xfrm>
            <a:off x="1981200" y="2619375"/>
            <a:ext cx="1352550" cy="166687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II </a:t>
            </a:r>
          </a:p>
          <a:p>
            <a:pPr eaLnBrk="0" fontAlgn="base" hangingPunct="0">
              <a:spcBef>
                <a:spcPct val="0"/>
              </a:spcBef>
              <a:spcAft>
                <a:spcPct val="0"/>
              </a:spcAft>
            </a:pPr>
            <a:r>
              <a:rPr lang="cs-CZ">
                <a:solidFill>
                  <a:prstClr val="black"/>
                </a:solidFill>
                <a:latin typeface="Arial" pitchFamily="34" charset="0"/>
                <a:cs typeface="Arial" pitchFamily="34" charset="0"/>
              </a:rPr>
              <a:t>16,4 </a:t>
            </a:r>
          </a:p>
          <a:p>
            <a:pPr eaLnBrk="0" fontAlgn="base" hangingPunct="0">
              <a:spcBef>
                <a:spcPct val="0"/>
              </a:spcBef>
              <a:spcAft>
                <a:spcPct val="0"/>
              </a:spcAft>
            </a:pPr>
            <a:r>
              <a:rPr lang="cs-CZ">
                <a:solidFill>
                  <a:prstClr val="black"/>
                </a:solidFill>
                <a:latin typeface="Arial" pitchFamily="34" charset="0"/>
                <a:cs typeface="Arial" pitchFamily="34" charset="0"/>
              </a:rPr>
              <a:t>17,8 </a:t>
            </a:r>
          </a:p>
          <a:p>
            <a:pPr eaLnBrk="0" fontAlgn="base" hangingPunct="0">
              <a:spcBef>
                <a:spcPct val="0"/>
              </a:spcBef>
              <a:spcAft>
                <a:spcPct val="0"/>
              </a:spcAft>
            </a:pPr>
            <a:r>
              <a:rPr lang="cs-CZ">
                <a:solidFill>
                  <a:prstClr val="black"/>
                </a:solidFill>
                <a:latin typeface="Arial" pitchFamily="34" charset="0"/>
                <a:cs typeface="Arial" pitchFamily="34" charset="0"/>
              </a:rPr>
              <a:t>19,1 </a:t>
            </a:r>
          </a:p>
          <a:p>
            <a:pPr eaLnBrk="0" fontAlgn="base" hangingPunct="0">
              <a:spcBef>
                <a:spcPct val="0"/>
              </a:spcBef>
              <a:spcAft>
                <a:spcPct val="0"/>
              </a:spcAft>
            </a:pPr>
            <a:r>
              <a:rPr lang="cs-CZ">
                <a:solidFill>
                  <a:prstClr val="black"/>
                </a:solidFill>
                <a:latin typeface="Arial" pitchFamily="34" charset="0"/>
                <a:cs typeface="Arial" pitchFamily="34" charset="0"/>
              </a:rPr>
              <a:t>53,3 </a:t>
            </a:r>
          </a:p>
          <a:p>
            <a:pPr eaLnBrk="0" fontAlgn="base" hangingPunct="0">
              <a:spcBef>
                <a:spcPct val="0"/>
              </a:spcBef>
              <a:spcAft>
                <a:spcPct val="0"/>
              </a:spcAft>
            </a:pPr>
            <a:r>
              <a:rPr lang="cs-CZ">
                <a:solidFill>
                  <a:prstClr val="black"/>
                </a:solidFill>
                <a:latin typeface="Arial" pitchFamily="34" charset="0"/>
                <a:cs typeface="Arial" pitchFamily="34" charset="0"/>
              </a:rPr>
              <a:t>17,8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39" name="Text Box 7"/>
          <p:cNvSpPr txBox="1">
            <a:spLocks noChangeArrowheads="1"/>
          </p:cNvSpPr>
          <p:nvPr/>
        </p:nvSpPr>
        <p:spPr bwMode="auto">
          <a:xfrm>
            <a:off x="2638425" y="2628900"/>
            <a:ext cx="1362075" cy="16573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III</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11,2 </a:t>
            </a:r>
          </a:p>
          <a:p>
            <a:pPr eaLnBrk="0" fontAlgn="base" hangingPunct="0">
              <a:spcBef>
                <a:spcPct val="0"/>
              </a:spcBef>
              <a:spcAft>
                <a:spcPct val="0"/>
              </a:spcAft>
            </a:pPr>
            <a:r>
              <a:rPr lang="cs-CZ">
                <a:solidFill>
                  <a:prstClr val="black"/>
                </a:solidFill>
                <a:latin typeface="Arial" pitchFamily="34" charset="0"/>
                <a:cs typeface="Arial" pitchFamily="34" charset="0"/>
              </a:rPr>
              <a:t>18,2 </a:t>
            </a:r>
          </a:p>
          <a:p>
            <a:pPr eaLnBrk="0" fontAlgn="base" hangingPunct="0">
              <a:spcBef>
                <a:spcPct val="0"/>
              </a:spcBef>
              <a:spcAft>
                <a:spcPct val="0"/>
              </a:spcAft>
            </a:pPr>
            <a:r>
              <a:rPr lang="cs-CZ">
                <a:solidFill>
                  <a:prstClr val="black"/>
                </a:solidFill>
                <a:latin typeface="Arial" pitchFamily="34" charset="0"/>
                <a:cs typeface="Arial" pitchFamily="34" charset="0"/>
              </a:rPr>
              <a:t>15,8 </a:t>
            </a:r>
          </a:p>
          <a:p>
            <a:pPr eaLnBrk="0" fontAlgn="base" hangingPunct="0">
              <a:spcBef>
                <a:spcPct val="0"/>
              </a:spcBef>
              <a:spcAft>
                <a:spcPct val="0"/>
              </a:spcAft>
            </a:pPr>
            <a:r>
              <a:rPr lang="cs-CZ">
                <a:solidFill>
                  <a:prstClr val="black"/>
                </a:solidFill>
                <a:latin typeface="Arial" pitchFamily="34" charset="0"/>
                <a:cs typeface="Arial" pitchFamily="34" charset="0"/>
              </a:rPr>
              <a:t>45,2 </a:t>
            </a:r>
          </a:p>
          <a:p>
            <a:pPr eaLnBrk="0" fontAlgn="base" hangingPunct="0">
              <a:spcBef>
                <a:spcPct val="0"/>
              </a:spcBef>
              <a:spcAft>
                <a:spcPct val="0"/>
              </a:spcAft>
            </a:pPr>
            <a:r>
              <a:rPr lang="cs-CZ">
                <a:solidFill>
                  <a:prstClr val="black"/>
                </a:solidFill>
                <a:latin typeface="Arial" pitchFamily="34" charset="0"/>
                <a:cs typeface="Arial" pitchFamily="34" charset="0"/>
              </a:rPr>
              <a:t>15,1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0" name="Text Box 8"/>
          <p:cNvSpPr txBox="1">
            <a:spLocks noChangeArrowheads="1"/>
          </p:cNvSpPr>
          <p:nvPr/>
        </p:nvSpPr>
        <p:spPr bwMode="auto">
          <a:xfrm>
            <a:off x="3286125" y="2638425"/>
            <a:ext cx="1352550" cy="16573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IV</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14,2 </a:t>
            </a:r>
          </a:p>
          <a:p>
            <a:pPr eaLnBrk="0" fontAlgn="base" hangingPunct="0">
              <a:spcBef>
                <a:spcPct val="0"/>
              </a:spcBef>
              <a:spcAft>
                <a:spcPct val="0"/>
              </a:spcAft>
            </a:pPr>
            <a:r>
              <a:rPr lang="cs-CZ">
                <a:solidFill>
                  <a:prstClr val="black"/>
                </a:solidFill>
                <a:latin typeface="Arial" pitchFamily="34" charset="0"/>
                <a:cs typeface="Arial" pitchFamily="34" charset="0"/>
              </a:rPr>
              <a:t>10,1 </a:t>
            </a:r>
          </a:p>
          <a:p>
            <a:pPr eaLnBrk="0" fontAlgn="base" hangingPunct="0">
              <a:spcBef>
                <a:spcPct val="0"/>
              </a:spcBef>
              <a:spcAft>
                <a:spcPct val="0"/>
              </a:spcAft>
            </a:pPr>
            <a:r>
              <a:rPr lang="cs-CZ">
                <a:solidFill>
                  <a:prstClr val="black"/>
                </a:solidFill>
                <a:latin typeface="Arial" pitchFamily="34" charset="0"/>
                <a:cs typeface="Arial" pitchFamily="34" charset="0"/>
              </a:rPr>
              <a:t>12,8 </a:t>
            </a:r>
          </a:p>
          <a:p>
            <a:pPr eaLnBrk="0" fontAlgn="base" hangingPunct="0">
              <a:spcBef>
                <a:spcPct val="0"/>
              </a:spcBef>
              <a:spcAft>
                <a:spcPct val="0"/>
              </a:spcAft>
            </a:pPr>
            <a:r>
              <a:rPr lang="cs-CZ">
                <a:solidFill>
                  <a:prstClr val="black"/>
                </a:solidFill>
                <a:latin typeface="Arial" pitchFamily="34" charset="0"/>
                <a:cs typeface="Arial" pitchFamily="34" charset="0"/>
              </a:rPr>
              <a:t>37,1 </a:t>
            </a:r>
          </a:p>
          <a:p>
            <a:pPr eaLnBrk="0" fontAlgn="base" hangingPunct="0">
              <a:spcBef>
                <a:spcPct val="0"/>
              </a:spcBef>
              <a:spcAft>
                <a:spcPct val="0"/>
              </a:spcAft>
            </a:pPr>
            <a:r>
              <a:rPr lang="cs-CZ">
                <a:solidFill>
                  <a:prstClr val="black"/>
                </a:solidFill>
                <a:latin typeface="Arial" pitchFamily="34" charset="0"/>
                <a:cs typeface="Arial" pitchFamily="34" charset="0"/>
              </a:rPr>
              <a:t>12,4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1" name="Text Box 9"/>
          <p:cNvSpPr txBox="1">
            <a:spLocks noChangeArrowheads="1"/>
          </p:cNvSpPr>
          <p:nvPr/>
        </p:nvSpPr>
        <p:spPr bwMode="auto">
          <a:xfrm>
            <a:off x="533400" y="2652713"/>
            <a:ext cx="1362075" cy="16573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a:t>
            </a:r>
          </a:p>
          <a:p>
            <a:pPr eaLnBrk="0" fontAlgn="base" hangingPunct="0">
              <a:spcBef>
                <a:spcPct val="0"/>
              </a:spcBef>
              <a:spcAft>
                <a:spcPct val="0"/>
              </a:spcAft>
            </a:pPr>
            <a:r>
              <a:rPr lang="cs-CZ" sz="2400">
                <a:solidFill>
                  <a:prstClr val="black"/>
                </a:solidFill>
                <a:latin typeface="Arial" pitchFamily="34" charset="0"/>
                <a:cs typeface="Arial" pitchFamily="34" charset="0"/>
              </a:rPr>
              <a:t> </a:t>
            </a:r>
          </a:p>
          <a:p>
            <a:pPr eaLnBrk="0" fontAlgn="base" hangingPunct="0">
              <a:spcBef>
                <a:spcPct val="0"/>
              </a:spcBef>
              <a:spcAft>
                <a:spcPct val="0"/>
              </a:spcAft>
            </a:pPr>
            <a:endParaRPr lang="en-US" sz="2400">
              <a:solidFill>
                <a:prstClr val="black"/>
              </a:solidFill>
              <a:latin typeface="Arial" pitchFamily="34" charset="0"/>
              <a:cs typeface="Arial" pitchFamily="34" charset="0"/>
            </a:endParaRPr>
          </a:p>
          <a:p>
            <a:pPr eaLnBrk="0" fontAlgn="base" hangingPunct="0">
              <a:lnSpc>
                <a:spcPct val="85000"/>
              </a:lnSpc>
              <a:spcBef>
                <a:spcPct val="0"/>
              </a:spcBef>
              <a:spcAft>
                <a:spcPct val="0"/>
              </a:spcAft>
            </a:pPr>
            <a:r>
              <a:rPr lang="cs-CZ" sz="2400">
                <a:solidFill>
                  <a:prstClr val="black"/>
                </a:solidFill>
                <a:latin typeface="Symbol" pitchFamily="18" charset="2"/>
                <a:cs typeface="Arial" pitchFamily="34" charset="0"/>
              </a:rPr>
              <a:t></a:t>
            </a:r>
            <a:r>
              <a:rPr lang="cs-CZ" sz="2400">
                <a:solidFill>
                  <a:prstClr val="black"/>
                </a:solidFill>
                <a:latin typeface="Arial" pitchFamily="34" charset="0"/>
                <a:cs typeface="Arial" pitchFamily="34" charset="0"/>
              </a:rPr>
              <a:t> </a:t>
            </a:r>
          </a:p>
          <a:p>
            <a:pPr eaLnBrk="0" fontAlgn="base" hangingPunct="0">
              <a:lnSpc>
                <a:spcPct val="85000"/>
              </a:lnSpc>
              <a:spcBef>
                <a:spcPct val="0"/>
              </a:spcBef>
              <a:spcAft>
                <a:spcPct val="0"/>
              </a:spcAft>
            </a:pPr>
            <a:r>
              <a:rPr lang="cs-CZ" sz="1600">
                <a:solidFill>
                  <a:prstClr val="black"/>
                </a:solidFill>
                <a:latin typeface="Arial" pitchFamily="34" charset="0"/>
                <a:cs typeface="Arial" pitchFamily="34" charset="0"/>
              </a:rPr>
              <a:t>průměr </a:t>
            </a:r>
          </a:p>
          <a:p>
            <a:pPr eaLnBrk="0" fontAlgn="base" hangingPunct="0">
              <a:lnSpc>
                <a:spcPct val="85000"/>
              </a:lnSpc>
              <a:spcBef>
                <a:spcPct val="0"/>
              </a:spcBef>
              <a:spcAft>
                <a:spcPct val="0"/>
              </a:spcAft>
            </a:pPr>
            <a:endParaRPr lang="cs-CZ" sz="1600">
              <a:solidFill>
                <a:prstClr val="black"/>
              </a:solidFill>
              <a:latin typeface="Arial" pitchFamily="34" charset="0"/>
              <a:cs typeface="Arial" pitchFamily="34" charset="0"/>
            </a:endParaRPr>
          </a:p>
        </p:txBody>
      </p:sp>
      <p:sp>
        <p:nvSpPr>
          <p:cNvPr id="99342" name="Text Box 10"/>
          <p:cNvSpPr txBox="1">
            <a:spLocks noChangeArrowheads="1"/>
          </p:cNvSpPr>
          <p:nvPr/>
        </p:nvSpPr>
        <p:spPr bwMode="auto">
          <a:xfrm>
            <a:off x="5057775" y="3024188"/>
            <a:ext cx="1447800" cy="11906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p>
        </p:txBody>
      </p:sp>
      <p:sp>
        <p:nvSpPr>
          <p:cNvPr id="99343" name="Text Box 11"/>
          <p:cNvSpPr txBox="1">
            <a:spLocks noChangeArrowheads="1"/>
          </p:cNvSpPr>
          <p:nvPr/>
        </p:nvSpPr>
        <p:spPr bwMode="auto">
          <a:xfrm>
            <a:off x="6376988" y="2995613"/>
            <a:ext cx="685800" cy="151447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D.f.</a:t>
            </a:r>
            <a:r>
              <a:rPr lang="cs-CZ" sz="2000">
                <a:solidFill>
                  <a:prstClr val="black"/>
                </a:solidFill>
                <a:latin typeface="Arial" pitchFamily="34" charset="0"/>
                <a:cs typeface="Arial" pitchFamily="34" charset="0"/>
              </a:rPr>
              <a:t> </a:t>
            </a:r>
            <a:endParaRPr lang="en-US" sz="20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3 </a:t>
            </a:r>
          </a:p>
          <a:p>
            <a:pPr eaLnBrk="0" fontAlgn="base" hangingPunct="0">
              <a:spcBef>
                <a:spcPct val="0"/>
              </a:spcBef>
              <a:spcAft>
                <a:spcPct val="0"/>
              </a:spcAft>
            </a:pP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8 </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11</a:t>
            </a:r>
          </a:p>
        </p:txBody>
      </p:sp>
      <p:sp>
        <p:nvSpPr>
          <p:cNvPr id="99344" name="Text Box 12"/>
          <p:cNvSpPr txBox="1">
            <a:spLocks noChangeArrowheads="1"/>
          </p:cNvSpPr>
          <p:nvPr/>
        </p:nvSpPr>
        <p:spPr bwMode="auto">
          <a:xfrm>
            <a:off x="6829425" y="3019425"/>
            <a:ext cx="695325"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MS</a:t>
            </a:r>
            <a:r>
              <a:rPr lang="cs-CZ">
                <a:solidFill>
                  <a:prstClr val="black"/>
                </a:solidFill>
                <a:latin typeface="Arial" pitchFamily="34" charset="0"/>
                <a:cs typeface="Arial" pitchFamily="34" charset="0"/>
              </a:rPr>
              <a:t> </a:t>
            </a: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49,6 </a:t>
            </a:r>
          </a:p>
          <a:p>
            <a:pPr eaLnBrk="0" fontAlgn="base" hangingPunct="0">
              <a:spcBef>
                <a:spcPct val="0"/>
              </a:spcBef>
              <a:spcAft>
                <a:spcPct val="0"/>
              </a:spcAft>
            </a:pP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5,9</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   -</a:t>
            </a:r>
          </a:p>
        </p:txBody>
      </p:sp>
      <p:sp>
        <p:nvSpPr>
          <p:cNvPr id="99345" name="Text Box 13"/>
          <p:cNvSpPr txBox="1">
            <a:spLocks noChangeArrowheads="1"/>
          </p:cNvSpPr>
          <p:nvPr/>
        </p:nvSpPr>
        <p:spPr bwMode="auto">
          <a:xfrm>
            <a:off x="7296150" y="3019425"/>
            <a:ext cx="685800"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F </a:t>
            </a:r>
          </a:p>
          <a:p>
            <a:pPr eaLnBrk="0" fontAlgn="base" hangingPunct="0">
              <a:spcBef>
                <a:spcPct val="0"/>
              </a:spcBef>
              <a:spcAft>
                <a:spcPct val="0"/>
              </a:spcAft>
            </a:pPr>
            <a:r>
              <a:rPr lang="cs-CZ" sz="1600">
                <a:solidFill>
                  <a:prstClr val="black"/>
                </a:solidFill>
                <a:latin typeface="Arial" pitchFamily="34" charset="0"/>
                <a:cs typeface="Arial" pitchFamily="34" charset="0"/>
              </a:rPr>
              <a:t>8,39</a:t>
            </a:r>
          </a:p>
        </p:txBody>
      </p:sp>
      <p:sp>
        <p:nvSpPr>
          <p:cNvPr id="99346" name="Text Box 14"/>
          <p:cNvSpPr txBox="1">
            <a:spLocks noChangeArrowheads="1"/>
          </p:cNvSpPr>
          <p:nvPr/>
        </p:nvSpPr>
        <p:spPr bwMode="auto">
          <a:xfrm>
            <a:off x="7829550" y="3019425"/>
            <a:ext cx="857250"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sz="1600">
                <a:solidFill>
                  <a:prstClr val="black"/>
                </a:solidFill>
                <a:latin typeface="Arial" pitchFamily="34" charset="0"/>
                <a:cs typeface="Arial" pitchFamily="34" charset="0"/>
              </a:rPr>
              <a:t>0,0075 </a:t>
            </a:r>
          </a:p>
        </p:txBody>
      </p:sp>
      <p:sp>
        <p:nvSpPr>
          <p:cNvPr id="99347" name="Text Box 15"/>
          <p:cNvSpPr txBox="1">
            <a:spLocks noChangeArrowheads="1"/>
          </p:cNvSpPr>
          <p:nvPr/>
        </p:nvSpPr>
        <p:spPr bwMode="auto">
          <a:xfrm>
            <a:off x="1371600" y="2638425"/>
            <a:ext cx="1266825" cy="16478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22,8 </a:t>
            </a:r>
          </a:p>
          <a:p>
            <a:pPr eaLnBrk="0" fontAlgn="base" hangingPunct="0">
              <a:spcBef>
                <a:spcPct val="0"/>
              </a:spcBef>
              <a:spcAft>
                <a:spcPct val="0"/>
              </a:spcAft>
            </a:pPr>
            <a:r>
              <a:rPr lang="cs-CZ">
                <a:solidFill>
                  <a:prstClr val="black"/>
                </a:solidFill>
                <a:latin typeface="Arial" pitchFamily="34" charset="0"/>
                <a:cs typeface="Arial" pitchFamily="34" charset="0"/>
              </a:rPr>
              <a:t>19,4 </a:t>
            </a:r>
          </a:p>
          <a:p>
            <a:pPr eaLnBrk="0" fontAlgn="base" hangingPunct="0">
              <a:spcBef>
                <a:spcPct val="0"/>
              </a:spcBef>
              <a:spcAft>
                <a:spcPct val="0"/>
              </a:spcAft>
            </a:pPr>
            <a:r>
              <a:rPr lang="cs-CZ">
                <a:solidFill>
                  <a:prstClr val="black"/>
                </a:solidFill>
                <a:latin typeface="Arial" pitchFamily="34" charset="0"/>
                <a:cs typeface="Arial" pitchFamily="34" charset="0"/>
              </a:rPr>
              <a:t>12,5 </a:t>
            </a:r>
          </a:p>
          <a:p>
            <a:pPr eaLnBrk="0" fontAlgn="base" hangingPunct="0">
              <a:spcBef>
                <a:spcPct val="0"/>
              </a:spcBef>
              <a:spcAft>
                <a:spcPct val="0"/>
              </a:spcAft>
            </a:pPr>
            <a:r>
              <a:rPr lang="cs-CZ">
                <a:solidFill>
                  <a:prstClr val="black"/>
                </a:solidFill>
                <a:latin typeface="Arial" pitchFamily="34" charset="0"/>
                <a:cs typeface="Arial" pitchFamily="34" charset="0"/>
              </a:rPr>
              <a:t>65,7 </a:t>
            </a:r>
          </a:p>
          <a:p>
            <a:pPr eaLnBrk="0" fontAlgn="base" hangingPunct="0">
              <a:spcBef>
                <a:spcPct val="0"/>
              </a:spcBef>
              <a:spcAft>
                <a:spcPct val="0"/>
              </a:spcAft>
            </a:pPr>
            <a:r>
              <a:rPr lang="cs-CZ">
                <a:solidFill>
                  <a:prstClr val="black"/>
                </a:solidFill>
                <a:latin typeface="Arial" pitchFamily="34" charset="0"/>
                <a:cs typeface="Arial" pitchFamily="34" charset="0"/>
              </a:rPr>
              <a:t>21,9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8" name="Line 16"/>
          <p:cNvSpPr>
            <a:spLocks noChangeShapeType="1"/>
          </p:cNvSpPr>
          <p:nvPr/>
        </p:nvSpPr>
        <p:spPr bwMode="auto">
          <a:xfrm>
            <a:off x="609600" y="2928938"/>
            <a:ext cx="3200400" cy="0"/>
          </a:xfrm>
          <a:prstGeom prst="line">
            <a:avLst/>
          </a:prstGeom>
          <a:noFill/>
          <a:ln w="127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49" name="Line 17"/>
          <p:cNvSpPr>
            <a:spLocks noChangeShapeType="1"/>
          </p:cNvSpPr>
          <p:nvPr/>
        </p:nvSpPr>
        <p:spPr bwMode="auto">
          <a:xfrm>
            <a:off x="609600" y="3781425"/>
            <a:ext cx="320040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0" name="Line 18"/>
          <p:cNvSpPr>
            <a:spLocks noChangeShapeType="1"/>
          </p:cNvSpPr>
          <p:nvPr/>
        </p:nvSpPr>
        <p:spPr bwMode="auto">
          <a:xfrm>
            <a:off x="4943475" y="3338513"/>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1" name="Line 19"/>
          <p:cNvSpPr>
            <a:spLocks noChangeShapeType="1"/>
          </p:cNvSpPr>
          <p:nvPr/>
        </p:nvSpPr>
        <p:spPr bwMode="auto">
          <a:xfrm>
            <a:off x="4943475" y="4298950"/>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2" name="Line 20"/>
          <p:cNvSpPr>
            <a:spLocks noChangeShapeType="1"/>
          </p:cNvSpPr>
          <p:nvPr/>
        </p:nvSpPr>
        <p:spPr bwMode="auto">
          <a:xfrm>
            <a:off x="7829550" y="3019425"/>
            <a:ext cx="0" cy="1490663"/>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3" name="Line 21"/>
          <p:cNvSpPr>
            <a:spLocks noChangeShapeType="1"/>
          </p:cNvSpPr>
          <p:nvPr/>
        </p:nvSpPr>
        <p:spPr bwMode="auto">
          <a:xfrm>
            <a:off x="6419850" y="3033713"/>
            <a:ext cx="0" cy="1476375"/>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4" name="Text Box 22"/>
          <p:cNvSpPr txBox="1">
            <a:spLocks noChangeArrowheads="1"/>
          </p:cNvSpPr>
          <p:nvPr/>
        </p:nvSpPr>
        <p:spPr bwMode="auto">
          <a:xfrm>
            <a:off x="5457825" y="5010150"/>
            <a:ext cx="2619375" cy="723900"/>
          </a:xfrm>
          <a:prstGeom prst="rect">
            <a:avLst/>
          </a:prstGeom>
          <a:solidFill>
            <a:srgbClr val="FFFFFF"/>
          </a:solidFill>
          <a:ln w="12700">
            <a:solidFill>
              <a:srgbClr val="000000"/>
            </a:solidFill>
            <a:prstDash val="sysDot"/>
            <a:miter lim="800000"/>
            <a:headEnd/>
            <a:tailEnd/>
          </a:ln>
        </p:spPr>
        <p:txBody>
          <a:bodyPr anchor="ct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9355" name="Text Box 23"/>
          <p:cNvSpPr txBox="1">
            <a:spLocks noChangeArrowheads="1"/>
          </p:cNvSpPr>
          <p:nvPr/>
        </p:nvSpPr>
        <p:spPr bwMode="auto">
          <a:xfrm>
            <a:off x="539750" y="5060950"/>
            <a:ext cx="4524375" cy="1274763"/>
          </a:xfrm>
          <a:prstGeom prst="rect">
            <a:avLst/>
          </a:prstGeom>
          <a:solidFill>
            <a:srgbClr val="FFFFFF"/>
          </a:solidFill>
          <a:ln w="12700">
            <a:solidFill>
              <a:srgbClr val="000000"/>
            </a:solidFill>
            <a:prstDash val="sysDot"/>
            <a:miter lim="800000"/>
            <a:headEnd/>
            <a:tailEnd/>
          </a:ln>
        </p:spPr>
        <p:txBody>
          <a:bodyPr anchor="ct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graphicFrame>
        <p:nvGraphicFramePr>
          <p:cNvPr id="99331" name="Object 24"/>
          <p:cNvGraphicFramePr>
            <a:graphicFrameLocks noChangeAspect="1"/>
          </p:cNvGraphicFramePr>
          <p:nvPr/>
        </p:nvGraphicFramePr>
        <p:xfrm>
          <a:off x="600075" y="5143500"/>
          <a:ext cx="4391025" cy="695325"/>
        </p:xfrm>
        <a:graphic>
          <a:graphicData uri="http://schemas.openxmlformats.org/presentationml/2006/ole">
            <p:oleObj spid="_x0000_s18435" name="Rovnice" r:id="rId4" imgW="2831760" imgH="393480" progId="Equation.3">
              <p:embed/>
            </p:oleObj>
          </a:graphicData>
        </a:graphic>
      </p:graphicFrame>
      <p:graphicFrame>
        <p:nvGraphicFramePr>
          <p:cNvPr id="99332" name="Object 25"/>
          <p:cNvGraphicFramePr>
            <a:graphicFrameLocks noChangeAspect="1"/>
          </p:cNvGraphicFramePr>
          <p:nvPr/>
        </p:nvGraphicFramePr>
        <p:xfrm>
          <a:off x="2181225" y="5924550"/>
          <a:ext cx="1228725" cy="371475"/>
        </p:xfrm>
        <a:graphic>
          <a:graphicData uri="http://schemas.openxmlformats.org/presentationml/2006/ole">
            <p:oleObj spid="_x0000_s18436" name="Rovnice" r:id="rId5" imgW="761760" imgH="241200" progId="Equation.3">
              <p:embed/>
            </p:oleObj>
          </a:graphicData>
        </a:graphic>
      </p:graphicFrame>
      <p:graphicFrame>
        <p:nvGraphicFramePr>
          <p:cNvPr id="99333" name="Object 26"/>
          <p:cNvGraphicFramePr>
            <a:graphicFrameLocks noChangeAspect="1"/>
          </p:cNvGraphicFramePr>
          <p:nvPr/>
        </p:nvGraphicFramePr>
        <p:xfrm>
          <a:off x="5534025" y="5048250"/>
          <a:ext cx="2486025" cy="666750"/>
        </p:xfrm>
        <a:graphic>
          <a:graphicData uri="http://schemas.openxmlformats.org/presentationml/2006/ole">
            <p:oleObj spid="_x0000_s18437" name="Rovnice" r:id="rId6" imgW="1752480" imgH="457200" progId="Equation.3">
              <p:embed/>
            </p:oleObj>
          </a:graphicData>
        </a:graphic>
      </p:graphicFrame>
      <p:sp>
        <p:nvSpPr>
          <p:cNvPr id="99356" name="Rectangle 27"/>
          <p:cNvSpPr>
            <a:spLocks noChangeArrowheads="1"/>
          </p:cNvSpPr>
          <p:nvPr/>
        </p:nvSpPr>
        <p:spPr bwMode="auto">
          <a:xfrm>
            <a:off x="5429250" y="4543425"/>
            <a:ext cx="2543175" cy="7429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srgbClr val="CC0000"/>
                </a:solidFill>
                <a:latin typeface="Arial" pitchFamily="34" charset="0"/>
                <a:cs typeface="Arial" pitchFamily="34" charset="0"/>
              </a:rPr>
              <a:t>IV.</a:t>
            </a:r>
            <a:r>
              <a:rPr lang="cs-CZ" sz="2400">
                <a:solidFill>
                  <a:prstClr val="black"/>
                </a:solidFill>
                <a:latin typeface="Arial" pitchFamily="34" charset="0"/>
                <a:cs typeface="Arial" pitchFamily="34" charset="0"/>
              </a:rPr>
              <a:t> </a:t>
            </a:r>
          </a:p>
        </p:txBody>
      </p:sp>
      <p:sp>
        <p:nvSpPr>
          <p:cNvPr id="99357" name="Rectangle 28"/>
          <p:cNvSpPr>
            <a:spLocks noChangeArrowheads="1"/>
          </p:cNvSpPr>
          <p:nvPr/>
        </p:nvSpPr>
        <p:spPr bwMode="auto">
          <a:xfrm>
            <a:off x="600075" y="4543425"/>
            <a:ext cx="3400425" cy="52387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srgbClr val="CC0000"/>
                </a:solidFill>
                <a:latin typeface="Arial" pitchFamily="34" charset="0"/>
                <a:cs typeface="Arial" pitchFamily="34" charset="0"/>
              </a:rPr>
              <a:t>III.</a:t>
            </a:r>
            <a:r>
              <a:rPr lang="cs-CZ" sz="2000">
                <a:solidFill>
                  <a:prstClr val="black"/>
                </a:solidFill>
                <a:latin typeface="Arial" pitchFamily="34" charset="0"/>
                <a:cs typeface="Arial" pitchFamily="34" charset="0"/>
              </a:rPr>
              <a:t> </a:t>
            </a: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Komponenta rozptylu:</a:t>
            </a:r>
          </a:p>
        </p:txBody>
      </p:sp>
      <p:sp>
        <p:nvSpPr>
          <p:cNvPr id="99358" name="Line 29"/>
          <p:cNvSpPr>
            <a:spLocks noChangeShapeType="1"/>
          </p:cNvSpPr>
          <p:nvPr/>
        </p:nvSpPr>
        <p:spPr bwMode="auto">
          <a:xfrm>
            <a:off x="4943475" y="3803650"/>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dirty="0">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72413" cy="2947466"/>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smtClean="0"/>
              <a:t>Rozšíření ANOVA</a:t>
            </a:r>
          </a:p>
          <a:p>
            <a:pPr eaLnBrk="1" hangingPunct="1"/>
            <a:r>
              <a:rPr lang="cs-CZ" sz="2300" smtClean="0"/>
              <a:t>Současná analýza kategoriálních a spojitých prediktorů</a:t>
            </a:r>
          </a:p>
          <a:p>
            <a:pPr eaLnBrk="1" hangingPunct="1"/>
            <a:r>
              <a:rPr lang="cs-CZ" sz="230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p:oleObj spid="_x0000_s19458" name="Chart" r:id="rId3" imgW="2714580" imgH="1962240" progId="MSGraph.Chart.8">
              <p:embed followColorScheme="full"/>
            </p:oleObj>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p:oleObj spid="_x0000_s19459" name="Chart" r:id="rId4" imgW="2714580" imgH="1962240" progId="MSGraph.Chart.8">
              <p:embed followColorScheme="full"/>
            </p:oleObj>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sz="2300" smtClean="0"/>
              <a:t>Analýza rozptylu je základním nástrojem pro analýzu rozdílů mezi průměry v několika skupinách pacientů.</a:t>
            </a:r>
          </a:p>
          <a:p>
            <a:r>
              <a:rPr lang="cs-CZ" sz="230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převažujeme, považujeme daný kategoriální faktor za významný pro vysvětlení variability dat.</a:t>
            </a:r>
          </a:p>
          <a:p>
            <a:r>
              <a:rPr lang="cs-CZ" sz="2300" smtClean="0"/>
              <a:t>Analýza rozptylu vyhodnocuje pouze celkový vliv faktoru na variabilitu, v případě analýzy jednotlivých kategorií je třeba využít tzv. post-hoc testy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92867"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 </a:t>
            </a:r>
            <a:r>
              <a:rPr lang="cs-CZ" sz="2400" b="1" dirty="0" err="1" smtClean="0">
                <a:solidFill>
                  <a:schemeClr val="tx2"/>
                </a:solidFill>
                <a:latin typeface="Arial" pitchFamily="34" charset="0"/>
              </a:rPr>
              <a:t>neparametrická</a:t>
            </a:r>
            <a:r>
              <a:rPr lang="cs-CZ" sz="2400" b="1" dirty="0" smtClean="0">
                <a:solidFill>
                  <a:schemeClr val="tx2"/>
                </a:solidFill>
                <a:latin typeface="Arial" pitchFamily="34" charset="0"/>
              </a:rPr>
              <a:t> korelace</a:t>
            </a:r>
          </a:p>
        </p:txBody>
      </p:sp>
      <p:sp>
        <p:nvSpPr>
          <p:cNvPr id="292868" name="Nadpis 1"/>
          <p:cNvSpPr>
            <a:spLocks noGrp="1"/>
          </p:cNvSpPr>
          <p:nvPr>
            <p:ph type="ctrTitle" idx="4294967295"/>
          </p:nvPr>
        </p:nvSpPr>
        <p:spPr>
          <a:xfrm>
            <a:off x="685800" y="896938"/>
            <a:ext cx="7772400" cy="731837"/>
          </a:xfrm>
          <a:noFill/>
        </p:spPr>
        <p:txBody>
          <a:bodyPr>
            <a:spAutoFit/>
          </a:bodyPr>
          <a:lstStyle/>
          <a:p>
            <a:r>
              <a:rPr lang="cs-CZ" sz="4200" dirty="0" smtClean="0">
                <a:solidFill>
                  <a:schemeClr val="accent1"/>
                </a:solidFill>
                <a:latin typeface="Arial" pitchFamily="34" charset="0"/>
              </a:rPr>
              <a:t>XI</a:t>
            </a:r>
            <a:r>
              <a:rPr lang="en-US" sz="4200" dirty="0" smtClean="0">
                <a:solidFill>
                  <a:schemeClr val="accent1"/>
                </a:solidFill>
                <a:latin typeface="Arial" pitchFamily="34" charset="0"/>
              </a:rPr>
              <a:t>.</a:t>
            </a:r>
            <a:r>
              <a:rPr lang="cs-CZ" sz="4200" dirty="0" smtClean="0">
                <a:solidFill>
                  <a:schemeClr val="accent1"/>
                </a:solidFill>
                <a:latin typeface="Arial" pitchFamily="34" charset="0"/>
              </a:rPr>
              <a:t> </a:t>
            </a:r>
            <a:r>
              <a:rPr lang="cs-CZ" sz="4200" dirty="0" smtClean="0">
                <a:solidFill>
                  <a:schemeClr val="accent1"/>
                </a:solidFill>
                <a:latin typeface="Arial" pitchFamily="34" charset="0"/>
              </a:rPr>
              <a:t>Korelace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smtClean="0"/>
              <a:t>Anotace</a:t>
            </a:r>
          </a:p>
        </p:txBody>
      </p:sp>
      <p:sp>
        <p:nvSpPr>
          <p:cNvPr id="293892" name="Rectangle 3"/>
          <p:cNvSpPr>
            <a:spLocks noGrp="1"/>
          </p:cNvSpPr>
          <p:nvPr>
            <p:ph type="body" idx="4294967295"/>
          </p:nvPr>
        </p:nvSpPr>
        <p:spPr/>
        <p:txBody>
          <a:bodyPr/>
          <a:lstStyle/>
          <a:p>
            <a:r>
              <a:rPr lang="cs-CZ" smtClean="0"/>
              <a:t>Korelační analýza je využívána pro vyhodnocení míry vztahu dvou spojitých proměnných. Obdobně jako jiné statistické metody, i korelace mohou být parametrické nebo neparametrické </a:t>
            </a:r>
          </a:p>
          <a:p>
            <a:r>
              <a:rPr lang="cs-CZ" smtClean="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4915"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a:t>
            </a:r>
          </a:p>
        </p:txBody>
      </p:sp>
      <p:sp>
        <p:nvSpPr>
          <p:cNvPr id="294916" name="Text Box 3"/>
          <p:cNvSpPr txBox="1">
            <a:spLocks noChangeArrowheads="1"/>
          </p:cNvSpPr>
          <p:nvPr/>
        </p:nvSpPr>
        <p:spPr bwMode="auto">
          <a:xfrm>
            <a:off x="0" y="1560513"/>
            <a:ext cx="9144000" cy="428625"/>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srgbClr val="A50021"/>
                </a:solidFill>
                <a:latin typeface="Arial" pitchFamily="34" charset="0"/>
                <a:cs typeface="Arial" pitchFamily="34" charset="0"/>
              </a:rPr>
              <a:t>Korelace - vztah (závislost) dvou znaků (parametrů)</a:t>
            </a:r>
          </a:p>
        </p:txBody>
      </p:sp>
      <p:sp>
        <p:nvSpPr>
          <p:cNvPr id="294917" name="Line 4"/>
          <p:cNvSpPr>
            <a:spLocks noChangeShapeType="1"/>
          </p:cNvSpPr>
          <p:nvPr/>
        </p:nvSpPr>
        <p:spPr bwMode="auto">
          <a:xfrm flipV="1">
            <a:off x="1143000" y="2701925"/>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18" name="Line 5"/>
          <p:cNvSpPr>
            <a:spLocks noChangeShapeType="1"/>
          </p:cNvSpPr>
          <p:nvPr/>
        </p:nvSpPr>
        <p:spPr bwMode="auto">
          <a:xfrm>
            <a:off x="1004888" y="2611438"/>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19" name="Line 6"/>
          <p:cNvSpPr>
            <a:spLocks noChangeShapeType="1"/>
          </p:cNvSpPr>
          <p:nvPr/>
        </p:nvSpPr>
        <p:spPr bwMode="auto">
          <a:xfrm>
            <a:off x="1004888" y="41021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0" name="Text Box 7"/>
          <p:cNvSpPr txBox="1">
            <a:spLocks noChangeArrowheads="1"/>
          </p:cNvSpPr>
          <p:nvPr/>
        </p:nvSpPr>
        <p:spPr bwMode="auto">
          <a:xfrm>
            <a:off x="488950" y="24161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Y</a:t>
            </a:r>
            <a:r>
              <a:rPr lang="cs-CZ" sz="1600" b="1" baseline="-25000">
                <a:solidFill>
                  <a:prstClr val="black"/>
                </a:solidFill>
                <a:latin typeface="Arial" pitchFamily="34" charset="0"/>
                <a:cs typeface="Arial" pitchFamily="34" charset="0"/>
              </a:rPr>
              <a:t>2</a:t>
            </a:r>
          </a:p>
        </p:txBody>
      </p:sp>
      <p:sp>
        <p:nvSpPr>
          <p:cNvPr id="294921" name="Text Box 8"/>
          <p:cNvSpPr txBox="1">
            <a:spLocks noChangeArrowheads="1"/>
          </p:cNvSpPr>
          <p:nvPr/>
        </p:nvSpPr>
        <p:spPr bwMode="auto">
          <a:xfrm>
            <a:off x="2805113" y="4121150"/>
            <a:ext cx="75247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grpSp>
        <p:nvGrpSpPr>
          <p:cNvPr id="2" name="Group 9"/>
          <p:cNvGrpSpPr>
            <a:grpSpLocks/>
          </p:cNvGrpSpPr>
          <p:nvPr/>
        </p:nvGrpSpPr>
        <p:grpSpPr bwMode="auto">
          <a:xfrm>
            <a:off x="1219200" y="2701925"/>
            <a:ext cx="1352550" cy="1238250"/>
            <a:chOff x="140" y="168"/>
            <a:chExt cx="142" cy="130"/>
          </a:xfrm>
        </p:grpSpPr>
        <p:sp>
          <p:nvSpPr>
            <p:cNvPr id="295008" name="Oval 10"/>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9" name="Oval 11"/>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0" name="Oval 12"/>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1" name="Oval 13"/>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2" name="Oval 14"/>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3" name="Oval 15"/>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4" name="Oval 16"/>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5" name="Oval 17"/>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6" name="Oval 18"/>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7" name="Oval 19"/>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8" name="Oval 20"/>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9" name="Oval 21"/>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0" name="Oval 22"/>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1" name="Oval 23"/>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2" name="Oval 24"/>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3" name="Oval 25"/>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4923" name="Rectangle 26"/>
          <p:cNvSpPr>
            <a:spLocks noChangeArrowheads="1"/>
          </p:cNvSpPr>
          <p:nvPr/>
        </p:nvSpPr>
        <p:spPr bwMode="auto">
          <a:xfrm>
            <a:off x="5305425" y="2598738"/>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4" name="Rectangle 27"/>
          <p:cNvSpPr>
            <a:spLocks noChangeArrowheads="1"/>
          </p:cNvSpPr>
          <p:nvPr/>
        </p:nvSpPr>
        <p:spPr bwMode="auto">
          <a:xfrm>
            <a:off x="5314950" y="4059238"/>
            <a:ext cx="1973263"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5" name="Rectangle 28"/>
          <p:cNvSpPr>
            <a:spLocks noChangeArrowheads="1"/>
          </p:cNvSpPr>
          <p:nvPr/>
        </p:nvSpPr>
        <p:spPr bwMode="auto">
          <a:xfrm>
            <a:off x="4803775" y="2470150"/>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6" name="Rectangle 29"/>
          <p:cNvSpPr>
            <a:spLocks noChangeArrowheads="1"/>
          </p:cNvSpPr>
          <p:nvPr/>
        </p:nvSpPr>
        <p:spPr bwMode="auto">
          <a:xfrm>
            <a:off x="4778375" y="2444750"/>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7" name="Rectangle 30"/>
          <p:cNvSpPr>
            <a:spLocks noChangeArrowheads="1"/>
          </p:cNvSpPr>
          <p:nvPr/>
        </p:nvSpPr>
        <p:spPr bwMode="auto">
          <a:xfrm>
            <a:off x="4995863" y="2463800"/>
            <a:ext cx="134937" cy="244475"/>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600" b="1">
                <a:solidFill>
                  <a:srgbClr val="000000"/>
                </a:solidFill>
                <a:latin typeface="Arial" pitchFamily="34" charset="0"/>
                <a:cs typeface="Arial" pitchFamily="34" charset="0"/>
              </a:rPr>
              <a:t>Y</a:t>
            </a:r>
            <a:endParaRPr lang="cs-CZ" sz="2400">
              <a:solidFill>
                <a:prstClr val="black"/>
              </a:solidFill>
              <a:latin typeface="Arial" pitchFamily="34" charset="0"/>
              <a:cs typeface="Arial" pitchFamily="34" charset="0"/>
            </a:endParaRPr>
          </a:p>
        </p:txBody>
      </p:sp>
      <p:sp>
        <p:nvSpPr>
          <p:cNvPr id="294928" name="Rectangle 31"/>
          <p:cNvSpPr>
            <a:spLocks noChangeArrowheads="1"/>
          </p:cNvSpPr>
          <p:nvPr/>
        </p:nvSpPr>
        <p:spPr bwMode="auto">
          <a:xfrm>
            <a:off x="5111750" y="2563813"/>
            <a:ext cx="84138" cy="182562"/>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200" b="1">
                <a:solidFill>
                  <a:srgbClr val="000000"/>
                </a:solidFill>
                <a:latin typeface="Arial" pitchFamily="34" charset="0"/>
                <a:cs typeface="Arial" pitchFamily="34" charset="0"/>
              </a:rPr>
              <a:t>2</a:t>
            </a:r>
            <a:endParaRPr lang="cs-CZ" sz="1200">
              <a:solidFill>
                <a:prstClr val="black"/>
              </a:solidFill>
              <a:latin typeface="Arial" pitchFamily="34" charset="0"/>
              <a:cs typeface="Arial" pitchFamily="34" charset="0"/>
            </a:endParaRPr>
          </a:p>
        </p:txBody>
      </p:sp>
      <p:sp>
        <p:nvSpPr>
          <p:cNvPr id="294929" name="Rectangle 32"/>
          <p:cNvSpPr>
            <a:spLocks noChangeArrowheads="1"/>
          </p:cNvSpPr>
          <p:nvPr/>
        </p:nvSpPr>
        <p:spPr bwMode="auto">
          <a:xfrm>
            <a:off x="7112000" y="416242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0" name="Rectangle 33"/>
          <p:cNvSpPr>
            <a:spLocks noChangeArrowheads="1"/>
          </p:cNvSpPr>
          <p:nvPr/>
        </p:nvSpPr>
        <p:spPr bwMode="auto">
          <a:xfrm>
            <a:off x="7086600" y="413702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1" name="Rectangle 34"/>
          <p:cNvSpPr>
            <a:spLocks noChangeArrowheads="1"/>
          </p:cNvSpPr>
          <p:nvPr/>
        </p:nvSpPr>
        <p:spPr bwMode="auto">
          <a:xfrm>
            <a:off x="7278688" y="4156075"/>
            <a:ext cx="134937" cy="244475"/>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600" b="1">
                <a:solidFill>
                  <a:srgbClr val="000000"/>
                </a:solidFill>
                <a:latin typeface="Arial" pitchFamily="34" charset="0"/>
                <a:cs typeface="Arial" pitchFamily="34" charset="0"/>
              </a:rPr>
              <a:t>X</a:t>
            </a:r>
            <a:endParaRPr lang="cs-CZ" sz="2400">
              <a:solidFill>
                <a:prstClr val="black"/>
              </a:solidFill>
              <a:latin typeface="Arial" pitchFamily="34" charset="0"/>
              <a:cs typeface="Arial" pitchFamily="34" charset="0"/>
            </a:endParaRPr>
          </a:p>
        </p:txBody>
      </p:sp>
      <p:sp>
        <p:nvSpPr>
          <p:cNvPr id="294932" name="Rectangle 35"/>
          <p:cNvSpPr>
            <a:spLocks noChangeArrowheads="1"/>
          </p:cNvSpPr>
          <p:nvPr/>
        </p:nvSpPr>
        <p:spPr bwMode="auto">
          <a:xfrm>
            <a:off x="7396163" y="4254500"/>
            <a:ext cx="84137" cy="182563"/>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200" b="1">
                <a:solidFill>
                  <a:srgbClr val="000000"/>
                </a:solidFill>
                <a:latin typeface="Arial" pitchFamily="34" charset="0"/>
                <a:cs typeface="Arial" pitchFamily="34" charset="0"/>
              </a:rPr>
              <a:t>1</a:t>
            </a:r>
            <a:endParaRPr lang="cs-CZ" sz="1200">
              <a:solidFill>
                <a:prstClr val="black"/>
              </a:solidFill>
              <a:latin typeface="Arial" pitchFamily="34" charset="0"/>
              <a:cs typeface="Arial" pitchFamily="34" charset="0"/>
            </a:endParaRPr>
          </a:p>
        </p:txBody>
      </p:sp>
      <p:sp>
        <p:nvSpPr>
          <p:cNvPr id="294933" name="Freeform 36"/>
          <p:cNvSpPr>
            <a:spLocks/>
          </p:cNvSpPr>
          <p:nvPr/>
        </p:nvSpPr>
        <p:spPr bwMode="auto">
          <a:xfrm>
            <a:off x="5499100" y="2684463"/>
            <a:ext cx="1747838" cy="1238250"/>
          </a:xfrm>
          <a:custGeom>
            <a:avLst/>
            <a:gdLst>
              <a:gd name="T0" fmla="*/ 181 w 3302"/>
              <a:gd name="T1" fmla="*/ 2022 h 2342"/>
              <a:gd name="T2" fmla="*/ 478 w 3302"/>
              <a:gd name="T3" fmla="*/ 1408 h 2342"/>
              <a:gd name="T4" fmla="*/ 662 w 3302"/>
              <a:gd name="T5" fmla="*/ 1058 h 2342"/>
              <a:gd name="T6" fmla="*/ 811 w 3302"/>
              <a:gd name="T7" fmla="*/ 808 h 2342"/>
              <a:gd name="T8" fmla="*/ 881 w 3302"/>
              <a:gd name="T9" fmla="*/ 698 h 2342"/>
              <a:gd name="T10" fmla="*/ 1029 w 3302"/>
              <a:gd name="T11" fmla="*/ 497 h 2342"/>
              <a:gd name="T12" fmla="*/ 1178 w 3302"/>
              <a:gd name="T13" fmla="*/ 334 h 2342"/>
              <a:gd name="T14" fmla="*/ 1325 w 3302"/>
              <a:gd name="T15" fmla="*/ 213 h 2342"/>
              <a:gd name="T16" fmla="*/ 1390 w 3302"/>
              <a:gd name="T17" fmla="*/ 168 h 2342"/>
              <a:gd name="T18" fmla="*/ 1528 w 3302"/>
              <a:gd name="T19" fmla="*/ 93 h 2342"/>
              <a:gd name="T20" fmla="*/ 1663 w 3302"/>
              <a:gd name="T21" fmla="*/ 49 h 2342"/>
              <a:gd name="T22" fmla="*/ 1722 w 3302"/>
              <a:gd name="T23" fmla="*/ 39 h 2342"/>
              <a:gd name="T24" fmla="*/ 1853 w 3302"/>
              <a:gd name="T25" fmla="*/ 41 h 2342"/>
              <a:gd name="T26" fmla="*/ 1911 w 3302"/>
              <a:gd name="T27" fmla="*/ 54 h 2342"/>
              <a:gd name="T28" fmla="*/ 2041 w 3302"/>
              <a:gd name="T29" fmla="*/ 105 h 2342"/>
              <a:gd name="T30" fmla="*/ 2101 w 3302"/>
              <a:gd name="T31" fmla="*/ 141 h 2342"/>
              <a:gd name="T32" fmla="*/ 2233 w 3302"/>
              <a:gd name="T33" fmla="*/ 243 h 2342"/>
              <a:gd name="T34" fmla="*/ 2336 w 3302"/>
              <a:gd name="T35" fmla="*/ 348 h 2342"/>
              <a:gd name="T36" fmla="*/ 2402 w 3302"/>
              <a:gd name="T37" fmla="*/ 439 h 2342"/>
              <a:gd name="T38" fmla="*/ 2547 w 3302"/>
              <a:gd name="T39" fmla="*/ 682 h 2342"/>
              <a:gd name="T40" fmla="*/ 2693 w 3302"/>
              <a:gd name="T41" fmla="*/ 975 h 2342"/>
              <a:gd name="T42" fmla="*/ 2902 w 3302"/>
              <a:gd name="T43" fmla="*/ 1449 h 2342"/>
              <a:gd name="T44" fmla="*/ 3028 w 3302"/>
              <a:gd name="T45" fmla="*/ 1755 h 2342"/>
              <a:gd name="T46" fmla="*/ 3141 w 3302"/>
              <a:gd name="T47" fmla="*/ 2026 h 2342"/>
              <a:gd name="T48" fmla="*/ 3233 w 3302"/>
              <a:gd name="T49" fmla="*/ 2236 h 2342"/>
              <a:gd name="T50" fmla="*/ 3302 w 3302"/>
              <a:gd name="T51" fmla="*/ 2295 h 2342"/>
              <a:gd name="T52" fmla="*/ 3245 w 3302"/>
              <a:gd name="T53" fmla="*/ 2176 h 2342"/>
              <a:gd name="T54" fmla="*/ 3148 w 3302"/>
              <a:gd name="T55" fmla="*/ 1948 h 2342"/>
              <a:gd name="T56" fmla="*/ 3031 w 3302"/>
              <a:gd name="T57" fmla="*/ 1666 h 2342"/>
              <a:gd name="T58" fmla="*/ 2867 w 3302"/>
              <a:gd name="T59" fmla="*/ 1276 h 2342"/>
              <a:gd name="T60" fmla="*/ 2690 w 3302"/>
              <a:gd name="T61" fmla="*/ 884 h 2342"/>
              <a:gd name="T62" fmla="*/ 2543 w 3302"/>
              <a:gd name="T63" fmla="*/ 602 h 2342"/>
              <a:gd name="T64" fmla="*/ 2432 w 3302"/>
              <a:gd name="T65" fmla="*/ 419 h 2342"/>
              <a:gd name="T66" fmla="*/ 2310 w 3302"/>
              <a:gd name="T67" fmla="*/ 265 h 2342"/>
              <a:gd name="T68" fmla="*/ 2193 w 3302"/>
              <a:gd name="T69" fmla="*/ 161 h 2342"/>
              <a:gd name="T70" fmla="*/ 2088 w 3302"/>
              <a:gd name="T71" fmla="*/ 90 h 2342"/>
              <a:gd name="T72" fmla="*/ 1957 w 3302"/>
              <a:gd name="T73" fmla="*/ 30 h 2342"/>
              <a:gd name="T74" fmla="*/ 1853 w 3302"/>
              <a:gd name="T75" fmla="*/ 5 h 2342"/>
              <a:gd name="T76" fmla="*/ 1722 w 3302"/>
              <a:gd name="T77" fmla="*/ 3 h 2342"/>
              <a:gd name="T78" fmla="*/ 1614 w 3302"/>
              <a:gd name="T79" fmla="*/ 23 h 2342"/>
              <a:gd name="T80" fmla="*/ 1480 w 3302"/>
              <a:gd name="T81" fmla="*/ 76 h 2342"/>
              <a:gd name="T82" fmla="*/ 1341 w 3302"/>
              <a:gd name="T83" fmla="*/ 158 h 2342"/>
              <a:gd name="T84" fmla="*/ 1227 w 3302"/>
              <a:gd name="T85" fmla="*/ 245 h 2342"/>
              <a:gd name="T86" fmla="*/ 1078 w 3302"/>
              <a:gd name="T87" fmla="*/ 384 h 2342"/>
              <a:gd name="T88" fmla="*/ 930 w 3302"/>
              <a:gd name="T89" fmla="*/ 567 h 2342"/>
              <a:gd name="T90" fmla="*/ 815 w 3302"/>
              <a:gd name="T91" fmla="*/ 734 h 2342"/>
              <a:gd name="T92" fmla="*/ 667 w 3302"/>
              <a:gd name="T93" fmla="*/ 979 h 2342"/>
              <a:gd name="T94" fmla="*/ 518 w 3302"/>
              <a:gd name="T95" fmla="*/ 1250 h 2342"/>
              <a:gd name="T96" fmla="*/ 222 w 3302"/>
              <a:gd name="T97" fmla="*/ 1850 h 23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02"/>
              <a:gd name="T148" fmla="*/ 0 h 2342"/>
              <a:gd name="T149" fmla="*/ 3302 w 3302"/>
              <a:gd name="T150" fmla="*/ 2342 h 23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02" h="2342">
                <a:moveTo>
                  <a:pt x="0" y="2326"/>
                </a:moveTo>
                <a:lnTo>
                  <a:pt x="31" y="2342"/>
                </a:lnTo>
                <a:lnTo>
                  <a:pt x="106" y="2180"/>
                </a:lnTo>
                <a:lnTo>
                  <a:pt x="181" y="2022"/>
                </a:lnTo>
                <a:lnTo>
                  <a:pt x="255" y="1865"/>
                </a:lnTo>
                <a:lnTo>
                  <a:pt x="330" y="1709"/>
                </a:lnTo>
                <a:lnTo>
                  <a:pt x="403" y="1557"/>
                </a:lnTo>
                <a:lnTo>
                  <a:pt x="478" y="1408"/>
                </a:lnTo>
                <a:lnTo>
                  <a:pt x="551" y="1264"/>
                </a:lnTo>
                <a:lnTo>
                  <a:pt x="589" y="1195"/>
                </a:lnTo>
                <a:lnTo>
                  <a:pt x="626" y="1126"/>
                </a:lnTo>
                <a:lnTo>
                  <a:pt x="662" y="1058"/>
                </a:lnTo>
                <a:lnTo>
                  <a:pt x="700" y="993"/>
                </a:lnTo>
                <a:lnTo>
                  <a:pt x="737" y="930"/>
                </a:lnTo>
                <a:lnTo>
                  <a:pt x="775" y="867"/>
                </a:lnTo>
                <a:lnTo>
                  <a:pt x="811" y="808"/>
                </a:lnTo>
                <a:lnTo>
                  <a:pt x="848" y="749"/>
                </a:lnTo>
                <a:lnTo>
                  <a:pt x="885" y="692"/>
                </a:lnTo>
                <a:lnTo>
                  <a:pt x="868" y="685"/>
                </a:lnTo>
                <a:lnTo>
                  <a:pt x="881" y="698"/>
                </a:lnTo>
                <a:lnTo>
                  <a:pt x="919" y="645"/>
                </a:lnTo>
                <a:lnTo>
                  <a:pt x="956" y="593"/>
                </a:lnTo>
                <a:lnTo>
                  <a:pt x="992" y="543"/>
                </a:lnTo>
                <a:lnTo>
                  <a:pt x="1029" y="497"/>
                </a:lnTo>
                <a:lnTo>
                  <a:pt x="1067" y="452"/>
                </a:lnTo>
                <a:lnTo>
                  <a:pt x="1104" y="410"/>
                </a:lnTo>
                <a:lnTo>
                  <a:pt x="1142" y="371"/>
                </a:lnTo>
                <a:lnTo>
                  <a:pt x="1178" y="334"/>
                </a:lnTo>
                <a:lnTo>
                  <a:pt x="1214" y="302"/>
                </a:lnTo>
                <a:lnTo>
                  <a:pt x="1253" y="270"/>
                </a:lnTo>
                <a:lnTo>
                  <a:pt x="1289" y="240"/>
                </a:lnTo>
                <a:lnTo>
                  <a:pt x="1325" y="213"/>
                </a:lnTo>
                <a:lnTo>
                  <a:pt x="1361" y="188"/>
                </a:lnTo>
                <a:lnTo>
                  <a:pt x="1348" y="175"/>
                </a:lnTo>
                <a:lnTo>
                  <a:pt x="1355" y="191"/>
                </a:lnTo>
                <a:lnTo>
                  <a:pt x="1390" y="168"/>
                </a:lnTo>
                <a:lnTo>
                  <a:pt x="1426" y="147"/>
                </a:lnTo>
                <a:lnTo>
                  <a:pt x="1460" y="126"/>
                </a:lnTo>
                <a:lnTo>
                  <a:pt x="1495" y="109"/>
                </a:lnTo>
                <a:lnTo>
                  <a:pt x="1528" y="93"/>
                </a:lnTo>
                <a:lnTo>
                  <a:pt x="1562" y="79"/>
                </a:lnTo>
                <a:lnTo>
                  <a:pt x="1595" y="66"/>
                </a:lnTo>
                <a:lnTo>
                  <a:pt x="1629" y="56"/>
                </a:lnTo>
                <a:lnTo>
                  <a:pt x="1663" y="49"/>
                </a:lnTo>
                <a:lnTo>
                  <a:pt x="1656" y="31"/>
                </a:lnTo>
                <a:lnTo>
                  <a:pt x="1656" y="50"/>
                </a:lnTo>
                <a:lnTo>
                  <a:pt x="1689" y="43"/>
                </a:lnTo>
                <a:lnTo>
                  <a:pt x="1722" y="39"/>
                </a:lnTo>
                <a:lnTo>
                  <a:pt x="1754" y="37"/>
                </a:lnTo>
                <a:lnTo>
                  <a:pt x="1787" y="36"/>
                </a:lnTo>
                <a:lnTo>
                  <a:pt x="1820" y="39"/>
                </a:lnTo>
                <a:lnTo>
                  <a:pt x="1853" y="41"/>
                </a:lnTo>
                <a:lnTo>
                  <a:pt x="1885" y="47"/>
                </a:lnTo>
                <a:lnTo>
                  <a:pt x="1885" y="30"/>
                </a:lnTo>
                <a:lnTo>
                  <a:pt x="1878" y="46"/>
                </a:lnTo>
                <a:lnTo>
                  <a:pt x="1911" y="54"/>
                </a:lnTo>
                <a:lnTo>
                  <a:pt x="1943" y="63"/>
                </a:lnTo>
                <a:lnTo>
                  <a:pt x="1976" y="76"/>
                </a:lnTo>
                <a:lnTo>
                  <a:pt x="2009" y="89"/>
                </a:lnTo>
                <a:lnTo>
                  <a:pt x="2041" y="105"/>
                </a:lnTo>
                <a:lnTo>
                  <a:pt x="2074" y="124"/>
                </a:lnTo>
                <a:lnTo>
                  <a:pt x="2107" y="144"/>
                </a:lnTo>
                <a:lnTo>
                  <a:pt x="2114" y="128"/>
                </a:lnTo>
                <a:lnTo>
                  <a:pt x="2101" y="141"/>
                </a:lnTo>
                <a:lnTo>
                  <a:pt x="2134" y="162"/>
                </a:lnTo>
                <a:lnTo>
                  <a:pt x="2167" y="187"/>
                </a:lnTo>
                <a:lnTo>
                  <a:pt x="2200" y="214"/>
                </a:lnTo>
                <a:lnTo>
                  <a:pt x="2233" y="243"/>
                </a:lnTo>
                <a:lnTo>
                  <a:pt x="2268" y="273"/>
                </a:lnTo>
                <a:lnTo>
                  <a:pt x="2284" y="291"/>
                </a:lnTo>
                <a:lnTo>
                  <a:pt x="2301" y="308"/>
                </a:lnTo>
                <a:lnTo>
                  <a:pt x="2336" y="348"/>
                </a:lnTo>
                <a:lnTo>
                  <a:pt x="2370" y="394"/>
                </a:lnTo>
                <a:lnTo>
                  <a:pt x="2406" y="445"/>
                </a:lnTo>
                <a:lnTo>
                  <a:pt x="2419" y="432"/>
                </a:lnTo>
                <a:lnTo>
                  <a:pt x="2402" y="439"/>
                </a:lnTo>
                <a:lnTo>
                  <a:pt x="2438" y="494"/>
                </a:lnTo>
                <a:lnTo>
                  <a:pt x="2474" y="553"/>
                </a:lnTo>
                <a:lnTo>
                  <a:pt x="2510" y="616"/>
                </a:lnTo>
                <a:lnTo>
                  <a:pt x="2547" y="682"/>
                </a:lnTo>
                <a:lnTo>
                  <a:pt x="2583" y="752"/>
                </a:lnTo>
                <a:lnTo>
                  <a:pt x="2619" y="824"/>
                </a:lnTo>
                <a:lnTo>
                  <a:pt x="2657" y="898"/>
                </a:lnTo>
                <a:lnTo>
                  <a:pt x="2693" y="975"/>
                </a:lnTo>
                <a:lnTo>
                  <a:pt x="2729" y="1051"/>
                </a:lnTo>
                <a:lnTo>
                  <a:pt x="2763" y="1130"/>
                </a:lnTo>
                <a:lnTo>
                  <a:pt x="2834" y="1290"/>
                </a:lnTo>
                <a:lnTo>
                  <a:pt x="2902" y="1449"/>
                </a:lnTo>
                <a:lnTo>
                  <a:pt x="2935" y="1528"/>
                </a:lnTo>
                <a:lnTo>
                  <a:pt x="2967" y="1606"/>
                </a:lnTo>
                <a:lnTo>
                  <a:pt x="2998" y="1680"/>
                </a:lnTo>
                <a:lnTo>
                  <a:pt x="3028" y="1755"/>
                </a:lnTo>
                <a:lnTo>
                  <a:pt x="3059" y="1827"/>
                </a:lnTo>
                <a:lnTo>
                  <a:pt x="3088" y="1897"/>
                </a:lnTo>
                <a:lnTo>
                  <a:pt x="3115" y="1963"/>
                </a:lnTo>
                <a:lnTo>
                  <a:pt x="3141" y="2026"/>
                </a:lnTo>
                <a:lnTo>
                  <a:pt x="3165" y="2085"/>
                </a:lnTo>
                <a:lnTo>
                  <a:pt x="3190" y="2140"/>
                </a:lnTo>
                <a:lnTo>
                  <a:pt x="3211" y="2190"/>
                </a:lnTo>
                <a:lnTo>
                  <a:pt x="3233" y="2236"/>
                </a:lnTo>
                <a:lnTo>
                  <a:pt x="3252" y="2277"/>
                </a:lnTo>
                <a:lnTo>
                  <a:pt x="3262" y="2295"/>
                </a:lnTo>
                <a:lnTo>
                  <a:pt x="3270" y="2313"/>
                </a:lnTo>
                <a:lnTo>
                  <a:pt x="3302" y="2295"/>
                </a:lnTo>
                <a:lnTo>
                  <a:pt x="3295" y="2281"/>
                </a:lnTo>
                <a:lnTo>
                  <a:pt x="3285" y="2262"/>
                </a:lnTo>
                <a:lnTo>
                  <a:pt x="3266" y="2222"/>
                </a:lnTo>
                <a:lnTo>
                  <a:pt x="3245" y="2176"/>
                </a:lnTo>
                <a:lnTo>
                  <a:pt x="3223" y="2126"/>
                </a:lnTo>
                <a:lnTo>
                  <a:pt x="3198" y="2071"/>
                </a:lnTo>
                <a:lnTo>
                  <a:pt x="3174" y="2012"/>
                </a:lnTo>
                <a:lnTo>
                  <a:pt x="3148" y="1948"/>
                </a:lnTo>
                <a:lnTo>
                  <a:pt x="3121" y="1882"/>
                </a:lnTo>
                <a:lnTo>
                  <a:pt x="3092" y="1813"/>
                </a:lnTo>
                <a:lnTo>
                  <a:pt x="3062" y="1741"/>
                </a:lnTo>
                <a:lnTo>
                  <a:pt x="3031" y="1666"/>
                </a:lnTo>
                <a:lnTo>
                  <a:pt x="3000" y="1591"/>
                </a:lnTo>
                <a:lnTo>
                  <a:pt x="2968" y="1513"/>
                </a:lnTo>
                <a:lnTo>
                  <a:pt x="2935" y="1434"/>
                </a:lnTo>
                <a:lnTo>
                  <a:pt x="2867" y="1276"/>
                </a:lnTo>
                <a:lnTo>
                  <a:pt x="2797" y="1116"/>
                </a:lnTo>
                <a:lnTo>
                  <a:pt x="2762" y="1037"/>
                </a:lnTo>
                <a:lnTo>
                  <a:pt x="2726" y="960"/>
                </a:lnTo>
                <a:lnTo>
                  <a:pt x="2690" y="884"/>
                </a:lnTo>
                <a:lnTo>
                  <a:pt x="2653" y="809"/>
                </a:lnTo>
                <a:lnTo>
                  <a:pt x="2617" y="737"/>
                </a:lnTo>
                <a:lnTo>
                  <a:pt x="2581" y="668"/>
                </a:lnTo>
                <a:lnTo>
                  <a:pt x="2543" y="602"/>
                </a:lnTo>
                <a:lnTo>
                  <a:pt x="2507" y="538"/>
                </a:lnTo>
                <a:lnTo>
                  <a:pt x="2471" y="479"/>
                </a:lnTo>
                <a:lnTo>
                  <a:pt x="2435" y="425"/>
                </a:lnTo>
                <a:lnTo>
                  <a:pt x="2432" y="419"/>
                </a:lnTo>
                <a:lnTo>
                  <a:pt x="2396" y="368"/>
                </a:lnTo>
                <a:lnTo>
                  <a:pt x="2362" y="322"/>
                </a:lnTo>
                <a:lnTo>
                  <a:pt x="2327" y="282"/>
                </a:lnTo>
                <a:lnTo>
                  <a:pt x="2310" y="265"/>
                </a:lnTo>
                <a:lnTo>
                  <a:pt x="2293" y="247"/>
                </a:lnTo>
                <a:lnTo>
                  <a:pt x="2259" y="217"/>
                </a:lnTo>
                <a:lnTo>
                  <a:pt x="2226" y="188"/>
                </a:lnTo>
                <a:lnTo>
                  <a:pt x="2193" y="161"/>
                </a:lnTo>
                <a:lnTo>
                  <a:pt x="2160" y="137"/>
                </a:lnTo>
                <a:lnTo>
                  <a:pt x="2127" y="115"/>
                </a:lnTo>
                <a:lnTo>
                  <a:pt x="2121" y="111"/>
                </a:lnTo>
                <a:lnTo>
                  <a:pt x="2088" y="90"/>
                </a:lnTo>
                <a:lnTo>
                  <a:pt x="2055" y="72"/>
                </a:lnTo>
                <a:lnTo>
                  <a:pt x="2023" y="56"/>
                </a:lnTo>
                <a:lnTo>
                  <a:pt x="1990" y="43"/>
                </a:lnTo>
                <a:lnTo>
                  <a:pt x="1957" y="30"/>
                </a:lnTo>
                <a:lnTo>
                  <a:pt x="1925" y="21"/>
                </a:lnTo>
                <a:lnTo>
                  <a:pt x="1892" y="13"/>
                </a:lnTo>
                <a:lnTo>
                  <a:pt x="1885" y="11"/>
                </a:lnTo>
                <a:lnTo>
                  <a:pt x="1853" y="5"/>
                </a:lnTo>
                <a:lnTo>
                  <a:pt x="1820" y="3"/>
                </a:lnTo>
                <a:lnTo>
                  <a:pt x="1787" y="0"/>
                </a:lnTo>
                <a:lnTo>
                  <a:pt x="1754" y="1"/>
                </a:lnTo>
                <a:lnTo>
                  <a:pt x="1722" y="3"/>
                </a:lnTo>
                <a:lnTo>
                  <a:pt x="1689" y="7"/>
                </a:lnTo>
                <a:lnTo>
                  <a:pt x="1656" y="14"/>
                </a:lnTo>
                <a:lnTo>
                  <a:pt x="1649" y="16"/>
                </a:lnTo>
                <a:lnTo>
                  <a:pt x="1614" y="23"/>
                </a:lnTo>
                <a:lnTo>
                  <a:pt x="1581" y="33"/>
                </a:lnTo>
                <a:lnTo>
                  <a:pt x="1548" y="46"/>
                </a:lnTo>
                <a:lnTo>
                  <a:pt x="1513" y="60"/>
                </a:lnTo>
                <a:lnTo>
                  <a:pt x="1480" y="76"/>
                </a:lnTo>
                <a:lnTo>
                  <a:pt x="1446" y="93"/>
                </a:lnTo>
                <a:lnTo>
                  <a:pt x="1411" y="113"/>
                </a:lnTo>
                <a:lnTo>
                  <a:pt x="1375" y="135"/>
                </a:lnTo>
                <a:lnTo>
                  <a:pt x="1341" y="158"/>
                </a:lnTo>
                <a:lnTo>
                  <a:pt x="1335" y="162"/>
                </a:lnTo>
                <a:lnTo>
                  <a:pt x="1299" y="187"/>
                </a:lnTo>
                <a:lnTo>
                  <a:pt x="1263" y="214"/>
                </a:lnTo>
                <a:lnTo>
                  <a:pt x="1227" y="245"/>
                </a:lnTo>
                <a:lnTo>
                  <a:pt x="1191" y="275"/>
                </a:lnTo>
                <a:lnTo>
                  <a:pt x="1152" y="308"/>
                </a:lnTo>
                <a:lnTo>
                  <a:pt x="1116" y="345"/>
                </a:lnTo>
                <a:lnTo>
                  <a:pt x="1078" y="384"/>
                </a:lnTo>
                <a:lnTo>
                  <a:pt x="1041" y="426"/>
                </a:lnTo>
                <a:lnTo>
                  <a:pt x="1004" y="471"/>
                </a:lnTo>
                <a:lnTo>
                  <a:pt x="966" y="517"/>
                </a:lnTo>
                <a:lnTo>
                  <a:pt x="930" y="567"/>
                </a:lnTo>
                <a:lnTo>
                  <a:pt x="893" y="619"/>
                </a:lnTo>
                <a:lnTo>
                  <a:pt x="855" y="672"/>
                </a:lnTo>
                <a:lnTo>
                  <a:pt x="852" y="678"/>
                </a:lnTo>
                <a:lnTo>
                  <a:pt x="815" y="734"/>
                </a:lnTo>
                <a:lnTo>
                  <a:pt x="777" y="793"/>
                </a:lnTo>
                <a:lnTo>
                  <a:pt x="741" y="852"/>
                </a:lnTo>
                <a:lnTo>
                  <a:pt x="704" y="916"/>
                </a:lnTo>
                <a:lnTo>
                  <a:pt x="667" y="979"/>
                </a:lnTo>
                <a:lnTo>
                  <a:pt x="629" y="1044"/>
                </a:lnTo>
                <a:lnTo>
                  <a:pt x="593" y="1112"/>
                </a:lnTo>
                <a:lnTo>
                  <a:pt x="556" y="1181"/>
                </a:lnTo>
                <a:lnTo>
                  <a:pt x="518" y="1250"/>
                </a:lnTo>
                <a:lnTo>
                  <a:pt x="445" y="1394"/>
                </a:lnTo>
                <a:lnTo>
                  <a:pt x="370" y="1542"/>
                </a:lnTo>
                <a:lnTo>
                  <a:pt x="296" y="1695"/>
                </a:lnTo>
                <a:lnTo>
                  <a:pt x="222" y="1850"/>
                </a:lnTo>
                <a:lnTo>
                  <a:pt x="148" y="2007"/>
                </a:lnTo>
                <a:lnTo>
                  <a:pt x="73" y="2166"/>
                </a:lnTo>
                <a:lnTo>
                  <a:pt x="0" y="2326"/>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4" name="Oval 37"/>
          <p:cNvSpPr>
            <a:spLocks noChangeArrowheads="1"/>
          </p:cNvSpPr>
          <p:nvPr/>
        </p:nvSpPr>
        <p:spPr bwMode="auto">
          <a:xfrm>
            <a:off x="5527675" y="369411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5" name="Oval 38"/>
          <p:cNvSpPr>
            <a:spLocks noChangeArrowheads="1"/>
          </p:cNvSpPr>
          <p:nvPr/>
        </p:nvSpPr>
        <p:spPr bwMode="auto">
          <a:xfrm>
            <a:off x="5680075" y="36385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6" name="Oval 39"/>
          <p:cNvSpPr>
            <a:spLocks noChangeArrowheads="1"/>
          </p:cNvSpPr>
          <p:nvPr/>
        </p:nvSpPr>
        <p:spPr bwMode="auto">
          <a:xfrm>
            <a:off x="5749925" y="328453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7" name="Oval 40"/>
          <p:cNvSpPr>
            <a:spLocks noChangeArrowheads="1"/>
          </p:cNvSpPr>
          <p:nvPr/>
        </p:nvSpPr>
        <p:spPr bwMode="auto">
          <a:xfrm>
            <a:off x="5608638" y="351790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8" name="Oval 41"/>
          <p:cNvSpPr>
            <a:spLocks noChangeArrowheads="1"/>
          </p:cNvSpPr>
          <p:nvPr/>
        </p:nvSpPr>
        <p:spPr bwMode="auto">
          <a:xfrm>
            <a:off x="5770563" y="343376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9" name="Oval 42"/>
          <p:cNvSpPr>
            <a:spLocks noChangeArrowheads="1"/>
          </p:cNvSpPr>
          <p:nvPr/>
        </p:nvSpPr>
        <p:spPr bwMode="auto">
          <a:xfrm>
            <a:off x="5851525" y="32845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0" name="Oval 43"/>
          <p:cNvSpPr>
            <a:spLocks noChangeArrowheads="1"/>
          </p:cNvSpPr>
          <p:nvPr/>
        </p:nvSpPr>
        <p:spPr bwMode="auto">
          <a:xfrm>
            <a:off x="5851525" y="311626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1" name="Oval 44"/>
          <p:cNvSpPr>
            <a:spLocks noChangeArrowheads="1"/>
          </p:cNvSpPr>
          <p:nvPr/>
        </p:nvSpPr>
        <p:spPr bwMode="auto">
          <a:xfrm>
            <a:off x="5992813" y="30416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2" name="Oval 45"/>
          <p:cNvSpPr>
            <a:spLocks noChangeArrowheads="1"/>
          </p:cNvSpPr>
          <p:nvPr/>
        </p:nvSpPr>
        <p:spPr bwMode="auto">
          <a:xfrm>
            <a:off x="5972175" y="288290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3" name="Oval 46"/>
          <p:cNvSpPr>
            <a:spLocks noChangeArrowheads="1"/>
          </p:cNvSpPr>
          <p:nvPr/>
        </p:nvSpPr>
        <p:spPr bwMode="auto">
          <a:xfrm>
            <a:off x="6156325" y="27622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4" name="Oval 47"/>
          <p:cNvSpPr>
            <a:spLocks noChangeArrowheads="1"/>
          </p:cNvSpPr>
          <p:nvPr/>
        </p:nvSpPr>
        <p:spPr bwMode="auto">
          <a:xfrm>
            <a:off x="6135688" y="28638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5" name="Oval 48"/>
          <p:cNvSpPr>
            <a:spLocks noChangeArrowheads="1"/>
          </p:cNvSpPr>
          <p:nvPr/>
        </p:nvSpPr>
        <p:spPr bwMode="auto">
          <a:xfrm>
            <a:off x="6256338" y="267811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6" name="Oval 49"/>
          <p:cNvSpPr>
            <a:spLocks noChangeArrowheads="1"/>
          </p:cNvSpPr>
          <p:nvPr/>
        </p:nvSpPr>
        <p:spPr bwMode="auto">
          <a:xfrm>
            <a:off x="6519863" y="26495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7" name="Oval 50"/>
          <p:cNvSpPr>
            <a:spLocks noChangeArrowheads="1"/>
          </p:cNvSpPr>
          <p:nvPr/>
        </p:nvSpPr>
        <p:spPr bwMode="auto">
          <a:xfrm>
            <a:off x="6256338" y="27622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8" name="Oval 51"/>
          <p:cNvSpPr>
            <a:spLocks noChangeArrowheads="1"/>
          </p:cNvSpPr>
          <p:nvPr/>
        </p:nvSpPr>
        <p:spPr bwMode="auto">
          <a:xfrm>
            <a:off x="6378575" y="2641600"/>
            <a:ext cx="50800" cy="460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9" name="Oval 52"/>
          <p:cNvSpPr>
            <a:spLocks noChangeArrowheads="1"/>
          </p:cNvSpPr>
          <p:nvPr/>
        </p:nvSpPr>
        <p:spPr bwMode="auto">
          <a:xfrm>
            <a:off x="5588000" y="385286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0" name="Oval 53"/>
          <p:cNvSpPr>
            <a:spLocks noChangeArrowheads="1"/>
          </p:cNvSpPr>
          <p:nvPr/>
        </p:nvSpPr>
        <p:spPr bwMode="auto">
          <a:xfrm>
            <a:off x="6448425" y="27241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1" name="Oval 54"/>
          <p:cNvSpPr>
            <a:spLocks noChangeArrowheads="1"/>
          </p:cNvSpPr>
          <p:nvPr/>
        </p:nvSpPr>
        <p:spPr bwMode="auto">
          <a:xfrm>
            <a:off x="6580188" y="27622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2" name="Oval 55"/>
          <p:cNvSpPr>
            <a:spLocks noChangeArrowheads="1"/>
          </p:cNvSpPr>
          <p:nvPr/>
        </p:nvSpPr>
        <p:spPr bwMode="auto">
          <a:xfrm>
            <a:off x="6702425" y="274320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3" name="Oval 56"/>
          <p:cNvSpPr>
            <a:spLocks noChangeArrowheads="1"/>
          </p:cNvSpPr>
          <p:nvPr/>
        </p:nvSpPr>
        <p:spPr bwMode="auto">
          <a:xfrm>
            <a:off x="6702425" y="284638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4" name="Oval 57"/>
          <p:cNvSpPr>
            <a:spLocks noChangeArrowheads="1"/>
          </p:cNvSpPr>
          <p:nvPr/>
        </p:nvSpPr>
        <p:spPr bwMode="auto">
          <a:xfrm>
            <a:off x="6702425" y="299561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5" name="Oval 58"/>
          <p:cNvSpPr>
            <a:spLocks noChangeArrowheads="1"/>
          </p:cNvSpPr>
          <p:nvPr/>
        </p:nvSpPr>
        <p:spPr bwMode="auto">
          <a:xfrm>
            <a:off x="6904038" y="299561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6" name="Oval 59"/>
          <p:cNvSpPr>
            <a:spLocks noChangeArrowheads="1"/>
          </p:cNvSpPr>
          <p:nvPr/>
        </p:nvSpPr>
        <p:spPr bwMode="auto">
          <a:xfrm>
            <a:off x="6823075" y="29019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7" name="Oval 60"/>
          <p:cNvSpPr>
            <a:spLocks noChangeArrowheads="1"/>
          </p:cNvSpPr>
          <p:nvPr/>
        </p:nvSpPr>
        <p:spPr bwMode="auto">
          <a:xfrm>
            <a:off x="6823075" y="308768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8" name="Oval 61"/>
          <p:cNvSpPr>
            <a:spLocks noChangeArrowheads="1"/>
          </p:cNvSpPr>
          <p:nvPr/>
        </p:nvSpPr>
        <p:spPr bwMode="auto">
          <a:xfrm>
            <a:off x="6964363" y="31813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9" name="Oval 62"/>
          <p:cNvSpPr>
            <a:spLocks noChangeArrowheads="1"/>
          </p:cNvSpPr>
          <p:nvPr/>
        </p:nvSpPr>
        <p:spPr bwMode="auto">
          <a:xfrm>
            <a:off x="6985000" y="33591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0" name="Oval 63"/>
          <p:cNvSpPr>
            <a:spLocks noChangeArrowheads="1"/>
          </p:cNvSpPr>
          <p:nvPr/>
        </p:nvSpPr>
        <p:spPr bwMode="auto">
          <a:xfrm>
            <a:off x="7086600" y="3443288"/>
            <a:ext cx="50800" cy="460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1" name="Oval 64"/>
          <p:cNvSpPr>
            <a:spLocks noChangeArrowheads="1"/>
          </p:cNvSpPr>
          <p:nvPr/>
        </p:nvSpPr>
        <p:spPr bwMode="auto">
          <a:xfrm>
            <a:off x="7045325" y="33210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2" name="Oval 65"/>
          <p:cNvSpPr>
            <a:spLocks noChangeArrowheads="1"/>
          </p:cNvSpPr>
          <p:nvPr/>
        </p:nvSpPr>
        <p:spPr bwMode="auto">
          <a:xfrm>
            <a:off x="7056438" y="3629025"/>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3" name="Oval 66"/>
          <p:cNvSpPr>
            <a:spLocks noChangeArrowheads="1"/>
          </p:cNvSpPr>
          <p:nvPr/>
        </p:nvSpPr>
        <p:spPr bwMode="auto">
          <a:xfrm>
            <a:off x="7208838" y="372268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4" name="Oval 67"/>
          <p:cNvSpPr>
            <a:spLocks noChangeArrowheads="1"/>
          </p:cNvSpPr>
          <p:nvPr/>
        </p:nvSpPr>
        <p:spPr bwMode="auto">
          <a:xfrm>
            <a:off x="7167563" y="38814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5" name="Line 68"/>
          <p:cNvSpPr>
            <a:spLocks noChangeShapeType="1"/>
          </p:cNvSpPr>
          <p:nvPr/>
        </p:nvSpPr>
        <p:spPr bwMode="auto">
          <a:xfrm>
            <a:off x="1004888" y="4529138"/>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6" name="Line 69"/>
          <p:cNvSpPr>
            <a:spLocks noChangeShapeType="1"/>
          </p:cNvSpPr>
          <p:nvPr/>
        </p:nvSpPr>
        <p:spPr bwMode="auto">
          <a:xfrm>
            <a:off x="1004888" y="60198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70"/>
          <p:cNvGrpSpPr>
            <a:grpSpLocks/>
          </p:cNvGrpSpPr>
          <p:nvPr/>
        </p:nvGrpSpPr>
        <p:grpSpPr bwMode="auto">
          <a:xfrm rot="4810536">
            <a:off x="1295400" y="4686300"/>
            <a:ext cx="1352550" cy="1238250"/>
            <a:chOff x="140" y="168"/>
            <a:chExt cx="142" cy="130"/>
          </a:xfrm>
        </p:grpSpPr>
        <p:sp>
          <p:nvSpPr>
            <p:cNvPr id="294992" name="Oval 71"/>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3" name="Oval 72"/>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4" name="Oval 73"/>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5" name="Oval 74"/>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6" name="Oval 75"/>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7" name="Oval 76"/>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8" name="Oval 77"/>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9" name="Oval 78"/>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0" name="Oval 79"/>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1" name="Oval 80"/>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2" name="Oval 81"/>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3" name="Oval 82"/>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4" name="Oval 83"/>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5" name="Oval 84"/>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6" name="Oval 85"/>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7" name="Oval 86"/>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4968" name="Line 87"/>
          <p:cNvSpPr>
            <a:spLocks noChangeShapeType="1"/>
          </p:cNvSpPr>
          <p:nvPr/>
        </p:nvSpPr>
        <p:spPr bwMode="auto">
          <a:xfrm rot="4810536" flipV="1">
            <a:off x="1195388" y="4691062"/>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9" name="Text Box 88"/>
          <p:cNvSpPr txBox="1">
            <a:spLocks noChangeArrowheads="1"/>
          </p:cNvSpPr>
          <p:nvPr/>
        </p:nvSpPr>
        <p:spPr bwMode="auto">
          <a:xfrm>
            <a:off x="488950" y="42957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Y</a:t>
            </a:r>
            <a:r>
              <a:rPr lang="cs-CZ" sz="1600" b="1" baseline="-25000">
                <a:solidFill>
                  <a:prstClr val="black"/>
                </a:solidFill>
                <a:latin typeface="Arial" pitchFamily="34" charset="0"/>
                <a:cs typeface="Arial" pitchFamily="34" charset="0"/>
              </a:rPr>
              <a:t>2</a:t>
            </a:r>
          </a:p>
        </p:txBody>
      </p:sp>
      <p:sp>
        <p:nvSpPr>
          <p:cNvPr id="294970" name="Text Box 89"/>
          <p:cNvSpPr txBox="1">
            <a:spLocks noChangeArrowheads="1"/>
          </p:cNvSpPr>
          <p:nvPr/>
        </p:nvSpPr>
        <p:spPr bwMode="auto">
          <a:xfrm>
            <a:off x="2805113" y="6051550"/>
            <a:ext cx="75247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graphicFrame>
        <p:nvGraphicFramePr>
          <p:cNvPr id="650330" name="Group 90"/>
          <p:cNvGraphicFramePr>
            <a:graphicFrameLocks noGrp="1"/>
          </p:cNvGraphicFramePr>
          <p:nvPr/>
        </p:nvGraphicFramePr>
        <p:xfrm>
          <a:off x="4648200" y="4724400"/>
          <a:ext cx="3733800" cy="1325880"/>
        </p:xfrm>
        <a:graphic>
          <a:graphicData uri="http://schemas.openxmlformats.org/drawingml/2006/table">
            <a:tbl>
              <a:tblPr/>
              <a:tblGrid>
                <a:gridCol w="1244600"/>
                <a:gridCol w="1244600"/>
                <a:gridCol w="1244600"/>
              </a:tblGrid>
              <a:tr h="431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3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ANO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NE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ANO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NE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4990" name="Text Box 111"/>
          <p:cNvSpPr txBox="1">
            <a:spLocks noChangeArrowheads="1"/>
          </p:cNvSpPr>
          <p:nvPr/>
        </p:nvSpPr>
        <p:spPr bwMode="auto">
          <a:xfrm>
            <a:off x="5505450" y="4705350"/>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sp>
        <p:nvSpPr>
          <p:cNvPr id="294991" name="Text Box 112"/>
          <p:cNvSpPr txBox="1">
            <a:spLocks noChangeArrowheads="1"/>
          </p:cNvSpPr>
          <p:nvPr/>
        </p:nvSpPr>
        <p:spPr bwMode="auto">
          <a:xfrm>
            <a:off x="4681538" y="4829175"/>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1380"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II.</a:t>
            </a:r>
          </a:p>
        </p:txBody>
      </p:sp>
      <p:sp>
        <p:nvSpPr>
          <p:cNvPr id="101381" name="Text Box 3"/>
          <p:cNvSpPr txBox="1">
            <a:spLocks noChangeArrowheads="1"/>
          </p:cNvSpPr>
          <p:nvPr/>
        </p:nvSpPr>
        <p:spPr bwMode="auto">
          <a:xfrm>
            <a:off x="2409825" y="1444625"/>
            <a:ext cx="4343400" cy="428625"/>
          </a:xfrm>
          <a:prstGeom prst="rect">
            <a:avLst/>
          </a:prstGeom>
          <a:noFill/>
          <a:ln w="9525">
            <a:noFill/>
            <a:miter lim="800000"/>
            <a:headEnd/>
            <a:tailEnd/>
          </a:ln>
        </p:spPr>
        <p:txBody>
          <a:bodyPr/>
          <a:lstStyle/>
          <a:p>
            <a:pPr eaLnBrk="0" fontAlgn="base" hangingPunct="0">
              <a:spcBef>
                <a:spcPct val="0"/>
              </a:spcBef>
              <a:spcAft>
                <a:spcPct val="0"/>
              </a:spcAft>
            </a:pPr>
            <a:r>
              <a:rPr lang="cs-CZ" sz="2400" b="1">
                <a:solidFill>
                  <a:srgbClr val="A50021"/>
                </a:solidFill>
                <a:latin typeface="Arial" pitchFamily="34" charset="0"/>
                <a:cs typeface="Arial" pitchFamily="34" charset="0"/>
              </a:rPr>
              <a:t>Parametrické míry korelace</a:t>
            </a:r>
          </a:p>
        </p:txBody>
      </p:sp>
      <p:sp>
        <p:nvSpPr>
          <p:cNvPr id="101382" name="Oval 4"/>
          <p:cNvSpPr>
            <a:spLocks noChangeArrowheads="1"/>
          </p:cNvSpPr>
          <p:nvPr/>
        </p:nvSpPr>
        <p:spPr bwMode="auto">
          <a:xfrm>
            <a:off x="4419600" y="1987550"/>
            <a:ext cx="171450" cy="171450"/>
          </a:xfrm>
          <a:prstGeom prst="ellipse">
            <a:avLst/>
          </a:prstGeom>
          <a:solidFill>
            <a:srgbClr val="000000"/>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3" name="Line 5"/>
          <p:cNvSpPr>
            <a:spLocks noChangeShapeType="1"/>
          </p:cNvSpPr>
          <p:nvPr/>
        </p:nvSpPr>
        <p:spPr bwMode="auto">
          <a:xfrm flipH="1">
            <a:off x="2268538" y="2187575"/>
            <a:ext cx="2084387" cy="37782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4" name="Line 6"/>
          <p:cNvSpPr>
            <a:spLocks noChangeShapeType="1"/>
          </p:cNvSpPr>
          <p:nvPr/>
        </p:nvSpPr>
        <p:spPr bwMode="auto">
          <a:xfrm>
            <a:off x="4648200" y="2178050"/>
            <a:ext cx="2133600" cy="53340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5" name="Text Box 7"/>
          <p:cNvSpPr txBox="1">
            <a:spLocks noChangeArrowheads="1"/>
          </p:cNvSpPr>
          <p:nvPr/>
        </p:nvSpPr>
        <p:spPr bwMode="auto">
          <a:xfrm>
            <a:off x="1323975" y="2565400"/>
            <a:ext cx="1819275" cy="4286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srgbClr val="CCB400"/>
                </a:solidFill>
                <a:latin typeface="Arial" pitchFamily="34" charset="0"/>
                <a:cs typeface="Arial" pitchFamily="34" charset="0"/>
              </a:rPr>
              <a:t>Kovariance</a:t>
            </a:r>
          </a:p>
        </p:txBody>
      </p:sp>
      <p:sp>
        <p:nvSpPr>
          <p:cNvPr id="101386" name="Text Box 8"/>
          <p:cNvSpPr txBox="1">
            <a:spLocks noChangeArrowheads="1"/>
          </p:cNvSpPr>
          <p:nvPr/>
        </p:nvSpPr>
        <p:spPr bwMode="auto">
          <a:xfrm>
            <a:off x="5400675" y="2768600"/>
            <a:ext cx="2905125" cy="7810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srgbClr val="CCB400"/>
                </a:solidFill>
                <a:latin typeface="Arial" pitchFamily="34" charset="0"/>
                <a:cs typeface="Arial" pitchFamily="34" charset="0"/>
              </a:rPr>
              <a:t>Pearsonův koeficient korelace</a:t>
            </a:r>
          </a:p>
        </p:txBody>
      </p:sp>
      <p:graphicFrame>
        <p:nvGraphicFramePr>
          <p:cNvPr id="101378" name="Object 9"/>
          <p:cNvGraphicFramePr>
            <a:graphicFrameLocks noChangeAspect="1"/>
          </p:cNvGraphicFramePr>
          <p:nvPr/>
        </p:nvGraphicFramePr>
        <p:xfrm>
          <a:off x="671513" y="3055938"/>
          <a:ext cx="3124200" cy="457200"/>
        </p:xfrm>
        <a:graphic>
          <a:graphicData uri="http://schemas.openxmlformats.org/presentationml/2006/ole">
            <p:oleObj spid="_x0000_s20482" name="Rovnice" r:id="rId3" imgW="1803240" imgH="253800" progId="Equation.3">
              <p:embed/>
            </p:oleObj>
          </a:graphicData>
        </a:graphic>
      </p:graphicFrame>
      <p:sp>
        <p:nvSpPr>
          <p:cNvPr id="101387" name="Line 10"/>
          <p:cNvSpPr>
            <a:spLocks noChangeShapeType="1"/>
          </p:cNvSpPr>
          <p:nvPr/>
        </p:nvSpPr>
        <p:spPr bwMode="auto">
          <a:xfrm>
            <a:off x="1228725" y="3905250"/>
            <a:ext cx="0" cy="21812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8" name="Line 11"/>
          <p:cNvSpPr>
            <a:spLocks noChangeShapeType="1"/>
          </p:cNvSpPr>
          <p:nvPr/>
        </p:nvSpPr>
        <p:spPr bwMode="auto">
          <a:xfrm>
            <a:off x="1228725" y="6086475"/>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9" name="Text Box 12"/>
          <p:cNvSpPr txBox="1">
            <a:spLocks noChangeArrowheads="1"/>
          </p:cNvSpPr>
          <p:nvPr/>
        </p:nvSpPr>
        <p:spPr bwMode="auto">
          <a:xfrm>
            <a:off x="914400" y="60483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0</a:t>
            </a:r>
          </a:p>
        </p:txBody>
      </p:sp>
      <p:sp>
        <p:nvSpPr>
          <p:cNvPr id="101390" name="Text Box 13"/>
          <p:cNvSpPr txBox="1">
            <a:spLocks noChangeArrowheads="1"/>
          </p:cNvSpPr>
          <p:nvPr/>
        </p:nvSpPr>
        <p:spPr bwMode="auto">
          <a:xfrm>
            <a:off x="1695450" y="3581400"/>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sp>
        <p:nvSpPr>
          <p:cNvPr id="101391" name="Text Box 14"/>
          <p:cNvSpPr txBox="1">
            <a:spLocks noChangeArrowheads="1"/>
          </p:cNvSpPr>
          <p:nvPr/>
        </p:nvSpPr>
        <p:spPr bwMode="auto">
          <a:xfrm>
            <a:off x="2581275" y="3581400"/>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sp>
        <p:nvSpPr>
          <p:cNvPr id="101392" name="Line 15"/>
          <p:cNvSpPr>
            <a:spLocks noChangeShapeType="1"/>
          </p:cNvSpPr>
          <p:nvPr/>
        </p:nvSpPr>
        <p:spPr bwMode="auto">
          <a:xfrm>
            <a:off x="1847850" y="4143375"/>
            <a:ext cx="0" cy="1733550"/>
          </a:xfrm>
          <a:prstGeom prst="line">
            <a:avLst/>
          </a:prstGeom>
          <a:no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3" name="Line 16"/>
          <p:cNvSpPr>
            <a:spLocks noChangeShapeType="1"/>
          </p:cNvSpPr>
          <p:nvPr/>
        </p:nvSpPr>
        <p:spPr bwMode="auto">
          <a:xfrm>
            <a:off x="2724150" y="4171950"/>
            <a:ext cx="0" cy="1733550"/>
          </a:xfrm>
          <a:prstGeom prst="line">
            <a:avLst/>
          </a:prstGeom>
          <a:no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4" name="Oval 17"/>
          <p:cNvSpPr>
            <a:spLocks noChangeArrowheads="1"/>
          </p:cNvSpPr>
          <p:nvPr/>
        </p:nvSpPr>
        <p:spPr bwMode="auto">
          <a:xfrm>
            <a:off x="2667000" y="4405313"/>
            <a:ext cx="123825" cy="123825"/>
          </a:xfrm>
          <a:prstGeom prst="ellipse">
            <a:avLst/>
          </a:prstGeom>
          <a:solidFill>
            <a:srgbClr val="000000"/>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5" name="Oval 18"/>
          <p:cNvSpPr>
            <a:spLocks noChangeArrowheads="1"/>
          </p:cNvSpPr>
          <p:nvPr/>
        </p:nvSpPr>
        <p:spPr bwMode="auto">
          <a:xfrm>
            <a:off x="2667000" y="5591175"/>
            <a:ext cx="123825" cy="123825"/>
          </a:xfrm>
          <a:prstGeom prst="ellipse">
            <a:avLst/>
          </a:prstGeom>
          <a:solidFill>
            <a:srgbClr val="FFFFFF"/>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6" name="Oval 19"/>
          <p:cNvSpPr>
            <a:spLocks noChangeArrowheads="1"/>
          </p:cNvSpPr>
          <p:nvPr/>
        </p:nvSpPr>
        <p:spPr bwMode="auto">
          <a:xfrm>
            <a:off x="1790700" y="5572125"/>
            <a:ext cx="123825" cy="123825"/>
          </a:xfrm>
          <a:prstGeom prst="ellipse">
            <a:avLst/>
          </a:prstGeom>
          <a:solidFill>
            <a:srgbClr val="FFFFFF"/>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7" name="AutoShape 20"/>
          <p:cNvSpPr>
            <a:spLocks noChangeArrowheads="1"/>
          </p:cNvSpPr>
          <p:nvPr/>
        </p:nvSpPr>
        <p:spPr bwMode="auto">
          <a:xfrm>
            <a:off x="2628900" y="4133850"/>
            <a:ext cx="209550" cy="228600"/>
          </a:xfrm>
          <a:prstGeom prst="star4">
            <a:avLst>
              <a:gd name="adj" fmla="val 12500"/>
            </a:avLst>
          </a:prstGeom>
          <a:solidFill>
            <a:srgbClr val="FFFFFF"/>
          </a:solid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8" name="AutoShape 21"/>
          <p:cNvSpPr>
            <a:spLocks noChangeArrowheads="1"/>
          </p:cNvSpPr>
          <p:nvPr/>
        </p:nvSpPr>
        <p:spPr bwMode="auto">
          <a:xfrm>
            <a:off x="1738313" y="5305425"/>
            <a:ext cx="209550" cy="228600"/>
          </a:xfrm>
          <a:prstGeom prst="star4">
            <a:avLst>
              <a:gd name="adj" fmla="val 12500"/>
            </a:avLst>
          </a:prstGeom>
          <a:solidFill>
            <a:srgbClr val="FFFFFF"/>
          </a:solid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9" name="Text Box 22"/>
          <p:cNvSpPr txBox="1">
            <a:spLocks noChangeArrowheads="1"/>
          </p:cNvSpPr>
          <p:nvPr/>
        </p:nvSpPr>
        <p:spPr bwMode="auto">
          <a:xfrm>
            <a:off x="1671638" y="4743450"/>
            <a:ext cx="800100" cy="361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  x</a:t>
            </a:r>
          </a:p>
        </p:txBody>
      </p:sp>
      <p:sp>
        <p:nvSpPr>
          <p:cNvPr id="101400" name="Text Box 23"/>
          <p:cNvSpPr txBox="1">
            <a:spLocks noChangeArrowheads="1"/>
          </p:cNvSpPr>
          <p:nvPr/>
        </p:nvSpPr>
        <p:spPr bwMode="auto">
          <a:xfrm>
            <a:off x="2562225" y="4743450"/>
            <a:ext cx="914400" cy="2857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  y</a:t>
            </a:r>
          </a:p>
        </p:txBody>
      </p:sp>
      <p:sp>
        <p:nvSpPr>
          <p:cNvPr id="101401" name="Line 24"/>
          <p:cNvSpPr>
            <a:spLocks noChangeShapeType="1"/>
          </p:cNvSpPr>
          <p:nvPr/>
        </p:nvSpPr>
        <p:spPr bwMode="auto">
          <a:xfrm flipV="1">
            <a:off x="5976938" y="4276725"/>
            <a:ext cx="1524000" cy="12287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2" name="Line 25"/>
          <p:cNvSpPr>
            <a:spLocks noChangeShapeType="1"/>
          </p:cNvSpPr>
          <p:nvPr/>
        </p:nvSpPr>
        <p:spPr bwMode="auto">
          <a:xfrm>
            <a:off x="5776913" y="4162425"/>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3" name="Line 26"/>
          <p:cNvSpPr>
            <a:spLocks noChangeShapeType="1"/>
          </p:cNvSpPr>
          <p:nvPr/>
        </p:nvSpPr>
        <p:spPr bwMode="auto">
          <a:xfrm>
            <a:off x="5776913" y="56769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4" name="Text Box 27"/>
          <p:cNvSpPr txBox="1">
            <a:spLocks noChangeArrowheads="1"/>
          </p:cNvSpPr>
          <p:nvPr/>
        </p:nvSpPr>
        <p:spPr bwMode="auto">
          <a:xfrm>
            <a:off x="5300663" y="39909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Y</a:t>
            </a:r>
            <a:r>
              <a:rPr lang="cs-CZ" b="1" baseline="-25000">
                <a:solidFill>
                  <a:prstClr val="black"/>
                </a:solidFill>
                <a:latin typeface="Arial" pitchFamily="34" charset="0"/>
                <a:cs typeface="Arial" pitchFamily="34" charset="0"/>
              </a:rPr>
              <a:t>2</a:t>
            </a:r>
          </a:p>
        </p:txBody>
      </p:sp>
      <p:sp>
        <p:nvSpPr>
          <p:cNvPr id="101405" name="Text Box 28"/>
          <p:cNvSpPr txBox="1">
            <a:spLocks noChangeArrowheads="1"/>
          </p:cNvSpPr>
          <p:nvPr/>
        </p:nvSpPr>
        <p:spPr bwMode="auto">
          <a:xfrm>
            <a:off x="7500938" y="5772150"/>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101406" name="Line 29"/>
          <p:cNvSpPr>
            <a:spLocks noChangeShapeType="1"/>
          </p:cNvSpPr>
          <p:nvPr/>
        </p:nvSpPr>
        <p:spPr bwMode="auto">
          <a:xfrm rot="4759813" flipV="1">
            <a:off x="6010276" y="4252912"/>
            <a:ext cx="1524000" cy="12287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7" name="Text Box 30"/>
          <p:cNvSpPr txBox="1">
            <a:spLocks noChangeArrowheads="1"/>
          </p:cNvSpPr>
          <p:nvPr/>
        </p:nvSpPr>
        <p:spPr bwMode="auto">
          <a:xfrm>
            <a:off x="7577138" y="4067175"/>
            <a:ext cx="9144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r = 1</a:t>
            </a:r>
          </a:p>
        </p:txBody>
      </p:sp>
      <p:sp>
        <p:nvSpPr>
          <p:cNvPr id="101408" name="Text Box 31"/>
          <p:cNvSpPr txBox="1">
            <a:spLocks noChangeArrowheads="1"/>
          </p:cNvSpPr>
          <p:nvPr/>
        </p:nvSpPr>
        <p:spPr bwMode="auto">
          <a:xfrm>
            <a:off x="7586663" y="5238750"/>
            <a:ext cx="828675"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r = -1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2411"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III.</a:t>
            </a:r>
          </a:p>
        </p:txBody>
      </p:sp>
      <p:graphicFrame>
        <p:nvGraphicFramePr>
          <p:cNvPr id="652352" name="Group 64"/>
          <p:cNvGraphicFramePr>
            <a:graphicFrameLocks noGrp="1"/>
          </p:cNvGraphicFramePr>
          <p:nvPr/>
        </p:nvGraphicFramePr>
        <p:xfrm>
          <a:off x="1447800" y="1552575"/>
          <a:ext cx="6400800" cy="822960"/>
        </p:xfrm>
        <a:graphic>
          <a:graphicData uri="http://schemas.openxmlformats.org/drawingml/2006/table">
            <a:tbl>
              <a:tblPr/>
              <a:tblGrid>
                <a:gridCol w="1176338"/>
                <a:gridCol w="650875"/>
                <a:gridCol w="654050"/>
                <a:gridCol w="654050"/>
                <a:gridCol w="650875"/>
                <a:gridCol w="654050"/>
                <a:gridCol w="655637"/>
                <a:gridCol w="650875"/>
                <a:gridCol w="654050"/>
              </a:tblGrid>
              <a:tr h="304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rgbClr val="A50021"/>
                          </a:solidFill>
                          <a:effectLst/>
                          <a:latin typeface="Calibri" pitchFamily="34" charset="0"/>
                        </a:rPr>
                        <a:t>P</a:t>
                      </a:r>
                      <a:r>
                        <a:rPr kumimoji="0" lang="cs-CZ" sz="2100" b="1" i="0" u="none" strike="noStrike" cap="none" normalizeH="0" baseline="-25000" smtClean="0">
                          <a:ln>
                            <a:noFill/>
                          </a:ln>
                          <a:solidFill>
                            <a:srgbClr val="A50021"/>
                          </a:solidFill>
                          <a:effectLst/>
                          <a:latin typeface="Calibri" pitchFamily="34" charset="0"/>
                        </a:rPr>
                        <a:t>I</a:t>
                      </a:r>
                      <a:r>
                        <a:rPr kumimoji="0" lang="cs-CZ" sz="2100" b="1" i="0" u="none" strike="noStrike" cap="none" normalizeH="0" baseline="0" smtClean="0">
                          <a:ln>
                            <a:noFill/>
                          </a:ln>
                          <a:solidFill>
                            <a:srgbClr val="A50021"/>
                          </a:solidFill>
                          <a:effectLst/>
                          <a:latin typeface="Calibri" pitchFamily="34" charset="0"/>
                        </a:rPr>
                        <a:t> (zem)</a:t>
                      </a:r>
                      <a:endParaRPr kumimoji="0" lang="cs-CZ" sz="2100" b="0" i="0" u="none" strike="noStrike" cap="none" normalizeH="0" baseline="-25000" smtClean="0">
                        <a:ln>
                          <a:noFill/>
                        </a:ln>
                        <a:solidFill>
                          <a:srgbClr val="A50021"/>
                        </a:solidFill>
                        <a:effectLst/>
                        <a:latin typeface="Calibri" pitchFamily="34" charset="0"/>
                      </a:endParaRPr>
                    </a:p>
                  </a:txBody>
                  <a:tcPr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50</a:t>
                      </a:r>
                    </a:p>
                  </a:txBody>
                  <a:tcPr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rgbClr val="A50021"/>
                          </a:solidFill>
                          <a:effectLst/>
                          <a:latin typeface="Calibri" pitchFamily="34" charset="0"/>
                        </a:rPr>
                        <a:t>P</a:t>
                      </a:r>
                      <a:r>
                        <a:rPr kumimoji="0" lang="cs-CZ" sz="2100" b="1" i="0" u="none" strike="noStrike" cap="none" normalizeH="0" baseline="-25000" smtClean="0">
                          <a:ln>
                            <a:noFill/>
                          </a:ln>
                          <a:solidFill>
                            <a:srgbClr val="A50021"/>
                          </a:solidFill>
                          <a:effectLst/>
                          <a:latin typeface="Calibri" pitchFamily="34" charset="0"/>
                        </a:rPr>
                        <a:t>I</a:t>
                      </a:r>
                      <a:r>
                        <a:rPr kumimoji="0" lang="cs-CZ" sz="2100" b="1" i="0" u="none" strike="noStrike" cap="none" normalizeH="0" baseline="0" smtClean="0">
                          <a:ln>
                            <a:noFill/>
                          </a:ln>
                          <a:solidFill>
                            <a:srgbClr val="A50021"/>
                          </a:solidFill>
                          <a:effectLst/>
                          <a:latin typeface="Calibri" pitchFamily="34" charset="0"/>
                        </a:rPr>
                        <a:t> (rostl.)</a:t>
                      </a:r>
                    </a:p>
                  </a:txBody>
                  <a:tcPr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19</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40</a:t>
                      </a:r>
                    </a:p>
                  </a:txBody>
                  <a:tcPr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02402" name="Object 53"/>
          <p:cNvGraphicFramePr>
            <a:graphicFrameLocks noChangeAspect="1"/>
          </p:cNvGraphicFramePr>
          <p:nvPr/>
        </p:nvGraphicFramePr>
        <p:xfrm>
          <a:off x="1371600" y="2549525"/>
          <a:ext cx="2063750" cy="303213"/>
        </p:xfrm>
        <a:graphic>
          <a:graphicData uri="http://schemas.openxmlformats.org/presentationml/2006/ole">
            <p:oleObj spid="_x0000_s21506" name="Rovnice" r:id="rId3" imgW="1384200" imgH="203040" progId="Equation.3">
              <p:embed/>
            </p:oleObj>
          </a:graphicData>
        </a:graphic>
      </p:graphicFrame>
      <p:graphicFrame>
        <p:nvGraphicFramePr>
          <p:cNvPr id="102403" name="Object 54"/>
          <p:cNvGraphicFramePr>
            <a:graphicFrameLocks noChangeAspect="1"/>
          </p:cNvGraphicFramePr>
          <p:nvPr/>
        </p:nvGraphicFramePr>
        <p:xfrm>
          <a:off x="1973263" y="2717800"/>
          <a:ext cx="6343650" cy="1143000"/>
        </p:xfrm>
        <a:graphic>
          <a:graphicData uri="http://schemas.openxmlformats.org/presentationml/2006/ole">
            <p:oleObj spid="_x0000_s21507" name="Rovnice" r:id="rId4" imgW="4089240" imgH="838080" progId="Equation.3">
              <p:embed/>
            </p:oleObj>
          </a:graphicData>
        </a:graphic>
      </p:graphicFrame>
      <p:sp>
        <p:nvSpPr>
          <p:cNvPr id="102440" name="Text Box 55"/>
          <p:cNvSpPr txBox="1">
            <a:spLocks noChangeArrowheads="1"/>
          </p:cNvSpPr>
          <p:nvPr/>
        </p:nvSpPr>
        <p:spPr bwMode="auto">
          <a:xfrm>
            <a:off x="1371600" y="3700463"/>
            <a:ext cx="390525" cy="457200"/>
          </a:xfrm>
          <a:prstGeom prst="rect">
            <a:avLst/>
          </a:prstGeom>
          <a:noFill/>
          <a:ln w="9525">
            <a:noFill/>
            <a:miter lim="800000"/>
            <a:headEnd/>
            <a:tailEnd/>
          </a:ln>
        </p:spPr>
        <p:txBody>
          <a:bodyPr>
            <a:spAutoFit/>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I.</a:t>
            </a:r>
          </a:p>
        </p:txBody>
      </p:sp>
      <p:graphicFrame>
        <p:nvGraphicFramePr>
          <p:cNvPr id="102404" name="Object 56"/>
          <p:cNvGraphicFramePr>
            <a:graphicFrameLocks noChangeAspect="1"/>
          </p:cNvGraphicFramePr>
          <p:nvPr/>
        </p:nvGraphicFramePr>
        <p:xfrm>
          <a:off x="1809750" y="3852863"/>
          <a:ext cx="1543050" cy="266700"/>
        </p:xfrm>
        <a:graphic>
          <a:graphicData uri="http://schemas.openxmlformats.org/presentationml/2006/ole">
            <p:oleObj spid="_x0000_s21508" name="Rovnice" r:id="rId5" imgW="1257120" imgH="228600" progId="Equation.3">
              <p:embed/>
            </p:oleObj>
          </a:graphicData>
        </a:graphic>
      </p:graphicFrame>
      <p:graphicFrame>
        <p:nvGraphicFramePr>
          <p:cNvPr id="102405" name="Object 57"/>
          <p:cNvGraphicFramePr>
            <a:graphicFrameLocks noChangeAspect="1"/>
          </p:cNvGraphicFramePr>
          <p:nvPr/>
        </p:nvGraphicFramePr>
        <p:xfrm>
          <a:off x="1838325" y="4271963"/>
          <a:ext cx="1409700" cy="219075"/>
        </p:xfrm>
        <a:graphic>
          <a:graphicData uri="http://schemas.openxmlformats.org/presentationml/2006/ole">
            <p:oleObj spid="_x0000_s21509" name="Rovnice" r:id="rId6" imgW="1371600" imgH="215640" progId="Equation.3">
              <p:embed/>
            </p:oleObj>
          </a:graphicData>
        </a:graphic>
      </p:graphicFrame>
      <p:sp>
        <p:nvSpPr>
          <p:cNvPr id="102441" name="Text Box 58"/>
          <p:cNvSpPr txBox="1">
            <a:spLocks noChangeArrowheads="1"/>
          </p:cNvSpPr>
          <p:nvPr/>
        </p:nvSpPr>
        <p:spPr bwMode="auto">
          <a:xfrm>
            <a:off x="1295400" y="4691063"/>
            <a:ext cx="533400" cy="457200"/>
          </a:xfrm>
          <a:prstGeom prst="rect">
            <a:avLst/>
          </a:prstGeom>
          <a:noFill/>
          <a:ln w="9525">
            <a:noFill/>
            <a:miter lim="800000"/>
            <a:headEnd/>
            <a:tailEnd/>
          </a:ln>
        </p:spPr>
        <p:txBody>
          <a:bodyPr>
            <a:spAutoFit/>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II.</a:t>
            </a:r>
          </a:p>
        </p:txBody>
      </p:sp>
      <p:graphicFrame>
        <p:nvGraphicFramePr>
          <p:cNvPr id="102406" name="Object 59"/>
          <p:cNvGraphicFramePr>
            <a:graphicFrameLocks noChangeAspect="1"/>
          </p:cNvGraphicFramePr>
          <p:nvPr/>
        </p:nvGraphicFramePr>
        <p:xfrm>
          <a:off x="1809750" y="4814888"/>
          <a:ext cx="838200" cy="276225"/>
        </p:xfrm>
        <a:graphic>
          <a:graphicData uri="http://schemas.openxmlformats.org/presentationml/2006/ole">
            <p:oleObj spid="_x0000_s21510" name="Rovnice" r:id="rId7" imgW="660240" imgH="228600" progId="Equation.3">
              <p:embed/>
            </p:oleObj>
          </a:graphicData>
        </a:graphic>
      </p:graphicFrame>
      <p:graphicFrame>
        <p:nvGraphicFramePr>
          <p:cNvPr id="102407" name="Object 60"/>
          <p:cNvGraphicFramePr>
            <a:graphicFrameLocks noChangeAspect="1"/>
          </p:cNvGraphicFramePr>
          <p:nvPr/>
        </p:nvGraphicFramePr>
        <p:xfrm>
          <a:off x="3505200" y="4800600"/>
          <a:ext cx="2438400" cy="642938"/>
        </p:xfrm>
        <a:graphic>
          <a:graphicData uri="http://schemas.openxmlformats.org/presentationml/2006/ole">
            <p:oleObj spid="_x0000_s21511" name="Rovnice" r:id="rId8" imgW="1320480" imgH="482400" progId="Equation.3">
              <p:embed/>
            </p:oleObj>
          </a:graphicData>
        </a:graphic>
      </p:graphicFrame>
      <p:graphicFrame>
        <p:nvGraphicFramePr>
          <p:cNvPr id="102408" name="Object 61"/>
          <p:cNvGraphicFramePr>
            <a:graphicFrameLocks noChangeAspect="1"/>
          </p:cNvGraphicFramePr>
          <p:nvPr/>
        </p:nvGraphicFramePr>
        <p:xfrm>
          <a:off x="6553200" y="4967288"/>
          <a:ext cx="685800" cy="214312"/>
        </p:xfrm>
        <a:graphic>
          <a:graphicData uri="http://schemas.openxmlformats.org/presentationml/2006/ole">
            <p:oleObj spid="_x0000_s21512" name="Rovnice" r:id="rId9" imgW="558720" imgH="177480" progId="Equation.3">
              <p:embed/>
            </p:oleObj>
          </a:graphicData>
        </a:graphic>
      </p:graphicFrame>
      <p:graphicFrame>
        <p:nvGraphicFramePr>
          <p:cNvPr id="102409" name="Object 62"/>
          <p:cNvGraphicFramePr>
            <a:graphicFrameLocks noChangeAspect="1"/>
          </p:cNvGraphicFramePr>
          <p:nvPr/>
        </p:nvGraphicFramePr>
        <p:xfrm>
          <a:off x="1371600" y="5445125"/>
          <a:ext cx="3505200" cy="904875"/>
        </p:xfrm>
        <a:graphic>
          <a:graphicData uri="http://schemas.openxmlformats.org/presentationml/2006/ole">
            <p:oleObj spid="_x0000_s21513" name="Rovnice" r:id="rId10" imgW="2234880" imgH="660240" progId="Equation.3">
              <p:embed/>
            </p:oleObj>
          </a:graphicData>
        </a:graphic>
      </p:graphicFrame>
      <p:sp>
        <p:nvSpPr>
          <p:cNvPr id="102442" name="Line 63"/>
          <p:cNvSpPr>
            <a:spLocks noChangeShapeType="1"/>
          </p:cNvSpPr>
          <p:nvPr/>
        </p:nvSpPr>
        <p:spPr bwMode="auto">
          <a:xfrm>
            <a:off x="762000" y="4633913"/>
            <a:ext cx="7543800"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3435" name="Rectangle 2"/>
          <p:cNvSpPr>
            <a:spLocks noGrp="1" noChangeArrowheads="1"/>
          </p:cNvSpPr>
          <p:nvPr>
            <p:ph type="title" idx="4294967295"/>
          </p:nvPr>
        </p:nvSpPr>
        <p:spPr>
          <a:xfrm>
            <a:off x="900113" y="219075"/>
            <a:ext cx="7772400" cy="762000"/>
          </a:xfrm>
          <a:noFill/>
        </p:spPr>
        <p:txBody>
          <a:bodyPr anchor="ctr"/>
          <a:lstStyle/>
          <a:p>
            <a:pPr eaLnBrk="1" hangingPunct="1"/>
            <a:r>
              <a:rPr lang="cs-CZ" smtClean="0"/>
              <a:t>Základy korelační analýzy - IV.</a:t>
            </a:r>
            <a:br>
              <a:rPr lang="cs-CZ" smtClean="0"/>
            </a:br>
            <a:r>
              <a:rPr lang="cs-CZ" smtClean="0"/>
              <a:t>Srovnání dvou korelačních koeficientů (r)</a:t>
            </a:r>
          </a:p>
        </p:txBody>
      </p:sp>
      <p:sp>
        <p:nvSpPr>
          <p:cNvPr id="103436" name="Text Box 3"/>
          <p:cNvSpPr txBox="1">
            <a:spLocks noChangeArrowheads="1"/>
          </p:cNvSpPr>
          <p:nvPr/>
        </p:nvSpPr>
        <p:spPr bwMode="auto">
          <a:xfrm>
            <a:off x="900113" y="1412875"/>
            <a:ext cx="476250" cy="2952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1.</a:t>
            </a:r>
          </a:p>
        </p:txBody>
      </p:sp>
      <p:sp>
        <p:nvSpPr>
          <p:cNvPr id="103437" name="Text Box 4"/>
          <p:cNvSpPr txBox="1">
            <a:spLocks noChangeArrowheads="1"/>
          </p:cNvSpPr>
          <p:nvPr/>
        </p:nvSpPr>
        <p:spPr bwMode="auto">
          <a:xfrm>
            <a:off x="6227763" y="1412875"/>
            <a:ext cx="476250" cy="2952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2.</a:t>
            </a:r>
          </a:p>
        </p:txBody>
      </p:sp>
      <p:graphicFrame>
        <p:nvGraphicFramePr>
          <p:cNvPr id="103426" name="Object 5"/>
          <p:cNvGraphicFramePr>
            <a:graphicFrameLocks noChangeAspect="1"/>
          </p:cNvGraphicFramePr>
          <p:nvPr/>
        </p:nvGraphicFramePr>
        <p:xfrm>
          <a:off x="1476375" y="1341438"/>
          <a:ext cx="1343025" cy="952500"/>
        </p:xfrm>
        <a:graphic>
          <a:graphicData uri="http://schemas.openxmlformats.org/presentationml/2006/ole">
            <p:oleObj spid="_x0000_s22530" name="Rovnice" r:id="rId3" imgW="634680" imgH="457200" progId="Equation.3">
              <p:embed/>
            </p:oleObj>
          </a:graphicData>
        </a:graphic>
      </p:graphicFrame>
      <p:graphicFrame>
        <p:nvGraphicFramePr>
          <p:cNvPr id="103427" name="Object 6"/>
          <p:cNvGraphicFramePr>
            <a:graphicFrameLocks noChangeAspect="1"/>
          </p:cNvGraphicFramePr>
          <p:nvPr/>
        </p:nvGraphicFramePr>
        <p:xfrm>
          <a:off x="6732588" y="1341438"/>
          <a:ext cx="1409700" cy="981075"/>
        </p:xfrm>
        <a:graphic>
          <a:graphicData uri="http://schemas.openxmlformats.org/presentationml/2006/ole">
            <p:oleObj spid="_x0000_s22531" name="Rovnice" r:id="rId4" imgW="647640" imgH="457200" progId="Equation.3">
              <p:embed/>
            </p:oleObj>
          </a:graphicData>
        </a:graphic>
      </p:graphicFrame>
      <p:sp>
        <p:nvSpPr>
          <p:cNvPr id="103438" name="Line 7"/>
          <p:cNvSpPr>
            <a:spLocks noChangeShapeType="1"/>
          </p:cNvSpPr>
          <p:nvPr/>
        </p:nvSpPr>
        <p:spPr bwMode="auto">
          <a:xfrm>
            <a:off x="3028950" y="1704975"/>
            <a:ext cx="1143000" cy="29527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3439" name="Line 8"/>
          <p:cNvSpPr>
            <a:spLocks noChangeShapeType="1"/>
          </p:cNvSpPr>
          <p:nvPr/>
        </p:nvSpPr>
        <p:spPr bwMode="auto">
          <a:xfrm flipH="1">
            <a:off x="5076825" y="1752600"/>
            <a:ext cx="1104900" cy="23812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3440" name="Text Box 9"/>
          <p:cNvSpPr txBox="1">
            <a:spLocks noChangeArrowheads="1"/>
          </p:cNvSpPr>
          <p:nvPr/>
        </p:nvSpPr>
        <p:spPr bwMode="auto">
          <a:xfrm>
            <a:off x="2209800" y="2286000"/>
            <a:ext cx="5029200" cy="314325"/>
          </a:xfrm>
          <a:prstGeom prst="rect">
            <a:avLst/>
          </a:prstGeom>
          <a:solidFill>
            <a:srgbClr val="FFFFFF"/>
          </a:solidFill>
          <a:ln w="9525">
            <a:noFill/>
            <a:miter lim="800000"/>
            <a:headEnd/>
            <a:tailEnd/>
          </a:ln>
        </p:spPr>
        <p:txBody>
          <a:bodyPr/>
          <a:lstStyle/>
          <a:p>
            <a:pPr algn="ctr" eaLnBrk="0" fontAlgn="base" hangingPunct="0">
              <a:spcBef>
                <a:spcPct val="0"/>
              </a:spcBef>
              <a:spcAft>
                <a:spcPct val="0"/>
              </a:spcAft>
            </a:pPr>
            <a:r>
              <a:rPr lang="cs-CZ" sz="2000">
                <a:solidFill>
                  <a:srgbClr val="A50021"/>
                </a:solidFill>
                <a:latin typeface="Arial" pitchFamily="34" charset="0"/>
                <a:cs typeface="Arial" pitchFamily="34" charset="0"/>
              </a:rPr>
              <a:t>Krevní tlak </a:t>
            </a:r>
            <a:r>
              <a:rPr lang="cs-CZ" sz="2000" b="1">
                <a:solidFill>
                  <a:srgbClr val="A50021"/>
                </a:solidFill>
                <a:latin typeface="Arial" pitchFamily="34" charset="0"/>
                <a:cs typeface="Arial" pitchFamily="34" charset="0"/>
              </a:rPr>
              <a:t>x</a:t>
            </a:r>
            <a:r>
              <a:rPr lang="cs-CZ" sz="2000">
                <a:solidFill>
                  <a:srgbClr val="A50021"/>
                </a:solidFill>
                <a:latin typeface="Arial" pitchFamily="34" charset="0"/>
                <a:cs typeface="Arial" pitchFamily="34" charset="0"/>
              </a:rPr>
              <a:t> koncentrace kysl. radikálů</a:t>
            </a:r>
          </a:p>
        </p:txBody>
      </p:sp>
      <p:graphicFrame>
        <p:nvGraphicFramePr>
          <p:cNvPr id="103428" name="Object 10"/>
          <p:cNvGraphicFramePr>
            <a:graphicFrameLocks noChangeAspect="1"/>
          </p:cNvGraphicFramePr>
          <p:nvPr/>
        </p:nvGraphicFramePr>
        <p:xfrm>
          <a:off x="3124200" y="2667000"/>
          <a:ext cx="3200400" cy="762000"/>
        </p:xfrm>
        <a:graphic>
          <a:graphicData uri="http://schemas.openxmlformats.org/presentationml/2006/ole">
            <p:oleObj spid="_x0000_s22532" name="Rovnice" r:id="rId5" imgW="1409400" imgH="431640" progId="Equation.3">
              <p:embed/>
            </p:oleObj>
          </a:graphicData>
        </a:graphic>
      </p:graphicFrame>
      <p:sp>
        <p:nvSpPr>
          <p:cNvPr id="103441" name="AutoShape 11"/>
          <p:cNvSpPr>
            <a:spLocks noChangeArrowheads="1"/>
          </p:cNvSpPr>
          <p:nvPr/>
        </p:nvSpPr>
        <p:spPr bwMode="auto">
          <a:xfrm>
            <a:off x="4572000" y="3295650"/>
            <a:ext cx="352425" cy="361950"/>
          </a:xfrm>
          <a:prstGeom prst="downArrow">
            <a:avLst>
              <a:gd name="adj1" fmla="val 50000"/>
              <a:gd name="adj2" fmla="val 25676"/>
            </a:avLst>
          </a:prstGeom>
          <a:solidFill>
            <a:schemeClr val="accent1"/>
          </a:solid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103429" name="Object 12"/>
          <p:cNvGraphicFramePr>
            <a:graphicFrameLocks noChangeAspect="1"/>
          </p:cNvGraphicFramePr>
          <p:nvPr/>
        </p:nvGraphicFramePr>
        <p:xfrm>
          <a:off x="2286000" y="3362325"/>
          <a:ext cx="1219200" cy="371475"/>
        </p:xfrm>
        <a:graphic>
          <a:graphicData uri="http://schemas.openxmlformats.org/presentationml/2006/ole">
            <p:oleObj spid="_x0000_s22533" name="Rovnice" r:id="rId6" imgW="672840" imgH="215640" progId="Equation.3">
              <p:embed/>
            </p:oleObj>
          </a:graphicData>
        </a:graphic>
      </p:graphicFrame>
      <p:graphicFrame>
        <p:nvGraphicFramePr>
          <p:cNvPr id="103430" name="Object 13"/>
          <p:cNvGraphicFramePr>
            <a:graphicFrameLocks noChangeAspect="1"/>
          </p:cNvGraphicFramePr>
          <p:nvPr/>
        </p:nvGraphicFramePr>
        <p:xfrm>
          <a:off x="6448425" y="3362325"/>
          <a:ext cx="1219200" cy="361950"/>
        </p:xfrm>
        <a:graphic>
          <a:graphicData uri="http://schemas.openxmlformats.org/presentationml/2006/ole">
            <p:oleObj spid="_x0000_s22534" name="Rovnice" r:id="rId7" imgW="698400" imgH="215640" progId="Equation.3">
              <p:embed/>
            </p:oleObj>
          </a:graphicData>
        </a:graphic>
      </p:graphicFrame>
      <p:graphicFrame>
        <p:nvGraphicFramePr>
          <p:cNvPr id="103431" name="Object 14"/>
          <p:cNvGraphicFramePr>
            <a:graphicFrameLocks noChangeAspect="1"/>
          </p:cNvGraphicFramePr>
          <p:nvPr/>
        </p:nvGraphicFramePr>
        <p:xfrm>
          <a:off x="3500438" y="4038600"/>
          <a:ext cx="2600325" cy="381000"/>
        </p:xfrm>
        <a:graphic>
          <a:graphicData uri="http://schemas.openxmlformats.org/presentationml/2006/ole">
            <p:oleObj spid="_x0000_s22535" name="Rovnice" r:id="rId8" imgW="1917360" imgH="228600" progId="Equation.3">
              <p:embed/>
            </p:oleObj>
          </a:graphicData>
        </a:graphic>
      </p:graphicFrame>
      <p:graphicFrame>
        <p:nvGraphicFramePr>
          <p:cNvPr id="103432" name="Object 15"/>
          <p:cNvGraphicFramePr>
            <a:graphicFrameLocks noChangeAspect="1"/>
          </p:cNvGraphicFramePr>
          <p:nvPr/>
        </p:nvGraphicFramePr>
        <p:xfrm>
          <a:off x="2362200" y="4589463"/>
          <a:ext cx="4876800" cy="973137"/>
        </p:xfrm>
        <a:graphic>
          <a:graphicData uri="http://schemas.openxmlformats.org/presentationml/2006/ole">
            <p:oleObj spid="_x0000_s22536" name="Rovnice" r:id="rId9" imgW="2361960" imgH="660240" progId="Equation.3">
              <p:embed/>
            </p:oleObj>
          </a:graphicData>
        </a:graphic>
      </p:graphicFrame>
      <p:graphicFrame>
        <p:nvGraphicFramePr>
          <p:cNvPr id="103433" name="Object 16"/>
          <p:cNvGraphicFramePr>
            <a:graphicFrameLocks noChangeAspect="1"/>
          </p:cNvGraphicFramePr>
          <p:nvPr/>
        </p:nvGraphicFramePr>
        <p:xfrm>
          <a:off x="2209800" y="5573713"/>
          <a:ext cx="2362200" cy="304800"/>
        </p:xfrm>
        <a:graphic>
          <a:graphicData uri="http://schemas.openxmlformats.org/presentationml/2006/ole">
            <p:oleObj spid="_x0000_s22537" name="Rovnice" r:id="rId10" imgW="1460160" imgH="241200" progId="Equation.3">
              <p:embed/>
            </p:oleObj>
          </a:graphicData>
        </a:graphic>
      </p:graphicFrame>
      <p:sp>
        <p:nvSpPr>
          <p:cNvPr id="103442" name="Text Box 17"/>
          <p:cNvSpPr txBox="1">
            <a:spLocks noChangeArrowheads="1"/>
          </p:cNvSpPr>
          <p:nvPr/>
        </p:nvSpPr>
        <p:spPr bwMode="auto">
          <a:xfrm>
            <a:off x="2209800" y="5921375"/>
            <a:ext cx="4953000" cy="381000"/>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sz="2000" b="1">
                <a:solidFill>
                  <a:prstClr val="white"/>
                </a:solidFill>
                <a:latin typeface="Arial" pitchFamily="34" charset="0"/>
                <a:cs typeface="Arial" pitchFamily="34" charset="0"/>
              </a:rPr>
              <a:t>7,461 &gt;&gt; 1,96  =&gt;  P &lt;&lt; 0,01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4454" name="Rectangle 2"/>
          <p:cNvSpPr>
            <a:spLocks noGrp="1" noChangeArrowheads="1"/>
          </p:cNvSpPr>
          <p:nvPr>
            <p:ph type="title" idx="4294967295"/>
          </p:nvPr>
        </p:nvSpPr>
        <p:spPr>
          <a:xfrm>
            <a:off x="990600" y="241300"/>
            <a:ext cx="7772400" cy="762000"/>
          </a:xfrm>
          <a:noFill/>
        </p:spPr>
        <p:txBody>
          <a:bodyPr anchor="ctr"/>
          <a:lstStyle/>
          <a:p>
            <a:pPr eaLnBrk="1" hangingPunct="1"/>
            <a:r>
              <a:rPr lang="cs-CZ" smtClean="0"/>
              <a:t>Základy korelační analýzy - V.</a:t>
            </a:r>
            <a:br>
              <a:rPr lang="cs-CZ" smtClean="0"/>
            </a:br>
            <a:r>
              <a:rPr lang="cs-CZ" smtClean="0"/>
              <a:t>Neparametrická korelace (rs)</a:t>
            </a:r>
          </a:p>
        </p:txBody>
      </p:sp>
      <p:graphicFrame>
        <p:nvGraphicFramePr>
          <p:cNvPr id="654476" name="Group 140"/>
          <p:cNvGraphicFramePr>
            <a:graphicFrameLocks noGrp="1"/>
          </p:cNvGraphicFramePr>
          <p:nvPr/>
        </p:nvGraphicFramePr>
        <p:xfrm>
          <a:off x="1066800" y="1612900"/>
          <a:ext cx="7010400" cy="930960"/>
        </p:xfrm>
        <a:graphic>
          <a:graphicData uri="http://schemas.openxmlformats.org/drawingml/2006/table">
            <a:tbl>
              <a:tblPr/>
              <a:tblGrid>
                <a:gridCol w="1554163"/>
                <a:gridCol w="679450"/>
                <a:gridCol w="684212"/>
                <a:gridCol w="682625"/>
                <a:gridCol w="681038"/>
                <a:gridCol w="682625"/>
                <a:gridCol w="682625"/>
                <a:gridCol w="681037"/>
                <a:gridCol w="682625"/>
              </a:tblGrid>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P</a:t>
                      </a:r>
                      <a:r>
                        <a:rPr kumimoji="0" lang="cs-CZ" sz="1800" b="1" i="0" u="none" strike="noStrike" cap="none" normalizeH="0" baseline="-25000" smtClean="0">
                          <a:ln>
                            <a:noFill/>
                          </a:ln>
                          <a:solidFill>
                            <a:srgbClr val="A50021"/>
                          </a:solidFill>
                          <a:effectLst/>
                          <a:latin typeface="Calibri" pitchFamily="34" charset="0"/>
                        </a:rPr>
                        <a:t>I</a:t>
                      </a:r>
                      <a:r>
                        <a:rPr kumimoji="0" lang="cs-CZ" sz="1800" b="1" i="0" u="none" strike="noStrike" cap="none" normalizeH="0" baseline="0" smtClean="0">
                          <a:ln>
                            <a:noFill/>
                          </a:ln>
                          <a:solidFill>
                            <a:srgbClr val="A50021"/>
                          </a:solidFill>
                          <a:effectLst/>
                          <a:latin typeface="Calibri" pitchFamily="34" charset="0"/>
                        </a:rPr>
                        <a:t> v půdě</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8</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P</a:t>
                      </a:r>
                      <a:r>
                        <a:rPr kumimoji="0" lang="cs-CZ" sz="1800" b="1" i="0" u="none" strike="noStrike" cap="none" normalizeH="0" baseline="-25000" smtClean="0">
                          <a:ln>
                            <a:noFill/>
                          </a:ln>
                          <a:solidFill>
                            <a:srgbClr val="A50021"/>
                          </a:solidFill>
                          <a:effectLst/>
                          <a:latin typeface="Calibri" pitchFamily="34" charset="0"/>
                        </a:rPr>
                        <a:t>I</a:t>
                      </a:r>
                      <a:r>
                        <a:rPr kumimoji="0" lang="cs-CZ" sz="1800" b="1" i="0" u="none" strike="noStrike" cap="none" normalizeH="0" baseline="0" smtClean="0">
                          <a:ln>
                            <a:noFill/>
                          </a:ln>
                          <a:solidFill>
                            <a:srgbClr val="A50021"/>
                          </a:solidFill>
                          <a:effectLst/>
                          <a:latin typeface="Calibri" pitchFamily="34" charset="0"/>
                        </a:rPr>
                        <a:t> v rostl.</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8</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d</a:t>
                      </a:r>
                      <a:r>
                        <a:rPr kumimoji="0" lang="cs-CZ" sz="1800" b="1" i="0" u="none" strike="noStrike" cap="none" normalizeH="0" baseline="-25000" smtClean="0">
                          <a:ln>
                            <a:noFill/>
                          </a:ln>
                          <a:solidFill>
                            <a:srgbClr val="A50021"/>
                          </a:solidFill>
                          <a:effectLst/>
                          <a:latin typeface="Calibri" pitchFamily="34" charset="0"/>
                        </a:rPr>
                        <a:t>I</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04493" name="Text Box 65"/>
          <p:cNvSpPr txBox="1">
            <a:spLocks noChangeArrowheads="1"/>
          </p:cNvSpPr>
          <p:nvPr/>
        </p:nvSpPr>
        <p:spPr bwMode="auto">
          <a:xfrm>
            <a:off x="2971800" y="2817813"/>
            <a:ext cx="3810000" cy="3238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i = 1, ….. n;   n = 8  =&gt; v = 6</a:t>
            </a:r>
          </a:p>
        </p:txBody>
      </p:sp>
      <p:graphicFrame>
        <p:nvGraphicFramePr>
          <p:cNvPr id="104450" name="Object 66"/>
          <p:cNvGraphicFramePr>
            <a:graphicFrameLocks noChangeAspect="1"/>
          </p:cNvGraphicFramePr>
          <p:nvPr/>
        </p:nvGraphicFramePr>
        <p:xfrm>
          <a:off x="2514600" y="3224213"/>
          <a:ext cx="4648200" cy="781050"/>
        </p:xfrm>
        <a:graphic>
          <a:graphicData uri="http://schemas.openxmlformats.org/presentationml/2006/ole">
            <p:oleObj spid="_x0000_s23554" name="Rovnice" r:id="rId3" imgW="1587240" imgH="457200" progId="Equation.3">
              <p:embed/>
            </p:oleObj>
          </a:graphicData>
        </a:graphic>
      </p:graphicFrame>
      <p:graphicFrame>
        <p:nvGraphicFramePr>
          <p:cNvPr id="104451" name="Object 67"/>
          <p:cNvGraphicFramePr>
            <a:graphicFrameLocks noChangeAspect="1"/>
          </p:cNvGraphicFramePr>
          <p:nvPr/>
        </p:nvGraphicFramePr>
        <p:xfrm>
          <a:off x="3519488" y="4079875"/>
          <a:ext cx="2476500" cy="357188"/>
        </p:xfrm>
        <a:graphic>
          <a:graphicData uri="http://schemas.openxmlformats.org/presentationml/2006/ole">
            <p:oleObj spid="_x0000_s23555" name="Rovnice" r:id="rId4" imgW="1333440" imgH="228600" progId="Equation.3">
              <p:embed/>
            </p:oleObj>
          </a:graphicData>
        </a:graphic>
      </p:graphicFrame>
      <p:graphicFrame>
        <p:nvGraphicFramePr>
          <p:cNvPr id="104452" name="Object 68"/>
          <p:cNvGraphicFramePr>
            <a:graphicFrameLocks noChangeAspect="1"/>
          </p:cNvGraphicFramePr>
          <p:nvPr/>
        </p:nvGraphicFramePr>
        <p:xfrm>
          <a:off x="1600200" y="5638800"/>
          <a:ext cx="3581400" cy="719138"/>
        </p:xfrm>
        <a:graphic>
          <a:graphicData uri="http://schemas.openxmlformats.org/presentationml/2006/ole">
            <p:oleObj spid="_x0000_s23556" name="Rovnice" r:id="rId5" imgW="1498320" imgH="419040" progId="Equation.3">
              <p:embed/>
            </p:oleObj>
          </a:graphicData>
        </a:graphic>
      </p:graphicFrame>
      <p:sp>
        <p:nvSpPr>
          <p:cNvPr id="104494" name="Text Box 69"/>
          <p:cNvSpPr txBox="1">
            <a:spLocks noChangeArrowheads="1"/>
          </p:cNvSpPr>
          <p:nvPr/>
        </p:nvSpPr>
        <p:spPr bwMode="auto">
          <a:xfrm>
            <a:off x="5943600" y="5791200"/>
            <a:ext cx="1676400" cy="381000"/>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sz="2000" b="1">
                <a:solidFill>
                  <a:prstClr val="white"/>
                </a:solidFill>
                <a:latin typeface="Arial" pitchFamily="34" charset="0"/>
                <a:cs typeface="Arial" pitchFamily="34" charset="0"/>
              </a:rPr>
              <a:t>P = 0,358</a:t>
            </a:r>
          </a:p>
        </p:txBody>
      </p:sp>
      <p:graphicFrame>
        <p:nvGraphicFramePr>
          <p:cNvPr id="654474" name="Group 138"/>
          <p:cNvGraphicFramePr>
            <a:graphicFrameLocks noGrp="1"/>
          </p:cNvGraphicFramePr>
          <p:nvPr/>
        </p:nvGraphicFramePr>
        <p:xfrm>
          <a:off x="1071563" y="4432300"/>
          <a:ext cx="7010400" cy="1119360"/>
        </p:xfrm>
        <a:graphic>
          <a:graphicData uri="http://schemas.openxmlformats.org/drawingml/2006/table">
            <a:tbl>
              <a:tblPr/>
              <a:tblGrid>
                <a:gridCol w="1076325"/>
                <a:gridCol w="847725"/>
                <a:gridCol w="847725"/>
                <a:gridCol w="847725"/>
                <a:gridCol w="847725"/>
                <a:gridCol w="847725"/>
                <a:gridCol w="847725"/>
                <a:gridCol w="847725"/>
              </a:tblGrid>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Pacient č.</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Lékař 1</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Lékař 2</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d</a:t>
                      </a:r>
                      <a:r>
                        <a:rPr kumimoji="0" lang="cs-CZ" sz="1600" b="1" i="0" u="none" strike="noStrike" cap="none" normalizeH="0" baseline="-25000" smtClean="0">
                          <a:ln>
                            <a:noFill/>
                          </a:ln>
                          <a:solidFill>
                            <a:srgbClr val="A50021"/>
                          </a:solidFill>
                          <a:effectLst/>
                          <a:latin typeface="Calibri" pitchFamily="34" charset="0"/>
                        </a:rPr>
                        <a:t>I</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5939" name="Rectangle 2"/>
          <p:cNvSpPr>
            <a:spLocks noGrp="1" noChangeArrowheads="1"/>
          </p:cNvSpPr>
          <p:nvPr>
            <p:ph type="title" idx="4294967295"/>
          </p:nvPr>
        </p:nvSpPr>
        <p:spPr>
          <a:xfrm>
            <a:off x="990600" y="219075"/>
            <a:ext cx="7772400" cy="762000"/>
          </a:xfrm>
          <a:noFill/>
        </p:spPr>
        <p:txBody>
          <a:bodyPr anchor="ctr"/>
          <a:lstStyle/>
          <a:p>
            <a:pPr eaLnBrk="1" hangingPunct="1"/>
            <a:r>
              <a:rPr lang="cs-CZ" smtClean="0"/>
              <a:t>Korelace v grafech I.</a:t>
            </a:r>
          </a:p>
        </p:txBody>
      </p:sp>
      <p:sp>
        <p:nvSpPr>
          <p:cNvPr id="295940" name="Line 3"/>
          <p:cNvSpPr>
            <a:spLocks noChangeShapeType="1"/>
          </p:cNvSpPr>
          <p:nvPr/>
        </p:nvSpPr>
        <p:spPr bwMode="auto">
          <a:xfrm>
            <a:off x="904875" y="1639888"/>
            <a:ext cx="0" cy="255270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1" name="Line 4"/>
          <p:cNvSpPr>
            <a:spLocks noChangeShapeType="1"/>
          </p:cNvSpPr>
          <p:nvPr/>
        </p:nvSpPr>
        <p:spPr bwMode="auto">
          <a:xfrm>
            <a:off x="904875" y="4192588"/>
            <a:ext cx="248602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2" name="Text Box 5"/>
          <p:cNvSpPr txBox="1">
            <a:spLocks noChangeArrowheads="1"/>
          </p:cNvSpPr>
          <p:nvPr/>
        </p:nvSpPr>
        <p:spPr bwMode="auto">
          <a:xfrm>
            <a:off x="533400" y="1449388"/>
            <a:ext cx="371475" cy="3714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Y</a:t>
            </a:r>
          </a:p>
        </p:txBody>
      </p:sp>
      <p:sp>
        <p:nvSpPr>
          <p:cNvPr id="295943" name="Text Box 6"/>
          <p:cNvSpPr txBox="1">
            <a:spLocks noChangeArrowheads="1"/>
          </p:cNvSpPr>
          <p:nvPr/>
        </p:nvSpPr>
        <p:spPr bwMode="auto">
          <a:xfrm>
            <a:off x="3267075" y="4192588"/>
            <a:ext cx="628650" cy="304800"/>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X</a:t>
            </a:r>
          </a:p>
        </p:txBody>
      </p:sp>
      <p:sp>
        <p:nvSpPr>
          <p:cNvPr id="295944" name="Line 7"/>
          <p:cNvSpPr>
            <a:spLocks noChangeShapeType="1"/>
          </p:cNvSpPr>
          <p:nvPr/>
        </p:nvSpPr>
        <p:spPr bwMode="auto">
          <a:xfrm flipV="1">
            <a:off x="1057275" y="1754188"/>
            <a:ext cx="2133600" cy="2133600"/>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8"/>
          <p:cNvGrpSpPr>
            <a:grpSpLocks/>
          </p:cNvGrpSpPr>
          <p:nvPr/>
        </p:nvGrpSpPr>
        <p:grpSpPr bwMode="auto">
          <a:xfrm>
            <a:off x="1257300" y="1735138"/>
            <a:ext cx="1809750" cy="2105025"/>
            <a:chOff x="140" y="168"/>
            <a:chExt cx="142" cy="130"/>
          </a:xfrm>
        </p:grpSpPr>
        <p:sp>
          <p:nvSpPr>
            <p:cNvPr id="295988" name="Oval 9"/>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9" name="Oval 10"/>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0" name="Oval 11"/>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1" name="Oval 12"/>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2" name="Oval 13"/>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3" name="Oval 14"/>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4" name="Oval 15"/>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5" name="Oval 16"/>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6" name="Oval 17"/>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7" name="Oval 18"/>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8" name="Oval 19"/>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9" name="Oval 20"/>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0" name="Oval 21"/>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1" name="Oval 22"/>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2" name="Oval 23"/>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3" name="Oval 24"/>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5946" name="Rectangle 25"/>
          <p:cNvSpPr>
            <a:spLocks noChangeArrowheads="1"/>
          </p:cNvSpPr>
          <p:nvPr/>
        </p:nvSpPr>
        <p:spPr bwMode="auto">
          <a:xfrm>
            <a:off x="4576763" y="1271588"/>
            <a:ext cx="750887" cy="5873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7" name="Rectangle 26"/>
          <p:cNvSpPr>
            <a:spLocks noChangeArrowheads="1"/>
          </p:cNvSpPr>
          <p:nvPr/>
        </p:nvSpPr>
        <p:spPr bwMode="auto">
          <a:xfrm>
            <a:off x="4552950" y="1246188"/>
            <a:ext cx="749300" cy="5873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8" name="Rectangle 27"/>
          <p:cNvSpPr>
            <a:spLocks noChangeArrowheads="1"/>
          </p:cNvSpPr>
          <p:nvPr/>
        </p:nvSpPr>
        <p:spPr bwMode="auto">
          <a:xfrm>
            <a:off x="4876800" y="1449388"/>
            <a:ext cx="400050" cy="336550"/>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Y</a:t>
            </a:r>
          </a:p>
        </p:txBody>
      </p:sp>
      <p:sp>
        <p:nvSpPr>
          <p:cNvPr id="295949" name="Rectangle 28"/>
          <p:cNvSpPr>
            <a:spLocks noChangeArrowheads="1"/>
          </p:cNvSpPr>
          <p:nvPr/>
        </p:nvSpPr>
        <p:spPr bwMode="auto">
          <a:xfrm>
            <a:off x="8505825" y="4264025"/>
            <a:ext cx="677863" cy="317500"/>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0" name="Rectangle 29"/>
          <p:cNvSpPr>
            <a:spLocks noChangeArrowheads="1"/>
          </p:cNvSpPr>
          <p:nvPr/>
        </p:nvSpPr>
        <p:spPr bwMode="auto">
          <a:xfrm>
            <a:off x="8480425" y="4137025"/>
            <a:ext cx="677863" cy="317500"/>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1" name="Rectangle 30"/>
          <p:cNvSpPr>
            <a:spLocks noChangeArrowheads="1"/>
          </p:cNvSpPr>
          <p:nvPr/>
        </p:nvSpPr>
        <p:spPr bwMode="auto">
          <a:xfrm>
            <a:off x="8153400" y="4156075"/>
            <a:ext cx="601663" cy="417513"/>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X</a:t>
            </a:r>
          </a:p>
        </p:txBody>
      </p:sp>
      <p:sp>
        <p:nvSpPr>
          <p:cNvPr id="295952" name="Freeform 31"/>
          <p:cNvSpPr>
            <a:spLocks/>
          </p:cNvSpPr>
          <p:nvPr/>
        </p:nvSpPr>
        <p:spPr bwMode="auto">
          <a:xfrm>
            <a:off x="5513388" y="2541588"/>
            <a:ext cx="2560637" cy="1482725"/>
          </a:xfrm>
          <a:custGeom>
            <a:avLst/>
            <a:gdLst>
              <a:gd name="T0" fmla="*/ 0 w 4839"/>
              <a:gd name="T1" fmla="*/ 2801 h 2801"/>
              <a:gd name="T2" fmla="*/ 9 w 4839"/>
              <a:gd name="T3" fmla="*/ 2643 h 2801"/>
              <a:gd name="T4" fmla="*/ 20 w 4839"/>
              <a:gd name="T5" fmla="*/ 2484 h 2801"/>
              <a:gd name="T6" fmla="*/ 35 w 4839"/>
              <a:gd name="T7" fmla="*/ 2327 h 2801"/>
              <a:gd name="T8" fmla="*/ 52 w 4839"/>
              <a:gd name="T9" fmla="*/ 2170 h 2801"/>
              <a:gd name="T10" fmla="*/ 63 w 4839"/>
              <a:gd name="T11" fmla="*/ 2094 h 2801"/>
              <a:gd name="T12" fmla="*/ 75 w 4839"/>
              <a:gd name="T13" fmla="*/ 2018 h 2801"/>
              <a:gd name="T14" fmla="*/ 89 w 4839"/>
              <a:gd name="T15" fmla="*/ 1942 h 2801"/>
              <a:gd name="T16" fmla="*/ 105 w 4839"/>
              <a:gd name="T17" fmla="*/ 1867 h 2801"/>
              <a:gd name="T18" fmla="*/ 122 w 4839"/>
              <a:gd name="T19" fmla="*/ 1793 h 2801"/>
              <a:gd name="T20" fmla="*/ 141 w 4839"/>
              <a:gd name="T21" fmla="*/ 1720 h 2801"/>
              <a:gd name="T22" fmla="*/ 161 w 4839"/>
              <a:gd name="T23" fmla="*/ 1648 h 2801"/>
              <a:gd name="T24" fmla="*/ 184 w 4839"/>
              <a:gd name="T25" fmla="*/ 1576 h 2801"/>
              <a:gd name="T26" fmla="*/ 210 w 4839"/>
              <a:gd name="T27" fmla="*/ 1505 h 2801"/>
              <a:gd name="T28" fmla="*/ 238 w 4839"/>
              <a:gd name="T29" fmla="*/ 1436 h 2801"/>
              <a:gd name="T30" fmla="*/ 268 w 4839"/>
              <a:gd name="T31" fmla="*/ 1368 h 2801"/>
              <a:gd name="T32" fmla="*/ 301 w 4839"/>
              <a:gd name="T33" fmla="*/ 1302 h 2801"/>
              <a:gd name="T34" fmla="*/ 336 w 4839"/>
              <a:gd name="T35" fmla="*/ 1237 h 2801"/>
              <a:gd name="T36" fmla="*/ 374 w 4839"/>
              <a:gd name="T37" fmla="*/ 1172 h 2801"/>
              <a:gd name="T38" fmla="*/ 415 w 4839"/>
              <a:gd name="T39" fmla="*/ 1111 h 2801"/>
              <a:gd name="T40" fmla="*/ 459 w 4839"/>
              <a:gd name="T41" fmla="*/ 1050 h 2801"/>
              <a:gd name="T42" fmla="*/ 507 w 4839"/>
              <a:gd name="T43" fmla="*/ 991 h 2801"/>
              <a:gd name="T44" fmla="*/ 559 w 4839"/>
              <a:gd name="T45" fmla="*/ 933 h 2801"/>
              <a:gd name="T46" fmla="*/ 612 w 4839"/>
              <a:gd name="T47" fmla="*/ 877 h 2801"/>
              <a:gd name="T48" fmla="*/ 671 w 4839"/>
              <a:gd name="T49" fmla="*/ 823 h 2801"/>
              <a:gd name="T50" fmla="*/ 732 w 4839"/>
              <a:gd name="T51" fmla="*/ 771 h 2801"/>
              <a:gd name="T52" fmla="*/ 798 w 4839"/>
              <a:gd name="T53" fmla="*/ 720 h 2801"/>
              <a:gd name="T54" fmla="*/ 867 w 4839"/>
              <a:gd name="T55" fmla="*/ 673 h 2801"/>
              <a:gd name="T56" fmla="*/ 940 w 4839"/>
              <a:gd name="T57" fmla="*/ 627 h 2801"/>
              <a:gd name="T58" fmla="*/ 1018 w 4839"/>
              <a:gd name="T59" fmla="*/ 583 h 2801"/>
              <a:gd name="T60" fmla="*/ 1100 w 4839"/>
              <a:gd name="T61" fmla="*/ 542 h 2801"/>
              <a:gd name="T62" fmla="*/ 1185 w 4839"/>
              <a:gd name="T63" fmla="*/ 503 h 2801"/>
              <a:gd name="T64" fmla="*/ 1276 w 4839"/>
              <a:gd name="T65" fmla="*/ 465 h 2801"/>
              <a:gd name="T66" fmla="*/ 1368 w 4839"/>
              <a:gd name="T67" fmla="*/ 431 h 2801"/>
              <a:gd name="T68" fmla="*/ 1466 w 4839"/>
              <a:gd name="T69" fmla="*/ 398 h 2801"/>
              <a:gd name="T70" fmla="*/ 1566 w 4839"/>
              <a:gd name="T71" fmla="*/ 366 h 2801"/>
              <a:gd name="T72" fmla="*/ 1669 w 4839"/>
              <a:gd name="T73" fmla="*/ 337 h 2801"/>
              <a:gd name="T74" fmla="*/ 1776 w 4839"/>
              <a:gd name="T75" fmla="*/ 310 h 2801"/>
              <a:gd name="T76" fmla="*/ 1887 w 4839"/>
              <a:gd name="T77" fmla="*/ 284 h 2801"/>
              <a:gd name="T78" fmla="*/ 1999 w 4839"/>
              <a:gd name="T79" fmla="*/ 259 h 2801"/>
              <a:gd name="T80" fmla="*/ 2116 w 4839"/>
              <a:gd name="T81" fmla="*/ 238 h 2801"/>
              <a:gd name="T82" fmla="*/ 2234 w 4839"/>
              <a:gd name="T83" fmla="*/ 216 h 2801"/>
              <a:gd name="T84" fmla="*/ 2355 w 4839"/>
              <a:gd name="T85" fmla="*/ 196 h 2801"/>
              <a:gd name="T86" fmla="*/ 2479 w 4839"/>
              <a:gd name="T87" fmla="*/ 179 h 2801"/>
              <a:gd name="T88" fmla="*/ 2604 w 4839"/>
              <a:gd name="T89" fmla="*/ 161 h 2801"/>
              <a:gd name="T90" fmla="*/ 2732 w 4839"/>
              <a:gd name="T91" fmla="*/ 146 h 2801"/>
              <a:gd name="T92" fmla="*/ 2863 w 4839"/>
              <a:gd name="T93" fmla="*/ 131 h 2801"/>
              <a:gd name="T94" fmla="*/ 2996 w 4839"/>
              <a:gd name="T95" fmla="*/ 117 h 2801"/>
              <a:gd name="T96" fmla="*/ 3130 w 4839"/>
              <a:gd name="T97" fmla="*/ 104 h 2801"/>
              <a:gd name="T98" fmla="*/ 3265 w 4839"/>
              <a:gd name="T99" fmla="*/ 92 h 2801"/>
              <a:gd name="T100" fmla="*/ 3402 w 4839"/>
              <a:gd name="T101" fmla="*/ 82 h 2801"/>
              <a:gd name="T102" fmla="*/ 3541 w 4839"/>
              <a:gd name="T103" fmla="*/ 71 h 2801"/>
              <a:gd name="T104" fmla="*/ 3681 w 4839"/>
              <a:gd name="T105" fmla="*/ 62 h 2801"/>
              <a:gd name="T106" fmla="*/ 3966 w 4839"/>
              <a:gd name="T107" fmla="*/ 45 h 2801"/>
              <a:gd name="T108" fmla="*/ 4254 w 4839"/>
              <a:gd name="T109" fmla="*/ 29 h 2801"/>
              <a:gd name="T110" fmla="*/ 4545 w 4839"/>
              <a:gd name="T111" fmla="*/ 15 h 2801"/>
              <a:gd name="T112" fmla="*/ 4839 w 4839"/>
              <a:gd name="T113" fmla="*/ 0 h 280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39"/>
              <a:gd name="T172" fmla="*/ 0 h 2801"/>
              <a:gd name="T173" fmla="*/ 4839 w 4839"/>
              <a:gd name="T174" fmla="*/ 2801 h 280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39" h="2801">
                <a:moveTo>
                  <a:pt x="0" y="2801"/>
                </a:moveTo>
                <a:lnTo>
                  <a:pt x="9" y="2643"/>
                </a:lnTo>
                <a:lnTo>
                  <a:pt x="20" y="2484"/>
                </a:lnTo>
                <a:lnTo>
                  <a:pt x="35" y="2327"/>
                </a:lnTo>
                <a:lnTo>
                  <a:pt x="52" y="2170"/>
                </a:lnTo>
                <a:lnTo>
                  <a:pt x="63" y="2094"/>
                </a:lnTo>
                <a:lnTo>
                  <a:pt x="75" y="2018"/>
                </a:lnTo>
                <a:lnTo>
                  <a:pt x="89" y="1942"/>
                </a:lnTo>
                <a:lnTo>
                  <a:pt x="105" y="1867"/>
                </a:lnTo>
                <a:lnTo>
                  <a:pt x="122" y="1793"/>
                </a:lnTo>
                <a:lnTo>
                  <a:pt x="141" y="1720"/>
                </a:lnTo>
                <a:lnTo>
                  <a:pt x="161" y="1648"/>
                </a:lnTo>
                <a:lnTo>
                  <a:pt x="184" y="1576"/>
                </a:lnTo>
                <a:lnTo>
                  <a:pt x="210" y="1505"/>
                </a:lnTo>
                <a:lnTo>
                  <a:pt x="238" y="1436"/>
                </a:lnTo>
                <a:lnTo>
                  <a:pt x="268" y="1368"/>
                </a:lnTo>
                <a:lnTo>
                  <a:pt x="301" y="1302"/>
                </a:lnTo>
                <a:lnTo>
                  <a:pt x="336" y="1237"/>
                </a:lnTo>
                <a:lnTo>
                  <a:pt x="374" y="1172"/>
                </a:lnTo>
                <a:lnTo>
                  <a:pt x="415" y="1111"/>
                </a:lnTo>
                <a:lnTo>
                  <a:pt x="459" y="1050"/>
                </a:lnTo>
                <a:lnTo>
                  <a:pt x="507" y="991"/>
                </a:lnTo>
                <a:lnTo>
                  <a:pt x="559" y="933"/>
                </a:lnTo>
                <a:lnTo>
                  <a:pt x="612" y="877"/>
                </a:lnTo>
                <a:lnTo>
                  <a:pt x="671" y="823"/>
                </a:lnTo>
                <a:lnTo>
                  <a:pt x="732" y="771"/>
                </a:lnTo>
                <a:lnTo>
                  <a:pt x="798" y="720"/>
                </a:lnTo>
                <a:lnTo>
                  <a:pt x="867" y="673"/>
                </a:lnTo>
                <a:lnTo>
                  <a:pt x="940" y="627"/>
                </a:lnTo>
                <a:lnTo>
                  <a:pt x="1018" y="583"/>
                </a:lnTo>
                <a:lnTo>
                  <a:pt x="1100" y="542"/>
                </a:lnTo>
                <a:lnTo>
                  <a:pt x="1185" y="503"/>
                </a:lnTo>
                <a:lnTo>
                  <a:pt x="1276" y="465"/>
                </a:lnTo>
                <a:lnTo>
                  <a:pt x="1368" y="431"/>
                </a:lnTo>
                <a:lnTo>
                  <a:pt x="1466" y="398"/>
                </a:lnTo>
                <a:lnTo>
                  <a:pt x="1566" y="366"/>
                </a:lnTo>
                <a:lnTo>
                  <a:pt x="1669" y="337"/>
                </a:lnTo>
                <a:lnTo>
                  <a:pt x="1776" y="310"/>
                </a:lnTo>
                <a:lnTo>
                  <a:pt x="1887" y="284"/>
                </a:lnTo>
                <a:lnTo>
                  <a:pt x="1999" y="259"/>
                </a:lnTo>
                <a:lnTo>
                  <a:pt x="2116" y="238"/>
                </a:lnTo>
                <a:lnTo>
                  <a:pt x="2234" y="216"/>
                </a:lnTo>
                <a:lnTo>
                  <a:pt x="2355" y="196"/>
                </a:lnTo>
                <a:lnTo>
                  <a:pt x="2479" y="179"/>
                </a:lnTo>
                <a:lnTo>
                  <a:pt x="2604" y="161"/>
                </a:lnTo>
                <a:lnTo>
                  <a:pt x="2732" y="146"/>
                </a:lnTo>
                <a:lnTo>
                  <a:pt x="2863" y="131"/>
                </a:lnTo>
                <a:lnTo>
                  <a:pt x="2996" y="117"/>
                </a:lnTo>
                <a:lnTo>
                  <a:pt x="3130" y="104"/>
                </a:lnTo>
                <a:lnTo>
                  <a:pt x="3265" y="92"/>
                </a:lnTo>
                <a:lnTo>
                  <a:pt x="3402" y="82"/>
                </a:lnTo>
                <a:lnTo>
                  <a:pt x="3541" y="71"/>
                </a:lnTo>
                <a:lnTo>
                  <a:pt x="3681" y="62"/>
                </a:lnTo>
                <a:lnTo>
                  <a:pt x="3966" y="45"/>
                </a:lnTo>
                <a:lnTo>
                  <a:pt x="4254" y="29"/>
                </a:lnTo>
                <a:lnTo>
                  <a:pt x="4545" y="15"/>
                </a:lnTo>
                <a:lnTo>
                  <a:pt x="4839" y="0"/>
                </a:lnTo>
              </a:path>
            </a:pathLst>
          </a:custGeom>
          <a:noFill/>
          <a:ln w="28575" cmpd="sng">
            <a:solidFill>
              <a:srgbClr val="FF99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3" name="Oval 32"/>
          <p:cNvSpPr>
            <a:spLocks noChangeArrowheads="1"/>
          </p:cNvSpPr>
          <p:nvPr/>
        </p:nvSpPr>
        <p:spPr bwMode="auto">
          <a:xfrm>
            <a:off x="5575300" y="3848100"/>
            <a:ext cx="80963"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4" name="Oval 33"/>
          <p:cNvSpPr>
            <a:spLocks noChangeArrowheads="1"/>
          </p:cNvSpPr>
          <p:nvPr/>
        </p:nvSpPr>
        <p:spPr bwMode="auto">
          <a:xfrm>
            <a:off x="5473700" y="3670300"/>
            <a:ext cx="80963"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5" name="Oval 34"/>
          <p:cNvSpPr>
            <a:spLocks noChangeArrowheads="1"/>
          </p:cNvSpPr>
          <p:nvPr/>
        </p:nvSpPr>
        <p:spPr bwMode="auto">
          <a:xfrm>
            <a:off x="5554663" y="3557588"/>
            <a:ext cx="80962"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6" name="Oval 35"/>
          <p:cNvSpPr>
            <a:spLocks noChangeArrowheads="1"/>
          </p:cNvSpPr>
          <p:nvPr/>
        </p:nvSpPr>
        <p:spPr bwMode="auto">
          <a:xfrm>
            <a:off x="5686425" y="3465513"/>
            <a:ext cx="80963"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7" name="Oval 36"/>
          <p:cNvSpPr>
            <a:spLocks noChangeArrowheads="1"/>
          </p:cNvSpPr>
          <p:nvPr/>
        </p:nvSpPr>
        <p:spPr bwMode="auto">
          <a:xfrm>
            <a:off x="5614988" y="3128963"/>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8" name="Oval 37"/>
          <p:cNvSpPr>
            <a:spLocks noChangeArrowheads="1"/>
          </p:cNvSpPr>
          <p:nvPr/>
        </p:nvSpPr>
        <p:spPr bwMode="auto">
          <a:xfrm>
            <a:off x="5686425" y="3287713"/>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9" name="Oval 38"/>
          <p:cNvSpPr>
            <a:spLocks noChangeArrowheads="1"/>
          </p:cNvSpPr>
          <p:nvPr/>
        </p:nvSpPr>
        <p:spPr bwMode="auto">
          <a:xfrm>
            <a:off x="5695950" y="3017838"/>
            <a:ext cx="80963"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0" name="Oval 39"/>
          <p:cNvSpPr>
            <a:spLocks noChangeArrowheads="1"/>
          </p:cNvSpPr>
          <p:nvPr/>
        </p:nvSpPr>
        <p:spPr bwMode="auto">
          <a:xfrm>
            <a:off x="5797550" y="2886075"/>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1" name="Oval 40"/>
          <p:cNvSpPr>
            <a:spLocks noChangeArrowheads="1"/>
          </p:cNvSpPr>
          <p:nvPr/>
        </p:nvSpPr>
        <p:spPr bwMode="auto">
          <a:xfrm>
            <a:off x="5473700" y="3352800"/>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2" name="Oval 41"/>
          <p:cNvSpPr>
            <a:spLocks noChangeArrowheads="1"/>
          </p:cNvSpPr>
          <p:nvPr/>
        </p:nvSpPr>
        <p:spPr bwMode="auto">
          <a:xfrm>
            <a:off x="5848350" y="3035300"/>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3" name="Oval 42"/>
          <p:cNvSpPr>
            <a:spLocks noChangeArrowheads="1"/>
          </p:cNvSpPr>
          <p:nvPr/>
        </p:nvSpPr>
        <p:spPr bwMode="auto">
          <a:xfrm>
            <a:off x="6000750" y="2811463"/>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4" name="Oval 43"/>
          <p:cNvSpPr>
            <a:spLocks noChangeArrowheads="1"/>
          </p:cNvSpPr>
          <p:nvPr/>
        </p:nvSpPr>
        <p:spPr bwMode="auto">
          <a:xfrm>
            <a:off x="6181725" y="285908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5" name="Oval 44"/>
          <p:cNvSpPr>
            <a:spLocks noChangeArrowheads="1"/>
          </p:cNvSpPr>
          <p:nvPr/>
        </p:nvSpPr>
        <p:spPr bwMode="auto">
          <a:xfrm>
            <a:off x="6181725" y="2616200"/>
            <a:ext cx="82550"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6" name="Oval 45"/>
          <p:cNvSpPr>
            <a:spLocks noChangeArrowheads="1"/>
          </p:cNvSpPr>
          <p:nvPr/>
        </p:nvSpPr>
        <p:spPr bwMode="auto">
          <a:xfrm>
            <a:off x="6292850" y="270033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7" name="Oval 46"/>
          <p:cNvSpPr>
            <a:spLocks noChangeArrowheads="1"/>
          </p:cNvSpPr>
          <p:nvPr/>
        </p:nvSpPr>
        <p:spPr bwMode="auto">
          <a:xfrm>
            <a:off x="6505575" y="2570163"/>
            <a:ext cx="82550"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8" name="Oval 47"/>
          <p:cNvSpPr>
            <a:spLocks noChangeArrowheads="1"/>
          </p:cNvSpPr>
          <p:nvPr/>
        </p:nvSpPr>
        <p:spPr bwMode="auto">
          <a:xfrm>
            <a:off x="6556375" y="2747963"/>
            <a:ext cx="92075"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9" name="Oval 48"/>
          <p:cNvSpPr>
            <a:spLocks noChangeArrowheads="1"/>
          </p:cNvSpPr>
          <p:nvPr/>
        </p:nvSpPr>
        <p:spPr bwMode="auto">
          <a:xfrm>
            <a:off x="6697663" y="254158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0" name="Oval 49"/>
          <p:cNvSpPr>
            <a:spLocks noChangeArrowheads="1"/>
          </p:cNvSpPr>
          <p:nvPr/>
        </p:nvSpPr>
        <p:spPr bwMode="auto">
          <a:xfrm>
            <a:off x="6799263" y="2709863"/>
            <a:ext cx="82550"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1" name="Oval 50"/>
          <p:cNvSpPr>
            <a:spLocks noChangeArrowheads="1"/>
          </p:cNvSpPr>
          <p:nvPr/>
        </p:nvSpPr>
        <p:spPr bwMode="auto">
          <a:xfrm>
            <a:off x="6921500" y="2541588"/>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2" name="Oval 51"/>
          <p:cNvSpPr>
            <a:spLocks noChangeArrowheads="1"/>
          </p:cNvSpPr>
          <p:nvPr/>
        </p:nvSpPr>
        <p:spPr bwMode="auto">
          <a:xfrm>
            <a:off x="7092950" y="2365375"/>
            <a:ext cx="80963" cy="746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3" name="Oval 52"/>
          <p:cNvSpPr>
            <a:spLocks noChangeArrowheads="1"/>
          </p:cNvSpPr>
          <p:nvPr/>
        </p:nvSpPr>
        <p:spPr bwMode="auto">
          <a:xfrm>
            <a:off x="6029325" y="3017838"/>
            <a:ext cx="82550"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4" name="Oval 53"/>
          <p:cNvSpPr>
            <a:spLocks noChangeArrowheads="1"/>
          </p:cNvSpPr>
          <p:nvPr/>
        </p:nvSpPr>
        <p:spPr bwMode="auto">
          <a:xfrm>
            <a:off x="7032625" y="2652713"/>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5" name="Oval 54"/>
          <p:cNvSpPr>
            <a:spLocks noChangeArrowheads="1"/>
          </p:cNvSpPr>
          <p:nvPr/>
        </p:nvSpPr>
        <p:spPr bwMode="auto">
          <a:xfrm>
            <a:off x="7113588" y="2505075"/>
            <a:ext cx="92075"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6" name="Oval 55"/>
          <p:cNvSpPr>
            <a:spLocks noChangeArrowheads="1"/>
          </p:cNvSpPr>
          <p:nvPr/>
        </p:nvSpPr>
        <p:spPr bwMode="auto">
          <a:xfrm>
            <a:off x="7245350" y="2570163"/>
            <a:ext cx="80963"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7" name="Oval 56"/>
          <p:cNvSpPr>
            <a:spLocks noChangeArrowheads="1"/>
          </p:cNvSpPr>
          <p:nvPr/>
        </p:nvSpPr>
        <p:spPr bwMode="auto">
          <a:xfrm>
            <a:off x="7366000" y="2430463"/>
            <a:ext cx="82550"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8" name="Oval 57"/>
          <p:cNvSpPr>
            <a:spLocks noChangeArrowheads="1"/>
          </p:cNvSpPr>
          <p:nvPr/>
        </p:nvSpPr>
        <p:spPr bwMode="auto">
          <a:xfrm>
            <a:off x="7446963" y="2616200"/>
            <a:ext cx="92075"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9" name="Oval 58"/>
          <p:cNvSpPr>
            <a:spLocks noChangeArrowheads="1"/>
          </p:cNvSpPr>
          <p:nvPr/>
        </p:nvSpPr>
        <p:spPr bwMode="auto">
          <a:xfrm>
            <a:off x="7578725" y="2476500"/>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0" name="Oval 59"/>
          <p:cNvSpPr>
            <a:spLocks noChangeArrowheads="1"/>
          </p:cNvSpPr>
          <p:nvPr/>
        </p:nvSpPr>
        <p:spPr bwMode="auto">
          <a:xfrm>
            <a:off x="7781925" y="2476500"/>
            <a:ext cx="92075"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1" name="Oval 60"/>
          <p:cNvSpPr>
            <a:spLocks noChangeArrowheads="1"/>
          </p:cNvSpPr>
          <p:nvPr/>
        </p:nvSpPr>
        <p:spPr bwMode="auto">
          <a:xfrm>
            <a:off x="7700963" y="2589213"/>
            <a:ext cx="80962"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2" name="Oval 61"/>
          <p:cNvSpPr>
            <a:spLocks noChangeArrowheads="1"/>
          </p:cNvSpPr>
          <p:nvPr/>
        </p:nvSpPr>
        <p:spPr bwMode="auto">
          <a:xfrm>
            <a:off x="7953375" y="2439988"/>
            <a:ext cx="80963"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3" name="Oval 62"/>
          <p:cNvSpPr>
            <a:spLocks noChangeArrowheads="1"/>
          </p:cNvSpPr>
          <p:nvPr/>
        </p:nvSpPr>
        <p:spPr bwMode="auto">
          <a:xfrm>
            <a:off x="5908675" y="2681288"/>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4" name="Oval 63"/>
          <p:cNvSpPr>
            <a:spLocks noChangeArrowheads="1"/>
          </p:cNvSpPr>
          <p:nvPr/>
        </p:nvSpPr>
        <p:spPr bwMode="auto">
          <a:xfrm>
            <a:off x="5837238" y="3222625"/>
            <a:ext cx="82550"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5" name="Line 64"/>
          <p:cNvSpPr>
            <a:spLocks noChangeShapeType="1"/>
          </p:cNvSpPr>
          <p:nvPr/>
        </p:nvSpPr>
        <p:spPr bwMode="auto">
          <a:xfrm>
            <a:off x="5272088" y="1639888"/>
            <a:ext cx="0" cy="255270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6" name="Line 65"/>
          <p:cNvSpPr>
            <a:spLocks noChangeShapeType="1"/>
          </p:cNvSpPr>
          <p:nvPr/>
        </p:nvSpPr>
        <p:spPr bwMode="auto">
          <a:xfrm>
            <a:off x="5257800" y="4192588"/>
            <a:ext cx="2971800"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7" name="Rectangle 66"/>
          <p:cNvSpPr>
            <a:spLocks noChangeArrowheads="1"/>
          </p:cNvSpPr>
          <p:nvPr/>
        </p:nvSpPr>
        <p:spPr bwMode="auto">
          <a:xfrm>
            <a:off x="895350" y="4724400"/>
            <a:ext cx="7334250" cy="1584325"/>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Vztahy velmi často implikují funkční vztah mezi Y a X.</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 . X</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3</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3</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3</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6963"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Korelace v grafech II.</a:t>
            </a:r>
          </a:p>
        </p:txBody>
      </p:sp>
      <p:sp>
        <p:nvSpPr>
          <p:cNvPr id="296964" name="Rectangle 3"/>
          <p:cNvSpPr>
            <a:spLocks noChangeArrowheads="1"/>
          </p:cNvSpPr>
          <p:nvPr/>
        </p:nvSpPr>
        <p:spPr bwMode="auto">
          <a:xfrm>
            <a:off x="609600" y="1450975"/>
            <a:ext cx="3276600"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rozložení hodnot</a:t>
            </a:r>
          </a:p>
        </p:txBody>
      </p:sp>
      <p:sp>
        <p:nvSpPr>
          <p:cNvPr id="296965" name="Rectangle 4"/>
          <p:cNvSpPr>
            <a:spLocks noChangeArrowheads="1"/>
          </p:cNvSpPr>
          <p:nvPr/>
        </p:nvSpPr>
        <p:spPr bwMode="auto">
          <a:xfrm>
            <a:off x="5153025" y="1450975"/>
            <a:ext cx="3457575"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typu modelu</a:t>
            </a:r>
          </a:p>
        </p:txBody>
      </p:sp>
      <p:sp>
        <p:nvSpPr>
          <p:cNvPr id="296966" name="Text Box 5"/>
          <p:cNvSpPr txBox="1">
            <a:spLocks noChangeArrowheads="1"/>
          </p:cNvSpPr>
          <p:nvPr/>
        </p:nvSpPr>
        <p:spPr bwMode="auto">
          <a:xfrm>
            <a:off x="2598738" y="35321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6967" name="Text Box 6"/>
          <p:cNvSpPr txBox="1">
            <a:spLocks noChangeArrowheads="1"/>
          </p:cNvSpPr>
          <p:nvPr/>
        </p:nvSpPr>
        <p:spPr bwMode="auto">
          <a:xfrm>
            <a:off x="4953000" y="1789113"/>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6968" name="Text Box 7"/>
          <p:cNvSpPr txBox="1">
            <a:spLocks noChangeArrowheads="1"/>
          </p:cNvSpPr>
          <p:nvPr/>
        </p:nvSpPr>
        <p:spPr bwMode="auto">
          <a:xfrm>
            <a:off x="7315200" y="349567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6969" name="Rectangle 8"/>
          <p:cNvSpPr>
            <a:spLocks noChangeArrowheads="1"/>
          </p:cNvSpPr>
          <p:nvPr/>
        </p:nvSpPr>
        <p:spPr bwMode="auto">
          <a:xfrm>
            <a:off x="2674938" y="2606675"/>
            <a:ext cx="1219200" cy="53340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0,981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0,001)</a:t>
            </a:r>
          </a:p>
        </p:txBody>
      </p:sp>
      <p:sp>
        <p:nvSpPr>
          <p:cNvPr id="296970" name="Rectangle 9"/>
          <p:cNvSpPr>
            <a:spLocks noChangeArrowheads="1"/>
          </p:cNvSpPr>
          <p:nvPr/>
        </p:nvSpPr>
        <p:spPr bwMode="auto">
          <a:xfrm>
            <a:off x="7143750" y="2579688"/>
            <a:ext cx="1438275" cy="523875"/>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0,761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0,032)</a:t>
            </a:r>
          </a:p>
        </p:txBody>
      </p:sp>
      <p:sp>
        <p:nvSpPr>
          <p:cNvPr id="296971" name="Freeform 10"/>
          <p:cNvSpPr>
            <a:spLocks/>
          </p:cNvSpPr>
          <p:nvPr/>
        </p:nvSpPr>
        <p:spPr bwMode="auto">
          <a:xfrm>
            <a:off x="812800" y="2092325"/>
            <a:ext cx="1630363" cy="1217613"/>
          </a:xfrm>
          <a:custGeom>
            <a:avLst/>
            <a:gdLst>
              <a:gd name="T0" fmla="*/ 0 w 3082"/>
              <a:gd name="T1" fmla="*/ 2274 h 2303"/>
              <a:gd name="T2" fmla="*/ 22 w 3082"/>
              <a:gd name="T3" fmla="*/ 2303 h 2303"/>
              <a:gd name="T4" fmla="*/ 3082 w 3082"/>
              <a:gd name="T5" fmla="*/ 29 h 2303"/>
              <a:gd name="T6" fmla="*/ 3061 w 3082"/>
              <a:gd name="T7" fmla="*/ 0 h 2303"/>
              <a:gd name="T8" fmla="*/ 0 w 3082"/>
              <a:gd name="T9" fmla="*/ 2274 h 2303"/>
              <a:gd name="T10" fmla="*/ 0 60000 65536"/>
              <a:gd name="T11" fmla="*/ 0 60000 65536"/>
              <a:gd name="T12" fmla="*/ 0 60000 65536"/>
              <a:gd name="T13" fmla="*/ 0 60000 65536"/>
              <a:gd name="T14" fmla="*/ 0 60000 65536"/>
              <a:gd name="T15" fmla="*/ 0 w 3082"/>
              <a:gd name="T16" fmla="*/ 0 h 2303"/>
              <a:gd name="T17" fmla="*/ 3082 w 3082"/>
              <a:gd name="T18" fmla="*/ 2303 h 2303"/>
            </a:gdLst>
            <a:ahLst/>
            <a:cxnLst>
              <a:cxn ang="T10">
                <a:pos x="T0" y="T1"/>
              </a:cxn>
              <a:cxn ang="T11">
                <a:pos x="T2" y="T3"/>
              </a:cxn>
              <a:cxn ang="T12">
                <a:pos x="T4" y="T5"/>
              </a:cxn>
              <a:cxn ang="T13">
                <a:pos x="T6" y="T7"/>
              </a:cxn>
              <a:cxn ang="T14">
                <a:pos x="T8" y="T9"/>
              </a:cxn>
            </a:cxnLst>
            <a:rect l="T15" t="T16" r="T17" b="T18"/>
            <a:pathLst>
              <a:path w="3082" h="2303">
                <a:moveTo>
                  <a:pt x="0" y="2274"/>
                </a:moveTo>
                <a:lnTo>
                  <a:pt x="22" y="2303"/>
                </a:lnTo>
                <a:lnTo>
                  <a:pt x="3082" y="29"/>
                </a:lnTo>
                <a:lnTo>
                  <a:pt x="3061" y="0"/>
                </a:lnTo>
                <a:lnTo>
                  <a:pt x="0" y="2274"/>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2" name="Rectangle 11"/>
          <p:cNvSpPr>
            <a:spLocks noChangeArrowheads="1"/>
          </p:cNvSpPr>
          <p:nvPr/>
        </p:nvSpPr>
        <p:spPr bwMode="auto">
          <a:xfrm>
            <a:off x="596900" y="1997075"/>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3" name="Rectangle 12"/>
          <p:cNvSpPr>
            <a:spLocks noChangeArrowheads="1"/>
          </p:cNvSpPr>
          <p:nvPr/>
        </p:nvSpPr>
        <p:spPr bwMode="auto">
          <a:xfrm>
            <a:off x="604838" y="34528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4" name="Rectangle 13"/>
          <p:cNvSpPr>
            <a:spLocks noChangeArrowheads="1"/>
          </p:cNvSpPr>
          <p:nvPr/>
        </p:nvSpPr>
        <p:spPr bwMode="auto">
          <a:xfrm>
            <a:off x="138113" y="1585913"/>
            <a:ext cx="547687"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5" name="Rectangle 14"/>
          <p:cNvSpPr>
            <a:spLocks noChangeArrowheads="1"/>
          </p:cNvSpPr>
          <p:nvPr/>
        </p:nvSpPr>
        <p:spPr bwMode="auto">
          <a:xfrm>
            <a:off x="112713" y="1560513"/>
            <a:ext cx="547687"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6" name="Rectangle 15"/>
          <p:cNvSpPr>
            <a:spLocks noChangeArrowheads="1"/>
          </p:cNvSpPr>
          <p:nvPr/>
        </p:nvSpPr>
        <p:spPr bwMode="auto">
          <a:xfrm>
            <a:off x="304800" y="182562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endParaRPr lang="cs-CZ" b="1">
              <a:solidFill>
                <a:prstClr val="black"/>
              </a:solidFill>
              <a:latin typeface="Arial" pitchFamily="34" charset="0"/>
              <a:cs typeface="Arial" pitchFamily="34" charset="0"/>
            </a:endParaRPr>
          </a:p>
        </p:txBody>
      </p:sp>
      <p:sp>
        <p:nvSpPr>
          <p:cNvPr id="296977" name="Oval 16"/>
          <p:cNvSpPr>
            <a:spLocks noChangeArrowheads="1"/>
          </p:cNvSpPr>
          <p:nvPr/>
        </p:nvSpPr>
        <p:spPr bwMode="auto">
          <a:xfrm>
            <a:off x="1071563" y="32845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8" name="Oval 17"/>
          <p:cNvSpPr>
            <a:spLocks noChangeArrowheads="1"/>
          </p:cNvSpPr>
          <p:nvPr/>
        </p:nvSpPr>
        <p:spPr bwMode="auto">
          <a:xfrm>
            <a:off x="939800" y="3144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9" name="Oval 18"/>
          <p:cNvSpPr>
            <a:spLocks noChangeArrowheads="1"/>
          </p:cNvSpPr>
          <p:nvPr/>
        </p:nvSpPr>
        <p:spPr bwMode="auto">
          <a:xfrm>
            <a:off x="1131888" y="30226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0" name="Oval 19"/>
          <p:cNvSpPr>
            <a:spLocks noChangeArrowheads="1"/>
          </p:cNvSpPr>
          <p:nvPr/>
        </p:nvSpPr>
        <p:spPr bwMode="auto">
          <a:xfrm>
            <a:off x="969963"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1" name="Oval 20"/>
          <p:cNvSpPr>
            <a:spLocks noChangeArrowheads="1"/>
          </p:cNvSpPr>
          <p:nvPr/>
        </p:nvSpPr>
        <p:spPr bwMode="auto">
          <a:xfrm>
            <a:off x="1131888" y="31162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2" name="Oval 21"/>
          <p:cNvSpPr>
            <a:spLocks noChangeArrowheads="1"/>
          </p:cNvSpPr>
          <p:nvPr/>
        </p:nvSpPr>
        <p:spPr bwMode="auto">
          <a:xfrm>
            <a:off x="858838" y="31067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3" name="Oval 22"/>
          <p:cNvSpPr>
            <a:spLocks noChangeArrowheads="1"/>
          </p:cNvSpPr>
          <p:nvPr/>
        </p:nvSpPr>
        <p:spPr bwMode="auto">
          <a:xfrm>
            <a:off x="1090613" y="2986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4" name="Oval 23"/>
          <p:cNvSpPr>
            <a:spLocks noChangeArrowheads="1"/>
          </p:cNvSpPr>
          <p:nvPr/>
        </p:nvSpPr>
        <p:spPr bwMode="auto">
          <a:xfrm>
            <a:off x="979488" y="32289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5" name="Oval 24"/>
          <p:cNvSpPr>
            <a:spLocks noChangeArrowheads="1"/>
          </p:cNvSpPr>
          <p:nvPr/>
        </p:nvSpPr>
        <p:spPr bwMode="auto">
          <a:xfrm>
            <a:off x="1090613" y="29479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6" name="Oval 25"/>
          <p:cNvSpPr>
            <a:spLocks noChangeArrowheads="1"/>
          </p:cNvSpPr>
          <p:nvPr/>
        </p:nvSpPr>
        <p:spPr bwMode="auto">
          <a:xfrm>
            <a:off x="1263650"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7" name="Oval 26"/>
          <p:cNvSpPr>
            <a:spLocks noChangeArrowheads="1"/>
          </p:cNvSpPr>
          <p:nvPr/>
        </p:nvSpPr>
        <p:spPr bwMode="auto">
          <a:xfrm>
            <a:off x="1071563" y="31813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8" name="Oval 27"/>
          <p:cNvSpPr>
            <a:spLocks noChangeArrowheads="1"/>
          </p:cNvSpPr>
          <p:nvPr/>
        </p:nvSpPr>
        <p:spPr bwMode="auto">
          <a:xfrm>
            <a:off x="1009650" y="29289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9" name="Oval 28"/>
          <p:cNvSpPr>
            <a:spLocks noChangeArrowheads="1"/>
          </p:cNvSpPr>
          <p:nvPr/>
        </p:nvSpPr>
        <p:spPr bwMode="auto">
          <a:xfrm>
            <a:off x="1293813" y="2986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0" name="Oval 29"/>
          <p:cNvSpPr>
            <a:spLocks noChangeArrowheads="1"/>
          </p:cNvSpPr>
          <p:nvPr/>
        </p:nvSpPr>
        <p:spPr bwMode="auto">
          <a:xfrm>
            <a:off x="1173163" y="2892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1" name="Oval 30"/>
          <p:cNvSpPr>
            <a:spLocks noChangeArrowheads="1"/>
          </p:cNvSpPr>
          <p:nvPr/>
        </p:nvSpPr>
        <p:spPr bwMode="auto">
          <a:xfrm>
            <a:off x="2143125" y="2155825"/>
            <a:ext cx="42863"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2" name="Oval 31"/>
          <p:cNvSpPr>
            <a:spLocks noChangeArrowheads="1"/>
          </p:cNvSpPr>
          <p:nvPr/>
        </p:nvSpPr>
        <p:spPr bwMode="auto">
          <a:xfrm>
            <a:off x="2225675" y="21558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3" name="Oval 32"/>
          <p:cNvSpPr>
            <a:spLocks noChangeArrowheads="1"/>
          </p:cNvSpPr>
          <p:nvPr/>
        </p:nvSpPr>
        <p:spPr bwMode="auto">
          <a:xfrm>
            <a:off x="2124075" y="2239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4" name="Oval 33"/>
          <p:cNvSpPr>
            <a:spLocks noChangeArrowheads="1"/>
          </p:cNvSpPr>
          <p:nvPr/>
        </p:nvSpPr>
        <p:spPr bwMode="auto">
          <a:xfrm>
            <a:off x="2184400" y="21939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5" name="Oval 34"/>
          <p:cNvSpPr>
            <a:spLocks noChangeArrowheads="1"/>
          </p:cNvSpPr>
          <p:nvPr/>
        </p:nvSpPr>
        <p:spPr bwMode="auto">
          <a:xfrm>
            <a:off x="2062163" y="2351088"/>
            <a:ext cx="41275" cy="3968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6" name="Oval 35"/>
          <p:cNvSpPr>
            <a:spLocks noChangeArrowheads="1"/>
          </p:cNvSpPr>
          <p:nvPr/>
        </p:nvSpPr>
        <p:spPr bwMode="auto">
          <a:xfrm>
            <a:off x="2062163"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7" name="Oval 36"/>
          <p:cNvSpPr>
            <a:spLocks noChangeArrowheads="1"/>
          </p:cNvSpPr>
          <p:nvPr/>
        </p:nvSpPr>
        <p:spPr bwMode="auto">
          <a:xfrm>
            <a:off x="2193925" y="23241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8" name="Oval 37"/>
          <p:cNvSpPr>
            <a:spLocks noChangeArrowheads="1"/>
          </p:cNvSpPr>
          <p:nvPr/>
        </p:nvSpPr>
        <p:spPr bwMode="auto">
          <a:xfrm>
            <a:off x="2346325" y="23415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9" name="Freeform 38"/>
          <p:cNvSpPr>
            <a:spLocks/>
          </p:cNvSpPr>
          <p:nvPr/>
        </p:nvSpPr>
        <p:spPr bwMode="auto">
          <a:xfrm>
            <a:off x="5481638" y="2036763"/>
            <a:ext cx="1631950" cy="1217612"/>
          </a:xfrm>
          <a:custGeom>
            <a:avLst/>
            <a:gdLst>
              <a:gd name="T0" fmla="*/ 0 w 3082"/>
              <a:gd name="T1" fmla="*/ 2273 h 2302"/>
              <a:gd name="T2" fmla="*/ 21 w 3082"/>
              <a:gd name="T3" fmla="*/ 2302 h 2302"/>
              <a:gd name="T4" fmla="*/ 3082 w 3082"/>
              <a:gd name="T5" fmla="*/ 29 h 2302"/>
              <a:gd name="T6" fmla="*/ 3060 w 3082"/>
              <a:gd name="T7" fmla="*/ 0 h 2302"/>
              <a:gd name="T8" fmla="*/ 0 w 3082"/>
              <a:gd name="T9" fmla="*/ 2273 h 2302"/>
              <a:gd name="T10" fmla="*/ 0 60000 65536"/>
              <a:gd name="T11" fmla="*/ 0 60000 65536"/>
              <a:gd name="T12" fmla="*/ 0 60000 65536"/>
              <a:gd name="T13" fmla="*/ 0 60000 65536"/>
              <a:gd name="T14" fmla="*/ 0 60000 65536"/>
              <a:gd name="T15" fmla="*/ 0 w 3082"/>
              <a:gd name="T16" fmla="*/ 0 h 2302"/>
              <a:gd name="T17" fmla="*/ 3082 w 3082"/>
              <a:gd name="T18" fmla="*/ 2302 h 2302"/>
            </a:gdLst>
            <a:ahLst/>
            <a:cxnLst>
              <a:cxn ang="T10">
                <a:pos x="T0" y="T1"/>
              </a:cxn>
              <a:cxn ang="T11">
                <a:pos x="T2" y="T3"/>
              </a:cxn>
              <a:cxn ang="T12">
                <a:pos x="T4" y="T5"/>
              </a:cxn>
              <a:cxn ang="T13">
                <a:pos x="T6" y="T7"/>
              </a:cxn>
              <a:cxn ang="T14">
                <a:pos x="T8" y="T9"/>
              </a:cxn>
            </a:cxnLst>
            <a:rect l="T15" t="T16" r="T17" b="T18"/>
            <a:pathLst>
              <a:path w="3082" h="2302">
                <a:moveTo>
                  <a:pt x="0" y="2273"/>
                </a:moveTo>
                <a:lnTo>
                  <a:pt x="21" y="2302"/>
                </a:lnTo>
                <a:lnTo>
                  <a:pt x="3082" y="29"/>
                </a:lnTo>
                <a:lnTo>
                  <a:pt x="3060" y="0"/>
                </a:lnTo>
                <a:lnTo>
                  <a:pt x="0" y="227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0" name="Rectangle 39"/>
          <p:cNvSpPr>
            <a:spLocks noChangeArrowheads="1"/>
          </p:cNvSpPr>
          <p:nvPr/>
        </p:nvSpPr>
        <p:spPr bwMode="auto">
          <a:xfrm>
            <a:off x="5256213" y="1941513"/>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1" name="Rectangle 40"/>
          <p:cNvSpPr>
            <a:spLocks noChangeArrowheads="1"/>
          </p:cNvSpPr>
          <p:nvPr/>
        </p:nvSpPr>
        <p:spPr bwMode="auto">
          <a:xfrm>
            <a:off x="5264150" y="34147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2" name="Oval 41"/>
          <p:cNvSpPr>
            <a:spLocks noChangeArrowheads="1"/>
          </p:cNvSpPr>
          <p:nvPr/>
        </p:nvSpPr>
        <p:spPr bwMode="auto">
          <a:xfrm>
            <a:off x="5619750" y="32289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3" name="Oval 42"/>
          <p:cNvSpPr>
            <a:spLocks noChangeArrowheads="1"/>
          </p:cNvSpPr>
          <p:nvPr/>
        </p:nvSpPr>
        <p:spPr bwMode="auto">
          <a:xfrm>
            <a:off x="5568950"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4" name="Oval 43"/>
          <p:cNvSpPr>
            <a:spLocks noChangeArrowheads="1"/>
          </p:cNvSpPr>
          <p:nvPr/>
        </p:nvSpPr>
        <p:spPr bwMode="auto">
          <a:xfrm>
            <a:off x="5700713" y="2967038"/>
            <a:ext cx="39687"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5" name="Oval 44"/>
          <p:cNvSpPr>
            <a:spLocks noChangeArrowheads="1"/>
          </p:cNvSpPr>
          <p:nvPr/>
        </p:nvSpPr>
        <p:spPr bwMode="auto">
          <a:xfrm>
            <a:off x="5730875" y="31162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6" name="Oval 45"/>
          <p:cNvSpPr>
            <a:spLocks noChangeArrowheads="1"/>
          </p:cNvSpPr>
          <p:nvPr/>
        </p:nvSpPr>
        <p:spPr bwMode="auto">
          <a:xfrm>
            <a:off x="5740400" y="28733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7" name="Oval 46"/>
          <p:cNvSpPr>
            <a:spLocks noChangeArrowheads="1"/>
          </p:cNvSpPr>
          <p:nvPr/>
        </p:nvSpPr>
        <p:spPr bwMode="auto">
          <a:xfrm>
            <a:off x="5811838" y="28829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8" name="Oval 47"/>
          <p:cNvSpPr>
            <a:spLocks noChangeArrowheads="1"/>
          </p:cNvSpPr>
          <p:nvPr/>
        </p:nvSpPr>
        <p:spPr bwMode="auto">
          <a:xfrm>
            <a:off x="5730875" y="27622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9" name="Oval 48"/>
          <p:cNvSpPr>
            <a:spLocks noChangeArrowheads="1"/>
          </p:cNvSpPr>
          <p:nvPr/>
        </p:nvSpPr>
        <p:spPr bwMode="auto">
          <a:xfrm>
            <a:off x="5902325" y="27622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0" name="Oval 49"/>
          <p:cNvSpPr>
            <a:spLocks noChangeArrowheads="1"/>
          </p:cNvSpPr>
          <p:nvPr/>
        </p:nvSpPr>
        <p:spPr bwMode="auto">
          <a:xfrm>
            <a:off x="5892800" y="2659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1" name="Oval 50"/>
          <p:cNvSpPr>
            <a:spLocks noChangeArrowheads="1"/>
          </p:cNvSpPr>
          <p:nvPr/>
        </p:nvSpPr>
        <p:spPr bwMode="auto">
          <a:xfrm>
            <a:off x="5902325" y="26320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2" name="Oval 51"/>
          <p:cNvSpPr>
            <a:spLocks noChangeArrowheads="1"/>
          </p:cNvSpPr>
          <p:nvPr/>
        </p:nvSpPr>
        <p:spPr bwMode="auto">
          <a:xfrm>
            <a:off x="6013450" y="2678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3" name="Oval 52"/>
          <p:cNvSpPr>
            <a:spLocks noChangeArrowheads="1"/>
          </p:cNvSpPr>
          <p:nvPr/>
        </p:nvSpPr>
        <p:spPr bwMode="auto">
          <a:xfrm>
            <a:off x="5811838" y="2557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4" name="Oval 53"/>
          <p:cNvSpPr>
            <a:spLocks noChangeArrowheads="1"/>
          </p:cNvSpPr>
          <p:nvPr/>
        </p:nvSpPr>
        <p:spPr bwMode="auto">
          <a:xfrm>
            <a:off x="5932488" y="2557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5" name="Oval 54"/>
          <p:cNvSpPr>
            <a:spLocks noChangeArrowheads="1"/>
          </p:cNvSpPr>
          <p:nvPr/>
        </p:nvSpPr>
        <p:spPr bwMode="auto">
          <a:xfrm>
            <a:off x="6024563" y="2565400"/>
            <a:ext cx="39687"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6" name="Oval 55"/>
          <p:cNvSpPr>
            <a:spLocks noChangeArrowheads="1"/>
          </p:cNvSpPr>
          <p:nvPr/>
        </p:nvSpPr>
        <p:spPr bwMode="auto">
          <a:xfrm>
            <a:off x="5943600" y="24447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7" name="Oval 56"/>
          <p:cNvSpPr>
            <a:spLocks noChangeArrowheads="1"/>
          </p:cNvSpPr>
          <p:nvPr/>
        </p:nvSpPr>
        <p:spPr bwMode="auto">
          <a:xfrm>
            <a:off x="6064250" y="24907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8" name="Oval 57"/>
          <p:cNvSpPr>
            <a:spLocks noChangeArrowheads="1"/>
          </p:cNvSpPr>
          <p:nvPr/>
        </p:nvSpPr>
        <p:spPr bwMode="auto">
          <a:xfrm>
            <a:off x="6094413" y="23606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9" name="Oval 58"/>
          <p:cNvSpPr>
            <a:spLocks noChangeArrowheads="1"/>
          </p:cNvSpPr>
          <p:nvPr/>
        </p:nvSpPr>
        <p:spPr bwMode="auto">
          <a:xfrm>
            <a:off x="6176963" y="2435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0" name="Oval 59"/>
          <p:cNvSpPr>
            <a:spLocks noChangeArrowheads="1"/>
          </p:cNvSpPr>
          <p:nvPr/>
        </p:nvSpPr>
        <p:spPr bwMode="auto">
          <a:xfrm>
            <a:off x="6013450" y="23241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1" name="Oval 60"/>
          <p:cNvSpPr>
            <a:spLocks noChangeArrowheads="1"/>
          </p:cNvSpPr>
          <p:nvPr/>
        </p:nvSpPr>
        <p:spPr bwMode="auto">
          <a:xfrm>
            <a:off x="6186488" y="23606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2" name="Oval 61"/>
          <p:cNvSpPr>
            <a:spLocks noChangeArrowheads="1"/>
          </p:cNvSpPr>
          <p:nvPr/>
        </p:nvSpPr>
        <p:spPr bwMode="auto">
          <a:xfrm>
            <a:off x="6145213" y="2286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3" name="Oval 62"/>
          <p:cNvSpPr>
            <a:spLocks noChangeArrowheads="1"/>
          </p:cNvSpPr>
          <p:nvPr/>
        </p:nvSpPr>
        <p:spPr bwMode="auto">
          <a:xfrm>
            <a:off x="6297613" y="2398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4" name="Oval 63"/>
          <p:cNvSpPr>
            <a:spLocks noChangeArrowheads="1"/>
          </p:cNvSpPr>
          <p:nvPr/>
        </p:nvSpPr>
        <p:spPr bwMode="auto">
          <a:xfrm>
            <a:off x="6267450"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5" name="Oval 64"/>
          <p:cNvSpPr>
            <a:spLocks noChangeArrowheads="1"/>
          </p:cNvSpPr>
          <p:nvPr/>
        </p:nvSpPr>
        <p:spPr bwMode="auto">
          <a:xfrm>
            <a:off x="6297613" y="22955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6" name="Oval 65"/>
          <p:cNvSpPr>
            <a:spLocks noChangeArrowheads="1"/>
          </p:cNvSpPr>
          <p:nvPr/>
        </p:nvSpPr>
        <p:spPr bwMode="auto">
          <a:xfrm>
            <a:off x="6418263" y="22494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7" name="Oval 66"/>
          <p:cNvSpPr>
            <a:spLocks noChangeArrowheads="1"/>
          </p:cNvSpPr>
          <p:nvPr/>
        </p:nvSpPr>
        <p:spPr bwMode="auto">
          <a:xfrm>
            <a:off x="6388100" y="21828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8" name="Oval 67"/>
          <p:cNvSpPr>
            <a:spLocks noChangeArrowheads="1"/>
          </p:cNvSpPr>
          <p:nvPr/>
        </p:nvSpPr>
        <p:spPr bwMode="auto">
          <a:xfrm>
            <a:off x="6418263" y="23145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9" name="Oval 68"/>
          <p:cNvSpPr>
            <a:spLocks noChangeArrowheads="1"/>
          </p:cNvSpPr>
          <p:nvPr/>
        </p:nvSpPr>
        <p:spPr bwMode="auto">
          <a:xfrm>
            <a:off x="6510338" y="22018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0" name="Oval 69"/>
          <p:cNvSpPr>
            <a:spLocks noChangeArrowheads="1"/>
          </p:cNvSpPr>
          <p:nvPr/>
        </p:nvSpPr>
        <p:spPr bwMode="auto">
          <a:xfrm>
            <a:off x="6510338" y="22764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1" name="Oval 70"/>
          <p:cNvSpPr>
            <a:spLocks noChangeArrowheads="1"/>
          </p:cNvSpPr>
          <p:nvPr/>
        </p:nvSpPr>
        <p:spPr bwMode="auto">
          <a:xfrm>
            <a:off x="6510338"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2" name="Oval 71"/>
          <p:cNvSpPr>
            <a:spLocks noChangeArrowheads="1"/>
          </p:cNvSpPr>
          <p:nvPr/>
        </p:nvSpPr>
        <p:spPr bwMode="auto">
          <a:xfrm>
            <a:off x="6621463" y="2286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3" name="Oval 72"/>
          <p:cNvSpPr>
            <a:spLocks noChangeArrowheads="1"/>
          </p:cNvSpPr>
          <p:nvPr/>
        </p:nvSpPr>
        <p:spPr bwMode="auto">
          <a:xfrm>
            <a:off x="6621463" y="22018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4" name="Oval 73"/>
          <p:cNvSpPr>
            <a:spLocks noChangeArrowheads="1"/>
          </p:cNvSpPr>
          <p:nvPr/>
        </p:nvSpPr>
        <p:spPr bwMode="auto">
          <a:xfrm>
            <a:off x="6702425"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5" name="Oval 74"/>
          <p:cNvSpPr>
            <a:spLocks noChangeArrowheads="1"/>
          </p:cNvSpPr>
          <p:nvPr/>
        </p:nvSpPr>
        <p:spPr bwMode="auto">
          <a:xfrm>
            <a:off x="6702425" y="2257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6" name="Oval 75"/>
          <p:cNvSpPr>
            <a:spLocks noChangeArrowheads="1"/>
          </p:cNvSpPr>
          <p:nvPr/>
        </p:nvSpPr>
        <p:spPr bwMode="auto">
          <a:xfrm>
            <a:off x="6792913" y="21193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7" name="Oval 76"/>
          <p:cNvSpPr>
            <a:spLocks noChangeArrowheads="1"/>
          </p:cNvSpPr>
          <p:nvPr/>
        </p:nvSpPr>
        <p:spPr bwMode="auto">
          <a:xfrm>
            <a:off x="6873875" y="2239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8" name="Oval 77"/>
          <p:cNvSpPr>
            <a:spLocks noChangeArrowheads="1"/>
          </p:cNvSpPr>
          <p:nvPr/>
        </p:nvSpPr>
        <p:spPr bwMode="auto">
          <a:xfrm>
            <a:off x="6905625" y="2136775"/>
            <a:ext cx="39688"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9" name="Oval 78"/>
          <p:cNvSpPr>
            <a:spLocks noChangeArrowheads="1"/>
          </p:cNvSpPr>
          <p:nvPr/>
        </p:nvSpPr>
        <p:spPr bwMode="auto">
          <a:xfrm>
            <a:off x="6783388" y="21748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0" name="Oval 79"/>
          <p:cNvSpPr>
            <a:spLocks noChangeArrowheads="1"/>
          </p:cNvSpPr>
          <p:nvPr/>
        </p:nvSpPr>
        <p:spPr bwMode="auto">
          <a:xfrm>
            <a:off x="6954838"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1" name="Oval 80"/>
          <p:cNvSpPr>
            <a:spLocks noChangeArrowheads="1"/>
          </p:cNvSpPr>
          <p:nvPr/>
        </p:nvSpPr>
        <p:spPr bwMode="auto">
          <a:xfrm>
            <a:off x="6905625" y="2043113"/>
            <a:ext cx="39688"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2" name="Oval 81"/>
          <p:cNvSpPr>
            <a:spLocks noChangeArrowheads="1"/>
          </p:cNvSpPr>
          <p:nvPr/>
        </p:nvSpPr>
        <p:spPr bwMode="auto">
          <a:xfrm>
            <a:off x="6186488" y="25384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3" name="Oval 82"/>
          <p:cNvSpPr>
            <a:spLocks noChangeArrowheads="1"/>
          </p:cNvSpPr>
          <p:nvPr/>
        </p:nvSpPr>
        <p:spPr bwMode="auto">
          <a:xfrm>
            <a:off x="7026275"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4" name="Oval 83"/>
          <p:cNvSpPr>
            <a:spLocks noChangeArrowheads="1"/>
          </p:cNvSpPr>
          <p:nvPr/>
        </p:nvSpPr>
        <p:spPr bwMode="auto">
          <a:xfrm>
            <a:off x="7107238" y="22209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5" name="Oval 84"/>
          <p:cNvSpPr>
            <a:spLocks noChangeArrowheads="1"/>
          </p:cNvSpPr>
          <p:nvPr/>
        </p:nvSpPr>
        <p:spPr bwMode="auto">
          <a:xfrm>
            <a:off x="5659438" y="2921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6" name="Rectangle 85"/>
          <p:cNvSpPr>
            <a:spLocks noChangeArrowheads="1"/>
          </p:cNvSpPr>
          <p:nvPr/>
        </p:nvSpPr>
        <p:spPr bwMode="auto">
          <a:xfrm>
            <a:off x="609600" y="4003675"/>
            <a:ext cx="8001000"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velikosti vzorku</a:t>
            </a:r>
          </a:p>
        </p:txBody>
      </p:sp>
      <p:sp>
        <p:nvSpPr>
          <p:cNvPr id="297047" name="Text Box 86"/>
          <p:cNvSpPr txBox="1">
            <a:spLocks noChangeArrowheads="1"/>
          </p:cNvSpPr>
          <p:nvPr/>
        </p:nvSpPr>
        <p:spPr bwMode="auto">
          <a:xfrm>
            <a:off x="304800" y="458152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7048" name="Text Box 87"/>
          <p:cNvSpPr txBox="1">
            <a:spLocks noChangeArrowheads="1"/>
          </p:cNvSpPr>
          <p:nvPr/>
        </p:nvSpPr>
        <p:spPr bwMode="auto">
          <a:xfrm>
            <a:off x="2598738" y="6278563"/>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7049" name="Text Box 88"/>
          <p:cNvSpPr txBox="1">
            <a:spLocks noChangeArrowheads="1"/>
          </p:cNvSpPr>
          <p:nvPr/>
        </p:nvSpPr>
        <p:spPr bwMode="auto">
          <a:xfrm>
            <a:off x="4953000" y="46243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7050" name="Text Box 89"/>
          <p:cNvSpPr txBox="1">
            <a:spLocks noChangeArrowheads="1"/>
          </p:cNvSpPr>
          <p:nvPr/>
        </p:nvSpPr>
        <p:spPr bwMode="auto">
          <a:xfrm>
            <a:off x="7315200" y="62626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7051" name="Rectangle 90"/>
          <p:cNvSpPr>
            <a:spLocks noChangeArrowheads="1"/>
          </p:cNvSpPr>
          <p:nvPr/>
        </p:nvSpPr>
        <p:spPr bwMode="auto">
          <a:xfrm>
            <a:off x="2674938" y="5410200"/>
            <a:ext cx="1438275" cy="53340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0,891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0,214)</a:t>
            </a:r>
          </a:p>
        </p:txBody>
      </p:sp>
      <p:sp>
        <p:nvSpPr>
          <p:cNvPr id="297052" name="Rectangle 91"/>
          <p:cNvSpPr>
            <a:spLocks noChangeArrowheads="1"/>
          </p:cNvSpPr>
          <p:nvPr/>
        </p:nvSpPr>
        <p:spPr bwMode="auto">
          <a:xfrm>
            <a:off x="7143750" y="4495800"/>
            <a:ext cx="1438275" cy="55245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0,212</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0,008)</a:t>
            </a:r>
          </a:p>
        </p:txBody>
      </p:sp>
      <p:sp>
        <p:nvSpPr>
          <p:cNvPr id="297053" name="Freeform 92"/>
          <p:cNvSpPr>
            <a:spLocks/>
          </p:cNvSpPr>
          <p:nvPr/>
        </p:nvSpPr>
        <p:spPr bwMode="auto">
          <a:xfrm>
            <a:off x="825500" y="4852988"/>
            <a:ext cx="1630363" cy="1219200"/>
          </a:xfrm>
          <a:custGeom>
            <a:avLst/>
            <a:gdLst>
              <a:gd name="T0" fmla="*/ 0 w 3082"/>
              <a:gd name="T1" fmla="*/ 2273 h 2302"/>
              <a:gd name="T2" fmla="*/ 22 w 3082"/>
              <a:gd name="T3" fmla="*/ 2302 h 2302"/>
              <a:gd name="T4" fmla="*/ 3082 w 3082"/>
              <a:gd name="T5" fmla="*/ 29 h 2302"/>
              <a:gd name="T6" fmla="*/ 3061 w 3082"/>
              <a:gd name="T7" fmla="*/ 0 h 2302"/>
              <a:gd name="T8" fmla="*/ 0 w 3082"/>
              <a:gd name="T9" fmla="*/ 2273 h 2302"/>
              <a:gd name="T10" fmla="*/ 0 60000 65536"/>
              <a:gd name="T11" fmla="*/ 0 60000 65536"/>
              <a:gd name="T12" fmla="*/ 0 60000 65536"/>
              <a:gd name="T13" fmla="*/ 0 60000 65536"/>
              <a:gd name="T14" fmla="*/ 0 60000 65536"/>
              <a:gd name="T15" fmla="*/ 0 w 3082"/>
              <a:gd name="T16" fmla="*/ 0 h 2302"/>
              <a:gd name="T17" fmla="*/ 3082 w 3082"/>
              <a:gd name="T18" fmla="*/ 2302 h 2302"/>
            </a:gdLst>
            <a:ahLst/>
            <a:cxnLst>
              <a:cxn ang="T10">
                <a:pos x="T0" y="T1"/>
              </a:cxn>
              <a:cxn ang="T11">
                <a:pos x="T2" y="T3"/>
              </a:cxn>
              <a:cxn ang="T12">
                <a:pos x="T4" y="T5"/>
              </a:cxn>
              <a:cxn ang="T13">
                <a:pos x="T6" y="T7"/>
              </a:cxn>
              <a:cxn ang="T14">
                <a:pos x="T8" y="T9"/>
              </a:cxn>
            </a:cxnLst>
            <a:rect l="T15" t="T16" r="T17" b="T18"/>
            <a:pathLst>
              <a:path w="3082" h="2302">
                <a:moveTo>
                  <a:pt x="0" y="2273"/>
                </a:moveTo>
                <a:lnTo>
                  <a:pt x="22" y="2302"/>
                </a:lnTo>
                <a:lnTo>
                  <a:pt x="3082" y="29"/>
                </a:lnTo>
                <a:lnTo>
                  <a:pt x="3061" y="0"/>
                </a:lnTo>
                <a:lnTo>
                  <a:pt x="0" y="227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4" name="Rectangle 93"/>
          <p:cNvSpPr>
            <a:spLocks noChangeArrowheads="1"/>
          </p:cNvSpPr>
          <p:nvPr/>
        </p:nvSpPr>
        <p:spPr bwMode="auto">
          <a:xfrm>
            <a:off x="609600" y="4757738"/>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5" name="Rectangle 94"/>
          <p:cNvSpPr>
            <a:spLocks noChangeArrowheads="1"/>
          </p:cNvSpPr>
          <p:nvPr/>
        </p:nvSpPr>
        <p:spPr bwMode="auto">
          <a:xfrm>
            <a:off x="617538" y="6223000"/>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6" name="Oval 95"/>
          <p:cNvSpPr>
            <a:spLocks noChangeArrowheads="1"/>
          </p:cNvSpPr>
          <p:nvPr/>
        </p:nvSpPr>
        <p:spPr bwMode="auto">
          <a:xfrm>
            <a:off x="982663" y="59991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7" name="Oval 96"/>
          <p:cNvSpPr>
            <a:spLocks noChangeArrowheads="1"/>
          </p:cNvSpPr>
          <p:nvPr/>
        </p:nvSpPr>
        <p:spPr bwMode="auto">
          <a:xfrm>
            <a:off x="992188" y="58404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8" name="Oval 97"/>
          <p:cNvSpPr>
            <a:spLocks noChangeArrowheads="1"/>
          </p:cNvSpPr>
          <p:nvPr/>
        </p:nvSpPr>
        <p:spPr bwMode="auto">
          <a:xfrm>
            <a:off x="1235075" y="5811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9" name="Oval 98"/>
          <p:cNvSpPr>
            <a:spLocks noChangeArrowheads="1"/>
          </p:cNvSpPr>
          <p:nvPr/>
        </p:nvSpPr>
        <p:spPr bwMode="auto">
          <a:xfrm>
            <a:off x="1447800"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0" name="Oval 99"/>
          <p:cNvSpPr>
            <a:spLocks noChangeArrowheads="1"/>
          </p:cNvSpPr>
          <p:nvPr/>
        </p:nvSpPr>
        <p:spPr bwMode="auto">
          <a:xfrm>
            <a:off x="1649413" y="5354638"/>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1" name="Oval 100"/>
          <p:cNvSpPr>
            <a:spLocks noChangeArrowheads="1"/>
          </p:cNvSpPr>
          <p:nvPr/>
        </p:nvSpPr>
        <p:spPr bwMode="auto">
          <a:xfrm>
            <a:off x="1873250" y="53371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2" name="Oval 101"/>
          <p:cNvSpPr>
            <a:spLocks noChangeArrowheads="1"/>
          </p:cNvSpPr>
          <p:nvPr/>
        </p:nvSpPr>
        <p:spPr bwMode="auto">
          <a:xfrm>
            <a:off x="2155825" y="5019675"/>
            <a:ext cx="42863"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3" name="Oval 102"/>
          <p:cNvSpPr>
            <a:spLocks noChangeArrowheads="1"/>
          </p:cNvSpPr>
          <p:nvPr/>
        </p:nvSpPr>
        <p:spPr bwMode="auto">
          <a:xfrm>
            <a:off x="2398713" y="4964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4" name="Rectangle 103"/>
          <p:cNvSpPr>
            <a:spLocks noChangeArrowheads="1"/>
          </p:cNvSpPr>
          <p:nvPr/>
        </p:nvSpPr>
        <p:spPr bwMode="auto">
          <a:xfrm>
            <a:off x="5281613" y="4730750"/>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5" name="Rectangle 104"/>
          <p:cNvSpPr>
            <a:spLocks noChangeArrowheads="1"/>
          </p:cNvSpPr>
          <p:nvPr/>
        </p:nvSpPr>
        <p:spPr bwMode="auto">
          <a:xfrm>
            <a:off x="5289550" y="61960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6" name="Freeform 105"/>
          <p:cNvSpPr>
            <a:spLocks/>
          </p:cNvSpPr>
          <p:nvPr/>
        </p:nvSpPr>
        <p:spPr bwMode="auto">
          <a:xfrm>
            <a:off x="5683250" y="5524500"/>
            <a:ext cx="1795463" cy="400050"/>
          </a:xfrm>
          <a:custGeom>
            <a:avLst/>
            <a:gdLst>
              <a:gd name="T0" fmla="*/ 0 w 3394"/>
              <a:gd name="T1" fmla="*/ 723 h 758"/>
              <a:gd name="T2" fmla="*/ 8 w 3394"/>
              <a:gd name="T3" fmla="*/ 758 h 758"/>
              <a:gd name="T4" fmla="*/ 3394 w 3394"/>
              <a:gd name="T5" fmla="*/ 35 h 758"/>
              <a:gd name="T6" fmla="*/ 3386 w 3394"/>
              <a:gd name="T7" fmla="*/ 0 h 758"/>
              <a:gd name="T8" fmla="*/ 0 w 3394"/>
              <a:gd name="T9" fmla="*/ 723 h 758"/>
              <a:gd name="T10" fmla="*/ 0 60000 65536"/>
              <a:gd name="T11" fmla="*/ 0 60000 65536"/>
              <a:gd name="T12" fmla="*/ 0 60000 65536"/>
              <a:gd name="T13" fmla="*/ 0 60000 65536"/>
              <a:gd name="T14" fmla="*/ 0 60000 65536"/>
              <a:gd name="T15" fmla="*/ 0 w 3394"/>
              <a:gd name="T16" fmla="*/ 0 h 758"/>
              <a:gd name="T17" fmla="*/ 3394 w 3394"/>
              <a:gd name="T18" fmla="*/ 758 h 758"/>
            </a:gdLst>
            <a:ahLst/>
            <a:cxnLst>
              <a:cxn ang="T10">
                <a:pos x="T0" y="T1"/>
              </a:cxn>
              <a:cxn ang="T11">
                <a:pos x="T2" y="T3"/>
              </a:cxn>
              <a:cxn ang="T12">
                <a:pos x="T4" y="T5"/>
              </a:cxn>
              <a:cxn ang="T13">
                <a:pos x="T6" y="T7"/>
              </a:cxn>
              <a:cxn ang="T14">
                <a:pos x="T8" y="T9"/>
              </a:cxn>
            </a:cxnLst>
            <a:rect l="T15" t="T16" r="T17" b="T18"/>
            <a:pathLst>
              <a:path w="3394" h="758">
                <a:moveTo>
                  <a:pt x="0" y="723"/>
                </a:moveTo>
                <a:lnTo>
                  <a:pt x="8" y="758"/>
                </a:lnTo>
                <a:lnTo>
                  <a:pt x="3394" y="35"/>
                </a:lnTo>
                <a:lnTo>
                  <a:pt x="3386" y="0"/>
                </a:lnTo>
                <a:lnTo>
                  <a:pt x="0" y="72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7" name="Oval 106"/>
          <p:cNvSpPr>
            <a:spLocks noChangeArrowheads="1"/>
          </p:cNvSpPr>
          <p:nvPr/>
        </p:nvSpPr>
        <p:spPr bwMode="auto">
          <a:xfrm>
            <a:off x="6221413" y="5580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8" name="Oval 107"/>
          <p:cNvSpPr>
            <a:spLocks noChangeArrowheads="1"/>
          </p:cNvSpPr>
          <p:nvPr/>
        </p:nvSpPr>
        <p:spPr bwMode="auto">
          <a:xfrm>
            <a:off x="5805488" y="5683250"/>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9" name="Oval 108"/>
          <p:cNvSpPr>
            <a:spLocks noChangeArrowheads="1"/>
          </p:cNvSpPr>
          <p:nvPr/>
        </p:nvSpPr>
        <p:spPr bwMode="auto">
          <a:xfrm>
            <a:off x="6119813" y="60467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0" name="Oval 109"/>
          <p:cNvSpPr>
            <a:spLocks noChangeArrowheads="1"/>
          </p:cNvSpPr>
          <p:nvPr/>
        </p:nvSpPr>
        <p:spPr bwMode="auto">
          <a:xfrm>
            <a:off x="6018213" y="5943600"/>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1" name="Oval 110"/>
          <p:cNvSpPr>
            <a:spLocks noChangeArrowheads="1"/>
          </p:cNvSpPr>
          <p:nvPr/>
        </p:nvSpPr>
        <p:spPr bwMode="auto">
          <a:xfrm>
            <a:off x="6484938" y="56737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2" name="Oval 111"/>
          <p:cNvSpPr>
            <a:spLocks noChangeArrowheads="1"/>
          </p:cNvSpPr>
          <p:nvPr/>
        </p:nvSpPr>
        <p:spPr bwMode="auto">
          <a:xfrm>
            <a:off x="6443663" y="5907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3" name="Oval 112"/>
          <p:cNvSpPr>
            <a:spLocks noChangeArrowheads="1"/>
          </p:cNvSpPr>
          <p:nvPr/>
        </p:nvSpPr>
        <p:spPr bwMode="auto">
          <a:xfrm>
            <a:off x="6818313" y="57753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4" name="Oval 113"/>
          <p:cNvSpPr>
            <a:spLocks noChangeArrowheads="1"/>
          </p:cNvSpPr>
          <p:nvPr/>
        </p:nvSpPr>
        <p:spPr bwMode="auto">
          <a:xfrm>
            <a:off x="5573713" y="5907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5" name="Oval 114"/>
          <p:cNvSpPr>
            <a:spLocks noChangeArrowheads="1"/>
          </p:cNvSpPr>
          <p:nvPr/>
        </p:nvSpPr>
        <p:spPr bwMode="auto">
          <a:xfrm>
            <a:off x="5715000" y="60086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6" name="Oval 115"/>
          <p:cNvSpPr>
            <a:spLocks noChangeArrowheads="1"/>
          </p:cNvSpPr>
          <p:nvPr/>
        </p:nvSpPr>
        <p:spPr bwMode="auto">
          <a:xfrm>
            <a:off x="5957888" y="59991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7" name="Oval 116"/>
          <p:cNvSpPr>
            <a:spLocks noChangeArrowheads="1"/>
          </p:cNvSpPr>
          <p:nvPr/>
        </p:nvSpPr>
        <p:spPr bwMode="auto">
          <a:xfrm>
            <a:off x="5837238" y="58039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8" name="Oval 117"/>
          <p:cNvSpPr>
            <a:spLocks noChangeArrowheads="1"/>
          </p:cNvSpPr>
          <p:nvPr/>
        </p:nvSpPr>
        <p:spPr bwMode="auto">
          <a:xfrm>
            <a:off x="5999163" y="57658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9" name="Oval 118"/>
          <p:cNvSpPr>
            <a:spLocks noChangeArrowheads="1"/>
          </p:cNvSpPr>
          <p:nvPr/>
        </p:nvSpPr>
        <p:spPr bwMode="auto">
          <a:xfrm>
            <a:off x="6140450" y="56911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0" name="Oval 119"/>
          <p:cNvSpPr>
            <a:spLocks noChangeArrowheads="1"/>
          </p:cNvSpPr>
          <p:nvPr/>
        </p:nvSpPr>
        <p:spPr bwMode="auto">
          <a:xfrm>
            <a:off x="5927725" y="57292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1" name="Oval 120"/>
          <p:cNvSpPr>
            <a:spLocks noChangeArrowheads="1"/>
          </p:cNvSpPr>
          <p:nvPr/>
        </p:nvSpPr>
        <p:spPr bwMode="auto">
          <a:xfrm>
            <a:off x="6119813" y="59721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2" name="Oval 121"/>
          <p:cNvSpPr>
            <a:spLocks noChangeArrowheads="1"/>
          </p:cNvSpPr>
          <p:nvPr/>
        </p:nvSpPr>
        <p:spPr bwMode="auto">
          <a:xfrm>
            <a:off x="6202363" y="57753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3" name="Oval 122"/>
          <p:cNvSpPr>
            <a:spLocks noChangeArrowheads="1"/>
          </p:cNvSpPr>
          <p:nvPr/>
        </p:nvSpPr>
        <p:spPr bwMode="auto">
          <a:xfrm>
            <a:off x="6323013" y="56642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4" name="Oval 123"/>
          <p:cNvSpPr>
            <a:spLocks noChangeArrowheads="1"/>
          </p:cNvSpPr>
          <p:nvPr/>
        </p:nvSpPr>
        <p:spPr bwMode="auto">
          <a:xfrm>
            <a:off x="6281738" y="5813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5" name="Oval 124"/>
          <p:cNvSpPr>
            <a:spLocks noChangeArrowheads="1"/>
          </p:cNvSpPr>
          <p:nvPr/>
        </p:nvSpPr>
        <p:spPr bwMode="auto">
          <a:xfrm>
            <a:off x="6373813"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6" name="Oval 125"/>
          <p:cNvSpPr>
            <a:spLocks noChangeArrowheads="1"/>
          </p:cNvSpPr>
          <p:nvPr/>
        </p:nvSpPr>
        <p:spPr bwMode="auto">
          <a:xfrm>
            <a:off x="6535738"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7" name="Oval 126"/>
          <p:cNvSpPr>
            <a:spLocks noChangeArrowheads="1"/>
          </p:cNvSpPr>
          <p:nvPr/>
        </p:nvSpPr>
        <p:spPr bwMode="auto">
          <a:xfrm>
            <a:off x="6910388"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8" name="Oval 127"/>
          <p:cNvSpPr>
            <a:spLocks noChangeArrowheads="1"/>
          </p:cNvSpPr>
          <p:nvPr/>
        </p:nvSpPr>
        <p:spPr bwMode="auto">
          <a:xfrm>
            <a:off x="6748463" y="5580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9" name="Oval 128"/>
          <p:cNvSpPr>
            <a:spLocks noChangeArrowheads="1"/>
          </p:cNvSpPr>
          <p:nvPr/>
        </p:nvSpPr>
        <p:spPr bwMode="auto">
          <a:xfrm>
            <a:off x="6778625" y="57388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0" name="Oval 129"/>
          <p:cNvSpPr>
            <a:spLocks noChangeArrowheads="1"/>
          </p:cNvSpPr>
          <p:nvPr/>
        </p:nvSpPr>
        <p:spPr bwMode="auto">
          <a:xfrm>
            <a:off x="6686550" y="57943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1" name="Oval 130"/>
          <p:cNvSpPr>
            <a:spLocks noChangeArrowheads="1"/>
          </p:cNvSpPr>
          <p:nvPr/>
        </p:nvSpPr>
        <p:spPr bwMode="auto">
          <a:xfrm>
            <a:off x="6616700"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2" name="Oval 131"/>
          <p:cNvSpPr>
            <a:spLocks noChangeArrowheads="1"/>
          </p:cNvSpPr>
          <p:nvPr/>
        </p:nvSpPr>
        <p:spPr bwMode="auto">
          <a:xfrm>
            <a:off x="6665913" y="5775325"/>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3" name="Oval 132"/>
          <p:cNvSpPr>
            <a:spLocks noChangeArrowheads="1"/>
          </p:cNvSpPr>
          <p:nvPr/>
        </p:nvSpPr>
        <p:spPr bwMode="auto">
          <a:xfrm>
            <a:off x="6373813" y="58689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4" name="Oval 133"/>
          <p:cNvSpPr>
            <a:spLocks noChangeArrowheads="1"/>
          </p:cNvSpPr>
          <p:nvPr/>
        </p:nvSpPr>
        <p:spPr bwMode="auto">
          <a:xfrm>
            <a:off x="6565900" y="5859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5" name="Oval 134"/>
          <p:cNvSpPr>
            <a:spLocks noChangeArrowheads="1"/>
          </p:cNvSpPr>
          <p:nvPr/>
        </p:nvSpPr>
        <p:spPr bwMode="auto">
          <a:xfrm>
            <a:off x="6242050" y="58880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6" name="Oval 135"/>
          <p:cNvSpPr>
            <a:spLocks noChangeArrowheads="1"/>
          </p:cNvSpPr>
          <p:nvPr/>
        </p:nvSpPr>
        <p:spPr bwMode="auto">
          <a:xfrm>
            <a:off x="6889750"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7" name="Oval 136"/>
          <p:cNvSpPr>
            <a:spLocks noChangeArrowheads="1"/>
          </p:cNvSpPr>
          <p:nvPr/>
        </p:nvSpPr>
        <p:spPr bwMode="auto">
          <a:xfrm>
            <a:off x="6970713" y="5813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8" name="Oval 137"/>
          <p:cNvSpPr>
            <a:spLocks noChangeArrowheads="1"/>
          </p:cNvSpPr>
          <p:nvPr/>
        </p:nvSpPr>
        <p:spPr bwMode="auto">
          <a:xfrm>
            <a:off x="7051675"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9" name="Oval 138"/>
          <p:cNvSpPr>
            <a:spLocks noChangeArrowheads="1"/>
          </p:cNvSpPr>
          <p:nvPr/>
        </p:nvSpPr>
        <p:spPr bwMode="auto">
          <a:xfrm>
            <a:off x="7102475"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0" name="Oval 139"/>
          <p:cNvSpPr>
            <a:spLocks noChangeArrowheads="1"/>
          </p:cNvSpPr>
          <p:nvPr/>
        </p:nvSpPr>
        <p:spPr bwMode="auto">
          <a:xfrm>
            <a:off x="6850063" y="54213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1" name="Oval 140"/>
          <p:cNvSpPr>
            <a:spLocks noChangeArrowheads="1"/>
          </p:cNvSpPr>
          <p:nvPr/>
        </p:nvSpPr>
        <p:spPr bwMode="auto">
          <a:xfrm>
            <a:off x="7061200"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2" name="Oval 141"/>
          <p:cNvSpPr>
            <a:spLocks noChangeArrowheads="1"/>
          </p:cNvSpPr>
          <p:nvPr/>
        </p:nvSpPr>
        <p:spPr bwMode="auto">
          <a:xfrm>
            <a:off x="7091363" y="5430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3" name="Oval 142"/>
          <p:cNvSpPr>
            <a:spLocks noChangeArrowheads="1"/>
          </p:cNvSpPr>
          <p:nvPr/>
        </p:nvSpPr>
        <p:spPr bwMode="auto">
          <a:xfrm>
            <a:off x="6565900" y="59436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4" name="Oval 143"/>
          <p:cNvSpPr>
            <a:spLocks noChangeArrowheads="1"/>
          </p:cNvSpPr>
          <p:nvPr/>
        </p:nvSpPr>
        <p:spPr bwMode="auto">
          <a:xfrm>
            <a:off x="7021513" y="57102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5" name="Oval 144"/>
          <p:cNvSpPr>
            <a:spLocks noChangeArrowheads="1"/>
          </p:cNvSpPr>
          <p:nvPr/>
        </p:nvSpPr>
        <p:spPr bwMode="auto">
          <a:xfrm>
            <a:off x="7061200" y="54498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6" name="Oval 145"/>
          <p:cNvSpPr>
            <a:spLocks noChangeArrowheads="1"/>
          </p:cNvSpPr>
          <p:nvPr/>
        </p:nvSpPr>
        <p:spPr bwMode="auto">
          <a:xfrm>
            <a:off x="7213600"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7" name="Oval 146"/>
          <p:cNvSpPr>
            <a:spLocks noChangeArrowheads="1"/>
          </p:cNvSpPr>
          <p:nvPr/>
        </p:nvSpPr>
        <p:spPr bwMode="auto">
          <a:xfrm>
            <a:off x="7213600" y="5468938"/>
            <a:ext cx="41275" cy="365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8" name="Oval 147"/>
          <p:cNvSpPr>
            <a:spLocks noChangeArrowheads="1"/>
          </p:cNvSpPr>
          <p:nvPr/>
        </p:nvSpPr>
        <p:spPr bwMode="auto">
          <a:xfrm>
            <a:off x="7315200" y="55610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9" name="Oval 148"/>
          <p:cNvSpPr>
            <a:spLocks noChangeArrowheads="1"/>
          </p:cNvSpPr>
          <p:nvPr/>
        </p:nvSpPr>
        <p:spPr bwMode="auto">
          <a:xfrm>
            <a:off x="7315200" y="53371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0" name="Oval 149"/>
          <p:cNvSpPr>
            <a:spLocks noChangeArrowheads="1"/>
          </p:cNvSpPr>
          <p:nvPr/>
        </p:nvSpPr>
        <p:spPr bwMode="auto">
          <a:xfrm>
            <a:off x="7334250" y="56737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1" name="Oval 150"/>
          <p:cNvSpPr>
            <a:spLocks noChangeArrowheads="1"/>
          </p:cNvSpPr>
          <p:nvPr/>
        </p:nvSpPr>
        <p:spPr bwMode="auto">
          <a:xfrm>
            <a:off x="6727825" y="5599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2" name="Oval 151"/>
          <p:cNvSpPr>
            <a:spLocks noChangeArrowheads="1"/>
          </p:cNvSpPr>
          <p:nvPr/>
        </p:nvSpPr>
        <p:spPr bwMode="auto">
          <a:xfrm>
            <a:off x="5837238" y="59531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3" name="Oval 152"/>
          <p:cNvSpPr>
            <a:spLocks noChangeArrowheads="1"/>
          </p:cNvSpPr>
          <p:nvPr/>
        </p:nvSpPr>
        <p:spPr bwMode="auto">
          <a:xfrm>
            <a:off x="6686550" y="54768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4" name="Oval 153"/>
          <p:cNvSpPr>
            <a:spLocks noChangeArrowheads="1"/>
          </p:cNvSpPr>
          <p:nvPr/>
        </p:nvSpPr>
        <p:spPr bwMode="auto">
          <a:xfrm>
            <a:off x="7192963" y="5859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dirty="0">
                <a:solidFill>
                  <a:prstClr val="black"/>
                </a:solidFill>
                <a:latin typeface="Arial" pitchFamily="34" charset="0"/>
                <a:cs typeface="Arial" pitchFamily="34" charset="0"/>
              </a:rPr>
              <a:t>Homogenita rozptylu v rámci pokusných </a:t>
            </a:r>
            <a:r>
              <a:rPr lang="cs-CZ" b="1" dirty="0" smtClean="0">
                <a:solidFill>
                  <a:prstClr val="black"/>
                </a:solidFill>
                <a:latin typeface="Arial" pitchFamily="34" charset="0"/>
                <a:cs typeface="Arial" pitchFamily="34" charset="0"/>
              </a:rPr>
              <a:t>variant</a:t>
            </a:r>
            <a:endParaRPr lang="en-US" b="1"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en-US" b="1" dirty="0" err="1" smtClean="0">
                <a:solidFill>
                  <a:prstClr val="black"/>
                </a:solidFill>
                <a:latin typeface="Arial" pitchFamily="34" charset="0"/>
                <a:cs typeface="Arial" pitchFamily="34" charset="0"/>
              </a:rPr>
              <a:t>Bartlettov</a:t>
            </a:r>
            <a:r>
              <a:rPr lang="en-US" b="1" dirty="0" smtClean="0">
                <a:solidFill>
                  <a:prstClr val="black"/>
                </a:solidFill>
                <a:latin typeface="Arial" pitchFamily="34" charset="0"/>
                <a:cs typeface="Arial" pitchFamily="34" charset="0"/>
              </a:rPr>
              <a:t> test</a:t>
            </a:r>
            <a:endParaRPr lang="cs-CZ" b="1" dirty="0">
              <a:solidFill>
                <a:prstClr val="black"/>
              </a:solidFill>
              <a:latin typeface="Arial" pitchFamily="34" charset="0"/>
              <a:cs typeface="Arial" pitchFamily="34" charset="0"/>
            </a:endParaRP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Různé počty opakování</a:t>
            </a:r>
            <a:r>
              <a:rPr lang="cs-CZ" sz="140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nenormalitu dat. Pokud jsou počty opakování zcela odlišné(až na 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p:oleObj spid="_x0000_s17410" name="Rovnice" r:id="rId4" imgW="583920" imgH="215640" progId="Equation.3">
              <p:embed/>
            </p:oleObj>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p:oleObj spid="_x0000_s17411" name="Rovnice" r:id="rId5" imgW="634680" imgH="215640" progId="Equation.3">
              <p:embed/>
            </p:oleObj>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p:oleObj spid="_x0000_s17412" name="Rovnice" r:id="rId6" imgW="1396800" imgH="419040" progId="Equation.3">
              <p:embed/>
            </p:oleObj>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2086</Words>
  <Application>Microsoft Office PowerPoint</Application>
  <PresentationFormat>Předvádění na obrazovce (4:3)</PresentationFormat>
  <Paragraphs>461</Paragraphs>
  <Slides>28</Slides>
  <Notes>3</Notes>
  <HiddenSlides>0</HiddenSlides>
  <MMClips>0</MMClips>
  <ScaleCrop>false</ScaleCrop>
  <HeadingPairs>
    <vt:vector size="6" baseType="variant">
      <vt:variant>
        <vt:lpstr>Motiv</vt:lpstr>
      </vt:variant>
      <vt:variant>
        <vt:i4>2</vt:i4>
      </vt:variant>
      <vt:variant>
        <vt:lpstr>Vložené servery OLE</vt:lpstr>
      </vt:variant>
      <vt:variant>
        <vt:i4>2</vt:i4>
      </vt:variant>
      <vt:variant>
        <vt:lpstr>Nadpisy snímků</vt:lpstr>
      </vt:variant>
      <vt:variant>
        <vt:i4>28</vt:i4>
      </vt:variant>
    </vt:vector>
  </HeadingPairs>
  <TitlesOfParts>
    <vt:vector size="32" baseType="lpstr">
      <vt:lpstr>Motiv sady Office</vt:lpstr>
      <vt:lpstr>Administrativní</vt:lpstr>
      <vt:lpstr>Rovnice</vt:lpstr>
      <vt:lpstr>Chart</vt:lpstr>
      <vt:lpstr>XI. Analýza rozptylu</vt:lpstr>
      <vt:lpstr>Anotace</vt:lpstr>
      <vt:lpstr>Analýza rozptylu - ANOVA</vt:lpstr>
      <vt:lpstr>Analýza rozptylu - ANOVA</vt:lpstr>
      <vt:lpstr>Analýza rozptylu - ANOVA</vt:lpstr>
      <vt:lpstr>Analýza rozptylu - ANOVA</vt:lpstr>
      <vt:lpstr>Analýza rozptylu - ANOVA</vt:lpstr>
      <vt:lpstr>ANOVA – základní výpočet</vt:lpstr>
      <vt:lpstr>Jednoduchý ANOVA design</vt:lpstr>
      <vt:lpstr>Nested ANOVA</vt:lpstr>
      <vt:lpstr>Two way ANOVA</vt:lpstr>
      <vt:lpstr>Modely analýzy rozptylu -  základní výstup</vt:lpstr>
      <vt:lpstr>Analýza rozptylu -  obecný F test</vt:lpstr>
      <vt:lpstr>Analýza rozptylu -  Testy kontrastů</vt:lpstr>
      <vt:lpstr>Příklad: Anova - One way</vt:lpstr>
      <vt:lpstr>Příklad: Anova - One way</vt:lpstr>
      <vt:lpstr>Srovnání variant v testech</vt:lpstr>
      <vt:lpstr>Řada post-hoc testů v různých SW</vt:lpstr>
      <vt:lpstr>ANCOVA</vt:lpstr>
      <vt:lpstr>XI. Korelace</vt:lpstr>
      <vt:lpstr>Anotace</vt:lpstr>
      <vt:lpstr>Základy korelační analýzy - I.</vt:lpstr>
      <vt:lpstr>Základy korelační analýzy - II.</vt:lpstr>
      <vt:lpstr>Základy korelační analýzy - III.</vt:lpstr>
      <vt:lpstr>Základy korelační analýzy - IV. Srovnání dvou korelačních koeficientů (r)</vt:lpstr>
      <vt:lpstr>Základy korelační analýzy - V. Neparametrická korelace (rs)</vt:lpstr>
      <vt:lpstr>Korelace v grafech I.</vt:lpstr>
      <vt:lpstr>Korelace v grafech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XII.a Analýza rozptylu</dc:title>
  <dc:creator>cvanova</dc:creator>
  <cp:lastModifiedBy>Tery</cp:lastModifiedBy>
  <cp:revision>7</cp:revision>
  <dcterms:created xsi:type="dcterms:W3CDTF">2011-05-12T08:09:11Z</dcterms:created>
  <dcterms:modified xsi:type="dcterms:W3CDTF">2012-11-26T15:24:33Z</dcterms:modified>
</cp:coreProperties>
</file>