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8" r:id="rId4"/>
    <p:sldId id="259" r:id="rId5"/>
    <p:sldId id="287" r:id="rId6"/>
    <p:sldId id="260" r:id="rId7"/>
    <p:sldId id="261" r:id="rId8"/>
    <p:sldId id="262" r:id="rId9"/>
    <p:sldId id="263" r:id="rId10"/>
    <p:sldId id="264" r:id="rId11"/>
    <p:sldId id="286" r:id="rId12"/>
    <p:sldId id="265" r:id="rId13"/>
    <p:sldId id="289" r:id="rId14"/>
    <p:sldId id="266" r:id="rId15"/>
    <p:sldId id="267" r:id="rId16"/>
    <p:sldId id="291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5C52-FB31-4100-9147-7163647E9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0529-E037-4B25-B15B-C26F87B6E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40B8-3638-4867-8B3D-D0543828A5DC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BE68-EEF1-46D5-90A2-C5AA6ABB6A4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57313"/>
          </a:xfrm>
        </p:spPr>
        <p:txBody>
          <a:bodyPr/>
          <a:lstStyle/>
          <a:p>
            <a:pPr eaLnBrk="1" hangingPunct="1"/>
            <a:r>
              <a:rPr lang="cs-CZ" sz="3200" b="1" dirty="0" smtClean="0">
                <a:solidFill>
                  <a:schemeClr val="folHlink"/>
                </a:solidFill>
              </a:rPr>
              <a:t>Komplementové metody</a:t>
            </a:r>
            <a:r>
              <a:rPr lang="cs-CZ" sz="3200" b="1" i="1" dirty="0" smtClean="0">
                <a:solidFill>
                  <a:schemeClr val="folHlink"/>
                </a:solidFill>
              </a:rPr>
              <a:t/>
            </a:r>
            <a:br>
              <a:rPr lang="cs-CZ" sz="3200" b="1" i="1" dirty="0" smtClean="0">
                <a:solidFill>
                  <a:schemeClr val="folHlink"/>
                </a:solidFill>
              </a:rPr>
            </a:br>
            <a:r>
              <a:rPr lang="cs-CZ" sz="1800" b="1" dirty="0" smtClean="0">
                <a:solidFill>
                  <a:schemeClr val="accent1"/>
                </a:solidFill>
              </a:rPr>
              <a:t>metody využívající faktu aktivace komplementového systému komplexem – antigen-protilátka, </a:t>
            </a:r>
            <a:r>
              <a:rPr lang="cs-CZ" sz="2400" b="1" dirty="0" smtClean="0">
                <a:solidFill>
                  <a:schemeClr val="accent1"/>
                </a:solidFill>
              </a:rPr>
              <a:t>KFR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357313"/>
            <a:ext cx="7019925" cy="5240039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sz="8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u="sng" dirty="0" smtClean="0">
                <a:solidFill>
                  <a:srgbClr val="7030A0"/>
                </a:solidFill>
              </a:rPr>
              <a:t>Složky reakce</a:t>
            </a:r>
            <a:r>
              <a:rPr lang="cs-CZ" sz="2400" b="1" dirty="0" smtClean="0">
                <a:solidFill>
                  <a:srgbClr val="7030A0"/>
                </a:solidFill>
              </a:rPr>
              <a:t>: </a:t>
            </a:r>
            <a:r>
              <a:rPr lang="cs-CZ" sz="2400" dirty="0" smtClean="0"/>
              <a:t>Ab, </a:t>
            </a:r>
            <a:r>
              <a:rPr lang="cs-CZ" sz="2400" dirty="0" err="1" smtClean="0"/>
              <a:t>Ag</a:t>
            </a:r>
            <a:r>
              <a:rPr lang="cs-CZ" sz="2400" dirty="0" smtClean="0"/>
              <a:t>, C, ERY, hemolyzin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 Ab- </a:t>
            </a:r>
            <a:r>
              <a:rPr lang="cs-CZ" sz="2400" dirty="0" smtClean="0"/>
              <a:t> </a:t>
            </a:r>
            <a:r>
              <a:rPr lang="cs-CZ" sz="2400" b="1" i="1" dirty="0" smtClean="0"/>
              <a:t>vyšetřované sérum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chceme v něm </a:t>
            </a:r>
            <a:r>
              <a:rPr lang="cs-CZ" sz="2400" b="1" i="1" dirty="0" smtClean="0"/>
              <a:t>prokázat protilátku</a:t>
            </a:r>
            <a:r>
              <a:rPr lang="cs-CZ" sz="2400" dirty="0" smtClean="0"/>
              <a:t> </a:t>
            </a:r>
            <a:r>
              <a:rPr lang="cs-CZ" sz="2400" i="1" dirty="0" smtClean="0"/>
              <a:t>/ komplement v séru je tepelně inaktivován /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/>
              <a:t>známý specifický </a:t>
            </a:r>
            <a:r>
              <a:rPr lang="cs-CZ" sz="2400" b="1" i="1" dirty="0" err="1" smtClean="0"/>
              <a:t>Ag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- jsou-li v séru Ab, vytvoří se </a:t>
            </a:r>
            <a:r>
              <a:rPr lang="cs-CZ" sz="2400" b="1" i="1" dirty="0" err="1" smtClean="0"/>
              <a:t>imunokomplex</a:t>
            </a:r>
            <a:r>
              <a:rPr lang="cs-CZ" sz="2400" b="1" i="1" dirty="0" smtClean="0"/>
              <a:t> IK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ym typeface="Symbol" pitchFamily="18" charset="2"/>
              </a:rPr>
              <a:t></a:t>
            </a:r>
            <a:r>
              <a:rPr lang="cs-CZ" sz="2400" dirty="0" smtClean="0"/>
              <a:t> </a:t>
            </a:r>
            <a:r>
              <a:rPr lang="cs-CZ" sz="2400" b="1" i="1" dirty="0" smtClean="0"/>
              <a:t>KOMPLEMENT </a:t>
            </a:r>
            <a:r>
              <a:rPr lang="cs-CZ" sz="2400" dirty="0" smtClean="0"/>
              <a:t>- zdrojem nejčastěji sérum morčete </a:t>
            </a:r>
            <a:r>
              <a:rPr lang="cs-CZ" sz="2400" b="1" i="1" dirty="0" smtClean="0"/>
              <a:t>(váže se na IK a aktivuje protilátku)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>
                <a:solidFill>
                  <a:srgbClr val="7030A0"/>
                </a:solidFill>
              </a:rPr>
              <a:t>hemolytický komplex: </a:t>
            </a:r>
            <a:r>
              <a:rPr lang="cs-CZ" sz="2400" dirty="0" smtClean="0">
                <a:solidFill>
                  <a:srgbClr val="7030A0"/>
                </a:solidFill>
              </a:rPr>
              <a:t> </a:t>
            </a:r>
            <a:r>
              <a:rPr lang="cs-CZ" sz="2400" b="1" i="1" dirty="0" err="1" smtClean="0"/>
              <a:t>komplex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Ag</a:t>
            </a:r>
            <a:r>
              <a:rPr lang="cs-CZ" sz="2400" b="1" i="1" dirty="0" smtClean="0"/>
              <a:t> /beraní ERY/ a protilátky </a:t>
            </a:r>
            <a:r>
              <a:rPr lang="cs-CZ" sz="2400" b="1" i="1" dirty="0" smtClean="0">
                <a:sym typeface="Symbol" pitchFamily="18" charset="2"/>
              </a:rPr>
              <a:t>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EMBOCEPTORu</a:t>
            </a:r>
            <a:r>
              <a:rPr lang="cs-CZ" sz="2400" b="1" i="1" dirty="0" smtClean="0"/>
              <a:t> /hemolyzinu</a:t>
            </a:r>
            <a:r>
              <a:rPr lang="cs-CZ" sz="2400" dirty="0" smtClean="0"/>
              <a:t>/, získaného imunizací králičího séra beraními erytrocyty</a:t>
            </a:r>
            <a:endParaRPr lang="cs-CZ" sz="24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r>
              <a:rPr lang="cs-CZ" sz="2400" dirty="0" smtClean="0"/>
              <a:t>aby došlo k hemolýze je nutná </a:t>
            </a:r>
            <a:r>
              <a:rPr lang="cs-CZ" sz="2400" b="1" i="1" dirty="0" smtClean="0"/>
              <a:t>spoluúčast KOMPLEMENTU</a:t>
            </a:r>
            <a:r>
              <a:rPr lang="cs-CZ" sz="2400" dirty="0" smtClean="0"/>
              <a:t> a inkubace 30 minut při 30 </a:t>
            </a:r>
            <a:r>
              <a:rPr lang="cs-CZ" sz="2400" dirty="0" smtClean="0">
                <a:sym typeface="Symbol" pitchFamily="18" charset="2"/>
              </a:rPr>
              <a:t></a:t>
            </a:r>
            <a:r>
              <a:rPr lang="cs-CZ" sz="2400" dirty="0" smtClean="0"/>
              <a:t>C</a:t>
            </a:r>
            <a:endParaRPr lang="cs-CZ" sz="2400" i="1" dirty="0" smtClean="0"/>
          </a:p>
          <a:p>
            <a:pPr eaLnBrk="1" hangingPunct="1">
              <a:lnSpc>
                <a:spcPct val="80000"/>
              </a:lnSpc>
              <a:buFont typeface="Symbol" pitchFamily="18" charset="2"/>
              <a:buChar char="®"/>
            </a:pPr>
            <a:endParaRPr lang="cs-CZ" sz="2000" i="1" dirty="0" smtClean="0">
              <a:solidFill>
                <a:schemeClr val="folHlink"/>
              </a:solidFill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804025" y="2420888"/>
          <a:ext cx="2339975" cy="1049337"/>
        </p:xfrm>
        <a:graphic>
          <a:graphicData uri="http://schemas.openxmlformats.org/presentationml/2006/ole">
            <p:oleObj spid="_x0000_s1026" name="Rastrový obrázek" r:id="rId3" imgW="2123810" imgH="952633" progId="PBrush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950075" y="4437112"/>
          <a:ext cx="2193925" cy="1008062"/>
        </p:xfrm>
        <a:graphic>
          <a:graphicData uri="http://schemas.openxmlformats.org/presentationml/2006/ole">
            <p:oleObj spid="_x0000_s1027" name="Rastrový obrázek" r:id="rId4" imgW="2114845" imgH="971686" progId="PBrush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435975" cy="6453336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Podle typu přenosu se </a:t>
            </a:r>
            <a:r>
              <a:rPr lang="cs-CZ" sz="5100" b="1" dirty="0" err="1" smtClean="0">
                <a:solidFill>
                  <a:srgbClr val="7030A0"/>
                </a:solidFill>
              </a:rPr>
              <a:t>bloty</a:t>
            </a:r>
            <a:r>
              <a:rPr lang="cs-CZ" sz="5100" b="1" dirty="0" smtClean="0">
                <a:solidFill>
                  <a:srgbClr val="7030A0"/>
                </a:solidFill>
              </a:rPr>
              <a:t> liší: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Difůzní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 přenosovém pufru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Vakuový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pomocí vakua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Kapilární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přenos kapilárními silami přes filtrační papír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Tankový </a:t>
            </a:r>
            <a:r>
              <a:rPr lang="cs-CZ" sz="5100" b="1" dirty="0" err="1" smtClean="0">
                <a:solidFill>
                  <a:schemeClr val="folHlink"/>
                </a:solidFill>
              </a:rPr>
              <a:t>elektroblotting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k přenosu využito el. pole (2-3l pufru), na boku nádoby - elektrody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>
                <a:solidFill>
                  <a:schemeClr val="folHlink"/>
                </a:solidFill>
              </a:rPr>
              <a:t>„</a:t>
            </a:r>
            <a:r>
              <a:rPr lang="cs-CZ" sz="5100" b="1" dirty="0" err="1" smtClean="0">
                <a:solidFill>
                  <a:schemeClr val="folHlink"/>
                </a:solidFill>
              </a:rPr>
              <a:t>Semi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dry</a:t>
            </a:r>
            <a:r>
              <a:rPr lang="cs-CZ" sz="5100" b="1" dirty="0" smtClean="0">
                <a:solidFill>
                  <a:schemeClr val="folHlink"/>
                </a:solidFill>
              </a:rPr>
              <a:t>“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využití plošných elektrod (100 ml)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err="1" smtClean="0">
                <a:solidFill>
                  <a:schemeClr val="folHlink"/>
                </a:solidFill>
              </a:rPr>
              <a:t>Kapkovací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dot</a:t>
            </a:r>
            <a:r>
              <a:rPr lang="cs-CZ" sz="5100" b="1" dirty="0" smtClean="0">
                <a:solidFill>
                  <a:schemeClr val="folHlink"/>
                </a:solidFill>
              </a:rPr>
              <a:t> </a:t>
            </a:r>
            <a:r>
              <a:rPr lang="cs-CZ" sz="5100" b="1" dirty="0" err="1" smtClean="0">
                <a:solidFill>
                  <a:schemeClr val="folHlink"/>
                </a:solidFill>
              </a:rPr>
              <a:t>blotting</a:t>
            </a:r>
            <a:r>
              <a:rPr lang="cs-CZ" sz="5100" b="1" dirty="0" smtClean="0">
                <a:solidFill>
                  <a:schemeClr val="folHlink"/>
                </a:solidFill>
              </a:rPr>
              <a:t>:</a:t>
            </a:r>
            <a:r>
              <a:rPr lang="cs-CZ" sz="5100" dirty="0" smtClean="0"/>
              <a:t> bílkoviny nejsou </a:t>
            </a:r>
            <a:r>
              <a:rPr lang="cs-CZ" sz="5100" dirty="0" err="1" smtClean="0"/>
              <a:t>rozseparovány</a:t>
            </a:r>
            <a:r>
              <a:rPr lang="cs-CZ" sz="5100" dirty="0" smtClean="0"/>
              <a:t> – imobilizace jednotlivých vzorků</a:t>
            </a:r>
          </a:p>
          <a:p>
            <a:pPr eaLnBrk="1" hangingPunct="1">
              <a:lnSpc>
                <a:spcPct val="80000"/>
              </a:lnSpc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rgbClr val="7030A0"/>
                </a:solidFill>
              </a:rPr>
              <a:t>Používané membrány:</a:t>
            </a:r>
            <a:endParaRPr lang="cs-CZ" sz="5100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Nylonová</a:t>
            </a:r>
            <a:r>
              <a:rPr lang="cs-CZ" sz="5100" dirty="0" smtClean="0"/>
              <a:t> – elektrostatická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PVDF </a:t>
            </a:r>
            <a:r>
              <a:rPr lang="cs-CZ" sz="5100" dirty="0" smtClean="0"/>
              <a:t>(</a:t>
            </a:r>
            <a:r>
              <a:rPr lang="cs-CZ" sz="5100" dirty="0" err="1" smtClean="0"/>
              <a:t>polyvinylen</a:t>
            </a:r>
            <a:r>
              <a:rPr lang="cs-CZ" sz="5100" dirty="0" smtClean="0"/>
              <a:t> </a:t>
            </a:r>
            <a:r>
              <a:rPr lang="cs-CZ" sz="5100" dirty="0" err="1" smtClean="0"/>
              <a:t>difluoridová</a:t>
            </a:r>
            <a:r>
              <a:rPr lang="cs-CZ" sz="5100" dirty="0" smtClean="0"/>
              <a:t>) – hydrofilní interakce</a:t>
            </a:r>
          </a:p>
          <a:p>
            <a:pPr eaLnBrk="1" hangingPunct="1">
              <a:lnSpc>
                <a:spcPct val="80000"/>
              </a:lnSpc>
            </a:pPr>
            <a:r>
              <a:rPr lang="cs-CZ" sz="5100" b="1" dirty="0" smtClean="0"/>
              <a:t>Nitrocelulosová</a:t>
            </a:r>
            <a:r>
              <a:rPr lang="cs-CZ" sz="5100" dirty="0" smtClean="0"/>
              <a:t> – hydrofilní interakce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5100" b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folHlink"/>
                </a:solidFill>
              </a:rPr>
              <a:t>WESTERN BLOT</a:t>
            </a:r>
            <a:endParaRPr lang="cs-CZ" sz="51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dirty="0" smtClean="0"/>
              <a:t>3 kroky: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1. SDS PAGE</a:t>
            </a:r>
            <a:r>
              <a:rPr lang="cs-CZ" sz="5100" dirty="0" smtClean="0"/>
              <a:t> (gradientová elektroforéza)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2. BLOTTING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5100" b="1" dirty="0" smtClean="0">
                <a:solidFill>
                  <a:schemeClr val="accent1"/>
                </a:solidFill>
              </a:rPr>
              <a:t>3. IMUNODETEKCE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2060"/>
                </a:solidFill>
              </a:rPr>
              <a:t>SDS PAGE</a:t>
            </a:r>
            <a:endParaRPr lang="cs-CZ" dirty="0" smtClean="0">
              <a:solidFill>
                <a:srgbClr val="002060"/>
              </a:solidFill>
            </a:endParaRPr>
          </a:p>
        </p:txBody>
      </p:sp>
      <p:sp>
        <p:nvSpPr>
          <p:cNvPr id="45059" name="Obdélník 3"/>
          <p:cNvSpPr>
            <a:spLocks noChangeArrowheads="1"/>
          </p:cNvSpPr>
          <p:nvPr/>
        </p:nvSpPr>
        <p:spPr bwMode="auto">
          <a:xfrm>
            <a:off x="285750" y="1428750"/>
            <a:ext cx="85010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b="1"/>
              <a:t>Nejpoužívanější metodou je PAGE – SDS elektroforéza v polyakrylamidovém gelu v přítomnosti </a:t>
            </a:r>
            <a:r>
              <a:rPr lang="cs-CZ" sz="2200" b="1">
                <a:solidFill>
                  <a:schemeClr val="folHlink"/>
                </a:solidFill>
              </a:rPr>
              <a:t>SDS</a:t>
            </a:r>
            <a:r>
              <a:rPr lang="cs-CZ" sz="2200" b="1"/>
              <a:t> (sodium dodecyl sulphate). Umožňuje následné určení relativních molekulových hmotností jednotlivých proteinových frakcí. </a:t>
            </a:r>
          </a:p>
          <a:p>
            <a:r>
              <a:rPr lang="cs-CZ" sz="2200" b="1"/>
              <a:t>Polyakrylamidové gely se připravují kopolymerací polymerů – </a:t>
            </a:r>
            <a:r>
              <a:rPr lang="cs-CZ" sz="2200" b="1" i="1">
                <a:solidFill>
                  <a:schemeClr val="folHlink"/>
                </a:solidFill>
              </a:rPr>
              <a:t>akrylamidu</a:t>
            </a:r>
            <a:r>
              <a:rPr lang="cs-CZ" sz="2200" b="1">
                <a:solidFill>
                  <a:schemeClr val="folHlink"/>
                </a:solidFill>
              </a:rPr>
              <a:t> </a:t>
            </a:r>
            <a:r>
              <a:rPr lang="cs-CZ" sz="2200" b="1"/>
              <a:t>a </a:t>
            </a:r>
            <a:r>
              <a:rPr lang="cs-CZ" sz="2200" b="1" i="1">
                <a:solidFill>
                  <a:schemeClr val="folHlink"/>
                </a:solidFill>
              </a:rPr>
              <a:t>N,N’–methylen-bis-akrylamidu</a:t>
            </a:r>
            <a:r>
              <a:rPr lang="cs-CZ" sz="2200" b="1"/>
              <a:t> (BISu).</a:t>
            </a:r>
          </a:p>
          <a:p>
            <a:r>
              <a:rPr lang="cs-CZ" sz="2200" b="1"/>
              <a:t>Polymerací akrylamidu vznikají dlouhé řetězce polymerů, zařazení BISu způsobuje zesílení „můstky“, které vznikají z bifunkčních zbytků BISu. Vytvořená polyakrylamidová matice nese elektrický náboj a je chemicky dost inertní. Pro stanovení Mr se používá SDS detergent. </a:t>
            </a:r>
          </a:p>
        </p:txBody>
      </p:sp>
      <p:sp>
        <p:nvSpPr>
          <p:cNvPr id="45060" name="Obdélník 3"/>
          <p:cNvSpPr>
            <a:spLocks noChangeArrowheads="1"/>
          </p:cNvSpPr>
          <p:nvPr/>
        </p:nvSpPr>
        <p:spPr bwMode="auto">
          <a:xfrm>
            <a:off x="285750" y="5357813"/>
            <a:ext cx="8858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- SDS – </a:t>
            </a:r>
            <a:r>
              <a:rPr lang="cs-CZ" sz="2000" b="1" i="1" dirty="0" err="1">
                <a:solidFill>
                  <a:srgbClr val="002060"/>
                </a:solidFill>
              </a:rPr>
              <a:t>sodium</a:t>
            </a:r>
            <a:r>
              <a:rPr lang="cs-CZ" sz="2000" b="1" i="1" dirty="0">
                <a:solidFill>
                  <a:srgbClr val="002060"/>
                </a:solidFill>
              </a:rPr>
              <a:t> </a:t>
            </a:r>
            <a:r>
              <a:rPr lang="cs-CZ" sz="2000" b="1" i="1" dirty="0" err="1">
                <a:solidFill>
                  <a:srgbClr val="002060"/>
                </a:solidFill>
              </a:rPr>
              <a:t>dodecylsulfát</a:t>
            </a:r>
            <a:r>
              <a:rPr lang="cs-CZ" sz="2000" b="1" dirty="0">
                <a:solidFill>
                  <a:srgbClr val="002060"/>
                </a:solidFill>
              </a:rPr>
              <a:t> – </a:t>
            </a:r>
            <a:r>
              <a:rPr lang="cs-CZ" sz="2000" dirty="0"/>
              <a:t>TENZID, váže se v poměru 1,4 g SDS/ 1 g bílkoviny</a:t>
            </a:r>
          </a:p>
          <a:p>
            <a:r>
              <a:rPr lang="cs-CZ" sz="2000" dirty="0"/>
              <a:t>   </a:t>
            </a:r>
            <a:r>
              <a:rPr lang="cs-CZ" sz="2000" dirty="0">
                <a:sym typeface="Symbol" pitchFamily="18" charset="2"/>
              </a:rPr>
              <a:t></a:t>
            </a:r>
            <a:r>
              <a:rPr lang="cs-CZ" sz="2000" dirty="0"/>
              <a:t> udílí bílkovinám  </a:t>
            </a:r>
            <a:r>
              <a:rPr lang="cs-CZ" sz="2000" b="1" dirty="0"/>
              <a:t>UNIFORMNÍ náboj, její vlastní náboj pozbude významu a dělení může probíhat podle velikosti molekul.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564904"/>
            <a:ext cx="8483600" cy="388843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cs-CZ" sz="2600" dirty="0" err="1" smtClean="0"/>
              <a:t>Blotovacím</a:t>
            </a:r>
            <a:r>
              <a:rPr lang="cs-CZ" sz="2600" dirty="0" smtClean="0"/>
              <a:t> zařízením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r>
              <a:rPr lang="cs-CZ" sz="2600" dirty="0" smtClean="0"/>
              <a:t> přeneseme rozdělené proteiny pomocí el. proudu.</a:t>
            </a:r>
          </a:p>
          <a:p>
            <a:r>
              <a:rPr lang="cs-CZ" sz="2600" dirty="0" smtClean="0"/>
              <a:t>Sestavíme </a:t>
            </a:r>
            <a:r>
              <a:rPr lang="cs-CZ" sz="2600" dirty="0" err="1" smtClean="0"/>
              <a:t>blotovací</a:t>
            </a:r>
            <a:r>
              <a:rPr lang="cs-CZ" sz="2600" dirty="0" smtClean="0"/>
              <a:t> zařízení pro </a:t>
            </a:r>
            <a:r>
              <a:rPr lang="cs-CZ" sz="2600" dirty="0" err="1" smtClean="0"/>
              <a:t>semi</a:t>
            </a:r>
            <a:r>
              <a:rPr lang="cs-CZ" sz="2600" dirty="0" smtClean="0"/>
              <a:t>-</a:t>
            </a:r>
            <a:r>
              <a:rPr lang="cs-CZ" sz="2600" dirty="0" err="1" smtClean="0"/>
              <a:t>dry</a:t>
            </a:r>
            <a:r>
              <a:rPr lang="cs-CZ" sz="2600" dirty="0" smtClean="0"/>
              <a:t> </a:t>
            </a:r>
            <a:r>
              <a:rPr lang="cs-CZ" sz="2600" dirty="0" err="1" smtClean="0"/>
              <a:t>blotting</a:t>
            </a:r>
            <a:endParaRPr lang="cs-CZ" sz="2600" dirty="0" smtClean="0"/>
          </a:p>
          <a:p>
            <a:r>
              <a:rPr lang="cs-CZ" sz="2600" dirty="0" smtClean="0"/>
              <a:t>Na grafitovou elektrodu umístníme filtr. Papíry navlhčené transferovým pufrem, pak nitrocelulózovou membránu, gel s proteiny a další </a:t>
            </a:r>
            <a:r>
              <a:rPr lang="cs-CZ" sz="2600" dirty="0" err="1" smtClean="0"/>
              <a:t>navhčené</a:t>
            </a:r>
            <a:r>
              <a:rPr lang="cs-CZ" sz="2600" dirty="0" smtClean="0"/>
              <a:t> filtr. Papíry</a:t>
            </a:r>
          </a:p>
          <a:p>
            <a:r>
              <a:rPr lang="cs-CZ" sz="2600" dirty="0" smtClean="0"/>
              <a:t>Přiložíme elektrody a zapojíme ke zdroji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323850" y="0"/>
            <a:ext cx="83915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Molekula určitého proteinu postupuje v gelu až do momentu, kdy velikost pórů je menší než velikost molekuly a ta se v tomto místě gelu „zasekne“. </a:t>
            </a:r>
          </a:p>
          <a:p>
            <a:r>
              <a:rPr lang="cs-CZ" sz="2400" b="1" dirty="0"/>
              <a:t>Použitím směsi standardních bílkovin se známou </a:t>
            </a:r>
            <a:r>
              <a:rPr lang="cs-CZ" sz="2400" b="1" dirty="0" err="1"/>
              <a:t>Mr</a:t>
            </a:r>
            <a:r>
              <a:rPr lang="cs-CZ" sz="2400" b="1" dirty="0"/>
              <a:t> a po sestrojení kalibrační křivky je možné vypočítat </a:t>
            </a:r>
            <a:r>
              <a:rPr lang="cs-CZ" sz="2400" b="1" dirty="0" err="1"/>
              <a:t>Mr</a:t>
            </a:r>
            <a:r>
              <a:rPr lang="cs-CZ" sz="2400" b="1" dirty="0"/>
              <a:t> jednotlivých frakcí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WB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b="1" dirty="0" smtClean="0">
                <a:solidFill>
                  <a:schemeClr val="folHlink"/>
                </a:solidFill>
              </a:rPr>
              <a:t>IMUNODETEKCE</a:t>
            </a:r>
            <a:endParaRPr lang="cs-CZ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 smtClean="0"/>
              <a:t>Z membrány odřízneme sjezd s proteinovými standardy a obarvíme </a:t>
            </a:r>
            <a:r>
              <a:rPr lang="cs-CZ" dirty="0" err="1" smtClean="0"/>
              <a:t>amidočerní</a:t>
            </a:r>
            <a:r>
              <a:rPr lang="cs-CZ" dirty="0" smtClean="0"/>
              <a:t>, propláchneme v </a:t>
            </a:r>
            <a:r>
              <a:rPr lang="cs-CZ" dirty="0" err="1" smtClean="0"/>
              <a:t>prom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Inkubace s </a:t>
            </a:r>
            <a:r>
              <a:rPr lang="cs-CZ" u="sng" dirty="0" smtClean="0"/>
              <a:t>primární protilátkou</a:t>
            </a:r>
            <a:r>
              <a:rPr lang="cs-CZ" dirty="0" smtClean="0"/>
              <a:t> v </a:t>
            </a:r>
            <a:r>
              <a:rPr lang="cs-CZ" dirty="0" err="1" smtClean="0"/>
              <a:t>blokov</a:t>
            </a:r>
            <a:r>
              <a:rPr lang="cs-CZ" dirty="0" smtClean="0"/>
              <a:t>. roztoku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a následně se </a:t>
            </a:r>
            <a:r>
              <a:rPr lang="cs-CZ" u="sng" dirty="0" smtClean="0"/>
              <a:t>sekundární  protilátkou</a:t>
            </a:r>
            <a:r>
              <a:rPr lang="cs-CZ" dirty="0" smtClean="0"/>
              <a:t> v blokovacím roztoku.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Promyjeme a vložíme do substrátového roztoku, dokud se neobjeví bandy (barví se proteiny)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Vyvolávání ukončíme namočením membrán do vodovodní vody,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gel-napisy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484313"/>
            <a:ext cx="5113337" cy="4797425"/>
          </a:xfrm>
          <a:noFill/>
          <a:ln>
            <a:solidFill>
              <a:schemeClr val="tx1"/>
            </a:solidFill>
          </a:ln>
        </p:spPr>
      </p:pic>
      <p:sp>
        <p:nvSpPr>
          <p:cNvPr id="49155" name="Text Box 4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8291513" cy="12192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  <a:t>Výsledky PAGE analýzy</a:t>
            </a:r>
            <a:br>
              <a:rPr lang="cs-CZ" sz="3200" b="1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en-GB" sz="3200" b="1" smtClean="0">
                <a:solidFill>
                  <a:schemeClr val="hlink"/>
                </a:solidFill>
                <a:cs typeface="Times New Roman" pitchFamily="18" charset="0"/>
              </a:rPr>
              <a:t>SDS-gradient PAGE</a:t>
            </a:r>
            <a:r>
              <a:rPr lang="cs-CZ" sz="3200" b="1" smtClean="0">
                <a:solidFill>
                  <a:schemeClr val="hlink"/>
                </a:solidFill>
              </a:rPr>
              <a:t> proteinový profil</a:t>
            </a:r>
            <a:endParaRPr lang="en-CA" sz="3200" b="1" smtClean="0">
              <a:solidFill>
                <a:schemeClr val="hlink"/>
              </a:solidFill>
            </a:endParaRP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580063" y="2333685"/>
            <a:ext cx="356393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/>
              <a:t>Z gelu se mohou rozeznat typické rozdíly mezi</a:t>
            </a:r>
          </a:p>
          <a:p>
            <a:r>
              <a:rPr lang="cs-CZ" sz="2400" dirty="0"/>
              <a:t>-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afzelii</a:t>
            </a:r>
            <a:r>
              <a:rPr lang="cs-CZ" sz="2400" dirty="0"/>
              <a:t> a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garinii</a:t>
            </a:r>
            <a:r>
              <a:rPr lang="cs-CZ" sz="2400" b="1" i="1" dirty="0">
                <a:solidFill>
                  <a:schemeClr val="accent1"/>
                </a:solidFill>
              </a:rPr>
              <a:t> </a:t>
            </a:r>
            <a:r>
              <a:rPr lang="cs-CZ" sz="2400" dirty="0"/>
              <a:t>(linie 5, Linie 6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dirty="0"/>
              <a:t>- </a:t>
            </a:r>
            <a:r>
              <a:rPr lang="cs-CZ" sz="2400" dirty="0" err="1"/>
              <a:t>spirochetou</a:t>
            </a:r>
            <a:r>
              <a:rPr lang="cs-CZ" sz="2400" dirty="0"/>
              <a:t> (linie </a:t>
            </a:r>
            <a:r>
              <a:rPr lang="cs-CZ" sz="2400" b="1" dirty="0"/>
              <a:t>1)</a:t>
            </a:r>
            <a:r>
              <a:rPr lang="cs-CZ" sz="2400" dirty="0"/>
              <a:t> izolovanou z larvy </a:t>
            </a:r>
            <a:r>
              <a:rPr lang="cs-CZ" sz="2400" i="1" dirty="0" err="1"/>
              <a:t>Culex</a:t>
            </a:r>
            <a:r>
              <a:rPr lang="cs-CZ" sz="2400" i="1" dirty="0"/>
              <a:t> (C.) </a:t>
            </a:r>
            <a:r>
              <a:rPr lang="cs-CZ" sz="2400" i="1" dirty="0" err="1"/>
              <a:t>pipiens</a:t>
            </a:r>
            <a:r>
              <a:rPr lang="cs-CZ" sz="2400" i="1" dirty="0"/>
              <a:t> </a:t>
            </a:r>
            <a:r>
              <a:rPr lang="cs-CZ" sz="2400" i="1" dirty="0" err="1"/>
              <a:t>pipiens</a:t>
            </a:r>
            <a:r>
              <a:rPr lang="cs-CZ" sz="2400" dirty="0"/>
              <a:t> a </a:t>
            </a:r>
            <a:r>
              <a:rPr lang="cs-CZ" sz="2400" b="1" i="1" dirty="0">
                <a:solidFill>
                  <a:schemeClr val="accent1"/>
                </a:solidFill>
              </a:rPr>
              <a:t>B. </a:t>
            </a:r>
            <a:r>
              <a:rPr lang="cs-CZ" sz="2400" b="1" i="1" dirty="0" err="1">
                <a:solidFill>
                  <a:schemeClr val="accent1"/>
                </a:solidFill>
              </a:rPr>
              <a:t>afzelii</a:t>
            </a:r>
            <a:r>
              <a:rPr lang="cs-CZ" sz="2400" dirty="0"/>
              <a:t> (linie 2) izolovaná z imaga </a:t>
            </a:r>
            <a:r>
              <a:rPr lang="cs-CZ" sz="2400" i="1" dirty="0" err="1"/>
              <a:t>Culex</a:t>
            </a:r>
            <a:r>
              <a:rPr lang="cs-CZ" sz="2400" i="1" dirty="0"/>
              <a:t> (C.) </a:t>
            </a:r>
            <a:r>
              <a:rPr lang="cs-CZ" sz="2400" i="1" dirty="0" err="1"/>
              <a:t>pipiens</a:t>
            </a:r>
            <a:r>
              <a:rPr lang="cs-CZ" sz="2400" i="1" dirty="0"/>
              <a:t> </a:t>
            </a:r>
            <a:r>
              <a:rPr lang="cs-CZ" sz="2400" i="1" dirty="0" err="1"/>
              <a:t>molestus</a:t>
            </a:r>
            <a:endParaRPr lang="cs-CZ" sz="2400" i="1" dirty="0"/>
          </a:p>
          <a:p>
            <a:endParaRPr lang="cs-CZ" sz="2400" i="1" dirty="0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5651500" y="1341438"/>
            <a:ext cx="18732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 dirty="0" smtClean="0"/>
              <a:t>Vyhodnocení Denzitometricky</a:t>
            </a:r>
          </a:p>
          <a:p>
            <a:r>
              <a:rPr lang="cs-CZ" b="1" dirty="0" smtClean="0"/>
              <a:t>Legenda</a:t>
            </a:r>
            <a:r>
              <a:rPr lang="cs-CZ" b="1" dirty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5816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8. standard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9"/>
          <p:cNvSpPr>
            <a:spLocks noChangeArrowheads="1"/>
          </p:cNvSpPr>
          <p:nvPr/>
        </p:nvSpPr>
        <p:spPr bwMode="auto">
          <a:xfrm>
            <a:off x="179512" y="4057328"/>
            <a:ext cx="82137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cs-CZ" sz="2000" dirty="0" smtClean="0"/>
          </a:p>
          <a:p>
            <a:pPr eaLnBrk="0" hangingPunct="0"/>
            <a:r>
              <a:rPr lang="cs-CZ" sz="2000" dirty="0" smtClean="0"/>
              <a:t>Nitrocelulózová </a:t>
            </a:r>
            <a:r>
              <a:rPr lang="cs-CZ" sz="2000" dirty="0"/>
              <a:t>membrána s </a:t>
            </a:r>
            <a:r>
              <a:rPr lang="cs-CZ" sz="2000" dirty="0" smtClean="0"/>
              <a:t>rozděleným </a:t>
            </a:r>
            <a:r>
              <a:rPr lang="cs-CZ" sz="2000" dirty="0" err="1" smtClean="0"/>
              <a:t>antigenen</a:t>
            </a:r>
            <a:r>
              <a:rPr lang="cs-CZ" sz="2000" dirty="0" smtClean="0"/>
              <a:t> </a:t>
            </a:r>
            <a:r>
              <a:rPr lang="cs-CZ" sz="2000" i="1" dirty="0" smtClean="0"/>
              <a:t>B. </a:t>
            </a:r>
            <a:r>
              <a:rPr lang="cs-CZ" sz="2000" i="1" dirty="0" err="1" smtClean="0"/>
              <a:t>afzelii</a:t>
            </a:r>
            <a:r>
              <a:rPr lang="cs-CZ" sz="2000" dirty="0"/>
              <a:t>, </a:t>
            </a:r>
            <a:r>
              <a:rPr lang="cs-CZ" sz="2000" dirty="0" smtClean="0"/>
              <a:t>směs, </a:t>
            </a:r>
            <a:r>
              <a:rPr lang="cs-CZ" sz="2000" i="1" dirty="0" smtClean="0"/>
              <a:t>B. </a:t>
            </a:r>
            <a:r>
              <a:rPr lang="cs-CZ" sz="2000" i="1" dirty="0" err="1" smtClean="0"/>
              <a:t>garinii</a:t>
            </a:r>
            <a:r>
              <a:rPr lang="cs-CZ" sz="2000" i="1" dirty="0" smtClean="0"/>
              <a:t> </a:t>
            </a:r>
          </a:p>
          <a:p>
            <a:pPr eaLnBrk="0" hangingPunct="0"/>
            <a:r>
              <a:rPr lang="cs-CZ" sz="2000" i="1" dirty="0" smtClean="0"/>
              <a:t>metodou </a:t>
            </a:r>
            <a:r>
              <a:rPr lang="cs-CZ" sz="2000" i="1" dirty="0" smtClean="0">
                <a:solidFill>
                  <a:srgbClr val="FF0000"/>
                </a:solidFill>
              </a:rPr>
              <a:t>SDS PAGE</a:t>
            </a:r>
          </a:p>
          <a:p>
            <a:pPr eaLnBrk="0" hangingPunct="0"/>
            <a:endParaRPr lang="cs-CZ" sz="2000" dirty="0"/>
          </a:p>
        </p:txBody>
      </p:sp>
      <p:pic>
        <p:nvPicPr>
          <p:cNvPr id="5018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8658181" cy="338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3923928" y="33265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WB</a:t>
            </a:r>
            <a:endParaRPr lang="cs-CZ" sz="3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64704"/>
            <a:ext cx="10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012160" y="764704"/>
            <a:ext cx="10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standard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95536" y="55892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Po obou stranách membrán jsou zachyceny standardy, podle kterých byly odečítány molekulové hmotnosti neznámých vzorků sér.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94122"/>
          </a:xfrm>
        </p:spPr>
        <p:txBody>
          <a:bodyPr/>
          <a:lstStyle/>
          <a:p>
            <a:r>
              <a:rPr lang="cs-CZ" dirty="0" smtClean="0"/>
              <a:t>WB</a:t>
            </a:r>
            <a:endParaRPr lang="cs-CZ" dirty="0"/>
          </a:p>
        </p:txBody>
      </p:sp>
      <p:pic>
        <p:nvPicPr>
          <p:cNvPr id="4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5536764" cy="359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51520" y="566124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Nitrocelulózová membrána s antigenem </a:t>
            </a:r>
            <a:r>
              <a:rPr lang="cs-CZ" i="1" dirty="0" smtClean="0"/>
              <a:t>B. </a:t>
            </a:r>
            <a:r>
              <a:rPr lang="cs-CZ" i="1" dirty="0" err="1" smtClean="0"/>
              <a:t>garinii</a:t>
            </a:r>
            <a:r>
              <a:rPr lang="cs-CZ" i="1" dirty="0" smtClean="0"/>
              <a:t>, </a:t>
            </a:r>
            <a:r>
              <a:rPr lang="cs-CZ" i="1" dirty="0" err="1" smtClean="0"/>
              <a:t>afzelii</a:t>
            </a:r>
            <a:r>
              <a:rPr lang="cs-CZ" i="1" dirty="0" smtClean="0"/>
              <a:t>, směs</a:t>
            </a:r>
            <a:endParaRPr lang="cs-CZ" i="1" dirty="0"/>
          </a:p>
        </p:txBody>
      </p:sp>
      <p:sp>
        <p:nvSpPr>
          <p:cNvPr id="6" name="Obdélník 5"/>
          <p:cNvSpPr/>
          <p:nvPr/>
        </p:nvSpPr>
        <p:spPr>
          <a:xfrm>
            <a:off x="5940152" y="908720"/>
            <a:ext cx="28803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 každé části membrány jsou postupně nanášeny antigeny </a:t>
            </a:r>
            <a:r>
              <a:rPr lang="cs-CZ" sz="2000" i="1" dirty="0" smtClean="0">
                <a:solidFill>
                  <a:schemeClr val="folHlink"/>
                </a:solidFill>
              </a:rPr>
              <a:t>B. </a:t>
            </a:r>
            <a:r>
              <a:rPr lang="cs-CZ" sz="2000" i="1" dirty="0" err="1" smtClean="0">
                <a:solidFill>
                  <a:schemeClr val="folHlink"/>
                </a:solidFill>
              </a:rPr>
              <a:t>afzelii</a:t>
            </a:r>
            <a:r>
              <a:rPr lang="cs-CZ" sz="2000" i="1" dirty="0" smtClean="0">
                <a:solidFill>
                  <a:schemeClr val="folHlink"/>
                </a:solidFill>
              </a:rPr>
              <a:t>, B. </a:t>
            </a:r>
            <a:r>
              <a:rPr lang="cs-CZ" sz="2000" i="1" dirty="0" err="1" smtClean="0">
                <a:solidFill>
                  <a:schemeClr val="folHlink"/>
                </a:solidFill>
              </a:rPr>
              <a:t>garinii</a:t>
            </a:r>
            <a:r>
              <a:rPr lang="cs-CZ" sz="2000" dirty="0" smtClean="0">
                <a:solidFill>
                  <a:schemeClr val="folHlink"/>
                </a:solidFill>
              </a:rPr>
              <a:t> a směs obou antigenů</a:t>
            </a:r>
            <a:r>
              <a:rPr lang="cs-CZ" sz="2000" dirty="0" smtClean="0"/>
              <a:t>. Text na spodní části membrány reprezentuje antigen, který byl použit při imunizaci pokusného jedince. Po jedné straně membrány je zachycen standard, podle kterého byly odečítány molekulové hmotnosti vzorků sér.</a:t>
            </a: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/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</a:p>
          <a:p>
            <a:pPr marL="609600" indent="-609600">
              <a:buFontTx/>
              <a:buNone/>
            </a:pPr>
            <a:r>
              <a:rPr lang="cs-CZ" dirty="0" smtClean="0"/>
              <a:t>1.  akrylamid je jedovatý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dostatečné napětí při </a:t>
            </a:r>
            <a:r>
              <a:rPr lang="cs-CZ" dirty="0" err="1" smtClean="0"/>
              <a:t>blottingu</a:t>
            </a:r>
            <a:endParaRPr lang="cs-CZ" dirty="0" smtClean="0"/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vlhké prostředí v pufru, aby gel nevyschl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smtClean="0"/>
              <a:t>gel pořádně zatuhnout a bez bublin</a:t>
            </a:r>
          </a:p>
          <a:p>
            <a:pPr marL="609600" indent="-609600">
              <a:buFontTx/>
              <a:buAutoNum type="arabicPeriod" startAt="2"/>
            </a:pPr>
            <a:r>
              <a:rPr lang="cs-CZ" dirty="0" err="1" smtClean="0"/>
              <a:t>elfo</a:t>
            </a:r>
            <a:r>
              <a:rPr lang="cs-CZ" dirty="0" smtClean="0"/>
              <a:t> od – k </a:t>
            </a:r>
            <a:r>
              <a:rPr lang="en-US" dirty="0" smtClean="0">
                <a:cs typeface="Arial" pitchFamily="34" charset="0"/>
              </a:rPr>
              <a:t>+</a:t>
            </a:r>
            <a:r>
              <a:rPr lang="cs-CZ" dirty="0" smtClean="0">
                <a:cs typeface="Arial" pitchFamily="34" charset="0"/>
              </a:rPr>
              <a:t>, gel na </a:t>
            </a:r>
            <a:r>
              <a:rPr lang="cs-CZ" dirty="0" smtClean="0"/>
              <a:t>– , </a:t>
            </a:r>
            <a:r>
              <a:rPr lang="cs-CZ" dirty="0" err="1" smtClean="0"/>
              <a:t>membr</a:t>
            </a:r>
            <a:r>
              <a:rPr lang="cs-CZ" dirty="0" smtClean="0"/>
              <a:t>. na  </a:t>
            </a:r>
            <a:r>
              <a:rPr lang="en-US" dirty="0" smtClean="0">
                <a:cs typeface="Arial" pitchFamily="34" charset="0"/>
              </a:rPr>
              <a:t>+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69325" cy="1116012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4">
                    <a:lumMod val="75000"/>
                  </a:schemeClr>
                </a:solidFill>
              </a:rPr>
              <a:t>Imuno</a:t>
            </a:r>
            <a:r>
              <a:rPr lang="cs-CZ" sz="4000" b="1" dirty="0" smtClean="0">
                <a:solidFill>
                  <a:schemeClr val="accent4">
                    <a:lumMod val="75000"/>
                  </a:schemeClr>
                </a:solidFill>
              </a:rPr>
              <a:t>chemické</a:t>
            </a:r>
            <a:r>
              <a:rPr lang="en-GB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4">
                    <a:lumMod val="75000"/>
                  </a:schemeClr>
                </a:solidFill>
              </a:rPr>
              <a:t>metody</a:t>
            </a:r>
            <a:endParaRPr lang="en-GB" sz="40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43063"/>
            <a:ext cx="8542337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Je to </a:t>
            </a:r>
            <a:r>
              <a:rPr lang="en-GB" sz="2400" dirty="0" err="1" smtClean="0"/>
              <a:t>praktická</a:t>
            </a:r>
            <a:r>
              <a:rPr lang="en-GB" sz="2400" dirty="0" smtClean="0"/>
              <a:t> </a:t>
            </a:r>
            <a:r>
              <a:rPr lang="en-GB" sz="2400" dirty="0" err="1" smtClean="0"/>
              <a:t>realizace</a:t>
            </a:r>
            <a:r>
              <a:rPr lang="en-GB" sz="2400" dirty="0" smtClean="0"/>
              <a:t> </a:t>
            </a:r>
            <a:r>
              <a:rPr lang="en-GB" sz="2400" dirty="0" err="1" smtClean="0"/>
              <a:t>poznatků</a:t>
            </a:r>
            <a:r>
              <a:rPr lang="en-GB" sz="2400" dirty="0" smtClean="0"/>
              <a:t> </a:t>
            </a:r>
            <a:r>
              <a:rPr lang="en-GB" sz="2400" dirty="0" err="1" smtClean="0"/>
              <a:t>imunologie</a:t>
            </a:r>
            <a:r>
              <a:rPr lang="en-GB" sz="2400" dirty="0" smtClean="0"/>
              <a:t>, </a:t>
            </a:r>
            <a:r>
              <a:rPr lang="cs-CZ" sz="2400" dirty="0" smtClean="0"/>
              <a:t>radiochemie, </a:t>
            </a:r>
            <a:r>
              <a:rPr lang="en-GB" sz="2400" dirty="0" err="1" smtClean="0"/>
              <a:t>enzymologie</a:t>
            </a:r>
            <a:r>
              <a:rPr lang="en-GB" sz="2400" dirty="0" smtClean="0"/>
              <a:t> a </a:t>
            </a:r>
            <a:r>
              <a:rPr lang="en-GB" sz="2400" dirty="0" err="1" smtClean="0"/>
              <a:t>fotometrie</a:t>
            </a:r>
            <a:r>
              <a:rPr lang="cs-CZ" sz="2400" dirty="0" smtClean="0"/>
              <a:t> a dalších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err="1" smtClean="0"/>
              <a:t>Vznik</a:t>
            </a:r>
            <a:r>
              <a:rPr lang="en-GB" sz="2400" dirty="0" smtClean="0"/>
              <a:t> </a:t>
            </a:r>
            <a:r>
              <a:rPr lang="en-GB" sz="2400" dirty="0" err="1" smtClean="0"/>
              <a:t>imunochemických</a:t>
            </a:r>
            <a:r>
              <a:rPr lang="en-GB" sz="2400" dirty="0" smtClean="0"/>
              <a:t> </a:t>
            </a:r>
            <a:r>
              <a:rPr lang="cs-CZ" sz="2400" dirty="0" smtClean="0"/>
              <a:t>diagnostických </a:t>
            </a:r>
            <a:r>
              <a:rPr lang="en-GB" sz="2400" dirty="0" err="1" smtClean="0"/>
              <a:t>metod</a:t>
            </a:r>
            <a:r>
              <a:rPr lang="en-GB" sz="24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	</a:t>
            </a:r>
            <a:r>
              <a:rPr lang="en-GB" sz="2400" dirty="0" smtClean="0"/>
              <a:t>V </a:t>
            </a:r>
            <a:r>
              <a:rPr lang="en-GB" sz="2400" dirty="0" err="1" smtClean="0"/>
              <a:t>průběhu</a:t>
            </a:r>
            <a:r>
              <a:rPr lang="en-GB" sz="2400" dirty="0" smtClean="0"/>
              <a:t> 70</a:t>
            </a:r>
            <a:r>
              <a:rPr lang="cs-CZ" sz="2400" dirty="0" smtClean="0"/>
              <a:t>-80</a:t>
            </a:r>
            <a:r>
              <a:rPr lang="en-GB" sz="2400" dirty="0" err="1" smtClean="0"/>
              <a:t>tých</a:t>
            </a:r>
            <a:r>
              <a:rPr lang="en-GB" sz="2400" dirty="0" smtClean="0"/>
              <a:t> let s </a:t>
            </a:r>
            <a:r>
              <a:rPr lang="en-GB" sz="2400" dirty="0" err="1" smtClean="0"/>
              <a:t>rozvojem</a:t>
            </a:r>
            <a:r>
              <a:rPr lang="en-GB" sz="2400" dirty="0" smtClean="0"/>
              <a:t> </a:t>
            </a:r>
            <a:r>
              <a:rPr lang="en-GB" sz="2400" dirty="0" err="1" smtClean="0"/>
              <a:t>klinické</a:t>
            </a:r>
            <a:r>
              <a:rPr lang="en-GB" sz="2400" dirty="0" smtClean="0"/>
              <a:t> </a:t>
            </a:r>
            <a:r>
              <a:rPr lang="en-GB" sz="2400" dirty="0" err="1" smtClean="0"/>
              <a:t>imunologie</a:t>
            </a:r>
            <a:r>
              <a:rPr lang="en-GB" sz="2400" dirty="0" smtClean="0"/>
              <a:t>, </a:t>
            </a:r>
            <a:r>
              <a:rPr lang="en-GB" sz="2400" dirty="0" err="1" smtClean="0"/>
              <a:t>vir</a:t>
            </a:r>
            <a:r>
              <a:rPr lang="cs-CZ" sz="2400" dirty="0" smtClean="0"/>
              <a:t>o</a:t>
            </a:r>
            <a:r>
              <a:rPr lang="en-GB" sz="2400" dirty="0" err="1" smtClean="0"/>
              <a:t>logie</a:t>
            </a:r>
            <a:r>
              <a:rPr lang="en-GB" sz="2400" dirty="0" smtClean="0"/>
              <a:t>, </a:t>
            </a:r>
            <a:r>
              <a:rPr lang="en-GB" sz="2400" dirty="0" err="1" smtClean="0"/>
              <a:t>farmakologie</a:t>
            </a:r>
            <a:r>
              <a:rPr lang="en-GB" sz="2400" dirty="0" smtClean="0"/>
              <a:t> a </a:t>
            </a:r>
            <a:r>
              <a:rPr lang="en-GB" sz="2400" dirty="0" err="1" smtClean="0"/>
              <a:t>dalších</a:t>
            </a:r>
            <a:r>
              <a:rPr lang="en-GB" sz="2400" dirty="0" smtClean="0"/>
              <a:t> </a:t>
            </a:r>
            <a:r>
              <a:rPr lang="en-GB" sz="2400" dirty="0" err="1" smtClean="0"/>
              <a:t>oborů</a:t>
            </a:r>
            <a:r>
              <a:rPr lang="en-GB" sz="2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</a:t>
            </a:r>
            <a:r>
              <a:rPr lang="en-GB" sz="2400" dirty="0" err="1" smtClean="0"/>
              <a:t>výšily</a:t>
            </a:r>
            <a:r>
              <a:rPr lang="cs-CZ" sz="2400" dirty="0" smtClean="0"/>
              <a:t> se</a:t>
            </a:r>
            <a:r>
              <a:rPr lang="en-GB" sz="2400" dirty="0" smtClean="0"/>
              <a:t> </a:t>
            </a:r>
            <a:r>
              <a:rPr lang="en-GB" sz="2400" dirty="0" err="1" smtClean="0"/>
              <a:t>nároky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rychlost</a:t>
            </a:r>
            <a:r>
              <a:rPr lang="en-GB" sz="2400" dirty="0" smtClean="0"/>
              <a:t> a </a:t>
            </a:r>
            <a:r>
              <a:rPr lang="en-GB" sz="2400" dirty="0" err="1" smtClean="0"/>
              <a:t>kvalitu</a:t>
            </a:r>
            <a:r>
              <a:rPr lang="en-GB" sz="2400" dirty="0" smtClean="0"/>
              <a:t> </a:t>
            </a:r>
            <a:r>
              <a:rPr lang="en-GB" sz="2400" dirty="0" err="1" smtClean="0"/>
              <a:t>požadovaných</a:t>
            </a:r>
            <a:r>
              <a:rPr lang="en-GB" sz="2400" dirty="0" smtClean="0"/>
              <a:t> </a:t>
            </a:r>
            <a:r>
              <a:rPr lang="en-GB" sz="2400" dirty="0" err="1" smtClean="0"/>
              <a:t>laboratorních</a:t>
            </a:r>
            <a:r>
              <a:rPr lang="en-GB" sz="2400" dirty="0" smtClean="0"/>
              <a:t> </a:t>
            </a:r>
            <a:r>
              <a:rPr lang="en-GB" sz="2400" dirty="0" err="1" smtClean="0"/>
              <a:t>vyšetření</a:t>
            </a:r>
            <a:r>
              <a:rPr lang="en-GB" sz="2400" dirty="0" smtClean="0"/>
              <a:t>. </a:t>
            </a:r>
            <a:r>
              <a:rPr lang="en-GB" sz="2400" dirty="0" err="1" smtClean="0"/>
              <a:t>Klade</a:t>
            </a:r>
            <a:r>
              <a:rPr lang="en-GB" sz="2400" dirty="0" smtClean="0"/>
              <a:t> se </a:t>
            </a:r>
            <a:r>
              <a:rPr lang="en-GB" sz="2400" dirty="0" err="1" smtClean="0"/>
              <a:t>důraz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vysokou</a:t>
            </a:r>
            <a:r>
              <a:rPr lang="en-GB" sz="2400" dirty="0" smtClean="0"/>
              <a:t> </a:t>
            </a:r>
            <a:r>
              <a:rPr lang="en-GB" sz="2400" dirty="0" err="1" smtClean="0"/>
              <a:t>citlivost</a:t>
            </a:r>
            <a:r>
              <a:rPr lang="en-GB" sz="2400" dirty="0" smtClean="0"/>
              <a:t>, </a:t>
            </a:r>
            <a:r>
              <a:rPr lang="en-GB" sz="2400" dirty="0" err="1" smtClean="0"/>
              <a:t>specifitu</a:t>
            </a:r>
            <a:r>
              <a:rPr lang="en-GB" sz="2400" dirty="0" smtClean="0"/>
              <a:t> a </a:t>
            </a:r>
            <a:r>
              <a:rPr lang="en-GB" sz="2400" dirty="0" err="1" smtClean="0"/>
              <a:t>možnost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automatizace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Do </a:t>
            </a:r>
            <a:r>
              <a:rPr lang="en-GB" sz="2400" dirty="0" err="1" smtClean="0"/>
              <a:t>té</a:t>
            </a:r>
            <a:r>
              <a:rPr lang="en-GB" sz="2400" dirty="0" smtClean="0"/>
              <a:t> </a:t>
            </a:r>
            <a:r>
              <a:rPr lang="en-GB" sz="2400" dirty="0" err="1" smtClean="0"/>
              <a:t>doby</a:t>
            </a:r>
            <a:r>
              <a:rPr lang="en-GB" sz="2400" dirty="0" smtClean="0"/>
              <a:t> </a:t>
            </a:r>
            <a:r>
              <a:rPr lang="en-GB" sz="2400" dirty="0" err="1" smtClean="0"/>
              <a:t>sloužily</a:t>
            </a:r>
            <a:r>
              <a:rPr lang="en-GB" sz="2400" dirty="0" smtClean="0"/>
              <a:t> k </a:t>
            </a:r>
            <a:r>
              <a:rPr lang="en-GB" sz="2400" dirty="0" err="1" smtClean="0"/>
              <a:t>detekci</a:t>
            </a:r>
            <a:r>
              <a:rPr lang="en-GB" sz="2400" dirty="0" smtClean="0"/>
              <a:t> Ag a </a:t>
            </a:r>
            <a:r>
              <a:rPr lang="en-GB" sz="2400" dirty="0" err="1" smtClean="0"/>
              <a:t>Ab</a:t>
            </a:r>
            <a:r>
              <a:rPr lang="en-GB" sz="2400" dirty="0" smtClean="0"/>
              <a:t> </a:t>
            </a:r>
            <a:r>
              <a:rPr lang="en-GB" sz="2400" dirty="0" err="1" smtClean="0"/>
              <a:t>klasické</a:t>
            </a:r>
            <a:r>
              <a:rPr lang="en-GB" sz="2400" dirty="0" smtClean="0"/>
              <a:t> </a:t>
            </a:r>
            <a:r>
              <a:rPr lang="en-GB" sz="2400" dirty="0" err="1" smtClean="0"/>
              <a:t>metody</a:t>
            </a:r>
            <a:r>
              <a:rPr lang="en-GB" sz="2400" dirty="0" smtClean="0"/>
              <a:t>: </a:t>
            </a:r>
            <a:r>
              <a:rPr lang="en-GB" sz="2400" dirty="0" smtClean="0">
                <a:solidFill>
                  <a:schemeClr val="folHlink"/>
                </a:solidFill>
              </a:rPr>
              <a:t>KFR, </a:t>
            </a:r>
            <a:r>
              <a:rPr lang="en-GB" sz="2400" dirty="0" err="1" smtClean="0">
                <a:solidFill>
                  <a:schemeClr val="folHlink"/>
                </a:solidFill>
              </a:rPr>
              <a:t>neutralizace</a:t>
            </a:r>
            <a:r>
              <a:rPr lang="en-GB" sz="2400" dirty="0" smtClean="0">
                <a:solidFill>
                  <a:schemeClr val="folHlink"/>
                </a:solidFill>
              </a:rPr>
              <a:t> Ag </a:t>
            </a:r>
            <a:r>
              <a:rPr lang="en-GB" sz="2400" dirty="0" err="1" smtClean="0">
                <a:solidFill>
                  <a:schemeClr val="folHlink"/>
                </a:solidFill>
              </a:rPr>
              <a:t>pomocí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specifické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Ab</a:t>
            </a:r>
            <a:r>
              <a:rPr lang="en-GB" sz="2400" dirty="0" smtClean="0">
                <a:solidFill>
                  <a:schemeClr val="folHlink"/>
                </a:solidFill>
              </a:rPr>
              <a:t>, </a:t>
            </a:r>
            <a:r>
              <a:rPr lang="en-GB" sz="2400" dirty="0" err="1" smtClean="0">
                <a:solidFill>
                  <a:schemeClr val="folHlink"/>
                </a:solidFill>
              </a:rPr>
              <a:t>světelná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či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elektronová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mikroskopie</a:t>
            </a:r>
            <a:r>
              <a:rPr lang="en-GB" sz="2400" dirty="0" smtClean="0">
                <a:solidFill>
                  <a:schemeClr val="folHlink"/>
                </a:solidFill>
              </a:rPr>
              <a:t>, </a:t>
            </a:r>
            <a:r>
              <a:rPr lang="en-GB" sz="2400" dirty="0" err="1" smtClean="0">
                <a:solidFill>
                  <a:schemeClr val="folHlink"/>
                </a:solidFill>
              </a:rPr>
              <a:t>prostá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či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elektroforetická</a:t>
            </a:r>
            <a:r>
              <a:rPr lang="en-GB" sz="2400" dirty="0" smtClean="0">
                <a:solidFill>
                  <a:schemeClr val="folHlink"/>
                </a:solidFill>
              </a:rPr>
              <a:t> </a:t>
            </a:r>
            <a:r>
              <a:rPr lang="en-GB" sz="2400" dirty="0" err="1" smtClean="0">
                <a:solidFill>
                  <a:schemeClr val="folHlink"/>
                </a:solidFill>
              </a:rPr>
              <a:t>imunodifuze</a:t>
            </a:r>
            <a:r>
              <a:rPr lang="en-GB" sz="2400" dirty="0" smtClean="0"/>
              <a:t>, </a:t>
            </a:r>
            <a:r>
              <a:rPr lang="en-GB" sz="2400" dirty="0" err="1" smtClean="0"/>
              <a:t>které</a:t>
            </a:r>
            <a:r>
              <a:rPr lang="en-GB" sz="2400" dirty="0" smtClean="0"/>
              <a:t> </a:t>
            </a:r>
            <a:r>
              <a:rPr lang="en-GB" sz="2400" dirty="0" err="1" smtClean="0"/>
              <a:t>byly</a:t>
            </a:r>
            <a:r>
              <a:rPr lang="en-GB" sz="2400" dirty="0" smtClean="0"/>
              <a:t> </a:t>
            </a:r>
            <a:r>
              <a:rPr lang="en-GB" sz="2400" dirty="0" err="1" smtClean="0"/>
              <a:t>nahrazeny</a:t>
            </a:r>
            <a:r>
              <a:rPr lang="en-GB" sz="2400" dirty="0" smtClean="0"/>
              <a:t> </a:t>
            </a:r>
            <a:r>
              <a:rPr lang="en-GB" sz="2400" dirty="0" err="1" smtClean="0"/>
              <a:t>imunochemickými</a:t>
            </a:r>
            <a:r>
              <a:rPr lang="en-GB" sz="2400" dirty="0" smtClean="0"/>
              <a:t> </a:t>
            </a:r>
            <a:r>
              <a:rPr lang="en-GB" sz="2400" dirty="0" err="1" smtClean="0"/>
              <a:t>metodami</a:t>
            </a:r>
            <a:r>
              <a:rPr lang="en-GB" sz="2400" dirty="0" smtClean="0"/>
              <a:t>: FIA, RIA, EIA</a:t>
            </a:r>
            <a:r>
              <a:rPr lang="cs-CZ" sz="2400" dirty="0" smtClean="0"/>
              <a:t> a další</a:t>
            </a:r>
            <a:endParaRPr lang="en-GB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4"/>
          <p:cNvSpPr>
            <a:spLocks noChangeShapeType="1"/>
          </p:cNvSpPr>
          <p:nvPr/>
        </p:nvSpPr>
        <p:spPr bwMode="auto">
          <a:xfrm>
            <a:off x="2195513" y="21336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1" name="Line 6"/>
          <p:cNvSpPr>
            <a:spLocks noChangeShapeType="1"/>
          </p:cNvSpPr>
          <p:nvPr/>
        </p:nvSpPr>
        <p:spPr bwMode="auto">
          <a:xfrm flipH="1" flipV="1">
            <a:off x="2627313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 flipH="1">
            <a:off x="2627313" y="21336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323850" y="161935"/>
            <a:ext cx="864235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 i="1" dirty="0">
                <a:cs typeface="Times New Roman" pitchFamily="18" charset="0"/>
              </a:rPr>
              <a:t>- stanovení </a:t>
            </a:r>
            <a:r>
              <a:rPr lang="cs-CZ" sz="2400" b="1" i="1" dirty="0" err="1">
                <a:cs typeface="Times New Roman" pitchFamily="18" charset="0"/>
              </a:rPr>
              <a:t>Ag</a:t>
            </a:r>
            <a:r>
              <a:rPr lang="cs-CZ" sz="2400" b="1" i="1" dirty="0">
                <a:cs typeface="Times New Roman" pitchFamily="18" charset="0"/>
              </a:rPr>
              <a:t> či Ab v histologických preparátech, tělních tekutinách, a jiných vzorcích, </a:t>
            </a:r>
            <a:r>
              <a:rPr lang="cs-CZ" sz="2400" b="1" i="1" dirty="0" err="1"/>
              <a:t>Imunoeseje</a:t>
            </a:r>
            <a:r>
              <a:rPr lang="cs-CZ" sz="2400" b="1" i="1" dirty="0"/>
              <a:t>, reakce třetí </a:t>
            </a:r>
            <a:r>
              <a:rPr lang="cs-CZ" sz="2400" b="1" i="1" dirty="0" smtClean="0"/>
              <a:t>generace </a:t>
            </a:r>
            <a:endParaRPr lang="cs-CZ" sz="2400" b="1" i="1" dirty="0"/>
          </a:p>
          <a:p>
            <a:pPr eaLnBrk="0" hangingPunct="0"/>
            <a:r>
              <a:rPr lang="cs-CZ" sz="2400" b="1" dirty="0">
                <a:cs typeface="Times New Roman" pitchFamily="18" charset="0"/>
              </a:rPr>
              <a:t>základem je reakce:</a:t>
            </a:r>
            <a:endParaRPr lang="cs-CZ" sz="2400" dirty="0"/>
          </a:p>
          <a:p>
            <a:pPr eaLnBrk="0" hangingPunct="0"/>
            <a:endParaRPr lang="cs-CZ" sz="2000" dirty="0"/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1338263" y="2835275"/>
            <a:ext cx="18415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0" anchor="ctr">
            <a:spAutoFit/>
          </a:bodyPr>
          <a:lstStyle/>
          <a:p>
            <a:r>
              <a:rPr lang="cs-CZ" sz="1800"/>
              <a:t/>
            </a:r>
            <a:br>
              <a:rPr lang="cs-CZ" sz="1800"/>
            </a:b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cs-CZ" sz="1800"/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428625" y="1516827"/>
            <a:ext cx="8001000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bIns="0" anchor="ctr">
            <a:spAutoFit/>
          </a:bodyPr>
          <a:lstStyle/>
          <a:p>
            <a:r>
              <a:rPr lang="de-DE" sz="2400" i="1" dirty="0" err="1" smtClean="0"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de-DE" sz="2400" i="1" dirty="0" smtClean="0">
                <a:latin typeface="Times New Roman" pitchFamily="18" charset="0"/>
                <a:cs typeface="Times New Roman" pitchFamily="18" charset="0"/>
              </a:rPr>
              <a:t>     +     Ab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de-DE" sz="2400" i="1" dirty="0" smtClean="0"/>
              <a:t>IK</a:t>
            </a:r>
            <a:r>
              <a:rPr lang="cs-CZ" sz="2400" i="1" dirty="0" smtClean="0">
                <a:cs typeface="Times New Roman" pitchFamily="18" charset="0"/>
              </a:rPr>
              <a:t>  - </a:t>
            </a:r>
            <a:r>
              <a:rPr lang="cs-CZ" sz="2400" i="1" dirty="0" err="1" smtClean="0">
                <a:cs typeface="Times New Roman" pitchFamily="18" charset="0"/>
              </a:rPr>
              <a:t>imunokomplex</a:t>
            </a:r>
            <a:endParaRPr lang="cs-CZ" sz="2400" dirty="0" smtClean="0"/>
          </a:p>
          <a:p>
            <a:endParaRPr lang="cs-CZ" sz="2400" dirty="0" smtClean="0"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Times New Roman" pitchFamily="18" charset="0"/>
              </a:rPr>
              <a:t>jeden </a:t>
            </a:r>
            <a:r>
              <a:rPr lang="cs-CZ" sz="2400" dirty="0">
                <a:cs typeface="Times New Roman" pitchFamily="18" charset="0"/>
              </a:rPr>
              <a:t>z reaktantů nese </a:t>
            </a:r>
            <a:r>
              <a:rPr lang="cs-CZ" sz="2400" i="1" dirty="0">
                <a:cs typeface="Times New Roman" pitchFamily="18" charset="0"/>
              </a:rPr>
              <a:t>značku a tím je </a:t>
            </a:r>
            <a:r>
              <a:rPr lang="cs-CZ" sz="2400" i="1" dirty="0" err="1">
                <a:cs typeface="Times New Roman" pitchFamily="18" charset="0"/>
              </a:rPr>
              <a:t>vizualizován</a:t>
            </a:r>
            <a:r>
              <a:rPr lang="cs-CZ" sz="2400" i="1" dirty="0">
                <a:cs typeface="Times New Roman" pitchFamily="18" charset="0"/>
              </a:rPr>
              <a:t> výsledek</a:t>
            </a:r>
            <a:r>
              <a:rPr lang="cs-CZ" sz="2400" dirty="0">
                <a:cs typeface="Times New Roman" pitchFamily="18" charset="0"/>
              </a:rPr>
              <a:t>. </a:t>
            </a:r>
            <a:r>
              <a:rPr lang="cs-CZ" sz="2400" dirty="0" smtClean="0">
                <a:cs typeface="Times New Roman" pitchFamily="18" charset="0"/>
              </a:rPr>
              <a:t>Detekční systém </a:t>
            </a:r>
            <a:r>
              <a:rPr lang="cs-CZ" sz="2400" dirty="0">
                <a:cs typeface="Times New Roman" pitchFamily="18" charset="0"/>
              </a:rPr>
              <a:t>tak zvyšuje citlivost reakce a umožňuje modifikace, které prostou precipitací reakce nejsou dosažitelné.</a:t>
            </a:r>
          </a:p>
          <a:p>
            <a:r>
              <a:rPr lang="cs-CZ" sz="2400" dirty="0">
                <a:solidFill>
                  <a:srgbClr val="FF0000"/>
                </a:solidFill>
                <a:cs typeface="Times New Roman" pitchFamily="18" charset="0"/>
              </a:rPr>
              <a:t>Druhy reakcí: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rgbClr val="FF0000"/>
                </a:solidFill>
              </a:rPr>
              <a:t>enzym  EIA, EMIT  enzyme </a:t>
            </a:r>
            <a:r>
              <a:rPr lang="cs-CZ" sz="2400" dirty="0" err="1">
                <a:solidFill>
                  <a:srgbClr val="FF0000"/>
                </a:solidFill>
              </a:rPr>
              <a:t>multiplyed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immunoassay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technique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 -geneticky upravený enzym  CEDIA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-radioizotop  RIA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-fluorescenční látka  FIA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 -chemiluminiscenční látka </a:t>
            </a:r>
            <a:r>
              <a:rPr lang="cs-CZ" sz="2400" dirty="0" smtClean="0">
                <a:solidFill>
                  <a:srgbClr val="FF0000"/>
                </a:solidFill>
              </a:rPr>
              <a:t>LIA, CL</a:t>
            </a:r>
            <a:endParaRPr lang="cs-CZ" sz="2400" dirty="0">
              <a:solidFill>
                <a:srgbClr val="FF0000"/>
              </a:solidFill>
            </a:endParaRPr>
          </a:p>
          <a:p>
            <a:pPr algn="ctr"/>
            <a:endParaRPr lang="cs-CZ" sz="24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cs-CZ" sz="1600" dirty="0"/>
          </a:p>
          <a:p>
            <a:pPr eaLnBrk="0" hangingPunct="0"/>
            <a:r>
              <a:rPr lang="cs-CZ" sz="1200" dirty="0">
                <a:cs typeface="Times New Roman" pitchFamily="18" charset="0"/>
                <a:sym typeface="Symbol" pitchFamily="18" charset="2"/>
              </a:rPr>
              <a:t>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KFR</a:t>
            </a:r>
          </a:p>
        </p:txBody>
      </p:sp>
      <p:sp>
        <p:nvSpPr>
          <p:cNvPr id="1229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72425" cy="4972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i="1" u="sng" dirty="0" smtClean="0">
                <a:solidFill>
                  <a:schemeClr val="folHlink"/>
                </a:solidFill>
              </a:rPr>
              <a:t>průběh reakce:</a:t>
            </a:r>
            <a:endParaRPr lang="cs-CZ" sz="2800" dirty="0" smtClean="0">
              <a:solidFill>
                <a:schemeClr val="folHlink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POZITIVNÍ</a:t>
            </a:r>
            <a:r>
              <a:rPr lang="cs-CZ" sz="2800" b="1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ve vyšetřovaném séru </a:t>
            </a:r>
            <a:r>
              <a:rPr lang="cs-CZ" sz="2800" b="1" i="1" dirty="0" smtClean="0"/>
              <a:t>je Ab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protilátka v séru vytvoří </a:t>
            </a:r>
            <a:r>
              <a:rPr lang="cs-CZ" sz="2800" b="1" i="1" dirty="0" smtClean="0"/>
              <a:t>komplex s </a:t>
            </a:r>
            <a:r>
              <a:rPr lang="cs-CZ" sz="2800" b="1" i="1" dirty="0" err="1" smtClean="0"/>
              <a:t>Ag</a:t>
            </a:r>
            <a:r>
              <a:rPr lang="cs-CZ" sz="2800" dirty="0" smtClean="0"/>
              <a:t> – na něj se </a:t>
            </a:r>
            <a:r>
              <a:rPr lang="cs-CZ" sz="2800" b="1" i="1" dirty="0" smtClean="0"/>
              <a:t>naváže komplement</a:t>
            </a:r>
            <a:r>
              <a:rPr lang="cs-CZ" sz="2800" dirty="0" smtClean="0"/>
              <a:t>. Po přidání hemolytického systému </a:t>
            </a:r>
            <a:r>
              <a:rPr lang="cs-CZ" sz="2800" b="1" i="1" dirty="0" smtClean="0"/>
              <a:t>nezbývá</a:t>
            </a:r>
            <a:r>
              <a:rPr lang="cs-CZ" sz="2800" dirty="0" smtClean="0"/>
              <a:t> již komplement </a:t>
            </a:r>
            <a:r>
              <a:rPr lang="cs-CZ" sz="2800" b="1" i="1" dirty="0" smtClean="0"/>
              <a:t>do 2. části reakce</a:t>
            </a:r>
            <a:r>
              <a:rPr lang="cs-CZ" sz="2800" dirty="0" smtClean="0"/>
              <a:t> </a:t>
            </a:r>
            <a:endParaRPr lang="cs-CZ" sz="28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ym typeface="Symbol" pitchFamily="18" charset="2"/>
              </a:rPr>
              <a:t>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k hemolýze NEDOJDE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>
                <a:solidFill>
                  <a:schemeClr val="accent1"/>
                </a:solidFill>
                <a:sym typeface="Symbol" pitchFamily="18" charset="2"/>
              </a:rPr>
              <a:t>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NEGATIVNÍ</a:t>
            </a:r>
            <a:r>
              <a:rPr lang="cs-CZ" sz="2800" b="1" dirty="0" smtClean="0"/>
              <a:t> </a:t>
            </a:r>
            <a:r>
              <a:rPr lang="cs-CZ" sz="2800" dirty="0" smtClean="0">
                <a:sym typeface="Symbol" pitchFamily="18" charset="2"/>
              </a:rPr>
              <a:t></a:t>
            </a:r>
            <a:r>
              <a:rPr lang="cs-CZ" sz="2800" dirty="0" smtClean="0"/>
              <a:t> ve vyšetřovaném séru </a:t>
            </a:r>
            <a:r>
              <a:rPr lang="cs-CZ" sz="2800" b="1" i="1" dirty="0" smtClean="0"/>
              <a:t>není Ab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- v 1. fázi reakce se </a:t>
            </a:r>
            <a:r>
              <a:rPr lang="cs-CZ" sz="2800" b="1" i="1" dirty="0" smtClean="0"/>
              <a:t>nevytvoří IK</a:t>
            </a:r>
            <a:r>
              <a:rPr lang="cs-CZ" sz="2800" dirty="0" smtClean="0"/>
              <a:t> – </a:t>
            </a:r>
            <a:r>
              <a:rPr lang="cs-CZ" sz="2800" b="1" i="1" dirty="0" smtClean="0"/>
              <a:t>komplement se nevyváže</a:t>
            </a:r>
            <a:r>
              <a:rPr lang="cs-CZ" sz="2800" dirty="0" smtClean="0"/>
              <a:t> a zbývá do 2. fáze reakce, kdy </a:t>
            </a:r>
            <a:r>
              <a:rPr lang="cs-CZ" sz="2800" b="1" i="1" dirty="0" smtClean="0"/>
              <a:t>aktivuje hemolyzin</a:t>
            </a:r>
            <a:r>
              <a:rPr lang="cs-CZ" sz="2800" dirty="0" smtClean="0"/>
              <a:t> </a:t>
            </a:r>
            <a:endParaRPr lang="cs-CZ" sz="2800" b="1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b="1" dirty="0" smtClean="0">
                <a:sym typeface="Symbol" pitchFamily="18" charset="2"/>
              </a:rPr>
              <a:t>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7030A0"/>
                </a:solidFill>
              </a:rPr>
              <a:t>DOJDE k hemolýze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endParaRPr lang="cs-CZ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715125" y="285750"/>
          <a:ext cx="2124075" cy="952500"/>
        </p:xfrm>
        <a:graphic>
          <a:graphicData uri="http://schemas.openxmlformats.org/presentationml/2006/ole">
            <p:oleObj spid="_x0000_s2050" name="Rastrový obrázek" r:id="rId3" imgW="2123810" imgH="952633" progId="PBrush">
              <p:embed/>
            </p:oleObj>
          </a:graphicData>
        </a:graphic>
      </p:graphicFrame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57188" y="214313"/>
          <a:ext cx="2114550" cy="971550"/>
        </p:xfrm>
        <a:graphic>
          <a:graphicData uri="http://schemas.openxmlformats.org/presentationml/2006/ole">
            <p:oleObj spid="_x0000_s2051" name="Rastrový obrázek" r:id="rId4" imgW="2114845" imgH="971686" progId="PBrush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</a:rPr>
              <a:t>Antigeny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FFC000"/>
                </a:solidFill>
                <a:latin typeface="Times New Roman" pitchFamily="18" charset="0"/>
              </a:rPr>
              <a:t>Ag</a:t>
            </a:r>
            <a:r>
              <a:rPr lang="cs-CZ" sz="2400" dirty="0" smtClean="0">
                <a:latin typeface="Times New Roman" pitchFamily="18" charset="0"/>
              </a:rPr>
              <a:t>– makromolekuly (polymery: proteiny, polypeptidy…)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navozují specifickou imunitní </a:t>
            </a:r>
            <a:r>
              <a:rPr lang="cs-CZ" sz="2400" dirty="0" err="1" smtClean="0">
                <a:latin typeface="Times New Roman" pitchFamily="18" charset="0"/>
              </a:rPr>
              <a:t>opověd</a:t>
            </a:r>
            <a:r>
              <a:rPr lang="cs-CZ" sz="2400" dirty="0" smtClean="0">
                <a:latin typeface="Times New Roman" pitchFamily="18" charset="0"/>
              </a:rPr>
              <a:t>ˇ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specificky reagují s protilátkami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hapten – nízkomolekulární látka (léčiva, drogy) navázána na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   vysokomolekulární nosič 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</a:rPr>
              <a:t>Protilátky </a:t>
            </a:r>
            <a:r>
              <a:rPr lang="cs-CZ" sz="2400" b="1" i="1" dirty="0" smtClean="0">
                <a:solidFill>
                  <a:srgbClr val="FFC000"/>
                </a:solidFill>
                <a:latin typeface="Times New Roman" pitchFamily="18" charset="0"/>
              </a:rPr>
              <a:t>Ab</a:t>
            </a:r>
            <a:r>
              <a:rPr lang="cs-CZ" sz="2400" dirty="0" smtClean="0">
                <a:solidFill>
                  <a:srgbClr val="FFC000"/>
                </a:solidFill>
                <a:latin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</a:rPr>
              <a:t>– bílkoviny (glykoproteiny) tělních tekutin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vykazují specifickou vazebnou schopnost vůči antigenu, na jehož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latin typeface="Times New Roman" pitchFamily="18" charset="0"/>
              </a:rPr>
              <a:t>     podnět se vytvořily, mohou být cíleně připravené 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jen proti </a:t>
            </a:r>
            <a:r>
              <a:rPr lang="cs-CZ" sz="2000" b="1" dirty="0" smtClean="0"/>
              <a:t>jedné chemické skupině </a:t>
            </a:r>
          </a:p>
          <a:p>
            <a:pPr>
              <a:buFont typeface="Wingdings" pitchFamily="2" charset="2"/>
              <a:buChar char="§"/>
            </a:pPr>
            <a:r>
              <a:rPr lang="cs-CZ" sz="2000" b="1" dirty="0" smtClean="0"/>
              <a:t> která je společná pro více strukturně chemicky příbuzných látek</a:t>
            </a:r>
            <a:r>
              <a:rPr lang="cs-CZ" sz="2000" dirty="0" smtClean="0"/>
              <a:t> </a:t>
            </a:r>
            <a:endParaRPr lang="cs-CZ" sz="2000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53451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i="1" dirty="0" smtClean="0">
                <a:solidFill>
                  <a:srgbClr val="FFFF00"/>
                </a:solidFill>
              </a:rPr>
              <a:t>Heterogenní </a:t>
            </a:r>
            <a:r>
              <a:rPr lang="cs-CZ" b="1" i="1" dirty="0" err="1" smtClean="0">
                <a:solidFill>
                  <a:srgbClr val="FFFF00"/>
                </a:solidFill>
              </a:rPr>
              <a:t>imunometody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oddělení volných molekul značených reaktantů (</a:t>
            </a:r>
            <a:r>
              <a:rPr lang="cs-CZ" dirty="0" err="1" smtClean="0"/>
              <a:t>Ag</a:t>
            </a:r>
            <a:r>
              <a:rPr lang="cs-CZ" dirty="0" smtClean="0"/>
              <a:t>, Ab, H, </a:t>
            </a:r>
            <a:r>
              <a:rPr lang="cs-CZ" dirty="0" err="1" smtClean="0"/>
              <a:t>Abs</a:t>
            </a:r>
            <a:r>
              <a:rPr lang="cs-CZ" dirty="0" smtClean="0"/>
              <a:t>) od značeného reaktantu vázaného v </a:t>
            </a:r>
            <a:r>
              <a:rPr lang="cs-CZ" dirty="0" err="1" smtClean="0"/>
              <a:t>imunokomplexu</a:t>
            </a:r>
            <a:r>
              <a:rPr lang="cs-CZ" dirty="0" smtClean="0"/>
              <a:t>, intenzita značené reakce se nemění, stanovení makromolekulárních látek (</a:t>
            </a:r>
            <a:r>
              <a:rPr lang="cs-CZ" dirty="0" err="1" smtClean="0"/>
              <a:t>radioimunometody</a:t>
            </a:r>
            <a:r>
              <a:rPr lang="cs-CZ" dirty="0" smtClean="0"/>
              <a:t>, ELISA) – vysoká citlivost</a:t>
            </a:r>
          </a:p>
          <a:p>
            <a:pPr>
              <a:lnSpc>
                <a:spcPct val="90000"/>
              </a:lnSpc>
            </a:pPr>
            <a:r>
              <a:rPr lang="cs-CZ" b="1" i="1" dirty="0" smtClean="0">
                <a:solidFill>
                  <a:srgbClr val="FFFF00"/>
                </a:solidFill>
              </a:rPr>
              <a:t>Homogenní </a:t>
            </a:r>
            <a:r>
              <a:rPr lang="cs-CZ" b="1" i="1" dirty="0" err="1" smtClean="0">
                <a:solidFill>
                  <a:srgbClr val="FFFF00"/>
                </a:solidFill>
              </a:rPr>
              <a:t>imunometody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bez separace frakcí, intenzita značené reakce se mění, stanovení </a:t>
            </a:r>
            <a:r>
              <a:rPr lang="cs-CZ" dirty="0" err="1" smtClean="0"/>
              <a:t>nízkomolek</a:t>
            </a:r>
            <a:r>
              <a:rPr lang="cs-CZ" dirty="0" smtClean="0"/>
              <a:t>. látek, jsou jednodušší, rychlejší, lze  je automatizovat (enzymová, fluorescenční a chemiluminiscenční </a:t>
            </a:r>
            <a:r>
              <a:rPr lang="cs-CZ" dirty="0" err="1" smtClean="0"/>
              <a:t>imunoanalýza</a:t>
            </a:r>
            <a:r>
              <a:rPr lang="cs-CZ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2843213" y="160338"/>
            <a:ext cx="480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b="1" i="1">
                <a:solidFill>
                  <a:schemeClr val="folHlink"/>
                </a:solidFill>
              </a:rPr>
              <a:t>Imunochemické metody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KFR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627504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dirty="0" smtClean="0"/>
              <a:t>- velmi </a:t>
            </a:r>
            <a:r>
              <a:rPr lang="cs-CZ" b="1" i="1" dirty="0" smtClean="0"/>
              <a:t>záleží na množství komplementu</a:t>
            </a:r>
            <a:r>
              <a:rPr lang="cs-CZ" dirty="0" smtClean="0"/>
              <a:t> – </a:t>
            </a:r>
            <a:r>
              <a:rPr lang="cs-CZ" b="1" i="1" dirty="0" smtClean="0"/>
              <a:t>každý vzorek se musí titrovat</a:t>
            </a:r>
            <a:r>
              <a:rPr lang="cs-CZ" dirty="0" smtClean="0"/>
              <a:t>, aby bylo množství komplementu konstantní</a:t>
            </a:r>
          </a:p>
          <a:p>
            <a:pPr>
              <a:lnSpc>
                <a:spcPct val="80000"/>
              </a:lnSpc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- </a:t>
            </a:r>
            <a:r>
              <a:rPr lang="cs-CZ" b="1" i="1" dirty="0" smtClean="0">
                <a:solidFill>
                  <a:schemeClr val="folHlink"/>
                </a:solidFill>
              </a:rPr>
              <a:t>použití:</a:t>
            </a:r>
            <a:endParaRPr lang="cs-CZ" b="1" dirty="0" smtClean="0">
              <a:solidFill>
                <a:schemeClr val="folHlink"/>
              </a:solidFill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diagnostika</a:t>
            </a:r>
            <a:r>
              <a:rPr lang="cs-CZ" dirty="0" smtClean="0"/>
              <a:t> příjice </a:t>
            </a:r>
            <a:r>
              <a:rPr lang="cs-CZ" i="1" dirty="0" smtClean="0"/>
              <a:t>/syfilis/,</a:t>
            </a:r>
            <a:r>
              <a:rPr lang="cs-CZ" dirty="0" smtClean="0"/>
              <a:t> </a:t>
            </a:r>
            <a:r>
              <a:rPr lang="cs-CZ" dirty="0" err="1" smtClean="0"/>
              <a:t>bruceózy</a:t>
            </a:r>
            <a:r>
              <a:rPr lang="cs-CZ" dirty="0" smtClean="0"/>
              <a:t>, </a:t>
            </a:r>
            <a:r>
              <a:rPr lang="cs-CZ" dirty="0" err="1" smtClean="0"/>
              <a:t>pasteurely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ve virologii</a:t>
            </a:r>
            <a:r>
              <a:rPr lang="cs-CZ" dirty="0" smtClean="0"/>
              <a:t> průkaz protilátek téměř všech virových nákaz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typizace neznámých </a:t>
            </a:r>
            <a:r>
              <a:rPr lang="cs-CZ" b="1" i="1" dirty="0" err="1" smtClean="0"/>
              <a:t>Ag</a:t>
            </a:r>
            <a:r>
              <a:rPr lang="cs-CZ" dirty="0" smtClean="0"/>
              <a:t> nově izolovaných virů</a:t>
            </a:r>
            <a:endParaRPr lang="cs-CZ" dirty="0" smtClean="0">
              <a:sym typeface="Symbol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>
                <a:sym typeface="Symbol" pitchFamily="18" charset="2"/>
              </a:rPr>
              <a:t></a:t>
            </a:r>
            <a:r>
              <a:rPr lang="cs-CZ" dirty="0" smtClean="0"/>
              <a:t> </a:t>
            </a:r>
            <a:r>
              <a:rPr lang="cs-CZ" b="1" i="1" dirty="0" smtClean="0"/>
              <a:t>průkaz </a:t>
            </a:r>
            <a:r>
              <a:rPr lang="cs-CZ" b="1" i="1" dirty="0" err="1" smtClean="0"/>
              <a:t>protiorgánových</a:t>
            </a:r>
            <a:r>
              <a:rPr lang="cs-CZ" b="1" i="1" dirty="0" smtClean="0"/>
              <a:t> Ab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Vyšetření komplementového systému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720"/>
            <a:ext cx="8569325" cy="3816424"/>
          </a:xfrm>
        </p:spPr>
        <p:txBody>
          <a:bodyPr>
            <a:normAutofit fontScale="47500" lnSpcReduction="20000"/>
          </a:bodyPr>
          <a:lstStyle/>
          <a:p>
            <a:pPr marL="609600" indent="-609600" eaLnBrk="1" hangingPunct="1">
              <a:buFontTx/>
              <a:buNone/>
            </a:pPr>
            <a:r>
              <a:rPr lang="cs-CZ" sz="5100" dirty="0" smtClean="0">
                <a:solidFill>
                  <a:srgbClr val="00B0F0"/>
                </a:solidFill>
              </a:rPr>
              <a:t>a) </a:t>
            </a:r>
            <a:r>
              <a:rPr lang="cs-CZ" sz="5100" dirty="0" smtClean="0"/>
              <a:t>Stanovují se hladiny jednotlivých složek K v séru – </a:t>
            </a:r>
          </a:p>
          <a:p>
            <a:pPr marL="609600" indent="-609600" eaLnBrk="1" hangingPunct="1">
              <a:buFontTx/>
              <a:buNone/>
            </a:pPr>
            <a:r>
              <a:rPr lang="cs-CZ" sz="5100" dirty="0" smtClean="0"/>
              <a:t>        za pomoci </a:t>
            </a:r>
            <a:r>
              <a:rPr lang="cs-CZ" sz="5100" dirty="0" err="1" smtClean="0"/>
              <a:t>antisér</a:t>
            </a:r>
            <a:r>
              <a:rPr lang="cs-CZ" sz="5100" dirty="0" smtClean="0"/>
              <a:t>, většinou proti C3, C4, C1q</a:t>
            </a:r>
          </a:p>
          <a:p>
            <a:pPr marL="609600" indent="-609600" eaLnBrk="1" hangingPunct="1">
              <a:buFontTx/>
              <a:buNone/>
            </a:pPr>
            <a:r>
              <a:rPr lang="cs-CZ" sz="5100" dirty="0" smtClean="0">
                <a:solidFill>
                  <a:srgbClr val="00B0F0"/>
                </a:solidFill>
              </a:rPr>
              <a:t>b) </a:t>
            </a:r>
            <a:r>
              <a:rPr lang="cs-CZ" sz="5100" dirty="0" smtClean="0"/>
              <a:t>Celková aktivita komplementové kaskády-se provádí testem </a:t>
            </a:r>
            <a:r>
              <a:rPr lang="cs-CZ" sz="5100" dirty="0" smtClean="0">
                <a:solidFill>
                  <a:srgbClr val="FFC000"/>
                </a:solidFill>
              </a:rPr>
              <a:t>CH50 </a:t>
            </a:r>
            <a:r>
              <a:rPr lang="cs-CZ" sz="5100" dirty="0" smtClean="0"/>
              <a:t>– (50% hemolýza způsobená komplementem), stupeň hemolýzy závisí na množství přidaného K, nepřímá úměra, hemolýza - spektrofotometrie</a:t>
            </a:r>
          </a:p>
          <a:p>
            <a:pPr marL="609600" indent="-609600">
              <a:buNone/>
            </a:pPr>
            <a:r>
              <a:rPr lang="cs-CZ" sz="5100" dirty="0" smtClean="0">
                <a:solidFill>
                  <a:schemeClr val="folHlink"/>
                </a:solidFill>
              </a:rPr>
              <a:t>Využití:</a:t>
            </a:r>
            <a:r>
              <a:rPr lang="cs-CZ" sz="5100" dirty="0" smtClean="0"/>
              <a:t>  K detekci poruch </a:t>
            </a:r>
            <a:r>
              <a:rPr lang="cs-CZ" sz="5100" dirty="0" err="1" smtClean="0"/>
              <a:t>nedostatečnéh</a:t>
            </a:r>
            <a:r>
              <a:rPr lang="cs-CZ" sz="5100" dirty="0" smtClean="0"/>
              <a:t> mn. Nebo defektů složek K systému</a:t>
            </a:r>
          </a:p>
          <a:p>
            <a:pPr marL="609600" indent="-609600">
              <a:buNone/>
            </a:pPr>
            <a:r>
              <a:rPr lang="cs-CZ" sz="5100" dirty="0" smtClean="0"/>
              <a:t>Reakční směs:</a:t>
            </a:r>
          </a:p>
          <a:p>
            <a:pPr marL="609600" indent="-609600">
              <a:buNone/>
            </a:pPr>
            <a:r>
              <a:rPr lang="cs-CZ" sz="5100" dirty="0" smtClean="0"/>
              <a:t>2%nálev krvinek,  Ab(hemolyzin), C komerční (vyšetřované sérum)</a:t>
            </a:r>
          </a:p>
          <a:p>
            <a:pPr marL="609600" indent="-609600">
              <a:buNone/>
            </a:pPr>
            <a:r>
              <a:rPr lang="cs-CZ" sz="5100" dirty="0" smtClean="0"/>
              <a:t>Výsledek: lýze buněk, vyčeření</a:t>
            </a:r>
          </a:p>
          <a:p>
            <a:pPr marL="609600" indent="-609600" eaLnBrk="1" hangingPunct="1">
              <a:buFontTx/>
              <a:buNone/>
            </a:pPr>
            <a:endParaRPr lang="cs-CZ" sz="4400" dirty="0" smtClean="0"/>
          </a:p>
          <a:p>
            <a:pPr marL="609600" indent="-609600" eaLnBrk="1" hangingPunct="1">
              <a:buFontTx/>
              <a:buNone/>
            </a:pPr>
            <a:endParaRPr lang="cs-CZ" sz="1800" dirty="0" smtClean="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9388" y="5229200"/>
            <a:ext cx="87852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Principy metodik</a:t>
            </a:r>
          </a:p>
          <a:p>
            <a:r>
              <a:rPr lang="cs-CZ" sz="2000" dirty="0" err="1" smtClean="0"/>
              <a:t>Ag</a:t>
            </a:r>
            <a:r>
              <a:rPr lang="cs-CZ" sz="2000" dirty="0" smtClean="0"/>
              <a:t>+</a:t>
            </a:r>
            <a:r>
              <a:rPr lang="cs-CZ" sz="2000" dirty="0" err="1" smtClean="0"/>
              <a:t>Ag</a:t>
            </a:r>
            <a:r>
              <a:rPr lang="cs-CZ" sz="2000" dirty="0" smtClean="0"/>
              <a:t>=IK, CIK, DIK</a:t>
            </a:r>
          </a:p>
          <a:p>
            <a:r>
              <a:rPr lang="cs-CZ" sz="2000" b="1" dirty="0" smtClean="0">
                <a:solidFill>
                  <a:srgbClr val="7030A0"/>
                </a:solidFill>
              </a:rPr>
              <a:t>1.</a:t>
            </a:r>
            <a:r>
              <a:rPr lang="cs-CZ" sz="2000" b="1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Využívající </a:t>
            </a:r>
            <a:r>
              <a:rPr lang="cs-CZ" sz="2000" dirty="0" err="1" smtClean="0"/>
              <a:t>fyz</a:t>
            </a:r>
            <a:r>
              <a:rPr lang="cs-CZ" sz="2000" dirty="0" smtClean="0"/>
              <a:t> – </a:t>
            </a:r>
            <a:r>
              <a:rPr lang="cs-CZ" sz="2000" dirty="0" err="1" smtClean="0"/>
              <a:t>chem</a:t>
            </a:r>
            <a:r>
              <a:rPr lang="cs-CZ" sz="2000" dirty="0" smtClean="0"/>
              <a:t> vlastností – CIK- největší makromolekuly séra mohou být </a:t>
            </a:r>
            <a:r>
              <a:rPr lang="cs-CZ" sz="2000" dirty="0" err="1" smtClean="0"/>
              <a:t>preciptovány</a:t>
            </a:r>
            <a:r>
              <a:rPr lang="cs-CZ" sz="2000" dirty="0" smtClean="0"/>
              <a:t> pomocí PEG (</a:t>
            </a:r>
            <a:r>
              <a:rPr lang="cs-CZ" sz="2000" dirty="0" err="1" smtClean="0"/>
              <a:t>polyetylénglykol</a:t>
            </a:r>
            <a:r>
              <a:rPr lang="cs-CZ" sz="2000" dirty="0" smtClean="0"/>
              <a:t>). Precipitát je úměrný mn. cirkulujících CIK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chemeClr val="folHlink"/>
                </a:solidFill>
              </a:rPr>
              <a:t>Vyšetření cirkulujících a deponovaných IK</a:t>
            </a:r>
            <a:r>
              <a:rPr lang="cs-CZ" b="1" i="1" dirty="0" smtClean="0">
                <a:solidFill>
                  <a:schemeClr val="folHlink"/>
                </a:solidFill>
              </a:rPr>
              <a:t/>
            </a:r>
            <a:br>
              <a:rPr lang="cs-CZ" b="1" i="1" dirty="0" smtClean="0">
                <a:solidFill>
                  <a:schemeClr val="folHlink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Principy metodik</a:t>
            </a:r>
          </a:p>
          <a:p>
            <a:r>
              <a:rPr lang="cs-CZ" dirty="0" err="1" smtClean="0"/>
              <a:t>Ag</a:t>
            </a:r>
            <a:r>
              <a:rPr lang="cs-CZ" dirty="0" smtClean="0"/>
              <a:t>+</a:t>
            </a:r>
            <a:r>
              <a:rPr lang="cs-CZ" dirty="0" err="1" smtClean="0"/>
              <a:t>Ag</a:t>
            </a:r>
            <a:r>
              <a:rPr lang="cs-CZ" dirty="0" smtClean="0"/>
              <a:t>=IK, CIK, DIK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1.</a:t>
            </a:r>
            <a:r>
              <a:rPr lang="cs-CZ" b="1" dirty="0" smtClean="0">
                <a:solidFill>
                  <a:srgbClr val="00B0F0"/>
                </a:solidFill>
              </a:rPr>
              <a:t> </a:t>
            </a:r>
            <a:r>
              <a:rPr lang="cs-CZ" dirty="0" smtClean="0"/>
              <a:t>Využívající </a:t>
            </a:r>
            <a:r>
              <a:rPr lang="cs-CZ" dirty="0" err="1" smtClean="0"/>
              <a:t>fyz</a:t>
            </a:r>
            <a:r>
              <a:rPr lang="cs-CZ" dirty="0" smtClean="0"/>
              <a:t> – </a:t>
            </a:r>
            <a:r>
              <a:rPr lang="cs-CZ" dirty="0" err="1" smtClean="0"/>
              <a:t>chem</a:t>
            </a:r>
            <a:r>
              <a:rPr lang="cs-CZ" dirty="0" smtClean="0"/>
              <a:t> vlastností – CIK- největší makromolekuly séra mohou být </a:t>
            </a:r>
            <a:r>
              <a:rPr lang="cs-CZ" dirty="0" err="1" smtClean="0"/>
              <a:t>preciptovány</a:t>
            </a:r>
            <a:r>
              <a:rPr lang="cs-CZ" dirty="0" smtClean="0"/>
              <a:t> pomocí PEG (</a:t>
            </a:r>
            <a:r>
              <a:rPr lang="cs-CZ" dirty="0" err="1" smtClean="0"/>
              <a:t>polyetylénglykol</a:t>
            </a:r>
            <a:r>
              <a:rPr lang="cs-CZ" dirty="0" smtClean="0"/>
              <a:t>). Precipitát je úměrný mn. cirkulujících CIK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dirty="0" smtClean="0">
                <a:solidFill>
                  <a:schemeClr val="folHlink"/>
                </a:solidFill>
              </a:rPr>
              <a:t>Vyšetření CIK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>
            <a:noAutofit/>
          </a:bodyPr>
          <a:lstStyle/>
          <a:p>
            <a:pPr eaLnBrk="1" hangingPunct="1"/>
            <a:r>
              <a:rPr lang="cs-CZ" sz="2800" dirty="0" smtClean="0">
                <a:solidFill>
                  <a:srgbClr val="7030A0"/>
                </a:solidFill>
              </a:rPr>
              <a:t>2. </a:t>
            </a:r>
            <a:r>
              <a:rPr lang="cs-CZ" sz="2800" dirty="0" smtClean="0"/>
              <a:t>CIK na sebe váží C1 – C3 složky K. V první fázi se odstraní nenavázaný C1q. V druhé fázi se stanoví koncentrace C1q, jež odráží i hladinu CIK (totéž pro C3,C4)</a:t>
            </a:r>
          </a:p>
          <a:p>
            <a:pPr eaLnBrk="1" hangingPunct="1"/>
            <a:r>
              <a:rPr lang="cs-CZ" sz="2800" dirty="0" smtClean="0">
                <a:solidFill>
                  <a:srgbClr val="7030A0"/>
                </a:solidFill>
              </a:rPr>
              <a:t>3. </a:t>
            </a:r>
            <a:r>
              <a:rPr lang="cs-CZ" sz="2800" dirty="0" smtClean="0"/>
              <a:t>průkaz vazbou na buňky, které </a:t>
            </a:r>
            <a:r>
              <a:rPr lang="cs-CZ" sz="2800" dirty="0" err="1" smtClean="0"/>
              <a:t>exprimují</a:t>
            </a:r>
            <a:r>
              <a:rPr lang="cs-CZ" sz="2800" dirty="0" smtClean="0"/>
              <a:t> receptor pro </a:t>
            </a:r>
            <a:r>
              <a:rPr lang="cs-CZ" sz="2800" dirty="0" err="1" smtClean="0"/>
              <a:t>Fc</a:t>
            </a:r>
            <a:r>
              <a:rPr lang="cs-CZ" sz="2800" dirty="0" smtClean="0"/>
              <a:t> </a:t>
            </a:r>
            <a:r>
              <a:rPr lang="cs-CZ" sz="2800" dirty="0" err="1" smtClean="0"/>
              <a:t>gragment</a:t>
            </a:r>
            <a:r>
              <a:rPr lang="cs-CZ" sz="2800" dirty="0" smtClean="0"/>
              <a:t> </a:t>
            </a:r>
            <a:r>
              <a:rPr lang="cs-CZ" sz="2800" dirty="0" err="1" smtClean="0"/>
              <a:t>IgG</a:t>
            </a:r>
            <a:r>
              <a:rPr lang="cs-CZ" sz="2800" dirty="0" smtClean="0"/>
              <a:t>. Lze využít trombocyty, Žírné </a:t>
            </a:r>
            <a:r>
              <a:rPr lang="cs-CZ" sz="2800" dirty="0" err="1" smtClean="0"/>
              <a:t>b</a:t>
            </a:r>
            <a:r>
              <a:rPr lang="cs-CZ" sz="2800" dirty="0" smtClean="0"/>
              <a:t>., </a:t>
            </a:r>
            <a:r>
              <a:rPr lang="cs-CZ" sz="2800" dirty="0" err="1" smtClean="0"/>
              <a:t>fygocyty</a:t>
            </a:r>
            <a:endParaRPr lang="cs-CZ" sz="2800" dirty="0" smtClean="0"/>
          </a:p>
          <a:p>
            <a:pPr eaLnBrk="1" hangingPunct="1"/>
            <a:r>
              <a:rPr lang="cs-CZ" sz="2800" i="1" dirty="0" smtClean="0">
                <a:solidFill>
                  <a:schemeClr val="folHlink"/>
                </a:solidFill>
              </a:rPr>
              <a:t>Využití:</a:t>
            </a:r>
            <a:r>
              <a:rPr lang="cs-CZ" sz="2800" dirty="0" smtClean="0"/>
              <a:t> Pro monitoring jakýchkoliv zánětlivých procesů. Pro diagnostiku </a:t>
            </a:r>
            <a:r>
              <a:rPr lang="cs-CZ" sz="2800" dirty="0" err="1" smtClean="0"/>
              <a:t>imunokomplexových</a:t>
            </a:r>
            <a:r>
              <a:rPr lang="cs-CZ" sz="2800" dirty="0" smtClean="0"/>
              <a:t> chorob je důležitější průkaz IK deponovaných v tkáních. To se provádí po </a:t>
            </a:r>
            <a:r>
              <a:rPr lang="cs-CZ" sz="2800" dirty="0" smtClean="0">
                <a:solidFill>
                  <a:srgbClr val="FFC000"/>
                </a:solidFill>
              </a:rPr>
              <a:t>bioptickém odběru </a:t>
            </a:r>
            <a:r>
              <a:rPr lang="cs-CZ" sz="2800" dirty="0" smtClean="0"/>
              <a:t>vzorku z tkáně (kůže, svaly, ledviny) pomocí přímé fluorescence se prokazuje uložení </a:t>
            </a:r>
            <a:r>
              <a:rPr lang="cs-CZ" sz="2800" dirty="0" err="1" smtClean="0"/>
              <a:t>IgG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i="1" smtClean="0">
                <a:solidFill>
                  <a:schemeClr val="folHlink"/>
                </a:solidFill>
              </a:rPr>
              <a:t>Zákalové reakce</a:t>
            </a:r>
            <a:r>
              <a:rPr lang="cs-CZ" b="1" i="1" smtClean="0">
                <a:solidFill>
                  <a:schemeClr val="folHlink"/>
                </a:solidFill>
              </a:rPr>
              <a:t/>
            </a:r>
            <a:br>
              <a:rPr lang="cs-CZ" b="1" i="1" smtClean="0">
                <a:solidFill>
                  <a:schemeClr val="folHlink"/>
                </a:solidFill>
              </a:rPr>
            </a:br>
            <a:r>
              <a:rPr lang="cs-CZ" sz="1800" b="1" i="1" smtClean="0">
                <a:solidFill>
                  <a:schemeClr val="folHlink"/>
                </a:solidFill>
              </a:rPr>
              <a:t>metoda probíhající v roztoku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052513"/>
            <a:ext cx="864235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1800" b="1" smtClean="0">
                <a:solidFill>
                  <a:schemeClr val="folHlink"/>
                </a:solidFill>
              </a:rPr>
              <a:t>Princip:</a:t>
            </a:r>
            <a:r>
              <a:rPr lang="cs-CZ" sz="1800" b="1" smtClean="0"/>
              <a:t> při reakci Ag a Ab vzniká zákal-precipitát, jehož intenzita je při konstantním množstvím mn. Ab úměrná koncentraci vyšetřovaného Ag </a:t>
            </a:r>
          </a:p>
        </p:txBody>
      </p:sp>
      <p:pic>
        <p:nvPicPr>
          <p:cNvPr id="43012" name="Picture 5" descr="F4k46-o4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25900" y="2060575"/>
            <a:ext cx="5118100" cy="1944688"/>
          </a:xfrm>
          <a:noFill/>
        </p:spPr>
      </p:pic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179512" y="1700808"/>
            <a:ext cx="4067944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 pitchFamily="18" charset="2"/>
              <a:buChar char="*"/>
            </a:pPr>
            <a:r>
              <a:rPr lang="cs-CZ" sz="2400" b="1" dirty="0">
                <a:solidFill>
                  <a:srgbClr val="7030A0"/>
                </a:solidFill>
              </a:rPr>
              <a:t>NEFELOMETRIE </a:t>
            </a:r>
            <a:r>
              <a:rPr lang="cs-CZ" sz="2400" dirty="0"/>
              <a:t>– rozptyl monochrom. světla měřeného pod úhlem, měří se intenzita záblesků světla odraženého od IK (</a:t>
            </a:r>
            <a:r>
              <a:rPr lang="cs-CZ" sz="2400" dirty="0" err="1"/>
              <a:t>Tyndal</a:t>
            </a:r>
            <a:r>
              <a:rPr lang="cs-CZ" sz="2400" dirty="0"/>
              <a:t>. efekt), výbojka nebo laser</a:t>
            </a:r>
            <a:endParaRPr lang="cs-CZ" sz="2400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43014" name="Rectangle 8"/>
          <p:cNvSpPr>
            <a:spLocks noChangeArrowheads="1"/>
          </p:cNvSpPr>
          <p:nvPr/>
        </p:nvSpPr>
        <p:spPr bwMode="auto">
          <a:xfrm>
            <a:off x="179388" y="4221089"/>
            <a:ext cx="89646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TURBIDIMETRIE </a:t>
            </a:r>
            <a:r>
              <a:rPr lang="cs-CZ" sz="2400" dirty="0">
                <a:solidFill>
                  <a:srgbClr val="7030A0"/>
                </a:solidFill>
              </a:rPr>
              <a:t>– </a:t>
            </a:r>
            <a:r>
              <a:rPr lang="cs-CZ" sz="2400" dirty="0"/>
              <a:t>úbytek monochrom. světla o 320nm při průchodu vzorkem v kyvetě měřeného ve stejné rovině </a:t>
            </a:r>
          </a:p>
          <a:p>
            <a:r>
              <a:rPr lang="cs-CZ" sz="2400" dirty="0"/>
              <a:t>Výhoda: možnost automatizace, rychlost provedení, přesnost, ale vyšší cena, dioda, méně přesná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ovéPole 5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497888" cy="579278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Využití:</a:t>
            </a:r>
            <a:r>
              <a:rPr lang="cs-CZ" dirty="0" smtClean="0"/>
              <a:t> Stanovení c </a:t>
            </a:r>
            <a:r>
              <a:rPr lang="cs-CZ" dirty="0" err="1" smtClean="0"/>
              <a:t>Ig</a:t>
            </a:r>
            <a:r>
              <a:rPr lang="cs-CZ" dirty="0" smtClean="0"/>
              <a:t>, hlavních sérových proteinů, stanovení sérových </a:t>
            </a:r>
            <a:r>
              <a:rPr lang="cs-CZ" dirty="0" err="1" smtClean="0"/>
              <a:t>bílk</a:t>
            </a:r>
            <a:r>
              <a:rPr lang="cs-CZ" dirty="0" smtClean="0"/>
              <a:t>.(složky C, proteiny akut. fáze (CRP – </a:t>
            </a:r>
            <a:r>
              <a:rPr lang="cs-CZ" sz="2400" dirty="0" err="1" smtClean="0"/>
              <a:t>stand</a:t>
            </a:r>
            <a:r>
              <a:rPr lang="cs-CZ" sz="2400" dirty="0" smtClean="0"/>
              <a:t>. 2mg/l</a:t>
            </a:r>
            <a:r>
              <a:rPr lang="cs-CZ" dirty="0" smtClean="0"/>
              <a:t>, transferin, alfa2 – </a:t>
            </a:r>
            <a:r>
              <a:rPr lang="cs-CZ" dirty="0" err="1" smtClean="0"/>
              <a:t>makroglobulin</a:t>
            </a:r>
            <a:r>
              <a:rPr lang="cs-CZ" dirty="0" smtClean="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chemeClr val="folHlink"/>
                </a:solidFill>
              </a:rPr>
              <a:t>Úskalí:</a:t>
            </a:r>
            <a:r>
              <a:rPr lang="cs-CZ" dirty="0" smtClean="0"/>
              <a:t> V </a:t>
            </a:r>
            <a:r>
              <a:rPr lang="cs-CZ" dirty="0" err="1" smtClean="0"/>
              <a:t>prec</a:t>
            </a:r>
            <a:r>
              <a:rPr lang="cs-CZ" dirty="0" smtClean="0"/>
              <a:t>. křivce je třeba vymezit oblasti: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a)</a:t>
            </a:r>
            <a:r>
              <a:rPr lang="cs-CZ" dirty="0" smtClean="0"/>
              <a:t>zóna využitelná pro měření, </a:t>
            </a:r>
            <a:r>
              <a:rPr lang="cs-CZ" sz="1800" dirty="0" err="1" smtClean="0"/>
              <a:t>tj</a:t>
            </a:r>
            <a:r>
              <a:rPr lang="cs-CZ" sz="1800" dirty="0" smtClean="0"/>
              <a:t> oblast nadbytku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b)Kritický  bod, oblast ekvivalence, </a:t>
            </a:r>
            <a:r>
              <a:rPr lang="cs-CZ" sz="1800" dirty="0" smtClean="0">
                <a:solidFill>
                  <a:schemeClr val="hlink"/>
                </a:solidFill>
              </a:rPr>
              <a:t>zde leží nejvyšší </a:t>
            </a:r>
            <a:r>
              <a:rPr lang="cs-CZ" sz="1800" dirty="0" err="1" smtClean="0">
                <a:solidFill>
                  <a:schemeClr val="hlink"/>
                </a:solidFill>
              </a:rPr>
              <a:t>konc</a:t>
            </a:r>
            <a:r>
              <a:rPr lang="cs-CZ" sz="1800" dirty="0" smtClean="0">
                <a:solidFill>
                  <a:schemeClr val="hlink"/>
                </a:solidFill>
              </a:rPr>
              <a:t>. </a:t>
            </a:r>
            <a:r>
              <a:rPr lang="cs-CZ" sz="1800" dirty="0" err="1" smtClean="0">
                <a:solidFill>
                  <a:schemeClr val="hlink"/>
                </a:solidFill>
              </a:rPr>
              <a:t>Ag</a:t>
            </a:r>
            <a:r>
              <a:rPr lang="cs-CZ" sz="1800" dirty="0" smtClean="0">
                <a:solidFill>
                  <a:schemeClr val="hlink"/>
                </a:solidFill>
              </a:rPr>
              <a:t>, kterou lze ještě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dirty="0" smtClean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dirty="0" smtClean="0">
                <a:solidFill>
                  <a:schemeClr val="hlink"/>
                </a:solidFill>
              </a:rPr>
              <a:t>c)</a:t>
            </a:r>
            <a:r>
              <a:rPr lang="cs-CZ" dirty="0" smtClean="0"/>
              <a:t>oblast za </a:t>
            </a:r>
            <a:r>
              <a:rPr lang="cs-CZ" dirty="0" err="1" smtClean="0"/>
              <a:t>krit</a:t>
            </a:r>
            <a:r>
              <a:rPr lang="cs-CZ" dirty="0" smtClean="0"/>
              <a:t>. bodem, </a:t>
            </a:r>
            <a:r>
              <a:rPr lang="cs-CZ" sz="1800" dirty="0" smtClean="0"/>
              <a:t>zde nelze měřit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sz="1800" dirty="0" smtClean="0"/>
              <a:t>Dva režimy stanovení</a:t>
            </a: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 smtClean="0">
                <a:solidFill>
                  <a:srgbClr val="FF0000"/>
                </a:solidFill>
              </a:rPr>
              <a:t>End</a:t>
            </a:r>
            <a:r>
              <a:rPr lang="cs-CZ" sz="2000" dirty="0" smtClean="0">
                <a:solidFill>
                  <a:srgbClr val="FF0000"/>
                </a:solidFill>
              </a:rPr>
              <a:t> point – měří se v prostředí </a:t>
            </a:r>
            <a:r>
              <a:rPr lang="cs-CZ" sz="2000" dirty="0" err="1" smtClean="0">
                <a:solidFill>
                  <a:srgbClr val="FF0000"/>
                </a:solidFill>
              </a:rPr>
              <a:t>polyetylénglykolu</a:t>
            </a:r>
            <a:endParaRPr lang="cs-CZ" sz="20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lphaLcParenR"/>
            </a:pPr>
            <a:r>
              <a:rPr lang="cs-CZ" sz="2000" dirty="0" err="1" smtClean="0">
                <a:solidFill>
                  <a:srgbClr val="FF0000"/>
                </a:solidFill>
              </a:rPr>
              <a:t>Rate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kynetický</a:t>
            </a:r>
            <a:r>
              <a:rPr lang="cs-CZ" sz="2000" dirty="0" smtClean="0">
                <a:solidFill>
                  <a:srgbClr val="FF0000"/>
                </a:solidFill>
              </a:rPr>
              <a:t> systém – měří se kineticky , v krátkých časových intervalech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/>
            <a:r>
              <a:rPr lang="cs-CZ" sz="3600" b="1" i="1" smtClean="0">
                <a:solidFill>
                  <a:schemeClr val="folHlink"/>
                </a:solidFill>
              </a:rPr>
              <a:t>Imunoblotting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980728"/>
            <a:ext cx="8929687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SOUTHERN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 vyvinut v r. 1970, k detekci DNA, molekuly DNA se přenášejí z </a:t>
            </a:r>
            <a:r>
              <a:rPr lang="cs-CZ" sz="2400" dirty="0" err="1" smtClean="0"/>
              <a:t>agarózového</a:t>
            </a:r>
            <a:r>
              <a:rPr lang="cs-CZ" sz="2400" dirty="0" smtClean="0"/>
              <a:t> gelu na membránu k nalezení části sekvence DNA či konkrétního genu v genomu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NORTHERN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RNA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přenos nám umožňuje zjistit přítomnost, nepřítomnost a relativní množství specifických RNA sekvencí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>
                <a:solidFill>
                  <a:schemeClr val="folHlink"/>
                </a:solidFill>
              </a:rPr>
              <a:t>WESTERN BLOTTING</a:t>
            </a:r>
            <a:endParaRPr lang="cs-CZ" sz="24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slouží k detekci bílkovin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touto metodou dokážeme najít jednu bílkovinu v množství jiných, přičemž určit i délku daného proteinu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je závislá na použití velmi kvalitních Ab zaměřených na vybranou bílkovinu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chemeClr val="folHlink"/>
                </a:solidFill>
              </a:rPr>
              <a:t>Podstatou </a:t>
            </a:r>
            <a:r>
              <a:rPr lang="cs-CZ" sz="2400" b="1" dirty="0" err="1" smtClean="0">
                <a:solidFill>
                  <a:schemeClr val="folHlink"/>
                </a:solidFill>
              </a:rPr>
              <a:t>blottingu</a:t>
            </a:r>
            <a:r>
              <a:rPr lang="cs-CZ" sz="2400" b="1" dirty="0" smtClean="0">
                <a:solidFill>
                  <a:schemeClr val="folHlink"/>
                </a:solidFill>
              </a:rPr>
              <a:t>:</a:t>
            </a:r>
            <a:r>
              <a:rPr lang="cs-CZ" sz="2400" b="1" dirty="0" smtClean="0"/>
              <a:t> izolovaná látka (obvykle separovaná) se přenáší na membránu.</a:t>
            </a:r>
            <a:br>
              <a:rPr lang="cs-CZ" sz="2400" b="1" dirty="0" smtClean="0"/>
            </a:br>
            <a:endParaRPr lang="cs-CZ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1275</Words>
  <Application>Microsoft Office PowerPoint</Application>
  <PresentationFormat>Předvádění na obrazovce (4:3)</PresentationFormat>
  <Paragraphs>168</Paragraphs>
  <Slides>21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Motiv sady Office</vt:lpstr>
      <vt:lpstr>Rastrový obrázek</vt:lpstr>
      <vt:lpstr>Komplementové metody metody využívající faktu aktivace komplementového systému komplexem – antigen-protilátka, KFR</vt:lpstr>
      <vt:lpstr>KFR</vt:lpstr>
      <vt:lpstr>KFR</vt:lpstr>
      <vt:lpstr>Vyšetření komplementového systému</vt:lpstr>
      <vt:lpstr>Vyšetření cirkulujících a deponovaných IK </vt:lpstr>
      <vt:lpstr>Vyšetření CIK</vt:lpstr>
      <vt:lpstr>Zákalové reakce metoda probíhající v roztoku</vt:lpstr>
      <vt:lpstr>Snímek 8</vt:lpstr>
      <vt:lpstr>Imunoblotting</vt:lpstr>
      <vt:lpstr>Snímek 10</vt:lpstr>
      <vt:lpstr>SDS PAGE</vt:lpstr>
      <vt:lpstr>Snímek 12</vt:lpstr>
      <vt:lpstr>WB</vt:lpstr>
      <vt:lpstr>Výsledky PAGE analýzy SDS-gradient PAGE proteinový profil</vt:lpstr>
      <vt:lpstr>Snímek 15</vt:lpstr>
      <vt:lpstr>WB</vt:lpstr>
      <vt:lpstr>Snímek 17</vt:lpstr>
      <vt:lpstr> Imunochemické metody</vt:lpstr>
      <vt:lpstr>Snímek 19</vt:lpstr>
      <vt:lpstr>Snímek 20</vt:lpstr>
      <vt:lpstr>Snímek 21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Komplementové metody metody využívající faktu aktivace komplementového systému komplexem – antigen-protilátka, KFR</dc:title>
  <dc:creator>Alena</dc:creator>
  <cp:lastModifiedBy>Alena</cp:lastModifiedBy>
  <cp:revision>30</cp:revision>
  <dcterms:created xsi:type="dcterms:W3CDTF">2011-09-20T08:26:44Z</dcterms:created>
  <dcterms:modified xsi:type="dcterms:W3CDTF">2012-10-17T12:06:46Z</dcterms:modified>
</cp:coreProperties>
</file>