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80" r:id="rId4"/>
    <p:sldId id="282" r:id="rId5"/>
    <p:sldId id="283" r:id="rId6"/>
    <p:sldId id="281" r:id="rId7"/>
    <p:sldId id="284" r:id="rId8"/>
    <p:sldId id="286" r:id="rId9"/>
    <p:sldId id="285" r:id="rId10"/>
    <p:sldId id="287" r:id="rId11"/>
    <p:sldId id="289" r:id="rId12"/>
    <p:sldId id="279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06229-7310-4491-B5FB-956DF3191E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EC7C4-020F-46F6-8652-8B363E4A5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9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3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25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86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6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28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03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6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8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4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350E-907D-4692-96F3-185601031A3B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7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p.cz/cz/prehled_akceptovanych_metodik_tekoucich_vo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Úvod do </a:t>
            </a:r>
            <a:r>
              <a:rPr lang="cs-CZ" sz="3200" dirty="0" err="1" smtClean="0"/>
              <a:t>diatomologie</a:t>
            </a:r>
            <a:r>
              <a:rPr lang="cs-CZ" sz="3200" dirty="0" smtClean="0"/>
              <a:t> - Metodiky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6400800" cy="17526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10. přednáška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14369"/>
            <a:ext cx="4948494" cy="504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Molekulární metody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AutoNum type="arabicPeriod"/>
            </a:pPr>
            <a:r>
              <a:rPr lang="cs-CZ" sz="2400" dirty="0" smtClean="0"/>
              <a:t>Izolace DNA (extrakční </a:t>
            </a:r>
            <a:r>
              <a:rPr lang="cs-CZ" sz="2400" dirty="0" err="1" smtClean="0"/>
              <a:t>kity</a:t>
            </a:r>
            <a:r>
              <a:rPr lang="cs-CZ" sz="2400" dirty="0" smtClean="0"/>
              <a:t>)</a:t>
            </a:r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cs-CZ" sz="2400" dirty="0" smtClean="0"/>
              <a:t>Amplifikace DNA (vybraného úseku) – PCR</a:t>
            </a:r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cs-CZ" sz="2400" dirty="0" smtClean="0"/>
              <a:t>Naklonování DNA (produktů PCR)</a:t>
            </a:r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cs-CZ" sz="2400" dirty="0" err="1" smtClean="0"/>
              <a:t>Sekvenace</a:t>
            </a:r>
            <a:endParaRPr lang="cs-CZ" sz="2400" dirty="0" smtClean="0"/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cs-CZ" sz="2400" dirty="0" smtClean="0"/>
              <a:t>Analýza (srovnání na www.algaterra.org)</a:t>
            </a:r>
            <a:endParaRPr lang="cs-CZ" sz="2400" dirty="0"/>
          </a:p>
          <a:p>
            <a:pPr marL="457200" indent="-457200">
              <a:lnSpc>
                <a:spcPct val="80000"/>
              </a:lnSpc>
              <a:buAutoNum type="arabicPeriod"/>
            </a:pP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Příklad- výběr 18S SSU </a:t>
            </a:r>
            <a:r>
              <a:rPr lang="cs-CZ" sz="2400" dirty="0" err="1" smtClean="0"/>
              <a:t>rRNA</a:t>
            </a:r>
            <a:r>
              <a:rPr lang="cs-CZ" sz="2400" dirty="0" smtClean="0"/>
              <a:t> (ideální </a:t>
            </a:r>
            <a:r>
              <a:rPr lang="cs-CZ" sz="2400" dirty="0" err="1" smtClean="0"/>
              <a:t>marker</a:t>
            </a:r>
            <a:r>
              <a:rPr lang="cs-CZ" sz="2400" dirty="0" smtClean="0"/>
              <a:t> pro rozsivky, z ní výběr </a:t>
            </a:r>
            <a:r>
              <a:rPr lang="cs-CZ" sz="2400" dirty="0" err="1" smtClean="0"/>
              <a:t>např</a:t>
            </a:r>
            <a:r>
              <a:rPr lang="cs-CZ" sz="2400" dirty="0" smtClean="0"/>
              <a:t> 480 </a:t>
            </a:r>
            <a:r>
              <a:rPr lang="cs-CZ" sz="2400" dirty="0" err="1" smtClean="0"/>
              <a:t>pb</a:t>
            </a:r>
            <a:r>
              <a:rPr lang="cs-CZ" sz="2400" dirty="0" smtClean="0"/>
              <a:t> pro amplifikaci)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7381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Molekulární metody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dirty="0" smtClean="0"/>
              <a:t>Extrakce</a:t>
            </a:r>
            <a:r>
              <a:rPr lang="cs-CZ" sz="2400" dirty="0" smtClean="0"/>
              <a:t> probíhá podle návodu výrobce vybraného extrakčního </a:t>
            </a:r>
            <a:r>
              <a:rPr lang="cs-CZ" sz="2400" dirty="0" err="1" smtClean="0"/>
              <a:t>kitu</a:t>
            </a:r>
            <a:r>
              <a:rPr lang="cs-CZ" sz="2400" dirty="0" smtClean="0"/>
              <a:t> (pro rozsivky se používají např. </a:t>
            </a:r>
            <a:r>
              <a:rPr lang="cs-CZ" sz="2400" dirty="0" err="1" smtClean="0"/>
              <a:t>Dneasy</a:t>
            </a:r>
            <a:r>
              <a:rPr lang="cs-CZ" sz="2400" dirty="0" smtClean="0"/>
              <a:t> Mini Plant </a:t>
            </a:r>
            <a:r>
              <a:rPr lang="cs-CZ" sz="2400" dirty="0" err="1" smtClean="0"/>
              <a:t>kit</a:t>
            </a:r>
            <a:r>
              <a:rPr lang="cs-CZ" sz="2400" dirty="0"/>
              <a:t> </a:t>
            </a:r>
            <a:r>
              <a:rPr lang="cs-CZ" sz="2400" dirty="0" smtClean="0"/>
              <a:t>a </a:t>
            </a:r>
            <a:r>
              <a:rPr lang="cs-CZ" sz="2400" dirty="0" err="1" smtClean="0"/>
              <a:t>Dynabeads</a:t>
            </a:r>
            <a:r>
              <a:rPr lang="cs-CZ" sz="2400" dirty="0" smtClean="0"/>
              <a:t> DNA Direct Universal </a:t>
            </a:r>
            <a:r>
              <a:rPr lang="cs-CZ" sz="2400" dirty="0" err="1" smtClean="0"/>
              <a:t>Kit</a:t>
            </a:r>
            <a:r>
              <a:rPr lang="cs-CZ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400" b="1" dirty="0" smtClean="0"/>
              <a:t>Amplifikace</a:t>
            </a:r>
            <a:r>
              <a:rPr lang="cs-CZ" sz="2400" dirty="0" smtClean="0"/>
              <a:t> pomocí </a:t>
            </a:r>
            <a:r>
              <a:rPr lang="cs-CZ" sz="2400" dirty="0" err="1" smtClean="0"/>
              <a:t>primerů</a:t>
            </a:r>
            <a:r>
              <a:rPr lang="cs-CZ" sz="2400" dirty="0" smtClean="0"/>
              <a:t> (denaturace vlákna, navázání </a:t>
            </a:r>
            <a:r>
              <a:rPr lang="cs-CZ" sz="2400" dirty="0" err="1" smtClean="0"/>
              <a:t>primerů</a:t>
            </a:r>
            <a:r>
              <a:rPr lang="cs-CZ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400" b="1" dirty="0" smtClean="0"/>
              <a:t>Klonování </a:t>
            </a:r>
            <a:r>
              <a:rPr lang="cs-CZ" sz="2400" dirty="0" smtClean="0"/>
              <a:t>pomocí klonovacích </a:t>
            </a:r>
            <a:r>
              <a:rPr lang="cs-CZ" sz="2400" dirty="0" err="1" smtClean="0"/>
              <a:t>kitů</a:t>
            </a:r>
            <a:r>
              <a:rPr lang="cs-CZ" sz="2400" dirty="0" smtClean="0"/>
              <a:t> (TOPO TA </a:t>
            </a:r>
            <a:r>
              <a:rPr lang="cs-CZ" sz="2400" dirty="0" err="1" smtClean="0"/>
              <a:t>CloningTM</a:t>
            </a:r>
            <a:r>
              <a:rPr lang="cs-CZ" sz="2400" dirty="0" smtClean="0"/>
              <a:t> </a:t>
            </a:r>
            <a:r>
              <a:rPr lang="cs-CZ" sz="2400" dirty="0" err="1" smtClean="0"/>
              <a:t>Kit</a:t>
            </a:r>
            <a:r>
              <a:rPr lang="cs-CZ" sz="2400" dirty="0" smtClean="0"/>
              <a:t>, klonování často v buňkách E-coli)</a:t>
            </a:r>
          </a:p>
          <a:p>
            <a:pPr>
              <a:lnSpc>
                <a:spcPct val="80000"/>
              </a:lnSpc>
            </a:pPr>
            <a:r>
              <a:rPr lang="cs-CZ" sz="2400" b="1" dirty="0" err="1" smtClean="0"/>
              <a:t>Sekvenování</a:t>
            </a:r>
            <a:r>
              <a:rPr lang="cs-CZ" sz="2400" dirty="0"/>
              <a:t> </a:t>
            </a:r>
            <a:r>
              <a:rPr lang="cs-CZ" sz="2400" dirty="0" smtClean="0"/>
              <a:t>(rekombinantních </a:t>
            </a:r>
            <a:r>
              <a:rPr lang="cs-CZ" sz="2400" dirty="0" err="1" smtClean="0"/>
              <a:t>plazmidů</a:t>
            </a:r>
            <a:r>
              <a:rPr lang="cs-CZ" sz="2400" dirty="0" smtClean="0"/>
              <a:t> E-coli)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2204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Molekulární metody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Důležité nalézt vhodný </a:t>
            </a:r>
            <a:r>
              <a:rPr lang="cs-CZ" sz="2400" dirty="0" err="1" smtClean="0"/>
              <a:t>marker</a:t>
            </a:r>
            <a:r>
              <a:rPr lang="cs-CZ" sz="2400" dirty="0" smtClean="0"/>
              <a:t> (měla by to být krátká sekvence DNA, která půjde lehce </a:t>
            </a:r>
            <a:r>
              <a:rPr lang="cs-CZ" sz="2400" dirty="0" err="1" smtClean="0"/>
              <a:t>naamplifikovat</a:t>
            </a:r>
            <a:r>
              <a:rPr lang="cs-CZ" sz="2400" dirty="0"/>
              <a:t>)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Část DNA pro analýzu by však měla být dostatečně variabilní aby odlišila jednotlivé druhy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9379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525"/>
            <a:ext cx="1358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      Znaky používané (nejen) pro rozlišení druhů</a:t>
            </a:r>
          </a:p>
        </p:txBody>
      </p:sp>
      <p:sp>
        <p:nvSpPr>
          <p:cNvPr id="20484" name="Zástupný symbol pro obsah 5"/>
          <p:cNvSpPr>
            <a:spLocks noGrp="1"/>
          </p:cNvSpPr>
          <p:nvPr>
            <p:ph idx="1"/>
          </p:nvPr>
        </p:nvSpPr>
        <p:spPr>
          <a:xfrm>
            <a:off x="382588" y="17653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smtClean="0"/>
              <a:t>Molekulární analýzy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Využívání vedlo k odhalení nečekané kryptické diverzity u rozsivek</a:t>
            </a:r>
          </a:p>
          <a:p>
            <a:pPr>
              <a:buFontTx/>
              <a:buChar char="-"/>
            </a:pPr>
            <a:r>
              <a:rPr lang="cs-CZ" sz="2400" smtClean="0"/>
              <a:t>V současné době jsou osekvenovány 2 kompletní genomy  rozsivek:  </a:t>
            </a:r>
          </a:p>
          <a:p>
            <a:pPr>
              <a:buFontTx/>
              <a:buChar char="-"/>
            </a:pPr>
            <a:r>
              <a:rPr lang="cs-CZ" sz="2400" smtClean="0"/>
              <a:t>centrická</a:t>
            </a:r>
            <a:r>
              <a:rPr lang="cs-CZ" sz="2400" i="1" smtClean="0"/>
              <a:t>Thalassiosira pseudonana </a:t>
            </a:r>
          </a:p>
          <a:p>
            <a:pPr>
              <a:buFontTx/>
              <a:buChar char="-"/>
            </a:pPr>
            <a:r>
              <a:rPr lang="cs-CZ" sz="2400" smtClean="0"/>
              <a:t>penátní </a:t>
            </a:r>
            <a:r>
              <a:rPr lang="cs-CZ" sz="2400" i="1" smtClean="0"/>
              <a:t>Phaeodactylum</a:t>
            </a:r>
            <a:r>
              <a:rPr lang="cs-CZ" sz="2400" smtClean="0"/>
              <a:t> </a:t>
            </a:r>
            <a:r>
              <a:rPr lang="cs-CZ" sz="2400" i="1" smtClean="0"/>
              <a:t>tricornutum </a:t>
            </a:r>
          </a:p>
          <a:p>
            <a:r>
              <a:rPr lang="cs-CZ" sz="2400" b="1" smtClean="0"/>
              <a:t>Využívání molekulárních dat: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ITS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SSU rDNA  a LSU rDNA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plastidové geny rbcL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mitochondriální gen cox1</a:t>
            </a:r>
            <a:endParaRPr lang="cs-CZ" sz="2400" b="1" smtClean="0"/>
          </a:p>
        </p:txBody>
      </p:sp>
    </p:spTree>
    <p:extLst>
      <p:ext uri="{BB962C8B-B14F-4D97-AF65-F5344CB8AC3E}">
        <p14:creationId xmlns:p14="http://schemas.microsoft.com/office/powerpoint/2010/main" val="36779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525"/>
            <a:ext cx="1358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Molekulární analýzy</a:t>
            </a:r>
          </a:p>
        </p:txBody>
      </p:sp>
      <p:sp>
        <p:nvSpPr>
          <p:cNvPr id="18436" name="Zástupný symbol pro obsah 5"/>
          <p:cNvSpPr>
            <a:spLocks noGrp="1"/>
          </p:cNvSpPr>
          <p:nvPr>
            <p:ph idx="1"/>
          </p:nvPr>
        </p:nvSpPr>
        <p:spPr>
          <a:xfrm>
            <a:off x="382588" y="17653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/>
              <a:t>SSU neboli 18S </a:t>
            </a:r>
            <a:r>
              <a:rPr lang="cs-CZ" sz="2400" b="1" dirty="0" err="1" smtClean="0"/>
              <a:t>rDNA</a:t>
            </a:r>
            <a:r>
              <a:rPr lang="cs-CZ" sz="2400" b="1" dirty="0" smtClean="0"/>
              <a:t> </a:t>
            </a:r>
            <a:r>
              <a:rPr lang="cs-CZ" sz="2400" dirty="0" smtClean="0"/>
              <a:t>(malá </a:t>
            </a:r>
            <a:r>
              <a:rPr lang="cs-CZ" sz="2400" dirty="0" err="1" smtClean="0"/>
              <a:t>ribozómová</a:t>
            </a:r>
            <a:r>
              <a:rPr lang="cs-CZ" sz="2400" dirty="0" smtClean="0"/>
              <a:t> podjednotka)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400" dirty="0" smtClean="0"/>
              <a:t>- </a:t>
            </a:r>
            <a:r>
              <a:rPr lang="cs-CZ" sz="2400" dirty="0" err="1" smtClean="0"/>
              <a:t>využítí</a:t>
            </a:r>
            <a:r>
              <a:rPr lang="cs-CZ" sz="2400" dirty="0" smtClean="0"/>
              <a:t> pro rekonstrukci </a:t>
            </a:r>
            <a:r>
              <a:rPr lang="cs-CZ" sz="2400" dirty="0"/>
              <a:t>fylogeneze celé třídy rozsivek </a:t>
            </a:r>
            <a:r>
              <a:rPr lang="cs-CZ" sz="2400" dirty="0" smtClean="0"/>
              <a:t>(zařazení druhu v rámci třídy), méně variabilní</a:t>
            </a:r>
          </a:p>
          <a:p>
            <a:pPr>
              <a:defRPr/>
            </a:pPr>
            <a:r>
              <a:rPr lang="cs-CZ" sz="2400" b="1" dirty="0" smtClean="0"/>
              <a:t>LSU </a:t>
            </a:r>
            <a:r>
              <a:rPr lang="cs-CZ" sz="2400" b="1" dirty="0"/>
              <a:t>neboli </a:t>
            </a:r>
            <a:r>
              <a:rPr lang="cs-CZ" sz="2400" b="1" dirty="0" smtClean="0"/>
              <a:t>28S  </a:t>
            </a:r>
            <a:r>
              <a:rPr lang="cs-CZ" sz="2400" b="1" dirty="0" err="1" smtClean="0"/>
              <a:t>rDNA</a:t>
            </a:r>
            <a:r>
              <a:rPr lang="cs-CZ" sz="2400" b="1" dirty="0" smtClean="0"/>
              <a:t> </a:t>
            </a:r>
            <a:r>
              <a:rPr lang="cs-CZ" sz="2400" dirty="0" smtClean="0"/>
              <a:t> (velká ribozomální podjednotka) </a:t>
            </a:r>
          </a:p>
          <a:p>
            <a:pPr>
              <a:defRPr/>
            </a:pPr>
            <a:r>
              <a:rPr lang="cs-CZ" sz="2400" b="1" dirty="0" smtClean="0"/>
              <a:t>ITS1 a ITS2 </a:t>
            </a:r>
            <a:r>
              <a:rPr lang="cs-CZ" sz="2400" dirty="0"/>
              <a:t>(</a:t>
            </a:r>
            <a:r>
              <a:rPr lang="cs-CZ" sz="2400" dirty="0" smtClean="0"/>
              <a:t>mezerníkové oblasti oddělující ribozomální podjednotku), velmi variabilní</a:t>
            </a:r>
            <a:endParaRPr lang="cs-CZ" sz="2400" dirty="0"/>
          </a:p>
          <a:p>
            <a:pPr>
              <a:buFontTx/>
              <a:buChar char="-"/>
              <a:defRPr/>
            </a:pPr>
            <a:r>
              <a:rPr lang="cs-CZ" sz="2400" dirty="0" smtClean="0"/>
              <a:t> </a:t>
            </a:r>
            <a:r>
              <a:rPr lang="cs-CZ" sz="2400" dirty="0"/>
              <a:t>ITS2 </a:t>
            </a:r>
            <a:r>
              <a:rPr lang="cs-CZ" sz="2400" dirty="0" smtClean="0"/>
              <a:t>má schopnost rozlišit </a:t>
            </a:r>
            <a:r>
              <a:rPr lang="cs-CZ" sz="2400" dirty="0"/>
              <a:t>reprodukčně izolované </a:t>
            </a:r>
            <a:r>
              <a:rPr lang="cs-CZ" sz="2400" dirty="0" smtClean="0"/>
              <a:t>druhy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(</a:t>
            </a:r>
            <a:r>
              <a:rPr lang="cs-CZ" sz="2400" dirty="0" err="1" smtClean="0"/>
              <a:t>Fce</a:t>
            </a:r>
            <a:r>
              <a:rPr lang="cs-CZ" sz="2400" dirty="0" smtClean="0"/>
              <a:t> ribozomu: tvorba proteinů, probíhá na nich translace, při níž je z řetězce RNA syntetizován polypeptid)</a:t>
            </a:r>
          </a:p>
        </p:txBody>
      </p:sp>
      <p:pic>
        <p:nvPicPr>
          <p:cNvPr id="21509" name="Picture 2" descr="https://encrypted-tbn1.gstatic.com/images?q=tbn:ANd9GcRE2YphHJPfrBuT_2uvmAqsvIwc8ZE36dS2uG29dEtK3go6dR58M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5" y="5368925"/>
            <a:ext cx="1820863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1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525"/>
            <a:ext cx="1358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Molekulární analýzy</a:t>
            </a:r>
          </a:p>
        </p:txBody>
      </p:sp>
      <p:sp>
        <p:nvSpPr>
          <p:cNvPr id="18436" name="Zástupný symbol pro obsah 5"/>
          <p:cNvSpPr>
            <a:spLocks noGrp="1"/>
          </p:cNvSpPr>
          <p:nvPr>
            <p:ph idx="1"/>
          </p:nvPr>
        </p:nvSpPr>
        <p:spPr>
          <a:xfrm>
            <a:off x="382588" y="17653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b="1" dirty="0" smtClean="0"/>
              <a:t>Mitochondriální genom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Využívá se oblast kódující proteinovou podjednotku cytochrom  </a:t>
            </a:r>
            <a:r>
              <a:rPr lang="cs-CZ" sz="2400" dirty="0" err="1" smtClean="0"/>
              <a:t>oxidasy</a:t>
            </a:r>
            <a:r>
              <a:rPr lang="cs-CZ" sz="2400" dirty="0" smtClean="0"/>
              <a:t> (</a:t>
            </a:r>
            <a:r>
              <a:rPr lang="cs-CZ" sz="2400" b="1" dirty="0" smtClean="0"/>
              <a:t>cox1</a:t>
            </a:r>
            <a:r>
              <a:rPr lang="cs-CZ" sz="2400" dirty="0" smtClean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2400" b="1" dirty="0" smtClean="0"/>
              <a:t>Plastidový genom</a:t>
            </a:r>
            <a:endParaRPr lang="cs-CZ" sz="2400" b="1" dirty="0"/>
          </a:p>
          <a:p>
            <a:pPr>
              <a:buFontTx/>
              <a:buChar char="-"/>
              <a:defRPr/>
            </a:pPr>
            <a:r>
              <a:rPr lang="cs-CZ" sz="2400" dirty="0" smtClean="0"/>
              <a:t>Využívá se oblast kódující proteinovou velkou podjednotku enzymu RUBISCO</a:t>
            </a:r>
            <a:r>
              <a:rPr lang="cs-CZ" sz="2400" b="1" dirty="0" smtClean="0"/>
              <a:t> </a:t>
            </a:r>
          </a:p>
          <a:p>
            <a:pPr>
              <a:defRPr/>
            </a:pPr>
            <a:r>
              <a:rPr lang="cs-CZ" sz="2400" dirty="0" smtClean="0"/>
              <a:t>Výhody oproti </a:t>
            </a:r>
            <a:r>
              <a:rPr lang="cs-CZ" sz="2400" dirty="0" err="1" smtClean="0"/>
              <a:t>rDNA</a:t>
            </a:r>
            <a:r>
              <a:rPr lang="cs-CZ" sz="2400" dirty="0" smtClean="0"/>
              <a:t>:  </a:t>
            </a:r>
            <a:r>
              <a:rPr lang="cs-CZ" sz="2400" dirty="0"/>
              <a:t>jsou obsaženy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    v </a:t>
            </a:r>
            <a:r>
              <a:rPr lang="cs-CZ" sz="2400" dirty="0"/>
              <a:t>genomu pouze v jedné </a:t>
            </a:r>
            <a:r>
              <a:rPr lang="cs-CZ" sz="2400" dirty="0" smtClean="0"/>
              <a:t>kopii+ minimalizuje </a:t>
            </a:r>
            <a:r>
              <a:rPr lang="cs-CZ" sz="2400" dirty="0"/>
              <a:t>možnost </a:t>
            </a:r>
            <a:r>
              <a:rPr lang="cs-CZ" sz="2400" dirty="0" smtClean="0"/>
              <a:t> amplifikace </a:t>
            </a:r>
            <a:r>
              <a:rPr lang="cs-CZ" sz="2400" dirty="0"/>
              <a:t>DNA z </a:t>
            </a:r>
            <a:r>
              <a:rPr lang="cs-CZ" sz="2400" dirty="0" smtClean="0"/>
              <a:t>případné kontaminace </a:t>
            </a:r>
            <a:r>
              <a:rPr lang="cs-CZ" sz="2400" dirty="0"/>
              <a:t>houbami, která je poměrně </a:t>
            </a:r>
            <a:r>
              <a:rPr lang="cs-CZ" sz="2400" dirty="0" smtClean="0"/>
              <a:t>běžná. Nevýhodou </a:t>
            </a:r>
            <a:r>
              <a:rPr lang="cs-CZ" sz="2400" dirty="0"/>
              <a:t>je </a:t>
            </a:r>
            <a:r>
              <a:rPr lang="cs-CZ" sz="2400" dirty="0" smtClean="0"/>
              <a:t>nedostatečná znalost </a:t>
            </a:r>
            <a:r>
              <a:rPr lang="cs-CZ" sz="2400" dirty="0"/>
              <a:t>dědičnosti a dalších vlastností organelové DNA</a:t>
            </a: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400" b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207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www.mzp.cz/cz/prehled_akceptovanych_metodik_tekoucich_vod</a:t>
            </a:r>
            <a:endParaRPr lang="cs-CZ" sz="2400" dirty="0" smtClean="0"/>
          </a:p>
          <a:p>
            <a:r>
              <a:rPr lang="cs-CZ" sz="2400" dirty="0"/>
              <a:t>V souladu s WFD je termín </a:t>
            </a:r>
            <a:r>
              <a:rPr lang="cs-CZ" sz="2400" dirty="0" err="1"/>
              <a:t>fytobentos</a:t>
            </a:r>
            <a:r>
              <a:rPr lang="cs-CZ" sz="2400" dirty="0"/>
              <a:t> používán pro </a:t>
            </a:r>
            <a:r>
              <a:rPr lang="cs-CZ" sz="2400" dirty="0" smtClean="0"/>
              <a:t>označení </a:t>
            </a:r>
            <a:r>
              <a:rPr lang="cs-CZ" sz="2400" dirty="0"/>
              <a:t>souboru </a:t>
            </a:r>
            <a:r>
              <a:rPr lang="cs-CZ" sz="2400" dirty="0" err="1" smtClean="0"/>
              <a:t>fototrofních</a:t>
            </a:r>
            <a:r>
              <a:rPr lang="cs-CZ" sz="2400" dirty="0"/>
              <a:t> </a:t>
            </a:r>
            <a:r>
              <a:rPr lang="cs-CZ" sz="2400" dirty="0" smtClean="0"/>
              <a:t>mikrofyt </a:t>
            </a:r>
            <a:r>
              <a:rPr lang="cs-CZ" sz="2400" dirty="0"/>
              <a:t>osidlujících dno.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 smtClean="0"/>
              <a:t>Výběr vhodného podkladu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Oškrab </a:t>
            </a:r>
            <a:r>
              <a:rPr lang="cs-CZ" sz="2400" dirty="0" err="1" smtClean="0"/>
              <a:t>epilitonu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Transport v chladu a temnu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Mikroskopický rozbor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Zhotovení trvalých preparátů rozsivek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Fixace formaldehydem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274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Terénní pomůcky:</a:t>
            </a:r>
          </a:p>
          <a:p>
            <a:r>
              <a:rPr lang="cs-CZ" sz="2400" dirty="0" smtClean="0"/>
              <a:t>rybářské </a:t>
            </a:r>
            <a:r>
              <a:rPr lang="cs-CZ" sz="2400" dirty="0" err="1"/>
              <a:t>holinky</a:t>
            </a:r>
            <a:endParaRPr lang="cs-CZ" sz="2400" dirty="0"/>
          </a:p>
          <a:p>
            <a:r>
              <a:rPr lang="cs-CZ" sz="2400" dirty="0" smtClean="0"/>
              <a:t>zubní kartáček</a:t>
            </a:r>
            <a:r>
              <a:rPr lang="cs-CZ" sz="2400" dirty="0"/>
              <a:t>, </a:t>
            </a:r>
            <a:r>
              <a:rPr lang="cs-CZ" sz="2400" dirty="0" smtClean="0"/>
              <a:t>nůž</a:t>
            </a:r>
            <a:r>
              <a:rPr lang="cs-CZ" sz="2400" dirty="0"/>
              <a:t>, zabroušená lžíce nebo skalpel, pinzeta</a:t>
            </a:r>
          </a:p>
          <a:p>
            <a:r>
              <a:rPr lang="cs-CZ" sz="2400" dirty="0" smtClean="0"/>
              <a:t>plastová </a:t>
            </a:r>
            <a:r>
              <a:rPr lang="cs-CZ" sz="2400" dirty="0"/>
              <a:t>miska</a:t>
            </a:r>
          </a:p>
          <a:p>
            <a:r>
              <a:rPr lang="cs-CZ" sz="2400" dirty="0" smtClean="0"/>
              <a:t>plastová lahvička </a:t>
            </a:r>
            <a:r>
              <a:rPr lang="cs-CZ" sz="2400" dirty="0"/>
              <a:t>(</a:t>
            </a:r>
            <a:r>
              <a:rPr lang="cs-CZ" sz="2400" dirty="0" smtClean="0"/>
              <a:t>optimálně 100 </a:t>
            </a:r>
            <a:r>
              <a:rPr lang="cs-CZ" sz="2400" dirty="0"/>
              <a:t>ml) se šroubovacím </a:t>
            </a:r>
            <a:r>
              <a:rPr lang="cs-CZ" sz="2400" dirty="0" smtClean="0"/>
              <a:t>uzávěrem</a:t>
            </a:r>
            <a:endParaRPr lang="cs-CZ" sz="2400" dirty="0"/>
          </a:p>
          <a:p>
            <a:r>
              <a:rPr lang="cs-CZ" sz="2400" dirty="0" smtClean="0"/>
              <a:t>nesmazatelný </a:t>
            </a:r>
            <a:r>
              <a:rPr lang="cs-CZ" sz="2400" dirty="0"/>
              <a:t>fix</a:t>
            </a:r>
          </a:p>
          <a:p>
            <a:r>
              <a:rPr lang="cs-CZ" sz="2400" dirty="0" smtClean="0"/>
              <a:t>chladicí </a:t>
            </a:r>
            <a:r>
              <a:rPr lang="cs-CZ" sz="2400" dirty="0"/>
              <a:t>box</a:t>
            </a:r>
          </a:p>
          <a:p>
            <a:r>
              <a:rPr lang="cs-CZ" sz="2400" dirty="0" smtClean="0"/>
              <a:t>fotoaparát</a:t>
            </a:r>
            <a:endParaRPr lang="cs-CZ" sz="2400" dirty="0"/>
          </a:p>
          <a:p>
            <a:r>
              <a:rPr lang="cs-CZ" sz="2400" dirty="0" smtClean="0"/>
              <a:t>GPS přístroj</a:t>
            </a:r>
            <a:endParaRPr lang="cs-CZ" sz="2400" dirty="0"/>
          </a:p>
          <a:p>
            <a:r>
              <a:rPr lang="pt-BR" sz="2400" dirty="0" smtClean="0"/>
              <a:t>terénní p</a:t>
            </a:r>
            <a:r>
              <a:rPr lang="cs-CZ" sz="2400" dirty="0" smtClean="0"/>
              <a:t>ř</a:t>
            </a:r>
            <a:r>
              <a:rPr lang="pt-BR" sz="2400" dirty="0" smtClean="0"/>
              <a:t>ístroje </a:t>
            </a:r>
            <a:r>
              <a:rPr lang="pt-BR" sz="2400" dirty="0"/>
              <a:t>pro analýzu vody (pH, </a:t>
            </a:r>
            <a:r>
              <a:rPr lang="cs-CZ" sz="2400" dirty="0" smtClean="0"/>
              <a:t>obsah kyslíku</a:t>
            </a:r>
            <a:r>
              <a:rPr lang="pt-BR" sz="2400" dirty="0" smtClean="0"/>
              <a:t>, </a:t>
            </a:r>
            <a:r>
              <a:rPr lang="pt-BR" sz="2400" dirty="0"/>
              <a:t>teplota, vodivost)</a:t>
            </a:r>
          </a:p>
          <a:p>
            <a:r>
              <a:rPr lang="cs-CZ" sz="2400" dirty="0" smtClean="0"/>
              <a:t>gumové </a:t>
            </a:r>
            <a:r>
              <a:rPr lang="cs-CZ" sz="2400" dirty="0"/>
              <a:t>rukavice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449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u="sng" dirty="0" smtClean="0"/>
              <a:t>Vzorkování</a:t>
            </a:r>
          </a:p>
          <a:p>
            <a:pPr marL="0" indent="0">
              <a:buNone/>
            </a:pPr>
            <a:r>
              <a:rPr lang="cs-CZ" sz="2400" b="1" dirty="0" smtClean="0"/>
              <a:t>Vzorkovací období: </a:t>
            </a:r>
          </a:p>
          <a:p>
            <a:pPr marL="0" indent="0">
              <a:buNone/>
            </a:pPr>
            <a:r>
              <a:rPr lang="cs-CZ" sz="2400" dirty="0" smtClean="0"/>
              <a:t>Odběr </a:t>
            </a:r>
            <a:r>
              <a:rPr lang="cs-CZ" sz="2400" dirty="0"/>
              <a:t>vzorku je </a:t>
            </a:r>
            <a:r>
              <a:rPr lang="cs-CZ" sz="2400" dirty="0" smtClean="0"/>
              <a:t>optimálně prováděn </a:t>
            </a:r>
            <a:r>
              <a:rPr lang="cs-CZ" sz="2400" b="1" dirty="0" smtClean="0"/>
              <a:t>čtvrtletně</a:t>
            </a:r>
            <a:r>
              <a:rPr lang="cs-CZ" sz="2400" dirty="0" smtClean="0"/>
              <a:t>, </a:t>
            </a:r>
            <a:r>
              <a:rPr lang="cs-CZ" sz="2400" dirty="0"/>
              <a:t>zimní </a:t>
            </a:r>
            <a:r>
              <a:rPr lang="cs-CZ" sz="2400" dirty="0" smtClean="0"/>
              <a:t>odběr </a:t>
            </a:r>
            <a:r>
              <a:rPr lang="cs-CZ" sz="2400" dirty="0"/>
              <a:t>je možné vynechat.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Odběry </a:t>
            </a:r>
            <a:r>
              <a:rPr lang="cs-CZ" sz="2400" dirty="0"/>
              <a:t>vzorku se </a:t>
            </a:r>
            <a:r>
              <a:rPr lang="cs-CZ" sz="2400" dirty="0" smtClean="0"/>
              <a:t>provádějí</a:t>
            </a:r>
            <a:r>
              <a:rPr lang="cs-CZ" sz="2400" dirty="0"/>
              <a:t>:</a:t>
            </a:r>
          </a:p>
          <a:p>
            <a:r>
              <a:rPr lang="cs-CZ" sz="2400" dirty="0" smtClean="0"/>
              <a:t>v </a:t>
            </a:r>
            <a:r>
              <a:rPr lang="cs-CZ" sz="2400" dirty="0"/>
              <a:t>jarním období (</a:t>
            </a:r>
            <a:r>
              <a:rPr lang="cs-CZ" sz="2400" dirty="0" smtClean="0"/>
              <a:t>březen </a:t>
            </a:r>
            <a:r>
              <a:rPr lang="cs-CZ" sz="2400" dirty="0"/>
              <a:t>– polovina </a:t>
            </a:r>
            <a:r>
              <a:rPr lang="cs-CZ" sz="2400" dirty="0" smtClean="0"/>
              <a:t>května)</a:t>
            </a:r>
          </a:p>
          <a:p>
            <a:r>
              <a:rPr lang="cs-CZ" sz="2400" dirty="0" smtClean="0"/>
              <a:t>v </a:t>
            </a:r>
            <a:r>
              <a:rPr lang="cs-CZ" sz="2400" dirty="0"/>
              <a:t>letním období (konec </a:t>
            </a:r>
            <a:r>
              <a:rPr lang="cs-CZ" sz="2400" dirty="0"/>
              <a:t>č</a:t>
            </a:r>
            <a:r>
              <a:rPr lang="cs-CZ" sz="2400" dirty="0" smtClean="0"/>
              <a:t>ervna </a:t>
            </a:r>
            <a:r>
              <a:rPr lang="cs-CZ" sz="2400" dirty="0"/>
              <a:t>– polovina </a:t>
            </a:r>
            <a:r>
              <a:rPr lang="cs-CZ" sz="2400" dirty="0" smtClean="0"/>
              <a:t>srpna)</a:t>
            </a:r>
          </a:p>
          <a:p>
            <a:r>
              <a:rPr lang="cs-CZ" sz="2400" dirty="0" smtClean="0"/>
              <a:t>v </a:t>
            </a:r>
            <a:r>
              <a:rPr lang="cs-CZ" sz="2400" dirty="0"/>
              <a:t>podzimním období </a:t>
            </a:r>
            <a:r>
              <a:rPr lang="cs-CZ" sz="2400" dirty="0" smtClean="0"/>
              <a:t>(říjen </a:t>
            </a:r>
            <a:r>
              <a:rPr lang="cs-CZ" sz="2400" dirty="0"/>
              <a:t>– polovina listopadu</a:t>
            </a:r>
            <a:r>
              <a:rPr lang="cs-CZ" sz="2400" dirty="0" smtClean="0"/>
              <a:t>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340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Výběr reprezentativního- charakteristického úseku toku (s větším množstvím vyjmutelných kamenů)</a:t>
            </a:r>
          </a:p>
          <a:p>
            <a:r>
              <a:rPr lang="cs-CZ" sz="2400" dirty="0" smtClean="0"/>
              <a:t>Označení odběrového úseku (slovní, GPS souřadnice, fotografie)</a:t>
            </a:r>
          </a:p>
          <a:p>
            <a:r>
              <a:rPr lang="cs-CZ" sz="2400" dirty="0" smtClean="0"/>
              <a:t>Výběr podkladu- odebírá se přednostně </a:t>
            </a:r>
            <a:r>
              <a:rPr lang="cs-CZ" sz="2400" dirty="0" err="1" smtClean="0"/>
              <a:t>epiliton</a:t>
            </a:r>
            <a:r>
              <a:rPr lang="cs-CZ" sz="2400" dirty="0" smtClean="0"/>
              <a:t> (</a:t>
            </a:r>
            <a:r>
              <a:rPr lang="cs-CZ" sz="2400" dirty="0" smtClean="0"/>
              <a:t>nárost </a:t>
            </a:r>
            <a:r>
              <a:rPr lang="cs-CZ" sz="2400" dirty="0"/>
              <a:t>na kamenech; vedle </a:t>
            </a:r>
            <a:r>
              <a:rPr lang="cs-CZ" sz="2400" dirty="0" err="1"/>
              <a:t>fototrofních</a:t>
            </a:r>
            <a:r>
              <a:rPr lang="cs-CZ" sz="2400" dirty="0"/>
              <a:t> </a:t>
            </a:r>
            <a:r>
              <a:rPr lang="cs-CZ" sz="2400" dirty="0" smtClean="0"/>
              <a:t>organismů </a:t>
            </a:r>
            <a:r>
              <a:rPr lang="cs-CZ" sz="2400" dirty="0"/>
              <a:t>(sinic a </a:t>
            </a:r>
            <a:r>
              <a:rPr lang="cs-CZ" sz="2400" dirty="0" smtClean="0"/>
              <a:t>řas</a:t>
            </a:r>
            <a:r>
              <a:rPr lang="cs-CZ" sz="2400" dirty="0"/>
              <a:t>) obsahuje </a:t>
            </a:r>
            <a:r>
              <a:rPr lang="cs-CZ" sz="2400" dirty="0" smtClean="0"/>
              <a:t>i heterotrofní složku</a:t>
            </a:r>
          </a:p>
          <a:p>
            <a:r>
              <a:rPr lang="cs-CZ" sz="2400" dirty="0" smtClean="0"/>
              <a:t>Preferovány kameny o velikosti 10-20 cm (stabilní, umožňují rozvoj společenstva)</a:t>
            </a:r>
          </a:p>
          <a:p>
            <a:r>
              <a:rPr lang="cs-CZ" sz="2400" dirty="0" smtClean="0"/>
              <a:t>Odběr z cca 5 kamenů</a:t>
            </a:r>
          </a:p>
          <a:p>
            <a:r>
              <a:rPr lang="cs-CZ" sz="2400" dirty="0" smtClean="0"/>
              <a:t>Odběr z hlavního proudu řeky</a:t>
            </a:r>
          </a:p>
          <a:p>
            <a:pPr marL="0" indent="0">
              <a:buNone/>
            </a:pPr>
            <a:r>
              <a:rPr lang="cs-CZ" sz="2400" dirty="0" smtClean="0"/>
              <a:t>+ Základní měření: </a:t>
            </a:r>
            <a:r>
              <a:rPr lang="cs-CZ" sz="2400" dirty="0"/>
              <a:t>(teplota </a:t>
            </a:r>
            <a:r>
              <a:rPr lang="cs-CZ" sz="2400" dirty="0" smtClean="0"/>
              <a:t>vody, koncentrace rozpuštěného kyslíku, </a:t>
            </a:r>
            <a:r>
              <a:rPr lang="cs-CZ" sz="2400" dirty="0"/>
              <a:t>pH </a:t>
            </a:r>
            <a:r>
              <a:rPr lang="cs-CZ" sz="2400" dirty="0" smtClean="0"/>
              <a:t>a </a:t>
            </a:r>
            <a:r>
              <a:rPr lang="cs-CZ" sz="2400" dirty="0"/>
              <a:t>elektrická vodivost</a:t>
            </a:r>
            <a:r>
              <a:rPr lang="cs-CZ" sz="2400" dirty="0" smtClean="0"/>
              <a:t>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998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Vlastní odběr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Odstranění nečistot, detritu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Dále možné dva způsoby: přímý seškrab do vzorkovnice, či oškrábání nárostu do misky + v misce kamen opláchnout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K odběru lze použít: kartáček, skalpel, nůž, lžíci- nutno vždy opláchnout v říční vodě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Odběrová lahvička se neplní až po okraj (ideálně do ¾), aby se nevyčerpal kyslík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Popis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Transport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Zpracování do 48 hodin od odběru, jinak nutná konzervace formaldehydem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38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Zpracování</a:t>
            </a:r>
            <a:r>
              <a:rPr lang="cs-CZ" sz="2400" dirty="0" smtClean="0"/>
              <a:t> vzorku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Analýza v čerstvém stavu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Determinace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Kvantifikace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Registruje se stav organismů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Fotodokumentace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Determinace</a:t>
            </a:r>
          </a:p>
        </p:txBody>
      </p:sp>
    </p:spTree>
    <p:extLst>
      <p:ext uri="{BB962C8B-B14F-4D97-AF65-F5344CB8AC3E}">
        <p14:creationId xmlns:p14="http://schemas.microsoft.com/office/powerpoint/2010/main" val="250387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Kvantifikace: </a:t>
            </a:r>
            <a:r>
              <a:rPr lang="cs-CZ" dirty="0" smtClean="0"/>
              <a:t>Kvantitativní </a:t>
            </a:r>
            <a:r>
              <a:rPr lang="cs-CZ" dirty="0"/>
              <a:t>zastoupení jednotlivých druhu se provádí </a:t>
            </a:r>
            <a:r>
              <a:rPr lang="cs-CZ" dirty="0" smtClean="0"/>
              <a:t>při </a:t>
            </a:r>
            <a:r>
              <a:rPr lang="cs-CZ" dirty="0"/>
              <a:t>slabším </a:t>
            </a:r>
            <a:r>
              <a:rPr lang="cs-CZ" dirty="0" smtClean="0"/>
              <a:t>zvětšení</a:t>
            </a:r>
            <a:r>
              <a:rPr lang="cs-CZ" dirty="0"/>
              <a:t>, </a:t>
            </a:r>
            <a:r>
              <a:rPr lang="cs-CZ" dirty="0" smtClean="0"/>
              <a:t>pomocí </a:t>
            </a:r>
            <a:r>
              <a:rPr lang="cs-CZ" dirty="0"/>
              <a:t>odhadní stupnice, která druhy </a:t>
            </a:r>
            <a:r>
              <a:rPr lang="cs-CZ" dirty="0" smtClean="0"/>
              <a:t>zařazuje </a:t>
            </a:r>
            <a:r>
              <a:rPr lang="cs-CZ" dirty="0"/>
              <a:t>do </a:t>
            </a:r>
            <a:r>
              <a:rPr lang="cs-CZ" dirty="0" smtClean="0"/>
              <a:t>určitých intervalů </a:t>
            </a:r>
            <a:r>
              <a:rPr lang="cs-CZ" dirty="0"/>
              <a:t>na základe </a:t>
            </a:r>
            <a:r>
              <a:rPr lang="cs-CZ" dirty="0" smtClean="0"/>
              <a:t>odhadu jejich </a:t>
            </a:r>
            <a:r>
              <a:rPr lang="cs-CZ" dirty="0"/>
              <a:t>abundance v mikroskopickém preparátu analyzovaného vzorku (</a:t>
            </a:r>
            <a:r>
              <a:rPr lang="cs-CZ" dirty="0" smtClean="0"/>
              <a:t>Sládečková </a:t>
            </a:r>
            <a:r>
              <a:rPr lang="cs-CZ" dirty="0"/>
              <a:t>&amp; </a:t>
            </a:r>
            <a:r>
              <a:rPr lang="cs-CZ" dirty="0" smtClean="0"/>
              <a:t>Marvan </a:t>
            </a:r>
            <a:r>
              <a:rPr lang="pl-PL" dirty="0" smtClean="0"/>
              <a:t>1978</a:t>
            </a:r>
            <a:r>
              <a:rPr lang="pl-PL" dirty="0"/>
              <a:t>).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Nejčastěji </a:t>
            </a:r>
            <a:r>
              <a:rPr lang="pl-PL" dirty="0"/>
              <a:t>je používána stupnice:</a:t>
            </a:r>
          </a:p>
          <a:p>
            <a:r>
              <a:rPr lang="cs-CZ" dirty="0"/>
              <a:t>6 - druh </a:t>
            </a:r>
            <a:r>
              <a:rPr lang="cs-CZ" dirty="0" smtClean="0"/>
              <a:t>masově </a:t>
            </a:r>
            <a:r>
              <a:rPr lang="cs-CZ" dirty="0"/>
              <a:t>zastoupený, s pokryvností 90 - 100%</a:t>
            </a:r>
          </a:p>
          <a:p>
            <a:r>
              <a:rPr lang="cs-CZ" dirty="0"/>
              <a:t>5 - druh velmi hojný, s pokryvností 50 - 90%</a:t>
            </a:r>
          </a:p>
          <a:p>
            <a:r>
              <a:rPr lang="pl-PL" dirty="0"/>
              <a:t>4 - druh hojný, s pokryvností 20 - 50%</a:t>
            </a:r>
          </a:p>
          <a:p>
            <a:r>
              <a:rPr lang="pl-PL" dirty="0"/>
              <a:t>3 - druh dost hojný, s pokryvností 5 - 20%</a:t>
            </a:r>
          </a:p>
          <a:p>
            <a:r>
              <a:rPr lang="cs-CZ" dirty="0"/>
              <a:t>2 - druh </a:t>
            </a:r>
            <a:r>
              <a:rPr lang="cs-CZ" dirty="0" smtClean="0"/>
              <a:t>zřídkavý</a:t>
            </a:r>
            <a:r>
              <a:rPr lang="cs-CZ" dirty="0"/>
              <a:t>, s pokryvností 1 - 5%</a:t>
            </a:r>
          </a:p>
          <a:p>
            <a:r>
              <a:rPr lang="cs-CZ" dirty="0"/>
              <a:t>1 - druh velmi </a:t>
            </a:r>
            <a:r>
              <a:rPr lang="cs-CZ" dirty="0" smtClean="0"/>
              <a:t>zřídkavý</a:t>
            </a:r>
            <a:r>
              <a:rPr lang="cs-CZ" dirty="0"/>
              <a:t>, s pokryvností 0,1 - 1%</a:t>
            </a:r>
          </a:p>
          <a:p>
            <a:r>
              <a:rPr lang="pl-PL" dirty="0"/>
              <a:t>+ - druh </a:t>
            </a:r>
            <a:r>
              <a:rPr lang="pl-PL" dirty="0" smtClean="0"/>
              <a:t>ojediněle </a:t>
            </a:r>
            <a:r>
              <a:rPr lang="pl-PL" dirty="0"/>
              <a:t>zastoupený, s pokryvností do 0,1%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106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542"/>
            <a:ext cx="1358123" cy="138423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Odběr </a:t>
            </a:r>
            <a:r>
              <a:rPr lang="cs-CZ" sz="4000" dirty="0" err="1" smtClean="0"/>
              <a:t>fytobentosu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Zpracování</a:t>
            </a:r>
            <a:r>
              <a:rPr lang="cs-CZ" sz="2400" dirty="0" smtClean="0"/>
              <a:t> vzorku rozsivek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Odstranění buněčného obsahu oxidačními činidly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Poté připravení preparátu pomocí uzavíratelných médii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388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812</Words>
  <Application>Microsoft Office PowerPoint</Application>
  <PresentationFormat>Předvádění na obrazovce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Úvod do diatomologie - Metodiky</vt:lpstr>
      <vt:lpstr>Odběr fytobentosu</vt:lpstr>
      <vt:lpstr>Odběr fytobentosu</vt:lpstr>
      <vt:lpstr>Odběr fytobentosu</vt:lpstr>
      <vt:lpstr>Odběr fytobentosu</vt:lpstr>
      <vt:lpstr>Odběr fytobentosu</vt:lpstr>
      <vt:lpstr>Odběr fytobentosu</vt:lpstr>
      <vt:lpstr>Odběr fytobentosu</vt:lpstr>
      <vt:lpstr>Odběr fytobentosu</vt:lpstr>
      <vt:lpstr>Molekulární metody</vt:lpstr>
      <vt:lpstr>Molekulární metody</vt:lpstr>
      <vt:lpstr>Molekulární metody</vt:lpstr>
      <vt:lpstr>      Znaky používané (nejen) pro rozlišení druhů</vt:lpstr>
      <vt:lpstr>Molekulární analýzy</vt:lpstr>
      <vt:lpstr>Molekulární analýzy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diatomologie</dc:title>
  <dc:creator>bara</dc:creator>
  <cp:lastModifiedBy>bara</cp:lastModifiedBy>
  <cp:revision>60</cp:revision>
  <dcterms:created xsi:type="dcterms:W3CDTF">2012-09-10T15:35:35Z</dcterms:created>
  <dcterms:modified xsi:type="dcterms:W3CDTF">2012-11-28T20:25:29Z</dcterms:modified>
</cp:coreProperties>
</file>