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94" r:id="rId4"/>
    <p:sldId id="277" r:id="rId5"/>
    <p:sldId id="262" r:id="rId6"/>
    <p:sldId id="276" r:id="rId7"/>
    <p:sldId id="278" r:id="rId8"/>
    <p:sldId id="283" r:id="rId9"/>
    <p:sldId id="284" r:id="rId10"/>
    <p:sldId id="285" r:id="rId11"/>
    <p:sldId id="286" r:id="rId12"/>
    <p:sldId id="287" r:id="rId13"/>
    <p:sldId id="281" r:id="rId14"/>
    <p:sldId id="282" r:id="rId15"/>
    <p:sldId id="301" r:id="rId16"/>
    <p:sldId id="300" r:id="rId17"/>
    <p:sldId id="299" r:id="rId18"/>
    <p:sldId id="295" r:id="rId19"/>
    <p:sldId id="289" r:id="rId20"/>
    <p:sldId id="288" r:id="rId21"/>
    <p:sldId id="292" r:id="rId22"/>
    <p:sldId id="290" r:id="rId23"/>
    <p:sldId id="293" r:id="rId24"/>
    <p:sldId id="298" r:id="rId25"/>
    <p:sldId id="296" r:id="rId26"/>
    <p:sldId id="297" r:id="rId27"/>
    <p:sldId id="27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aeba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Úvod do </a:t>
            </a:r>
            <a:r>
              <a:rPr lang="cs-CZ" sz="4000" dirty="0" err="1" smtClean="0"/>
              <a:t>diatomologie</a:t>
            </a:r>
            <a:r>
              <a:rPr lang="cs-CZ" sz="4000" dirty="0" smtClean="0"/>
              <a:t> – Rozsivky bez </a:t>
            </a:r>
            <a:r>
              <a:rPr lang="cs-CZ" sz="4000" dirty="0" err="1" smtClean="0"/>
              <a:t>raphe</a:t>
            </a:r>
            <a:r>
              <a:rPr lang="cs-CZ" sz="4000" dirty="0" smtClean="0"/>
              <a:t> (</a:t>
            </a:r>
            <a:r>
              <a:rPr lang="cs-CZ" sz="4000" dirty="0" err="1" smtClean="0"/>
              <a:t>Araphids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92340" y="2204864"/>
            <a:ext cx="6400800" cy="1752600"/>
          </a:xfrm>
        </p:spPr>
        <p:txBody>
          <a:bodyPr/>
          <a:lstStyle/>
          <a:p>
            <a:r>
              <a:rPr lang="cs-CZ" dirty="0" smtClean="0"/>
              <a:t>3. Přednáška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22571"/>
            <a:ext cx="3076286" cy="31354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2588484" y="642930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Barbora </a:t>
            </a:r>
            <a:r>
              <a:rPr lang="cs-CZ" dirty="0" err="1" smtClean="0"/>
              <a:t>Chattová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6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Ulnaria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= </a:t>
            </a:r>
            <a:r>
              <a:rPr lang="cs-CZ" sz="2400" i="1" dirty="0" err="1" smtClean="0"/>
              <a:t>Ulnaria</a:t>
            </a:r>
            <a:endParaRPr lang="cs-CZ" sz="2400" i="1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3212976"/>
            <a:ext cx="36484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6986"/>
            <a:ext cx="2567930" cy="34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Ulnaria</a:t>
            </a:r>
            <a:r>
              <a:rPr lang="cs-CZ" sz="4000" i="1" dirty="0"/>
              <a:t> </a:t>
            </a:r>
            <a:r>
              <a:rPr lang="cs-CZ" sz="4000" dirty="0" smtClean="0"/>
              <a:t>versus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4928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65126"/>
              </p:ext>
            </p:extLst>
          </p:nvPr>
        </p:nvGraphicFramePr>
        <p:xfrm>
          <a:off x="107504" y="2714769"/>
          <a:ext cx="5904656" cy="167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  <a:gridCol w="2376264"/>
              </a:tblGrid>
              <a:tr h="5785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Fragilaria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Ulnaria</a:t>
                      </a:r>
                      <a:endParaRPr lang="cs-CZ" i="1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striae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Vždy střídavé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Střídavé  i protistojné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rimoportuly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Jedna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smtClean="0"/>
                        <a:t>kolonie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Převážně</a:t>
                      </a:r>
                      <a:r>
                        <a:rPr lang="cs-CZ" baseline="0" dirty="0" smtClean="0"/>
                        <a:t> pásovité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Vějířovité, hvězdicovité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bara\Desktop\ulnaria ul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4920" y="3209617"/>
            <a:ext cx="3991757" cy="11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ara\Desktop\fragil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4824"/>
            <a:ext cx="566579" cy="33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7584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problém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867980"/>
            <a:ext cx="13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43744"/>
            <a:ext cx="15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</a:t>
            </a:r>
            <a:r>
              <a:rPr lang="cs-CZ" sz="2400" dirty="0" err="1" smtClean="0"/>
              <a:t>stricto</a:t>
            </a:r>
            <a:r>
              <a:rPr lang="cs-CZ" sz="2400" dirty="0" smtClean="0"/>
              <a:t> (bez krátkých forem- </a:t>
            </a:r>
            <a:r>
              <a:rPr lang="en-US" sz="2400" i="1" dirty="0" err="1" smtClean="0"/>
              <a:t>Fragilari</a:t>
            </a:r>
            <a:r>
              <a:rPr lang="cs-CZ" sz="2400" i="1" dirty="0" smtClean="0"/>
              <a:t>a</a:t>
            </a:r>
            <a:r>
              <a:rPr lang="en-US" sz="2400" i="1" dirty="0" smtClean="0"/>
              <a:t>forma</a:t>
            </a:r>
            <a:r>
              <a:rPr lang="cs-CZ" sz="2400" i="1" dirty="0" smtClean="0"/>
              <a:t> </a:t>
            </a:r>
            <a:r>
              <a:rPr lang="cs-CZ" sz="2400" dirty="0" smtClean="0"/>
              <a:t>a podobné, </a:t>
            </a:r>
            <a:r>
              <a:rPr lang="cs-CZ" sz="2400" dirty="0" err="1"/>
              <a:t>Williams</a:t>
            </a:r>
            <a:r>
              <a:rPr lang="cs-CZ" sz="2400" dirty="0"/>
              <a:t> and </a:t>
            </a:r>
            <a:r>
              <a:rPr lang="cs-CZ" sz="2400" dirty="0" err="1"/>
              <a:t>Round</a:t>
            </a:r>
            <a:r>
              <a:rPr lang="cs-CZ" sz="2400" dirty="0"/>
              <a:t> (</a:t>
            </a:r>
            <a:r>
              <a:rPr lang="cs-CZ" sz="2400" dirty="0" smtClean="0"/>
              <a:t>1987), v této prezentaci)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lato – vše určeno jako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Süßwasserflora</a:t>
            </a:r>
            <a:r>
              <a:rPr lang="cs-CZ" sz="2400" dirty="0"/>
              <a:t> von </a:t>
            </a:r>
            <a:r>
              <a:rPr lang="cs-CZ" sz="2400" dirty="0" err="1" smtClean="0"/>
              <a:t>Mitteleuropa</a:t>
            </a:r>
            <a:r>
              <a:rPr lang="cs-CZ" sz="2400" dirty="0" smtClean="0"/>
              <a:t>) – platné jméno lze dohledat v </a:t>
            </a:r>
            <a:r>
              <a:rPr lang="cs-CZ" sz="2400" dirty="0" err="1" smtClean="0"/>
              <a:t>algaebase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27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se rozpadla na: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b="1" i="1" dirty="0" err="1" smtClean="0"/>
              <a:t>Fragilaria</a:t>
            </a:r>
            <a:r>
              <a:rPr lang="cs-CZ" sz="2400" b="1" i="1" dirty="0" smtClean="0"/>
              <a:t> </a:t>
            </a:r>
            <a:r>
              <a:rPr lang="cs-CZ" sz="2400" b="1" dirty="0" err="1" smtClean="0"/>
              <a:t>sensu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stricto</a:t>
            </a:r>
            <a:r>
              <a:rPr lang="cs-CZ" sz="2400" b="1" dirty="0" smtClean="0"/>
              <a:t> </a:t>
            </a:r>
            <a:r>
              <a:rPr lang="cs-CZ" sz="2400" dirty="0" smtClean="0"/>
              <a:t>(např.  </a:t>
            </a:r>
            <a:r>
              <a:rPr lang="en-US" sz="2400" i="1" dirty="0" smtClean="0">
                <a:solidFill>
                  <a:srgbClr val="000000"/>
                </a:solidFill>
              </a:rPr>
              <a:t>F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vaucheriae</a:t>
            </a:r>
            <a:r>
              <a:rPr lang="en-US" sz="2400" i="1" dirty="0">
                <a:solidFill>
                  <a:srgbClr val="000000"/>
                </a:solidFill>
              </a:rPr>
              <a:t>, F. </a:t>
            </a:r>
            <a:r>
              <a:rPr lang="en-US" sz="2400" i="1" dirty="0" err="1" smtClean="0">
                <a:solidFill>
                  <a:srgbClr val="000000"/>
                </a:solidFill>
              </a:rPr>
              <a:t>crotonensis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 + odpadlíci:</a:t>
            </a:r>
          </a:p>
          <a:p>
            <a:pPr>
              <a:lnSpc>
                <a:spcPct val="80000"/>
              </a:lnSpc>
            </a:pPr>
            <a:r>
              <a:rPr lang="en-US" sz="2400" i="1" dirty="0" err="1" smtClean="0"/>
              <a:t>Fragilariforma</a:t>
            </a:r>
            <a:r>
              <a:rPr lang="en-US" sz="2400" dirty="0" smtClean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Stauroforma</a:t>
            </a:r>
            <a:r>
              <a:rPr lang="cs-CZ" sz="2400" i="1" dirty="0" smtClean="0"/>
              <a:t> </a:t>
            </a:r>
            <a:r>
              <a:rPr lang="cs-CZ" sz="2400" dirty="0" smtClean="0"/>
              <a:t>(malé variety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Punctastriata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pinnata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Pseudostaurosira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brevistriata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Staurosirella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lapponica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13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většinou rovné, ve středu se nepotkávají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Často tvoří kolonie spojené trny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 rodu </a:t>
            </a:r>
            <a:r>
              <a:rPr lang="cs-CZ" sz="2400" i="1" dirty="0" err="1" smtClean="0"/>
              <a:t>Fragilaria</a:t>
            </a:r>
            <a:r>
              <a:rPr lang="cs-CZ" sz="2400" dirty="0" smtClean="0"/>
              <a:t> se liší absencí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 </a:t>
            </a:r>
            <a:r>
              <a:rPr lang="cs-CZ" sz="1400" dirty="0" smtClean="0"/>
              <a:t>(tak to pěkně </a:t>
            </a:r>
            <a:r>
              <a:rPr lang="cs-CZ" sz="1400" dirty="0" err="1" smtClean="0"/>
              <a:t>děkujem</a:t>
            </a:r>
            <a:r>
              <a:rPr lang="cs-CZ" sz="1400" dirty="0" smtClean="0"/>
              <a:t>…</a:t>
            </a:r>
            <a:r>
              <a:rPr lang="cs-CZ" sz="1400" dirty="0" smtClean="0">
                <a:sym typeface="Wingdings" pitchFamily="2" charset="2"/>
              </a:rPr>
              <a:t></a:t>
            </a:r>
            <a:r>
              <a:rPr lang="cs-CZ" sz="1400" dirty="0" smtClean="0">
                <a:sym typeface="Wingdings" pitchFamily="2" charset="2"/>
              </a:rPr>
              <a:t>)</a:t>
            </a:r>
            <a:endParaRPr lang="cs-CZ" sz="1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i="1" dirty="0" smtClean="0"/>
              <a:t> </a:t>
            </a:r>
            <a:r>
              <a:rPr lang="cs-CZ" sz="2400" dirty="0" smtClean="0"/>
              <a:t>(dříve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6148" name="Picture 4" descr="C:\Users\bara\Desktop\Staurosira_construens_gs120211_CCYK_WA_2003_2_145-255x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" y="4302397"/>
            <a:ext cx="1147443" cy="1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5" y="4149081"/>
            <a:ext cx="5840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ara\Desktop\Staurosira_construens_var_binodis_IH042875_ID_2001_4_20_548-169x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5318"/>
            <a:ext cx="675401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00028"/>
            <a:ext cx="23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construens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2850" y="63000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venter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2648" y="630002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binodis</a:t>
            </a:r>
            <a:endParaRPr lang="cs-CZ" dirty="0"/>
          </a:p>
        </p:txBody>
      </p:sp>
      <p:pic>
        <p:nvPicPr>
          <p:cNvPr id="6151" name="Picture 7" descr="C:\Users\bara\Desktop\bez názv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86" y="243631"/>
            <a:ext cx="853238" cy="8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Pseudostaurosira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široké osové pole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zkrácené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kolonie (spojení </a:t>
            </a:r>
            <a:r>
              <a:rPr lang="cs-CZ" sz="2400" dirty="0" err="1" smtClean="0"/>
              <a:t>valva</a:t>
            </a:r>
            <a:r>
              <a:rPr lang="cs-CZ" sz="2400" dirty="0" smtClean="0"/>
              <a:t> na </a:t>
            </a:r>
            <a:r>
              <a:rPr lang="cs-CZ" sz="2400" dirty="0" err="1" smtClean="0"/>
              <a:t>valvu</a:t>
            </a:r>
            <a:r>
              <a:rPr lang="cs-CZ" sz="2400" dirty="0" smtClean="0"/>
              <a:t>)</a:t>
            </a:r>
          </a:p>
        </p:txBody>
      </p:sp>
      <p:pic>
        <p:nvPicPr>
          <p:cNvPr id="16386" name="Picture 2" descr="C:\Users\bara\Desktop\Pseudostaurosira_brevisirat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763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3827" y="60692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brevistriata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3369" y="61025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parasitica</a:t>
            </a:r>
            <a:endParaRPr lang="cs-CZ" i="1" dirty="0"/>
          </a:p>
        </p:txBody>
      </p:sp>
      <p:pic>
        <p:nvPicPr>
          <p:cNvPr id="16389" name="Picture 5" descr="C:\Users\bara\Desktop\Pseudostaurosira_parasitic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83" y="3760343"/>
            <a:ext cx="2188937" cy="21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Strie se potkávají uprostřed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chybí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Vznikla odtrhnutím menších forem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virescens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Rimoportula</a:t>
            </a:r>
            <a:r>
              <a:rPr lang="cs-CZ" sz="2400" dirty="0" smtClean="0"/>
              <a:t> chybí (tím se odlišuje od rodu </a:t>
            </a:r>
            <a:r>
              <a:rPr lang="cs-CZ" sz="2400" i="1" dirty="0" err="1" smtClean="0"/>
              <a:t>Fragilariforma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3314" name="Picture 2" descr="C:\Users\bar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ara\Desktop\stf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2688"/>
            <a:ext cx="774973" cy="37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6453336"/>
            <a:ext cx="31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Stauroforma</a:t>
            </a:r>
            <a:r>
              <a:rPr lang="cs-CZ" i="1" dirty="0" smtClean="0"/>
              <a:t> </a:t>
            </a:r>
            <a:r>
              <a:rPr lang="cs-CZ" i="1" dirty="0" err="1" smtClean="0"/>
              <a:t>exiguiformis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333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Ctenophora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prodloužené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Lineární až </a:t>
            </a:r>
            <a:r>
              <a:rPr lang="cs-CZ" sz="2400" dirty="0" err="1" smtClean="0"/>
              <a:t>lanceolátní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V centrální oblasti </a:t>
            </a:r>
            <a:r>
              <a:rPr lang="cs-CZ" sz="2400" dirty="0" err="1" smtClean="0"/>
              <a:t>fascia</a:t>
            </a:r>
            <a:r>
              <a:rPr lang="cs-CZ" sz="2400" dirty="0" smtClean="0"/>
              <a:t>, s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 </a:t>
            </a:r>
            <a:r>
              <a:rPr lang="cs-CZ" sz="2400" dirty="0" err="1" smtClean="0"/>
              <a:t>striae</a:t>
            </a:r>
            <a:r>
              <a:rPr lang="cs-CZ" sz="2400" dirty="0" smtClean="0"/>
              <a:t>“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Fascia</a:t>
            </a:r>
            <a:r>
              <a:rPr lang="cs-CZ" sz="2400" dirty="0" smtClean="0"/>
              <a:t>: křemíkem vyztužená oblast v centrální oblasti, mírně se vydouvající</a:t>
            </a:r>
          </a:p>
        </p:txBody>
      </p:sp>
      <p:pic>
        <p:nvPicPr>
          <p:cNvPr id="15363" name="Picture 3" descr="C:\Users\bara\Desktop\Ctenophora_iconic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16" y="3501007"/>
            <a:ext cx="3499729" cy="33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Hannaea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zahnuté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Uprostřed na ventrální straně </a:t>
            </a:r>
            <a:r>
              <a:rPr lang="cs-CZ" sz="2400" dirty="0" err="1" smtClean="0"/>
              <a:t>tumidní</a:t>
            </a:r>
            <a:r>
              <a:rPr lang="cs-CZ" sz="2400" dirty="0" smtClean="0"/>
              <a:t>, okolo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“ (velmi jemné, až průhledné)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arktický a vysokohorský druh</a:t>
            </a:r>
          </a:p>
        </p:txBody>
      </p:sp>
      <p:pic>
        <p:nvPicPr>
          <p:cNvPr id="14338" name="Picture 2" descr="C:\Users\bara\Desktop\hann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011837" cy="21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ara\Desktop\hanae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678"/>
            <a:ext cx="1303098" cy="13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bara\Desktop\Asterionell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/>
              <a:t>     </a:t>
            </a:r>
            <a:r>
              <a:rPr lang="cs-CZ" sz="4000" i="1" dirty="0" err="1" smtClean="0"/>
              <a:t>Asterionella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Dlouhé </a:t>
            </a:r>
            <a:r>
              <a:rPr lang="cs-CZ" sz="2400" dirty="0" err="1" smtClean="0"/>
              <a:t>frustuly</a:t>
            </a:r>
            <a:r>
              <a:rPr lang="cs-CZ" sz="2400" dirty="0" smtClean="0"/>
              <a:t> souměrné podle apikální osy, nesouměrné podle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osy (jeden konec širší než druhý)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Buňky spojené širším apexem pomocí slizu do hvězdicovitých kolonií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Širší konec s koncovým polem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frustul</a:t>
            </a:r>
            <a:r>
              <a:rPr lang="cs-CZ" sz="2400" dirty="0"/>
              <a:t> hlavaté – </a:t>
            </a:r>
            <a:r>
              <a:rPr lang="cs-CZ" sz="2400" dirty="0" err="1"/>
              <a:t>kapitátní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Kosmopolitní (lehce se šíří – </a:t>
            </a:r>
            <a:r>
              <a:rPr lang="cs-CZ" sz="2400" dirty="0" err="1" smtClean="0"/>
              <a:t>antropochorie</a:t>
            </a:r>
            <a:r>
              <a:rPr lang="cs-CZ" sz="2400" dirty="0" smtClean="0"/>
              <a:t>, eutrofní vody)</a:t>
            </a:r>
          </a:p>
        </p:txBody>
      </p:sp>
      <p:pic>
        <p:nvPicPr>
          <p:cNvPr id="7170" name="Picture 2" descr="C:\Users\bara\Desktop\Asterionella%20sp_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441523" cy="1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Lineolátní</a:t>
            </a:r>
            <a:r>
              <a:rPr lang="cs-CZ" sz="2400" dirty="0" smtClean="0"/>
              <a:t> – </a:t>
            </a:r>
            <a:r>
              <a:rPr lang="cs-CZ" sz="2400" i="1" dirty="0" err="1" smtClean="0"/>
              <a:t>lineolate</a:t>
            </a:r>
            <a:r>
              <a:rPr lang="cs-CZ" sz="2400" dirty="0" smtClean="0"/>
              <a:t>: prodloužené (areoly)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/>
              <a:t>Kapitátní</a:t>
            </a:r>
            <a:r>
              <a:rPr lang="cs-CZ" sz="2400" dirty="0"/>
              <a:t>, hlavatý – </a:t>
            </a:r>
            <a:r>
              <a:rPr lang="cs-CZ" sz="2400" i="1" dirty="0" err="1"/>
              <a:t>capitate</a:t>
            </a:r>
            <a:r>
              <a:rPr lang="cs-CZ" sz="2400" dirty="0"/>
              <a:t>: kulovité zakončení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4" name="Picture 2" descr="C:\Users\bara\Desktop\capitate3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04" y="4966101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ara\Desktop\lineolat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Diatoma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eliptické až lineární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někdy mírně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Transapikální</a:t>
            </a:r>
            <a:r>
              <a:rPr lang="cs-CZ" sz="2400" dirty="0" smtClean="0"/>
              <a:t> (příčná) 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Na koncích jsou koncová pole (</a:t>
            </a:r>
            <a:r>
              <a:rPr lang="cs-CZ" sz="2400" dirty="0" err="1" smtClean="0"/>
              <a:t>apical</a:t>
            </a:r>
            <a:r>
              <a:rPr lang="cs-CZ" sz="2400" dirty="0" smtClean="0"/>
              <a:t> </a:t>
            </a:r>
            <a:r>
              <a:rPr lang="cs-CZ" sz="2400" dirty="0" err="1" smtClean="0"/>
              <a:t>pore</a:t>
            </a:r>
            <a:r>
              <a:rPr lang="cs-CZ" sz="2400" dirty="0" smtClean="0"/>
              <a:t> </a:t>
            </a:r>
            <a:r>
              <a:rPr lang="cs-CZ" sz="2400" dirty="0" err="1" smtClean="0"/>
              <a:t>fields</a:t>
            </a:r>
            <a:r>
              <a:rPr lang="cs-CZ" sz="2400" dirty="0" smtClean="0"/>
              <a:t>) – sekrece slizu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Kolonie rovné či uspořádané 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</a:t>
            </a:r>
          </a:p>
        </p:txBody>
      </p:sp>
      <p:pic>
        <p:nvPicPr>
          <p:cNvPr id="10242" name="Picture 2" descr="C:\Users\bara\Desktop\27013_LM4-57x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0" y="28542"/>
            <a:ext cx="830957" cy="25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ara\Desktop\Diatoma%20meso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564475" cy="23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Meridion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asymetrické k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ose, symetrické k apikální ose (podle osového pole)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z pleurálního pohledu klínovité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 </a:t>
            </a:r>
            <a:r>
              <a:rPr lang="cs-CZ" sz="2400" dirty="0" err="1" smtClean="0"/>
              <a:t>valvárního</a:t>
            </a:r>
            <a:r>
              <a:rPr lang="cs-CZ" sz="2400" dirty="0" smtClean="0"/>
              <a:t> pohledu kyjovité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vějířovité nebo kruhovité kolonie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Stenotermní</a:t>
            </a:r>
          </a:p>
        </p:txBody>
      </p:sp>
      <p:pic>
        <p:nvPicPr>
          <p:cNvPr id="11266" name="Picture 2" descr="C:\Users\bara\Desktop\merid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2636912"/>
            <a:ext cx="2676219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ara\Desktop\meridion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72" y="0"/>
            <a:ext cx="1600258" cy="16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ara\Desktop\meridion ci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4875725"/>
            <a:ext cx="2682999" cy="20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Písečné substráty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Strie tvořené </a:t>
            </a:r>
            <a:r>
              <a:rPr lang="cs-CZ" sz="2400" dirty="0" err="1" smtClean="0"/>
              <a:t>lineolátními</a:t>
            </a:r>
            <a:r>
              <a:rPr lang="cs-CZ" sz="2400" dirty="0" smtClean="0"/>
              <a:t> areolami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i="1" dirty="0" smtClean="0"/>
              <a:t> </a:t>
            </a:r>
            <a:r>
              <a:rPr lang="cs-CZ" sz="1800" dirty="0" smtClean="0"/>
              <a:t>oválné)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Koncové pole na obou pólech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dirty="0" smtClean="0"/>
              <a:t> je nemá)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kolonie spojené </a:t>
            </a:r>
            <a:r>
              <a:rPr lang="cs-CZ" sz="2400" dirty="0" err="1" smtClean="0"/>
              <a:t>valvami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slizové stopky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Hrubší strie než </a:t>
            </a:r>
            <a:r>
              <a:rPr lang="cs-CZ" sz="2400" i="1" dirty="0" err="1" smtClean="0"/>
              <a:t>Staurosira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Staurosirella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leptostauron</a:t>
            </a:r>
            <a:r>
              <a:rPr lang="cs-CZ" sz="24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Dříve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Fragilaria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8434" name="Picture 2" descr="C:\Users\bara\Desktop\Staurosirella_leptostauron_dub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ara\Desktop\Staurosirella_leptostauron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jemná </a:t>
            </a:r>
            <a:r>
              <a:rPr lang="cs-CZ" sz="2400" dirty="0" err="1" smtClean="0"/>
              <a:t>striace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Tvar lineární,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či eliptický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se téměř potkávají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Kapitátní</a:t>
            </a:r>
            <a:r>
              <a:rPr lang="cs-CZ" sz="2400" dirty="0" smtClean="0"/>
              <a:t> konce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Pásovité kolonie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7410" name="Picture 2" descr="C:\Users\bara\Desktop\Fragilariaforma_horstii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181508"/>
            <a:ext cx="2688890" cy="26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ara\Desktop\Fragilariform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4624"/>
            <a:ext cx="1916724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Tabularia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patřila do rodu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Široké zkrácené strie – uprostřed </a:t>
            </a:r>
            <a:r>
              <a:rPr lang="cs-CZ" sz="2400" dirty="0" err="1" smtClean="0"/>
              <a:t>valvy</a:t>
            </a:r>
            <a:r>
              <a:rPr lang="cs-CZ" sz="2400" dirty="0" smtClean="0"/>
              <a:t> široké sternum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mořské a brakické vody</a:t>
            </a:r>
            <a:endParaRPr lang="cs-CZ" sz="2400" dirty="0" smtClean="0"/>
          </a:p>
        </p:txBody>
      </p:sp>
      <p:pic>
        <p:nvPicPr>
          <p:cNvPr id="19458" name="Picture 2" descr="C:\Users\bara\Desktop\Tabular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-35884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bara\Desktop\imagesCAW18X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0" y="4653136"/>
            <a:ext cx="2916070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49688" y="6381328"/>
            <a:ext cx="29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Tabularia</a:t>
            </a:r>
            <a:r>
              <a:rPr lang="cs-CZ" i="1" dirty="0" smtClean="0"/>
              <a:t> </a:t>
            </a:r>
            <a:r>
              <a:rPr lang="cs-CZ" i="1" dirty="0" err="1" smtClean="0"/>
              <a:t>fasciculata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10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Tabellaria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uprostřed zduřelé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Jemné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Planktonní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 kolonie</a:t>
            </a:r>
            <a:endParaRPr lang="cs-CZ" sz="2400" dirty="0" smtClean="0"/>
          </a:p>
        </p:txBody>
      </p:sp>
      <p:pic>
        <p:nvPicPr>
          <p:cNvPr id="12291" name="Picture 3" descr="C:\Users\bara\Desktop\Tabellaria_flocculo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97" y="4835916"/>
            <a:ext cx="2724766" cy="20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ara\Desktop\Tabellaria_flocculos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91946"/>
            <a:ext cx="2707107" cy="19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ra\Desktop\Tabellaria_icon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Tetracyclus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Výrazná žebra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Velmi vzácný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Tetracyclus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rupestris</a:t>
            </a:r>
            <a:endParaRPr lang="cs-CZ" sz="2400" i="1" dirty="0" smtClean="0"/>
          </a:p>
        </p:txBody>
      </p:sp>
      <p:pic>
        <p:nvPicPr>
          <p:cNvPr id="20482" name="Picture 2" descr="C:\Users\bara\Desktop\Tetracyclu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bara\Desktop\nicha-tet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9" y="4221088"/>
            <a:ext cx="42527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7678"/>
            <a:ext cx="7772400" cy="1470025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6400800" cy="175260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Picture 2" descr="C:\Users\bara\Desktop\diatoms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646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Porefield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apical</a:t>
            </a:r>
            <a:r>
              <a:rPr lang="cs-CZ" sz="2400" dirty="0" smtClean="0"/>
              <a:t>): „koncové pole“: oblast velmi jemných póru na koncích </a:t>
            </a:r>
            <a:r>
              <a:rPr lang="cs-CZ" sz="2400" dirty="0" err="1" smtClean="0"/>
              <a:t>frustul</a:t>
            </a:r>
            <a:r>
              <a:rPr lang="cs-CZ" sz="2400" dirty="0" smtClean="0"/>
              <a:t>, slouží k protlačování </a:t>
            </a:r>
            <a:r>
              <a:rPr lang="cs-CZ" sz="2400" dirty="0" err="1" smtClean="0"/>
              <a:t>mukopolysacharidových</a:t>
            </a:r>
            <a:r>
              <a:rPr lang="cs-CZ" sz="2400" dirty="0" smtClean="0"/>
              <a:t> stopek skrz </a:t>
            </a:r>
            <a:r>
              <a:rPr lang="cs-CZ" sz="2400" dirty="0" err="1" smtClean="0"/>
              <a:t>valvu</a:t>
            </a:r>
            <a:r>
              <a:rPr lang="cs-CZ" sz="2400" dirty="0" smtClean="0"/>
              <a:t>.  V mikroskopu se jeví jako hyalinní oblast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Lanceolátní</a:t>
            </a:r>
            <a:r>
              <a:rPr lang="cs-CZ" sz="2400" dirty="0"/>
              <a:t> – </a:t>
            </a:r>
            <a:r>
              <a:rPr lang="cs-CZ" sz="2400" i="1" dirty="0" err="1" smtClean="0"/>
              <a:t>lanceolate</a:t>
            </a:r>
            <a:r>
              <a:rPr lang="cs-CZ" sz="2400" dirty="0" smtClean="0"/>
              <a:t>: kopinatý, tvar listu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5" name="Picture 3" descr="C:\Users\bara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ara\Desktop\apical_pf-3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5" y="3212976"/>
            <a:ext cx="1301618" cy="1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dvoustraně souměrné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Nemají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(postrádají aktivní pohyb)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Občas mají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(diagnostický znak)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026" name="Picture 2" descr="C:\Users\bara\Desktop\araphid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C:\Users\bara\Desktop\diato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78536"/>
            <a:ext cx="3757850" cy="28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a\Desktop\cox_tabfl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6" y="3284984"/>
            <a:ext cx="3634234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3905" y="6124654"/>
            <a:ext cx="29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Diatoma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6157865"/>
            <a:ext cx="21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Tabellaria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3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Fragilariales</a:t>
            </a:r>
            <a:endParaRPr lang="en-US" sz="2800" dirty="0"/>
          </a:p>
          <a:p>
            <a:pPr lvl="1"/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i="1" dirty="0" err="1"/>
              <a:t>Synedra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 err="1"/>
              <a:t>Asterionella</a:t>
            </a:r>
            <a:endParaRPr lang="en-US" sz="2400" i="1" dirty="0"/>
          </a:p>
          <a:p>
            <a:pPr lvl="1"/>
            <a:r>
              <a:rPr lang="en-US" sz="2400" i="1" dirty="0" err="1"/>
              <a:t>Diatoma</a:t>
            </a:r>
            <a:endParaRPr lang="en-US" sz="2400" i="1" dirty="0"/>
          </a:p>
          <a:p>
            <a:pPr lvl="1"/>
            <a:r>
              <a:rPr lang="en-US" sz="2400" i="1" dirty="0" err="1"/>
              <a:t>Meridion</a:t>
            </a:r>
            <a:endParaRPr lang="en-US" sz="2400" i="1" dirty="0"/>
          </a:p>
          <a:p>
            <a:pPr lvl="1"/>
            <a:r>
              <a:rPr lang="en-US" sz="2400" i="1" dirty="0" err="1"/>
              <a:t>Hannaea</a:t>
            </a:r>
            <a:endParaRPr lang="en-US" sz="2400" i="1" dirty="0"/>
          </a:p>
          <a:p>
            <a:r>
              <a:rPr lang="en-US" sz="2800" dirty="0" err="1"/>
              <a:t>Tabellariales</a:t>
            </a:r>
            <a:endParaRPr lang="en-US" sz="2800" dirty="0"/>
          </a:p>
          <a:p>
            <a:pPr lvl="1"/>
            <a:r>
              <a:rPr lang="en-US" sz="2400" i="1" dirty="0" err="1"/>
              <a:t>Tabellaria</a:t>
            </a:r>
            <a:endParaRPr lang="en-US" sz="2400" i="1" dirty="0"/>
          </a:p>
          <a:p>
            <a:pPr lvl="1"/>
            <a:r>
              <a:rPr lang="en-US" sz="2400" i="1" dirty="0" err="1"/>
              <a:t>Tetracyclus</a:t>
            </a:r>
            <a:endParaRPr lang="en-US" sz="2400" i="1" dirty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27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2661" y="176500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Tvoří kolonie spojené pomocí trnů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1 </a:t>
            </a:r>
            <a:r>
              <a:rPr lang="cs-CZ" sz="2400" dirty="0" err="1" smtClean="0"/>
              <a:t>rimoportula</a:t>
            </a:r>
            <a:r>
              <a:rPr lang="cs-CZ" sz="2400" dirty="0" smtClean="0"/>
              <a:t> na každé </a:t>
            </a:r>
            <a:r>
              <a:rPr lang="cs-CZ" sz="2400" dirty="0" err="1" smtClean="0"/>
              <a:t>valvě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rovné až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(kopinaté)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expandovaná (na jednu či obě strany)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2051" name="Picture 3" descr="C:\Users\bara\Desktop\fragil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98177"/>
            <a:ext cx="879723" cy="52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Kosmopolitní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Převážně planktonní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Problémy s určováním </a:t>
            </a:r>
            <a:r>
              <a:rPr lang="cs-CZ" sz="2400" i="1" dirty="0" err="1"/>
              <a:t>Fragilaria</a:t>
            </a:r>
            <a:r>
              <a:rPr lang="cs-CZ" sz="2400" dirty="0"/>
              <a:t>? </a:t>
            </a:r>
            <a:r>
              <a:rPr lang="cs-CZ" sz="2400" i="1" dirty="0" err="1"/>
              <a:t>Ulnaria</a:t>
            </a:r>
            <a:r>
              <a:rPr lang="cs-CZ" sz="2400" dirty="0"/>
              <a:t>? </a:t>
            </a:r>
            <a:r>
              <a:rPr lang="cs-CZ" sz="2400" i="1" dirty="0" err="1"/>
              <a:t>Synedra</a:t>
            </a:r>
            <a:r>
              <a:rPr lang="cs-CZ" sz="24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Platné jméno možné </a:t>
            </a:r>
            <a:r>
              <a:rPr lang="cs-CZ" sz="2400" dirty="0"/>
              <a:t>najít na </a:t>
            </a:r>
            <a:r>
              <a:rPr lang="cs-CZ" sz="2400" dirty="0">
                <a:hlinkClick r:id="rId3"/>
              </a:rPr>
              <a:t>http://www.algaebase.org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21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Synedra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1. pohled na věc: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Fragilaria</a:t>
            </a:r>
            <a:r>
              <a:rPr lang="cs-CZ" sz="2400" dirty="0" smtClean="0"/>
              <a:t> se od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odlišuje dlouhými pásovitými koloniemi 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Synedra</a:t>
            </a:r>
            <a:r>
              <a:rPr lang="cs-CZ" sz="2400" dirty="0" smtClean="0"/>
              <a:t> </a:t>
            </a:r>
            <a:r>
              <a:rPr lang="cs-CZ" sz="2400" dirty="0"/>
              <a:t>tvoří vějířovité kolonie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573017"/>
            <a:ext cx="31683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5389"/>
            <a:ext cx="2351906" cy="3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Synedra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/>
              <a:t>Fragilaria</a:t>
            </a:r>
            <a:r>
              <a:rPr lang="cs-CZ" sz="3200" i="1" dirty="0" smtClean="0"/>
              <a:t> </a:t>
            </a:r>
            <a:r>
              <a:rPr lang="cs-CZ" sz="3200" dirty="0" smtClean="0"/>
              <a:t>versus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Synedra</a:t>
            </a:r>
            <a:r>
              <a:rPr lang="cs-CZ" sz="3200" i="1" dirty="0" smtClean="0"/>
              <a:t> </a:t>
            </a:r>
            <a:r>
              <a:rPr lang="cs-CZ" sz="3200" dirty="0" smtClean="0"/>
              <a:t>II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2 pohled na věc: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jsou zařazeny do rodu </a:t>
            </a:r>
            <a:r>
              <a:rPr lang="cs-CZ" sz="2400" b="1" i="1" dirty="0" err="1" smtClean="0"/>
              <a:t>Ulnaria</a:t>
            </a:r>
            <a:endParaRPr lang="cs-CZ" sz="2400" b="1" dirty="0" smtClean="0"/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ulna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S. </a:t>
            </a:r>
            <a:r>
              <a:rPr lang="en-US" sz="2400" i="1" dirty="0" err="1">
                <a:solidFill>
                  <a:srgbClr val="000000"/>
                </a:solidFill>
              </a:rPr>
              <a:t>acus</a:t>
            </a:r>
            <a:r>
              <a:rPr lang="en-US" sz="2400" i="1" dirty="0">
                <a:solidFill>
                  <a:srgbClr val="000000"/>
                </a:solidFill>
              </a:rPr>
              <a:t>, S. </a:t>
            </a:r>
            <a:r>
              <a:rPr lang="en-US" sz="2400" i="1" dirty="0" smtClean="0">
                <a:solidFill>
                  <a:srgbClr val="000000"/>
                </a:solidFill>
              </a:rPr>
              <a:t>radians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a pod.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v rodu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Ulnaria</a:t>
            </a:r>
            <a:endParaRPr lang="cs-CZ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sz="2400" b="1" i="1" dirty="0" smtClean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Zbytek rodu </a:t>
            </a:r>
            <a:r>
              <a:rPr lang="cs-CZ" sz="2400" dirty="0" err="1" smtClean="0"/>
              <a:t>Synedra</a:t>
            </a:r>
            <a:r>
              <a:rPr lang="cs-CZ" sz="2400" dirty="0" smtClean="0"/>
              <a:t> rozdělen takto: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S</a:t>
            </a:r>
            <a:r>
              <a:rPr lang="cs-CZ" sz="2400" i="1" dirty="0" smtClean="0">
                <a:solidFill>
                  <a:srgbClr val="000000"/>
                </a:solidFill>
              </a:rPr>
              <a:t>.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fasciculata</a:t>
            </a:r>
            <a:r>
              <a:rPr lang="en-US" sz="2400" i="1" dirty="0" smtClean="0">
                <a:solidFill>
                  <a:srgbClr val="000000"/>
                </a:solidFill>
              </a:rPr>
              <a:t>, S. </a:t>
            </a:r>
            <a:r>
              <a:rPr lang="en-US" sz="2400" i="1" dirty="0" err="1" smtClean="0">
                <a:solidFill>
                  <a:srgbClr val="000000"/>
                </a:solidFill>
              </a:rPr>
              <a:t>truncata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řazeny do rodu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Tabularia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pulchella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b="1" i="1" dirty="0" err="1">
                <a:solidFill>
                  <a:srgbClr val="000000"/>
                </a:solidFill>
              </a:rPr>
              <a:t>Ctenophora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pulchella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Z toho vyplývá, že </a:t>
            </a:r>
            <a:r>
              <a:rPr lang="cs-CZ" sz="2000" i="1" dirty="0" err="1" smtClean="0"/>
              <a:t>Synedry</a:t>
            </a:r>
            <a:r>
              <a:rPr lang="cs-CZ" sz="2000" dirty="0" smtClean="0"/>
              <a:t> jsou nyní pouze mořské a brakické. Dělení podle tvaru kolonií funguje, ale již to není </a:t>
            </a:r>
            <a:r>
              <a:rPr lang="cs-CZ" sz="2000" i="1" dirty="0" err="1" smtClean="0"/>
              <a:t>Synedra</a:t>
            </a:r>
            <a:r>
              <a:rPr lang="cs-CZ" sz="2000" dirty="0" smtClean="0"/>
              <a:t>, ale </a:t>
            </a:r>
            <a:r>
              <a:rPr lang="cs-CZ" sz="2000" i="1" dirty="0" err="1" smtClean="0"/>
              <a:t>Ulnaria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49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815</Words>
  <Application>Microsoft Office PowerPoint</Application>
  <PresentationFormat>Předvádění na obrazovce (4:3)</PresentationFormat>
  <Paragraphs>182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Úvod do diatomologie – Rozsivky bez raphe (Araphids)</vt:lpstr>
      <vt:lpstr>Morfologické pojmy</vt:lpstr>
      <vt:lpstr>Morfologické pojmy</vt:lpstr>
      <vt:lpstr>Rozsivky bez raphe</vt:lpstr>
      <vt:lpstr>Rozsivky bez raphe</vt:lpstr>
      <vt:lpstr>Fragilaria</vt:lpstr>
      <vt:lpstr>Fragilaria</vt:lpstr>
      <vt:lpstr>Fragilaria versus Synedra</vt:lpstr>
      <vt:lpstr>Fragilaria versus Synedra II</vt:lpstr>
      <vt:lpstr>Fragilaria versus Ulnaria</vt:lpstr>
      <vt:lpstr>Ulnaria versus Fragilaria</vt:lpstr>
      <vt:lpstr>Fragilaria</vt:lpstr>
      <vt:lpstr>Fragilaria se rozpadla na:</vt:lpstr>
      <vt:lpstr>Staurosira</vt:lpstr>
      <vt:lpstr>Pseudostaurosira</vt:lpstr>
      <vt:lpstr>Stauroforma</vt:lpstr>
      <vt:lpstr>Ctenophora</vt:lpstr>
      <vt:lpstr>Hannaea</vt:lpstr>
      <vt:lpstr>     Asterionella</vt:lpstr>
      <vt:lpstr>Diatoma</vt:lpstr>
      <vt:lpstr>Meridion</vt:lpstr>
      <vt:lpstr>Staurosirella</vt:lpstr>
      <vt:lpstr>Fragilariforma</vt:lpstr>
      <vt:lpstr>Tabularia</vt:lpstr>
      <vt:lpstr>Tabellaria</vt:lpstr>
      <vt:lpstr>Tetracyclus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77</cp:revision>
  <dcterms:created xsi:type="dcterms:W3CDTF">2012-09-10T15:35:35Z</dcterms:created>
  <dcterms:modified xsi:type="dcterms:W3CDTF">2012-10-15T20:45:08Z</dcterms:modified>
</cp:coreProperties>
</file>