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6" r:id="rId3"/>
    <p:sldId id="257" r:id="rId4"/>
    <p:sldId id="263" r:id="rId5"/>
    <p:sldId id="264" r:id="rId6"/>
    <p:sldId id="265" r:id="rId7"/>
    <p:sldId id="266" r:id="rId8"/>
    <p:sldId id="267" r:id="rId9"/>
    <p:sldId id="268" r:id="rId10"/>
    <p:sldId id="300" r:id="rId11"/>
    <p:sldId id="269" r:id="rId12"/>
    <p:sldId id="271" r:id="rId13"/>
    <p:sldId id="272" r:id="rId14"/>
    <p:sldId id="273" r:id="rId15"/>
    <p:sldId id="274" r:id="rId16"/>
    <p:sldId id="275" r:id="rId17"/>
    <p:sldId id="270" r:id="rId18"/>
    <p:sldId id="280" r:id="rId19"/>
    <p:sldId id="276" r:id="rId20"/>
    <p:sldId id="278" r:id="rId21"/>
    <p:sldId id="261" r:id="rId22"/>
    <p:sldId id="262" r:id="rId23"/>
    <p:sldId id="279" r:id="rId24"/>
    <p:sldId id="294" r:id="rId25"/>
    <p:sldId id="293" r:id="rId26"/>
    <p:sldId id="281" r:id="rId27"/>
    <p:sldId id="284" r:id="rId28"/>
    <p:sldId id="283" r:id="rId29"/>
    <p:sldId id="286" r:id="rId30"/>
    <p:sldId id="296" r:id="rId31"/>
    <p:sldId id="297" r:id="rId32"/>
    <p:sldId id="287" r:id="rId33"/>
    <p:sldId id="288" r:id="rId34"/>
    <p:sldId id="289" r:id="rId35"/>
    <p:sldId id="290" r:id="rId36"/>
    <p:sldId id="304" r:id="rId37"/>
    <p:sldId id="298" r:id="rId38"/>
    <p:sldId id="302" r:id="rId39"/>
    <p:sldId id="303" r:id="rId40"/>
    <p:sldId id="291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1/24/2013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D2DEA08-3BF8-4436-8DAE-C0EE58CD068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076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F945B-395E-4CC0-9EDC-6DE51DF40EC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113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3B803-A529-45B8-84D2-1FD9E7DC3FC3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183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3D195-7113-413A-A7F8-D0C93CF2422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663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7B9CF-2832-4F07-98FE-2712D8B33C6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021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C78E8-BBF2-4A11-ADA4-963522BE7F6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3397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839D7-891B-46AF-8033-21B44DDA389C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8116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B8841-2DBD-442C-8AE7-3606B07BC391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116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91DBF-B401-4542-9745-D1218F2763E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7215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F553E-B96D-4DAB-AF8E-70C9522148B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012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CA0E1-A031-4ADE-9A37-FE3E3248CEC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88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D1130B-0375-4212-B988-843C45F1E845}" type="slidenum">
              <a:rPr 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907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63415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</a:t>
            </a:r>
            <a:r>
              <a:rPr lang="cs-CZ" dirty="0" smtClean="0">
                <a:solidFill>
                  <a:schemeClr val="tx1"/>
                </a:solidFill>
              </a:rPr>
              <a:t>3181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Biochemie 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9614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cs-CZ" sz="3500" dirty="0" smtClean="0">
                <a:solidFill>
                  <a:schemeClr val="tx1"/>
                </a:solidFill>
                <a:latin typeface="+mn-lt"/>
              </a:rPr>
              <a:t>02-Peptidy a bílkoviny</a:t>
            </a:r>
          </a:p>
          <a:p>
            <a:pPr algn="l"/>
            <a:endParaRPr lang="cs-CZ" sz="3200" dirty="0">
              <a:solidFill>
                <a:schemeClr val="tx1"/>
              </a:solidFill>
              <a:latin typeface="+mn-lt"/>
            </a:endParaRPr>
          </a:p>
          <a:p>
            <a:pPr algn="r"/>
            <a:r>
              <a:rPr lang="cs-CZ" dirty="0">
                <a:solidFill>
                  <a:schemeClr val="tx1"/>
                </a:solidFill>
              </a:rPr>
              <a:t>FRVŠ </a:t>
            </a:r>
            <a:r>
              <a:rPr lang="cs-CZ" b="1" dirty="0">
                <a:solidFill>
                  <a:schemeClr val="tx1"/>
                </a:solidFill>
              </a:rPr>
              <a:t>1647/2012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1/24/2013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Sekundární struktura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204864"/>
            <a:ext cx="9144000" cy="3921299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Řetězec není lineární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Atomy C a N peptidové vazby – sp2 – planární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C2 (C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) – sp3 - tetraedr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1/24/2013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61048"/>
            <a:ext cx="6673334" cy="1510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8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Sekundární struktura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4536504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Peptidová vazba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má </a:t>
            </a:r>
            <a:r>
              <a:rPr lang="cs-CZ" dirty="0">
                <a:solidFill>
                  <a:schemeClr val="tx1"/>
                </a:solidFill>
              </a:rPr>
              <a:t>charakter částečné dvojné </a:t>
            </a:r>
            <a:r>
              <a:rPr lang="cs-CZ" dirty="0" smtClean="0">
                <a:solidFill>
                  <a:schemeClr val="tx1"/>
                </a:solidFill>
              </a:rPr>
              <a:t>vazby, řád vazby ca 1,5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délka C-N je 133 </a:t>
            </a:r>
            <a:r>
              <a:rPr lang="cs-CZ" dirty="0" err="1">
                <a:solidFill>
                  <a:schemeClr val="tx1"/>
                </a:solidFill>
              </a:rPr>
              <a:t>pm</a:t>
            </a:r>
            <a:r>
              <a:rPr lang="cs-CZ" dirty="0">
                <a:solidFill>
                  <a:schemeClr val="tx1"/>
                </a:solidFill>
              </a:rPr>
              <a:t> (oproti 145 u jednoduché), C=O zde je delší než normálně (123 </a:t>
            </a:r>
            <a:r>
              <a:rPr lang="cs-CZ" dirty="0" err="1">
                <a:solidFill>
                  <a:schemeClr val="tx1"/>
                </a:solidFill>
              </a:rPr>
              <a:t>pm</a:t>
            </a:r>
            <a:r>
              <a:rPr lang="cs-CZ" dirty="0">
                <a:solidFill>
                  <a:schemeClr val="tx1"/>
                </a:solidFill>
              </a:rPr>
              <a:t>). Vazba je rigidnější a to má vliv na </a:t>
            </a:r>
            <a:r>
              <a:rPr lang="cs-CZ" dirty="0" smtClean="0">
                <a:solidFill>
                  <a:schemeClr val="tx1"/>
                </a:solidFill>
              </a:rPr>
              <a:t>další skládání řetězce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Peptidová </a:t>
            </a:r>
            <a:r>
              <a:rPr lang="cs-CZ" dirty="0">
                <a:solidFill>
                  <a:schemeClr val="tx1"/>
                </a:solidFill>
              </a:rPr>
              <a:t>vazba je </a:t>
            </a:r>
            <a:r>
              <a:rPr lang="cs-CZ" dirty="0" smtClean="0">
                <a:solidFill>
                  <a:schemeClr val="tx1"/>
                </a:solidFill>
              </a:rPr>
              <a:t>planární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Rovina zahrnuje 6 atomů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C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 sousedících </a:t>
            </a:r>
            <a:r>
              <a:rPr lang="cs-CZ" dirty="0" err="1" smtClean="0">
                <a:solidFill>
                  <a:schemeClr val="tx1"/>
                </a:solidFill>
                <a:sym typeface="Symbol"/>
              </a:rPr>
              <a:t>aminoacylů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 v poloze trans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sym typeface="Symbol"/>
              </a:rPr>
              <a:t>Roviny vazeb vedoucích k sousedním </a:t>
            </a:r>
            <a:r>
              <a:rPr lang="cs-CZ" dirty="0" err="1" smtClean="0">
                <a:solidFill>
                  <a:schemeClr val="tx1"/>
                </a:solidFill>
                <a:sym typeface="Symbol"/>
              </a:rPr>
              <a:t>aminoacylům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 otočné v osách </a:t>
            </a:r>
            <a:r>
              <a:rPr lang="cs-CZ" dirty="0">
                <a:solidFill>
                  <a:schemeClr val="tx1"/>
                </a:solidFill>
              </a:rPr>
              <a:t>C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-N a </a:t>
            </a:r>
            <a:r>
              <a:rPr lang="cs-CZ" dirty="0">
                <a:solidFill>
                  <a:schemeClr val="tx1"/>
                </a:solidFill>
              </a:rPr>
              <a:t>C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-C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  <a:sym typeface="Symbol"/>
              </a:rPr>
              <a:t>Dihedrální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 úhly  a  - otočení v osách </a:t>
            </a:r>
            <a:r>
              <a:rPr lang="cs-CZ" dirty="0">
                <a:solidFill>
                  <a:schemeClr val="tx1"/>
                </a:solidFill>
              </a:rPr>
              <a:t>C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-N </a:t>
            </a:r>
            <a:r>
              <a:rPr lang="cs-CZ" dirty="0">
                <a:solidFill>
                  <a:schemeClr val="tx1"/>
                </a:solidFill>
                <a:sym typeface="Symbol"/>
              </a:rPr>
              <a:t>a </a:t>
            </a:r>
            <a:r>
              <a:rPr lang="cs-CZ" dirty="0">
                <a:solidFill>
                  <a:schemeClr val="tx1"/>
                </a:solidFill>
              </a:rPr>
              <a:t>C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-C – konvenční stupnice hodnot </a:t>
            </a:r>
            <a:endParaRPr lang="cs-CZ" dirty="0">
              <a:solidFill>
                <a:schemeClr val="tx1"/>
              </a:solidFill>
              <a:sym typeface="Symbol"/>
            </a:endParaRPr>
          </a:p>
          <a:p>
            <a:pPr lvl="1"/>
            <a:endParaRPr lang="cs-CZ" dirty="0" smtClean="0">
              <a:solidFill>
                <a:schemeClr val="tx1"/>
              </a:solidFill>
              <a:sym typeface="Symbol"/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1/24/2013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49" y="4780950"/>
            <a:ext cx="4246667" cy="170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393" y="4797152"/>
            <a:ext cx="383857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98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Sekundární struktura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Znázornění vzájemného 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vztahu </a:t>
            </a:r>
            <a:r>
              <a:rPr lang="cs-CZ" dirty="0">
                <a:solidFill>
                  <a:schemeClr val="tx1"/>
                </a:solidFill>
              </a:rPr>
              <a:t>rovin dvou 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sousedních </a:t>
            </a:r>
            <a:r>
              <a:rPr lang="cs-CZ" dirty="0">
                <a:solidFill>
                  <a:schemeClr val="tx1"/>
                </a:solidFill>
              </a:rPr>
              <a:t>peptidických 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vazeb </a:t>
            </a:r>
            <a:r>
              <a:rPr lang="cs-CZ" dirty="0">
                <a:solidFill>
                  <a:schemeClr val="tx1"/>
                </a:solidFill>
              </a:rPr>
              <a:t>v </a:t>
            </a:r>
            <a:r>
              <a:rPr lang="cs-CZ" dirty="0" err="1">
                <a:solidFill>
                  <a:schemeClr val="tx1"/>
                </a:solidFill>
              </a:rPr>
              <a:t>tripeptidu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Roviny </a:t>
            </a:r>
            <a:r>
              <a:rPr lang="cs-CZ" dirty="0">
                <a:solidFill>
                  <a:schemeClr val="tx1"/>
                </a:solidFill>
              </a:rPr>
              <a:t>peptidových 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vazeb </a:t>
            </a:r>
            <a:r>
              <a:rPr lang="cs-CZ" dirty="0">
                <a:solidFill>
                  <a:schemeClr val="tx1"/>
                </a:solidFill>
              </a:rPr>
              <a:t>otočné 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kolem </a:t>
            </a:r>
            <a:r>
              <a:rPr lang="cs-CZ" dirty="0">
                <a:solidFill>
                  <a:schemeClr val="tx1"/>
                </a:solidFill>
              </a:rPr>
              <a:t>vazeb 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C</a:t>
            </a:r>
            <a:r>
              <a:rPr lang="cs-CZ" baseline="-25000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cs-CZ" dirty="0" smtClean="0">
                <a:solidFill>
                  <a:schemeClr val="tx1"/>
                </a:solidFill>
              </a:rPr>
              <a:t>–NH  </a:t>
            </a:r>
            <a:r>
              <a:rPr lang="cs-CZ" dirty="0">
                <a:solidFill>
                  <a:schemeClr val="tx1"/>
                </a:solidFill>
              </a:rPr>
              <a:t>a </a:t>
            </a:r>
            <a:r>
              <a:rPr lang="cs-CZ" dirty="0" smtClean="0">
                <a:solidFill>
                  <a:schemeClr val="tx1"/>
                </a:solidFill>
              </a:rPr>
              <a:t>C</a:t>
            </a:r>
            <a:r>
              <a:rPr lang="cs-CZ" baseline="-25000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- CO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1/24/2013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97152"/>
            <a:ext cx="4600575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68760"/>
            <a:ext cx="4219575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448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Sekundární struktura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Konvenční vyjadřování 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 a 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sym typeface="Symbol"/>
              </a:rPr>
              <a:t>-180 - + 180 </a:t>
            </a:r>
            <a:r>
              <a:rPr lang="cs-CZ" baseline="30000" dirty="0" smtClean="0">
                <a:solidFill>
                  <a:schemeClr val="tx1"/>
                </a:solidFill>
                <a:sym typeface="Symbol"/>
              </a:rPr>
              <a:t>o</a:t>
            </a:r>
          </a:p>
          <a:p>
            <a:pPr lvl="1"/>
            <a:r>
              <a:rPr lang="cs-CZ" dirty="0">
                <a:solidFill>
                  <a:schemeClr val="tx1"/>
                </a:solidFill>
                <a:sym typeface="Symbol" pitchFamily="18" charset="2"/>
              </a:rPr>
              <a:t>natažený řetězec   = 180°    = 180° </a:t>
            </a:r>
          </a:p>
          <a:p>
            <a:pPr lvl="1"/>
            <a:endParaRPr lang="cs-CZ" baseline="30000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Hodnoty </a:t>
            </a:r>
            <a:r>
              <a:rPr lang="cs-CZ" dirty="0" err="1">
                <a:solidFill>
                  <a:schemeClr val="tx1"/>
                </a:solidFill>
              </a:rPr>
              <a:t>dihedrálních</a:t>
            </a:r>
            <a:r>
              <a:rPr lang="cs-CZ" dirty="0">
                <a:solidFill>
                  <a:schemeClr val="tx1"/>
                </a:solidFill>
              </a:rPr>
              <a:t> úhlů jsou omezeny sterickými poměry v okolí. 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Animace </a:t>
            </a:r>
            <a:r>
              <a:rPr lang="cs-CZ" dirty="0">
                <a:solidFill>
                  <a:schemeClr val="tx1"/>
                </a:solidFill>
              </a:rPr>
              <a:t>znázorňuje vztah van der </a:t>
            </a:r>
            <a:r>
              <a:rPr lang="cs-CZ" dirty="0" err="1">
                <a:solidFill>
                  <a:schemeClr val="tx1"/>
                </a:solidFill>
              </a:rPr>
              <a:t>Waalsových</a:t>
            </a:r>
            <a:r>
              <a:rPr lang="cs-CZ" dirty="0">
                <a:solidFill>
                  <a:schemeClr val="tx1"/>
                </a:solidFill>
              </a:rPr>
              <a:t> 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poloměrů </a:t>
            </a:r>
            <a:r>
              <a:rPr lang="cs-CZ" dirty="0">
                <a:solidFill>
                  <a:schemeClr val="tx1"/>
                </a:solidFill>
              </a:rPr>
              <a:t>kyslíku a vodíku na sousedících 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-</a:t>
            </a:r>
            <a:r>
              <a:rPr lang="cs-CZ" dirty="0">
                <a:solidFill>
                  <a:schemeClr val="tx1"/>
                </a:solidFill>
              </a:rPr>
              <a:t>CO a -NH skupinách při otáčení rovin peptidové vazby.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1/24/2013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7007709"/>
              </p:ext>
            </p:extLst>
          </p:nvPr>
        </p:nvGraphicFramePr>
        <p:xfrm>
          <a:off x="6804248" y="4869160"/>
          <a:ext cx="122078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6" name="Objekt prostředí balíčkovače" showAsIcon="1" r:id="rId3" imgW="1220400" imgH="862920" progId="Package">
                  <p:embed/>
                </p:oleObj>
              </mc:Choice>
              <mc:Fallback>
                <p:oleObj name="Objekt prostředí balíčkovače" showAsIcon="1" r:id="rId3" imgW="1220400" imgH="8629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04248" y="4869160"/>
                        <a:ext cx="1220787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672" y="2636912"/>
            <a:ext cx="6828112" cy="183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215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Sekundární struktura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69371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Dihedrální</a:t>
            </a:r>
            <a:r>
              <a:rPr lang="cs-CZ" dirty="0">
                <a:solidFill>
                  <a:schemeClr val="tx1"/>
                </a:solidFill>
              </a:rPr>
              <a:t> úhly mohou nabývat </a:t>
            </a:r>
            <a:r>
              <a:rPr lang="cs-CZ" dirty="0" smtClean="0">
                <a:solidFill>
                  <a:schemeClr val="tx1"/>
                </a:solidFill>
              </a:rPr>
              <a:t>omezené </a:t>
            </a:r>
            <a:r>
              <a:rPr lang="cs-CZ" dirty="0">
                <a:solidFill>
                  <a:schemeClr val="tx1"/>
                </a:solidFill>
              </a:rPr>
              <a:t>množiny </a:t>
            </a:r>
            <a:r>
              <a:rPr lang="cs-CZ" dirty="0" smtClean="0">
                <a:solidFill>
                  <a:schemeClr val="tx1"/>
                </a:solidFill>
              </a:rPr>
              <a:t>hodnot</a:t>
            </a:r>
            <a:r>
              <a:rPr lang="cs-CZ" dirty="0">
                <a:solidFill>
                  <a:schemeClr val="tx1"/>
                </a:solidFill>
              </a:rPr>
              <a:t>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b="1" dirty="0" err="1" smtClean="0">
                <a:solidFill>
                  <a:schemeClr val="tx1"/>
                </a:solidFill>
              </a:rPr>
              <a:t>Ramachandranovy</a:t>
            </a:r>
            <a:r>
              <a:rPr lang="cs-CZ" b="1" dirty="0" smtClean="0">
                <a:solidFill>
                  <a:schemeClr val="tx1"/>
                </a:solidFill>
              </a:rPr>
              <a:t> diagramy</a:t>
            </a:r>
            <a:r>
              <a:rPr lang="cs-CZ" dirty="0" smtClean="0">
                <a:solidFill>
                  <a:schemeClr val="tx1"/>
                </a:solidFill>
              </a:rPr>
              <a:t>, pro různé </a:t>
            </a:r>
            <a:r>
              <a:rPr lang="cs-CZ" dirty="0" err="1" smtClean="0">
                <a:solidFill>
                  <a:schemeClr val="tx1"/>
                </a:solidFill>
              </a:rPr>
              <a:t>tripeptidy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Tmavé pravděpodobné, světlé méně, bílé nepřípustné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LH – </a:t>
            </a:r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cs-CZ" dirty="0" smtClean="0">
                <a:solidFill>
                  <a:schemeClr val="tx1"/>
                </a:solidFill>
              </a:rPr>
              <a:t>-list, LD –  </a:t>
            </a:r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cs-CZ" dirty="0" smtClean="0">
                <a:solidFill>
                  <a:schemeClr val="tx1"/>
                </a:solidFill>
              </a:rPr>
              <a:t>-šroubovice pravotočivá, PH – </a:t>
            </a:r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cs-CZ" dirty="0" smtClean="0">
                <a:solidFill>
                  <a:schemeClr val="tx1"/>
                </a:solidFill>
              </a:rPr>
              <a:t>-šroubovice levotočivá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1/24/2013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27" y="3068960"/>
            <a:ext cx="6828112" cy="33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26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Sekundární struktura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Stabilní struktura – maximální počet vodíkových vazeb mezi CO a NH – stabilizace sekundární struktury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Výhodná trans-poloha C</a:t>
            </a:r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cs-CZ" dirty="0" smtClean="0">
                <a:solidFill>
                  <a:schemeClr val="tx1"/>
                </a:solidFill>
              </a:rPr>
              <a:t>, u Pro cis-!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1/24/2013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430" y="4225690"/>
            <a:ext cx="4267570" cy="1767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71536"/>
            <a:ext cx="4267570" cy="147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024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Typy sekundárních </a:t>
            </a:r>
            <a:r>
              <a:rPr lang="cs-CZ" dirty="0" smtClean="0">
                <a:solidFill>
                  <a:schemeClr val="tx1"/>
                </a:solidFill>
              </a:rPr>
              <a:t>struktur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Pravidelné (typické hodnoty 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 a )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helikální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struktury </a:t>
            </a:r>
            <a:r>
              <a:rPr lang="cs-CZ" dirty="0" smtClean="0">
                <a:solidFill>
                  <a:schemeClr val="tx1"/>
                </a:solidFill>
              </a:rPr>
              <a:t>– pravotočivá 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-šroubovice – </a:t>
            </a:r>
            <a:r>
              <a:rPr lang="cs-CZ" dirty="0" smtClean="0">
                <a:solidFill>
                  <a:schemeClr val="tx1"/>
                </a:solidFill>
              </a:rPr>
              <a:t>helix </a:t>
            </a:r>
            <a:r>
              <a:rPr lang="cs-CZ" dirty="0">
                <a:solidFill>
                  <a:schemeClr val="tx1"/>
                </a:solidFill>
              </a:rPr>
              <a:t>(-56, -47)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sym typeface="Symbol"/>
              </a:rPr>
              <a:t>-</a:t>
            </a:r>
            <a:r>
              <a:rPr lang="cs-CZ" dirty="0" smtClean="0">
                <a:solidFill>
                  <a:schemeClr val="tx1"/>
                </a:solidFill>
              </a:rPr>
              <a:t>skládaný list  –  </a:t>
            </a:r>
            <a:r>
              <a:rPr lang="cs-CZ" dirty="0">
                <a:solidFill>
                  <a:schemeClr val="tx1"/>
                </a:solidFill>
              </a:rPr>
              <a:t>paralelní (-139, +135</a:t>
            </a:r>
            <a:r>
              <a:rPr lang="cs-CZ" dirty="0" smtClean="0">
                <a:solidFill>
                  <a:schemeClr val="tx1"/>
                </a:solidFill>
              </a:rPr>
              <a:t>) </a:t>
            </a:r>
            <a:r>
              <a:rPr lang="cs-CZ" dirty="0">
                <a:solidFill>
                  <a:schemeClr val="tx1"/>
                </a:solidFill>
              </a:rPr>
              <a:t>					</a:t>
            </a:r>
            <a:r>
              <a:rPr lang="cs-CZ" dirty="0" smtClean="0">
                <a:solidFill>
                  <a:schemeClr val="tx1"/>
                </a:solidFill>
              </a:rPr>
              <a:t>      	 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    –  antiparalelní </a:t>
            </a:r>
            <a:r>
              <a:rPr lang="cs-CZ" dirty="0">
                <a:solidFill>
                  <a:schemeClr val="tx1"/>
                </a:solidFill>
              </a:rPr>
              <a:t>(-119, +113)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Ohybové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sym typeface="Symbol"/>
              </a:rPr>
              <a:t>-</a:t>
            </a:r>
            <a:r>
              <a:rPr lang="cs-CZ" dirty="0" smtClean="0">
                <a:solidFill>
                  <a:schemeClr val="tx1"/>
                </a:solidFill>
              </a:rPr>
              <a:t>ohyb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Nepravidelné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1/24/2013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1552574"/>
            <a:ext cx="6914190" cy="4506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sym typeface="Symbol"/>
              </a:rPr>
              <a:t>-helix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Popsána nejdříve, proto 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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Kompaktnější než </a:t>
            </a:r>
            <a:r>
              <a:rPr lang="cs-CZ" dirty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cs-CZ" dirty="0">
                <a:solidFill>
                  <a:schemeClr val="tx1"/>
                </a:solidFill>
              </a:rPr>
              <a:t>-skládaný list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  <a:sym typeface="Symbol"/>
              </a:rPr>
              <a:t>C</a:t>
            </a:r>
            <a:r>
              <a:rPr lang="cs-CZ" dirty="0">
                <a:solidFill>
                  <a:schemeClr val="tx1"/>
                </a:solidFill>
                <a:latin typeface="Symbol" pitchFamily="18" charset="2"/>
                <a:sym typeface="Symbol"/>
              </a:rPr>
              <a:t>a</a:t>
            </a:r>
            <a:r>
              <a:rPr lang="cs-CZ" dirty="0">
                <a:solidFill>
                  <a:schemeClr val="tx1"/>
                </a:solidFill>
                <a:sym typeface="Symbol"/>
              </a:rPr>
              <a:t>-C</a:t>
            </a:r>
            <a:r>
              <a:rPr lang="cs-CZ" dirty="0">
                <a:solidFill>
                  <a:schemeClr val="tx1"/>
                </a:solidFill>
                <a:latin typeface="Symbol" pitchFamily="18" charset="2"/>
                <a:sym typeface="Symbol"/>
              </a:rPr>
              <a:t>a</a:t>
            </a:r>
            <a:r>
              <a:rPr lang="cs-CZ" dirty="0">
                <a:solidFill>
                  <a:schemeClr val="tx1"/>
                </a:solidFill>
                <a:sym typeface="Symbol"/>
              </a:rPr>
              <a:t> je 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1,5 </a:t>
            </a:r>
            <a:r>
              <a:rPr lang="cs-CZ" dirty="0">
                <a:solidFill>
                  <a:schemeClr val="tx1"/>
                </a:solidFill>
                <a:sym typeface="Symbol"/>
              </a:rPr>
              <a:t>Å, u </a:t>
            </a:r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cs-CZ" dirty="0" smtClean="0">
                <a:solidFill>
                  <a:schemeClr val="tx1"/>
                </a:solidFill>
              </a:rPr>
              <a:t>-listu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 </a:t>
            </a:r>
            <a:r>
              <a:rPr lang="cs-CZ" dirty="0">
                <a:solidFill>
                  <a:schemeClr val="tx1"/>
                </a:solidFill>
                <a:sym typeface="Symbol"/>
              </a:rPr>
              <a:t>je 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3,5Å</a:t>
            </a:r>
          </a:p>
          <a:p>
            <a:pPr lvl="1"/>
            <a:r>
              <a:rPr lang="cs-CZ" dirty="0">
                <a:solidFill>
                  <a:schemeClr val="tx1"/>
                </a:solidFill>
                <a:sym typeface="Symbol"/>
              </a:rPr>
              <a:t>3,6 AK/závit, stoupání 0, 54 </a:t>
            </a:r>
            <a:r>
              <a:rPr lang="cs-CZ" dirty="0" err="1" smtClean="0">
                <a:solidFill>
                  <a:schemeClr val="tx1"/>
                </a:solidFill>
                <a:sym typeface="Symbol"/>
              </a:rPr>
              <a:t>nm</a:t>
            </a:r>
            <a:endParaRPr lang="cs-CZ" dirty="0" smtClean="0">
              <a:solidFill>
                <a:schemeClr val="tx1"/>
              </a:solidFill>
              <a:sym typeface="Symbol"/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Zbytky R vně helixu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Vodíkové vazby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Mezi C=O a NH o 4 AK vzdálené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Souběžné s osou helixu, ne rovnoběžné</a:t>
            </a:r>
          </a:p>
          <a:p>
            <a:pPr lvl="1"/>
            <a:r>
              <a:rPr lang="cs-CZ" dirty="0">
                <a:solidFill>
                  <a:srgbClr val="00B050"/>
                </a:solidFill>
                <a:sym typeface="Symbol"/>
              </a:rPr>
              <a:t>13 </a:t>
            </a:r>
            <a:r>
              <a:rPr lang="cs-CZ" dirty="0" smtClean="0">
                <a:solidFill>
                  <a:srgbClr val="00B050"/>
                </a:solidFill>
                <a:sym typeface="Symbol"/>
              </a:rPr>
              <a:t>atomů v heterocyklu tvořeném H-vazbou</a:t>
            </a:r>
          </a:p>
          <a:p>
            <a:pPr lvl="1"/>
            <a:r>
              <a:rPr lang="cs-CZ" dirty="0">
                <a:solidFill>
                  <a:srgbClr val="00B050"/>
                </a:solidFill>
                <a:sym typeface="Symbol"/>
              </a:rPr>
              <a:t>-</a:t>
            </a:r>
            <a:r>
              <a:rPr lang="cs-CZ" dirty="0" smtClean="0">
                <a:solidFill>
                  <a:srgbClr val="00B050"/>
                </a:solidFill>
                <a:sym typeface="Symbol"/>
              </a:rPr>
              <a:t>helix 3,6</a:t>
            </a:r>
            <a:r>
              <a:rPr lang="cs-CZ" baseline="-25000" dirty="0" smtClean="0">
                <a:solidFill>
                  <a:srgbClr val="00B050"/>
                </a:solidFill>
                <a:sym typeface="Symbol"/>
              </a:rPr>
              <a:t>13</a:t>
            </a:r>
          </a:p>
          <a:p>
            <a:pPr lvl="1"/>
            <a:r>
              <a:rPr lang="cs-CZ" dirty="0" smtClean="0">
                <a:solidFill>
                  <a:srgbClr val="00B050"/>
                </a:solidFill>
                <a:sym typeface="Symbol"/>
              </a:rPr>
              <a:t>Jiné helixy</a:t>
            </a:r>
            <a:endParaRPr lang="cs-CZ" dirty="0">
              <a:solidFill>
                <a:srgbClr val="00B050"/>
              </a:solidFill>
              <a:sym typeface="Symbol"/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1/24/2013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8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sym typeface="Symbol"/>
              </a:rPr>
              <a:t>-helix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sym typeface="Symbol"/>
              </a:rPr>
              <a:t>Modely </a:t>
            </a:r>
            <a:r>
              <a:rPr lang="cs-CZ" dirty="0">
                <a:solidFill>
                  <a:schemeClr val="tx1"/>
                </a:solidFill>
                <a:sym typeface="Symbol"/>
              </a:rPr>
              <a:t>-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helix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1/24/2013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20888"/>
            <a:ext cx="5583809" cy="392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06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Jiné </a:t>
            </a:r>
            <a:r>
              <a:rPr lang="cs-CZ" dirty="0" err="1" smtClean="0">
                <a:solidFill>
                  <a:schemeClr val="tx1"/>
                </a:solidFill>
              </a:rPr>
              <a:t>helikální</a:t>
            </a:r>
            <a:r>
              <a:rPr lang="cs-CZ" dirty="0" smtClean="0">
                <a:solidFill>
                  <a:schemeClr val="tx1"/>
                </a:solidFill>
              </a:rPr>
              <a:t> struktury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a-helix (3,6</a:t>
            </a:r>
            <a:r>
              <a:rPr lang="cs-CZ" baseline="-25000" dirty="0" smtClean="0">
                <a:solidFill>
                  <a:schemeClr val="tx1"/>
                </a:solidFill>
              </a:rPr>
              <a:t>13</a:t>
            </a:r>
            <a:r>
              <a:rPr lang="cs-CZ" dirty="0" smtClean="0">
                <a:solidFill>
                  <a:schemeClr val="tx1"/>
                </a:solidFill>
              </a:rPr>
              <a:t>) a 3</a:t>
            </a:r>
            <a:r>
              <a:rPr lang="cs-CZ" baseline="-25000" dirty="0" smtClean="0">
                <a:solidFill>
                  <a:schemeClr val="tx1"/>
                </a:solidFill>
              </a:rPr>
              <a:t>10</a:t>
            </a:r>
            <a:r>
              <a:rPr lang="cs-CZ" dirty="0" smtClean="0">
                <a:solidFill>
                  <a:schemeClr val="tx1"/>
                </a:solidFill>
              </a:rPr>
              <a:t> helix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1/24/2013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60" y="2348880"/>
            <a:ext cx="762000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187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Vznik peptidů a bílkovin, strukturní úrovně.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Vlastnosti a funkce.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1/24/2013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Sekundární struktura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cs-CZ" dirty="0" smtClean="0">
                <a:solidFill>
                  <a:schemeClr val="tx1"/>
                </a:solidFill>
              </a:rPr>
              <a:t>-skládaný </a:t>
            </a:r>
            <a:r>
              <a:rPr lang="cs-CZ" dirty="0">
                <a:solidFill>
                  <a:schemeClr val="tx1"/>
                </a:solidFill>
              </a:rPr>
              <a:t>list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antiparalelní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H-můstky mezi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CO a NH protilehlých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zbytků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Paralelní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Odlišné uspořádání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H-můstků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1/24/2013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04206"/>
            <a:ext cx="42672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411" y="3933056"/>
            <a:ext cx="4276725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9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cs-CZ" dirty="0">
                <a:solidFill>
                  <a:schemeClr val="tx1"/>
                </a:solidFill>
              </a:rPr>
              <a:t>-skládaný list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52596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Vodíkové vazby mezi (anti)paralelními úseky nebo sousedními peptidy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Volnější struktura než 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-</a:t>
            </a:r>
            <a:r>
              <a:rPr lang="cs-CZ" dirty="0">
                <a:solidFill>
                  <a:schemeClr val="tx1"/>
                </a:solidFill>
                <a:sym typeface="Symbol"/>
              </a:rPr>
              <a:t>helix </a:t>
            </a:r>
            <a:endParaRPr lang="cs-CZ" dirty="0" smtClean="0">
              <a:solidFill>
                <a:schemeClr val="tx1"/>
              </a:solidFill>
              <a:sym typeface="Symbol"/>
            </a:endParaRPr>
          </a:p>
          <a:p>
            <a:r>
              <a:rPr lang="cs-CZ" dirty="0" smtClean="0">
                <a:solidFill>
                  <a:schemeClr val="tx1"/>
                </a:solidFill>
                <a:sym typeface="Symbol"/>
              </a:rPr>
              <a:t>Zbytky R- orientovány střídavě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1/24/2013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068960"/>
            <a:ext cx="5759450" cy="349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73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β-ohyb, vlásenka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1/24/2013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6048375" cy="466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211960" y="1772816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můstek z CO na NH - 3 zbytky </a:t>
            </a:r>
            <a:r>
              <a:rPr lang="cs-CZ" dirty="0" smtClean="0"/>
              <a:t>dopředu</a:t>
            </a:r>
          </a:p>
          <a:p>
            <a:r>
              <a:rPr lang="cs-CZ" dirty="0"/>
              <a:t>výhodný u glycinu a prolinu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18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Sekundární struktura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Znázornění </a:t>
            </a:r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cs-CZ" dirty="0" smtClean="0">
                <a:solidFill>
                  <a:schemeClr val="tx1"/>
                </a:solidFill>
              </a:rPr>
              <a:t>-helix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a </a:t>
            </a:r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cs-CZ" dirty="0" smtClean="0">
                <a:solidFill>
                  <a:schemeClr val="tx1"/>
                </a:solidFill>
              </a:rPr>
              <a:t>-listu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1/24/2013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78148"/>
            <a:ext cx="42799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337" y="4372105"/>
            <a:ext cx="4279900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/>
          <a:lstStyle/>
          <a:p>
            <a:r>
              <a:rPr lang="cs-CZ" dirty="0" err="1" smtClean="0">
                <a:solidFill>
                  <a:srgbClr val="00B050"/>
                </a:solidFill>
              </a:rPr>
              <a:t>Supersekundární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>
                <a:solidFill>
                  <a:srgbClr val="00B050"/>
                </a:solidFill>
              </a:rPr>
              <a:t>struktura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Uspořádání úseků sekundárních struktur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Strukturní motivy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b-a-b </a:t>
            </a:r>
            <a:r>
              <a:rPr lang="cs-CZ" dirty="0" smtClean="0">
                <a:solidFill>
                  <a:schemeClr val="tx1"/>
                </a:solidFill>
              </a:rPr>
              <a:t>motiv (TIM – 8x)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Řecký klíč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cs-CZ" dirty="0" smtClean="0">
                <a:solidFill>
                  <a:schemeClr val="tx1"/>
                </a:solidFill>
              </a:rPr>
              <a:t>-meandr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Další struktury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Domény – funkční jednotky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1/24/2013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14348"/>
            <a:ext cx="3990975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991" y="3789040"/>
            <a:ext cx="2859087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92896"/>
            <a:ext cx="6914190" cy="419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/>
          <a:lstStyle/>
          <a:p>
            <a:r>
              <a:rPr lang="cs-CZ" sz="4800" dirty="0">
                <a:solidFill>
                  <a:srgbClr val="00B050"/>
                </a:solidFill>
                <a:effectLst/>
              </a:rPr>
              <a:t>Predikce sekundární struktury</a:t>
            </a:r>
            <a:endParaRPr lang="cs-CZ" sz="4800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Primární struktura ovlivňuje sekundární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Preference struktur v úsecích s převahou </a:t>
            </a:r>
            <a:r>
              <a:rPr lang="cs-CZ" dirty="0" err="1" smtClean="0">
                <a:solidFill>
                  <a:schemeClr val="tx1"/>
                </a:solidFill>
              </a:rPr>
              <a:t>aminoacylů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1/24/2013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1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/>
          <a:lstStyle/>
          <a:p>
            <a:r>
              <a:rPr lang="cs-CZ" sz="4800" dirty="0">
                <a:solidFill>
                  <a:srgbClr val="00B050"/>
                </a:solidFill>
                <a:effectLst/>
              </a:rPr>
              <a:t>Predikce sekundární struktury</a:t>
            </a:r>
            <a:endParaRPr lang="cs-CZ" sz="4800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1/24/2013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68760"/>
            <a:ext cx="4960136" cy="5360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302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/>
          <a:lstStyle/>
          <a:p>
            <a:r>
              <a:rPr lang="cs-CZ" sz="4800" dirty="0">
                <a:solidFill>
                  <a:srgbClr val="00B050"/>
                </a:solidFill>
                <a:effectLst/>
              </a:rPr>
              <a:t>Predikce sekundární struktury</a:t>
            </a:r>
            <a:endParaRPr lang="cs-CZ" sz="4800" dirty="0">
              <a:solidFill>
                <a:srgbClr val="00B05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1/24/2013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Srovnání zjištěných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struktur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s předpovězenými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24744"/>
            <a:ext cx="6913563" cy="525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07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Terciární </a:t>
            </a:r>
            <a:r>
              <a:rPr lang="cs-CZ" dirty="0">
                <a:solidFill>
                  <a:schemeClr val="tx1"/>
                </a:solidFill>
              </a:rPr>
              <a:t>struktura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Popis tvaru řetězce v prostotu (jako tělesa)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Formující (stabilizující) síly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Kovalentní vazby (</a:t>
            </a:r>
            <a:r>
              <a:rPr lang="cs-CZ" dirty="0" err="1" smtClean="0">
                <a:solidFill>
                  <a:schemeClr val="tx1"/>
                </a:solidFill>
              </a:rPr>
              <a:t>Bisulfidické</a:t>
            </a:r>
            <a:r>
              <a:rPr lang="cs-CZ" dirty="0" smtClean="0">
                <a:solidFill>
                  <a:schemeClr val="tx1"/>
                </a:solidFill>
              </a:rPr>
              <a:t> můstky)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Iontové interakce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Dipolové</a:t>
            </a:r>
            <a:r>
              <a:rPr lang="cs-CZ" dirty="0" smtClean="0">
                <a:solidFill>
                  <a:schemeClr val="tx1"/>
                </a:solidFill>
              </a:rPr>
              <a:t> interakce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Vodíkové  můstky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Hydrofobní </a:t>
            </a:r>
            <a:r>
              <a:rPr lang="cs-CZ" dirty="0">
                <a:solidFill>
                  <a:schemeClr val="tx1"/>
                </a:solidFill>
              </a:rPr>
              <a:t>interakce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r>
              <a:rPr lang="cs-CZ" dirty="0">
                <a:solidFill>
                  <a:schemeClr val="tx1"/>
                </a:solidFill>
              </a:rPr>
              <a:t>Strukturní motivy </a:t>
            </a:r>
            <a:r>
              <a:rPr lang="cs-CZ" dirty="0" smtClean="0">
                <a:solidFill>
                  <a:schemeClr val="tx1"/>
                </a:solidFill>
              </a:rPr>
              <a:t>– </a:t>
            </a:r>
            <a:r>
              <a:rPr lang="cs-CZ" dirty="0" smtClean="0">
                <a:solidFill>
                  <a:schemeClr val="tx1"/>
                </a:solidFill>
              </a:rPr>
              <a:t>domény – moduly 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Flexibilita struktury – vývojově preferovaná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 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1/24/2013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6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Terciární </a:t>
            </a:r>
            <a:r>
              <a:rPr lang="cs-CZ" dirty="0">
                <a:solidFill>
                  <a:schemeClr val="tx1"/>
                </a:solidFill>
              </a:rPr>
              <a:t>struktura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Účast kovalentních </a:t>
            </a:r>
            <a:r>
              <a:rPr lang="cs-CZ" dirty="0" err="1" smtClean="0">
                <a:solidFill>
                  <a:schemeClr val="tx1"/>
                </a:solidFill>
              </a:rPr>
              <a:t>bisulfidových</a:t>
            </a:r>
            <a:r>
              <a:rPr lang="cs-CZ" dirty="0" smtClean="0">
                <a:solidFill>
                  <a:schemeClr val="tx1"/>
                </a:solidFill>
              </a:rPr>
              <a:t> vazeb na formování terciární struktury - </a:t>
            </a:r>
            <a:r>
              <a:rPr lang="cs-CZ" dirty="0" err="1" smtClean="0">
                <a:solidFill>
                  <a:schemeClr val="tx1"/>
                </a:solidFill>
              </a:rPr>
              <a:t>RNasa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1/24/2013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675" y="2455346"/>
            <a:ext cx="577532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314325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703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Vznik peptidů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Peptidová vazba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Formální popis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Skutečná reakce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Charakteristika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Počet monomerů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Pořadí </a:t>
            </a:r>
            <a:r>
              <a:rPr lang="cs-CZ" dirty="0" err="1" smtClean="0">
                <a:solidFill>
                  <a:schemeClr val="tx1"/>
                </a:solidFill>
              </a:rPr>
              <a:t>aminoacylů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Velikost peptidu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Di-, </a:t>
            </a:r>
            <a:r>
              <a:rPr lang="cs-CZ" dirty="0" err="1" smtClean="0">
                <a:solidFill>
                  <a:schemeClr val="tx1"/>
                </a:solidFill>
              </a:rPr>
              <a:t>tri</a:t>
            </a:r>
            <a:r>
              <a:rPr lang="cs-CZ" dirty="0" smtClean="0">
                <a:solidFill>
                  <a:schemeClr val="tx1"/>
                </a:solidFill>
              </a:rPr>
              <a:t>-, </a:t>
            </a:r>
            <a:r>
              <a:rPr lang="cs-CZ" dirty="0" err="1" smtClean="0">
                <a:solidFill>
                  <a:schemeClr val="tx1"/>
                </a:solidFill>
              </a:rPr>
              <a:t>atd</a:t>
            </a:r>
            <a:r>
              <a:rPr lang="cs-CZ" dirty="0" smtClean="0">
                <a:solidFill>
                  <a:schemeClr val="tx1"/>
                </a:solidFill>
              </a:rPr>
              <a:t> –peptidy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Oligopeptidy</a:t>
            </a:r>
            <a:r>
              <a:rPr lang="cs-CZ" dirty="0" smtClean="0">
                <a:solidFill>
                  <a:schemeClr val="tx1"/>
                </a:solidFill>
              </a:rPr>
              <a:t> – do 10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Polypeptidy – do 100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Bílkoviny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Relativita rozdělení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1/24/2013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636912"/>
            <a:ext cx="4681714" cy="2633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/>
        </p:nvSpPr>
        <p:spPr>
          <a:xfrm>
            <a:off x="5220072" y="4077072"/>
            <a:ext cx="864096" cy="1080120"/>
          </a:xfrm>
          <a:prstGeom prst="rect">
            <a:avLst/>
          </a:prstGeom>
          <a:solidFill>
            <a:srgbClr val="92D05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58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r>
              <a:rPr lang="cs-CZ" sz="5200" dirty="0" smtClean="0">
                <a:solidFill>
                  <a:schemeClr val="tx1"/>
                </a:solidFill>
              </a:rPr>
              <a:t>Stabilizace terciární struktury</a:t>
            </a:r>
            <a:endParaRPr lang="cs-CZ" sz="52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1/24/2013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Typy interakcí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Navíc dipól-dipól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Různě významné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interakce pro </a:t>
            </a:r>
            <a:r>
              <a:rPr lang="cs-CZ" dirty="0" smtClean="0">
                <a:solidFill>
                  <a:schemeClr val="tx1"/>
                </a:solidFill>
              </a:rPr>
              <a:t>různé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t</a:t>
            </a:r>
            <a:r>
              <a:rPr lang="cs-CZ" dirty="0" smtClean="0">
                <a:solidFill>
                  <a:schemeClr val="tx1"/>
                </a:solidFill>
              </a:rPr>
              <a:t>ypy proteinů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Vykompenzování sil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Vliv prostředí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Ligandů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Dynamická struktura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Orientace zbytků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Polární ven – vodné prostředí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Hydrofobní dovnitř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Membránové naopak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4163866" y="1628800"/>
            <a:ext cx="4486275" cy="5045868"/>
            <a:chOff x="2918" y="1491"/>
            <a:chExt cx="2826" cy="2445"/>
          </a:xfrm>
        </p:grpSpPr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5078" y="3367"/>
              <a:ext cx="66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Hydrofóbní </a:t>
              </a:r>
              <a:endParaRPr kumimoji="0" lang="en-GB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grpSp>
          <p:nvGrpSpPr>
            <p:cNvPr id="10" name="Group 21"/>
            <p:cNvGrpSpPr>
              <a:grpSpLocks/>
            </p:cNvGrpSpPr>
            <p:nvPr/>
          </p:nvGrpSpPr>
          <p:grpSpPr bwMode="auto">
            <a:xfrm>
              <a:off x="2918" y="1491"/>
              <a:ext cx="2650" cy="2445"/>
              <a:chOff x="2918" y="1488"/>
              <a:chExt cx="2650" cy="2445"/>
            </a:xfrm>
          </p:grpSpPr>
          <p:pic>
            <p:nvPicPr>
              <p:cNvPr id="11" name="Picture 4" descr="C:\Documents and Settings\Jana\Dokumenty\DOKUMENTY\Přednášky\tertia_2.gi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4" y="1488"/>
                <a:ext cx="2464" cy="24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Line 16"/>
              <p:cNvSpPr>
                <a:spLocks noChangeShapeType="1"/>
              </p:cNvSpPr>
              <p:nvPr/>
            </p:nvSpPr>
            <p:spPr bwMode="auto">
              <a:xfrm flipH="1" flipV="1">
                <a:off x="4992" y="2784"/>
                <a:ext cx="384" cy="6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Text Box 17"/>
              <p:cNvSpPr txBox="1">
                <a:spLocks noChangeArrowheads="1"/>
              </p:cNvSpPr>
              <p:nvPr/>
            </p:nvSpPr>
            <p:spPr bwMode="auto">
              <a:xfrm>
                <a:off x="4214" y="1543"/>
                <a:ext cx="81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Elektrostatická </a:t>
                </a:r>
              </a:p>
            </p:txBody>
          </p:sp>
          <p:sp>
            <p:nvSpPr>
              <p:cNvPr id="14" name="Text Box 18"/>
              <p:cNvSpPr txBox="1">
                <a:spLocks noChangeArrowheads="1"/>
              </p:cNvSpPr>
              <p:nvPr/>
            </p:nvSpPr>
            <p:spPr bwMode="auto">
              <a:xfrm>
                <a:off x="2918" y="1495"/>
                <a:ext cx="58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Vodíková </a:t>
                </a:r>
              </a:p>
            </p:txBody>
          </p:sp>
          <p:sp>
            <p:nvSpPr>
              <p:cNvPr id="15" name="Text Box 19"/>
              <p:cNvSpPr txBox="1">
                <a:spLocks noChangeArrowheads="1"/>
              </p:cNvSpPr>
              <p:nvPr/>
            </p:nvSpPr>
            <p:spPr bwMode="auto">
              <a:xfrm>
                <a:off x="4022" y="3312"/>
                <a:ext cx="69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Disulfidická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819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84784"/>
            <a:ext cx="7242569" cy="560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Terciární </a:t>
            </a:r>
            <a:r>
              <a:rPr lang="cs-CZ" dirty="0">
                <a:solidFill>
                  <a:schemeClr val="tx1"/>
                </a:solidFill>
              </a:rPr>
              <a:t>struktura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Typy terciární struktury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Fibrilární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Globulární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Membránové 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1/24/2013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TextovéPole 6"/>
          <p:cNvSpPr txBox="1"/>
          <p:nvPr/>
        </p:nvSpPr>
        <p:spPr>
          <a:xfrm>
            <a:off x="2555775" y="2173506"/>
            <a:ext cx="2705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  <a:r>
              <a:rPr lang="cs-CZ" dirty="0" smtClean="0"/>
              <a:t>                                                                 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2555775" y="2173506"/>
            <a:ext cx="252028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619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cs-CZ" dirty="0" smtClean="0">
                <a:solidFill>
                  <a:srgbClr val="00B050"/>
                </a:solidFill>
              </a:rPr>
              <a:t>Terciární </a:t>
            </a:r>
            <a:r>
              <a:rPr lang="cs-CZ" dirty="0">
                <a:solidFill>
                  <a:srgbClr val="00B050"/>
                </a:solidFill>
              </a:rPr>
              <a:t>struktura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Strukturní domény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Relativně </a:t>
            </a:r>
            <a:r>
              <a:rPr lang="cs-CZ" dirty="0">
                <a:solidFill>
                  <a:schemeClr val="tx1"/>
                </a:solidFill>
              </a:rPr>
              <a:t>samostatné kompaktní globulární oblasti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O</a:t>
            </a:r>
            <a:r>
              <a:rPr lang="cs-CZ" dirty="0" smtClean="0">
                <a:solidFill>
                  <a:schemeClr val="tx1"/>
                </a:solidFill>
              </a:rPr>
              <a:t>dděleny obvykle neuspořádaným úsekem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Flexibilita struktury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Často charakteristické </a:t>
            </a:r>
            <a:r>
              <a:rPr lang="cs-CZ" dirty="0" err="1" smtClean="0">
                <a:solidFill>
                  <a:schemeClr val="tx1"/>
                </a:solidFill>
              </a:rPr>
              <a:t>supersekundární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struktury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Často  </a:t>
            </a:r>
            <a:r>
              <a:rPr lang="cs-CZ" dirty="0" smtClean="0">
                <a:solidFill>
                  <a:schemeClr val="tx1"/>
                </a:solidFill>
              </a:rPr>
              <a:t>nositeli specifických vlastností – funkcí v rámci proteinu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domény </a:t>
            </a:r>
            <a:r>
              <a:rPr lang="cs-CZ" dirty="0">
                <a:solidFill>
                  <a:schemeClr val="tx1"/>
                </a:solidFill>
              </a:rPr>
              <a:t>lehkých a těžkých řetězců </a:t>
            </a:r>
            <a:r>
              <a:rPr lang="cs-CZ" dirty="0" smtClean="0">
                <a:solidFill>
                  <a:schemeClr val="tx1"/>
                </a:solidFill>
              </a:rPr>
              <a:t>imunoglobulinů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Moduly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1/24/2013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71" y="3312348"/>
            <a:ext cx="8535987" cy="351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60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Kvarterní </a:t>
            </a:r>
            <a:r>
              <a:rPr lang="cs-CZ" dirty="0">
                <a:solidFill>
                  <a:schemeClr val="tx1"/>
                </a:solidFill>
              </a:rPr>
              <a:t>struktura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Agregační stav funkční bílkoviny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Nekovalentní – iontové – solné můstky (ionty)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Kovalentní – ne peptidickou vazbou (-S-S-)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Agregát z více samostatných řetězců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Podjednotky stejné – homo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Různé – </a:t>
            </a:r>
            <a:r>
              <a:rPr lang="cs-CZ" dirty="0" err="1" smtClean="0">
                <a:solidFill>
                  <a:schemeClr val="tx1"/>
                </a:solidFill>
              </a:rPr>
              <a:t>hetero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Popis stupně agregace 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Smysl agregace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Organizační – multienzymové systémy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Regulační - </a:t>
            </a:r>
            <a:r>
              <a:rPr lang="cs-CZ" dirty="0" err="1" smtClean="0">
                <a:solidFill>
                  <a:schemeClr val="tx1"/>
                </a:solidFill>
              </a:rPr>
              <a:t>kooperativita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Stabilizační </a:t>
            </a:r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1/24/2013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9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Kvarterní </a:t>
            </a:r>
            <a:r>
              <a:rPr lang="cs-CZ" dirty="0">
                <a:solidFill>
                  <a:schemeClr val="tx1"/>
                </a:solidFill>
              </a:rPr>
              <a:t>struktura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Podjednotky vázány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kovalentně – </a:t>
            </a:r>
            <a:r>
              <a:rPr lang="cs-CZ" dirty="0" err="1" smtClean="0">
                <a:solidFill>
                  <a:schemeClr val="tx1"/>
                </a:solidFill>
              </a:rPr>
              <a:t>Ig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nekovalentně </a:t>
            </a:r>
            <a:r>
              <a:rPr lang="cs-CZ" dirty="0">
                <a:solidFill>
                  <a:schemeClr val="tx1"/>
                </a:solidFill>
              </a:rPr>
              <a:t>– </a:t>
            </a:r>
            <a:r>
              <a:rPr lang="cs-CZ" dirty="0" err="1" smtClean="0">
                <a:solidFill>
                  <a:schemeClr val="tx1"/>
                </a:solidFill>
              </a:rPr>
              <a:t>Hb</a:t>
            </a:r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1/24/2013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8" name="Picture 2" descr="GA06_45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2" b="10101"/>
          <a:stretch>
            <a:fillRect/>
          </a:stretch>
        </p:blipFill>
        <p:spPr bwMode="auto">
          <a:xfrm>
            <a:off x="0" y="2564904"/>
            <a:ext cx="408813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375" y="2231677"/>
            <a:ext cx="4662625" cy="4448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655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Chování bílkovin </a:t>
            </a:r>
            <a:r>
              <a:rPr lang="cs-CZ" i="1" dirty="0" smtClean="0">
                <a:solidFill>
                  <a:schemeClr val="tx1"/>
                </a:solidFill>
              </a:rPr>
              <a:t>in </a:t>
            </a:r>
            <a:r>
              <a:rPr lang="cs-CZ" i="1" dirty="0" err="1" smtClean="0">
                <a:solidFill>
                  <a:schemeClr val="tx1"/>
                </a:solidFill>
              </a:rPr>
              <a:t>situ</a:t>
            </a:r>
            <a:endParaRPr lang="cs-CZ" i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Interakce bílkovinné molekuly s prostředím – tvar a vlastnosti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Orientace R- podle polarity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Polární (vodné) prostředí – cytoplasma, matrix, krev apod.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Vliv pH (náboje!), I, ligandů apod.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Nepolární prostředí (membrány)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Konformace – popis tvaru, vztahu částí molekuly apod.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Zastřešující pojem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Především terciární struktura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Změny konformace – interakce s prostředím – změna rozložení sil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Konformační změny – základ většiny funkcí bílkovin</a:t>
            </a:r>
            <a:endParaRPr lang="cs-CZ" sz="1800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1/24/2013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0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Chování bílkovin </a:t>
            </a:r>
            <a:r>
              <a:rPr lang="cs-CZ" i="1" dirty="0" smtClean="0">
                <a:solidFill>
                  <a:schemeClr val="tx1"/>
                </a:solidFill>
              </a:rPr>
              <a:t>in </a:t>
            </a:r>
            <a:r>
              <a:rPr lang="cs-CZ" i="1" dirty="0" err="1" smtClean="0">
                <a:solidFill>
                  <a:schemeClr val="tx1"/>
                </a:solidFill>
              </a:rPr>
              <a:t>situ</a:t>
            </a:r>
            <a:endParaRPr lang="cs-CZ" i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Bílkovina </a:t>
            </a:r>
            <a:r>
              <a:rPr lang="cs-CZ" dirty="0">
                <a:solidFill>
                  <a:schemeClr val="tx1"/>
                </a:solidFill>
              </a:rPr>
              <a:t>v </a:t>
            </a:r>
            <a:r>
              <a:rPr lang="cs-CZ" dirty="0" smtClean="0">
                <a:solidFill>
                  <a:schemeClr val="tx1"/>
                </a:solidFill>
              </a:rPr>
              <a:t>roztoku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Solvatační</a:t>
            </a:r>
            <a:r>
              <a:rPr lang="cs-CZ" dirty="0" smtClean="0">
                <a:solidFill>
                  <a:schemeClr val="tx1"/>
                </a:solidFill>
              </a:rPr>
              <a:t> obal, interakce s prostředím (voda, ionty - pH)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Ovlivnění rozpustnosti – srážecí metody 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Denaturace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Změna (terciární) struktury, rušení nativních interakcí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Reverzibilní – denaturace není vhodné označení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Ireverzibilní – denaturace v pravém slova smyslu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fyzikální </a:t>
            </a:r>
            <a:r>
              <a:rPr lang="cs-CZ" dirty="0">
                <a:solidFill>
                  <a:schemeClr val="tx1"/>
                </a:solidFill>
              </a:rPr>
              <a:t>faktory - T, záření, </a:t>
            </a:r>
            <a:r>
              <a:rPr lang="cs-CZ" dirty="0" smtClean="0">
                <a:solidFill>
                  <a:schemeClr val="tx1"/>
                </a:solidFill>
              </a:rPr>
              <a:t>tlak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– mechanické vlivy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chemické </a:t>
            </a:r>
            <a:r>
              <a:rPr lang="cs-CZ" dirty="0">
                <a:solidFill>
                  <a:schemeClr val="tx1"/>
                </a:solidFill>
              </a:rPr>
              <a:t>faktory - pH, organická rozpouštědla,  detergenty, těžké kovy, močovina, 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1/24/2013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4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E7EEB-EA92-443E-B5E0-4A8E298D21C8}" type="slidenum">
              <a:rPr lang="cs-CZ">
                <a:solidFill>
                  <a:srgbClr val="000000"/>
                </a:solidFill>
              </a:rPr>
              <a:pPr/>
              <a:t>37</a:t>
            </a:fld>
            <a:endParaRPr lang="cs-CZ">
              <a:solidFill>
                <a:srgbClr val="000000"/>
              </a:solidFill>
            </a:endParaRP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514" y="1124744"/>
            <a:ext cx="2672486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5974598" cy="1997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0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Složené bílkoviny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Složená bílkovina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Apoprotein  - bílkovinná součást – základ </a:t>
            </a:r>
          </a:p>
          <a:p>
            <a:pPr lvl="1"/>
            <a:r>
              <a:rPr lang="cs-CZ" sz="1800" dirty="0" err="1" smtClean="0">
                <a:solidFill>
                  <a:schemeClr val="tx1"/>
                </a:solidFill>
              </a:rPr>
              <a:t>Prostetická</a:t>
            </a:r>
            <a:r>
              <a:rPr lang="cs-CZ" sz="1800" dirty="0" smtClean="0">
                <a:solidFill>
                  <a:schemeClr val="tx1"/>
                </a:solidFill>
              </a:rPr>
              <a:t> skupina – nebílkovinná součást – pevně (většinou kovalentně) vázaná</a:t>
            </a:r>
            <a:endParaRPr lang="cs-CZ" sz="1800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Typy </a:t>
            </a:r>
            <a:r>
              <a:rPr lang="cs-CZ" dirty="0" err="1" smtClean="0">
                <a:solidFill>
                  <a:schemeClr val="tx1"/>
                </a:solidFill>
              </a:rPr>
              <a:t>prostetických</a:t>
            </a:r>
            <a:r>
              <a:rPr lang="cs-CZ" dirty="0" smtClean="0">
                <a:solidFill>
                  <a:schemeClr val="tx1"/>
                </a:solidFill>
              </a:rPr>
              <a:t> skupin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glykoproteiny </a:t>
            </a:r>
            <a:r>
              <a:rPr lang="cs-CZ" sz="1800" dirty="0">
                <a:solidFill>
                  <a:schemeClr val="tx1"/>
                </a:solidFill>
              </a:rPr>
              <a:t>obsahující sacharidovou komponentu. Její výskyt je však poměrně obecným jevem, takže bílkoviny s obsahem do 5% sacharidové složky takto často </a:t>
            </a:r>
            <a:r>
              <a:rPr lang="cs-CZ" sz="1800" dirty="0" smtClean="0">
                <a:solidFill>
                  <a:schemeClr val="tx1"/>
                </a:solidFill>
              </a:rPr>
              <a:t>nenazveme.</a:t>
            </a:r>
          </a:p>
          <a:p>
            <a:pPr lvl="1"/>
            <a:r>
              <a:rPr lang="cs-CZ" sz="1800" dirty="0" err="1" smtClean="0">
                <a:solidFill>
                  <a:schemeClr val="tx1"/>
                </a:solidFill>
              </a:rPr>
              <a:t>metaloproteiny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>
                <a:solidFill>
                  <a:schemeClr val="tx1"/>
                </a:solidFill>
              </a:rPr>
              <a:t>obsahující kovy. Podle jeho charakteru specifikujeme jako např. </a:t>
            </a:r>
            <a:r>
              <a:rPr lang="cs-CZ" sz="1800" dirty="0" err="1" smtClean="0">
                <a:solidFill>
                  <a:schemeClr val="tx1"/>
                </a:solidFill>
              </a:rPr>
              <a:t>feroproteiny</a:t>
            </a:r>
            <a:r>
              <a:rPr lang="cs-CZ" sz="1800" dirty="0" smtClean="0">
                <a:solidFill>
                  <a:schemeClr val="tx1"/>
                </a:solidFill>
              </a:rPr>
              <a:t> (podskupina </a:t>
            </a:r>
            <a:r>
              <a:rPr lang="cs-CZ" sz="1800" dirty="0" err="1" smtClean="0">
                <a:solidFill>
                  <a:schemeClr val="tx1"/>
                </a:solidFill>
              </a:rPr>
              <a:t>hemoproteinů</a:t>
            </a:r>
            <a:r>
              <a:rPr lang="cs-CZ" sz="1800" dirty="0" smtClean="0">
                <a:solidFill>
                  <a:schemeClr val="tx1"/>
                </a:solidFill>
              </a:rPr>
              <a:t>), </a:t>
            </a:r>
            <a:r>
              <a:rPr lang="cs-CZ" sz="1800" dirty="0" err="1">
                <a:solidFill>
                  <a:schemeClr val="tx1"/>
                </a:solidFill>
              </a:rPr>
              <a:t>molybdo</a:t>
            </a:r>
            <a:r>
              <a:rPr lang="cs-CZ" sz="1800" dirty="0">
                <a:solidFill>
                  <a:schemeClr val="tx1"/>
                </a:solidFill>
              </a:rPr>
              <a:t>-, </a:t>
            </a:r>
            <a:r>
              <a:rPr lang="cs-CZ" sz="1800" dirty="0" err="1">
                <a:solidFill>
                  <a:schemeClr val="tx1"/>
                </a:solidFill>
              </a:rPr>
              <a:t>kupro</a:t>
            </a:r>
            <a:r>
              <a:rPr lang="cs-CZ" sz="1800" dirty="0">
                <a:solidFill>
                  <a:schemeClr val="tx1"/>
                </a:solidFill>
              </a:rPr>
              <a:t>- atd. </a:t>
            </a:r>
            <a:endParaRPr lang="cs-CZ" sz="1800" dirty="0" smtClean="0">
              <a:solidFill>
                <a:schemeClr val="tx1"/>
              </a:solidFill>
            </a:endParaRPr>
          </a:p>
          <a:p>
            <a:pPr lvl="1"/>
            <a:r>
              <a:rPr lang="cs-CZ" sz="1800" dirty="0">
                <a:solidFill>
                  <a:schemeClr val="tx1"/>
                </a:solidFill>
              </a:rPr>
              <a:t>f</a:t>
            </a:r>
            <a:r>
              <a:rPr lang="cs-CZ" sz="1800" dirty="0" smtClean="0">
                <a:solidFill>
                  <a:schemeClr val="tx1"/>
                </a:solidFill>
              </a:rPr>
              <a:t>osfoproteiny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lipoproteiny </a:t>
            </a:r>
            <a:r>
              <a:rPr lang="cs-CZ" sz="1800" dirty="0">
                <a:solidFill>
                  <a:schemeClr val="tx1"/>
                </a:solidFill>
              </a:rPr>
              <a:t>– </a:t>
            </a:r>
            <a:r>
              <a:rPr lang="cs-CZ" sz="1800" dirty="0" smtClean="0">
                <a:solidFill>
                  <a:schemeClr val="tx1"/>
                </a:solidFill>
              </a:rPr>
              <a:t>agregáty </a:t>
            </a:r>
            <a:r>
              <a:rPr lang="cs-CZ" sz="1800" dirty="0">
                <a:solidFill>
                  <a:schemeClr val="tx1"/>
                </a:solidFill>
              </a:rPr>
              <a:t>bílkovin s lipidy a dalšími hydrofobními </a:t>
            </a:r>
            <a:r>
              <a:rPr lang="cs-CZ" sz="1800" dirty="0" smtClean="0">
                <a:solidFill>
                  <a:schemeClr val="tx1"/>
                </a:solidFill>
              </a:rPr>
              <a:t>molekulami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chromoproteiny </a:t>
            </a:r>
            <a:r>
              <a:rPr lang="cs-CZ" sz="1800" dirty="0">
                <a:solidFill>
                  <a:schemeClr val="tx1"/>
                </a:solidFill>
              </a:rPr>
              <a:t>– </a:t>
            </a:r>
            <a:r>
              <a:rPr lang="cs-CZ" sz="1800" dirty="0" smtClean="0">
                <a:solidFill>
                  <a:schemeClr val="tx1"/>
                </a:solidFill>
              </a:rPr>
              <a:t> strukturně nejednotná skupina </a:t>
            </a:r>
            <a:r>
              <a:rPr lang="cs-CZ" sz="1800" dirty="0" err="1" smtClean="0">
                <a:solidFill>
                  <a:schemeClr val="tx1"/>
                </a:solidFill>
              </a:rPr>
              <a:t>charakterisovaná</a:t>
            </a:r>
            <a:r>
              <a:rPr lang="cs-CZ" sz="1800" dirty="0" smtClean="0">
                <a:solidFill>
                  <a:schemeClr val="tx1"/>
                </a:solidFill>
              </a:rPr>
              <a:t> barevností </a:t>
            </a:r>
            <a:r>
              <a:rPr lang="cs-CZ" sz="1800" dirty="0">
                <a:solidFill>
                  <a:schemeClr val="tx1"/>
                </a:solidFill>
              </a:rPr>
              <a:t>(výraznou </a:t>
            </a:r>
            <a:r>
              <a:rPr lang="cs-CZ" sz="1800" dirty="0" err="1">
                <a:solidFill>
                  <a:schemeClr val="tx1"/>
                </a:solidFill>
              </a:rPr>
              <a:t>absorbcí</a:t>
            </a:r>
            <a:r>
              <a:rPr lang="cs-CZ" sz="1800" dirty="0">
                <a:solidFill>
                  <a:schemeClr val="tx1"/>
                </a:solidFill>
              </a:rPr>
              <a:t> světla</a:t>
            </a:r>
            <a:r>
              <a:rPr lang="cs-CZ" sz="1800" dirty="0" smtClean="0">
                <a:solidFill>
                  <a:schemeClr val="tx1"/>
                </a:solidFill>
              </a:rPr>
              <a:t>)</a:t>
            </a:r>
            <a:endParaRPr lang="cs-CZ" sz="1800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1/24/2013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6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Funkce bílkovin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Katalytická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Enzymy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Strukturní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Zejména fibrilární, ale i globulární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Kontraktilní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Transportní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Polární prostředí – přenos nepolárních látek – </a:t>
            </a:r>
            <a:r>
              <a:rPr lang="cs-CZ" dirty="0" err="1" smtClean="0">
                <a:solidFill>
                  <a:schemeClr val="tx1"/>
                </a:solidFill>
              </a:rPr>
              <a:t>Hb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Nepolární prostředí – membrány – přenos polárních látek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Obranné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Signální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Regulační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Speciální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Více funkcí – komplikovaná klasifikace 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1/24/2013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1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Charakteristika peptidů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Počet a druh AK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smtClean="0">
                <a:solidFill>
                  <a:schemeClr val="tx1"/>
                </a:solidFill>
              </a:rPr>
              <a:t>       určuje základní vlastnosti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smtClean="0">
                <a:solidFill>
                  <a:schemeClr val="tx1"/>
                </a:solidFill>
              </a:rPr>
              <a:t>       velikost, polarita, náboje - </a:t>
            </a:r>
            <a:r>
              <a:rPr lang="cs-CZ" sz="1600" dirty="0" err="1" smtClean="0">
                <a:solidFill>
                  <a:schemeClr val="tx1"/>
                </a:solidFill>
              </a:rPr>
              <a:t>pI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Pořadí </a:t>
            </a:r>
            <a:r>
              <a:rPr lang="cs-CZ" dirty="0" err="1" smtClean="0">
                <a:solidFill>
                  <a:schemeClr val="tx1"/>
                </a:solidFill>
              </a:rPr>
              <a:t>aminoacylů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        sekvence, </a:t>
            </a:r>
            <a:r>
              <a:rPr lang="cs-CZ" sz="1600" b="1" dirty="0" smtClean="0">
                <a:solidFill>
                  <a:schemeClr val="tx1"/>
                </a:solidFill>
              </a:rPr>
              <a:t>primární struktura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smtClean="0">
                <a:solidFill>
                  <a:schemeClr val="tx1"/>
                </a:solidFill>
              </a:rPr>
              <a:t>       determinuje finální vlastnosti	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Směr sekvence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Od N k C konci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Koncová skupina může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být </a:t>
            </a:r>
            <a:r>
              <a:rPr lang="cs-CZ" dirty="0" err="1" smtClean="0">
                <a:solidFill>
                  <a:schemeClr val="tx1"/>
                </a:solidFill>
              </a:rPr>
              <a:t>derivatizována</a:t>
            </a:r>
            <a:r>
              <a:rPr lang="cs-CZ" dirty="0" smtClean="0">
                <a:solidFill>
                  <a:schemeClr val="tx1"/>
                </a:solidFill>
              </a:rPr>
              <a:t> (N-acyl,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amid, ester)</a:t>
            </a:r>
          </a:p>
          <a:p>
            <a:pPr marL="457200" lvl="1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1/24/2013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48880"/>
            <a:ext cx="4600575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5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92D050"/>
                </a:solidFill>
                <a:effectLst/>
              </a:rPr>
              <a:t>Přírodní </a:t>
            </a:r>
            <a:r>
              <a:rPr lang="cs-CZ" dirty="0" smtClean="0">
                <a:solidFill>
                  <a:srgbClr val="92D050"/>
                </a:solidFill>
                <a:effectLst/>
              </a:rPr>
              <a:t>peptidy</a:t>
            </a:r>
            <a:endParaRPr lang="cs-CZ" dirty="0">
              <a:solidFill>
                <a:srgbClr val="92D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Di 	- 	</a:t>
            </a:r>
            <a:r>
              <a:rPr lang="cs-CZ" dirty="0" err="1" smtClean="0">
                <a:solidFill>
                  <a:schemeClr val="tx1"/>
                </a:solidFill>
              </a:rPr>
              <a:t>karnosin</a:t>
            </a:r>
            <a:r>
              <a:rPr lang="cs-CZ" dirty="0" smtClean="0">
                <a:solidFill>
                  <a:schemeClr val="tx1"/>
                </a:solidFill>
              </a:rPr>
              <a:t> – </a:t>
            </a:r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cs-CZ" dirty="0" smtClean="0">
                <a:solidFill>
                  <a:schemeClr val="tx1"/>
                </a:solidFill>
              </a:rPr>
              <a:t>-Ala-His – sval (antioxidant?)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	</a:t>
            </a:r>
            <a:r>
              <a:rPr lang="cs-CZ" dirty="0" err="1">
                <a:solidFill>
                  <a:schemeClr val="tx1"/>
                </a:solidFill>
              </a:rPr>
              <a:t>anserin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– N-</a:t>
            </a:r>
            <a:r>
              <a:rPr lang="cs-CZ" dirty="0" err="1" smtClean="0">
                <a:solidFill>
                  <a:schemeClr val="tx1"/>
                </a:solidFill>
              </a:rPr>
              <a:t>metylkarnosin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Tri</a:t>
            </a:r>
            <a:r>
              <a:rPr lang="cs-CZ" dirty="0" smtClean="0">
                <a:solidFill>
                  <a:schemeClr val="tx1"/>
                </a:solidFill>
              </a:rPr>
              <a:t>	-	</a:t>
            </a:r>
            <a:r>
              <a:rPr lang="cs-CZ" dirty="0" err="1" smtClean="0">
                <a:solidFill>
                  <a:schemeClr val="tx1"/>
                </a:solidFill>
              </a:rPr>
              <a:t>glutathion</a:t>
            </a:r>
            <a:r>
              <a:rPr lang="cs-CZ" dirty="0" smtClean="0">
                <a:solidFill>
                  <a:schemeClr val="tx1"/>
                </a:solidFill>
              </a:rPr>
              <a:t> – GSH – </a:t>
            </a:r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cs-CZ" dirty="0" smtClean="0">
                <a:solidFill>
                  <a:schemeClr val="tx1"/>
                </a:solidFill>
              </a:rPr>
              <a:t>-</a:t>
            </a:r>
            <a:r>
              <a:rPr lang="cs-CZ" dirty="0" err="1" smtClean="0">
                <a:solidFill>
                  <a:schemeClr val="tx1"/>
                </a:solidFill>
              </a:rPr>
              <a:t>Glu</a:t>
            </a:r>
            <a:r>
              <a:rPr lang="cs-CZ" dirty="0" smtClean="0">
                <a:solidFill>
                  <a:schemeClr val="tx1"/>
                </a:solidFill>
              </a:rPr>
              <a:t>-</a:t>
            </a:r>
            <a:r>
              <a:rPr lang="cs-CZ" dirty="0" err="1" smtClean="0">
                <a:solidFill>
                  <a:schemeClr val="tx1"/>
                </a:solidFill>
              </a:rPr>
              <a:t>Cys-Gly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Kofaktor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oxidoreduktas</a:t>
            </a:r>
            <a:r>
              <a:rPr lang="cs-CZ" dirty="0" smtClean="0">
                <a:solidFill>
                  <a:schemeClr val="tx1"/>
                </a:solidFill>
              </a:rPr>
              <a:t> a </a:t>
            </a:r>
            <a:r>
              <a:rPr lang="cs-CZ" dirty="0" err="1" smtClean="0">
                <a:solidFill>
                  <a:schemeClr val="tx1"/>
                </a:solidFill>
              </a:rPr>
              <a:t>transferas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1/24/2013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4221088"/>
            <a:ext cx="425767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33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92D050"/>
                </a:solidFill>
              </a:rPr>
              <a:t>Významné peptidy</a:t>
            </a:r>
            <a:endParaRPr lang="cs-CZ" dirty="0">
              <a:solidFill>
                <a:srgbClr val="92D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sz="3200" dirty="0">
                <a:solidFill>
                  <a:schemeClr val="tx1"/>
                </a:solidFill>
              </a:rPr>
              <a:t>Peptidové </a:t>
            </a:r>
            <a:r>
              <a:rPr lang="cs-CZ" sz="3200" dirty="0" smtClean="0">
                <a:solidFill>
                  <a:schemeClr val="tx1"/>
                </a:solidFill>
              </a:rPr>
              <a:t>hormony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  oxytocin, vasopresin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   inzulin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glukagon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3200" dirty="0">
                <a:solidFill>
                  <a:schemeClr val="tx1"/>
                </a:solidFill>
              </a:rPr>
              <a:t>Peptidové </a:t>
            </a:r>
            <a:r>
              <a:rPr lang="cs-CZ" sz="3200" dirty="0" err="1" smtClean="0">
                <a:solidFill>
                  <a:schemeClr val="tx1"/>
                </a:solidFill>
              </a:rPr>
              <a:t>neuromodulátory</a:t>
            </a:r>
            <a:r>
              <a:rPr lang="cs-CZ" dirty="0">
                <a:solidFill>
                  <a:schemeClr val="tx1"/>
                </a:solidFill>
              </a:rPr>
              <a:t>	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  enkefaliny, endorfiny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3200" dirty="0">
                <a:solidFill>
                  <a:schemeClr val="tx1"/>
                </a:solidFill>
              </a:rPr>
              <a:t>Peptidová  </a:t>
            </a:r>
            <a:r>
              <a:rPr lang="cs-CZ" sz="3200" dirty="0" smtClean="0">
                <a:solidFill>
                  <a:schemeClr val="tx1"/>
                </a:solidFill>
              </a:rPr>
              <a:t>antibiotika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  penicilin, </a:t>
            </a:r>
            <a:r>
              <a:rPr lang="cs-CZ" b="1" dirty="0" smtClean="0">
                <a:solidFill>
                  <a:schemeClr val="tx1"/>
                </a:solidFill>
              </a:rPr>
              <a:t>gramicidin, </a:t>
            </a:r>
            <a:r>
              <a:rPr lang="cs-CZ" b="1" dirty="0" err="1" smtClean="0">
                <a:solidFill>
                  <a:schemeClr val="tx1"/>
                </a:solidFill>
              </a:rPr>
              <a:t>valinomycin</a:t>
            </a:r>
            <a:r>
              <a:rPr lang="cs-CZ" dirty="0" smtClean="0">
                <a:solidFill>
                  <a:schemeClr val="tx1"/>
                </a:solidFill>
              </a:rPr>
              <a:t>, aktinomycin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					</a:t>
            </a:r>
          </a:p>
          <a:p>
            <a:pPr marL="0" indent="0">
              <a:buNone/>
            </a:pPr>
            <a:r>
              <a:rPr lang="cs-CZ" sz="3200" dirty="0">
                <a:solidFill>
                  <a:schemeClr val="tx1"/>
                </a:solidFill>
              </a:rPr>
              <a:t>Peptidové </a:t>
            </a:r>
            <a:r>
              <a:rPr lang="cs-CZ" sz="3200" dirty="0" err="1">
                <a:solidFill>
                  <a:schemeClr val="tx1"/>
                </a:solidFill>
              </a:rPr>
              <a:t>fyto</a:t>
            </a:r>
            <a:r>
              <a:rPr lang="cs-CZ" sz="3200" dirty="0">
                <a:solidFill>
                  <a:schemeClr val="tx1"/>
                </a:solidFill>
              </a:rPr>
              <a:t> a </a:t>
            </a:r>
            <a:r>
              <a:rPr lang="cs-CZ" sz="3200" dirty="0" err="1">
                <a:solidFill>
                  <a:schemeClr val="tx1"/>
                </a:solidFill>
              </a:rPr>
              <a:t>zootoxiny</a:t>
            </a:r>
            <a:r>
              <a:rPr lang="cs-CZ" dirty="0">
                <a:solidFill>
                  <a:schemeClr val="tx1"/>
                </a:solidFill>
              </a:rPr>
              <a:t>	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  amanitin, </a:t>
            </a:r>
            <a:r>
              <a:rPr lang="cs-CZ" dirty="0" err="1">
                <a:solidFill>
                  <a:schemeClr val="tx1"/>
                </a:solidFill>
              </a:rPr>
              <a:t>falloidin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  </a:t>
            </a:r>
            <a:r>
              <a:rPr lang="cs-CZ" dirty="0" err="1">
                <a:solidFill>
                  <a:schemeClr val="tx1"/>
                </a:solidFill>
              </a:rPr>
              <a:t>mikrocystiny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  </a:t>
            </a:r>
            <a:r>
              <a:rPr lang="cs-CZ" dirty="0">
                <a:solidFill>
                  <a:schemeClr val="tx1"/>
                </a:solidFill>
              </a:rPr>
              <a:t>neurotoxiny </a:t>
            </a:r>
            <a:r>
              <a:rPr lang="cs-CZ" dirty="0" smtClean="0">
                <a:solidFill>
                  <a:schemeClr val="tx1"/>
                </a:solidFill>
              </a:rPr>
              <a:t>hadů, </a:t>
            </a:r>
            <a:r>
              <a:rPr lang="cs-CZ" dirty="0">
                <a:solidFill>
                  <a:schemeClr val="tx1"/>
                </a:solidFill>
              </a:rPr>
              <a:t>štírů a včel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														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1/24/2013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68" y="3319600"/>
            <a:ext cx="2714625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88840"/>
            <a:ext cx="51435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6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Struktura </a:t>
            </a:r>
            <a:r>
              <a:rPr lang="cs-CZ" dirty="0" smtClean="0">
                <a:solidFill>
                  <a:schemeClr val="tx1"/>
                </a:solidFill>
                <a:effectLst/>
              </a:rPr>
              <a:t>peptidů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Formální popis struktury – sekvence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Tvar molekuly v reálném prostředí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Vlastnosti peptidové vazby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Vliv struktury monomerů (AK) – druh zbytků R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Síly a interakce uvnitř molekuly a navenek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Vliv složení polymeru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Vliv okolního prostředí – polarita, pH, I apod.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Výsledný tvar a jeho změny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Zásadní pro funkci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Struktura            vlastnosti             funkce 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1/24/2013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Šrafovaná šipka doprava 7"/>
          <p:cNvSpPr/>
          <p:nvPr/>
        </p:nvSpPr>
        <p:spPr>
          <a:xfrm>
            <a:off x="2267744" y="5569694"/>
            <a:ext cx="792088" cy="2423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528927"/>
            <a:ext cx="8350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5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Hierarchie struktur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Základní popis </a:t>
            </a:r>
          </a:p>
          <a:p>
            <a:pPr lvl="1"/>
            <a:r>
              <a:rPr lang="cs-CZ" dirty="0" smtClean="0">
                <a:solidFill>
                  <a:srgbClr val="00B050"/>
                </a:solidFill>
              </a:rPr>
              <a:t>Nadstavba – strukturní biochemie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Primární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Sekvence </a:t>
            </a:r>
            <a:r>
              <a:rPr lang="cs-CZ" dirty="0" err="1" smtClean="0">
                <a:solidFill>
                  <a:schemeClr val="tx1"/>
                </a:solidFill>
              </a:rPr>
              <a:t>aminoacylů</a:t>
            </a:r>
            <a:r>
              <a:rPr lang="cs-CZ" dirty="0" smtClean="0">
                <a:solidFill>
                  <a:schemeClr val="tx1"/>
                </a:solidFill>
              </a:rPr>
              <a:t> – kolik a jak </a:t>
            </a:r>
            <a:r>
              <a:rPr lang="cs-CZ" dirty="0" smtClean="0">
                <a:solidFill>
                  <a:schemeClr val="tx1"/>
                </a:solidFill>
              </a:rPr>
              <a:t>seřazeny</a:t>
            </a:r>
          </a:p>
          <a:p>
            <a:pPr lvl="1"/>
            <a:r>
              <a:rPr lang="cs-CZ" dirty="0" smtClean="0">
                <a:solidFill>
                  <a:srgbClr val="00B050"/>
                </a:solidFill>
              </a:rPr>
              <a:t>Homologie bílkovin</a:t>
            </a:r>
            <a:endParaRPr lang="cs-CZ" dirty="0" smtClean="0">
              <a:solidFill>
                <a:srgbClr val="00B050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Sekundární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Uspořádání – vztah sousedních monomerů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Terciární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Tvar molekuly v prostoru, uspořádání řetězce jako tělesa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Kvarterní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Agregační stav funkční jednotky, </a:t>
            </a:r>
            <a:r>
              <a:rPr lang="cs-CZ" dirty="0" err="1" smtClean="0">
                <a:solidFill>
                  <a:schemeClr val="tx1"/>
                </a:solidFill>
              </a:rPr>
              <a:t>nadmolekulární</a:t>
            </a:r>
            <a:r>
              <a:rPr lang="cs-CZ" dirty="0" smtClean="0">
                <a:solidFill>
                  <a:schemeClr val="tx1"/>
                </a:solidFill>
              </a:rPr>
              <a:t> úroveň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1/24/2013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50"/>
                </a:solidFill>
              </a:rPr>
              <a:t>Sekvenční homologie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Evoluční strom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Hb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MyoG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1/24/2013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5" descr="C:\My Documents\FreemanFigs\CH03\F03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57350"/>
            <a:ext cx="4397375" cy="471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1063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stelové tužky">
  <a:themeElements>
    <a:clrScheme name="Pastelové tužky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Pastelové tužky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astelové tužky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stelové tužky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stelové tužky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stelové tužky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stelové tužky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stelové tužky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stelové tužky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stelové tužky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1225</TotalTime>
  <Words>1262</Words>
  <Application>Microsoft Office PowerPoint</Application>
  <PresentationFormat>Předvádění na obrazovce (4:3)</PresentationFormat>
  <Paragraphs>422</Paragraphs>
  <Slides>39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2" baseType="lpstr">
      <vt:lpstr>Exekutivní</vt:lpstr>
      <vt:lpstr>Pastelové tužky</vt:lpstr>
      <vt:lpstr>Objekt prostředí balíčkovače</vt:lpstr>
      <vt:lpstr>C3181 Biochemie I</vt:lpstr>
      <vt:lpstr>Obsah</vt:lpstr>
      <vt:lpstr>Vznik peptidů</vt:lpstr>
      <vt:lpstr>Charakteristika peptidů</vt:lpstr>
      <vt:lpstr>Přírodní peptidy</vt:lpstr>
      <vt:lpstr>Významné peptidy</vt:lpstr>
      <vt:lpstr>Struktura peptidů</vt:lpstr>
      <vt:lpstr>Hierarchie struktur</vt:lpstr>
      <vt:lpstr>Sekvenční homologie</vt:lpstr>
      <vt:lpstr>Sekundární struktura</vt:lpstr>
      <vt:lpstr>Sekundární struktura</vt:lpstr>
      <vt:lpstr>Sekundární struktura</vt:lpstr>
      <vt:lpstr>Sekundární struktura</vt:lpstr>
      <vt:lpstr>Sekundární struktura</vt:lpstr>
      <vt:lpstr>Sekundární struktura</vt:lpstr>
      <vt:lpstr>Typy sekundárních struktur</vt:lpstr>
      <vt:lpstr>-helix</vt:lpstr>
      <vt:lpstr>-helix</vt:lpstr>
      <vt:lpstr>Jiné helikální struktury</vt:lpstr>
      <vt:lpstr>Sekundární struktura</vt:lpstr>
      <vt:lpstr>b-skládaný list </vt:lpstr>
      <vt:lpstr>β-ohyb, vlásenka </vt:lpstr>
      <vt:lpstr>Sekundární struktura</vt:lpstr>
      <vt:lpstr>Supersekundární struktura</vt:lpstr>
      <vt:lpstr>Predikce sekundární struktury</vt:lpstr>
      <vt:lpstr>Predikce sekundární struktury</vt:lpstr>
      <vt:lpstr>Predikce sekundární struktury</vt:lpstr>
      <vt:lpstr>Terciární struktura</vt:lpstr>
      <vt:lpstr>Terciární struktura</vt:lpstr>
      <vt:lpstr>Stabilizace terciární struktury</vt:lpstr>
      <vt:lpstr>Terciární struktura</vt:lpstr>
      <vt:lpstr>Terciární struktura</vt:lpstr>
      <vt:lpstr>Kvarterní struktura</vt:lpstr>
      <vt:lpstr>Kvarterní struktura</vt:lpstr>
      <vt:lpstr>Chování bílkovin in situ</vt:lpstr>
      <vt:lpstr>Chování bílkovin in situ</vt:lpstr>
      <vt:lpstr>Prezentace aplikace PowerPoint</vt:lpstr>
      <vt:lpstr>Složené bílkoviny</vt:lpstr>
      <vt:lpstr>Funkce bílkovin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Zbořil</cp:lastModifiedBy>
  <cp:revision>71</cp:revision>
  <dcterms:created xsi:type="dcterms:W3CDTF">2012-05-21T09:08:24Z</dcterms:created>
  <dcterms:modified xsi:type="dcterms:W3CDTF">2013-01-24T14:09:58Z</dcterms:modified>
</cp:coreProperties>
</file>