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1" r:id="rId6"/>
    <p:sldId id="272" r:id="rId7"/>
    <p:sldId id="274" r:id="rId8"/>
    <p:sldId id="286" r:id="rId9"/>
    <p:sldId id="273" r:id="rId10"/>
    <p:sldId id="275" r:id="rId11"/>
    <p:sldId id="277" r:id="rId12"/>
    <p:sldId id="276" r:id="rId13"/>
    <p:sldId id="287" r:id="rId14"/>
    <p:sldId id="263" r:id="rId15"/>
    <p:sldId id="278" r:id="rId16"/>
    <p:sldId id="283" r:id="rId17"/>
    <p:sldId id="285" r:id="rId18"/>
    <p:sldId id="264" r:id="rId19"/>
    <p:sldId id="280" r:id="rId20"/>
    <p:sldId id="281" r:id="rId21"/>
    <p:sldId id="266" r:id="rId22"/>
    <p:sldId id="26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7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9998-1D20-4B93-8D54-19876FE1C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4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80DC-DBFD-4568-9B47-46F5EE08E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377B-BEA0-421C-B0C4-6BF7EDD9D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E16E-9CB8-44FF-96D3-9225943A98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164C-3F59-4DDD-AAAB-243A36767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7974-C8B1-491E-A98F-B8ACB6375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3F18-9766-4D0A-A342-811C2178E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85B1-AA06-4F5B-9C54-F37FC18FBF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194-346A-4E0E-ADE1-80337BE0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A290-346A-47F9-85B3-B58145E3E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405A-5D3E-4782-AE03-7D3EAA8A6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A447-322E-4D60-A082-0E1F9FE9F05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28.1.2013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AC8C-B93F-44CC-928A-8E5D12FB8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E309B-0398-42EB-9BFD-006DFE69EF5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04-Koenzymy a vitaminy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Plastochinon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Obdoba UQ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 fotosyntézy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Redukce 2 x 1e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552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55" y="4077072"/>
            <a:ext cx="609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Naftochinony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Vitaminy 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Tvroba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karboxyGlu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Srážení krve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4" y="2420888"/>
            <a:ext cx="3895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721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klastry, příklady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 bílkovin </a:t>
            </a:r>
            <a:r>
              <a:rPr lang="cs-CZ" dirty="0" err="1" smtClean="0">
                <a:solidFill>
                  <a:schemeClr val="tx1"/>
                </a:solidFill>
              </a:rPr>
              <a:t>feredoxinového</a:t>
            </a:r>
            <a:r>
              <a:rPr lang="cs-CZ" dirty="0" smtClean="0">
                <a:solidFill>
                  <a:schemeClr val="tx1"/>
                </a:solidFill>
              </a:rPr>
              <a:t> typu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Chlorofyly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Porfyrinová struktura, lipofilní substituent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Fotosyntéza – transport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5432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Přeměněné AK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Bílkovinný původ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2708920"/>
            <a:ext cx="2262158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196"/>
            <a:ext cx="1214429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23912" cy="20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00027" y="5013176"/>
            <a:ext cx="28960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TOPAchinon</a:t>
            </a:r>
            <a:r>
              <a:rPr lang="cs-CZ" dirty="0" smtClean="0"/>
              <a:t>                        </a:t>
            </a:r>
          </a:p>
          <a:p>
            <a:r>
              <a:rPr lang="cs-CZ" dirty="0" err="1" smtClean="0"/>
              <a:t>TrihydrOxyPhenylAlanin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59462" y="5483787"/>
            <a:ext cx="25266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Pyrolochinolinochinon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PQQ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oxidoreduktas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metanogeneze</a:t>
            </a:r>
            <a:endParaRPr lang="cs-CZ" dirty="0" smtClean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143125"/>
            <a:ext cx="3943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00325" y="4530209"/>
            <a:ext cx="2792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dirty="0" err="1" smtClean="0"/>
              <a:t>Metanofuran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aktivních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metabolitů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Voda – 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sacharidy  bílkoviny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 Met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metyl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PP, Rib-5P na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R-COOH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acylů,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se síranem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</a:t>
            </a:r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sírová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3926667" cy="53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 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na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karboxyl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THF – </a:t>
            </a:r>
            <a:r>
              <a:rPr lang="cs-CZ" dirty="0" err="1" smtClean="0">
                <a:solidFill>
                  <a:schemeClr val="tx1"/>
                </a:solidFill>
              </a:rPr>
              <a:t>tetrahydrofolát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folátu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1C metabolity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Syntézy nukleotidů -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TPP – </a:t>
            </a:r>
            <a:r>
              <a:rPr lang="cs-CZ" dirty="0" err="1" smtClean="0">
                <a:solidFill>
                  <a:schemeClr val="tx1"/>
                </a:solidFill>
              </a:rPr>
              <a:t>tiamindifosfát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aldehydy (2C)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1" y="1124744"/>
            <a:ext cx="3780000" cy="5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99697" y="2188470"/>
            <a:ext cx="119455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        </a:t>
            </a:r>
            <a:r>
              <a:rPr lang="cs-CZ" sz="1100" dirty="0" err="1" smtClean="0"/>
              <a:t>Kys</a:t>
            </a:r>
            <a:r>
              <a:rPr lang="cs-CZ" sz="1100" dirty="0" smtClean="0"/>
              <a:t>. listová</a:t>
            </a:r>
          </a:p>
        </p:txBody>
      </p:sp>
    </p:spTree>
    <p:extLst>
      <p:ext uri="{BB962C8B-B14F-4D97-AF65-F5344CB8AC3E}">
        <p14:creationId xmlns:p14="http://schemas.microsoft.com/office/powerpoint/2010/main" val="1416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Koenzym 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pantotenátu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acyly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Spřaženo ATP = AMP + PP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PALPO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pyridoxinu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Metabolismus aminů,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Schiffovy</a:t>
            </a:r>
            <a:r>
              <a:rPr lang="cs-CZ" dirty="0" smtClean="0">
                <a:solidFill>
                  <a:schemeClr val="tx1"/>
                </a:solidFill>
              </a:rPr>
              <a:t> báze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CDP – netřeba 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báze PL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UDP - dtto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monosacharidy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UTP + Glc-1-P = UDP-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+ 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560001" cy="49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isomeras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Vitamin B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Kobalamin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Korinoid</a:t>
            </a:r>
            <a:r>
              <a:rPr lang="cs-CZ" dirty="0" smtClean="0">
                <a:solidFill>
                  <a:schemeClr val="tx1"/>
                </a:solidFill>
              </a:rPr>
              <a:t> +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CN nejúčinnější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Transkarboxylace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Krvetvorba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Perniciosní anemie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Aplikace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Perorální nespolehlivá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Vnitřní faktor pro vstřebávání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Biotechnologická produkce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Výkaly přežvýkavců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Aktivovaný kal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62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Koenzymy a vitaminy. Koenzymy oxidoreduktáz (nikotinamid a NAD, flaviny, chinony, hemy,  </a:t>
            </a:r>
            <a:r>
              <a:rPr lang="cs-CZ" dirty="0" err="1">
                <a:solidFill>
                  <a:schemeClr val="tx1"/>
                </a:solidFill>
              </a:rPr>
              <a:t>železosirné</a:t>
            </a:r>
            <a:r>
              <a:rPr lang="cs-CZ" dirty="0">
                <a:solidFill>
                  <a:schemeClr val="tx1"/>
                </a:solidFill>
              </a:rPr>
              <a:t> proteiny, </a:t>
            </a:r>
            <a:r>
              <a:rPr lang="cs-CZ" dirty="0" err="1">
                <a:solidFill>
                  <a:schemeClr val="tx1"/>
                </a:solidFill>
              </a:rPr>
              <a:t>lipoát</a:t>
            </a:r>
            <a:r>
              <a:rPr lang="cs-CZ" dirty="0">
                <a:solidFill>
                  <a:schemeClr val="tx1"/>
                </a:solidFill>
              </a:rPr>
              <a:t>,) transferáz (ATP, UDP, CDP, biotin, </a:t>
            </a:r>
            <a:r>
              <a:rPr lang="cs-CZ" dirty="0" err="1">
                <a:solidFill>
                  <a:schemeClr val="tx1"/>
                </a:solidFill>
              </a:rPr>
              <a:t>thiamin</a:t>
            </a:r>
            <a:r>
              <a:rPr lang="cs-CZ" dirty="0">
                <a:solidFill>
                  <a:schemeClr val="tx1"/>
                </a:solidFill>
              </a:rPr>
              <a:t>, koenzym A, THF, </a:t>
            </a:r>
            <a:r>
              <a:rPr lang="cs-CZ" dirty="0" err="1">
                <a:solidFill>
                  <a:schemeClr val="tx1"/>
                </a:solidFill>
              </a:rPr>
              <a:t>pyridoxalfosfát</a:t>
            </a:r>
            <a:r>
              <a:rPr lang="cs-CZ" dirty="0">
                <a:solidFill>
                  <a:schemeClr val="tx1"/>
                </a:solidFill>
              </a:rPr>
              <a:t>, vit B12) Vitamin C, lipofilní vitaminy (A, D3, K).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Vitaminy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Vitaminy jako prekurzory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Většinou, některé nepotřebují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Některé jsou spíše metabolity (</a:t>
            </a:r>
            <a:r>
              <a:rPr lang="cs-CZ" dirty="0" err="1" smtClean="0">
                <a:solidFill>
                  <a:schemeClr val="tx1"/>
                </a:solidFill>
              </a:rPr>
              <a:t>askorbát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Fyziologická role – zde druhořadé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Výskyt – vlastnosti (polarita)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– polární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 tucích – nepolární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Hledisko dietetické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Následující přehled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Korelace struktur s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11188"/>
            <a:ext cx="8535987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9675"/>
            <a:ext cx="853598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93913"/>
            <a:ext cx="8535987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79475"/>
            <a:ext cx="8535987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7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9413"/>
            <a:ext cx="47561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79413"/>
            <a:ext cx="59023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8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7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9413"/>
            <a:ext cx="48037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7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79413"/>
            <a:ext cx="63896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7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27238"/>
            <a:ext cx="853598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kofaktorů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Rozdělení podle reakcí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Někdy spadají do více skupin (THF)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Jako prekurzory slouží vitaminy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Většinou, někdy jiné esenciální složky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Možnost syntézy z neesenciálních prekurzorů - hem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Relativita pojmu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Kofaktor</a:t>
            </a:r>
            <a:r>
              <a:rPr lang="cs-CZ" sz="2000" dirty="0" smtClean="0">
                <a:solidFill>
                  <a:schemeClr val="tx1"/>
                </a:solidFill>
              </a:rPr>
              <a:t> x druhý substrát (ATP)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Vazba kovů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Produkty přeměny </a:t>
            </a:r>
            <a:r>
              <a:rPr lang="cs-CZ" sz="2000" dirty="0" err="1" smtClean="0">
                <a:solidFill>
                  <a:schemeClr val="tx1"/>
                </a:solidFill>
              </a:rPr>
              <a:t>aminoacylů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75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92113"/>
            <a:ext cx="7926387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2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7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8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7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7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9075"/>
            <a:ext cx="853598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7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8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95338"/>
            <a:ext cx="8535987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Kofaktory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Nikotinamidové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Koenzymy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Prekurzor niacin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redukce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H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NAD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- respirace 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- redukce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spektra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</a:rPr>
              <a:t>340</a:t>
            </a:r>
            <a:r>
              <a:rPr lang="cs-CZ" dirty="0" smtClean="0">
                <a:solidFill>
                  <a:schemeClr val="tx1"/>
                </a:solidFill>
              </a:rPr>
              <a:t> = f(c)</a:t>
            </a:r>
            <a:endParaRPr lang="cs-CZ" dirty="0">
              <a:solidFill>
                <a:schemeClr val="tx1"/>
              </a:solidFill>
            </a:endParaRPr>
          </a:p>
          <a:p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3053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optický </a:t>
            </a:r>
            <a:r>
              <a:rPr lang="cs-CZ" dirty="0" smtClean="0">
                <a:solidFill>
                  <a:schemeClr val="tx1"/>
                </a:solidFill>
              </a:rPr>
              <a:t>test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5121084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1" y="2883618"/>
            <a:ext cx="2743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optický test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1600200"/>
            <a:ext cx="64177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Flavinové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Prekurzor riboflavin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1e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kroky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Semichinony</a:t>
            </a:r>
            <a:r>
              <a:rPr lang="cs-CZ" dirty="0" smtClean="0">
                <a:solidFill>
                  <a:schemeClr val="tx1"/>
                </a:solidFill>
              </a:rPr>
              <a:t>, radikály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A nevýrazná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Žlutá (</a:t>
            </a:r>
            <a:r>
              <a:rPr lang="cs-CZ" dirty="0" err="1" smtClean="0">
                <a:solidFill>
                  <a:schemeClr val="tx1"/>
                </a:solidFill>
              </a:rPr>
              <a:t>ox</a:t>
            </a:r>
            <a:r>
              <a:rPr lang="cs-CZ" dirty="0" smtClean="0">
                <a:solidFill>
                  <a:schemeClr val="tx1"/>
                </a:solidFill>
              </a:rPr>
              <a:t>) x </a:t>
            </a:r>
            <a:r>
              <a:rPr lang="cs-CZ" dirty="0" err="1" smtClean="0">
                <a:solidFill>
                  <a:schemeClr val="tx1"/>
                </a:solidFill>
              </a:rPr>
              <a:t>leukoforma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red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860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edukce FAD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750754" cy="51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7015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</a:t>
            </a:r>
            <a:r>
              <a:rPr lang="cs-CZ" dirty="0" err="1" smtClean="0">
                <a:solidFill>
                  <a:schemeClr val="tx1"/>
                </a:solidFill>
              </a:rPr>
              <a:t>ipoová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thioktová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 err="1" smtClean="0">
                <a:solidFill>
                  <a:schemeClr val="tx1"/>
                </a:solidFill>
              </a:rPr>
              <a:t>amidicky</a:t>
            </a:r>
            <a:r>
              <a:rPr lang="cs-CZ" dirty="0" smtClean="0">
                <a:solidFill>
                  <a:schemeClr val="tx1"/>
                </a:solidFill>
              </a:rPr>
              <a:t> na apoprotein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Odtud </a:t>
            </a:r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Ubichinon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CoQ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Volná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UQ-5n, </a:t>
            </a:r>
            <a:r>
              <a:rPr lang="cs-CZ" dirty="0" err="1" smtClean="0">
                <a:solidFill>
                  <a:schemeClr val="tx1"/>
                </a:solidFill>
              </a:rPr>
              <a:t>CoQ</a:t>
            </a:r>
            <a:r>
              <a:rPr lang="cs-CZ" baseline="-25000" dirty="0" err="1" smtClean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, n = 6 – 10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Semichinony</a:t>
            </a:r>
            <a:r>
              <a:rPr lang="cs-CZ" dirty="0" smtClean="0">
                <a:solidFill>
                  <a:schemeClr val="tx1"/>
                </a:solidFill>
              </a:rPr>
              <a:t>, radikály, ROS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Ferredoxinové typy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Nehemově</a:t>
            </a:r>
            <a:r>
              <a:rPr lang="cs-CZ" dirty="0" smtClean="0">
                <a:solidFill>
                  <a:schemeClr val="tx1"/>
                </a:solidFill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Klastry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různé struktury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Hemově</a:t>
            </a:r>
            <a:r>
              <a:rPr lang="cs-CZ" dirty="0" smtClean="0">
                <a:solidFill>
                  <a:schemeClr val="tx1"/>
                </a:solidFill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substituenty, též lipofilní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Různý způsob vazeb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Detoxikace, GSH </a:t>
            </a:r>
            <a:r>
              <a:rPr lang="cs-CZ" dirty="0" err="1" smtClean="0">
                <a:solidFill>
                  <a:schemeClr val="tx1"/>
                </a:solidFill>
              </a:rPr>
              <a:t>peroxidasa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přenos skupin, </a:t>
            </a:r>
            <a:r>
              <a:rPr lang="cs-CZ" dirty="0" err="1" smtClean="0">
                <a:solidFill>
                  <a:schemeClr val="tx1"/>
                </a:solidFill>
              </a:rPr>
              <a:t>xenobiotika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1/28/2013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45186" cy="52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360</TotalTime>
  <Words>583</Words>
  <Application>Microsoft Office PowerPoint</Application>
  <PresentationFormat>Předvádění na obrazovce (4:3)</PresentationFormat>
  <Paragraphs>235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Exekutivní</vt:lpstr>
      <vt:lpstr>Motiv systému Office</vt:lpstr>
      <vt:lpstr>2_Motiv systému Office</vt:lpstr>
      <vt:lpstr>C3181 Biochemie I</vt:lpstr>
      <vt:lpstr>Obsah</vt:lpstr>
      <vt:lpstr>Typy kofaktorů</vt:lpstr>
      <vt:lpstr>Kofaktory oxidoreduktas</vt:lpstr>
      <vt:lpstr>Kofaktory oxidoreduktas</vt:lpstr>
      <vt:lpstr>Warburgův optický test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Koenzymy transferas</vt:lpstr>
      <vt:lpstr>Koenzymy transferas</vt:lpstr>
      <vt:lpstr>Koenzymy transferas</vt:lpstr>
      <vt:lpstr>Koenzymy isomeras</vt:lpstr>
      <vt:lpstr>Vitaminy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34</cp:revision>
  <dcterms:created xsi:type="dcterms:W3CDTF">2012-05-21T09:08:24Z</dcterms:created>
  <dcterms:modified xsi:type="dcterms:W3CDTF">2013-01-28T11:32:53Z</dcterms:modified>
</cp:coreProperties>
</file>