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67" r:id="rId7"/>
    <p:sldId id="271" r:id="rId8"/>
    <p:sldId id="269" r:id="rId9"/>
    <p:sldId id="270" r:id="rId10"/>
    <p:sldId id="261" r:id="rId11"/>
    <p:sldId id="262" r:id="rId12"/>
    <p:sldId id="272" r:id="rId13"/>
    <p:sldId id="273" r:id="rId14"/>
    <p:sldId id="274" r:id="rId15"/>
    <p:sldId id="282" r:id="rId16"/>
    <p:sldId id="275" r:id="rId17"/>
    <p:sldId id="276" r:id="rId18"/>
    <p:sldId id="277" r:id="rId19"/>
    <p:sldId id="284" r:id="rId20"/>
    <p:sldId id="278" r:id="rId21"/>
    <p:sldId id="288" r:id="rId22"/>
    <p:sldId id="286" r:id="rId23"/>
    <p:sldId id="287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776864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06-Sacharidy, struktura a metabolizmus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Deriváty monosacharidů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Cukerné alkoholy – mírná redukce karbonylu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Deoxycukry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Aminocukry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5336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45339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89" y="4005064"/>
            <a:ext cx="5048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Glykosidy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Glykosidická </a:t>
            </a:r>
            <a:r>
              <a:rPr lang="cs-CZ" dirty="0">
                <a:solidFill>
                  <a:schemeClr val="tx1"/>
                </a:solidFill>
              </a:rPr>
              <a:t>vazba </a:t>
            </a:r>
            <a:r>
              <a:rPr lang="cs-CZ" dirty="0" smtClean="0">
                <a:solidFill>
                  <a:schemeClr val="tx1"/>
                </a:solidFill>
              </a:rPr>
              <a:t>– acetaly a </a:t>
            </a:r>
            <a:r>
              <a:rPr lang="cs-CZ" dirty="0" err="1" smtClean="0">
                <a:solidFill>
                  <a:schemeClr val="tx1"/>
                </a:solidFill>
              </a:rPr>
              <a:t>ketaly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OR</a:t>
            </a:r>
            <a:r>
              <a:rPr lang="cs-CZ" sz="1800" dirty="0">
                <a:solidFill>
                  <a:schemeClr val="tx1"/>
                </a:solidFill>
              </a:rPr>
              <a:t>, SR, NR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specificky </a:t>
            </a:r>
            <a:r>
              <a:rPr lang="cs-CZ" sz="1800" dirty="0">
                <a:solidFill>
                  <a:schemeClr val="tx1"/>
                </a:solidFill>
              </a:rPr>
              <a:t>štěpí </a:t>
            </a:r>
            <a:r>
              <a:rPr lang="cs-CZ" sz="1800" dirty="0" err="1" smtClean="0">
                <a:solidFill>
                  <a:schemeClr val="tx1"/>
                </a:solidFill>
              </a:rPr>
              <a:t>glykosidasy</a:t>
            </a:r>
            <a:r>
              <a:rPr lang="cs-CZ" sz="1800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err="1">
                <a:solidFill>
                  <a:schemeClr val="tx1"/>
                </a:solidFill>
              </a:rPr>
              <a:t>Homoglykosidy</a:t>
            </a:r>
            <a:r>
              <a:rPr lang="cs-CZ" dirty="0">
                <a:solidFill>
                  <a:schemeClr val="tx1"/>
                </a:solidFill>
              </a:rPr>
              <a:t> – sacharid + sacharid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</a:rPr>
              <a:t>di-, </a:t>
            </a:r>
            <a:r>
              <a:rPr lang="cs-CZ" sz="1800" dirty="0" err="1">
                <a:solidFill>
                  <a:schemeClr val="tx1"/>
                </a:solidFill>
              </a:rPr>
              <a:t>tri</a:t>
            </a:r>
            <a:r>
              <a:rPr lang="cs-CZ" sz="1800" dirty="0">
                <a:solidFill>
                  <a:schemeClr val="tx1"/>
                </a:solidFill>
              </a:rPr>
              <a:t>-,…, </a:t>
            </a:r>
            <a:r>
              <a:rPr lang="cs-CZ" sz="1800" dirty="0" err="1">
                <a:solidFill>
                  <a:schemeClr val="tx1"/>
                </a:solidFill>
              </a:rPr>
              <a:t>oligo</a:t>
            </a:r>
            <a:r>
              <a:rPr lang="cs-CZ" sz="1800" dirty="0">
                <a:solidFill>
                  <a:schemeClr val="tx1"/>
                </a:solidFill>
              </a:rPr>
              <a:t>-, polysacharidy</a:t>
            </a:r>
          </a:p>
          <a:p>
            <a:r>
              <a:rPr lang="cs-CZ" dirty="0" err="1">
                <a:solidFill>
                  <a:schemeClr val="tx1"/>
                </a:solidFill>
              </a:rPr>
              <a:t>Heteroglykosidy</a:t>
            </a:r>
            <a:r>
              <a:rPr lang="cs-CZ" dirty="0">
                <a:solidFill>
                  <a:schemeClr val="tx1"/>
                </a:solidFill>
              </a:rPr>
              <a:t> – sacharid + aglykon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O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- </a:t>
            </a:r>
            <a:r>
              <a:rPr lang="cs-CZ" sz="1900" dirty="0" err="1">
                <a:solidFill>
                  <a:schemeClr val="tx1"/>
                </a:solidFill>
              </a:rPr>
              <a:t>glukopyranosyl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900" dirty="0">
                <a:solidFill>
                  <a:schemeClr val="tx1"/>
                </a:solidFill>
              </a:rPr>
              <a:t>4</a:t>
            </a:r>
            <a:r>
              <a:rPr lang="cs-CZ" sz="1900" dirty="0" smtClean="0">
                <a:solidFill>
                  <a:schemeClr val="tx1"/>
                </a:solidFill>
              </a:rPr>
              <a:t>)-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– </a:t>
            </a:r>
            <a:r>
              <a:rPr lang="cs-CZ" sz="1900" dirty="0" err="1">
                <a:solidFill>
                  <a:schemeClr val="tx1"/>
                </a:solidFill>
              </a:rPr>
              <a:t>glukopyranosa</a:t>
            </a:r>
            <a:endParaRPr lang="cs-CZ" sz="1900" dirty="0">
              <a:solidFill>
                <a:schemeClr val="tx1"/>
              </a:solidFill>
            </a:endParaRPr>
          </a:p>
          <a:p>
            <a:pPr algn="r"/>
            <a:r>
              <a:rPr lang="cs-CZ" sz="1900" dirty="0" smtClean="0">
                <a:solidFill>
                  <a:schemeClr val="tx1"/>
                </a:solidFill>
              </a:rPr>
              <a:t>Redukující</a:t>
            </a:r>
          </a:p>
          <a:p>
            <a:pPr marL="0" indent="0" algn="r"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9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O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- </a:t>
            </a:r>
            <a:r>
              <a:rPr lang="cs-CZ" sz="1900" dirty="0" err="1">
                <a:solidFill>
                  <a:schemeClr val="tx1"/>
                </a:solidFill>
              </a:rPr>
              <a:t>glukopyranosyl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 smtClean="0">
                <a:solidFill>
                  <a:schemeClr val="tx1"/>
                </a:solidFill>
              </a:rPr>
              <a:t>)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– </a:t>
            </a:r>
            <a:r>
              <a:rPr lang="cs-CZ" sz="1900" dirty="0" err="1">
                <a:solidFill>
                  <a:schemeClr val="tx1"/>
                </a:solidFill>
              </a:rPr>
              <a:t>glukopyranosid</a:t>
            </a:r>
            <a:endParaRPr lang="cs-CZ" sz="1900" dirty="0">
              <a:solidFill>
                <a:schemeClr val="tx1"/>
              </a:solidFill>
            </a:endParaRPr>
          </a:p>
          <a:p>
            <a:pPr algn="r"/>
            <a:r>
              <a:rPr lang="cs-CZ" sz="1900" dirty="0" smtClean="0">
                <a:solidFill>
                  <a:schemeClr val="tx1"/>
                </a:solidFill>
              </a:rPr>
              <a:t>Neredukující</a:t>
            </a:r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38766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7" y="3861048"/>
            <a:ext cx="3714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8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cs-CZ" sz="1800" dirty="0" smtClean="0"/>
          </a:p>
          <a:p>
            <a:pPr marL="0" indent="0" algn="r">
              <a:buNone/>
            </a:pPr>
            <a:endParaRPr lang="cs-CZ" sz="1800" dirty="0"/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O </a:t>
            </a:r>
            <a:r>
              <a:rPr lang="cs-CZ" sz="1800" dirty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800" dirty="0">
                <a:solidFill>
                  <a:schemeClr val="tx1"/>
                </a:solidFill>
              </a:rPr>
              <a:t> -D - </a:t>
            </a:r>
            <a:r>
              <a:rPr lang="cs-CZ" sz="1800" dirty="0" err="1">
                <a:solidFill>
                  <a:schemeClr val="tx1"/>
                </a:solidFill>
              </a:rPr>
              <a:t>glukopyranosyl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800" dirty="0">
                <a:solidFill>
                  <a:schemeClr val="tx1"/>
                </a:solidFill>
              </a:rPr>
              <a:t>2)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 D – </a:t>
            </a:r>
            <a:r>
              <a:rPr lang="cs-CZ" sz="1800" dirty="0" err="1">
                <a:solidFill>
                  <a:schemeClr val="tx1"/>
                </a:solidFill>
              </a:rPr>
              <a:t>fruktofuranosid</a:t>
            </a:r>
            <a:endParaRPr lang="cs-CZ" sz="1800" dirty="0">
              <a:solidFill>
                <a:schemeClr val="tx1"/>
              </a:solidFill>
            </a:endParaRPr>
          </a:p>
          <a:p>
            <a:pPr algn="r"/>
            <a:r>
              <a:rPr lang="cs-CZ" sz="1800" dirty="0" smtClean="0">
                <a:solidFill>
                  <a:schemeClr val="tx1"/>
                </a:solidFill>
              </a:rPr>
              <a:t>Neredukující</a:t>
            </a:r>
          </a:p>
          <a:p>
            <a:pPr marL="0" indent="0" algn="r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>
                <a:solidFill>
                  <a:schemeClr val="tx1"/>
                </a:solidFill>
              </a:rPr>
              <a:t>O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-D - </a:t>
            </a:r>
            <a:r>
              <a:rPr lang="cs-CZ" sz="1800" dirty="0" err="1">
                <a:solidFill>
                  <a:schemeClr val="tx1"/>
                </a:solidFill>
              </a:rPr>
              <a:t>galaktopyranosyl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800" dirty="0">
                <a:solidFill>
                  <a:schemeClr val="tx1"/>
                </a:solidFill>
              </a:rPr>
              <a:t>4)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-D – </a:t>
            </a:r>
            <a:r>
              <a:rPr lang="cs-CZ" sz="1800" dirty="0" err="1">
                <a:solidFill>
                  <a:schemeClr val="tx1"/>
                </a:solidFill>
              </a:rPr>
              <a:t>glukopyranosa</a:t>
            </a:r>
            <a:endParaRPr lang="cs-CZ" sz="1800" dirty="0">
              <a:solidFill>
                <a:schemeClr val="tx1"/>
              </a:solidFill>
            </a:endParaRPr>
          </a:p>
          <a:p>
            <a:pPr algn="r"/>
            <a:r>
              <a:rPr lang="cs-CZ" sz="1800" dirty="0" smtClean="0">
                <a:solidFill>
                  <a:schemeClr val="tx1"/>
                </a:solidFill>
              </a:rPr>
              <a:t>Redukující 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41338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2" y="4077072"/>
            <a:ext cx="36957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Škrob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Rostliny, 250 – 300 glukos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Amylosa</a:t>
            </a:r>
            <a:r>
              <a:rPr lang="cs-CZ" dirty="0" smtClean="0">
                <a:solidFill>
                  <a:schemeClr val="tx1"/>
                </a:solidFill>
              </a:rPr>
              <a:t> – rozpustná, 20-30%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Amylopektin – větve 20-30 glukos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1" y="3429000"/>
            <a:ext cx="42767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57143" cy="51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Glykogen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Živočichové, mikroorganismy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Větve 10 - 12 glukos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– 5 </a:t>
            </a:r>
            <a:r>
              <a:rPr lang="cs-CZ" dirty="0" err="1" smtClean="0">
                <a:solidFill>
                  <a:schemeClr val="tx1"/>
                </a:solidFill>
              </a:rPr>
              <a:t>MDa</a:t>
            </a:r>
            <a:r>
              <a:rPr lang="cs-CZ" dirty="0" smtClean="0">
                <a:solidFill>
                  <a:schemeClr val="tx1"/>
                </a:solidFill>
              </a:rPr>
              <a:t> (sval, játra)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6505"/>
            <a:ext cx="28670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2691"/>
            <a:ext cx="3785715" cy="2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Katabolismus polysacharidů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Hydrolýza škrobu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Amylázy, </a:t>
            </a:r>
            <a:r>
              <a:rPr lang="cs-CZ" dirty="0" err="1" smtClean="0">
                <a:solidFill>
                  <a:schemeClr val="tx1"/>
                </a:solidFill>
              </a:rPr>
              <a:t>glykosidázy</a:t>
            </a:r>
            <a:r>
              <a:rPr lang="cs-CZ" dirty="0" smtClean="0">
                <a:solidFill>
                  <a:schemeClr val="tx1"/>
                </a:solidFill>
              </a:rPr>
              <a:t> (hydrolýzy glykosidické vazby)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produktu 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cs-CZ" dirty="0" smtClean="0">
                <a:solidFill>
                  <a:schemeClr val="tx1"/>
                </a:solidFill>
              </a:rPr>
              <a:t>-amylázy 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   oligosacharidy </a:t>
            </a:r>
            <a:r>
              <a:rPr lang="cs-CZ" dirty="0">
                <a:solidFill>
                  <a:schemeClr val="tx1"/>
                </a:solidFill>
              </a:rPr>
              <a:t>dextriny, </a:t>
            </a:r>
            <a:r>
              <a:rPr lang="cs-CZ" dirty="0" err="1">
                <a:solidFill>
                  <a:schemeClr val="tx1"/>
                </a:solidFill>
              </a:rPr>
              <a:t>ztekucení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-amylázy 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 err="1" smtClean="0">
                <a:solidFill>
                  <a:schemeClr val="tx1"/>
                </a:solidFill>
              </a:rPr>
              <a:t>maltosa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zcukřování – dále maltáza  –    glukosa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Glukoamylázy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-    glukosa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Fosforolýza glykogenu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Produktem je glukosa-1-fosfát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Rekuperace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Alosterická regulace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Šipka doprava 6"/>
          <p:cNvSpPr/>
          <p:nvPr/>
        </p:nvSpPr>
        <p:spPr>
          <a:xfrm>
            <a:off x="2396527" y="2711750"/>
            <a:ext cx="216024" cy="132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27" y="2996952"/>
            <a:ext cx="2619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82361"/>
            <a:ext cx="2619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08686"/>
            <a:ext cx="2619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13176"/>
            <a:ext cx="64087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2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60020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Metabolismus monosacharidů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Centrální role glukosy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Přeměny beze změny počtu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Izomerizace – </a:t>
            </a:r>
            <a:r>
              <a:rPr lang="cs-CZ" dirty="0" err="1" smtClean="0">
                <a:solidFill>
                  <a:schemeClr val="tx1"/>
                </a:solidFill>
              </a:rPr>
              <a:t>izomerázy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                  </a:t>
            </a:r>
            <a:r>
              <a:rPr lang="cs-CZ" dirty="0" err="1" smtClean="0">
                <a:solidFill>
                  <a:schemeClr val="tx1"/>
                </a:solidFill>
              </a:rPr>
              <a:t>Fru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Epimerace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                    Gal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Změna počtu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odbourání </a:t>
            </a:r>
            <a:r>
              <a:rPr lang="cs-CZ" dirty="0" err="1" smtClean="0">
                <a:solidFill>
                  <a:schemeClr val="tx1"/>
                </a:solidFill>
              </a:rPr>
              <a:t>hexosy</a:t>
            </a:r>
            <a:r>
              <a:rPr lang="cs-CZ" dirty="0" smtClean="0">
                <a:solidFill>
                  <a:schemeClr val="tx1"/>
                </a:solidFill>
              </a:rPr>
              <a:t>                 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o 2 a 3 – kombinace – změna o 1 –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r>
              <a:rPr lang="cs-CZ" dirty="0" smtClean="0">
                <a:solidFill>
                  <a:schemeClr val="tx1"/>
                </a:solidFill>
              </a:rPr>
              <a:t>                   </a:t>
            </a:r>
            <a:r>
              <a:rPr lang="cs-CZ" dirty="0" err="1" smtClean="0">
                <a:solidFill>
                  <a:schemeClr val="tx1"/>
                </a:solidFill>
              </a:rPr>
              <a:t>hexosy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Přenos štěpů – donor </a:t>
            </a:r>
            <a:r>
              <a:rPr lang="cs-CZ" dirty="0" err="1" smtClean="0">
                <a:solidFill>
                  <a:schemeClr val="tx1"/>
                </a:solidFill>
              </a:rPr>
              <a:t>ketosa</a:t>
            </a:r>
            <a:r>
              <a:rPr lang="cs-CZ" dirty="0" smtClean="0">
                <a:solidFill>
                  <a:schemeClr val="tx1"/>
                </a:solidFill>
              </a:rPr>
              <a:t>, akceptor </a:t>
            </a:r>
            <a:r>
              <a:rPr lang="cs-CZ" dirty="0" err="1" smtClean="0">
                <a:solidFill>
                  <a:schemeClr val="tx1"/>
                </a:solidFill>
              </a:rPr>
              <a:t>aldosa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r>
              <a:rPr lang="cs-CZ" dirty="0" smtClean="0">
                <a:solidFill>
                  <a:schemeClr val="tx1"/>
                </a:solidFill>
              </a:rPr>
              <a:t> – přenos 2C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r>
              <a:rPr lang="cs-CZ" dirty="0" smtClean="0">
                <a:solidFill>
                  <a:schemeClr val="tx1"/>
                </a:solidFill>
              </a:rPr>
              <a:t> – přenos 3C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Obousměrná vodorovná šipka 8"/>
          <p:cNvSpPr/>
          <p:nvPr/>
        </p:nvSpPr>
        <p:spPr>
          <a:xfrm>
            <a:off x="4211960" y="3068960"/>
            <a:ext cx="792088" cy="540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3275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6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Přímá oxidace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Glukosa + ATP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Glu-6-P + ADP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Probíhá s Glu-6-P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mikroorganismů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 plísní s volnou glukosou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28" y="1628800"/>
            <a:ext cx="3843251" cy="485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683568" y="2629799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1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3 x C5 = 2 ½ C6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4" y="1459020"/>
            <a:ext cx="3396985" cy="42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2834886" cy="211244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33816"/>
            <a:ext cx="1124809" cy="24691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40" y="1713057"/>
            <a:ext cx="1106520" cy="119034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74" y="3765843"/>
            <a:ext cx="3456732" cy="192955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90" y="3263184"/>
            <a:ext cx="1188823" cy="88171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63" y="4077071"/>
            <a:ext cx="1088231" cy="228620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1835696" y="2757032"/>
            <a:ext cx="1008112" cy="10088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292080" y="4653136"/>
            <a:ext cx="1152128" cy="105638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7102050" y="3263184"/>
            <a:ext cx="1153963" cy="88171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779273" y="2757032"/>
            <a:ext cx="1069132" cy="10088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40" y="4423644"/>
            <a:ext cx="1054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11" y="2280726"/>
            <a:ext cx="1353430" cy="148145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66" y="2280726"/>
            <a:ext cx="11588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5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a základní vlastnosti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Monosacharidy, reaktivita, di- a oligosacharidy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Zásobní polysacharidy, stručný metabolismus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Interkonverze</a:t>
            </a:r>
            <a:r>
              <a:rPr lang="cs-CZ" dirty="0" smtClean="0">
                <a:solidFill>
                  <a:schemeClr val="tx1"/>
                </a:solidFill>
              </a:rPr>
              <a:t> monosacharidů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Přímá oxidace glukosy, význam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3 x C5 = 2 ½ C6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TPP jako </a:t>
            </a:r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transketolázy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3409178" cy="28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3402"/>
            <a:ext cx="2172803" cy="305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0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8928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transaldolasy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" y="1328928"/>
            <a:ext cx="6236208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88840"/>
            <a:ext cx="8026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72816"/>
            <a:ext cx="876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Aktivní centrum </a:t>
            </a:r>
            <a:r>
              <a:rPr lang="cs-CZ" dirty="0" err="1" smtClean="0">
                <a:solidFill>
                  <a:schemeClr val="tx1"/>
                </a:solidFill>
              </a:rPr>
              <a:t>transaldolasy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76" y="2037429"/>
            <a:ext cx="3889248" cy="365150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Struktura a základní vlastnosti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Polyhydroxyaldehy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aldosy</a:t>
            </a:r>
            <a:r>
              <a:rPr lang="cs-CZ" dirty="0" smtClean="0">
                <a:solidFill>
                  <a:schemeClr val="tx1"/>
                </a:solidFill>
              </a:rPr>
              <a:t> – na C</a:t>
            </a:r>
            <a:r>
              <a:rPr lang="cs-CZ" dirty="0">
                <a:solidFill>
                  <a:schemeClr val="tx1"/>
                </a:solidFill>
              </a:rPr>
              <a:t>1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Polyhydroxyketony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ketosy</a:t>
            </a:r>
            <a:r>
              <a:rPr lang="cs-CZ" dirty="0" smtClean="0">
                <a:solidFill>
                  <a:schemeClr val="tx1"/>
                </a:solidFill>
              </a:rPr>
              <a:t> – na C2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Různý počet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C3 – </a:t>
            </a:r>
            <a:r>
              <a:rPr lang="cs-CZ" dirty="0" err="1" smtClean="0">
                <a:solidFill>
                  <a:schemeClr val="tx1"/>
                </a:solidFill>
              </a:rPr>
              <a:t>aldotriosy</a:t>
            </a:r>
            <a:r>
              <a:rPr lang="cs-CZ" dirty="0" smtClean="0">
                <a:solidFill>
                  <a:schemeClr val="tx1"/>
                </a:solidFill>
              </a:rPr>
              <a:t> a C4 – </a:t>
            </a:r>
            <a:r>
              <a:rPr lang="cs-CZ" dirty="0" err="1" smtClean="0">
                <a:solidFill>
                  <a:schemeClr val="tx1"/>
                </a:solidFill>
              </a:rPr>
              <a:t>ketotetrosy</a:t>
            </a:r>
            <a:r>
              <a:rPr lang="cs-CZ" dirty="0" smtClean="0">
                <a:solidFill>
                  <a:schemeClr val="tx1"/>
                </a:solidFill>
              </a:rPr>
              <a:t> alespoň 1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baseline="30000" dirty="0">
                <a:solidFill>
                  <a:schemeClr val="tx1"/>
                </a:solidFill>
              </a:rPr>
              <a:t>*</a:t>
            </a:r>
            <a:r>
              <a:rPr lang="cs-CZ" dirty="0">
                <a:solidFill>
                  <a:schemeClr val="tx1"/>
                </a:solidFill>
              </a:rPr>
              <a:t>,</a:t>
            </a:r>
            <a:r>
              <a:rPr lang="cs-CZ" baseline="30000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Chiralita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D-</a:t>
            </a:r>
            <a:r>
              <a:rPr lang="cs-CZ" dirty="0" err="1" smtClean="0">
                <a:solidFill>
                  <a:schemeClr val="tx1"/>
                </a:solidFill>
              </a:rPr>
              <a:t>enantiomery</a:t>
            </a:r>
            <a:r>
              <a:rPr lang="cs-CZ" dirty="0" smtClean="0">
                <a:solidFill>
                  <a:schemeClr val="tx1"/>
                </a:solidFill>
              </a:rPr>
              <a:t>, L-výjimečně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Monosacharidy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Aldosy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</a:t>
            </a:r>
            <a:r>
              <a:rPr lang="cs-CZ" dirty="0" err="1" smtClean="0">
                <a:solidFill>
                  <a:schemeClr val="tx1"/>
                </a:solidFill>
              </a:rPr>
              <a:t>trios</a:t>
            </a:r>
            <a:r>
              <a:rPr lang="cs-CZ" dirty="0" smtClean="0">
                <a:solidFill>
                  <a:schemeClr val="tx1"/>
                </a:solidFill>
              </a:rPr>
              <a:t> výše (1 a více asymetrických C)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Ketosy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Ketotriosa</a:t>
            </a:r>
            <a:r>
              <a:rPr lang="cs-CZ" dirty="0">
                <a:solidFill>
                  <a:schemeClr val="tx1"/>
                </a:solidFill>
              </a:rPr>
              <a:t> nemá C</a:t>
            </a:r>
            <a:r>
              <a:rPr lang="cs-CZ" baseline="30000" dirty="0" smtClean="0">
                <a:solidFill>
                  <a:schemeClr val="tx1"/>
                </a:solidFill>
              </a:rPr>
              <a:t>*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3238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468368" cy="4797552"/>
          </a:xfrm>
          <a:prstGeom prst="rect">
            <a:avLst/>
          </a:prstGeom>
        </p:spPr>
      </p:pic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14090"/>
            <a:ext cx="3868452" cy="452596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Aldosy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ketosy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4077072"/>
            <a:ext cx="6480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91680" y="5085184"/>
            <a:ext cx="50405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195736" y="5085184"/>
            <a:ext cx="504056" cy="115212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707904" y="5085184"/>
            <a:ext cx="576064" cy="115212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444208" y="5157192"/>
            <a:ext cx="57606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monosacharidů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278857" cy="473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Reaktivní </a:t>
            </a:r>
            <a:r>
              <a:rPr lang="cs-CZ" dirty="0" err="1" smtClean="0">
                <a:solidFill>
                  <a:schemeClr val="tx1"/>
                </a:solidFill>
              </a:rPr>
              <a:t>polocetalový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poloketalový</a:t>
            </a:r>
            <a:r>
              <a:rPr lang="cs-CZ" dirty="0" smtClean="0">
                <a:solidFill>
                  <a:schemeClr val="tx1"/>
                </a:solidFill>
              </a:rPr>
              <a:t>) hydroxyl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acetalů (</a:t>
            </a:r>
            <a:r>
              <a:rPr lang="cs-CZ" dirty="0" err="1" smtClean="0">
                <a:solidFill>
                  <a:schemeClr val="tx1"/>
                </a:solidFill>
              </a:rPr>
              <a:t>ketalů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Nové asymetrické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centrum - </a:t>
            </a:r>
            <a:r>
              <a:rPr lang="cs-CZ" dirty="0" err="1" smtClean="0">
                <a:solidFill>
                  <a:schemeClr val="tx1"/>
                </a:solidFill>
              </a:rPr>
              <a:t>anomery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443865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997886"/>
              </p:ext>
            </p:extLst>
          </p:nvPr>
        </p:nvGraphicFramePr>
        <p:xfrm>
          <a:off x="2483768" y="1844824"/>
          <a:ext cx="3815781" cy="4367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r:id="rId3" imgW="7631561" imgH="8734846" progId="CorelPhotoPaint.Image.9">
                  <p:embed/>
                </p:oleObj>
              </mc:Choice>
              <mc:Fallback>
                <p:oleObj r:id="rId3" imgW="7631561" imgH="8734846" progId="CorelPhotoPaint.Image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844824"/>
                        <a:ext cx="3815781" cy="4367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Deriváty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897833" cy="455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8004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461</TotalTime>
  <Words>503</Words>
  <Application>Microsoft Office PowerPoint</Application>
  <PresentationFormat>Předvádění na obrazovce (4:3)</PresentationFormat>
  <Paragraphs>248</Paragraphs>
  <Slides>24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Exekutivní</vt:lpstr>
      <vt:lpstr>CorelPhotoPaint.Image.9</vt:lpstr>
      <vt:lpstr>C3181 Biochemie I</vt:lpstr>
      <vt:lpstr>Obsah</vt:lpstr>
      <vt:lpstr> Struktura a základní vlastnosti </vt:lpstr>
      <vt:lpstr>Monosacharidy</vt:lpstr>
      <vt:lpstr>Aldosy a ketosy</vt:lpstr>
      <vt:lpstr>Struktura monosacharidů</vt:lpstr>
      <vt:lpstr>Struktura monosacharidů</vt:lpstr>
      <vt:lpstr>Struktura monosacharidů</vt:lpstr>
      <vt:lpstr>Deriváty monosacharidů</vt:lpstr>
      <vt:lpstr>Deriváty monosacharidů</vt:lpstr>
      <vt:lpstr>Glykosidy</vt:lpstr>
      <vt:lpstr>Disacharidy</vt:lpstr>
      <vt:lpstr>Disacharidy</vt:lpstr>
      <vt:lpstr>Zásobní polysacharidy</vt:lpstr>
      <vt:lpstr>Zásobní polysacharidy</vt:lpstr>
      <vt:lpstr>Katabolismus polysacharidů</vt:lpstr>
      <vt:lpstr>Metabolismus monosacharidů</vt:lpstr>
      <vt:lpstr>Přímá oxidace glukosy</vt:lpstr>
      <vt:lpstr>Pentosový cyklus</vt:lpstr>
      <vt:lpstr>Pentosový cyklus</vt:lpstr>
      <vt:lpstr>Pentosový cyklus</vt:lpstr>
      <vt:lpstr>Mechanismus transketolace</vt:lpstr>
      <vt:lpstr>Mechanismus transaldolace</vt:lpstr>
      <vt:lpstr>Aktivní centrum transaldolasy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48</cp:revision>
  <dcterms:created xsi:type="dcterms:W3CDTF">2012-05-21T09:08:24Z</dcterms:created>
  <dcterms:modified xsi:type="dcterms:W3CDTF">2012-10-29T11:01:50Z</dcterms:modified>
</cp:coreProperties>
</file>