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76" r:id="rId23"/>
    <p:sldId id="277" r:id="rId24"/>
    <p:sldId id="28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56084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08b-Lipidy-Metabolismus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-oxidace mastných 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Lichý počet C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též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-metylové větvení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Ile</a:t>
            </a:r>
            <a:r>
              <a:rPr lang="cs-CZ" dirty="0" smtClean="0">
                <a:solidFill>
                  <a:schemeClr val="tx1"/>
                </a:solidFill>
              </a:rPr>
              <a:t>, Val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Vstup do metabolismu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glukosy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39147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5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-oxidace mastných 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-metylové </a:t>
            </a:r>
            <a:r>
              <a:rPr lang="cs-CZ" dirty="0">
                <a:solidFill>
                  <a:schemeClr val="tx1"/>
                </a:solidFill>
              </a:rPr>
              <a:t>větvení (Leu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1. dehydrogenace stejná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 </a:t>
            </a:r>
            <a:r>
              <a:rPr lang="cs-CZ" dirty="0" err="1" smtClean="0">
                <a:solidFill>
                  <a:schemeClr val="tx1"/>
                </a:solidFill>
              </a:rPr>
              <a:t>acetoacetátu</a:t>
            </a:r>
            <a:r>
              <a:rPr lang="cs-CZ" dirty="0" smtClean="0">
                <a:solidFill>
                  <a:schemeClr val="tx1"/>
                </a:solidFill>
              </a:rPr>
              <a:t> - ketolátky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643234" cy="210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3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-oxidace </a:t>
            </a:r>
            <a:r>
              <a:rPr lang="cs-CZ" dirty="0" smtClean="0">
                <a:solidFill>
                  <a:schemeClr val="tx1"/>
                </a:solidFill>
              </a:rPr>
              <a:t>nenasycených mastných </a:t>
            </a:r>
            <a:r>
              <a:rPr lang="cs-CZ" dirty="0">
                <a:solidFill>
                  <a:schemeClr val="tx1"/>
                </a:solidFill>
              </a:rPr>
              <a:t>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Možné </a:t>
            </a:r>
            <a:r>
              <a:rPr lang="cs-CZ" dirty="0" smtClean="0">
                <a:solidFill>
                  <a:schemeClr val="tx1"/>
                </a:solidFill>
              </a:rPr>
              <a:t>problémy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Dvojná </a:t>
            </a:r>
            <a:r>
              <a:rPr lang="cs-CZ" dirty="0">
                <a:solidFill>
                  <a:schemeClr val="tx1"/>
                </a:solidFill>
              </a:rPr>
              <a:t>vazba je v nesprávné poloze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Jsou </a:t>
            </a:r>
            <a:r>
              <a:rPr lang="cs-CZ" dirty="0">
                <a:solidFill>
                  <a:schemeClr val="tx1"/>
                </a:solidFill>
              </a:rPr>
              <a:t>běžně cis-, u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</a:t>
            </a:r>
            <a:r>
              <a:rPr lang="cs-CZ" dirty="0">
                <a:solidFill>
                  <a:schemeClr val="tx1"/>
                </a:solidFill>
              </a:rPr>
              <a:t>-oxidace se tvoří </a:t>
            </a:r>
            <a:r>
              <a:rPr lang="cs-CZ" dirty="0" smtClean="0">
                <a:solidFill>
                  <a:schemeClr val="tx1"/>
                </a:solidFill>
              </a:rPr>
              <a:t>trans-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Jsou potřebné 2 další enzymy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enoyl-CoA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isomerasa</a:t>
            </a:r>
            <a:r>
              <a:rPr lang="cs-CZ" dirty="0">
                <a:solidFill>
                  <a:schemeClr val="tx1"/>
                </a:solidFill>
              </a:rPr>
              <a:t> (z cis- 3,4 na trans- 2,3)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dienoyl-CoA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reduktasa</a:t>
            </a:r>
            <a:r>
              <a:rPr lang="cs-CZ" dirty="0">
                <a:solidFill>
                  <a:schemeClr val="tx1"/>
                </a:solidFill>
              </a:rPr>
              <a:t> (redukuje cis-4,5 ve vzniklém trans-2,3-cis-4,5-dienoyl-CoA.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-oxidace nenasycených mastných 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23" y="1916832"/>
            <a:ext cx="57626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4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Ketolátky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Skupina metabolicky příbuzných látek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Ketoskupina</a:t>
            </a:r>
            <a:r>
              <a:rPr lang="cs-CZ" dirty="0" smtClean="0">
                <a:solidFill>
                  <a:schemeClr val="tx1"/>
                </a:solidFill>
              </a:rPr>
              <a:t> není určující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Produkty metabolismu tuků (MK), zdroj acetyl-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Podoba se syntézou </a:t>
            </a:r>
            <a:r>
              <a:rPr lang="cs-CZ" dirty="0" err="1" smtClean="0">
                <a:solidFill>
                  <a:schemeClr val="tx1"/>
                </a:solidFill>
              </a:rPr>
              <a:t>izoprenoidů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Pohotová energetická rezerva, obdoba </a:t>
            </a:r>
            <a:r>
              <a:rPr lang="cs-CZ" dirty="0" err="1" smtClean="0">
                <a:solidFill>
                  <a:schemeClr val="tx1"/>
                </a:solidFill>
              </a:rPr>
              <a:t>glukozy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Rozpustné ve vodě x MK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Fyziologické x patologické koncentrace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Acetoacetát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hydroxybutyrát</a:t>
            </a:r>
            <a:r>
              <a:rPr lang="cs-CZ" dirty="0" smtClean="0">
                <a:solidFill>
                  <a:schemeClr val="tx1"/>
                </a:solidFill>
              </a:rPr>
              <a:t>, (aceton)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/>
              <a:t>Tvorba </a:t>
            </a:r>
            <a:r>
              <a:rPr lang="cs-CZ" dirty="0" smtClean="0"/>
              <a:t>ketolátek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Pokus o syntézu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2000" dirty="0" smtClean="0">
                <a:solidFill>
                  <a:schemeClr val="tx1"/>
                </a:solidFill>
              </a:rPr>
              <a:t>Přenos na </a:t>
            </a:r>
            <a:r>
              <a:rPr lang="cs-CZ" sz="2000" dirty="0" err="1" smtClean="0">
                <a:solidFill>
                  <a:schemeClr val="tx1"/>
                </a:solidFill>
              </a:rPr>
              <a:t>sukcinát</a:t>
            </a:r>
            <a:endParaRPr lang="cs-CZ" sz="2000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26450"/>
            <a:ext cx="3246191" cy="533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5910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35909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6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lipidů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Tuky (fosfolipidy)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RCO.SCoA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Glycerol-P (glykolýza)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Ze štěpných produktů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</a:rPr>
              <a:t>de novo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CH3.CO.SCoA</a:t>
            </a:r>
          </a:p>
          <a:p>
            <a:pPr lvl="2"/>
            <a:r>
              <a:rPr lang="cs-CZ" b="1" dirty="0" smtClean="0">
                <a:solidFill>
                  <a:schemeClr val="tx1"/>
                </a:solidFill>
              </a:rPr>
              <a:t>Sacharidy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AK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024743"/>
              </p:ext>
            </p:extLst>
          </p:nvPr>
        </p:nvGraphicFramePr>
        <p:xfrm>
          <a:off x="3563888" y="1340768"/>
          <a:ext cx="5257800" cy="540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r:id="rId3" imgW="5266509" imgH="6613613" progId="CorelPhotoPaint.Image.9">
                  <p:embed/>
                </p:oleObj>
              </mc:Choice>
              <mc:Fallback>
                <p:oleObj r:id="rId3" imgW="5266509" imgH="6613613" progId="CorelPhotoPaint.Image.9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340768"/>
                        <a:ext cx="5257800" cy="540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2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Syntéza mastných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Formálně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zvrat degradace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Problém </a:t>
            </a:r>
            <a:r>
              <a:rPr lang="cs-CZ" dirty="0" err="1" smtClean="0">
                <a:solidFill>
                  <a:schemeClr val="tx1"/>
                </a:solidFill>
              </a:rPr>
              <a:t>rovnováh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Dodání energie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Organizace „výroby“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Oddělená lokalizace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NADPH donorem elektronů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Karboxylace suroviny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Acetyl.CoA je </a:t>
            </a:r>
            <a:r>
              <a:rPr lang="cs-CZ" dirty="0" err="1" smtClean="0">
                <a:solidFill>
                  <a:schemeClr val="tx1"/>
                </a:solidFill>
              </a:rPr>
              <a:t>makroergický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nestačí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Malonyl.CoA</a:t>
            </a:r>
            <a:r>
              <a:rPr lang="cs-CZ" dirty="0" smtClean="0">
                <a:solidFill>
                  <a:schemeClr val="tx1"/>
                </a:solidFill>
              </a:rPr>
              <a:t> z acetyl.CoA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Spotřeba ATP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Multienzymový komplex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FAS (</a:t>
            </a:r>
            <a:r>
              <a:rPr lang="cs-CZ" dirty="0" err="1" smtClean="0">
                <a:solidFill>
                  <a:schemeClr val="tx1"/>
                </a:solidFill>
              </a:rPr>
              <a:t>Fatty</a:t>
            </a:r>
            <a:r>
              <a:rPr lang="cs-CZ" dirty="0" smtClean="0">
                <a:solidFill>
                  <a:schemeClr val="tx1"/>
                </a:solidFill>
              </a:rPr>
              <a:t> Acid </a:t>
            </a:r>
            <a:r>
              <a:rPr lang="cs-CZ" dirty="0" err="1" smtClean="0">
                <a:solidFill>
                  <a:schemeClr val="tx1"/>
                </a:solidFill>
              </a:rPr>
              <a:t>Synthase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Bakterie a rostliny volně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Meziprodukty se neoddělují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Saturace jednotlivých enzymů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„Výrobní linka“ - efektivita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308304" y="6184003"/>
            <a:ext cx="1406225" cy="495425"/>
          </a:xfrm>
        </p:spPr>
        <p:txBody>
          <a:bodyPr/>
          <a:lstStyle/>
          <a:p>
            <a:r>
              <a:rPr lang="cs-CZ" sz="1600" dirty="0" smtClean="0">
                <a:solidFill>
                  <a:schemeClr val="tx1"/>
                </a:solidFill>
              </a:rPr>
              <a:t>Cytoplasma</a:t>
            </a: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788024" y="6237312"/>
            <a:ext cx="1584176" cy="365125"/>
          </a:xfrm>
        </p:spPr>
        <p:txBody>
          <a:bodyPr/>
          <a:lstStyle/>
          <a:p>
            <a:r>
              <a:rPr lang="cs-CZ" sz="1600" dirty="0" smtClean="0">
                <a:solidFill>
                  <a:schemeClr val="tx1"/>
                </a:solidFill>
              </a:rPr>
              <a:t>Mitochondrie</a:t>
            </a:r>
            <a:r>
              <a:rPr lang="cs-CZ" sz="1600" dirty="0" smtClean="0"/>
              <a:t>   </a:t>
            </a:r>
            <a:r>
              <a:rPr lang="cs-CZ" dirty="0" smtClean="0"/>
              <a:t>             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49" y="1573118"/>
            <a:ext cx="4617143" cy="46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7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Aktivace suroviny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Vznik </a:t>
            </a:r>
            <a:r>
              <a:rPr lang="cs-CZ" dirty="0" err="1" smtClean="0">
                <a:solidFill>
                  <a:schemeClr val="tx1"/>
                </a:solidFill>
              </a:rPr>
              <a:t>malonyl.CoA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</a:t>
            </a:r>
            <a:r>
              <a:rPr lang="cs-CZ" baseline="-25000" dirty="0" smtClean="0">
                <a:solidFill>
                  <a:schemeClr val="tx1"/>
                </a:solidFill>
              </a:rPr>
              <a:t>3</a:t>
            </a:r>
            <a:r>
              <a:rPr lang="cs-CZ" dirty="0" smtClean="0">
                <a:solidFill>
                  <a:schemeClr val="tx1"/>
                </a:solidFill>
              </a:rPr>
              <a:t>CO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</a:t>
            </a:r>
            <a:r>
              <a:rPr lang="cs-CZ" dirty="0" smtClean="0">
                <a:solidFill>
                  <a:schemeClr val="tx1"/>
                </a:solidFill>
              </a:rPr>
              <a:t>SCoA +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ATP =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OOC.CH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.CO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</a:t>
            </a:r>
            <a:r>
              <a:rPr lang="cs-CZ" dirty="0">
                <a:solidFill>
                  <a:schemeClr val="tx1"/>
                </a:solidFill>
              </a:rPr>
              <a:t>SCoA</a:t>
            </a:r>
            <a:r>
              <a:rPr lang="cs-CZ" dirty="0" smtClean="0">
                <a:solidFill>
                  <a:schemeClr val="tx1"/>
                </a:solidFill>
              </a:rPr>
              <a:t> + ADP + </a:t>
            </a:r>
            <a:r>
              <a:rPr lang="cs-CZ" dirty="0" err="1" smtClean="0">
                <a:solidFill>
                  <a:schemeClr val="tx1"/>
                </a:solidFill>
              </a:rPr>
              <a:t>P</a:t>
            </a:r>
            <a:r>
              <a:rPr lang="cs-CZ" baseline="-25000" dirty="0" err="1" smtClean="0">
                <a:solidFill>
                  <a:schemeClr val="tx1"/>
                </a:solidFill>
              </a:rPr>
              <a:t>i</a:t>
            </a:r>
            <a:endParaRPr lang="cs-CZ" baseline="-25000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9" y="3212976"/>
            <a:ext cx="52863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684484"/>
            <a:ext cx="42957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5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acylového řetězce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2 -SH skupiny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Centrální ACP-SH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Periferní E-SH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3225238" cy="550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5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Odbourání </a:t>
            </a:r>
            <a:r>
              <a:rPr lang="cs-CZ" dirty="0">
                <a:solidFill>
                  <a:schemeClr val="tx1"/>
                </a:solidFill>
              </a:rPr>
              <a:t>tuků a fosfolipidů.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Odbourání mastných kyselin,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-oxidace.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Ketonické </a:t>
            </a:r>
            <a:r>
              <a:rPr lang="cs-CZ" dirty="0">
                <a:solidFill>
                  <a:schemeClr val="tx1"/>
                </a:solidFill>
              </a:rPr>
              <a:t>látky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>
                <a:solidFill>
                  <a:schemeClr val="tx1"/>
                </a:solidFill>
              </a:rPr>
              <a:t>mastných kyselin. Typy a struktura komplexů syntézy MK, příklad organizace a kooperace enzymů.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Syntéza lipidů.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3658"/>
            <a:ext cx="3908572" cy="325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3923810" cy="31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Zakřivená spojnice 5"/>
          <p:cNvCxnSpPr/>
          <p:nvPr/>
        </p:nvCxnSpPr>
        <p:spPr>
          <a:xfrm rot="5400000" flipH="1" flipV="1">
            <a:off x="2015716" y="2600908"/>
            <a:ext cx="2664296" cy="12700"/>
          </a:xfrm>
          <a:prstGeom prst="curvedConnector3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9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ACP-SH a 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r>
              <a:rPr lang="cs-CZ" dirty="0" smtClean="0">
                <a:solidFill>
                  <a:schemeClr val="tx1"/>
                </a:solidFill>
              </a:rPr>
              <a:t>-SH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Fosfopantetein</a:t>
            </a:r>
            <a:r>
              <a:rPr lang="cs-CZ" dirty="0" smtClean="0">
                <a:solidFill>
                  <a:schemeClr val="tx1"/>
                </a:solidFill>
              </a:rPr>
              <a:t> – část 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Prostetická</a:t>
            </a:r>
            <a:r>
              <a:rPr lang="cs-CZ" dirty="0" smtClean="0">
                <a:solidFill>
                  <a:schemeClr val="tx1"/>
                </a:solidFill>
              </a:rPr>
              <a:t> skupina – vázaný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Disociabilní</a:t>
            </a:r>
            <a:r>
              <a:rPr lang="cs-CZ" dirty="0" smtClean="0">
                <a:solidFill>
                  <a:schemeClr val="tx1"/>
                </a:solidFill>
              </a:rPr>
              <a:t> – rozpustný přenašeč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57721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2822857" cy="385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2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Další úpravy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</a:rPr>
              <a:t>palmitoylCoA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prodloužení </a:t>
            </a:r>
            <a:r>
              <a:rPr lang="cs-CZ" dirty="0">
                <a:solidFill>
                  <a:schemeClr val="tx1"/>
                </a:solidFill>
              </a:rPr>
              <a:t>na </a:t>
            </a:r>
            <a:r>
              <a:rPr lang="cs-CZ" dirty="0" err="1" smtClean="0">
                <a:solidFill>
                  <a:schemeClr val="tx1"/>
                </a:solidFill>
              </a:rPr>
              <a:t>stearoylCoA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desaturace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Elongázy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mitochondrie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ER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prodloužení pomocí acetyl.CoA </a:t>
            </a:r>
            <a:r>
              <a:rPr lang="cs-CZ" dirty="0">
                <a:solidFill>
                  <a:schemeClr val="tx1"/>
                </a:solidFill>
              </a:rPr>
              <a:t>ev. </a:t>
            </a:r>
            <a:r>
              <a:rPr lang="cs-CZ" dirty="0" err="1">
                <a:solidFill>
                  <a:schemeClr val="tx1"/>
                </a:solidFill>
              </a:rPr>
              <a:t>m</a:t>
            </a:r>
            <a:r>
              <a:rPr lang="cs-CZ" dirty="0" err="1" smtClean="0">
                <a:solidFill>
                  <a:schemeClr val="tx1"/>
                </a:solidFill>
              </a:rPr>
              <a:t>alonyl.CoA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Desaturázy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nhFe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b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specifické </a:t>
            </a:r>
            <a:r>
              <a:rPr lang="cs-CZ" dirty="0">
                <a:solidFill>
                  <a:schemeClr val="tx1"/>
                </a:solidFill>
              </a:rPr>
              <a:t>pro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>
                <a:solidFill>
                  <a:schemeClr val="tx1"/>
                </a:solidFill>
              </a:rPr>
              <a:t>4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5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6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9</a:t>
            </a:r>
            <a:r>
              <a:rPr lang="cs-CZ" dirty="0" smtClean="0">
                <a:solidFill>
                  <a:schemeClr val="tx1"/>
                </a:solidFill>
              </a:rPr>
              <a:t> (C18:1(9) – olejová)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jinak </a:t>
            </a:r>
            <a:r>
              <a:rPr lang="cs-CZ" dirty="0">
                <a:solidFill>
                  <a:schemeClr val="tx1"/>
                </a:solidFill>
              </a:rPr>
              <a:t>esenciální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12</a:t>
            </a:r>
            <a:r>
              <a:rPr lang="cs-CZ" dirty="0">
                <a:solidFill>
                  <a:schemeClr val="tx1"/>
                </a:solidFill>
              </a:rPr>
              <a:t>)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-</a:t>
            </a:r>
            <a:r>
              <a:rPr lang="cs-CZ" dirty="0">
                <a:solidFill>
                  <a:schemeClr val="tx1"/>
                </a:solidFill>
                <a:sym typeface="Symbol"/>
              </a:rPr>
              <a:t>6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pro C18)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rostliny  </a:t>
            </a:r>
            <a:r>
              <a:rPr lang="cs-CZ" dirty="0">
                <a:solidFill>
                  <a:schemeClr val="tx1"/>
                </a:solidFill>
              </a:rPr>
              <a:t>mají 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12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i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15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</a:rPr>
              <a:t>arachidonátu</a:t>
            </a:r>
            <a:r>
              <a:rPr lang="cs-CZ" dirty="0" smtClean="0">
                <a:solidFill>
                  <a:schemeClr val="tx1"/>
                </a:solidFill>
              </a:rPr>
              <a:t> u živočichů běží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desaturace</a:t>
            </a:r>
            <a:r>
              <a:rPr lang="cs-CZ" dirty="0" smtClean="0">
                <a:solidFill>
                  <a:schemeClr val="tx1"/>
                </a:solidFill>
              </a:rPr>
              <a:t>, elongace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</a:t>
            </a:r>
            <a:r>
              <a:rPr lang="cs-CZ" dirty="0" smtClean="0">
                <a:solidFill>
                  <a:schemeClr val="tx1"/>
                </a:solidFill>
              </a:rPr>
              <a:t>FA </a:t>
            </a:r>
            <a:r>
              <a:rPr lang="cs-CZ" dirty="0" err="1" smtClean="0">
                <a:solidFill>
                  <a:schemeClr val="tx1"/>
                </a:solidFill>
              </a:rPr>
              <a:t>Syntas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Bakterie – </a:t>
            </a:r>
            <a:r>
              <a:rPr lang="cs-CZ" dirty="0">
                <a:solidFill>
                  <a:schemeClr val="tx1"/>
                </a:solidFill>
              </a:rPr>
              <a:t>E. coli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cytosolické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nezávislé enzymy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Rostliny podobně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chloroplasty </a:t>
            </a:r>
            <a:r>
              <a:rPr lang="cs-CZ" dirty="0">
                <a:solidFill>
                  <a:schemeClr val="tx1"/>
                </a:solidFill>
              </a:rPr>
              <a:t>(jediné místo syntézy)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Kvasinky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baseline="-25000" dirty="0" smtClean="0">
                <a:solidFill>
                  <a:schemeClr val="tx1"/>
                </a:solidFill>
                <a:latin typeface="Symbol" pitchFamily="18" charset="2"/>
              </a:rPr>
              <a:t>6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baseline="-25000" dirty="0" smtClean="0">
                <a:solidFill>
                  <a:schemeClr val="tx1"/>
                </a:solidFill>
                <a:latin typeface="Symbol" pitchFamily="18" charset="2"/>
              </a:rPr>
              <a:t>6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multifunkční komplex – 2,5 </a:t>
            </a:r>
            <a:r>
              <a:rPr lang="cs-CZ" dirty="0" err="1">
                <a:solidFill>
                  <a:schemeClr val="tx1"/>
                </a:solidFill>
              </a:rPr>
              <a:t>MDa</a:t>
            </a:r>
            <a:r>
              <a:rPr lang="cs-CZ" dirty="0">
                <a:solidFill>
                  <a:schemeClr val="tx1"/>
                </a:solidFill>
              </a:rPr>
              <a:t> – matrix a funkční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Živočichové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multifunkční </a:t>
            </a:r>
            <a:r>
              <a:rPr lang="cs-CZ" dirty="0" err="1">
                <a:solidFill>
                  <a:schemeClr val="tx1"/>
                </a:solidFill>
              </a:rPr>
              <a:t>homodimer</a:t>
            </a:r>
            <a:r>
              <a:rPr lang="cs-CZ" dirty="0">
                <a:solidFill>
                  <a:schemeClr val="tx1"/>
                </a:solidFill>
              </a:rPr>
              <a:t> 534 </a:t>
            </a:r>
            <a:r>
              <a:rPr lang="cs-CZ" dirty="0" err="1">
                <a:solidFill>
                  <a:schemeClr val="tx1"/>
                </a:solidFill>
              </a:rPr>
              <a:t>kDa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savčí FAS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Model ETH </a:t>
            </a:r>
            <a:r>
              <a:rPr lang="cs-CZ" dirty="0" err="1" smtClean="0">
                <a:solidFill>
                  <a:schemeClr val="tx1"/>
                </a:solidFill>
              </a:rPr>
              <a:t>Zurich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homodimer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Každá podjednotka obsahuje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všechna aktivní místa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15729"/>
            <a:ext cx="25241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829767"/>
            <a:ext cx="36671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Model savčí FAS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74831"/>
            <a:ext cx="57626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8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Obecné znaky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Hydrolýzy esterových vazeb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Hydrolázy - esterázy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Lipázy a fosfolipázy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Různá specificita – podle výskytu (původu)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Katalyzují i esterifikaci – umělé systémy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Lokalizace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Trávicí trakt – mimobuněčné (extracelulární) – potrava (žaludek, </a:t>
            </a:r>
            <a:r>
              <a:rPr lang="cs-CZ" u="sng" dirty="0" smtClean="0">
                <a:solidFill>
                  <a:schemeClr val="tx1"/>
                </a:solidFill>
              </a:rPr>
              <a:t>pankreas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Lipoproteiny -            „</a:t>
            </a:r>
            <a:r>
              <a:rPr lang="cs-CZ" dirty="0">
                <a:solidFill>
                  <a:schemeClr val="tx1"/>
                </a:solidFill>
              </a:rPr>
              <a:t>	 – </a:t>
            </a:r>
            <a:r>
              <a:rPr lang="cs-CZ" dirty="0" smtClean="0">
                <a:solidFill>
                  <a:schemeClr val="tx1"/>
                </a:solidFill>
              </a:rPr>
              <a:t>mezistupeň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Adipocyty (tukové buňky) – nitrobuněčné, mobilizace rezerv, hormonální regulace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Trávicí trakt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Účinek pankreatické </a:t>
            </a:r>
            <a:r>
              <a:rPr lang="cs-CZ" dirty="0" err="1" smtClean="0">
                <a:solidFill>
                  <a:schemeClr val="tx1"/>
                </a:solidFill>
              </a:rPr>
              <a:t>lipasy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Aktivace solemi žlučových kyselin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Další přeměny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aj.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7721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49244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Další přeměny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Lipoproteinové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v </a:t>
            </a:r>
            <a:r>
              <a:rPr lang="cs-CZ" dirty="0" smtClean="0">
                <a:solidFill>
                  <a:schemeClr val="tx1"/>
                </a:solidFill>
              </a:rPr>
              <a:t>krvi – TAG      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  </a:t>
            </a:r>
            <a:r>
              <a:rPr lang="cs-CZ" dirty="0">
                <a:solidFill>
                  <a:schemeClr val="tx1"/>
                </a:solidFill>
              </a:rPr>
              <a:t>G + 3 MK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Nitrobuněčné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adipocyty – </a:t>
            </a:r>
            <a:r>
              <a:rPr lang="cs-CZ" dirty="0" err="1">
                <a:solidFill>
                  <a:schemeClr val="tx1"/>
                </a:solidFill>
              </a:rPr>
              <a:t>mobilisace</a:t>
            </a:r>
            <a:r>
              <a:rPr lang="cs-CZ" dirty="0">
                <a:solidFill>
                  <a:schemeClr val="tx1"/>
                </a:solidFill>
              </a:rPr>
              <a:t> reserv (hormonální regulace – (nor)adrenalin, </a:t>
            </a:r>
            <a:r>
              <a:rPr lang="cs-CZ" dirty="0" err="1">
                <a:solidFill>
                  <a:schemeClr val="tx1"/>
                </a:solidFill>
              </a:rPr>
              <a:t>glukagon</a:t>
            </a:r>
            <a:r>
              <a:rPr lang="cs-CZ" dirty="0">
                <a:solidFill>
                  <a:schemeClr val="tx1"/>
                </a:solidFill>
              </a:rPr>
              <a:t>, ACTH, brzdí insulin)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Šipka doprava 6"/>
          <p:cNvSpPr/>
          <p:nvPr/>
        </p:nvSpPr>
        <p:spPr>
          <a:xfrm>
            <a:off x="2771800" y="207509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4422857" cy="28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8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Fosfolipasy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Hydrolýza fosfolipidů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Specificita – výskyt – buňky, mimobuněčné (jedy)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Hydrolýza různých vazeb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Význam pro budování a rekonstrukci biomembrán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Signalizace – fosfolipáza C (inositol-</a:t>
            </a:r>
            <a:r>
              <a:rPr lang="cs-CZ" dirty="0" err="1" smtClean="0">
                <a:solidFill>
                  <a:schemeClr val="tx1"/>
                </a:solidFill>
              </a:rPr>
              <a:t>trisfosfát</a:t>
            </a:r>
            <a:r>
              <a:rPr lang="cs-CZ" dirty="0" smtClean="0">
                <a:solidFill>
                  <a:schemeClr val="tx1"/>
                </a:solidFill>
              </a:rPr>
              <a:t>), A (</a:t>
            </a:r>
            <a:r>
              <a:rPr lang="cs-CZ" dirty="0" err="1" smtClean="0">
                <a:solidFill>
                  <a:schemeClr val="tx1"/>
                </a:solidFill>
              </a:rPr>
              <a:t>arachidonát</a:t>
            </a:r>
            <a:r>
              <a:rPr lang="cs-CZ" dirty="0" smtClean="0">
                <a:solidFill>
                  <a:schemeClr val="tx1"/>
                </a:solidFill>
              </a:rPr>
              <a:t> – prostaglandiny)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Poškození tkání – účinek živočišných jedů (hmyz, hadi – komplexní směsi)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31432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9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0"/>
            <a:ext cx="9001000" cy="1340768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Přeměny produktů hydrolýzy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Glycerol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Vztah ke glykolýze, další degradace nebo syntéza glukosy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Opačný směr při syntéze lipidů – glycerol-3-P 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Mastné kyseliny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atabolismus </a:t>
            </a:r>
            <a:r>
              <a:rPr lang="cs-CZ" dirty="0">
                <a:solidFill>
                  <a:schemeClr val="tx1"/>
                </a:solidFill>
              </a:rPr>
              <a:t>oxidací v </a:t>
            </a:r>
            <a:r>
              <a:rPr lang="cs-CZ" dirty="0" smtClean="0">
                <a:solidFill>
                  <a:schemeClr val="tx1"/>
                </a:solidFill>
              </a:rPr>
              <a:t>mitochondriích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</a:t>
            </a:r>
            <a:r>
              <a:rPr lang="cs-CZ" dirty="0">
                <a:solidFill>
                  <a:schemeClr val="tx1"/>
                </a:solidFill>
              </a:rPr>
              <a:t>v organismu – </a:t>
            </a:r>
            <a:r>
              <a:rPr lang="cs-CZ" dirty="0" smtClean="0">
                <a:solidFill>
                  <a:schemeClr val="tx1"/>
                </a:solidFill>
              </a:rPr>
              <a:t>lipoproteiny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</a:t>
            </a:r>
            <a:r>
              <a:rPr lang="cs-CZ" dirty="0">
                <a:solidFill>
                  <a:schemeClr val="tx1"/>
                </a:solidFill>
              </a:rPr>
              <a:t>v buňce (do mitochondrií) – přes membránu jen krátké, jinak pomocí </a:t>
            </a:r>
            <a:r>
              <a:rPr lang="cs-CZ" dirty="0" smtClean="0">
                <a:solidFill>
                  <a:schemeClr val="tx1"/>
                </a:solidFill>
              </a:rPr>
              <a:t>karnitinu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7502858" cy="133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Degradace mastných 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Aktivace – tvorba acyl-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Následuje transport – účast karnitinu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Oxidační štěpení na acetyl-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-oxidace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Knoopovy</a:t>
            </a:r>
            <a:r>
              <a:rPr lang="cs-CZ" dirty="0" smtClean="0">
                <a:solidFill>
                  <a:schemeClr val="tx1"/>
                </a:solidFill>
              </a:rPr>
              <a:t> bilanční pokusy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cetyl-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r>
              <a:rPr lang="cs-CZ" dirty="0" smtClean="0">
                <a:solidFill>
                  <a:schemeClr val="tx1"/>
                </a:solidFill>
              </a:rPr>
              <a:t> – součást „poolu“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 z různých zdrojů – vedle MK též sacharidy i aminokyseliny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Využití pro různé dráhy bez ohledu na původ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Degradace –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Syntézy – MK, </a:t>
            </a:r>
            <a:r>
              <a:rPr lang="cs-CZ" dirty="0" err="1" smtClean="0">
                <a:solidFill>
                  <a:schemeClr val="tx1"/>
                </a:solidFill>
              </a:rPr>
              <a:t>izoprenoidy</a:t>
            </a:r>
            <a:r>
              <a:rPr lang="cs-CZ" dirty="0" smtClean="0">
                <a:solidFill>
                  <a:schemeClr val="tx1"/>
                </a:solidFill>
              </a:rPr>
              <a:t> (ne cukry – u živočichů)</a:t>
            </a: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lvl="1" algn="ctr" rtl="0">
              <a:lnSpc>
                <a:spcPts val="5800"/>
              </a:lnSpc>
              <a:spcBef>
                <a:spcPct val="0"/>
              </a:spcBef>
            </a:pPr>
            <a:r>
              <a:rPr lang="cs-CZ" sz="4800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sz="4800" dirty="0" smtClean="0">
                <a:solidFill>
                  <a:schemeClr val="tx1"/>
                </a:solidFill>
              </a:rPr>
              <a:t>-</a:t>
            </a:r>
            <a:r>
              <a:rPr lang="cs-CZ" sz="4800" dirty="0" smtClean="0">
                <a:solidFill>
                  <a:schemeClr val="tx1"/>
                </a:solidFill>
                <a:latin typeface="+mn-lt"/>
              </a:rPr>
              <a:t>oxidace</a:t>
            </a:r>
            <a:r>
              <a:rPr lang="cs-CZ" sz="4800" dirty="0" smtClean="0">
                <a:solidFill>
                  <a:schemeClr val="tx1"/>
                </a:solidFill>
              </a:rPr>
              <a:t> </a:t>
            </a:r>
            <a:r>
              <a:rPr lang="cs-CZ" sz="4800" dirty="0" smtClean="0">
                <a:solidFill>
                  <a:schemeClr val="tx1"/>
                </a:solidFill>
                <a:latin typeface="+mn-lt"/>
              </a:rPr>
              <a:t>mastných kyselin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Základní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RCO.AMP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Viz </a:t>
            </a:r>
            <a:r>
              <a:rPr lang="cs-CZ" dirty="0" err="1" smtClean="0">
                <a:solidFill>
                  <a:schemeClr val="tx1"/>
                </a:solidFill>
              </a:rPr>
              <a:t>kofaktory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</a:t>
            </a:r>
            <a:r>
              <a:rPr lang="cs-CZ" dirty="0" smtClean="0">
                <a:solidFill>
                  <a:schemeClr val="tx1"/>
                </a:solidFill>
              </a:rPr>
              <a:t>ineární nasycené kyseliny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Sudý počet C = 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½ n CH</a:t>
            </a:r>
            <a:r>
              <a:rPr lang="cs-CZ" baseline="-25000" dirty="0" smtClean="0">
                <a:solidFill>
                  <a:schemeClr val="tx1"/>
                </a:solidFill>
              </a:rPr>
              <a:t>3</a:t>
            </a:r>
            <a:r>
              <a:rPr lang="cs-CZ" dirty="0" smtClean="0">
                <a:solidFill>
                  <a:schemeClr val="tx1"/>
                </a:solidFill>
              </a:rPr>
              <a:t>.CO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</a:t>
            </a:r>
            <a:r>
              <a:rPr lang="cs-CZ" dirty="0" smtClean="0">
                <a:solidFill>
                  <a:schemeClr val="tx1"/>
                </a:solidFill>
              </a:rPr>
              <a:t>SCoA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n-1 FADH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a (NADH + H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Zdroje pro aerobní procesy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4"/>
            <a:ext cx="4040000" cy="51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7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641</TotalTime>
  <Words>728</Words>
  <Application>Microsoft Office PowerPoint</Application>
  <PresentationFormat>Předvádění na obrazovce (4:3)</PresentationFormat>
  <Paragraphs>272</Paragraphs>
  <Slides>25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7" baseType="lpstr">
      <vt:lpstr>Exekutivní</vt:lpstr>
      <vt:lpstr>CorelPhotoPaint.Image.9</vt:lpstr>
      <vt:lpstr>C3181 Biochemie I</vt:lpstr>
      <vt:lpstr>Obsah</vt:lpstr>
      <vt:lpstr>Obecné znaky</vt:lpstr>
      <vt:lpstr>Trávicí trakt</vt:lpstr>
      <vt:lpstr>Další přeměny</vt:lpstr>
      <vt:lpstr>Fosfolipasy</vt:lpstr>
      <vt:lpstr>Přeměny produktů hydrolýzy</vt:lpstr>
      <vt:lpstr>Degradace mastných kyselin</vt:lpstr>
      <vt:lpstr>b-oxidace mastných kyselin</vt:lpstr>
      <vt:lpstr>b-oxidace mastných kyselin</vt:lpstr>
      <vt:lpstr>b-oxidace mastných kyselin</vt:lpstr>
      <vt:lpstr>b-oxidace nenasycených mastných kyselin</vt:lpstr>
      <vt:lpstr>b-oxidace nenasycených mastných kyselin</vt:lpstr>
      <vt:lpstr>Ketolátky </vt:lpstr>
      <vt:lpstr>Tvorba ketolátek</vt:lpstr>
      <vt:lpstr>Syntéza lipidů</vt:lpstr>
      <vt:lpstr>Syntéza mastných kyselin</vt:lpstr>
      <vt:lpstr>Aktivace suroviny</vt:lpstr>
      <vt:lpstr>Syntéza acylového řetězce</vt:lpstr>
      <vt:lpstr>Prezentace aplikace PowerPoint</vt:lpstr>
      <vt:lpstr>ACP-SH a CoA-SH</vt:lpstr>
      <vt:lpstr>Další úpravy</vt:lpstr>
      <vt:lpstr>Struktura FA Syntas</vt:lpstr>
      <vt:lpstr>Struktura savčí FAS</vt:lpstr>
      <vt:lpstr>Model savčí FAS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82</cp:revision>
  <dcterms:created xsi:type="dcterms:W3CDTF">2012-05-21T09:08:24Z</dcterms:created>
  <dcterms:modified xsi:type="dcterms:W3CDTF">2012-11-20T06:43:27Z</dcterms:modified>
</cp:coreProperties>
</file>