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93" r:id="rId7"/>
    <p:sldId id="268" r:id="rId8"/>
    <p:sldId id="269" r:id="rId9"/>
    <p:sldId id="270" r:id="rId10"/>
    <p:sldId id="261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4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09-Citrátový cyklus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Ustavení rovnováhy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protein (klastr Fe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 err="1" smtClean="0">
                <a:solidFill>
                  <a:schemeClr val="tx1"/>
                </a:solidFill>
              </a:rPr>
              <a:t>oxidoredukce</a:t>
            </a:r>
            <a:r>
              <a:rPr lang="cs-CZ" dirty="0" smtClean="0">
                <a:solidFill>
                  <a:schemeClr val="tx1"/>
                </a:solidFill>
              </a:rPr>
              <a:t> (no </a:t>
            </a:r>
            <a:r>
              <a:rPr lang="cs-CZ" dirty="0" err="1" smtClean="0">
                <a:solidFill>
                  <a:schemeClr val="tx1"/>
                </a:solidFill>
              </a:rPr>
              <a:t>net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Rovnovážný stav </a:t>
            </a:r>
            <a:r>
              <a:rPr lang="cs-CZ" dirty="0" smtClean="0">
                <a:solidFill>
                  <a:schemeClr val="tx1"/>
                </a:solidFill>
              </a:rPr>
              <a:t>9:1:1(dle cMg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828112" cy="2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3563389"/>
            <a:ext cx="4267570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Dvoustupňová přeměna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dehydrogenace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-karboxylu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884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4800" dirty="0">
                <a:solidFill>
                  <a:schemeClr val="tx1"/>
                </a:solidFill>
              </a:rPr>
              <a:t> – </a:t>
            </a:r>
            <a:r>
              <a:rPr lang="cs-CZ" sz="4800" dirty="0" err="1">
                <a:solidFill>
                  <a:schemeClr val="tx1"/>
                </a:solidFill>
              </a:rPr>
              <a:t>ketoglutarátdehydrogenasa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Multienzymový komplex – analog pyruvát 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r>
              <a:rPr lang="cs-CZ" dirty="0" smtClean="0">
                <a:solidFill>
                  <a:schemeClr val="tx1"/>
                </a:solidFill>
              </a:rPr>
              <a:t> DH stejná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4868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Opačný směr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GTP – ekvivalent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 GTP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100"/>
            <a:ext cx="6828112" cy="25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SukcinylCoA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syntetasa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fosfohistidinu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Obecnější mechanismus přenosu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28112" cy="30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Membránově vázaný 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Ostatní enzymy TCA rozpuštěny v matrix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28112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Komplex 4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katalytické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membránové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Zboril\Documents\=VYUKAnove\=Bioenergetika\Succinate_Dehydrogenase_1YQ3_and_Membr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55498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53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7825"/>
            <a:ext cx="85105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Adice vody,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Stereospecificita</a:t>
            </a:r>
            <a:r>
              <a:rPr lang="cs-CZ" dirty="0" smtClean="0">
                <a:solidFill>
                  <a:schemeClr val="tx1"/>
                </a:solidFill>
              </a:rPr>
              <a:t> – L-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2811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cyklus, reakce, význam, energetická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Anabolický </a:t>
            </a:r>
            <a:r>
              <a:rPr lang="cs-CZ" dirty="0">
                <a:solidFill>
                  <a:schemeClr val="tx1"/>
                </a:solidFill>
              </a:rPr>
              <a:t>význam, </a:t>
            </a:r>
            <a:r>
              <a:rPr lang="cs-CZ" dirty="0" err="1">
                <a:solidFill>
                  <a:schemeClr val="tx1"/>
                </a:solidFill>
              </a:rPr>
              <a:t>anaplerotické</a:t>
            </a:r>
            <a:r>
              <a:rPr lang="cs-CZ" dirty="0">
                <a:solidFill>
                  <a:schemeClr val="tx1"/>
                </a:solidFill>
              </a:rPr>
              <a:t> reakce, </a:t>
            </a:r>
            <a:r>
              <a:rPr lang="cs-CZ" dirty="0" err="1">
                <a:solidFill>
                  <a:schemeClr val="tx1"/>
                </a:solidFill>
              </a:rPr>
              <a:t>glyoxylátový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aplikace, technologické využití.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+   , </a:t>
            </a:r>
            <a:r>
              <a:rPr lang="cs-CZ" i="1" dirty="0" smtClean="0">
                <a:solidFill>
                  <a:schemeClr val="tx1"/>
                </a:solidFill>
                <a:sym typeface="Symbol"/>
              </a:rPr>
              <a:t>K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10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-3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828112" cy="28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6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</a:t>
            </a:r>
            <a:r>
              <a:rPr lang="cs-CZ" dirty="0" err="1" smtClean="0"/>
              <a:t>cyk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1"/>
                </a:solidFill>
              </a:rPr>
              <a:t>Bilance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Látková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CO.SCoA + 3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+ 3 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 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tx1"/>
                </a:solidFill>
              </a:rPr>
              <a:t>HSCoA</a:t>
            </a:r>
            <a:r>
              <a:rPr lang="cs-CZ" dirty="0">
                <a:solidFill>
                  <a:schemeClr val="tx1"/>
                </a:solidFill>
              </a:rPr>
              <a:t> + 2CO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+ 3 NADH + 3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Energetická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GTP (2 GTP/glukosu)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energie se získá oxidací NADH a </a:t>
            </a:r>
            <a:r>
              <a:rPr lang="cs-CZ" dirty="0">
                <a:solidFill>
                  <a:schemeClr val="tx1"/>
                </a:solidFill>
              </a:rPr>
              <a:t>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Proces striktně respirační – provázán s dýchacím řetězcem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017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11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Anabolický význam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Vývojově starší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za anaerobních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Adaptace pro aerobní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organismy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eúplný TCA za </a:t>
            </a:r>
            <a:r>
              <a:rPr lang="cs-CZ" dirty="0" err="1" smtClean="0">
                <a:solidFill>
                  <a:schemeClr val="tx1"/>
                </a:solidFill>
              </a:rPr>
              <a:t>anaerobiosy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Smysl vysloveně katabolický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Vzájemné </a:t>
            </a:r>
            <a:r>
              <a:rPr lang="cs-CZ" sz="2000" dirty="0">
                <a:solidFill>
                  <a:schemeClr val="tx1"/>
                </a:solidFill>
              </a:rPr>
              <a:t>vztahy mezi TCA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metabolismem sacharidů,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lipidů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aminokyselin.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Zvláštní </a:t>
            </a:r>
            <a:r>
              <a:rPr lang="cs-CZ" sz="2000" dirty="0">
                <a:solidFill>
                  <a:schemeClr val="tx1"/>
                </a:solidFill>
              </a:rPr>
              <a:t>význam má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biosysntetická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dráha syntézy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porfyrinů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modře</a:t>
            </a:r>
            <a:r>
              <a:rPr lang="cs-CZ" sz="2000" dirty="0" smtClean="0"/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6387"/>
            <a:ext cx="5561905" cy="52857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0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effectLst/>
              </a:rPr>
              <a:t>Anaplerotické</a:t>
            </a:r>
            <a:r>
              <a:rPr lang="cs-CZ" b="1" dirty="0">
                <a:solidFill>
                  <a:schemeClr val="tx1"/>
                </a:solidFill>
                <a:effectLst/>
              </a:rPr>
              <a:t> dráhy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Doplnění metabolitů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dčerpaných </a:t>
            </a:r>
            <a:r>
              <a:rPr lang="cs-CZ" dirty="0">
                <a:solidFill>
                  <a:schemeClr val="tx1"/>
                </a:solidFill>
              </a:rPr>
              <a:t>z TCA </a:t>
            </a:r>
            <a:r>
              <a:rPr lang="cs-CZ" dirty="0" smtClean="0">
                <a:solidFill>
                  <a:schemeClr val="tx1"/>
                </a:solidFill>
              </a:rPr>
              <a:t>k nezbytným</a:t>
            </a:r>
            <a:r>
              <a:rPr lang="cs-CZ" dirty="0">
                <a:solidFill>
                  <a:schemeClr val="tx1"/>
                </a:solidFill>
              </a:rPr>
              <a:t> biosyntetickým </a:t>
            </a:r>
            <a:r>
              <a:rPr lang="cs-CZ" dirty="0" smtClean="0">
                <a:solidFill>
                  <a:schemeClr val="tx1"/>
                </a:solidFill>
              </a:rPr>
              <a:t>účelům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Převáděných na zásobní formy (glukosa)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živočichů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>
                <a:solidFill>
                  <a:schemeClr val="tx1"/>
                </a:solidFill>
              </a:rPr>
              <a:t>pyruvátu (vzniklého hlavně glykolýzou)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</a:t>
            </a:r>
            <a:r>
              <a:rPr lang="cs-CZ" dirty="0">
                <a:solidFill>
                  <a:schemeClr val="tx1"/>
                </a:solidFill>
              </a:rPr>
              <a:t>katabolismu </a:t>
            </a:r>
            <a:r>
              <a:rPr lang="cs-CZ" dirty="0" smtClean="0">
                <a:solidFill>
                  <a:schemeClr val="tx1"/>
                </a:solidFill>
              </a:rPr>
              <a:t>aminokyselin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přísunu 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</a:t>
            </a:r>
            <a:r>
              <a:rPr lang="cs-CZ" dirty="0">
                <a:solidFill>
                  <a:schemeClr val="tx1"/>
                </a:solidFill>
              </a:rPr>
              <a:t>a rostliny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sou </a:t>
            </a:r>
            <a:r>
              <a:rPr lang="cs-CZ" dirty="0">
                <a:solidFill>
                  <a:schemeClr val="tx1"/>
                </a:solidFill>
              </a:rPr>
              <a:t>schopny doplňovat metabolity TCA i z jednodušších </a:t>
            </a:r>
            <a:r>
              <a:rPr lang="cs-CZ" dirty="0" smtClean="0">
                <a:solidFill>
                  <a:schemeClr val="tx1"/>
                </a:solidFill>
              </a:rPr>
              <a:t>látek (</a:t>
            </a:r>
            <a:r>
              <a:rPr lang="cs-CZ" dirty="0" err="1" smtClean="0">
                <a:solidFill>
                  <a:schemeClr val="tx1"/>
                </a:solidFill>
              </a:rPr>
              <a:t>dvouuhlíkaté</a:t>
            </a:r>
            <a:r>
              <a:rPr lang="cs-CZ" dirty="0" smtClean="0">
                <a:solidFill>
                  <a:schemeClr val="tx1"/>
                </a:solidFill>
              </a:rPr>
              <a:t> metabolity – z MK apod.)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naplerotické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dráhy nezávislé na přísunu sacharidů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enzymy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dirty="0" err="1">
                <a:solidFill>
                  <a:schemeClr val="tx1"/>
                </a:solidFill>
              </a:rPr>
              <a:t>glyoxylátového</a:t>
            </a:r>
            <a:r>
              <a:rPr lang="cs-CZ" dirty="0">
                <a:solidFill>
                  <a:schemeClr val="tx1"/>
                </a:solidFill>
              </a:rPr>
              <a:t> cyklu – </a:t>
            </a:r>
            <a:r>
              <a:rPr lang="cs-CZ" dirty="0" err="1">
                <a:solidFill>
                  <a:schemeClr val="tx1"/>
                </a:solidFill>
              </a:rPr>
              <a:t>isocitrátlyasa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malátsyntasa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 nemají – nepotvrzené zprávy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Glyoxylátová</a:t>
            </a:r>
            <a:r>
              <a:rPr lang="cs-CZ" dirty="0" smtClean="0">
                <a:solidFill>
                  <a:schemeClr val="tx1"/>
                </a:solidFill>
              </a:rPr>
              <a:t> dráha (zkratka)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Překlenutí dekarboxylačních kroků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CH3CO.SCoA          HOOC.CO.CH2.COOH + 2 </a:t>
            </a:r>
            <a:r>
              <a:rPr lang="cs-CZ" dirty="0" err="1" smtClean="0">
                <a:solidFill>
                  <a:schemeClr val="tx1"/>
                </a:solidFill>
              </a:rPr>
              <a:t>HSCoA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Šrafovaná šipka doprava 6"/>
          <p:cNvSpPr/>
          <p:nvPr/>
        </p:nvSpPr>
        <p:spPr>
          <a:xfrm>
            <a:off x="2987824" y="5661248"/>
            <a:ext cx="504056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628800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5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Synonyma</a:t>
            </a:r>
            <a:r>
              <a:rPr lang="cs-CZ" b="1" i="1" dirty="0">
                <a:solidFill>
                  <a:schemeClr val="tx1"/>
                </a:solidFill>
              </a:rPr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cyklus </a:t>
            </a:r>
            <a:r>
              <a:rPr lang="cs-CZ" b="1" i="1" dirty="0" err="1">
                <a:solidFill>
                  <a:schemeClr val="tx1"/>
                </a:solidFill>
              </a:rPr>
              <a:t>trikarboxylových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kyselin - TCA, </a:t>
            </a:r>
            <a:r>
              <a:rPr lang="cs-CZ" b="1" i="1" dirty="0">
                <a:solidFill>
                  <a:schemeClr val="tx1"/>
                </a:solidFill>
              </a:rPr>
              <a:t>Krebsův </a:t>
            </a:r>
            <a:r>
              <a:rPr lang="cs-CZ" b="1" i="1" dirty="0" smtClean="0">
                <a:solidFill>
                  <a:schemeClr val="tx1"/>
                </a:solidFill>
              </a:rPr>
              <a:t>cyklus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Katabolický </a:t>
            </a:r>
            <a:r>
              <a:rPr lang="cs-CZ" dirty="0" smtClean="0">
                <a:solidFill>
                  <a:schemeClr val="tx1"/>
                </a:solidFill>
              </a:rPr>
              <a:t>pochod </a:t>
            </a:r>
            <a:r>
              <a:rPr lang="cs-CZ" dirty="0">
                <a:solidFill>
                  <a:schemeClr val="tx1"/>
                </a:solidFill>
              </a:rPr>
              <a:t>(nejen, ale převážně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Spojnice metabolismu sacharidů, lipidů a aminokyselin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 </a:t>
            </a:r>
            <a:r>
              <a:rPr lang="cs-CZ" dirty="0">
                <a:solidFill>
                  <a:schemeClr val="tx1"/>
                </a:solidFill>
              </a:rPr>
              <a:t>aktivní acetát </a:t>
            </a:r>
            <a:r>
              <a:rPr lang="cs-CZ" dirty="0" smtClean="0">
                <a:solidFill>
                  <a:schemeClr val="tx1"/>
                </a:solidFill>
              </a:rPr>
              <a:t>vzniklý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dekarboxylací pyruvátu (</a:t>
            </a:r>
            <a:r>
              <a:rPr lang="cs-CZ" dirty="0" err="1">
                <a:solidFill>
                  <a:schemeClr val="tx1"/>
                </a:solidFill>
              </a:rPr>
              <a:t>pochazejícího</a:t>
            </a:r>
            <a:r>
              <a:rPr lang="cs-CZ" dirty="0">
                <a:solidFill>
                  <a:schemeClr val="tx1"/>
                </a:solidFill>
              </a:rPr>
              <a:t> z glykolýzy)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β-oxidací mastných kyselin – viz příslušná </a:t>
            </a:r>
            <a:r>
              <a:rPr lang="cs-CZ" dirty="0" smtClean="0">
                <a:solidFill>
                  <a:schemeClr val="tx1"/>
                </a:solidFill>
              </a:rPr>
              <a:t>kapitola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Vstupy a výstupy dalších metabolitů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Lokalisován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mitochondriální matrix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5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2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Cyklický průběh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dirty="0" err="1" smtClean="0">
                <a:solidFill>
                  <a:schemeClr val="tx1"/>
                </a:solidFill>
              </a:rPr>
              <a:t>oxalacetátem</a:t>
            </a:r>
            <a:r>
              <a:rPr lang="cs-CZ" dirty="0" smtClean="0">
                <a:solidFill>
                  <a:schemeClr val="tx1"/>
                </a:solidFill>
              </a:rPr>
              <a:t> – citrát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Přeměny dehydrogenacemi a dekarboxylacemi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Výstup startovní molekuly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Formulován H. Krebsem (Oxford 1937), NC 1953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Dílčí zjištění již dříve – A. </a:t>
            </a:r>
            <a:r>
              <a:rPr lang="cs-CZ" dirty="0" err="1" smtClean="0">
                <a:solidFill>
                  <a:schemeClr val="tx1"/>
                </a:solidFill>
              </a:rPr>
              <a:t>Szent-Györgyi</a:t>
            </a:r>
            <a:r>
              <a:rPr lang="cs-CZ" dirty="0" smtClean="0">
                <a:solidFill>
                  <a:schemeClr val="tx1"/>
                </a:solidFill>
              </a:rPr>
              <a:t>, F. </a:t>
            </a:r>
            <a:r>
              <a:rPr lang="cs-CZ" dirty="0" err="1" smtClean="0">
                <a:solidFill>
                  <a:schemeClr val="tx1"/>
                </a:solidFill>
              </a:rPr>
              <a:t>Knoop</a:t>
            </a:r>
            <a:r>
              <a:rPr lang="cs-CZ" dirty="0" smtClean="0">
                <a:solidFill>
                  <a:schemeClr val="tx1"/>
                </a:solidFill>
              </a:rPr>
              <a:t>, C. </a:t>
            </a:r>
            <a:r>
              <a:rPr lang="cs-CZ" dirty="0" err="1">
                <a:solidFill>
                  <a:schemeClr val="tx1"/>
                </a:solidFill>
              </a:rPr>
              <a:t>Martius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Průběh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citrátsyntasa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 </a:t>
            </a:r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 err="1" smtClean="0">
                <a:solidFill>
                  <a:schemeClr val="tx1"/>
                </a:solidFill>
              </a:rPr>
              <a:t>ketoglutarát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2" y="1107787"/>
            <a:ext cx="56769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1890" y="2542251"/>
            <a:ext cx="6300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100" dirty="0" smtClean="0"/>
              <a:t>+ 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                 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11/15/2012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77825"/>
            <a:ext cx="6632575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Citrát </a:t>
            </a: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Bez účasti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Aldolová kondensace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375"/>
            <a:ext cx="85344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Uspořádaný mechanismus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vazba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pak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hydrolytické místo se zformuje nakonec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nehydrolyzuje se </a:t>
            </a:r>
            <a:r>
              <a:rPr lang="cs-CZ" dirty="0" err="1">
                <a:solidFill>
                  <a:schemeClr val="tx1"/>
                </a:solidFill>
              </a:rPr>
              <a:t>acetylCoA</a:t>
            </a:r>
            <a:r>
              <a:rPr lang="cs-CZ" dirty="0">
                <a:solidFill>
                  <a:schemeClr val="tx1"/>
                </a:solidFill>
              </a:rPr>
              <a:t>, ale </a:t>
            </a:r>
            <a:r>
              <a:rPr lang="cs-CZ" dirty="0" err="1">
                <a:solidFill>
                  <a:schemeClr val="tx1"/>
                </a:solidFill>
              </a:rPr>
              <a:t>citrylCoA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(savci)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po 49 </a:t>
            </a:r>
            <a:r>
              <a:rPr lang="cs-CZ" dirty="0" err="1" smtClean="0">
                <a:solidFill>
                  <a:schemeClr val="tx1"/>
                </a:solidFill>
              </a:rPr>
              <a:t>kDa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měna konformace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11/15/2012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11"/>
            <a:ext cx="6828112" cy="3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</TotalTime>
  <Words>529</Words>
  <Application>Microsoft Office PowerPoint</Application>
  <PresentationFormat>Předvádění na obrazovce (4:3)</PresentationFormat>
  <Paragraphs>331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Exekutivní</vt:lpstr>
      <vt:lpstr>C3181 Biochemie I</vt:lpstr>
      <vt:lpstr>Obsah</vt:lpstr>
      <vt:lpstr>Citrátový cyklus</vt:lpstr>
      <vt:lpstr>Cyklický průběh</vt:lpstr>
      <vt:lpstr>Průběh TCA</vt:lpstr>
      <vt:lpstr>Prezentace aplikace PowerPoint</vt:lpstr>
      <vt:lpstr>Citrát syntasa</vt:lpstr>
      <vt:lpstr>Citrát syntasa</vt:lpstr>
      <vt:lpstr>Citrát syntasa</vt:lpstr>
      <vt:lpstr>Akonitasa</vt:lpstr>
      <vt:lpstr>Isocitrát dehydrogenasa</vt:lpstr>
      <vt:lpstr>a – ketoglutarátdehydrogenasa</vt:lpstr>
      <vt:lpstr>SukcinylCoA syntetasa</vt:lpstr>
      <vt:lpstr>SukcinylCoA syntetasa</vt:lpstr>
      <vt:lpstr>Sukcinát dehydrogenasa</vt:lpstr>
      <vt:lpstr>Sukcinát dehydrogenasa</vt:lpstr>
      <vt:lpstr>Prezentace aplikace PowerPoint</vt:lpstr>
      <vt:lpstr>Fumarasa</vt:lpstr>
      <vt:lpstr>Prezentace aplikace PowerPoint</vt:lpstr>
      <vt:lpstr>Malát dehydrogenasa</vt:lpstr>
      <vt:lpstr>Prezentace aplikace PowerPoint</vt:lpstr>
      <vt:lpstr>Bilance cyk      Bilance TCA</vt:lpstr>
      <vt:lpstr>Anabolický význam TCA</vt:lpstr>
      <vt:lpstr>Anaplerotické dráhy</vt:lpstr>
      <vt:lpstr>Glyoxylátová dráha (zkratka)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32</cp:revision>
  <dcterms:created xsi:type="dcterms:W3CDTF">2012-05-21T09:08:24Z</dcterms:created>
  <dcterms:modified xsi:type="dcterms:W3CDTF">2012-11-15T14:14:02Z</dcterms:modified>
</cp:coreProperties>
</file>