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59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4" r:id="rId30"/>
    <p:sldId id="285" r:id="rId31"/>
    <p:sldId id="282" r:id="rId32"/>
    <p:sldId id="286" r:id="rId33"/>
    <p:sldId id="287" r:id="rId34"/>
    <p:sldId id="288" r:id="rId35"/>
    <p:sldId id="289" r:id="rId36"/>
    <p:sldId id="290" r:id="rId37"/>
    <p:sldId id="291" r:id="rId38"/>
  </p:sldIdLst>
  <p:sldSz cx="9144000" cy="6858000" type="screen4x3"/>
  <p:notesSz cx="6858000" cy="9144000"/>
  <p:defaultTextStyle>
    <a:defPPr>
      <a:defRPr lang="cs-CZ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>
        <p:scale>
          <a:sx n="66" d="100"/>
          <a:sy n="66" d="100"/>
        </p:scale>
        <p:origin x="-1284" y="-918"/>
      </p:cViewPr>
      <p:guideLst>
        <p:guide orient="horz" pos="216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dolezal\Plocha\Prezentace,%20&#269;l&#225;nky\2011\environment&#225;ln&#237;%20konference\DV+DJ%20-%20AKO_6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34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8.2509274925736814E-2"/>
          <c:y val="2.7484125695435655E-2"/>
          <c:w val="0.91749072507426077"/>
          <c:h val="0.79280400468324064"/>
        </c:manualLayout>
      </c:layout>
      <c:bar3DChart>
        <c:barDir val="col"/>
        <c:grouping val="clustered"/>
        <c:ser>
          <c:idx val="0"/>
          <c:order val="0"/>
          <c:tx>
            <c:v>produkce (A00, C00)</c:v>
          </c:tx>
          <c:cat>
            <c:strRef>
              <c:f>'Šlo na koncovku SITA'!$J$7:$J$12</c:f>
              <c:strCache>
                <c:ptCount val="6"/>
                <c:pt idx="0">
                  <c:v>Emulze</c:v>
                </c:pt>
                <c:pt idx="1">
                  <c:v>Vody znečištěné ropnými látkami</c:v>
                </c:pt>
                <c:pt idx="2">
                  <c:v>Anorganicky znečištěné vody</c:v>
                </c:pt>
                <c:pt idx="3">
                  <c:v>Vody obsahující barvy</c:v>
                </c:pt>
                <c:pt idx="4">
                  <c:v>Směsi tuků a olejů</c:v>
                </c:pt>
                <c:pt idx="5">
                  <c:v>Odpadní oleje</c:v>
                </c:pt>
              </c:strCache>
            </c:strRef>
          </c:cat>
          <c:val>
            <c:numRef>
              <c:f>'Šlo na koncovku SITA'!$K$7:$K$12</c:f>
              <c:numCache>
                <c:formatCode>#,##0</c:formatCode>
                <c:ptCount val="6"/>
                <c:pt idx="0">
                  <c:v>56064</c:v>
                </c:pt>
                <c:pt idx="1">
                  <c:v>170024</c:v>
                </c:pt>
                <c:pt idx="2">
                  <c:v>56226</c:v>
                </c:pt>
                <c:pt idx="3">
                  <c:v>16592</c:v>
                </c:pt>
                <c:pt idx="4">
                  <c:v>23016</c:v>
                </c:pt>
                <c:pt idx="5">
                  <c:v>21640</c:v>
                </c:pt>
              </c:numCache>
            </c:numRef>
          </c:val>
        </c:ser>
        <c:ser>
          <c:idx val="1"/>
          <c:order val="1"/>
          <c:tx>
            <c:v>odstranění (D9)</c:v>
          </c:tx>
          <c:cat>
            <c:strRef>
              <c:f>'Šlo na koncovku SITA'!$J$7:$J$12</c:f>
              <c:strCache>
                <c:ptCount val="6"/>
                <c:pt idx="0">
                  <c:v>Emulze</c:v>
                </c:pt>
                <c:pt idx="1">
                  <c:v>Vody znečištěné ropnými látkami</c:v>
                </c:pt>
                <c:pt idx="2">
                  <c:v>Anorganicky znečištěné vody</c:v>
                </c:pt>
                <c:pt idx="3">
                  <c:v>Vody obsahující barvy</c:v>
                </c:pt>
                <c:pt idx="4">
                  <c:v>Směsi tuků a olejů</c:v>
                </c:pt>
                <c:pt idx="5">
                  <c:v>Odpadní oleje</c:v>
                </c:pt>
              </c:strCache>
            </c:strRef>
          </c:cat>
          <c:val>
            <c:numRef>
              <c:f>'Šlo na koncovku SITA'!$L$7:$L$12</c:f>
              <c:numCache>
                <c:formatCode>#,##0</c:formatCode>
                <c:ptCount val="6"/>
                <c:pt idx="0">
                  <c:v>48073</c:v>
                </c:pt>
                <c:pt idx="1">
                  <c:v>107039</c:v>
                </c:pt>
                <c:pt idx="2">
                  <c:v>25726</c:v>
                </c:pt>
                <c:pt idx="3">
                  <c:v>8263</c:v>
                </c:pt>
                <c:pt idx="4" formatCode="General">
                  <c:v>602</c:v>
                </c:pt>
                <c:pt idx="5" formatCode="General">
                  <c:v>224</c:v>
                </c:pt>
              </c:numCache>
            </c:numRef>
          </c:val>
        </c:ser>
        <c:ser>
          <c:idx val="2"/>
          <c:order val="2"/>
          <c:tx>
            <c:v>úprava (R12, D13, D14)</c:v>
          </c:tx>
          <c:cat>
            <c:strRef>
              <c:f>'Šlo na koncovku SITA'!$J$7:$J$12</c:f>
              <c:strCache>
                <c:ptCount val="6"/>
                <c:pt idx="0">
                  <c:v>Emulze</c:v>
                </c:pt>
                <c:pt idx="1">
                  <c:v>Vody znečištěné ropnými látkami</c:v>
                </c:pt>
                <c:pt idx="2">
                  <c:v>Anorganicky znečištěné vody</c:v>
                </c:pt>
                <c:pt idx="3">
                  <c:v>Vody obsahující barvy</c:v>
                </c:pt>
                <c:pt idx="4">
                  <c:v>Směsi tuků a olejů</c:v>
                </c:pt>
                <c:pt idx="5">
                  <c:v>Odpadní oleje</c:v>
                </c:pt>
              </c:strCache>
            </c:strRef>
          </c:cat>
          <c:val>
            <c:numRef>
              <c:f>'Šlo na koncovku SITA'!$M$7:$M$12</c:f>
              <c:numCache>
                <c:formatCode>#,##0</c:formatCode>
                <c:ptCount val="6"/>
                <c:pt idx="0">
                  <c:v>2952</c:v>
                </c:pt>
                <c:pt idx="1">
                  <c:v>8417</c:v>
                </c:pt>
                <c:pt idx="2">
                  <c:v>2411</c:v>
                </c:pt>
                <c:pt idx="3">
                  <c:v>1200</c:v>
                </c:pt>
                <c:pt idx="4">
                  <c:v>9483</c:v>
                </c:pt>
                <c:pt idx="5">
                  <c:v>14750</c:v>
                </c:pt>
              </c:numCache>
            </c:numRef>
          </c:val>
        </c:ser>
        <c:shape val="box"/>
        <c:axId val="82961152"/>
        <c:axId val="82962688"/>
        <c:axId val="0"/>
      </c:bar3DChart>
      <c:catAx>
        <c:axId val="82961152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/>
            </a:pPr>
            <a:endParaRPr lang="cs-CZ"/>
          </a:p>
        </c:txPr>
        <c:crossAx val="82962688"/>
        <c:crosses val="autoZero"/>
        <c:auto val="1"/>
        <c:lblAlgn val="ctr"/>
        <c:lblOffset val="100"/>
      </c:catAx>
      <c:valAx>
        <c:axId val="82962688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000"/>
            </a:pPr>
            <a:endParaRPr lang="cs-CZ"/>
          </a:p>
        </c:txPr>
        <c:crossAx val="82961152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71187377176670719"/>
          <c:y val="5.1572261201747058E-2"/>
          <c:w val="0.24597426333321798"/>
          <c:h val="0.21685746336826794"/>
        </c:manualLayout>
      </c:layout>
      <c:overlay val="1"/>
      <c:txPr>
        <a:bodyPr/>
        <a:lstStyle/>
        <a:p>
          <a:pPr>
            <a:defRPr sz="1000"/>
          </a:pPr>
          <a:endParaRPr lang="cs-CZ"/>
        </a:p>
      </c:txPr>
    </c:legend>
    <c:plotVisOnly val="1"/>
  </c:chart>
  <c:txPr>
    <a:bodyPr/>
    <a:lstStyle/>
    <a:p>
      <a:pPr>
        <a:defRPr sz="1800"/>
      </a:pPr>
      <a:endParaRPr lang="cs-CZ"/>
    </a:p>
  </c:txPr>
  <c:externalData r:id="rId2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80205" y="1840781"/>
            <a:ext cx="6217834" cy="505343"/>
          </a:xfrm>
          <a:prstGeom prst="rect">
            <a:avLst/>
          </a:prstGeom>
        </p:spPr>
        <p:txBody>
          <a:bodyPr rIns="0"/>
          <a:lstStyle>
            <a:lvl1pPr marL="0" indent="0">
              <a:buFont typeface="Arial" charset="0"/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38141" indent="-461771">
              <a:buFont typeface="+mj-lt"/>
              <a:buAutoNum type="arabicPeriod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cs-CZ" smtClean="0"/>
              <a:t>Klepnutím lze upravit styl předlohy podnadpisů.</a:t>
            </a:r>
            <a:endParaRPr lang="cs-CZ" dirty="0" smtClean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02393" y="252560"/>
            <a:ext cx="5048123" cy="1256431"/>
          </a:xfrm>
          <a:prstGeom prst="rect">
            <a:avLst/>
          </a:prstGeom>
        </p:spPr>
        <p:txBody>
          <a:bodyPr lIns="92354" tIns="46178" rIns="92354" bIns="46178"/>
          <a:lstStyle>
            <a:lvl1pPr>
              <a:defRPr sz="32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0"/>
          </p:nvPr>
        </p:nvSpPr>
        <p:spPr>
          <a:xfrm>
            <a:off x="1645960" y="2490506"/>
            <a:ext cx="5851473" cy="3898358"/>
          </a:xfrm>
          <a:prstGeom prst="rect">
            <a:avLst/>
          </a:prstGeom>
        </p:spPr>
        <p:txBody>
          <a:bodyPr/>
          <a:lstStyle>
            <a:lvl1pPr marL="346328" indent="-346328">
              <a:buSzPct val="100000"/>
              <a:buFont typeface="+mj-lt"/>
              <a:buAutoNum type="arabicPeriod"/>
              <a:defRPr sz="20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0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4"/>
          <p:cNvSpPr txBox="1">
            <a:spLocks/>
          </p:cNvSpPr>
          <p:nvPr/>
        </p:nvSpPr>
        <p:spPr>
          <a:xfrm>
            <a:off x="3475038" y="6532563"/>
            <a:ext cx="3803650" cy="325437"/>
          </a:xfrm>
          <a:prstGeom prst="rect">
            <a:avLst/>
          </a:prstGeom>
        </p:spPr>
        <p:txBody>
          <a:bodyPr lIns="92354" tIns="46178" rIns="92354" bIns="46178"/>
          <a:lstStyle/>
          <a:p>
            <a:pPr defTabSz="922338"/>
            <a:r>
              <a:rPr lang="cs-CZ" sz="1200" b="1">
                <a:solidFill>
                  <a:srgbClr val="404040"/>
                </a:solidFill>
                <a:latin typeface="Calibri" pitchFamily="34" charset="0"/>
              </a:rPr>
              <a:t>ODPADOVÉ HOSPODÁŘSTVÍ V PRAXI (2011/2012)</a:t>
            </a:r>
            <a:endParaRPr lang="fr-FR" sz="1200" b="1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235" y="151198"/>
            <a:ext cx="5048123" cy="1256431"/>
          </a:xfrm>
          <a:prstGeom prst="rect">
            <a:avLst/>
          </a:prstGeom>
        </p:spPr>
        <p:txBody>
          <a:bodyPr lIns="92354" tIns="46178" rIns="92354" bIns="46178"/>
          <a:lstStyle>
            <a:lvl1pPr>
              <a:defRPr sz="32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2235" y="1552014"/>
            <a:ext cx="8777917" cy="4548084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FR" dirty="0" smtClean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7205663" y="6532563"/>
            <a:ext cx="566737" cy="325437"/>
          </a:xfrm>
          <a:prstGeom prst="rect">
            <a:avLst/>
          </a:prstGeom>
        </p:spPr>
        <p:txBody>
          <a:bodyPr lIns="92354" tIns="46178" rIns="92354" bIns="46178"/>
          <a:lstStyle>
            <a:lvl1pPr defTabSz="914307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B077EF7A-7AF0-4813-B3AD-9ED5F6B6DB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>
            <a:lvl1pPr defTabSz="91430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F30503-3766-4970-B819-91BB26DD4E2C}" type="datetimeFigureOut">
              <a:rPr lang="cs-CZ"/>
              <a:pPr>
                <a:defRPr/>
              </a:pPr>
              <a:t>22.10.2012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30" tIns="45715" rIns="91430" bIns="45715"/>
          <a:lstStyle>
            <a:lvl1pPr defTabSz="91430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>
            <a:lvl1pPr defTabSz="91430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A1D631E-7E96-4CF2-9CDA-12D1B5D9B5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80205" y="1840780"/>
            <a:ext cx="6217834" cy="505343"/>
          </a:xfrm>
          <a:prstGeom prst="rect">
            <a:avLst/>
          </a:prstGeom>
        </p:spPr>
        <p:txBody>
          <a:bodyPr rIns="0"/>
          <a:lstStyle>
            <a:lvl1pPr marL="0" indent="0">
              <a:buFont typeface="Arial" charset="0"/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38206" indent="-461818">
              <a:buFont typeface="+mj-lt"/>
              <a:buAutoNum type="arabicPeriod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cs-CZ" smtClean="0"/>
              <a:t>Klepnutím lze upravit styl předlohy podnadpisů.</a:t>
            </a:r>
            <a:endParaRPr lang="cs-CZ" dirty="0" smtClean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02393" y="252560"/>
            <a:ext cx="5048123" cy="1256431"/>
          </a:xfrm>
          <a:prstGeom prst="rect">
            <a:avLst/>
          </a:prstGeom>
        </p:spPr>
        <p:txBody>
          <a:bodyPr lIns="92364" tIns="46182" rIns="92364" bIns="46182"/>
          <a:lstStyle>
            <a:lvl1pPr>
              <a:defRPr sz="32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0"/>
          </p:nvPr>
        </p:nvSpPr>
        <p:spPr>
          <a:xfrm>
            <a:off x="1645960" y="2490506"/>
            <a:ext cx="5851473" cy="3898358"/>
          </a:xfrm>
          <a:prstGeom prst="rect">
            <a:avLst/>
          </a:prstGeom>
        </p:spPr>
        <p:txBody>
          <a:bodyPr/>
          <a:lstStyle>
            <a:lvl1pPr marL="346363" indent="-346363">
              <a:buSzPct val="100000"/>
              <a:buFont typeface="+mj-lt"/>
              <a:buAutoNum type="arabicPeriod"/>
              <a:defRPr sz="20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0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4"/>
          <p:cNvSpPr txBox="1">
            <a:spLocks/>
          </p:cNvSpPr>
          <p:nvPr/>
        </p:nvSpPr>
        <p:spPr>
          <a:xfrm>
            <a:off x="3475038" y="6532563"/>
            <a:ext cx="3803650" cy="325437"/>
          </a:xfrm>
          <a:prstGeom prst="rect">
            <a:avLst/>
          </a:prstGeom>
        </p:spPr>
        <p:txBody>
          <a:bodyPr lIns="92364" tIns="46182" rIns="92364" bIns="46182"/>
          <a:lstStyle/>
          <a:p>
            <a:pPr defTabSz="922338"/>
            <a:r>
              <a:rPr lang="cs-CZ" sz="1200" b="1" dirty="0">
                <a:solidFill>
                  <a:srgbClr val="404040"/>
                </a:solidFill>
                <a:latin typeface="Calibri" pitchFamily="34" charset="0"/>
              </a:rPr>
              <a:t>ODPADOVÉ HOSPODÁŘSTVÍ V PRAXI (</a:t>
            </a:r>
            <a:r>
              <a:rPr lang="cs-CZ" sz="1200" b="1" dirty="0" smtClean="0">
                <a:solidFill>
                  <a:srgbClr val="404040"/>
                </a:solidFill>
                <a:latin typeface="Calibri" pitchFamily="34" charset="0"/>
              </a:rPr>
              <a:t>2012/2013)</a:t>
            </a:r>
            <a:endParaRPr lang="fr-FR" sz="1200" b="1" dirty="0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235" y="151198"/>
            <a:ext cx="5048123" cy="1256431"/>
          </a:xfrm>
          <a:prstGeom prst="rect">
            <a:avLst/>
          </a:prstGeom>
        </p:spPr>
        <p:txBody>
          <a:bodyPr lIns="92364" tIns="46182" rIns="92364" bIns="46182"/>
          <a:lstStyle>
            <a:lvl1pPr>
              <a:defRPr sz="32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2235" y="1552014"/>
            <a:ext cx="8777917" cy="4548084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20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8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8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8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FR" dirty="0" smtClean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7205663" y="6532563"/>
            <a:ext cx="566737" cy="325437"/>
          </a:xfrm>
          <a:prstGeom prst="rect">
            <a:avLst/>
          </a:prstGeom>
        </p:spPr>
        <p:txBody>
          <a:bodyPr lIns="92364" tIns="46182" rIns="92364" bIns="46182"/>
          <a:lstStyle>
            <a:lvl1pPr defTabSz="914307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06504DA9-5623-4722-A991-C0AD0CC225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text 16"/>
          <p:cNvSpPr>
            <a:spLocks noGrp="1"/>
          </p:cNvSpPr>
          <p:nvPr>
            <p:ph type="body" idx="1"/>
          </p:nvPr>
        </p:nvSpPr>
        <p:spPr>
          <a:xfrm>
            <a:off x="255588" y="325438"/>
            <a:ext cx="8229600" cy="431800"/>
          </a:xfrm>
          <a:prstGeom prst="rect">
            <a:avLst/>
          </a:prstGeom>
        </p:spPr>
        <p:txBody>
          <a:bodyPr vert="horz" wrap="square" lIns="92354" tIns="46178" rIns="92354" bIns="4617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cs-CZ" smtClean="0"/>
              <a:t>myšováním změníte název předmětu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timing>
    <p:tnLst>
      <p:par>
        <p:cTn id="1" dur="indefinite" restart="never" nodeType="tmRoot"/>
      </p:par>
    </p:tnLst>
  </p:timing>
  <p:txStyles>
    <p:titleStyle>
      <a:lvl1pPr algn="l" defTabSz="455613" rtl="0" fontAlgn="base">
        <a:lnSpc>
          <a:spcPct val="90000"/>
        </a:lnSpc>
        <a:spcBef>
          <a:spcPct val="0"/>
        </a:spcBef>
        <a:spcAft>
          <a:spcPct val="0"/>
        </a:spcAft>
        <a:defRPr sz="4400" b="1" cap="all">
          <a:solidFill>
            <a:srgbClr val="12024C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l" defTabSz="455613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024C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defTabSz="455613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024C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defTabSz="455613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024C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defTabSz="455613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024C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61771" algn="l" defTabSz="4569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12024C"/>
          </a:solidFill>
          <a:latin typeface="Verdana" pitchFamily="34" charset="0"/>
          <a:cs typeface="Arial" charset="0"/>
        </a:defRPr>
      </a:lvl6pPr>
      <a:lvl7pPr marL="923540" algn="l" defTabSz="4569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12024C"/>
          </a:solidFill>
          <a:latin typeface="Verdana" pitchFamily="34" charset="0"/>
          <a:cs typeface="Arial" charset="0"/>
        </a:defRPr>
      </a:lvl7pPr>
      <a:lvl8pPr marL="1385312" algn="l" defTabSz="4569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12024C"/>
          </a:solidFill>
          <a:latin typeface="Verdana" pitchFamily="34" charset="0"/>
          <a:cs typeface="Arial" charset="0"/>
        </a:defRPr>
      </a:lvl8pPr>
      <a:lvl9pPr marL="1847083" algn="l" defTabSz="4569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12024C"/>
          </a:solidFill>
          <a:latin typeface="Verdana" pitchFamily="34" charset="0"/>
          <a:cs typeface="Arial" charset="0"/>
        </a:defRPr>
      </a:lvl9pPr>
    </p:titleStyle>
    <p:bodyStyle>
      <a:lvl1pPr marL="182563" indent="-182563" algn="l" defTabSz="455613" rtl="0" fontAlgn="base">
        <a:spcBef>
          <a:spcPct val="20000"/>
        </a:spcBef>
        <a:spcAft>
          <a:spcPct val="0"/>
        </a:spcAft>
        <a:buSzPct val="150000"/>
        <a:buFont typeface="Arial" pitchFamily="34" charset="0"/>
        <a:defRPr b="1" cap="all">
          <a:solidFill>
            <a:srgbClr val="404040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458788" indent="-282575" algn="l" defTabSz="455613" rtl="0" fontAlgn="base">
        <a:spcBef>
          <a:spcPct val="20000"/>
        </a:spcBef>
        <a:spcAft>
          <a:spcPct val="0"/>
        </a:spcAft>
        <a:buSzPct val="100000"/>
        <a:buFont typeface="Lucida Grande"/>
        <a:buChar char="−"/>
        <a:defRPr cap="all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630238" indent="-176213" algn="l" defTabSz="455613" rtl="0" fontAlgn="base">
        <a:spcBef>
          <a:spcPct val="20000"/>
        </a:spcBef>
        <a:spcAft>
          <a:spcPct val="0"/>
        </a:spcAft>
        <a:buSzPct val="150000"/>
        <a:buFont typeface="Arial" pitchFamily="34" charset="0"/>
        <a:buChar char="•"/>
        <a:defRPr cap="all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900113" indent="-268288" algn="l" defTabSz="455613" rtl="0" fontAlgn="base">
        <a:spcBef>
          <a:spcPct val="20000"/>
        </a:spcBef>
        <a:spcAft>
          <a:spcPct val="0"/>
        </a:spcAft>
        <a:buSzPct val="100000"/>
        <a:buFont typeface="Lucida Grande"/>
        <a:buChar char="−"/>
        <a:defRPr cap="all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179513" indent="-277813" algn="l" defTabSz="455613" rtl="0" fontAlgn="base">
        <a:spcBef>
          <a:spcPct val="20000"/>
        </a:spcBef>
        <a:spcAft>
          <a:spcPct val="0"/>
        </a:spcAft>
        <a:buSzPct val="150000"/>
        <a:buFont typeface="Arial" pitchFamily="34" charset="0"/>
        <a:buChar char="•"/>
        <a:defRPr cap="all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641852" indent="-278987" algn="l" defTabSz="456961" rtl="0" eaLnBrk="1" fontAlgn="base" hangingPunct="1">
        <a:spcBef>
          <a:spcPct val="20000"/>
        </a:spcBef>
        <a:spcAft>
          <a:spcPct val="0"/>
        </a:spcAft>
        <a:buSzPct val="150000"/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103621" indent="-278987" algn="l" defTabSz="456961" rtl="0" eaLnBrk="1" fontAlgn="base" hangingPunct="1">
        <a:spcBef>
          <a:spcPct val="20000"/>
        </a:spcBef>
        <a:spcAft>
          <a:spcPct val="0"/>
        </a:spcAft>
        <a:buSzPct val="150000"/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565392" indent="-278987" algn="l" defTabSz="456961" rtl="0" eaLnBrk="1" fontAlgn="base" hangingPunct="1">
        <a:spcBef>
          <a:spcPct val="20000"/>
        </a:spcBef>
        <a:spcAft>
          <a:spcPct val="0"/>
        </a:spcAft>
        <a:buSzPct val="150000"/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027164" indent="-278987" algn="l" defTabSz="456961" rtl="0" eaLnBrk="1" fontAlgn="base" hangingPunct="1">
        <a:spcBef>
          <a:spcPct val="20000"/>
        </a:spcBef>
        <a:spcAft>
          <a:spcPct val="0"/>
        </a:spcAft>
        <a:buSzPct val="150000"/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235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1771" algn="l" defTabSz="9235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0" algn="l" defTabSz="9235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2" algn="l" defTabSz="9235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7083" algn="l" defTabSz="9235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08853" algn="l" defTabSz="9235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0623" algn="l" defTabSz="9235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2394" algn="l" defTabSz="9235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94165" algn="l" defTabSz="9235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9" r:id="rId2"/>
    <p:sldLayoutId id="2147483690" r:id="rId3"/>
  </p:sldLayoutIdLst>
  <p:timing>
    <p:tnLst>
      <p:par>
        <p:cTn id="1" dur="indefinite" restart="never" nodeType="tmRoot"/>
      </p:par>
    </p:tnLst>
  </p:timing>
  <p:txStyles>
    <p:titleStyle>
      <a:lvl1pPr algn="l" defTabSz="455613" rtl="0" fontAlgn="base">
        <a:lnSpc>
          <a:spcPct val="90000"/>
        </a:lnSpc>
        <a:spcBef>
          <a:spcPct val="0"/>
        </a:spcBef>
        <a:spcAft>
          <a:spcPct val="0"/>
        </a:spcAft>
        <a:defRPr sz="4400" b="1" cap="all">
          <a:solidFill>
            <a:srgbClr val="12024C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l" defTabSz="455613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024C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defTabSz="455613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024C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defTabSz="455613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024C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defTabSz="455613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024C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61818" algn="l" defTabSz="45700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12024C"/>
          </a:solidFill>
          <a:latin typeface="Verdana" pitchFamily="34" charset="0"/>
          <a:cs typeface="Arial" charset="0"/>
        </a:defRPr>
      </a:lvl6pPr>
      <a:lvl7pPr marL="923635" algn="l" defTabSz="45700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12024C"/>
          </a:solidFill>
          <a:latin typeface="Verdana" pitchFamily="34" charset="0"/>
          <a:cs typeface="Arial" charset="0"/>
        </a:defRPr>
      </a:lvl7pPr>
      <a:lvl8pPr marL="1385453" algn="l" defTabSz="45700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12024C"/>
          </a:solidFill>
          <a:latin typeface="Verdana" pitchFamily="34" charset="0"/>
          <a:cs typeface="Arial" charset="0"/>
        </a:defRPr>
      </a:lvl8pPr>
      <a:lvl9pPr marL="1847271" algn="l" defTabSz="45700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12024C"/>
          </a:solidFill>
          <a:latin typeface="Verdana" pitchFamily="34" charset="0"/>
          <a:cs typeface="Arial" charset="0"/>
        </a:defRPr>
      </a:lvl9pPr>
    </p:titleStyle>
    <p:bodyStyle>
      <a:lvl1pPr marL="182563" indent="-182563" algn="l" defTabSz="455613" rtl="0" fontAlgn="base">
        <a:spcBef>
          <a:spcPct val="20000"/>
        </a:spcBef>
        <a:spcAft>
          <a:spcPct val="0"/>
        </a:spcAft>
        <a:buSzPct val="150000"/>
        <a:buFont typeface="Arial" pitchFamily="34" charset="0"/>
        <a:defRPr b="1" cap="all">
          <a:solidFill>
            <a:srgbClr val="404040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458788" indent="-282575" algn="l" defTabSz="455613" rtl="0" fontAlgn="base">
        <a:spcBef>
          <a:spcPct val="20000"/>
        </a:spcBef>
        <a:spcAft>
          <a:spcPct val="0"/>
        </a:spcAft>
        <a:buSzPct val="100000"/>
        <a:buFont typeface="Lucida Grande"/>
        <a:buChar char="−"/>
        <a:defRPr cap="all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630238" indent="-176213" algn="l" defTabSz="455613" rtl="0" fontAlgn="base">
        <a:spcBef>
          <a:spcPct val="20000"/>
        </a:spcBef>
        <a:spcAft>
          <a:spcPct val="0"/>
        </a:spcAft>
        <a:buSzPct val="150000"/>
        <a:buFont typeface="Arial" pitchFamily="34" charset="0"/>
        <a:buChar char="•"/>
        <a:defRPr cap="all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900113" indent="-268288" algn="l" defTabSz="455613" rtl="0" fontAlgn="base">
        <a:spcBef>
          <a:spcPct val="20000"/>
        </a:spcBef>
        <a:spcAft>
          <a:spcPct val="0"/>
        </a:spcAft>
        <a:buSzPct val="100000"/>
        <a:buFont typeface="Lucida Grande"/>
        <a:buChar char="−"/>
        <a:defRPr cap="all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179513" indent="-277813" algn="l" defTabSz="455613" rtl="0" fontAlgn="base">
        <a:spcBef>
          <a:spcPct val="20000"/>
        </a:spcBef>
        <a:spcAft>
          <a:spcPct val="0"/>
        </a:spcAft>
        <a:buSzPct val="150000"/>
        <a:buFont typeface="Arial" pitchFamily="34" charset="0"/>
        <a:buChar char="•"/>
        <a:defRPr cap="all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642019" indent="-279015" algn="l" defTabSz="457008" rtl="0" eaLnBrk="1" fontAlgn="base" hangingPunct="1">
        <a:spcBef>
          <a:spcPct val="20000"/>
        </a:spcBef>
        <a:spcAft>
          <a:spcPct val="0"/>
        </a:spcAft>
        <a:buSzPct val="150000"/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103836" indent="-279015" algn="l" defTabSz="457008" rtl="0" eaLnBrk="1" fontAlgn="base" hangingPunct="1">
        <a:spcBef>
          <a:spcPct val="20000"/>
        </a:spcBef>
        <a:spcAft>
          <a:spcPct val="0"/>
        </a:spcAft>
        <a:buSzPct val="150000"/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565654" indent="-279015" algn="l" defTabSz="457008" rtl="0" eaLnBrk="1" fontAlgn="base" hangingPunct="1">
        <a:spcBef>
          <a:spcPct val="20000"/>
        </a:spcBef>
        <a:spcAft>
          <a:spcPct val="0"/>
        </a:spcAft>
        <a:buSzPct val="150000"/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027472" indent="-279015" algn="l" defTabSz="457008" rtl="0" eaLnBrk="1" fontAlgn="base" hangingPunct="1">
        <a:spcBef>
          <a:spcPct val="20000"/>
        </a:spcBef>
        <a:spcAft>
          <a:spcPct val="0"/>
        </a:spcAft>
        <a:buSzPct val="150000"/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236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1818" algn="l" defTabSz="9236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3635" algn="l" defTabSz="9236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453" algn="l" defTabSz="9236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7271" algn="l" defTabSz="9236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09089" algn="l" defTabSz="9236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0906" algn="l" defTabSz="9236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2724" algn="l" defTabSz="9236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94542" algn="l" defTabSz="9236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288" y="2349500"/>
            <a:ext cx="6913562" cy="2374900"/>
          </a:xfrm>
          <a:prstGeom prst="rect">
            <a:avLst/>
          </a:prstGeom>
        </p:spPr>
        <p:txBody>
          <a:bodyPr/>
          <a:lstStyle/>
          <a:p>
            <a:pPr defTabSz="457008"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Kapalné odpady,</a:t>
            </a:r>
            <a:b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havarijní plány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47" name="Podnadpis 2"/>
          <p:cNvSpPr>
            <a:spLocks noGrp="1"/>
          </p:cNvSpPr>
          <p:nvPr>
            <p:ph type="subTitle" idx="4294967295"/>
          </p:nvPr>
        </p:nvSpPr>
        <p:spPr bwMode="auto">
          <a:xfrm>
            <a:off x="468313" y="4868863"/>
            <a:ext cx="4535487" cy="406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z="2000" cap="none" dirty="0" smtClean="0"/>
              <a:t>Ing. Tomáš Doležal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95288" y="404813"/>
            <a:ext cx="40608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3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ODPADOVÉ HOSPODÁŘSTVÍ V PRAXI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Popis technologií </a:t>
            </a:r>
            <a:r>
              <a:rPr lang="cs-CZ" sz="1200" dirty="0" smtClean="0"/>
              <a:t>(8)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8777917" cy="3600400"/>
          </a:xfrm>
        </p:spPr>
        <p:txBody>
          <a:bodyPr/>
          <a:lstStyle/>
          <a:p>
            <a:pPr>
              <a:buNone/>
            </a:pPr>
            <a:r>
              <a:rPr lang="cs-CZ" sz="1600" dirty="0" smtClean="0">
                <a:solidFill>
                  <a:schemeClr val="accent1"/>
                </a:solidFill>
                <a:latin typeface="Verdana" pitchFamily="34" charset="0"/>
              </a:rPr>
              <a:t>Neutralizační stanice (NS):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dirty="0" smtClean="0">
                <a:latin typeface="Verdana" pitchFamily="34" charset="0"/>
              </a:rPr>
              <a:t>kyselé a alkalické vody bez obsahu ropných látek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cs-CZ" sz="1600" dirty="0" smtClean="0">
                <a:latin typeface="Verdana" pitchFamily="34" charset="0"/>
              </a:rPr>
              <a:t>kyanidové, zinkovací, niklovací, chromové a </a:t>
            </a:r>
            <a:r>
              <a:rPr lang="cs-CZ" sz="1600" dirty="0" err="1" smtClean="0">
                <a:latin typeface="Verdana" pitchFamily="34" charset="0"/>
              </a:rPr>
              <a:t>fosfátovací</a:t>
            </a:r>
            <a:r>
              <a:rPr lang="cs-CZ" sz="1600" dirty="0" smtClean="0">
                <a:latin typeface="Verdana" pitchFamily="34" charset="0"/>
              </a:rPr>
              <a:t> oplachy a lázně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cs-CZ" sz="1600" dirty="0" smtClean="0">
                <a:latin typeface="Verdana" pitchFamily="34" charset="0"/>
              </a:rPr>
              <a:t>odpadní kyseliny a hydroxidy a jejich roztoky, mořící roztoky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cs-CZ" sz="1600" dirty="0" smtClean="0">
                <a:latin typeface="Verdana" pitchFamily="34" charset="0"/>
              </a:rPr>
              <a:t>vody s obsahem těžkých kovů (Ni, Zn, </a:t>
            </a:r>
            <a:r>
              <a:rPr lang="cs-CZ" sz="1600" dirty="0" err="1" smtClean="0">
                <a:latin typeface="Verdana" pitchFamily="34" charset="0"/>
              </a:rPr>
              <a:t>Fe</a:t>
            </a:r>
            <a:r>
              <a:rPr lang="cs-CZ" sz="1600" dirty="0" smtClean="0">
                <a:latin typeface="Verdana" pitchFamily="34" charset="0"/>
              </a:rPr>
              <a:t>, </a:t>
            </a:r>
            <a:r>
              <a:rPr lang="cs-CZ" sz="1600" dirty="0" err="1" smtClean="0">
                <a:latin typeface="Verdana" pitchFamily="34" charset="0"/>
              </a:rPr>
              <a:t>Cr</a:t>
            </a:r>
            <a:r>
              <a:rPr lang="cs-CZ" sz="1600" dirty="0" smtClean="0">
                <a:latin typeface="Verdana" pitchFamily="34" charset="0"/>
              </a:rPr>
              <a:t>, </a:t>
            </a:r>
            <a:r>
              <a:rPr lang="cs-CZ" sz="1600" dirty="0" err="1" smtClean="0">
                <a:latin typeface="Verdana" pitchFamily="34" charset="0"/>
              </a:rPr>
              <a:t>Cu</a:t>
            </a:r>
            <a:r>
              <a:rPr lang="cs-CZ" sz="1600" dirty="0" smtClean="0">
                <a:latin typeface="Verdana" pitchFamily="34" charset="0"/>
              </a:rPr>
              <a:t>, Co, …)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cs-CZ" sz="1600" dirty="0" smtClean="0">
                <a:latin typeface="Verdana" pitchFamily="34" charset="0"/>
              </a:rPr>
              <a:t>ostatní vody s anorganickým znečištěním</a:t>
            </a:r>
          </a:p>
          <a:p>
            <a:pPr>
              <a:buNone/>
            </a:pPr>
            <a:r>
              <a:rPr lang="cs-CZ" sz="1600" dirty="0" smtClean="0">
                <a:solidFill>
                  <a:schemeClr val="accent1"/>
                </a:solidFill>
                <a:latin typeface="Verdana" pitchFamily="34" charset="0"/>
              </a:rPr>
              <a:t>Deemulgační stanice (DS):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dirty="0" smtClean="0">
                <a:latin typeface="Verdana" pitchFamily="34" charset="0"/>
              </a:rPr>
              <a:t>zaolejované vody, odpadní oleje, OV a kaly z </a:t>
            </a:r>
            <a:r>
              <a:rPr lang="cs-CZ" sz="1600" dirty="0" err="1" smtClean="0">
                <a:latin typeface="Verdana" pitchFamily="34" charset="0"/>
              </a:rPr>
              <a:t>lapolů</a:t>
            </a:r>
            <a:r>
              <a:rPr lang="cs-CZ" sz="1600" dirty="0" smtClean="0">
                <a:latin typeface="Verdana" pitchFamily="34" charset="0"/>
              </a:rPr>
              <a:t>, ORL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cs-CZ" sz="1600" dirty="0" smtClean="0">
                <a:latin typeface="Verdana" pitchFamily="34" charset="0"/>
              </a:rPr>
              <a:t>odpady z odmašťování, prací vody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cs-CZ" sz="1600" dirty="0" smtClean="0">
                <a:latin typeface="Verdana" pitchFamily="34" charset="0"/>
              </a:rPr>
              <a:t>emulze (minerální, řezné, nechlorované)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cs-CZ" sz="1600" dirty="0" smtClean="0">
                <a:latin typeface="Verdana" pitchFamily="34" charset="0"/>
              </a:rPr>
              <a:t>ropné kaly, odpady a OV s obsahem ropných látek</a:t>
            </a:r>
          </a:p>
          <a:p>
            <a:pPr>
              <a:buNone/>
            </a:pPr>
            <a:r>
              <a:rPr lang="cs-CZ" sz="1600" dirty="0" smtClean="0">
                <a:solidFill>
                  <a:schemeClr val="accent1"/>
                </a:solidFill>
                <a:latin typeface="Verdana" pitchFamily="34" charset="0"/>
              </a:rPr>
              <a:t>Gravitační separace (GS)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smtClean="0">
                <a:latin typeface="Verdana" pitchFamily="34" charset="0"/>
              </a:rPr>
              <a:t>úprava </a:t>
            </a:r>
            <a:r>
              <a:rPr lang="cs-CZ" sz="1600" dirty="0" smtClean="0">
                <a:latin typeface="Verdana" pitchFamily="34" charset="0"/>
              </a:rPr>
              <a:t>kapalných odpadů a OV s vysokým podílem mech. nečistot</a:t>
            </a:r>
          </a:p>
          <a:p>
            <a:pPr lvl="1"/>
            <a:endParaRPr lang="cs-CZ" sz="1600" dirty="0">
              <a:latin typeface="Verdana" pitchFamily="34" charset="0"/>
            </a:endParaRPr>
          </a:p>
        </p:txBody>
      </p:sp>
      <p:pic>
        <p:nvPicPr>
          <p:cNvPr id="4" name="Picture 2" descr="C:\Documents and Settings\dolezal\Plocha\PROVOZY\RŮZNÉ\Foto - NS, DS SITA CZ a.s\Němčice nad Hanou\Odsazovací jímky 008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4400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Popis technologií </a:t>
            </a:r>
            <a:r>
              <a:rPr lang="cs-CZ" sz="1200" dirty="0" smtClean="0"/>
              <a:t>(9)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2235" y="1552014"/>
            <a:ext cx="8777917" cy="1444938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	</a:t>
            </a:r>
            <a:r>
              <a:rPr lang="cs-CZ" dirty="0" smtClean="0">
                <a:solidFill>
                  <a:schemeClr val="accent1"/>
                </a:solidFill>
              </a:rPr>
              <a:t>Technologie NS/DS</a:t>
            </a:r>
            <a:r>
              <a:rPr lang="cs-CZ" dirty="0" smtClean="0"/>
              <a:t> využívají standardních, po desítky let neměnných fyzikálně-chemických principů, stále uvedených jako BAT v dokumentech BREF. </a:t>
            </a:r>
          </a:p>
          <a:p>
            <a:pPr>
              <a:buNone/>
            </a:pPr>
            <a:r>
              <a:rPr lang="cs-CZ" dirty="0" smtClean="0"/>
              <a:t>	</a:t>
            </a:r>
          </a:p>
          <a:p>
            <a:pPr>
              <a:buNone/>
            </a:pPr>
            <a:r>
              <a:rPr lang="cs-CZ" dirty="0" smtClean="0"/>
              <a:t>	Jde zejména o následující procesy: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323528" y="3068960"/>
          <a:ext cx="8424936" cy="2376261"/>
        </p:xfrm>
        <a:graphic>
          <a:graphicData uri="http://schemas.openxmlformats.org/drawingml/2006/table">
            <a:tbl>
              <a:tblPr/>
              <a:tblGrid>
                <a:gridCol w="1010993"/>
                <a:gridCol w="2538877"/>
                <a:gridCol w="930405"/>
                <a:gridCol w="3944661"/>
              </a:tblGrid>
              <a:tr h="28978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i="0" dirty="0">
                          <a:latin typeface="Verdana"/>
                          <a:ea typeface="Times New Roman"/>
                          <a:cs typeface="Times New Roman"/>
                        </a:rPr>
                        <a:t>BREF - Nakládání s odpadními vodami</a:t>
                      </a:r>
                      <a:endParaRPr lang="cs-CZ" sz="12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i="0" dirty="0">
                          <a:latin typeface="Verdana"/>
                          <a:ea typeface="Times New Roman"/>
                          <a:cs typeface="Times New Roman"/>
                        </a:rPr>
                        <a:t>BREF - Zpracování odpadů</a:t>
                      </a:r>
                      <a:endParaRPr lang="cs-CZ" sz="12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60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latin typeface="Verdana"/>
                          <a:ea typeface="Times New Roman"/>
                          <a:cs typeface="Times New Roman"/>
                        </a:rPr>
                        <a:t>3.3.4.1.2. </a:t>
                      </a:r>
                      <a:endParaRPr lang="cs-CZ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Verdana"/>
                          <a:ea typeface="Times New Roman"/>
                          <a:cs typeface="Times New Roman"/>
                        </a:rPr>
                        <a:t>sedimentace pevných látek</a:t>
                      </a:r>
                      <a:endParaRPr lang="cs-CZ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latin typeface="Verdana"/>
                          <a:ea typeface="Times New Roman"/>
                          <a:cs typeface="Times New Roman"/>
                        </a:rPr>
                        <a:t>4.3.1.3. </a:t>
                      </a:r>
                      <a:endParaRPr lang="cs-CZ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Verdana"/>
                          <a:ea typeface="Times New Roman"/>
                          <a:cs typeface="Times New Roman"/>
                        </a:rPr>
                        <a:t>neutralizace</a:t>
                      </a:r>
                      <a:endParaRPr lang="cs-CZ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latin typeface="Verdana"/>
                          <a:ea typeface="Times New Roman"/>
                          <a:cs typeface="Times New Roman"/>
                        </a:rPr>
                        <a:t>3.3.4.1.6. </a:t>
                      </a:r>
                      <a:endParaRPr lang="cs-CZ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Verdana"/>
                          <a:ea typeface="Times New Roman"/>
                          <a:cs typeface="Times New Roman"/>
                        </a:rPr>
                        <a:t>separace vody a olejů</a:t>
                      </a:r>
                      <a:endParaRPr lang="cs-CZ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latin typeface="Verdana"/>
                          <a:ea typeface="Times New Roman"/>
                          <a:cs typeface="Times New Roman"/>
                        </a:rPr>
                        <a:t>4.3.1.4. </a:t>
                      </a:r>
                      <a:endParaRPr lang="cs-CZ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Verdana"/>
                          <a:ea typeface="Times New Roman"/>
                          <a:cs typeface="Times New Roman"/>
                        </a:rPr>
                        <a:t>srážení kovů</a:t>
                      </a:r>
                      <a:endParaRPr lang="cs-CZ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latin typeface="Verdana"/>
                          <a:ea typeface="Times New Roman"/>
                          <a:cs typeface="Times New Roman"/>
                        </a:rPr>
                        <a:t>3.3.4.2.1. </a:t>
                      </a:r>
                      <a:endParaRPr lang="cs-CZ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Verdana"/>
                          <a:ea typeface="Times New Roman"/>
                          <a:cs typeface="Times New Roman"/>
                        </a:rPr>
                        <a:t>srážení</a:t>
                      </a:r>
                      <a:endParaRPr lang="cs-CZ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latin typeface="Verdana"/>
                          <a:ea typeface="Times New Roman"/>
                          <a:cs typeface="Times New Roman"/>
                        </a:rPr>
                        <a:t>4.3.1.5. </a:t>
                      </a:r>
                      <a:endParaRPr lang="cs-CZ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Verdana"/>
                          <a:ea typeface="Times New Roman"/>
                          <a:cs typeface="Times New Roman"/>
                        </a:rPr>
                        <a:t>rozrážení emulzí</a:t>
                      </a:r>
                      <a:endParaRPr lang="cs-CZ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latin typeface="Verdana"/>
                          <a:ea typeface="Times New Roman"/>
                          <a:cs typeface="Times New Roman"/>
                        </a:rPr>
                        <a:t>3.3.4.2.3. </a:t>
                      </a:r>
                      <a:endParaRPr lang="cs-CZ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Verdana"/>
                          <a:ea typeface="Times New Roman"/>
                          <a:cs typeface="Times New Roman"/>
                        </a:rPr>
                        <a:t>chemická oxidace</a:t>
                      </a:r>
                      <a:endParaRPr lang="cs-CZ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latin typeface="Verdana"/>
                          <a:ea typeface="Times New Roman"/>
                          <a:cs typeface="Times New Roman"/>
                        </a:rPr>
                        <a:t>4.3.1.6.</a:t>
                      </a:r>
                      <a:endParaRPr lang="cs-CZ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Verdana"/>
                          <a:ea typeface="Times New Roman"/>
                          <a:cs typeface="Times New Roman"/>
                        </a:rPr>
                        <a:t>oxidace/redukce</a:t>
                      </a:r>
                      <a:endParaRPr lang="cs-CZ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latin typeface="Verdana"/>
                          <a:ea typeface="Times New Roman"/>
                          <a:cs typeface="Times New Roman"/>
                        </a:rPr>
                        <a:t>3.3.4.2.6. </a:t>
                      </a:r>
                      <a:endParaRPr lang="cs-CZ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Verdana"/>
                          <a:ea typeface="Times New Roman"/>
                          <a:cs typeface="Times New Roman"/>
                        </a:rPr>
                        <a:t>chemická redukce</a:t>
                      </a:r>
                      <a:endParaRPr lang="cs-CZ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latin typeface="Verdana"/>
                          <a:ea typeface="Times New Roman"/>
                          <a:cs typeface="Times New Roman"/>
                        </a:rPr>
                        <a:t>4.3.1.7. </a:t>
                      </a:r>
                      <a:endParaRPr lang="cs-CZ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Verdana"/>
                          <a:ea typeface="Times New Roman"/>
                          <a:cs typeface="Times New Roman"/>
                        </a:rPr>
                        <a:t>techniky </a:t>
                      </a:r>
                      <a:r>
                        <a:rPr lang="cs-CZ" sz="1200" b="1" dirty="0" err="1">
                          <a:latin typeface="Verdana"/>
                          <a:ea typeface="Times New Roman"/>
                          <a:cs typeface="Times New Roman"/>
                        </a:rPr>
                        <a:t>zprac</a:t>
                      </a:r>
                      <a:r>
                        <a:rPr lang="cs-CZ" sz="1200" b="1" dirty="0">
                          <a:latin typeface="Verdana"/>
                          <a:ea typeface="Times New Roman"/>
                          <a:cs typeface="Times New Roman"/>
                        </a:rPr>
                        <a:t>. odpadů s </a:t>
                      </a:r>
                      <a:r>
                        <a:rPr lang="cs-CZ" sz="1200" b="1" dirty="0" err="1">
                          <a:latin typeface="Verdana"/>
                          <a:ea typeface="Times New Roman"/>
                          <a:cs typeface="Times New Roman"/>
                        </a:rPr>
                        <a:t>obs</a:t>
                      </a:r>
                      <a:r>
                        <a:rPr lang="cs-CZ" sz="1200" b="1" dirty="0">
                          <a:latin typeface="Verdana"/>
                          <a:ea typeface="Times New Roman"/>
                          <a:cs typeface="Times New Roman"/>
                        </a:rPr>
                        <a:t>. kyanidů</a:t>
                      </a:r>
                      <a:endParaRPr lang="cs-CZ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latin typeface="Verdana"/>
                          <a:ea typeface="Times New Roman"/>
                          <a:cs typeface="Times New Roman"/>
                        </a:rPr>
                        <a:t>3.3.4.2.7. </a:t>
                      </a:r>
                      <a:endParaRPr lang="cs-CZ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Verdana"/>
                          <a:ea typeface="Times New Roman"/>
                          <a:cs typeface="Times New Roman"/>
                        </a:rPr>
                        <a:t>chemická hydrolýza</a:t>
                      </a:r>
                      <a:endParaRPr lang="cs-CZ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latin typeface="Verdana"/>
                          <a:ea typeface="Times New Roman"/>
                          <a:cs typeface="Times New Roman"/>
                        </a:rPr>
                        <a:t>4.3.1.8. </a:t>
                      </a:r>
                      <a:endParaRPr lang="cs-CZ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Verdana"/>
                          <a:ea typeface="Times New Roman"/>
                          <a:cs typeface="Times New Roman"/>
                        </a:rPr>
                        <a:t>techniky </a:t>
                      </a:r>
                      <a:r>
                        <a:rPr lang="cs-CZ" sz="1200" b="1" dirty="0" err="1">
                          <a:latin typeface="Verdana"/>
                          <a:ea typeface="Times New Roman"/>
                          <a:cs typeface="Times New Roman"/>
                        </a:rPr>
                        <a:t>zprac</a:t>
                      </a:r>
                      <a:r>
                        <a:rPr lang="cs-CZ" sz="1200" b="1" dirty="0">
                          <a:latin typeface="Verdana"/>
                          <a:ea typeface="Times New Roman"/>
                          <a:cs typeface="Times New Roman"/>
                        </a:rPr>
                        <a:t>. odpadů s </a:t>
                      </a:r>
                      <a:r>
                        <a:rPr lang="cs-CZ" sz="1200" b="1" dirty="0" err="1">
                          <a:latin typeface="Verdana"/>
                          <a:ea typeface="Times New Roman"/>
                          <a:cs typeface="Times New Roman"/>
                        </a:rPr>
                        <a:t>obs</a:t>
                      </a:r>
                      <a:r>
                        <a:rPr lang="cs-CZ" sz="1200" b="1" dirty="0">
                          <a:latin typeface="Verdana"/>
                          <a:ea typeface="Times New Roman"/>
                          <a:cs typeface="Times New Roman"/>
                        </a:rPr>
                        <a:t>. sloučenin Cr</a:t>
                      </a:r>
                      <a:r>
                        <a:rPr lang="cs-CZ" sz="1200" b="1" baseline="30000" dirty="0">
                          <a:latin typeface="Verdana"/>
                          <a:ea typeface="Times New Roman"/>
                          <a:cs typeface="Times New Roman"/>
                        </a:rPr>
                        <a:t>6+</a:t>
                      </a:r>
                      <a:endParaRPr lang="cs-CZ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latin typeface="Verdana"/>
                          <a:ea typeface="Times New Roman"/>
                          <a:cs typeface="Times New Roman"/>
                        </a:rPr>
                        <a:t>3.3.4.2.9. </a:t>
                      </a:r>
                      <a:endParaRPr lang="cs-CZ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Verdana"/>
                          <a:ea typeface="Times New Roman"/>
                          <a:cs typeface="Times New Roman"/>
                        </a:rPr>
                        <a:t>adsorpce</a:t>
                      </a:r>
                      <a:endParaRPr lang="cs-CZ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latin typeface="Verdana"/>
                          <a:ea typeface="Times New Roman"/>
                          <a:cs typeface="Times New Roman"/>
                        </a:rPr>
                        <a:t>4.3.1.12. </a:t>
                      </a:r>
                      <a:endParaRPr lang="cs-CZ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Verdana"/>
                          <a:ea typeface="Times New Roman"/>
                          <a:cs typeface="Times New Roman"/>
                        </a:rPr>
                        <a:t>filtrace</a:t>
                      </a:r>
                      <a:endParaRPr lang="cs-CZ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latin typeface="Verdana"/>
                          <a:ea typeface="Times New Roman"/>
                          <a:cs typeface="Times New Roman"/>
                        </a:rPr>
                        <a:t>4.3.1.16. </a:t>
                      </a:r>
                      <a:endParaRPr lang="cs-CZ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Verdana"/>
                          <a:ea typeface="Times New Roman"/>
                          <a:cs typeface="Times New Roman"/>
                        </a:rPr>
                        <a:t>sedimentace</a:t>
                      </a:r>
                      <a:endParaRPr lang="cs-CZ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cs-CZ" sz="1200" b="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cs-CZ" sz="12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Popis technologií </a:t>
            </a:r>
            <a:r>
              <a:rPr lang="cs-CZ" sz="1200" dirty="0" smtClean="0"/>
              <a:t>(10)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8777917" cy="4752528"/>
          </a:xfrm>
        </p:spPr>
        <p:txBody>
          <a:bodyPr/>
          <a:lstStyle/>
          <a:p>
            <a:pPr algn="ctr">
              <a:buNone/>
            </a:pPr>
            <a:r>
              <a:rPr lang="cs-CZ" sz="2400" dirty="0" smtClean="0">
                <a:solidFill>
                  <a:schemeClr val="accent1"/>
                </a:solidFill>
              </a:rPr>
              <a:t>Stručný popis technologie „Neutralizace“</a:t>
            </a:r>
          </a:p>
          <a:p>
            <a:r>
              <a:rPr lang="cs-CZ" sz="1800" dirty="0" smtClean="0">
                <a:solidFill>
                  <a:schemeClr val="accent1"/>
                </a:solidFill>
              </a:rPr>
              <a:t>Odstranění kyanidových (CN</a:t>
            </a:r>
            <a:r>
              <a:rPr lang="cs-CZ" sz="1800" baseline="30000" dirty="0" smtClean="0">
                <a:solidFill>
                  <a:schemeClr val="accent1"/>
                </a:solidFill>
              </a:rPr>
              <a:t>-</a:t>
            </a:r>
            <a:r>
              <a:rPr lang="cs-CZ" sz="1800" dirty="0" smtClean="0">
                <a:solidFill>
                  <a:schemeClr val="accent1"/>
                </a:solidFill>
              </a:rPr>
              <a:t>) vod: </a:t>
            </a:r>
            <a:r>
              <a:rPr lang="cs-CZ" sz="1800" b="0" dirty="0" smtClean="0"/>
              <a:t>Úprava se provádí oxidací kyanidů </a:t>
            </a:r>
            <a:r>
              <a:rPr lang="cs-CZ" sz="1800" dirty="0" smtClean="0"/>
              <a:t>chlornanem sodným</a:t>
            </a:r>
            <a:r>
              <a:rPr lang="cs-CZ" sz="1800" b="0" dirty="0" smtClean="0"/>
              <a:t>. Kapalný odpad s obsahem kyanidů je nutné z bezpečnostních důvodů udržovat při vysokém pH (&gt;10,5), k zamezení tvorby kyanovodíku nebo </a:t>
            </a:r>
            <a:r>
              <a:rPr lang="cs-CZ" sz="1800" b="0" dirty="0" err="1" smtClean="0"/>
              <a:t>chlorkyanu</a:t>
            </a:r>
            <a:r>
              <a:rPr lang="cs-CZ" sz="1800" b="0" dirty="0" smtClean="0"/>
              <a:t>. </a:t>
            </a:r>
          </a:p>
          <a:p>
            <a:r>
              <a:rPr lang="cs-CZ" sz="1800" dirty="0" smtClean="0">
                <a:solidFill>
                  <a:schemeClr val="accent1"/>
                </a:solidFill>
              </a:rPr>
              <a:t>Odstranění chromových (Cr</a:t>
            </a:r>
            <a:r>
              <a:rPr lang="cs-CZ" sz="1800" baseline="30000" dirty="0" smtClean="0">
                <a:solidFill>
                  <a:schemeClr val="accent1"/>
                </a:solidFill>
              </a:rPr>
              <a:t>6+</a:t>
            </a:r>
            <a:r>
              <a:rPr lang="cs-CZ" sz="1800" dirty="0" smtClean="0">
                <a:solidFill>
                  <a:schemeClr val="accent1"/>
                </a:solidFill>
              </a:rPr>
              <a:t>) vod: </a:t>
            </a:r>
            <a:r>
              <a:rPr lang="cs-CZ" sz="1800" b="0" dirty="0" smtClean="0"/>
              <a:t>Úprava chromových vod se provádí redukcí šestimocného chrómu pomocí </a:t>
            </a:r>
            <a:r>
              <a:rPr lang="cs-CZ" sz="1800" dirty="0" err="1" smtClean="0"/>
              <a:t>disiřičitanu</a:t>
            </a:r>
            <a:r>
              <a:rPr lang="cs-CZ" sz="1800" dirty="0" smtClean="0"/>
              <a:t> sodného</a:t>
            </a:r>
            <a:r>
              <a:rPr lang="cs-CZ" sz="1800" b="0" dirty="0" smtClean="0"/>
              <a:t> v kyselém prostředí na netoxickou sraženinu trojmocného chrómu.</a:t>
            </a:r>
          </a:p>
          <a:p>
            <a:r>
              <a:rPr lang="cs-CZ" sz="1800" dirty="0" smtClean="0">
                <a:solidFill>
                  <a:schemeClr val="accent1"/>
                </a:solidFill>
              </a:rPr>
              <a:t>Odstranění vod s obsahem těžkých kovů: </a:t>
            </a:r>
            <a:r>
              <a:rPr lang="cs-CZ" sz="1800" b="0" dirty="0" smtClean="0"/>
              <a:t>Detoxikace kapalných odpadů od těžkých kovů je z podstatné části umožněna jednoduchým převedením na málo rozpustné hydroxidy kovů (R(OH)</a:t>
            </a:r>
            <a:r>
              <a:rPr lang="cs-CZ" sz="1800" b="0" baseline="-25000" dirty="0" smtClean="0"/>
              <a:t>2</a:t>
            </a:r>
            <a:r>
              <a:rPr lang="cs-CZ" sz="1800" b="0" dirty="0" smtClean="0"/>
              <a:t>) – srážení </a:t>
            </a:r>
            <a:r>
              <a:rPr lang="cs-CZ" sz="1800" dirty="0" smtClean="0"/>
              <a:t>hydroxidem sodným nebo vápenným mlékem a </a:t>
            </a:r>
            <a:r>
              <a:rPr lang="cs-CZ" sz="1800" dirty="0" err="1" smtClean="0"/>
              <a:t>koagulanty</a:t>
            </a:r>
            <a:r>
              <a:rPr lang="cs-CZ" sz="1800" b="0" dirty="0" smtClean="0"/>
              <a:t>.</a:t>
            </a:r>
          </a:p>
          <a:p>
            <a:pPr>
              <a:buNone/>
            </a:pPr>
            <a:r>
              <a:rPr lang="cs-CZ" sz="1800" b="0" dirty="0" smtClean="0"/>
              <a:t>	V případě vod s vysokou koncentrací kovů (Ni, Zn, Cd, …), lze použít </a:t>
            </a:r>
            <a:r>
              <a:rPr lang="cs-CZ" sz="1800" dirty="0" smtClean="0"/>
              <a:t>sulfidu sodného</a:t>
            </a:r>
            <a:r>
              <a:rPr lang="cs-CZ" sz="1800" b="0" dirty="0" smtClean="0"/>
              <a:t>, při pH účinném pro příslušný kov. Přebytek nežádoucích sulfidových iontů je pak nutné odstranit přídavkem peroxidu vodíku, který převádí sulfidové ionty na síranové.</a:t>
            </a:r>
          </a:p>
          <a:p>
            <a:pPr>
              <a:buNone/>
            </a:pPr>
            <a:r>
              <a:rPr lang="cs-CZ" sz="1800" b="0" dirty="0" smtClean="0"/>
              <a:t>	</a:t>
            </a:r>
            <a:r>
              <a:rPr lang="cs-CZ" sz="1800" b="0" i="1" dirty="0" smtClean="0"/>
              <a:t>Pozn.: Pro zajištění celkové efektivnosti procesu neutralizační reakce (ekonomika) lze používat kyselé a alkalické koncentráty (např. odmašťovací nebo mořící lázně) na </a:t>
            </a:r>
            <a:r>
              <a:rPr lang="cs-CZ" sz="1800" i="1" dirty="0" smtClean="0"/>
              <a:t>vzájemnou neutralizaci</a:t>
            </a:r>
            <a:r>
              <a:rPr lang="cs-CZ" sz="1800" b="0" i="1" dirty="0" smtClean="0"/>
              <a:t>.</a:t>
            </a:r>
            <a:endParaRPr lang="cs-CZ" sz="1800" b="0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Popis technologií </a:t>
            </a:r>
            <a:r>
              <a:rPr lang="cs-CZ" sz="1200" dirty="0" smtClean="0"/>
              <a:t>(11)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sz="2400" dirty="0" smtClean="0">
                <a:solidFill>
                  <a:schemeClr val="accent1"/>
                </a:solidFill>
              </a:rPr>
              <a:t>Stručný popis technologie „Deemulgace“</a:t>
            </a:r>
          </a:p>
          <a:p>
            <a:r>
              <a:rPr lang="cs-CZ" b="0" dirty="0" smtClean="0"/>
              <a:t>V </a:t>
            </a:r>
            <a:r>
              <a:rPr lang="cs-CZ" dirty="0" smtClean="0"/>
              <a:t>první fázi </a:t>
            </a:r>
            <a:r>
              <a:rPr lang="cs-CZ" b="0" dirty="0" smtClean="0"/>
              <a:t>se upraví dávkováním H</a:t>
            </a:r>
            <a:r>
              <a:rPr lang="cs-CZ" b="0" baseline="-25000" dirty="0" smtClean="0"/>
              <a:t>2</a:t>
            </a:r>
            <a:r>
              <a:rPr lang="cs-CZ" b="0" dirty="0" smtClean="0"/>
              <a:t>SO</a:t>
            </a:r>
            <a:r>
              <a:rPr lang="cs-CZ" b="0" baseline="-25000" dirty="0" smtClean="0"/>
              <a:t>4</a:t>
            </a:r>
            <a:r>
              <a:rPr lang="cs-CZ" b="0" dirty="0" smtClean="0"/>
              <a:t> hodnota pH na méně než 1 a promíchaná kapalina je uvedena do klidové fáze, kdy dojde k uvolnění („rozražení“) ropných látek na hladinu kapaliny (vytvoření rozhraní olej/voda). </a:t>
            </a:r>
          </a:p>
          <a:p>
            <a:r>
              <a:rPr lang="cs-CZ" b="0" dirty="0" smtClean="0"/>
              <a:t>Ve </a:t>
            </a:r>
            <a:r>
              <a:rPr lang="cs-CZ" dirty="0" smtClean="0"/>
              <a:t>druhé fázi </a:t>
            </a:r>
            <a:r>
              <a:rPr lang="cs-CZ" b="0" dirty="0" smtClean="0"/>
              <a:t>probíhá separace odloučených ropných látek – „</a:t>
            </a:r>
            <a:r>
              <a:rPr lang="cs-CZ" b="0" dirty="0" err="1" smtClean="0"/>
              <a:t>deemulgačního</a:t>
            </a:r>
            <a:r>
              <a:rPr lang="cs-CZ" b="0" dirty="0" smtClean="0"/>
              <a:t>“ oleje. Vyžaduje-li si to charakteristika čištěné vody, pak po oddělení </a:t>
            </a:r>
            <a:r>
              <a:rPr lang="cs-CZ" b="0" dirty="0" err="1" smtClean="0"/>
              <a:t>deemulgačního</a:t>
            </a:r>
            <a:r>
              <a:rPr lang="cs-CZ" b="0" dirty="0" smtClean="0"/>
              <a:t> oleje od vody, je voda dočištěna pomocí bentonitu a vhodného koagulantu (FeCl</a:t>
            </a:r>
            <a:r>
              <a:rPr lang="cs-CZ" b="0" baseline="-25000" dirty="0" smtClean="0"/>
              <a:t>3</a:t>
            </a:r>
            <a:r>
              <a:rPr lang="cs-CZ" b="0" dirty="0" smtClean="0"/>
              <a:t>, Fe</a:t>
            </a:r>
            <a:r>
              <a:rPr lang="cs-CZ" b="0" baseline="-25000" dirty="0" smtClean="0"/>
              <a:t>2</a:t>
            </a:r>
            <a:r>
              <a:rPr lang="cs-CZ" b="0" dirty="0" smtClean="0"/>
              <a:t>(SO</a:t>
            </a:r>
            <a:r>
              <a:rPr lang="cs-CZ" b="0" baseline="-25000" dirty="0" smtClean="0"/>
              <a:t>4</a:t>
            </a:r>
            <a:r>
              <a:rPr lang="cs-CZ" b="0" dirty="0" smtClean="0"/>
              <a:t>)</a:t>
            </a:r>
            <a:r>
              <a:rPr lang="cs-CZ" b="0" baseline="-25000" dirty="0" smtClean="0"/>
              <a:t>3</a:t>
            </a:r>
            <a:r>
              <a:rPr lang="cs-CZ" b="0" dirty="0" smtClean="0"/>
              <a:t>, Al</a:t>
            </a:r>
            <a:r>
              <a:rPr lang="cs-CZ" b="0" baseline="-25000" dirty="0" smtClean="0"/>
              <a:t>2</a:t>
            </a:r>
            <a:r>
              <a:rPr lang="cs-CZ" b="0" dirty="0" smtClean="0"/>
              <a:t>(SO</a:t>
            </a:r>
            <a:r>
              <a:rPr lang="cs-CZ" b="0" baseline="-25000" dirty="0" smtClean="0"/>
              <a:t>4</a:t>
            </a:r>
            <a:r>
              <a:rPr lang="cs-CZ" b="0" dirty="0" smtClean="0"/>
              <a:t>)</a:t>
            </a:r>
            <a:r>
              <a:rPr lang="cs-CZ" b="0" baseline="-25000" dirty="0" smtClean="0"/>
              <a:t>3</a:t>
            </a:r>
            <a:r>
              <a:rPr lang="cs-CZ" b="0" dirty="0" smtClean="0"/>
              <a:t> nebo jiný). </a:t>
            </a:r>
          </a:p>
          <a:p>
            <a:r>
              <a:rPr lang="cs-CZ" b="0" dirty="0" smtClean="0"/>
              <a:t>Ve </a:t>
            </a:r>
            <a:r>
              <a:rPr lang="cs-CZ" dirty="0" smtClean="0"/>
              <a:t>třetí fázi</a:t>
            </a:r>
            <a:r>
              <a:rPr lang="cs-CZ" b="0" dirty="0" smtClean="0"/>
              <a:t> jsou po úpravě pH a následné sedimentaci odděleny kaly k dalšímu odvodnění a odpadní voda je dále dočištěna v neutralizační stanici nebo přímo vypuštěna např. do kanalizace.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Popis technologií </a:t>
            </a:r>
            <a:r>
              <a:rPr lang="cs-CZ" sz="1200" dirty="0" smtClean="0"/>
              <a:t>(12)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340768"/>
            <a:ext cx="8777917" cy="4548084"/>
          </a:xfrm>
        </p:spPr>
        <p:txBody>
          <a:bodyPr/>
          <a:lstStyle/>
          <a:p>
            <a:pPr algn="ctr">
              <a:buNone/>
            </a:pPr>
            <a:r>
              <a:rPr lang="cs-CZ" sz="2400" dirty="0" smtClean="0">
                <a:solidFill>
                  <a:schemeClr val="accent1"/>
                </a:solidFill>
              </a:rPr>
              <a:t>Technické provedení NS/DS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sz="1800" dirty="0" smtClean="0"/>
              <a:t>Podle způsobu příjmu odpadů a jejich kvalitativní proměnlivosti lze NS/DS řešit v několika základních technických provedeních, ovlivňujících náročnost obsluhy a jejich vlastní provozování.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sz="1800" dirty="0" smtClean="0">
                <a:solidFill>
                  <a:schemeClr val="accent1"/>
                </a:solidFill>
              </a:rPr>
              <a:t>Mezi základní dělení technického provedení patří:</a:t>
            </a:r>
          </a:p>
          <a:p>
            <a:pPr marL="720000">
              <a:buNone/>
            </a:pPr>
            <a:r>
              <a:rPr lang="cs-CZ" sz="1800" dirty="0" smtClean="0"/>
              <a:t>	kontinuální provoz	  x	diskontinuální provoz</a:t>
            </a:r>
          </a:p>
          <a:p>
            <a:pPr marL="720000">
              <a:buNone/>
            </a:pPr>
            <a:r>
              <a:rPr lang="cs-CZ" sz="1800" dirty="0" smtClean="0"/>
              <a:t>	halové provedení	  x	venkovní provedení</a:t>
            </a:r>
          </a:p>
          <a:p>
            <a:r>
              <a:rPr lang="cs-CZ" sz="1800" dirty="0" smtClean="0">
                <a:solidFill>
                  <a:schemeClr val="accent1"/>
                </a:solidFill>
              </a:rPr>
              <a:t>Kontinuální provoz</a:t>
            </a:r>
            <a:r>
              <a:rPr lang="cs-CZ" sz="1800" dirty="0" smtClean="0"/>
              <a:t> </a:t>
            </a:r>
            <a:r>
              <a:rPr lang="cs-CZ" sz="1800" b="0" dirty="0" smtClean="0"/>
              <a:t>je svým charakterem provedení určený spíše pro </a:t>
            </a:r>
            <a:r>
              <a:rPr lang="cs-CZ" sz="1800" dirty="0" smtClean="0"/>
              <a:t>jeden druh vstupního kapalného odpadu s</a:t>
            </a:r>
            <a:r>
              <a:rPr lang="cs-CZ" sz="1800" b="0" dirty="0" smtClean="0"/>
              <a:t> víceméně </a:t>
            </a:r>
            <a:r>
              <a:rPr lang="cs-CZ" sz="1800" dirty="0" smtClean="0"/>
              <a:t>neměnným kvalitativním i kvantitativním zatížením obsažených polutantů</a:t>
            </a:r>
            <a:r>
              <a:rPr lang="cs-CZ" sz="1800" b="0" dirty="0" smtClean="0"/>
              <a:t>, kdy se chod celé NS/DS programově nastaví na dané parametry dávkování CHL/CHP (</a:t>
            </a:r>
            <a:r>
              <a:rPr lang="cs-CZ" sz="1800" b="0" dirty="0" err="1" smtClean="0"/>
              <a:t>event</a:t>
            </a:r>
            <a:r>
              <a:rPr lang="cs-CZ" sz="1800" b="0" dirty="0" smtClean="0"/>
              <a:t>. nastavení dle pH sond apod.) a doby zdržení čištěného média. Výhodou tohoto způsobu řešení je zejména nízká časová náročnost na obsluhu zařízení a obecně přesnější dávkované množství CHL/CHP. Oblast použití tohoto řešení je převážně přímo v místě vzniku kapalných odpadů / OV, např. galvanovny, skládky NO/OO, kovoobrábění, automobilky, apod.</a:t>
            </a:r>
            <a:endParaRPr lang="cs-CZ" sz="1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Popis technologií </a:t>
            </a:r>
            <a:r>
              <a:rPr lang="cs-CZ" sz="1200" dirty="0" smtClean="0"/>
              <a:t>(13)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2235" y="1196752"/>
            <a:ext cx="8777917" cy="4903346"/>
          </a:xfrm>
        </p:spPr>
        <p:txBody>
          <a:bodyPr/>
          <a:lstStyle/>
          <a:p>
            <a:r>
              <a:rPr lang="cs-CZ" sz="1800" dirty="0" smtClean="0">
                <a:solidFill>
                  <a:schemeClr val="accent1"/>
                </a:solidFill>
              </a:rPr>
              <a:t>Diskontinuální provoz </a:t>
            </a:r>
            <a:r>
              <a:rPr lang="cs-CZ" sz="1800" b="0" dirty="0" smtClean="0"/>
              <a:t>umožňuje na rozdíl od kontinuálního provozu příjem </a:t>
            </a:r>
            <a:r>
              <a:rPr lang="cs-CZ" sz="1800" dirty="0" smtClean="0"/>
              <a:t>široké škály kapalných odpadů s rozdílným kvalitativním i kvantitativním zatížením</a:t>
            </a:r>
            <a:r>
              <a:rPr lang="cs-CZ" sz="1800" b="0" dirty="0" smtClean="0"/>
              <a:t> obsažených polutantů, kdy se technologický postup odstranění přijatého provádí „šaržovitě“ po naplnění reaktoru, s určením použití CHL/CHP a jejich množství na základě samostatných technologických zkoušek v provozních laboratořích. Výhodou tohoto řešení je právě možnost vysoké rozmanitosti přijímaných odpadů od různých producentů. Nevýhodou je větší časová a odborná náročnost na obsluhu a na odstranění kapalného odpadu. Oblast použití tohoto řešení je převážně pro „</a:t>
            </a:r>
            <a:r>
              <a:rPr lang="cs-CZ" sz="1800" b="0" dirty="0" err="1" smtClean="0"/>
              <a:t>odpadářské</a:t>
            </a:r>
            <a:r>
              <a:rPr lang="cs-CZ" sz="1800" b="0" dirty="0" smtClean="0"/>
              <a:t>“ společnosti zabývající se odstraněním odpadu mimo místo vzniku, od široké škály producentů.</a:t>
            </a:r>
          </a:p>
          <a:p>
            <a:r>
              <a:rPr lang="cs-CZ" sz="1800" dirty="0" smtClean="0">
                <a:solidFill>
                  <a:schemeClr val="accent1"/>
                </a:solidFill>
              </a:rPr>
              <a:t>Halové nebo venkovní provedení </a:t>
            </a:r>
            <a:r>
              <a:rPr lang="cs-CZ" sz="1800" b="0" dirty="0" smtClean="0"/>
              <a:t>má souvislost víceméně se zimním provozem a možností využití gravitačních sil při vyprazdňování reaktorů. Při halovém provedení (vytápěném na min. +5°C) je možnost řešit reaktory jako nadzemní, umožňující využít reaktor zároveň k sedimentaci kalu (nebo odstátí oleje) a následně odpouštět jednotlivé fáze do níže umístěných objektů bez čerpací techniky. Obecně je vhodnější halové provedení. Venkovní provedení je časté zejména u stávajících, starších provozů.</a:t>
            </a:r>
          </a:p>
          <a:p>
            <a:pPr>
              <a:buNone/>
            </a:pPr>
            <a:r>
              <a:rPr lang="cs-CZ" sz="1800" b="0" dirty="0" smtClean="0"/>
              <a:t>	</a:t>
            </a:r>
            <a:r>
              <a:rPr lang="cs-CZ" sz="1800" b="0" i="1" dirty="0" smtClean="0"/>
              <a:t>Pozn.: z hlediska odstraňování odpadů od více producentů je ideálním řešením halové provedení s diskontinuálním provozem.</a:t>
            </a:r>
            <a:endParaRPr lang="cs-CZ" sz="1800" b="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 technologií </a:t>
            </a:r>
            <a:r>
              <a:rPr lang="cs-CZ" sz="1200" dirty="0" smtClean="0"/>
              <a:t>(14)</a:t>
            </a:r>
            <a:endParaRPr lang="cs-CZ" dirty="0"/>
          </a:p>
        </p:txBody>
      </p:sp>
      <p:pic>
        <p:nvPicPr>
          <p:cNvPr id="30722" name="Picture 2" descr="C:\Documents and Settings\dolezal\Plocha\Prezentace, články\TOH\2011\technolog_schema_NS_D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0444"/>
            <a:ext cx="9144000" cy="6127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Popis technologií </a:t>
            </a:r>
            <a:r>
              <a:rPr lang="cs-CZ" sz="1200" dirty="0" smtClean="0"/>
              <a:t>(15)</a:t>
            </a:r>
            <a:endParaRPr lang="cs-CZ" dirty="0"/>
          </a:p>
        </p:txBody>
      </p:sp>
      <p:pic>
        <p:nvPicPr>
          <p:cNvPr id="4" name="Picture 6" descr="C:\Documents and Settings\dolezal\Plocha\PROVOZY\Frýdek Místek\fotky\NS\4_předání díla\1\P5171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C:\Documents and Settings\dolezal\Plocha\PROVOZY\Frýdek Místek\fotky\NS\5_zkušební provoz\P62316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9" name="Picture 5" descr="C:\Documents and Settings\dolezal\Plocha\PROVOZY\Frýdek Místek\fotky\NS\5_zkušební provoz\P623161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Picture 17" descr="C:\Documents and Settings\dolezal\Plocha\Prezentace, články\2011\NS\P62316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C:\Documents and Settings\dolezal\Plocha\Prezentace, články\2011\NS\P62316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C:\Documents and Settings\dolezal\Plocha\Prezentace, články\2011\NS\P62316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Popis technologií </a:t>
            </a:r>
            <a:r>
              <a:rPr lang="cs-CZ" sz="1200" dirty="0" smtClean="0"/>
              <a:t>(16)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2235" y="1340768"/>
            <a:ext cx="8777917" cy="4759330"/>
          </a:xfrm>
        </p:spPr>
        <p:txBody>
          <a:bodyPr/>
          <a:lstStyle/>
          <a:p>
            <a:pPr algn="ctr">
              <a:buNone/>
            </a:pPr>
            <a:r>
              <a:rPr lang="cs-CZ" sz="2400" dirty="0" smtClean="0">
                <a:solidFill>
                  <a:schemeClr val="accent1"/>
                </a:solidFill>
              </a:rPr>
              <a:t>	„Moderní“ technologie</a:t>
            </a:r>
            <a:endParaRPr lang="cs-CZ" sz="2400" dirty="0" smtClean="0"/>
          </a:p>
          <a:p>
            <a:r>
              <a:rPr lang="cs-CZ" dirty="0" smtClean="0"/>
              <a:t>Vzhledem k narůstajícím legislativním tlakům, cíleným ke zlepšení kvality vodních toků v ČR, budou v budoucnu státní správou požadovány stále přísnější limitní hodnoty odpadních vod na odtoku z koncových zařízení určených nejen ke zpracování kapalných odpadů.</a:t>
            </a:r>
          </a:p>
          <a:p>
            <a:pPr>
              <a:buNone/>
            </a:pPr>
            <a:r>
              <a:rPr lang="cs-CZ" sz="1800" dirty="0" smtClean="0"/>
              <a:t> 	</a:t>
            </a:r>
            <a:r>
              <a:rPr lang="cs-CZ" sz="1800" b="0" i="1" dirty="0" err="1" smtClean="0"/>
              <a:t>Pozn</a:t>
            </a:r>
            <a:r>
              <a:rPr lang="cs-CZ" sz="1800" b="0" i="1" dirty="0" smtClean="0"/>
              <a:t>:. velká novela vodního zákona (z. č. 150/2010 Sb.), zavádí nový pojem tzv. „prioritní“ nebezpečné látky (budoucí možný nástroj k snižování limitů).</a:t>
            </a:r>
          </a:p>
          <a:p>
            <a:r>
              <a:rPr lang="cs-CZ" sz="1800" dirty="0" smtClean="0"/>
              <a:t>Nejen z těchto důvodů bude tedy ve střednědobém období nevyhnutelná i modernizace technického vybavení koncovek na průmyslové kapalné odpady a OV (NS/DS), ale i např. nové řešení odstranění průsakových vod ze skládek odpadů.</a:t>
            </a:r>
          </a:p>
          <a:p>
            <a:pPr>
              <a:buNone/>
            </a:pPr>
            <a:r>
              <a:rPr lang="cs-CZ" sz="1800" dirty="0" smtClean="0"/>
              <a:t>	Například se bude jednat o instalace následujících moderních technologií:</a:t>
            </a:r>
          </a:p>
          <a:p>
            <a:pPr marL="1080000" lvl="0">
              <a:spcBef>
                <a:spcPts val="300"/>
              </a:spcBef>
            </a:pPr>
            <a:r>
              <a:rPr lang="cs-CZ" sz="1800" dirty="0" smtClean="0">
                <a:solidFill>
                  <a:schemeClr val="accent1"/>
                </a:solidFill>
              </a:rPr>
              <a:t>membránové separační procesy,</a:t>
            </a:r>
          </a:p>
          <a:p>
            <a:pPr marL="1080000" lvl="0">
              <a:spcBef>
                <a:spcPts val="300"/>
              </a:spcBef>
            </a:pPr>
            <a:r>
              <a:rPr lang="cs-CZ" sz="1800" dirty="0" smtClean="0">
                <a:solidFill>
                  <a:schemeClr val="accent1"/>
                </a:solidFill>
              </a:rPr>
              <a:t>vakuové odparky,</a:t>
            </a:r>
          </a:p>
          <a:p>
            <a:pPr marL="1080000">
              <a:spcBef>
                <a:spcPts val="300"/>
              </a:spcBef>
            </a:pPr>
            <a:r>
              <a:rPr lang="cs-CZ" sz="1800" dirty="0" smtClean="0">
                <a:solidFill>
                  <a:schemeClr val="accent1"/>
                </a:solidFill>
              </a:rPr>
              <a:t>nanotechnologie.</a:t>
            </a:r>
            <a:endParaRPr lang="cs-CZ" sz="1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Popis technologií </a:t>
            </a:r>
            <a:r>
              <a:rPr lang="cs-CZ" sz="1200" dirty="0" smtClean="0"/>
              <a:t>(17)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8777917" cy="4759330"/>
          </a:xfrm>
        </p:spPr>
        <p:txBody>
          <a:bodyPr/>
          <a:lstStyle/>
          <a:p>
            <a:pPr algn="ctr">
              <a:buNone/>
            </a:pPr>
            <a:r>
              <a:rPr lang="cs-CZ" sz="2400" dirty="0" smtClean="0">
                <a:solidFill>
                  <a:schemeClr val="accent1"/>
                </a:solidFill>
              </a:rPr>
              <a:t>Membránové separační procesy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sz="1800" b="0" dirty="0" smtClean="0"/>
              <a:t>Technologie je založena na membránové separaci, která dělí pomocí membrány vstupní znečištěnou vodu na přečištěný proud (</a:t>
            </a:r>
            <a:r>
              <a:rPr lang="cs-CZ" sz="1800" dirty="0" err="1" smtClean="0"/>
              <a:t>permeát</a:t>
            </a:r>
            <a:r>
              <a:rPr lang="cs-CZ" sz="1800" b="0" dirty="0" smtClean="0"/>
              <a:t>) a proud, ve kterém je </a:t>
            </a:r>
            <a:r>
              <a:rPr lang="cs-CZ" sz="1800" b="0" dirty="0" err="1" smtClean="0"/>
              <a:t>zakoncentrována</a:t>
            </a:r>
            <a:r>
              <a:rPr lang="cs-CZ" sz="1800" b="0" dirty="0" smtClean="0"/>
              <a:t> většina složek (</a:t>
            </a:r>
            <a:r>
              <a:rPr lang="cs-CZ" sz="1800" dirty="0" smtClean="0"/>
              <a:t>koncentrát</a:t>
            </a:r>
            <a:r>
              <a:rPr lang="cs-CZ" sz="1800" b="0" dirty="0" smtClean="0"/>
              <a:t>) ze vstupní odpadní vody.</a:t>
            </a:r>
          </a:p>
          <a:p>
            <a:pPr>
              <a:buNone/>
            </a:pPr>
            <a:r>
              <a:rPr lang="cs-CZ" sz="1800" dirty="0" smtClean="0"/>
              <a:t>	Podle stupně propustnosti dělíme membránové procesy s tlakovou hybnou silou na:</a:t>
            </a:r>
            <a:endParaRPr lang="cs-CZ" sz="1800" b="0" dirty="0">
              <a:solidFill>
                <a:schemeClr val="tx1"/>
              </a:solidFill>
            </a:endParaRPr>
          </a:p>
        </p:txBody>
      </p:sp>
      <p:pic>
        <p:nvPicPr>
          <p:cNvPr id="5" name="Picture 2" descr="C:\Documents and Settings\dolezal\Plocha\Prezentace, články\TOH\2011\foto - upravené\Obrázek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2854" y="2708920"/>
            <a:ext cx="2791146" cy="3717032"/>
          </a:xfrm>
          <a:prstGeom prst="rect">
            <a:avLst/>
          </a:prstGeom>
          <a:noFill/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179512" y="2708920"/>
            <a:ext cx="6120680" cy="4759330"/>
          </a:xfrm>
          <a:prstGeom prst="rect">
            <a:avLst/>
          </a:prstGeom>
        </p:spPr>
        <p:txBody>
          <a:bodyPr/>
          <a:lstStyle/>
          <a:p>
            <a:pPr marL="182563" marR="0" lvl="0" indent="-182563" algn="l" defTabSz="4556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r>
              <a:rPr kumimoji="0" lang="cs-CZ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mikrofiltrace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 a ultrafiltrace: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 mechanické částice, písek, vysrážené anorganické nerozpustné sloučeniny jako sírany, uhličitany, hydroxidy, sulfidy, organické znečištění způsobené ve vodě nerozpustnými látkami (oleje) nebo látky agregovanými do vysokomolekulárních forem (různé polymery) a různé typy mikrobiálního znečištění,</a:t>
            </a:r>
          </a:p>
          <a:p>
            <a:pPr marL="182563" marR="0" lvl="0" indent="-182563" algn="l" defTabSz="4556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r>
              <a:rPr kumimoji="0" lang="cs-CZ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nanofiltrace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 a reverzní osmóza: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	 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anorganické ionty a nízkomolekulární látky organické povahy. Jsou používány všude tam, kde je potřeba snížit celkový obsah rozpuštěných látek (RL), zejména 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anorganických solí (RAS)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 nebo tam, kde je ve zdrojové vodě zastoupena některá složka v nadlimitní koncentraci (chloridy, dusičnany, sírany, amonné ionty). 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sz="quarter" idx="1"/>
          </p:nvPr>
        </p:nvSpPr>
        <p:spPr>
          <a:xfrm>
            <a:off x="1279525" y="1412776"/>
            <a:ext cx="6218238" cy="504825"/>
          </a:xfrm>
        </p:spPr>
        <p:txBody>
          <a:bodyPr/>
          <a:lstStyle/>
          <a:p>
            <a:pPr defTabSz="457008">
              <a:defRPr/>
            </a:pPr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01638" y="620688"/>
            <a:ext cx="7338714" cy="648072"/>
          </a:xfrm>
        </p:spPr>
        <p:txBody>
          <a:bodyPr/>
          <a:lstStyle/>
          <a:p>
            <a:pPr defTabSz="457008">
              <a:defRPr/>
            </a:pPr>
            <a:r>
              <a:rPr lang="cs-CZ" dirty="0" smtClean="0"/>
              <a:t>Kapalné odpady, havarijní plány</a:t>
            </a:r>
            <a:endParaRPr lang="cs-CZ" dirty="0"/>
          </a:p>
        </p:txBody>
      </p:sp>
      <p:sp>
        <p:nvSpPr>
          <p:cNvPr id="7172" name="Zástupný symbol pro obsah 3"/>
          <p:cNvSpPr>
            <a:spLocks noGrp="1"/>
          </p:cNvSpPr>
          <p:nvPr>
            <p:ph sz="quarter" idx="10"/>
          </p:nvPr>
        </p:nvSpPr>
        <p:spPr bwMode="auto">
          <a:xfrm>
            <a:off x="1646238" y="1988840"/>
            <a:ext cx="5851525" cy="432048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6075" indent="-346075">
              <a:buFont typeface="Verdana" pitchFamily="34" charset="0"/>
              <a:buAutoNum type="arabicPeriod"/>
            </a:pPr>
            <a:r>
              <a:rPr lang="cs-CZ" dirty="0" smtClean="0"/>
              <a:t>Charakteristika kapalných odpadů</a:t>
            </a:r>
          </a:p>
          <a:p>
            <a:pPr marL="346075" indent="-346075">
              <a:spcBef>
                <a:spcPts val="0"/>
              </a:spcBef>
              <a:buNone/>
            </a:pPr>
            <a:r>
              <a:rPr lang="cs-CZ" sz="1600" b="0" dirty="0" smtClean="0"/>
              <a:t>	(pojem kapalný odpad a odpadní voda; základní skupiny a zdroje kapalných odpadů; produkce v ČR)</a:t>
            </a:r>
            <a:endParaRPr lang="cs-CZ" sz="1600" dirty="0" smtClean="0"/>
          </a:p>
          <a:p>
            <a:pPr marL="346075" indent="-346075">
              <a:buFont typeface="Verdana" pitchFamily="34" charset="0"/>
              <a:buAutoNum type="arabicPeriod" startAt="2"/>
            </a:pPr>
            <a:r>
              <a:rPr lang="cs-CZ" dirty="0" smtClean="0"/>
              <a:t>Popis technologií</a:t>
            </a:r>
          </a:p>
          <a:p>
            <a:pPr marL="346075" indent="-346075">
              <a:spcBef>
                <a:spcPts val="0"/>
              </a:spcBef>
              <a:buNone/>
            </a:pPr>
            <a:r>
              <a:rPr lang="cs-CZ" sz="1600" b="0" dirty="0" smtClean="0"/>
              <a:t>	(konvenční a moderní technologie pro odstranění kapalných odpadů, jejich výhody a nevýhody, výstupy z technologie a možnosti jejich odstranění)</a:t>
            </a:r>
          </a:p>
          <a:p>
            <a:pPr marL="346075" indent="-346075">
              <a:buFont typeface="Verdana" pitchFamily="34" charset="0"/>
              <a:buAutoNum type="arabicPeriod" startAt="3"/>
            </a:pPr>
            <a:r>
              <a:rPr lang="cs-CZ" dirty="0" smtClean="0"/>
              <a:t>Provozování technologií</a:t>
            </a:r>
          </a:p>
          <a:p>
            <a:pPr marL="346075" indent="-346075">
              <a:buNone/>
            </a:pPr>
            <a:r>
              <a:rPr lang="cs-CZ" sz="1600" b="0" dirty="0" smtClean="0"/>
              <a:t>	(kvalitativní charakteristika přijímaných a produkovaných komodit; průběh/podmínky příjmu a odstranění kapalných odpadů; míšení kapalných odpadů; monitoring)</a:t>
            </a:r>
          </a:p>
          <a:p>
            <a:pPr marL="345600" indent="-345600">
              <a:buFont typeface="+mj-lt"/>
              <a:buAutoNum type="arabicPeriod" startAt="4"/>
            </a:pPr>
            <a:r>
              <a:rPr lang="cs-CZ" dirty="0" smtClean="0"/>
              <a:t>Legislativa</a:t>
            </a:r>
          </a:p>
          <a:p>
            <a:pPr marL="346075" indent="-346075">
              <a:buNone/>
            </a:pPr>
            <a:r>
              <a:rPr lang="cs-CZ" sz="1600" b="0" dirty="0" smtClean="0"/>
              <a:t>	(legislativní rámec provozování technologií; havarijní plány; provozní předpisy; základní legislativní povinnosti dle zákona o vodách)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Popis technologií </a:t>
            </a:r>
            <a:r>
              <a:rPr lang="cs-CZ" sz="1200" dirty="0" smtClean="0"/>
              <a:t>(18)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2235" y="1340768"/>
            <a:ext cx="8777917" cy="4759330"/>
          </a:xfrm>
        </p:spPr>
        <p:txBody>
          <a:bodyPr/>
          <a:lstStyle/>
          <a:p>
            <a:pPr algn="ctr">
              <a:buNone/>
            </a:pPr>
            <a:r>
              <a:rPr lang="cs-CZ" dirty="0" smtClean="0">
                <a:solidFill>
                  <a:schemeClr val="accent1"/>
                </a:solidFill>
              </a:rPr>
              <a:t>Výstupy z technologie Membránových procesů:</a:t>
            </a:r>
          </a:p>
          <a:p>
            <a:pPr lvl="0"/>
            <a:r>
              <a:rPr lang="cs-CZ" sz="1800" dirty="0" smtClean="0">
                <a:solidFill>
                  <a:schemeClr val="accent1"/>
                </a:solidFill>
              </a:rPr>
              <a:t>koncentrát:</a:t>
            </a:r>
            <a:r>
              <a:rPr lang="cs-CZ" sz="1800" dirty="0" smtClean="0"/>
              <a:t> </a:t>
            </a:r>
            <a:r>
              <a:rPr lang="cs-CZ" sz="1800" b="0" dirty="0" smtClean="0"/>
              <a:t>činností výše uvedených membránových procesů dojde k separaci většinového podílu znečištění do koncentrátu (</a:t>
            </a:r>
            <a:r>
              <a:rPr lang="cs-CZ" sz="1800" dirty="0" smtClean="0"/>
              <a:t>5-10% objemu vstupních OV</a:t>
            </a:r>
            <a:r>
              <a:rPr lang="cs-CZ" sz="1800" b="0" dirty="0" smtClean="0"/>
              <a:t>), který je třeba z ekonomických důvodů dále zahustit. Prvním možným způsobem je po aplikaci většího pracovního tlaku jeho další zahuštění na </a:t>
            </a:r>
            <a:r>
              <a:rPr lang="cs-CZ" sz="1800" dirty="0" smtClean="0"/>
              <a:t>druhém stupni reverzní osmózy</a:t>
            </a:r>
            <a:r>
              <a:rPr lang="cs-CZ" sz="1800" b="0" dirty="0" smtClean="0"/>
              <a:t>. Další možným způsobem snížení objemu koncentrátu je zařazení procesu </a:t>
            </a:r>
            <a:r>
              <a:rPr lang="cs-CZ" sz="1800" dirty="0" smtClean="0"/>
              <a:t>odpařování</a:t>
            </a:r>
            <a:r>
              <a:rPr lang="cs-CZ" sz="1800" b="0" dirty="0" smtClean="0"/>
              <a:t> (odparka se stíraným povrchem nebo krystalizační odparka), který může koncentrát převést až do kašovitého nebo pevného stavu.</a:t>
            </a:r>
          </a:p>
          <a:p>
            <a:r>
              <a:rPr lang="cs-CZ" sz="1800" dirty="0" err="1" smtClean="0">
                <a:solidFill>
                  <a:schemeClr val="accent1"/>
                </a:solidFill>
              </a:rPr>
              <a:t>permeát</a:t>
            </a:r>
            <a:r>
              <a:rPr lang="cs-CZ" sz="1800" dirty="0" smtClean="0">
                <a:solidFill>
                  <a:schemeClr val="accent1"/>
                </a:solidFill>
              </a:rPr>
              <a:t>:</a:t>
            </a:r>
            <a:r>
              <a:rPr lang="cs-CZ" sz="1800" b="0" dirty="0" smtClean="0"/>
              <a:t> vyčištěná voda bude vykazovat </a:t>
            </a:r>
            <a:r>
              <a:rPr lang="cs-CZ" sz="1800" dirty="0" smtClean="0"/>
              <a:t>velmi nízkou koncentraci anorganických solí</a:t>
            </a:r>
            <a:r>
              <a:rPr lang="cs-CZ" sz="1800" b="0" dirty="0" smtClean="0"/>
              <a:t>, nebude prakticky obsahovat těžké kovy, kyanidy, netěkavé organické látky. Podle složení vstupní vody však může obsahovat nadlimitní množství těkavých organických látek (TOL, AOX) nebo amoniaku. </a:t>
            </a:r>
            <a:r>
              <a:rPr lang="cs-CZ" sz="1800" dirty="0" smtClean="0"/>
              <a:t>Amonných iontů</a:t>
            </a:r>
            <a:r>
              <a:rPr lang="cs-CZ" sz="1800" b="0" dirty="0" smtClean="0"/>
              <a:t> se lze také s výhodou zbavit provozováním technologie reverzní osmózy v kyselé oblasti pH, neboť jsou amonné ionty vysokou měrou zadržování v koncentrátu a neprocházejí přes membránu směrem do </a:t>
            </a:r>
            <a:r>
              <a:rPr lang="cs-CZ" sz="1800" b="0" dirty="0" err="1" smtClean="0"/>
              <a:t>permeátu</a:t>
            </a:r>
            <a:r>
              <a:rPr lang="cs-CZ" sz="1800" b="0" dirty="0" smtClean="0"/>
              <a:t>. </a:t>
            </a:r>
            <a:r>
              <a:rPr lang="cs-CZ" sz="1800" dirty="0" smtClean="0"/>
              <a:t>Těkavé uhlovodíky </a:t>
            </a:r>
            <a:r>
              <a:rPr lang="cs-CZ" sz="1800" b="0" dirty="0" smtClean="0"/>
              <a:t>(AOX) je možné při dostatečně dlouhé době zdržení sorbovat například na aktivním uhlí.</a:t>
            </a:r>
            <a:endParaRPr lang="cs-CZ" sz="18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Popis technologií </a:t>
            </a:r>
            <a:r>
              <a:rPr lang="cs-CZ" sz="1200" dirty="0" smtClean="0"/>
              <a:t>(19)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268760"/>
            <a:ext cx="5541893" cy="4548084"/>
          </a:xfrm>
        </p:spPr>
        <p:txBody>
          <a:bodyPr/>
          <a:lstStyle/>
          <a:p>
            <a:pPr algn="ctr">
              <a:buNone/>
            </a:pPr>
            <a:r>
              <a:rPr lang="cs-CZ" sz="2400" dirty="0" smtClean="0">
                <a:solidFill>
                  <a:schemeClr val="accent1"/>
                </a:solidFill>
              </a:rPr>
              <a:t>Vakuové odparky (</a:t>
            </a:r>
            <a:r>
              <a:rPr lang="cs-CZ" sz="2400" dirty="0" err="1" smtClean="0">
                <a:solidFill>
                  <a:schemeClr val="accent1"/>
                </a:solidFill>
              </a:rPr>
              <a:t>Vacuum</a:t>
            </a:r>
            <a:r>
              <a:rPr lang="cs-CZ" sz="2400" dirty="0" smtClean="0">
                <a:solidFill>
                  <a:schemeClr val="accent1"/>
                </a:solidFill>
              </a:rPr>
              <a:t> </a:t>
            </a:r>
            <a:r>
              <a:rPr lang="cs-CZ" sz="2400" dirty="0" err="1" smtClean="0">
                <a:solidFill>
                  <a:schemeClr val="accent1"/>
                </a:solidFill>
              </a:rPr>
              <a:t>Evaporators</a:t>
            </a:r>
            <a:r>
              <a:rPr lang="cs-CZ" sz="2400" dirty="0" smtClean="0">
                <a:solidFill>
                  <a:schemeClr val="accent1"/>
                </a:solidFill>
              </a:rPr>
              <a:t>)</a:t>
            </a:r>
          </a:p>
          <a:p>
            <a:r>
              <a:rPr lang="cs-CZ" sz="1800" b="0" dirty="0" smtClean="0"/>
              <a:t>Při čištění vod technologií odparky dochází obdobně jako při membránových procesech k zahuštění obsažených polutantů do koncentrátu a k produkci čisté vody. Technologický proces je zde však založen na principu „</a:t>
            </a:r>
            <a:r>
              <a:rPr lang="cs-CZ" sz="1800" dirty="0" smtClean="0"/>
              <a:t>destilace</a:t>
            </a:r>
            <a:r>
              <a:rPr lang="cs-CZ" sz="1800" b="0" dirty="0" smtClean="0"/>
              <a:t>“. Odparka využívá kombinaci efektu vakuové technologie a tepelného čerpadla nebo tepelné komprese pro získání čisté vody při nízké teplotě. </a:t>
            </a:r>
          </a:p>
          <a:p>
            <a:r>
              <a:rPr lang="cs-CZ" sz="1800" b="0" dirty="0" smtClean="0"/>
              <a:t>Vzhledem k tomu, že zpracovávané vody mohou mít silně kyselý charakter a vysoký podíl nerozpuštěných látek je třeba před samotným odpařováním kapalné odpady a OV </a:t>
            </a:r>
            <a:r>
              <a:rPr lang="cs-CZ" sz="1800" dirty="0" err="1" smtClean="0"/>
              <a:t>předupravit</a:t>
            </a:r>
            <a:r>
              <a:rPr lang="cs-CZ" sz="1800" b="0" dirty="0" smtClean="0"/>
              <a:t> např. na NS/DS. Tím dojde k zachycení významného množství znečištění do kalu (příp. oleje) a snížení objemu koncentrátu po odpaření.</a:t>
            </a:r>
            <a:endParaRPr lang="cs-CZ" sz="1800" b="0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C:\Documents and Settings\dolezal\Plocha\Prezentace, články\TOH\2011\foto - upravené\odpark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0875" y="1268760"/>
            <a:ext cx="3413125" cy="454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Popis technologií </a:t>
            </a:r>
            <a:r>
              <a:rPr lang="cs-CZ" sz="1200" dirty="0" smtClean="0"/>
              <a:t>(20)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28800"/>
            <a:ext cx="8777917" cy="4188044"/>
          </a:xfrm>
        </p:spPr>
        <p:txBody>
          <a:bodyPr/>
          <a:lstStyle/>
          <a:p>
            <a:pPr algn="ctr">
              <a:buNone/>
            </a:pPr>
            <a:r>
              <a:rPr lang="cs-CZ" dirty="0" smtClean="0">
                <a:solidFill>
                  <a:schemeClr val="accent1"/>
                </a:solidFill>
              </a:rPr>
              <a:t>Výstupy z technologie Vakuových odparek:</a:t>
            </a:r>
          </a:p>
          <a:p>
            <a:pPr lvl="0"/>
            <a:r>
              <a:rPr lang="cs-CZ" dirty="0" smtClean="0">
                <a:solidFill>
                  <a:schemeClr val="accent1"/>
                </a:solidFill>
              </a:rPr>
              <a:t>koncentrát:</a:t>
            </a:r>
            <a:r>
              <a:rPr lang="cs-CZ" dirty="0" smtClean="0"/>
              <a:t> </a:t>
            </a:r>
            <a:r>
              <a:rPr lang="cs-CZ" b="0" dirty="0" smtClean="0"/>
              <a:t>výstupní koncentrát z odparky může být natolik koncentrovaný, že bude samovolně </a:t>
            </a:r>
            <a:r>
              <a:rPr lang="cs-CZ" dirty="0" smtClean="0"/>
              <a:t>krystalizovat</a:t>
            </a:r>
            <a:r>
              <a:rPr lang="cs-CZ" b="0" dirty="0" smtClean="0"/>
              <a:t> případně je možné koncentrát dále zahustit na dalším stupni odparky.</a:t>
            </a:r>
          </a:p>
          <a:p>
            <a:r>
              <a:rPr lang="cs-CZ" dirty="0" smtClean="0">
                <a:solidFill>
                  <a:schemeClr val="accent1"/>
                </a:solidFill>
              </a:rPr>
              <a:t>destilát:</a:t>
            </a:r>
            <a:r>
              <a:rPr lang="cs-CZ" b="0" dirty="0" smtClean="0"/>
              <a:t> destilát bude vykazovat velmi nízkou koncentraci anorganických solí, těžkých kovů, a netěkavých organických látek. Podle složení vstupní vody však může destilát obsahovat těkavé organické látky (TOL, AOX) nebo amoniak. </a:t>
            </a:r>
            <a:r>
              <a:rPr lang="cs-CZ" dirty="0" smtClean="0"/>
              <a:t>Amonných ionty</a:t>
            </a:r>
            <a:r>
              <a:rPr lang="cs-CZ" b="0" dirty="0" smtClean="0"/>
              <a:t> se lze z OV odstranit například </a:t>
            </a:r>
            <a:r>
              <a:rPr lang="cs-CZ" b="0" dirty="0" err="1" smtClean="0"/>
              <a:t>stripováním</a:t>
            </a:r>
            <a:r>
              <a:rPr lang="cs-CZ" b="0" dirty="0" smtClean="0"/>
              <a:t> při vyšších hodnotách pH (zařazení před odparku). </a:t>
            </a:r>
            <a:r>
              <a:rPr lang="cs-CZ" dirty="0" smtClean="0"/>
              <a:t>Těkavé uhlovodíky</a:t>
            </a:r>
            <a:r>
              <a:rPr lang="cs-CZ" b="0" dirty="0" smtClean="0"/>
              <a:t> (AOX) je možné při dostatečně dlouhé době zdržení sorbovat například na aktivním uhlí.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Popis technologií </a:t>
            </a:r>
            <a:r>
              <a:rPr lang="cs-CZ" sz="1200" dirty="0" smtClean="0"/>
              <a:t>(21)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2235" y="1124744"/>
            <a:ext cx="8777917" cy="2664296"/>
          </a:xfrm>
        </p:spPr>
        <p:txBody>
          <a:bodyPr/>
          <a:lstStyle/>
          <a:p>
            <a:pPr algn="ctr">
              <a:buNone/>
            </a:pPr>
            <a:r>
              <a:rPr lang="cs-CZ" sz="2400" dirty="0" smtClean="0">
                <a:solidFill>
                  <a:schemeClr val="accent1"/>
                </a:solidFill>
              </a:rPr>
              <a:t>Nanotechnologie</a:t>
            </a:r>
          </a:p>
          <a:p>
            <a:pPr algn="ctr">
              <a:buNone/>
            </a:pPr>
            <a:r>
              <a:rPr lang="cs-CZ" sz="1200" b="0" i="1" dirty="0" smtClean="0"/>
              <a:t>(zdroj: Palackého univerzita v Olomouci, </a:t>
            </a:r>
            <a:r>
              <a:rPr lang="cs-CZ" sz="1200" b="0" i="1" dirty="0" err="1" smtClean="0"/>
              <a:t>doc.RNDr</a:t>
            </a:r>
            <a:r>
              <a:rPr lang="cs-CZ" sz="1200" b="0" i="1" dirty="0" smtClean="0"/>
              <a:t>. Radek Zbořil, </a:t>
            </a:r>
            <a:r>
              <a:rPr lang="cs-CZ" sz="1200" b="0" i="1" dirty="0" err="1" smtClean="0"/>
              <a:t>Ph.D</a:t>
            </a:r>
            <a:r>
              <a:rPr lang="cs-CZ" sz="1200" b="0" i="1" dirty="0" smtClean="0"/>
              <a:t>.)</a:t>
            </a:r>
          </a:p>
          <a:p>
            <a:r>
              <a:rPr lang="cs-CZ" sz="1800" b="0" dirty="0" smtClean="0"/>
              <a:t>Princip technologie je založen na čištění vody v turbulentně-labyrintním reaktoru s využitím </a:t>
            </a:r>
            <a:r>
              <a:rPr lang="cs-CZ" sz="1800" dirty="0" err="1" smtClean="0"/>
              <a:t>nanočástic</a:t>
            </a:r>
            <a:r>
              <a:rPr lang="cs-CZ" sz="1800" dirty="0" smtClean="0"/>
              <a:t> elementárního železa</a:t>
            </a:r>
            <a:r>
              <a:rPr lang="cs-CZ" sz="1800" b="0" dirty="0" smtClean="0"/>
              <a:t>. Pomocí těchto </a:t>
            </a:r>
            <a:r>
              <a:rPr lang="cs-CZ" sz="1800" b="0" dirty="0" err="1" smtClean="0"/>
              <a:t>nanočástic</a:t>
            </a:r>
            <a:r>
              <a:rPr lang="cs-CZ" sz="1800" b="0" dirty="0" smtClean="0"/>
              <a:t> jsou v reaktoru z vody odstraňovány organické i anorganické kontaminanty. Reaktor je hermeticky uzavřen z důvodu oxidace železa s atmosférickým kyslíkem. </a:t>
            </a:r>
            <a:r>
              <a:rPr lang="cs-CZ" sz="1800" dirty="0" smtClean="0"/>
              <a:t>Kontaminanty slouží jako akceptor elektronu a elementární železo jako donor elektronu.</a:t>
            </a:r>
            <a:r>
              <a:rPr lang="cs-CZ" sz="1800" b="0" dirty="0" smtClean="0"/>
              <a:t> Se zmenšující se velikostí </a:t>
            </a:r>
            <a:r>
              <a:rPr lang="cs-CZ" sz="1800" b="0" dirty="0" err="1" smtClean="0"/>
              <a:t>nanočástic</a:t>
            </a:r>
            <a:r>
              <a:rPr lang="cs-CZ" sz="1800" b="0" dirty="0" smtClean="0"/>
              <a:t> se zvětšuje specifický povrch, tím jejich reaktivita a v konečném důsledku i účinnost dekontaminačního procesu. </a:t>
            </a:r>
          </a:p>
          <a:p>
            <a:pPr>
              <a:buNone/>
            </a:pPr>
            <a:endParaRPr lang="cs-CZ" sz="1800" b="0" dirty="0"/>
          </a:p>
        </p:txBody>
      </p:sp>
      <p:pic>
        <p:nvPicPr>
          <p:cNvPr id="3074" name="obrázek 1" descr="nanofer_25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501008"/>
            <a:ext cx="2775645" cy="231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179512" y="3717032"/>
            <a:ext cx="5760640" cy="2304256"/>
          </a:xfrm>
          <a:prstGeom prst="rect">
            <a:avLst/>
          </a:prstGeom>
        </p:spPr>
        <p:txBody>
          <a:bodyPr/>
          <a:lstStyle/>
          <a:p>
            <a:pPr marL="182563" marR="0" lvl="0" indent="-182563" algn="l" defTabSz="4556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Při rozkladu kontaminantů jsou oxidací železa produkovány železnaté ionty a vodík, které jsou redukčními činidly k přítomným kontaminantům. </a:t>
            </a:r>
            <a:r>
              <a:rPr kumimoji="0" lang="cs-CZ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Nanočástice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 železa postupně oxidují na 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oxidy železa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 a jsou zachyceny 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na filtru nebo v sedimentační nádrži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. Současně se na povrchu oxidovaných </a:t>
            </a:r>
            <a:r>
              <a:rPr kumimoji="0" lang="cs-CZ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nanočástic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 železa adsorbují např. ionty těžkých kovů. </a:t>
            </a:r>
          </a:p>
          <a:p>
            <a:pPr marL="182563" marR="0" lvl="0" indent="-182563" algn="l" defTabSz="4556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itchFamily="34" charset="0"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Popis technologií </a:t>
            </a:r>
            <a:r>
              <a:rPr lang="cs-CZ" sz="1200" dirty="0" smtClean="0"/>
              <a:t>(22)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2235" y="1340768"/>
            <a:ext cx="8777917" cy="4759330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00B050"/>
                </a:solidFill>
              </a:rPr>
              <a:t>Výhody moderních technologií </a:t>
            </a:r>
            <a:r>
              <a:rPr lang="cs-CZ" dirty="0" smtClean="0"/>
              <a:t>oproti NS/DS: </a:t>
            </a:r>
          </a:p>
          <a:p>
            <a:pPr lvl="0"/>
            <a:r>
              <a:rPr lang="cs-CZ" sz="1800" dirty="0" smtClean="0"/>
              <a:t>velmi dobrá kvalita</a:t>
            </a:r>
            <a:r>
              <a:rPr lang="cs-CZ" sz="1800" b="0" dirty="0" smtClean="0"/>
              <a:t> výstupní vyčištěné vody i v parametrech RAS, RL (vyjma Fe</a:t>
            </a:r>
            <a:r>
              <a:rPr lang="cs-CZ" sz="1800" b="0" baseline="30000" dirty="0" smtClean="0"/>
              <a:t>0</a:t>
            </a:r>
            <a:r>
              <a:rPr lang="cs-CZ" sz="1800" b="0" dirty="0" smtClean="0"/>
              <a:t>)</a:t>
            </a:r>
          </a:p>
          <a:p>
            <a:pPr lvl="0"/>
            <a:r>
              <a:rPr lang="cs-CZ" sz="1800" b="0" dirty="0" smtClean="0"/>
              <a:t>možnost zpracování i některých „konvenčně“ problematicky odstranitelných odpadů</a:t>
            </a: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Nevýhody moderních technologií</a:t>
            </a:r>
            <a:r>
              <a:rPr lang="cs-CZ" dirty="0" smtClean="0"/>
              <a:t> oproti NS/DS: </a:t>
            </a:r>
          </a:p>
          <a:p>
            <a:pPr lvl="0"/>
            <a:r>
              <a:rPr lang="cs-CZ" sz="1800" b="0" dirty="0" smtClean="0"/>
              <a:t>vysoké investiční i provozní náklady</a:t>
            </a:r>
          </a:p>
          <a:p>
            <a:pPr lvl="0"/>
            <a:r>
              <a:rPr lang="cs-CZ" sz="1800" b="0" dirty="0" smtClean="0"/>
              <a:t>u membránové separace a vakuové odparky je veškeré znečištění koncentrováno do podoby zahuštěného kapalného </a:t>
            </a:r>
            <a:r>
              <a:rPr lang="cs-CZ" sz="1800" dirty="0" smtClean="0"/>
              <a:t>koncentrátu</a:t>
            </a:r>
            <a:r>
              <a:rPr lang="cs-CZ" sz="1800" b="0" dirty="0" smtClean="0"/>
              <a:t> s enormním obsahem rozpuštěných solí, těžkých kovů apod.. Produkce koncentrátu se pohybuje na úrovni cca 5-10% objemu vstupní čištěné vody. Vlastní likvidace těchto koncentrátů však nebyla doposud efektivně vyřešena. Nabízí se však možnost např. </a:t>
            </a:r>
            <a:r>
              <a:rPr lang="cs-CZ" sz="1800" dirty="0" smtClean="0"/>
              <a:t>stabilizace</a:t>
            </a:r>
            <a:r>
              <a:rPr lang="cs-CZ" sz="1800" b="0" dirty="0" smtClean="0"/>
              <a:t> nebo </a:t>
            </a:r>
            <a:r>
              <a:rPr lang="cs-CZ" sz="1800" dirty="0" smtClean="0"/>
              <a:t>spalování</a:t>
            </a:r>
            <a:r>
              <a:rPr lang="cs-CZ" sz="1800" b="0" dirty="0" smtClean="0"/>
              <a:t> ve spalovnách NO, kde je však potřeba navrhnout technologické postupy a </a:t>
            </a:r>
            <a:r>
              <a:rPr lang="cs-CZ" sz="1800" dirty="0" smtClean="0"/>
              <a:t>ověřit jejich účinnosti, resp. efektivitu</a:t>
            </a:r>
            <a:r>
              <a:rPr lang="cs-CZ" sz="1800" b="0" dirty="0" smtClean="0"/>
              <a:t> (zpětné uvolňování škodlivin ze </a:t>
            </a:r>
            <a:r>
              <a:rPr lang="cs-CZ" sz="1800" b="0" dirty="0" err="1" smtClean="0"/>
              <a:t>stabilizátu</a:t>
            </a:r>
            <a:r>
              <a:rPr lang="cs-CZ" sz="1800" b="0" dirty="0" smtClean="0"/>
              <a:t> nebo strusky/popílku ze spaloven)</a:t>
            </a:r>
          </a:p>
          <a:p>
            <a:r>
              <a:rPr lang="cs-CZ" sz="1800" b="0" dirty="0" smtClean="0"/>
              <a:t>při použití nanotechnologie je kontaminace v podobě RAS, RL a dusíku snížena jen částečně (při vysokých požadavcích na kvalitu vyčištěné vody je nutné dočištění pomocí reverzní osmózy)</a:t>
            </a:r>
            <a:endParaRPr lang="cs-CZ" sz="18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Provozování technologií </a:t>
            </a:r>
            <a:r>
              <a:rPr lang="cs-CZ" sz="1200" dirty="0" smtClean="0"/>
              <a:t>(23)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8777917" cy="864096"/>
          </a:xfrm>
        </p:spPr>
        <p:txBody>
          <a:bodyPr/>
          <a:lstStyle/>
          <a:p>
            <a:pPr algn="ctr">
              <a:buNone/>
            </a:pPr>
            <a:r>
              <a:rPr lang="cs-CZ" sz="2400" dirty="0" smtClean="0">
                <a:solidFill>
                  <a:schemeClr val="accent1"/>
                </a:solidFill>
              </a:rPr>
              <a:t>Průběh/podmínky příjmu a odstranění kapalných odpadů</a:t>
            </a:r>
          </a:p>
          <a:p>
            <a:pPr algn="ctr">
              <a:buNone/>
            </a:pPr>
            <a:r>
              <a:rPr lang="cs-CZ" dirty="0" smtClean="0">
                <a:solidFill>
                  <a:schemeClr val="accent1"/>
                </a:solidFill>
              </a:rPr>
              <a:t>Krok č.1: 	Informace od původce	</a:t>
            </a:r>
          </a:p>
          <a:p>
            <a:pPr algn="ctr">
              <a:buNone/>
            </a:pPr>
            <a:endParaRPr lang="cs-CZ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endParaRPr lang="cs-CZ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100" name="Picture 4" descr="C:\Documents and Settings\dolezal\Plocha\Prezentace, články\universita\2011\předávací podmínky.jpg"/>
          <p:cNvPicPr>
            <a:picLocks noChangeAspect="1" noChangeArrowheads="1"/>
          </p:cNvPicPr>
          <p:nvPr/>
        </p:nvPicPr>
        <p:blipFill>
          <a:blip r:embed="rId2" cstate="print"/>
          <a:srcRect b="78918"/>
          <a:stretch>
            <a:fillRect/>
          </a:stretch>
        </p:blipFill>
        <p:spPr bwMode="auto">
          <a:xfrm>
            <a:off x="1187450" y="1916832"/>
            <a:ext cx="6769100" cy="734963"/>
          </a:xfrm>
          <a:prstGeom prst="rect">
            <a:avLst/>
          </a:prstGeom>
          <a:noFill/>
        </p:spPr>
      </p:pic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51520" y="2708920"/>
          <a:ext cx="8640960" cy="2926080"/>
        </p:xfrm>
        <a:graphic>
          <a:graphicData uri="http://schemas.openxmlformats.org/drawingml/2006/table">
            <a:tbl>
              <a:tblPr/>
              <a:tblGrid>
                <a:gridCol w="280130"/>
                <a:gridCol w="8360830"/>
              </a:tblGrid>
              <a:tr h="15202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</a:rPr>
                        <a:t>Základní provozní otázky: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68409" marR="684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8D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20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-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68409" marR="6840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jaké jsou množství, balení, přepravní možnosti apod.?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68409" marR="6840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304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-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68409" marR="684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jedná se o kapalný odpad dle zákona o odpadech nebo odpadní vodu dle zákona o vodách?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68409" marR="684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EC"/>
                    </a:solidFill>
                  </a:tcPr>
                </a:tc>
              </a:tr>
              <a:tr h="1520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-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68409" marR="684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jakým způsobem odpad vzniknul (později uvést do ZPO viz. dále)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68409" marR="684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304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-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68409" marR="684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čím </a:t>
                      </a: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je 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odpad znečištěn? (množství kalu, obsah těžkých kovů, pH, ředidla, oleje, amoniak, organika, barva, zápach, viskozita, ...)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68409" marR="684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EC"/>
                    </a:solidFill>
                  </a:tcPr>
                </a:tc>
              </a:tr>
              <a:tr h="1520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-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68409" marR="684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může se složení odpadu měnit při dalším převzetí?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68409" marR="684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7601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-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68409" marR="684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existuje k danému odpadu rozbor v rozsahu odpovídajícímu předpokládanému znečištění? (v případě neznámého složení odpadu ani způsobu jeho vzniku, zajistit </a:t>
                      </a: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rozbor 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na základní ukazatele v </a:t>
                      </a: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přiměřeném rozsahu 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viz. </a:t>
                      </a: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dále 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- základní parametry rozboru kapalného odpadu</a:t>
                      </a: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).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68409" marR="684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Provozování technologií </a:t>
            </a:r>
            <a:r>
              <a:rPr lang="cs-CZ" sz="1200" dirty="0" smtClean="0"/>
              <a:t>(24)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340768"/>
            <a:ext cx="8777917" cy="360040"/>
          </a:xfrm>
        </p:spPr>
        <p:txBody>
          <a:bodyPr/>
          <a:lstStyle/>
          <a:p>
            <a:pPr algn="ctr">
              <a:buNone/>
            </a:pPr>
            <a:r>
              <a:rPr lang="cs-CZ" dirty="0" smtClean="0">
                <a:solidFill>
                  <a:schemeClr val="accent1"/>
                </a:solidFill>
              </a:rPr>
              <a:t>Krok č.2: 	Hledání vhodného koncového zařízení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34818" name="Picture 2" descr="C:\Documents and Settings\dolezal\Plocha\Prezentace, články\universita\2011\předávací podmínky.jpg"/>
          <p:cNvPicPr>
            <a:picLocks noChangeAspect="1" noChangeArrowheads="1"/>
          </p:cNvPicPr>
          <p:nvPr/>
        </p:nvPicPr>
        <p:blipFill>
          <a:blip r:embed="rId2" cstate="print"/>
          <a:srcRect t="24787" b="52492"/>
          <a:stretch>
            <a:fillRect/>
          </a:stretch>
        </p:blipFill>
        <p:spPr bwMode="auto">
          <a:xfrm>
            <a:off x="1187450" y="1844824"/>
            <a:ext cx="6769100" cy="792088"/>
          </a:xfrm>
          <a:prstGeom prst="rect">
            <a:avLst/>
          </a:prstGeom>
          <a:noFill/>
        </p:spPr>
      </p:pic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251520" y="2780928"/>
          <a:ext cx="8712968" cy="2947392"/>
        </p:xfrm>
        <a:graphic>
          <a:graphicData uri="http://schemas.openxmlformats.org/drawingml/2006/table">
            <a:tbl>
              <a:tblPr/>
              <a:tblGrid>
                <a:gridCol w="282465"/>
                <a:gridCol w="8430503"/>
              </a:tblGrid>
              <a:tr h="21602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</a:rPr>
                        <a:t>Hledání koncového zařízení: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68409" marR="684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8D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602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-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68409" marR="6840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posouzení předaných rozborů odpadu, případně požadavek </a:t>
                      </a: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na 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nový </a:t>
                      </a: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rozsah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68409" marR="684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EC"/>
                    </a:solidFill>
                  </a:tcPr>
                </a:tc>
              </a:tr>
              <a:tr h="2314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-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68409" marR="684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zohlednění přítomnosti </a:t>
                      </a: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škodlivin vylučujících 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možnost přijetí - blíže viz. </a:t>
                      </a: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dále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68409" marR="684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-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68409" marR="684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provedení provozní technologické zkoušky na předaném vzorku odpadu (laboratorní odstranění odpadu) 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68409" marR="684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EC"/>
                    </a:solidFill>
                  </a:tcPr>
                </a:tc>
              </a:tr>
              <a:tr h="2314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-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68409" marR="684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odhad nákladové ceny za odstranění odpadu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68409" marR="684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2487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-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68409" marR="684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rozhodnutí o převzetí odpadu na </a:t>
                      </a: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koncové zařízení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68409" marR="684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EC"/>
                    </a:solidFill>
                  </a:tcPr>
                </a:tc>
              </a:tr>
              <a:tr h="9258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-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68409" marR="684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v případě potřeby smísení více druhů odpadů při převozu (např. pro vytížení cisterny), je třeba ověřit možnost mísitelnosti u správce provozu koncového zařízení. Jako pomůcku rozdělení skupin odpadů dle jejich mísitelnosti lze použít rozdělení kapalných odpadů do komodit viz. </a:t>
                      </a: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1.</a:t>
                      </a:r>
                      <a:r>
                        <a:rPr lang="cs-CZ" sz="1600" baseline="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 kapitola.</a:t>
                      </a: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 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Rozhodující je však stanovisko </a:t>
                      </a: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provozu 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koncovky.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68409" marR="684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Provozování technologií </a:t>
            </a:r>
            <a:r>
              <a:rPr lang="cs-CZ" sz="1200" dirty="0" smtClean="0"/>
              <a:t>(25)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84784"/>
            <a:ext cx="8777917" cy="432048"/>
          </a:xfrm>
        </p:spPr>
        <p:txBody>
          <a:bodyPr/>
          <a:lstStyle/>
          <a:p>
            <a:pPr algn="ctr">
              <a:buNone/>
            </a:pPr>
            <a:r>
              <a:rPr lang="cs-CZ" dirty="0" smtClean="0">
                <a:solidFill>
                  <a:schemeClr val="accent1"/>
                </a:solidFill>
              </a:rPr>
              <a:t>Krok č.3: 	Přeprava a převzetí odpadu /OV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35842" name="Picture 2" descr="C:\Documents and Settings\dolezal\Plocha\Prezentace, články\universita\2011\předávací podmínky.jpg"/>
          <p:cNvPicPr>
            <a:picLocks noChangeAspect="1" noChangeArrowheads="1"/>
          </p:cNvPicPr>
          <p:nvPr/>
        </p:nvPicPr>
        <p:blipFill>
          <a:blip r:embed="rId2" cstate="print"/>
          <a:srcRect t="51639" b="25640"/>
          <a:stretch>
            <a:fillRect/>
          </a:stretch>
        </p:blipFill>
        <p:spPr bwMode="auto">
          <a:xfrm>
            <a:off x="1187624" y="1916832"/>
            <a:ext cx="6769100" cy="792088"/>
          </a:xfrm>
          <a:prstGeom prst="rect">
            <a:avLst/>
          </a:prstGeom>
          <a:noFill/>
        </p:spPr>
      </p:pic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179512" y="2852936"/>
          <a:ext cx="8784975" cy="2802640"/>
        </p:xfrm>
        <a:graphic>
          <a:graphicData uri="http://schemas.openxmlformats.org/drawingml/2006/table">
            <a:tbl>
              <a:tblPr/>
              <a:tblGrid>
                <a:gridCol w="295771"/>
                <a:gridCol w="140301"/>
                <a:gridCol w="8348903"/>
              </a:tblGrid>
              <a:tr h="15202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</a:rPr>
                        <a:t>Zajištění potřebné dokumentace: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68409" marR="684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8D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4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-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68409" marR="6840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dokumentace potřebná při jednorázové přejímce nebo první z řady dodávek v kalendářním roce: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68409" marR="6840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4040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-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68409" marR="684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“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malý základní popis odpadu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 - ZPO” (dle vyhlášky 383/2001 Sb.) - platí do doby změny technologie vzniku odpadu, maximálně však jeden kalendářní </a:t>
                      </a: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rok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68409" marR="684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EC"/>
                    </a:solidFill>
                  </a:tcPr>
                </a:tc>
              </a:tr>
              <a:tr h="304040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-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68409" marR="684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protokol o zkoušce odpadu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 (rozbor odpadu dle požadavku správce provozu koncového zařízení viz. krok č.1)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68409" marR="684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304040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-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68409" marR="684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v případě dodávky nebezpečného odpadu - 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Evidenční list pro přepravu </a:t>
                      </a:r>
                      <a:r>
                        <a:rPr lang="cs-CZ" sz="1600" b="1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NO</a:t>
                      </a:r>
                      <a:endParaRPr lang="cs-CZ" sz="1600" b="1" dirty="0">
                        <a:latin typeface="Times New Roman"/>
                        <a:ea typeface="Times New Roman"/>
                      </a:endParaRPr>
                    </a:p>
                  </a:txBody>
                  <a:tcPr marL="68409" marR="684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EC"/>
                    </a:solidFill>
                  </a:tcPr>
                </a:tc>
              </a:tr>
              <a:tr h="1520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-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68409" marR="684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dokumentace potřebná při opakované přejímce odpadů do zařízení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68409" marR="684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2020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-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68409" marR="684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předávací list </a:t>
                      </a:r>
                      <a:r>
                        <a:rPr lang="cs-CZ" sz="1600" b="1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odpadu</a:t>
                      </a:r>
                      <a:endParaRPr lang="cs-CZ" sz="1600" b="1" dirty="0">
                        <a:latin typeface="Times New Roman"/>
                        <a:ea typeface="Times New Roman"/>
                      </a:endParaRPr>
                    </a:p>
                  </a:txBody>
                  <a:tcPr marL="68409" marR="684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EC"/>
                    </a:solidFill>
                  </a:tcPr>
                </a:tc>
              </a:tr>
              <a:tr h="304040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-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68409" marR="684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v případě dodávky nebezpečného odpadu - Evidenční list pro přepravu </a:t>
                      </a: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NO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68409" marR="684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Provozování technologií </a:t>
            </a:r>
            <a:r>
              <a:rPr lang="cs-CZ" sz="1200" dirty="0" smtClean="0"/>
              <a:t>(26)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84784"/>
            <a:ext cx="8777917" cy="360040"/>
          </a:xfrm>
        </p:spPr>
        <p:txBody>
          <a:bodyPr/>
          <a:lstStyle/>
          <a:p>
            <a:pPr algn="ctr">
              <a:buNone/>
            </a:pPr>
            <a:r>
              <a:rPr lang="cs-CZ" dirty="0" smtClean="0">
                <a:solidFill>
                  <a:schemeClr val="accent1"/>
                </a:solidFill>
              </a:rPr>
              <a:t>Krok č.4: 	Zpětná vazba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37890" name="Picture 2" descr="C:\Documents and Settings\dolezal\Plocha\Prezentace, články\universita\2011\předávací podmínky.jpg"/>
          <p:cNvPicPr>
            <a:picLocks noChangeAspect="1" noChangeArrowheads="1"/>
          </p:cNvPicPr>
          <p:nvPr/>
        </p:nvPicPr>
        <p:blipFill>
          <a:blip r:embed="rId2" cstate="print"/>
          <a:srcRect t="78491"/>
          <a:stretch>
            <a:fillRect/>
          </a:stretch>
        </p:blipFill>
        <p:spPr bwMode="auto">
          <a:xfrm>
            <a:off x="1187450" y="1916832"/>
            <a:ext cx="6769100" cy="749846"/>
          </a:xfrm>
          <a:prstGeom prst="rect">
            <a:avLst/>
          </a:prstGeom>
          <a:noFill/>
        </p:spPr>
      </p:pic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51520" y="2819400"/>
          <a:ext cx="8640960" cy="1706880"/>
        </p:xfrm>
        <a:graphic>
          <a:graphicData uri="http://schemas.openxmlformats.org/drawingml/2006/table">
            <a:tbl>
              <a:tblPr/>
              <a:tblGrid>
                <a:gridCol w="280130"/>
                <a:gridCol w="8360830"/>
              </a:tblGrid>
              <a:tr h="15202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</a:rPr>
                        <a:t>Úprava podmínek převzetí odpadu: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68409" marR="684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8D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08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-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68409" marR="6840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porovnání prvotně předaných základních informací o odpadu viz. krok 1 (vzorek, kvalita, náročnost odstranění dle technologické zkoušky, …) se skutečností. 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68409" marR="6840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304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-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68409" marR="684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úprava ceny a předávacích podmínek u zákazníka dle zjištěných rozdílů oproti skutečnosti (viz. předchozí bod), případně přesměrování odpadu na jiné vhodnější koncové zařízení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68409" marR="684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Provozování technologií </a:t>
            </a:r>
            <a:r>
              <a:rPr lang="cs-CZ" sz="1200" dirty="0" smtClean="0"/>
              <a:t>(27)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sz="2400" dirty="0" smtClean="0">
                <a:solidFill>
                  <a:schemeClr val="accent1"/>
                </a:solidFill>
              </a:rPr>
              <a:t>Mísení kapalných odpadů</a:t>
            </a:r>
          </a:p>
          <a:p>
            <a:pPr>
              <a:buNone/>
            </a:pPr>
            <a:r>
              <a:rPr lang="cs-CZ" dirty="0" smtClean="0"/>
              <a:t>	Komodity kapalných odpadů (viz. kap. č.1) jsou vytvořeny se zohledněním společného koncového zařízení určeného k odstranění dané komodity. Výjimkou mísitelnosti v rámci jedné komodity jsou rozdílné hodnoty pH (zejména u komodity č.3 – anorganicky znečištěné vody)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cap="all" dirty="0" smtClean="0">
                <a:solidFill>
                  <a:srgbClr val="FF0000"/>
                </a:solidFill>
              </a:rPr>
              <a:t>!! společné mísení kyselin (nebo kyselých roztoku) a  zásad (nebo zásaditých roztoků) je zakázáno !!</a:t>
            </a:r>
          </a:p>
          <a:p>
            <a:pPr>
              <a:buNone/>
            </a:pPr>
            <a:r>
              <a:rPr lang="cs-CZ" i="1" dirty="0" smtClean="0"/>
              <a:t>	</a:t>
            </a:r>
            <a:r>
              <a:rPr lang="cs-CZ" sz="1600" b="0" i="1" dirty="0" smtClean="0"/>
              <a:t>Pozn.: V případě pochybností zjistit pH indikačním papírkem a provést test mísení v malém množství (vzorkovnice) a v případě vývinu exhalátů nebo vzrůstající teploty roztoku nemíchat!</a:t>
            </a:r>
          </a:p>
          <a:p>
            <a:pPr>
              <a:buNone/>
            </a:pPr>
            <a:r>
              <a:rPr lang="cs-CZ" sz="1600" b="0" i="1" dirty="0" smtClean="0">
                <a:solidFill>
                  <a:schemeClr val="accent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Mísení kapalných odpadů musí předcházet povolení příslušného krajského úřadu (§16 , odst. 2 a §18, odst. 2, zákona o odpadech)</a:t>
            </a:r>
            <a:endParaRPr lang="cs-CZ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82563" y="150813"/>
            <a:ext cx="5048250" cy="1257300"/>
          </a:xfrm>
        </p:spPr>
        <p:txBody>
          <a:bodyPr/>
          <a:lstStyle/>
          <a:p>
            <a:pPr defTabSz="457008">
              <a:defRPr/>
            </a:pPr>
            <a:r>
              <a:rPr lang="cs-CZ" dirty="0" smtClean="0"/>
              <a:t>Charakteristika kapalných odpadů </a:t>
            </a:r>
            <a:r>
              <a:rPr lang="cs-CZ" sz="1200" dirty="0" smtClean="0"/>
              <a:t>(1)</a:t>
            </a:r>
            <a:endParaRPr lang="cs-CZ" sz="1200" dirty="0"/>
          </a:p>
        </p:txBody>
      </p:sp>
      <p:sp>
        <p:nvSpPr>
          <p:cNvPr id="8195" name="Zástupný symbol pro obsah 5"/>
          <p:cNvSpPr>
            <a:spLocks noGrp="1"/>
          </p:cNvSpPr>
          <p:nvPr>
            <p:ph idx="1"/>
          </p:nvPr>
        </p:nvSpPr>
        <p:spPr bwMode="auto">
          <a:xfrm>
            <a:off x="323528" y="1556792"/>
            <a:ext cx="8496944" cy="43924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cs-CZ" sz="2200" dirty="0" smtClean="0">
                <a:solidFill>
                  <a:schemeClr val="accent1"/>
                </a:solidFill>
              </a:rPr>
              <a:t>Kapalný odpad</a:t>
            </a:r>
          </a:p>
          <a:p>
            <a:r>
              <a:rPr lang="cs-CZ" sz="1800" dirty="0" smtClean="0">
                <a:solidFill>
                  <a:srgbClr val="404040"/>
                </a:solidFill>
              </a:rPr>
              <a:t>Klasifikováno dle zákona o odpadech</a:t>
            </a:r>
            <a:r>
              <a:rPr lang="cs-CZ" sz="1800" b="0" dirty="0" smtClean="0">
                <a:solidFill>
                  <a:srgbClr val="404040"/>
                </a:solidFill>
              </a:rPr>
              <a:t> (zákon č. 185/2001 Sb., </a:t>
            </a:r>
            <a:r>
              <a:rPr lang="cs-CZ" sz="1800" b="0" dirty="0" err="1" smtClean="0">
                <a:solidFill>
                  <a:srgbClr val="404040"/>
                </a:solidFill>
              </a:rPr>
              <a:t>vzpp</a:t>
            </a:r>
            <a:r>
              <a:rPr lang="cs-CZ" sz="1800" b="0" dirty="0" smtClean="0">
                <a:solidFill>
                  <a:srgbClr val="404040"/>
                </a:solidFill>
              </a:rPr>
              <a:t>)</a:t>
            </a:r>
          </a:p>
          <a:p>
            <a:r>
              <a:rPr lang="cs-CZ" sz="1800" b="0" dirty="0" smtClean="0"/>
              <a:t>§3 (1) Odpad je každá </a:t>
            </a:r>
            <a:r>
              <a:rPr lang="cs-CZ" sz="1800" b="0" u="sng" dirty="0" smtClean="0"/>
              <a:t>movitá věc, které se osoba zbavuje</a:t>
            </a:r>
            <a:r>
              <a:rPr lang="cs-CZ" sz="1800" b="0" dirty="0" smtClean="0"/>
              <a:t> nebo má úmysl nebo povinnost se jí zbavit a přísluší do některé ze skupin odpadů uvedených v příloze č. 1 k tomuto zákonu</a:t>
            </a:r>
            <a:endParaRPr lang="cs-CZ" b="0" dirty="0" smtClean="0">
              <a:solidFill>
                <a:srgbClr val="404040"/>
              </a:solidFill>
            </a:endParaRPr>
          </a:p>
          <a:p>
            <a:pPr>
              <a:buNone/>
            </a:pPr>
            <a:r>
              <a:rPr lang="cs-CZ" sz="2200" dirty="0" smtClean="0">
                <a:solidFill>
                  <a:schemeClr val="accent1"/>
                </a:solidFill>
              </a:rPr>
              <a:t>Odpadní voda</a:t>
            </a:r>
          </a:p>
          <a:p>
            <a:r>
              <a:rPr lang="cs-CZ" sz="1800" dirty="0" smtClean="0">
                <a:solidFill>
                  <a:srgbClr val="404040"/>
                </a:solidFill>
              </a:rPr>
              <a:t>Klasifikováno dle zákona o vodách</a:t>
            </a:r>
            <a:r>
              <a:rPr lang="cs-CZ" sz="1800" b="0" dirty="0" smtClean="0">
                <a:solidFill>
                  <a:srgbClr val="404040"/>
                </a:solidFill>
              </a:rPr>
              <a:t> (zákon č. 254/2001 Sb., </a:t>
            </a:r>
            <a:r>
              <a:rPr lang="cs-CZ" sz="1800" b="0" dirty="0" err="1" smtClean="0">
                <a:solidFill>
                  <a:srgbClr val="404040"/>
                </a:solidFill>
              </a:rPr>
              <a:t>vzpp</a:t>
            </a:r>
            <a:r>
              <a:rPr lang="cs-CZ" sz="1800" b="0" dirty="0" smtClean="0">
                <a:solidFill>
                  <a:srgbClr val="404040"/>
                </a:solidFill>
              </a:rPr>
              <a:t>)</a:t>
            </a:r>
            <a:endParaRPr lang="cs-CZ" sz="1800" dirty="0" smtClean="0"/>
          </a:p>
          <a:p>
            <a:r>
              <a:rPr lang="cs-CZ" sz="1800" b="0" dirty="0" smtClean="0"/>
              <a:t>§38 (1) Odpadní vody jsou </a:t>
            </a:r>
            <a:r>
              <a:rPr lang="cs-CZ" sz="1800" b="0" u="sng" dirty="0" smtClean="0"/>
              <a:t>vody použité</a:t>
            </a:r>
            <a:r>
              <a:rPr lang="cs-CZ" sz="1800" b="0" dirty="0" smtClean="0"/>
              <a:t> v obytných, průmyslových, zemědělských, zdravotnických a jiných stavbách, zařízeních nebo dopravních prostředcích, </a:t>
            </a:r>
            <a:r>
              <a:rPr lang="cs-CZ" sz="1800" b="0" u="sng" dirty="0" smtClean="0"/>
              <a:t>pokud mají po použití změněnou jakost</a:t>
            </a:r>
            <a:r>
              <a:rPr lang="cs-CZ" sz="1800" b="0" dirty="0" smtClean="0"/>
              <a:t> (složení nebo teplotu), jakož i jiné vody z těchto staveb, zařízení nebo dopravních prostředků odtékající, pokud mohou ohrozit jakost povrchových nebo podzemních vod. Odpadní vody jsou i průsakové vody z odkališť, s výjimkou vod, které jsou zpětně využívány pro vlastní potřebu organizace, a vod, které odtékají do vod důlních, a dále jsou odpadními vodami průsakové vody ze skládek odpadu.</a:t>
            </a:r>
          </a:p>
        </p:txBody>
      </p:sp>
      <p:sp>
        <p:nvSpPr>
          <p:cNvPr id="4" name="Zástupný symbol pro obsah 5"/>
          <p:cNvSpPr txBox="1">
            <a:spLocks/>
          </p:cNvSpPr>
          <p:nvPr/>
        </p:nvSpPr>
        <p:spPr bwMode="auto">
          <a:xfrm>
            <a:off x="1619672" y="1196752"/>
            <a:ext cx="5832648" cy="43204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2563" marR="0" lvl="0" indent="-182563" algn="ctr" defTabSz="4556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itchFamily="34" charset="0"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Základní rozdělení odpadních „kapalin“</a:t>
            </a:r>
          </a:p>
          <a:p>
            <a:pPr marL="182563" marR="0" lvl="0" indent="-182563" algn="l" defTabSz="4556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itchFamily="34" charset="0"/>
              <a:buNone/>
              <a:tabLst/>
              <a:defRPr/>
            </a:pPr>
            <a:endParaRPr kumimoji="0" lang="cs-CZ" sz="2000" b="1" i="0" u="none" strike="noStrike" kern="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Provozování technologií </a:t>
            </a:r>
            <a:r>
              <a:rPr lang="cs-CZ" sz="1200" dirty="0" smtClean="0"/>
              <a:t>(28)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2235" y="1124744"/>
            <a:ext cx="8777917" cy="864096"/>
          </a:xfrm>
        </p:spPr>
        <p:txBody>
          <a:bodyPr/>
          <a:lstStyle/>
          <a:p>
            <a:pPr algn="ctr">
              <a:buNone/>
            </a:pPr>
            <a:r>
              <a:rPr lang="cs-CZ" sz="2400" dirty="0" smtClean="0">
                <a:solidFill>
                  <a:schemeClr val="accent1"/>
                </a:solidFill>
              </a:rPr>
              <a:t>Kvalitativní charakteristika přijímaných a produkovaných odpadů</a:t>
            </a:r>
          </a:p>
          <a:p>
            <a:pPr>
              <a:buNone/>
            </a:pPr>
            <a:r>
              <a:rPr lang="cs-CZ" i="1" dirty="0" smtClean="0"/>
              <a:t>										</a:t>
            </a:r>
            <a:r>
              <a:rPr lang="cs-CZ" sz="1600" i="1" dirty="0" smtClean="0"/>
              <a:t>Neutralizační a deemulgační stanice (NS/DS):</a:t>
            </a:r>
          </a:p>
          <a:p>
            <a:pPr>
              <a:buNone/>
            </a:pPr>
            <a:endParaRPr lang="cs-CZ" sz="1600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4283968" y="1916832"/>
          <a:ext cx="4716017" cy="3901440"/>
        </p:xfrm>
        <a:graphic>
          <a:graphicData uri="http://schemas.openxmlformats.org/drawingml/2006/table">
            <a:tbl>
              <a:tblPr/>
              <a:tblGrid>
                <a:gridCol w="1262047"/>
                <a:gridCol w="767892"/>
                <a:gridCol w="246054"/>
                <a:gridCol w="1107236"/>
                <a:gridCol w="1332788"/>
              </a:tblGrid>
              <a:tr h="45605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</a:rPr>
                        <a:t>základní stanovení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8D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latin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8DA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</a:rPr>
                        <a:t>těžké kovy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8D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2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ukazatel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jedn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.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 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ukazatel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jedn.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228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pH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-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 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Ni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mg/l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EC"/>
                    </a:solidFill>
                  </a:tcPr>
                </a:tc>
              </a:tr>
              <a:tr h="228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CHSK</a:t>
                      </a:r>
                      <a:r>
                        <a:rPr lang="cs-CZ" sz="1600" b="1" baseline="-25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Cr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mg/l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 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Zn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mg/l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228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BSK</a:t>
                      </a:r>
                      <a:r>
                        <a:rPr lang="cs-CZ" sz="1600" b="1" baseline="-25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5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mg/l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 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Cu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mg/l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EC"/>
                    </a:solidFill>
                  </a:tcPr>
                </a:tc>
              </a:tr>
              <a:tr h="228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RL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mg/l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 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Cr</a:t>
                      </a:r>
                      <a:r>
                        <a:rPr lang="cs-CZ" sz="1600" b="1" baseline="30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+6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mg/l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228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RAS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mg/l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 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Cr</a:t>
                      </a:r>
                      <a:r>
                        <a:rPr lang="cs-CZ" sz="1600" b="1" baseline="-25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celk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mg/l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EC"/>
                    </a:solidFill>
                  </a:tcPr>
                </a:tc>
              </a:tr>
              <a:tr h="228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NL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mg/l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 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Pb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mg/l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228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N</a:t>
                      </a:r>
                      <a:r>
                        <a:rPr lang="cs-CZ" sz="1600" b="1" baseline="-25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celk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mg/l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 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Cd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mg/l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EC"/>
                    </a:solidFill>
                  </a:tcPr>
                </a:tc>
              </a:tr>
              <a:tr h="228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NH</a:t>
                      </a:r>
                      <a:r>
                        <a:rPr lang="cs-CZ" sz="1600" b="1" baseline="-25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4</a:t>
                      </a:r>
                      <a:r>
                        <a:rPr lang="cs-CZ" sz="1600" b="1" baseline="30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+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mg/l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 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Hg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mg/l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228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P</a:t>
                      </a:r>
                      <a:r>
                        <a:rPr lang="cs-CZ" sz="1600" b="1" baseline="-25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celk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mg/l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 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EC"/>
                    </a:solidFill>
                  </a:tcPr>
                </a:tc>
                <a:tc rowSpan="5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1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těžké kovy stanovit v případě zjištěné možné kontaminace v odpadu u </a:t>
                      </a:r>
                      <a:r>
                        <a:rPr lang="cs-CZ" sz="1600" i="1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původce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EC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28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C</a:t>
                      </a:r>
                      <a:r>
                        <a:rPr lang="cs-CZ" sz="1600" b="1" baseline="-25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10</a:t>
                      </a:r>
                      <a:r>
                        <a:rPr lang="cs-CZ" sz="16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-C</a:t>
                      </a:r>
                      <a:r>
                        <a:rPr lang="cs-CZ" sz="1600" b="1" baseline="-25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40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mg/l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 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28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CN</a:t>
                      </a:r>
                      <a:r>
                        <a:rPr lang="cs-CZ" sz="1600" b="1" baseline="30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-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mg/l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 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EC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28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Cl</a:t>
                      </a:r>
                      <a:r>
                        <a:rPr lang="cs-CZ" sz="1600" b="1" baseline="30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-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mg/l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 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28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SO</a:t>
                      </a:r>
                      <a:r>
                        <a:rPr lang="cs-CZ" sz="1600" b="1" baseline="-25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4</a:t>
                      </a:r>
                      <a:r>
                        <a:rPr lang="cs-CZ" sz="1600" b="1" baseline="30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2-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mg/l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 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EC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ástupný symbol pro obsah 2"/>
          <p:cNvSpPr txBox="1">
            <a:spLocks/>
          </p:cNvSpPr>
          <p:nvPr/>
        </p:nvSpPr>
        <p:spPr>
          <a:xfrm>
            <a:off x="251520" y="1556792"/>
            <a:ext cx="4283969" cy="4464496"/>
          </a:xfrm>
          <a:prstGeom prst="rect">
            <a:avLst/>
          </a:prstGeom>
        </p:spPr>
        <p:txBody>
          <a:bodyPr/>
          <a:lstStyle/>
          <a:p>
            <a:pPr marL="182563" marR="0" lvl="0" indent="-182563" algn="l" defTabSz="4556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itchFamily="34" charset="0"/>
              <a:buNone/>
              <a:tabLst/>
              <a:defRPr/>
            </a:pPr>
            <a:r>
              <a:rPr lang="cs-CZ" sz="1600" b="1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cs-CZ" sz="2000" b="1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Pro určení možnosti příjmu kapalných odpadů k jejich odstranění má rozbor pouze informativní charakter.</a:t>
            </a:r>
          </a:p>
          <a:p>
            <a:pPr marL="182563" marR="0" lvl="0" indent="-182563" algn="l" defTabSz="4556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itchFamily="34" charset="0"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	Nelze</a:t>
            </a:r>
            <a:r>
              <a:rPr kumimoji="0" lang="cs-CZ" sz="2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 přesně stanovit limity jednotlivých polutantů pro příjem, rozhodující je v tomto smyslu technologická zkouška odstranění odpadu.</a:t>
            </a:r>
          </a:p>
          <a:p>
            <a:pPr marL="182563" marR="0" lvl="0" indent="-182563" algn="l" defTabSz="4556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itchFamily="34" charset="0"/>
              <a:buNone/>
              <a:tabLst/>
              <a:defRPr/>
            </a:pPr>
            <a:r>
              <a:rPr lang="cs-CZ" sz="2000" b="1" kern="0" baseline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	Kvalita</a:t>
            </a:r>
            <a:r>
              <a:rPr lang="cs-CZ" sz="2000" b="1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produkovaných odpadů (kal, olej) je vždy odvislá od charakteru přijímaných odpadů – v tomto smyslu se určuje i monitoring produkovaných odpadních vod.</a:t>
            </a:r>
            <a:endParaRPr kumimoji="0" lang="cs-CZ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Provozování technologií </a:t>
            </a:r>
            <a:r>
              <a:rPr lang="cs-CZ" sz="1200" dirty="0" smtClean="0"/>
              <a:t>(29)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00808"/>
            <a:ext cx="8568952" cy="4111258"/>
          </a:xfrm>
        </p:spPr>
        <p:txBody>
          <a:bodyPr/>
          <a:lstStyle/>
          <a:p>
            <a:pPr algn="ctr">
              <a:buNone/>
            </a:pPr>
            <a:r>
              <a:rPr lang="cs-CZ" sz="2400" dirty="0" smtClean="0">
                <a:solidFill>
                  <a:schemeClr val="accent1"/>
                </a:solidFill>
              </a:rPr>
              <a:t>Škodliviny v odpadu vylučujících možnost odstranění na NS/DS</a:t>
            </a:r>
          </a:p>
          <a:p>
            <a:pPr lvl="0"/>
            <a:r>
              <a:rPr lang="cs-CZ" dirty="0" smtClean="0"/>
              <a:t>Organická ředidla a rozpouštědla</a:t>
            </a:r>
          </a:p>
          <a:p>
            <a:pPr lvl="0"/>
            <a:r>
              <a:rPr lang="cs-CZ" dirty="0" smtClean="0"/>
              <a:t>Organicky znečištěné vody ze zemědělské a živočišné výroby</a:t>
            </a:r>
          </a:p>
          <a:p>
            <a:pPr lvl="0"/>
            <a:r>
              <a:rPr lang="cs-CZ" dirty="0" smtClean="0"/>
              <a:t>Silně zasolené roztoky (řádově desítky g/l)</a:t>
            </a:r>
          </a:p>
          <a:p>
            <a:pPr lvl="0"/>
            <a:r>
              <a:rPr lang="cs-CZ" dirty="0" smtClean="0"/>
              <a:t>Vody s obsahem amoniaku (řádově stovky mg/l)</a:t>
            </a:r>
          </a:p>
          <a:p>
            <a:pPr lvl="0"/>
            <a:r>
              <a:rPr lang="cs-CZ" dirty="0" smtClean="0"/>
              <a:t>Emulze stabilizované neiontovými </a:t>
            </a:r>
            <a:r>
              <a:rPr lang="cs-CZ" dirty="0" err="1" smtClean="0"/>
              <a:t>tenzidy</a:t>
            </a:r>
            <a:r>
              <a:rPr lang="cs-CZ" dirty="0" smtClean="0"/>
              <a:t> (t &gt; 100°C) a aniontovými </a:t>
            </a:r>
            <a:r>
              <a:rPr lang="cs-CZ" dirty="0" err="1" smtClean="0"/>
              <a:t>tenzidy</a:t>
            </a:r>
            <a:r>
              <a:rPr lang="cs-CZ" dirty="0" smtClean="0"/>
              <a:t> (t &gt; 70-80°C)</a:t>
            </a:r>
          </a:p>
          <a:p>
            <a:r>
              <a:rPr lang="cs-CZ" dirty="0" smtClean="0"/>
              <a:t>Silné koncentráty s vysokým obsahem těžkých kovů (řádově desítky g/l)</a:t>
            </a:r>
            <a:endParaRPr lang="cs-CZ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Legislativa </a:t>
            </a:r>
            <a:r>
              <a:rPr lang="cs-CZ" sz="1200" dirty="0" smtClean="0"/>
              <a:t>(30)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2235" y="1124744"/>
            <a:ext cx="8777917" cy="4975354"/>
          </a:xfrm>
        </p:spPr>
        <p:txBody>
          <a:bodyPr/>
          <a:lstStyle/>
          <a:p>
            <a:pPr algn="ctr">
              <a:buNone/>
            </a:pPr>
            <a:r>
              <a:rPr lang="cs-CZ" dirty="0" smtClean="0">
                <a:solidFill>
                  <a:schemeClr val="accent1"/>
                </a:solidFill>
              </a:rPr>
              <a:t>Seznam základních právních předpisů </a:t>
            </a:r>
            <a:r>
              <a:rPr lang="cs-CZ" sz="1200" b="0" dirty="0" smtClean="0">
                <a:solidFill>
                  <a:schemeClr val="tx1"/>
                </a:solidFill>
              </a:rPr>
              <a:t>(ve znění pozdějších předpisů)</a:t>
            </a:r>
            <a:r>
              <a:rPr lang="cs-CZ" dirty="0" smtClean="0">
                <a:solidFill>
                  <a:schemeClr val="accent1"/>
                </a:solidFill>
              </a:rPr>
              <a:t>:</a:t>
            </a:r>
            <a:endParaRPr lang="cs-CZ" sz="3200" dirty="0" smtClean="0">
              <a:solidFill>
                <a:schemeClr val="accent1"/>
              </a:solidFill>
            </a:endParaRPr>
          </a:p>
          <a:p>
            <a:r>
              <a:rPr lang="cs-CZ" sz="1600" dirty="0" smtClean="0"/>
              <a:t>Zákon č. 254/2001 Sb.</a:t>
            </a:r>
            <a:r>
              <a:rPr lang="cs-CZ" sz="1600" b="0" dirty="0" smtClean="0"/>
              <a:t>, o vodách a o změně některých zákonů (vodní zákon)</a:t>
            </a:r>
          </a:p>
          <a:p>
            <a:r>
              <a:rPr lang="cs-CZ" sz="1600" dirty="0" smtClean="0"/>
              <a:t>Zákon č. 274/2001 Sb.</a:t>
            </a:r>
            <a:r>
              <a:rPr lang="cs-CZ" sz="1600" b="0" dirty="0" smtClean="0"/>
              <a:t>, o vodovodech a kanalizacích pro veřejnou potřebu a o změně některých zákonů (zákon o vodovodech a kanalizacích)</a:t>
            </a:r>
          </a:p>
          <a:p>
            <a:r>
              <a:rPr lang="cs-CZ" sz="1600" dirty="0" smtClean="0"/>
              <a:t>Zákon č. 76/2002 Sb.</a:t>
            </a:r>
            <a:r>
              <a:rPr lang="cs-CZ" sz="1600" b="0" dirty="0" smtClean="0"/>
              <a:t>, o integrované prevenci a omezování znečištění, o integrovaném registru znečišťování a o změně některých zákonů, v platném znění</a:t>
            </a:r>
          </a:p>
          <a:p>
            <a:r>
              <a:rPr lang="cs-CZ" sz="1600" dirty="0" smtClean="0"/>
              <a:t>Vyhláška č. 450/2005 Sb.</a:t>
            </a:r>
            <a:r>
              <a:rPr lang="cs-CZ" sz="1600" b="0" dirty="0" smtClean="0"/>
              <a:t>, o náležitostech nakládání se závadnými látkami a náležitostech havarijního plánu, způsobu a rozsahu hlášení havárií, jejich zneškodňování a odstraňování jejich škodlivých následků</a:t>
            </a:r>
          </a:p>
          <a:p>
            <a:r>
              <a:rPr lang="cs-CZ" sz="1600" dirty="0" smtClean="0"/>
              <a:t>Nařízení vlády č. 61/2003 Sb.</a:t>
            </a:r>
            <a:r>
              <a:rPr lang="cs-CZ" sz="1600" b="0" dirty="0" smtClean="0"/>
              <a:t>, o ukazatelích a hodnotách přípustného znečištění povrchových vod a odpadních vod, náležitostech povolení k vypouštění odpadních vod do vod povrchových a do kanalizací a o citlivých oblastech</a:t>
            </a:r>
          </a:p>
          <a:p>
            <a:r>
              <a:rPr lang="cs-CZ" sz="1600" b="0" dirty="0" smtClean="0"/>
              <a:t>Vyhláška č. 428/2001 Sb.,</a:t>
            </a:r>
            <a:r>
              <a:rPr lang="cs-CZ" sz="1600" b="0" i="1" dirty="0" smtClean="0"/>
              <a:t> </a:t>
            </a:r>
            <a:r>
              <a:rPr lang="cs-CZ" sz="1600" b="0" dirty="0" smtClean="0"/>
              <a:t>kterou se provádí zákon o vodovodech a kanalizacích</a:t>
            </a:r>
          </a:p>
          <a:p>
            <a:r>
              <a:rPr lang="cs-CZ" sz="1600" b="0" dirty="0" smtClean="0"/>
              <a:t>Vyhláška č. 432/2001 Sb., o dokladech žádosti o rozhodnutí nebo vyjádření a o náležitostech povolení, souhlasů a vyjádření vodoprávního úřadu</a:t>
            </a:r>
          </a:p>
          <a:p>
            <a:r>
              <a:rPr lang="cs-CZ" sz="1600" b="0" dirty="0" smtClean="0"/>
              <a:t>Vyhláška č. 195/2002 Sb., o náležitostech manipulačních řádů a provozních řádů vodních děl</a:t>
            </a:r>
          </a:p>
          <a:p>
            <a:r>
              <a:rPr lang="cs-CZ" sz="1600" b="0" dirty="0" smtClean="0"/>
              <a:t>Vyhláška č. 431/2001 Sb., o obsahu vodní bilance, způsobu jejího sestavení a o údajích pro vodní bilanci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Legislativa </a:t>
            </a:r>
            <a:r>
              <a:rPr lang="cs-CZ" sz="1200" dirty="0" smtClean="0"/>
              <a:t>(31)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2235" y="1124744"/>
            <a:ext cx="8777917" cy="4975354"/>
          </a:xfrm>
        </p:spPr>
        <p:txBody>
          <a:bodyPr/>
          <a:lstStyle/>
          <a:p>
            <a:pPr algn="ctr">
              <a:buNone/>
            </a:pPr>
            <a:r>
              <a:rPr lang="cs-CZ" dirty="0" smtClean="0">
                <a:solidFill>
                  <a:schemeClr val="accent1"/>
                </a:solidFill>
              </a:rPr>
              <a:t>Zákon č. 254/2001 Sb., o vodách a o změně některých zákonů (vodní zákon)</a:t>
            </a:r>
          </a:p>
          <a:p>
            <a:r>
              <a:rPr lang="cs-CZ" sz="1800" dirty="0" smtClean="0"/>
              <a:t>§8 Povolení k nakládání s povrchovými nebo podzemními vodami – základní případy: </a:t>
            </a:r>
          </a:p>
          <a:p>
            <a:pPr lvl="1"/>
            <a:r>
              <a:rPr lang="cs-CZ" sz="1600" dirty="0" smtClean="0"/>
              <a:t>odběr povrchových a podzemních vod</a:t>
            </a:r>
          </a:p>
          <a:p>
            <a:pPr lvl="1"/>
            <a:r>
              <a:rPr lang="cs-CZ" sz="1600" dirty="0" smtClean="0"/>
              <a:t>Vypouštění odpadních vod do vod povrchových nebo podzemních</a:t>
            </a:r>
          </a:p>
          <a:p>
            <a:pPr lvl="1"/>
            <a:r>
              <a:rPr lang="cs-CZ" sz="1600" i="1" dirty="0" smtClean="0"/>
              <a:t>Zákon 274/2001 (§18 – povolení k odvádění OV do kanalizace)</a:t>
            </a:r>
          </a:p>
          <a:p>
            <a:r>
              <a:rPr lang="cs-CZ" sz="1800" dirty="0" smtClean="0"/>
              <a:t>§15 Stavební povolení k vodním dílům </a:t>
            </a:r>
            <a:r>
              <a:rPr lang="cs-CZ" sz="1800" b="0" dirty="0" smtClean="0"/>
              <a:t>(povoluje VÚ jako speciální stavební úřad)</a:t>
            </a:r>
          </a:p>
          <a:p>
            <a:r>
              <a:rPr lang="cs-CZ" sz="1800" dirty="0" smtClean="0"/>
              <a:t>§16 Povolení k vypouštění odpadních vod s obsahem zvlášť nebezpečné závadné látky do kanalizace </a:t>
            </a:r>
            <a:r>
              <a:rPr lang="cs-CZ" sz="1800" b="0" dirty="0" smtClean="0"/>
              <a:t>(seznam nebezpečných látek viz. příloha č. 1 zákona)</a:t>
            </a:r>
          </a:p>
          <a:p>
            <a:r>
              <a:rPr lang="cs-CZ" sz="1800" dirty="0" smtClean="0"/>
              <a:t>§21 Vodní bilance </a:t>
            </a:r>
            <a:r>
              <a:rPr lang="cs-CZ" sz="1800" b="0" dirty="0" smtClean="0"/>
              <a:t>(odběr povrchových a podzemních vod a vypouštění do nich)</a:t>
            </a:r>
          </a:p>
          <a:p>
            <a:r>
              <a:rPr lang="cs-CZ" sz="1800" dirty="0" smtClean="0"/>
              <a:t>§39 Závadné látky </a:t>
            </a:r>
            <a:r>
              <a:rPr lang="cs-CZ" sz="1800" b="0" dirty="0" smtClean="0"/>
              <a:t>(bližší podrobnosti viz. vyhláška 450/2005 Sb.)</a:t>
            </a:r>
          </a:p>
          <a:p>
            <a:pPr lvl="1"/>
            <a:r>
              <a:rPr lang="cs-CZ" sz="1600" dirty="0" smtClean="0"/>
              <a:t>Zpracování „Havarijních plánů“ </a:t>
            </a:r>
          </a:p>
          <a:p>
            <a:pPr lvl="1"/>
            <a:r>
              <a:rPr lang="cs-CZ" sz="1600" b="0" dirty="0" smtClean="0"/>
              <a:t>Zkoušky těsnosti potrubí a objektů k nakládání s nebezpečnými látkami</a:t>
            </a:r>
          </a:p>
          <a:p>
            <a:pPr lvl="1"/>
            <a:r>
              <a:rPr lang="cs-CZ" sz="1600" dirty="0" smtClean="0"/>
              <a:t>Vybudovat kontrolní systém pro zjišťování úniku závadných látek</a:t>
            </a:r>
          </a:p>
          <a:p>
            <a:r>
              <a:rPr lang="cs-CZ" sz="1800" dirty="0" smtClean="0"/>
              <a:t>§59 Zpracování manipulačního nebo provozního řádu</a:t>
            </a:r>
          </a:p>
          <a:p>
            <a:r>
              <a:rPr lang="cs-CZ" sz="1800" dirty="0" smtClean="0"/>
              <a:t>§71 Zpracování „Povodňového plánu“</a:t>
            </a:r>
          </a:p>
          <a:p>
            <a:r>
              <a:rPr lang="cs-CZ" sz="1800" dirty="0" smtClean="0"/>
              <a:t>§88 - §100 Poplatky za odebrané a vypuštěné množství vod (hlášení/přiznání)</a:t>
            </a:r>
          </a:p>
          <a:p>
            <a:endParaRPr lang="cs-CZ" sz="1800" b="0" dirty="0" smtClean="0"/>
          </a:p>
          <a:p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Legislativa </a:t>
            </a:r>
            <a:r>
              <a:rPr lang="cs-CZ" sz="1200" dirty="0" smtClean="0"/>
              <a:t>(32)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AutoShape 57"/>
          <p:cNvSpPr>
            <a:spLocks noChangeArrowheads="1"/>
          </p:cNvSpPr>
          <p:nvPr/>
        </p:nvSpPr>
        <p:spPr bwMode="auto">
          <a:xfrm>
            <a:off x="2700338" y="1341438"/>
            <a:ext cx="2087562" cy="309562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 algn="ctr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cs-CZ" sz="1400"/>
              <a:t>Záplavové území</a:t>
            </a:r>
          </a:p>
          <a:p>
            <a:endParaRPr lang="cs-CZ" sz="1400"/>
          </a:p>
          <a:p>
            <a:endParaRPr lang="cs-CZ" sz="1400"/>
          </a:p>
          <a:p>
            <a:endParaRPr lang="cs-CZ" sz="1400"/>
          </a:p>
          <a:p>
            <a:endParaRPr lang="cs-CZ" sz="1400"/>
          </a:p>
          <a:p>
            <a:endParaRPr lang="cs-CZ" sz="1400"/>
          </a:p>
          <a:p>
            <a:endParaRPr lang="cs-CZ" sz="1400"/>
          </a:p>
          <a:p>
            <a:endParaRPr lang="cs-CZ" sz="1400"/>
          </a:p>
          <a:p>
            <a:endParaRPr lang="cs-CZ" sz="1400"/>
          </a:p>
          <a:p>
            <a:endParaRPr lang="cs-CZ" sz="1400"/>
          </a:p>
          <a:p>
            <a:endParaRPr lang="cs-CZ" sz="1400"/>
          </a:p>
          <a:p>
            <a:endParaRPr lang="cs-CZ" sz="1400"/>
          </a:p>
          <a:p>
            <a:endParaRPr lang="cs-CZ" sz="1400"/>
          </a:p>
          <a:p>
            <a:endParaRPr lang="cs-CZ" sz="1400"/>
          </a:p>
        </p:txBody>
      </p:sp>
      <p:sp>
        <p:nvSpPr>
          <p:cNvPr id="5" name="AutoShape 58"/>
          <p:cNvSpPr>
            <a:spLocks noChangeArrowheads="1"/>
          </p:cNvSpPr>
          <p:nvPr/>
        </p:nvSpPr>
        <p:spPr bwMode="auto">
          <a:xfrm>
            <a:off x="468313" y="1341438"/>
            <a:ext cx="2087562" cy="30956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2700" algn="ctr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cs-CZ" sz="1400"/>
              <a:t>Závadné látky</a:t>
            </a:r>
          </a:p>
          <a:p>
            <a:endParaRPr lang="cs-CZ" sz="1400"/>
          </a:p>
          <a:p>
            <a:endParaRPr lang="cs-CZ" sz="1400"/>
          </a:p>
          <a:p>
            <a:endParaRPr lang="cs-CZ" sz="1400"/>
          </a:p>
          <a:p>
            <a:endParaRPr lang="cs-CZ" sz="1400"/>
          </a:p>
          <a:p>
            <a:endParaRPr lang="cs-CZ" sz="1400"/>
          </a:p>
          <a:p>
            <a:endParaRPr lang="cs-CZ" sz="1400"/>
          </a:p>
          <a:p>
            <a:endParaRPr lang="cs-CZ" sz="1400"/>
          </a:p>
          <a:p>
            <a:endParaRPr lang="cs-CZ" sz="1400"/>
          </a:p>
          <a:p>
            <a:endParaRPr lang="cs-CZ" sz="1400"/>
          </a:p>
          <a:p>
            <a:endParaRPr lang="cs-CZ" sz="1400"/>
          </a:p>
          <a:p>
            <a:endParaRPr lang="cs-CZ" sz="1400"/>
          </a:p>
          <a:p>
            <a:endParaRPr lang="cs-CZ" sz="1400"/>
          </a:p>
          <a:p>
            <a:endParaRPr lang="cs-CZ" sz="140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39750" y="1628775"/>
            <a:ext cx="4175125" cy="2808288"/>
          </a:xfrm>
          <a:prstGeom prst="flowChartAlternateProcess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1187450" y="1700213"/>
            <a:ext cx="2736850" cy="288925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455613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Průmyslový areál podniku</a:t>
            </a:r>
            <a:endParaRPr kumimoji="0" lang="cs-CZ" sz="1600" b="1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2698750" y="2060575"/>
            <a:ext cx="1800225" cy="1008063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dirty="0"/>
              <a:t>Čištění OV</a:t>
            </a:r>
          </a:p>
          <a:p>
            <a:pPr algn="ctr"/>
            <a:r>
              <a:rPr lang="cs-CZ" sz="1400" dirty="0"/>
              <a:t>V areálu podniku</a:t>
            </a:r>
          </a:p>
          <a:p>
            <a:pPr algn="ctr"/>
            <a:r>
              <a:rPr lang="cs-CZ" sz="1400" dirty="0"/>
              <a:t>(ČOV, </a:t>
            </a:r>
            <a:r>
              <a:rPr lang="cs-CZ" sz="1400" dirty="0" smtClean="0"/>
              <a:t>NS/DS</a:t>
            </a:r>
            <a:r>
              <a:rPr lang="cs-CZ" sz="1400" dirty="0"/>
              <a:t>, …)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755650" y="3284538"/>
            <a:ext cx="1800225" cy="1008062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dirty="0"/>
              <a:t>Odpadní vody (OV)</a:t>
            </a:r>
          </a:p>
          <a:p>
            <a:pPr algn="ctr"/>
            <a:r>
              <a:rPr lang="cs-CZ" sz="1400" dirty="0" smtClean="0"/>
              <a:t>Podniku</a:t>
            </a:r>
            <a:endParaRPr lang="cs-CZ" sz="1400" dirty="0"/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7812088" y="2276475"/>
            <a:ext cx="936625" cy="3529013"/>
          </a:xfrm>
          <a:prstGeom prst="flowChartAlternateProcess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cs-CZ" sz="1400" dirty="0" smtClean="0"/>
              <a:t>Vodoteč (povrchové vody)</a:t>
            </a:r>
            <a:endParaRPr lang="cs-CZ" sz="1400" dirty="0"/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2700338" y="4652963"/>
            <a:ext cx="2087562" cy="863600"/>
          </a:xfrm>
          <a:prstGeom prst="flowChartConnector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dirty="0"/>
              <a:t>Městská kanalizační</a:t>
            </a:r>
          </a:p>
          <a:p>
            <a:pPr algn="ctr"/>
            <a:r>
              <a:rPr lang="cs-CZ" sz="1400" dirty="0"/>
              <a:t> síť (MKS)</a:t>
            </a: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5508625" y="4724400"/>
            <a:ext cx="1728788" cy="71913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dirty="0"/>
              <a:t>Biologická ČOV</a:t>
            </a:r>
          </a:p>
          <a:p>
            <a:pPr algn="ctr"/>
            <a:r>
              <a:rPr lang="cs-CZ" sz="1400" dirty="0"/>
              <a:t>(městská / obecní)</a:t>
            </a:r>
          </a:p>
        </p:txBody>
      </p:sp>
      <p:cxnSp>
        <p:nvCxnSpPr>
          <p:cNvPr id="14" name="AutoShape 16"/>
          <p:cNvCxnSpPr>
            <a:cxnSpLocks noChangeShapeType="1"/>
          </p:cNvCxnSpPr>
          <p:nvPr/>
        </p:nvCxnSpPr>
        <p:spPr bwMode="auto">
          <a:xfrm rot="10800000">
            <a:off x="4686300" y="1843088"/>
            <a:ext cx="3152775" cy="3175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66CCFF"/>
            </a:solidFill>
            <a:miter lim="800000"/>
            <a:headEnd/>
            <a:tailEnd type="triangle" w="med" len="lg"/>
          </a:ln>
          <a:effectLst/>
        </p:spPr>
      </p:cxnSp>
      <p:cxnSp>
        <p:nvCxnSpPr>
          <p:cNvPr id="16" name="AutoShape 18"/>
          <p:cNvCxnSpPr>
            <a:cxnSpLocks noChangeShapeType="1"/>
            <a:endCxn id="9" idx="1"/>
          </p:cNvCxnSpPr>
          <p:nvPr/>
        </p:nvCxnSpPr>
        <p:spPr bwMode="auto">
          <a:xfrm rot="16200000">
            <a:off x="2155031" y="2734469"/>
            <a:ext cx="712788" cy="3746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lg"/>
          </a:ln>
          <a:effectLst/>
        </p:spPr>
      </p:cxnSp>
      <p:cxnSp>
        <p:nvCxnSpPr>
          <p:cNvPr id="17" name="AutoShape 19"/>
          <p:cNvCxnSpPr>
            <a:cxnSpLocks noChangeShapeType="1"/>
          </p:cNvCxnSpPr>
          <p:nvPr/>
        </p:nvCxnSpPr>
        <p:spPr bwMode="auto">
          <a:xfrm>
            <a:off x="2555875" y="3789363"/>
            <a:ext cx="52562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18" name="AutoShape 20"/>
          <p:cNvCxnSpPr>
            <a:cxnSpLocks noChangeShapeType="1"/>
          </p:cNvCxnSpPr>
          <p:nvPr/>
        </p:nvCxnSpPr>
        <p:spPr bwMode="auto">
          <a:xfrm>
            <a:off x="4500563" y="2852738"/>
            <a:ext cx="33131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19" name="AutoShape 27"/>
          <p:cNvCxnSpPr>
            <a:cxnSpLocks noChangeShapeType="1"/>
          </p:cNvCxnSpPr>
          <p:nvPr/>
        </p:nvCxnSpPr>
        <p:spPr bwMode="auto">
          <a:xfrm>
            <a:off x="7235825" y="5084763"/>
            <a:ext cx="576263" cy="0"/>
          </a:xfrm>
          <a:prstGeom prst="straightConnector1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lg"/>
          </a:ln>
          <a:effectLst/>
        </p:spPr>
      </p:cxnSp>
      <p:cxnSp>
        <p:nvCxnSpPr>
          <p:cNvPr id="20" name="AutoShape 28"/>
          <p:cNvCxnSpPr>
            <a:cxnSpLocks noChangeShapeType="1"/>
            <a:endCxn id="12" idx="0"/>
          </p:cNvCxnSpPr>
          <p:nvPr/>
        </p:nvCxnSpPr>
        <p:spPr bwMode="auto">
          <a:xfrm>
            <a:off x="3741738" y="3071813"/>
            <a:ext cx="3175" cy="1581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21" name="AutoShape 30"/>
          <p:cNvCxnSpPr>
            <a:cxnSpLocks noChangeShapeType="1"/>
            <a:stCxn id="10" idx="2"/>
            <a:endCxn id="12" idx="2"/>
          </p:cNvCxnSpPr>
          <p:nvPr/>
        </p:nvCxnSpPr>
        <p:spPr bwMode="auto">
          <a:xfrm rot="16200000" flipH="1">
            <a:off x="1781969" y="4166394"/>
            <a:ext cx="792163" cy="10445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lg"/>
          </a:ln>
          <a:effectLst/>
        </p:spPr>
      </p:cxnSp>
      <p:cxnSp>
        <p:nvCxnSpPr>
          <p:cNvPr id="22" name="AutoShape 31"/>
          <p:cNvCxnSpPr>
            <a:cxnSpLocks noChangeShapeType="1"/>
            <a:stCxn id="12" idx="6"/>
            <a:endCxn id="13" idx="1"/>
          </p:cNvCxnSpPr>
          <p:nvPr/>
        </p:nvCxnSpPr>
        <p:spPr bwMode="auto">
          <a:xfrm>
            <a:off x="4787900" y="5084763"/>
            <a:ext cx="720725" cy="0"/>
          </a:xfrm>
          <a:prstGeom prst="straightConnector1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lg"/>
          </a:ln>
          <a:effectLst/>
        </p:spPr>
      </p:cxnSp>
      <p:sp>
        <p:nvSpPr>
          <p:cNvPr id="23" name="AutoShape 42"/>
          <p:cNvSpPr>
            <a:spLocks noChangeArrowheads="1"/>
          </p:cNvSpPr>
          <p:nvPr/>
        </p:nvSpPr>
        <p:spPr bwMode="auto">
          <a:xfrm>
            <a:off x="6588125" y="1484313"/>
            <a:ext cx="865188" cy="288925"/>
          </a:xfrm>
          <a:prstGeom prst="wedgeRectCallout">
            <a:avLst>
              <a:gd name="adj1" fmla="val -60458"/>
              <a:gd name="adj2" fmla="val 74176"/>
            </a:avLst>
          </a:prstGeom>
          <a:solidFill>
            <a:srgbClr val="FFFFFF"/>
          </a:solidFill>
          <a:ln w="127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1200" dirty="0"/>
              <a:t>P, V</a:t>
            </a:r>
            <a:r>
              <a:rPr lang="cs-CZ" sz="1200" baseline="-25000" dirty="0"/>
              <a:t>B</a:t>
            </a:r>
            <a:r>
              <a:rPr lang="cs-CZ" sz="1200" dirty="0"/>
              <a:t>, P</a:t>
            </a:r>
            <a:r>
              <a:rPr lang="cs-CZ" sz="1200" baseline="-25000" dirty="0"/>
              <a:t>H</a:t>
            </a:r>
            <a:endParaRPr lang="cs-CZ" sz="1200" dirty="0"/>
          </a:p>
        </p:txBody>
      </p:sp>
      <p:sp>
        <p:nvSpPr>
          <p:cNvPr id="24" name="AutoShape 44"/>
          <p:cNvSpPr>
            <a:spLocks noChangeArrowheads="1"/>
          </p:cNvSpPr>
          <p:nvPr/>
        </p:nvSpPr>
        <p:spPr bwMode="auto">
          <a:xfrm>
            <a:off x="6588125" y="2924175"/>
            <a:ext cx="865188" cy="288925"/>
          </a:xfrm>
          <a:prstGeom prst="wedgeRectCallout">
            <a:avLst>
              <a:gd name="adj1" fmla="val -57157"/>
              <a:gd name="adj2" fmla="val -73079"/>
            </a:avLst>
          </a:prstGeom>
          <a:solidFill>
            <a:srgbClr val="FFFFFF"/>
          </a:solidFill>
          <a:ln w="127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1200" dirty="0"/>
              <a:t>P, V</a:t>
            </a:r>
            <a:r>
              <a:rPr lang="cs-CZ" sz="1200" baseline="-25000" dirty="0"/>
              <a:t>B</a:t>
            </a:r>
            <a:r>
              <a:rPr lang="cs-CZ" sz="1200" dirty="0"/>
              <a:t>, P</a:t>
            </a:r>
            <a:r>
              <a:rPr lang="cs-CZ" sz="1200" baseline="-25000" dirty="0"/>
              <a:t>H</a:t>
            </a:r>
            <a:endParaRPr lang="cs-CZ" sz="1200" dirty="0"/>
          </a:p>
        </p:txBody>
      </p:sp>
      <p:sp>
        <p:nvSpPr>
          <p:cNvPr id="25" name="AutoShape 45"/>
          <p:cNvSpPr>
            <a:spLocks noChangeArrowheads="1"/>
          </p:cNvSpPr>
          <p:nvPr/>
        </p:nvSpPr>
        <p:spPr bwMode="auto">
          <a:xfrm>
            <a:off x="7812088" y="1557338"/>
            <a:ext cx="936625" cy="647700"/>
          </a:xfrm>
          <a:prstGeom prst="flowChartAlternateProcess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dirty="0"/>
              <a:t>Podzemní</a:t>
            </a:r>
          </a:p>
          <a:p>
            <a:pPr algn="ctr"/>
            <a:r>
              <a:rPr lang="cs-CZ" sz="1400" dirty="0"/>
              <a:t>vody</a:t>
            </a:r>
          </a:p>
        </p:txBody>
      </p:sp>
      <p:cxnSp>
        <p:nvCxnSpPr>
          <p:cNvPr id="26" name="AutoShape 46"/>
          <p:cNvCxnSpPr>
            <a:cxnSpLocks noChangeShapeType="1"/>
          </p:cNvCxnSpPr>
          <p:nvPr/>
        </p:nvCxnSpPr>
        <p:spPr bwMode="auto">
          <a:xfrm rot="10800000">
            <a:off x="4716463" y="2492375"/>
            <a:ext cx="3122612" cy="0"/>
          </a:xfrm>
          <a:prstGeom prst="straightConnector1">
            <a:avLst/>
          </a:prstGeom>
          <a:noFill/>
          <a:ln w="19050">
            <a:solidFill>
              <a:srgbClr val="66CCFF"/>
            </a:solidFill>
            <a:round/>
            <a:headEnd/>
            <a:tailEnd type="triangle" w="med" len="lg"/>
          </a:ln>
          <a:effectLst/>
        </p:spPr>
      </p:cxnSp>
      <p:sp>
        <p:nvSpPr>
          <p:cNvPr id="27" name="AutoShape 43"/>
          <p:cNvSpPr>
            <a:spLocks noChangeArrowheads="1"/>
          </p:cNvSpPr>
          <p:nvPr/>
        </p:nvSpPr>
        <p:spPr bwMode="auto">
          <a:xfrm>
            <a:off x="6732588" y="2133600"/>
            <a:ext cx="576262" cy="288925"/>
          </a:xfrm>
          <a:prstGeom prst="wedgeRectCallout">
            <a:avLst>
              <a:gd name="adj1" fmla="val -67079"/>
              <a:gd name="adj2" fmla="val 71431"/>
            </a:avLst>
          </a:prstGeom>
          <a:solidFill>
            <a:srgbClr val="FFFFFF"/>
          </a:solidFill>
          <a:ln w="127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1200" dirty="0"/>
              <a:t>P, V</a:t>
            </a:r>
            <a:r>
              <a:rPr lang="cs-CZ" sz="1200" baseline="-25000" dirty="0"/>
              <a:t>B</a:t>
            </a:r>
            <a:endParaRPr lang="cs-CZ" sz="1200" dirty="0"/>
          </a:p>
        </p:txBody>
      </p:sp>
      <p:sp>
        <p:nvSpPr>
          <p:cNvPr id="28" name="AutoShape 49"/>
          <p:cNvSpPr>
            <a:spLocks noChangeArrowheads="1"/>
          </p:cNvSpPr>
          <p:nvPr/>
        </p:nvSpPr>
        <p:spPr bwMode="auto">
          <a:xfrm>
            <a:off x="4932363" y="3357563"/>
            <a:ext cx="865187" cy="288925"/>
          </a:xfrm>
          <a:prstGeom prst="wedgeRectCallout">
            <a:avLst>
              <a:gd name="adj1" fmla="val 63579"/>
              <a:gd name="adj2" fmla="val 93407"/>
            </a:avLst>
          </a:prstGeom>
          <a:solidFill>
            <a:srgbClr val="FFFFFF"/>
          </a:solidFill>
          <a:ln w="127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1200" dirty="0"/>
              <a:t>P, V</a:t>
            </a:r>
            <a:r>
              <a:rPr lang="cs-CZ" sz="1200" baseline="-25000" dirty="0"/>
              <a:t>B</a:t>
            </a:r>
            <a:r>
              <a:rPr lang="cs-CZ" sz="1200" dirty="0"/>
              <a:t>, P</a:t>
            </a:r>
            <a:r>
              <a:rPr lang="cs-CZ" sz="1200" baseline="-25000" dirty="0"/>
              <a:t>H</a:t>
            </a:r>
            <a:r>
              <a:rPr lang="cs-CZ" sz="1200" dirty="0"/>
              <a:t> </a:t>
            </a:r>
          </a:p>
        </p:txBody>
      </p:sp>
      <p:sp>
        <p:nvSpPr>
          <p:cNvPr id="29" name="AutoShape 51"/>
          <p:cNvSpPr>
            <a:spLocks noChangeArrowheads="1"/>
          </p:cNvSpPr>
          <p:nvPr/>
        </p:nvSpPr>
        <p:spPr bwMode="auto">
          <a:xfrm>
            <a:off x="4932363" y="3933825"/>
            <a:ext cx="865187" cy="288925"/>
          </a:xfrm>
          <a:prstGeom prst="wedgeRectCallout">
            <a:avLst>
              <a:gd name="adj1" fmla="val -182111"/>
              <a:gd name="adj2" fmla="val 0"/>
            </a:avLst>
          </a:prstGeom>
          <a:solidFill>
            <a:srgbClr val="FFFFFF"/>
          </a:solidFill>
          <a:ln w="127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1200" dirty="0"/>
              <a:t>P, P</a:t>
            </a:r>
            <a:r>
              <a:rPr lang="cs-CZ" sz="1200" baseline="-25000" dirty="0"/>
              <a:t>ZL</a:t>
            </a:r>
            <a:r>
              <a:rPr lang="cs-CZ" sz="1200" dirty="0"/>
              <a:t>, S </a:t>
            </a:r>
          </a:p>
        </p:txBody>
      </p:sp>
      <p:sp>
        <p:nvSpPr>
          <p:cNvPr id="30" name="AutoShape 52"/>
          <p:cNvSpPr>
            <a:spLocks noChangeArrowheads="1"/>
          </p:cNvSpPr>
          <p:nvPr/>
        </p:nvSpPr>
        <p:spPr bwMode="auto">
          <a:xfrm>
            <a:off x="827088" y="4797425"/>
            <a:ext cx="649287" cy="288925"/>
          </a:xfrm>
          <a:prstGeom prst="wedgeRectCallout">
            <a:avLst>
              <a:gd name="adj1" fmla="val 78116"/>
              <a:gd name="adj2" fmla="val -102199"/>
            </a:avLst>
          </a:prstGeom>
          <a:solidFill>
            <a:srgbClr val="FFFFFF"/>
          </a:solidFill>
          <a:ln w="127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1200" dirty="0"/>
              <a:t>P</a:t>
            </a:r>
            <a:r>
              <a:rPr lang="cs-CZ" sz="1200" baseline="-25000" dirty="0"/>
              <a:t>ZL</a:t>
            </a:r>
            <a:r>
              <a:rPr lang="cs-CZ" sz="1200" dirty="0"/>
              <a:t>, S </a:t>
            </a:r>
          </a:p>
        </p:txBody>
      </p:sp>
      <p:sp>
        <p:nvSpPr>
          <p:cNvPr id="31" name="AutoShape 59"/>
          <p:cNvSpPr>
            <a:spLocks noChangeArrowheads="1"/>
          </p:cNvSpPr>
          <p:nvPr/>
        </p:nvSpPr>
        <p:spPr bwMode="auto">
          <a:xfrm>
            <a:off x="4859338" y="1484313"/>
            <a:ext cx="431800" cy="288925"/>
          </a:xfrm>
          <a:prstGeom prst="wedgeRectCallout">
            <a:avLst>
              <a:gd name="adj1" fmla="val -113236"/>
              <a:gd name="adj2" fmla="val -36815"/>
            </a:avLst>
          </a:prstGeom>
          <a:solidFill>
            <a:srgbClr val="FFFFFF"/>
          </a:solidFill>
          <a:ln w="127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1200" dirty="0" err="1"/>
              <a:t>P</a:t>
            </a:r>
            <a:r>
              <a:rPr lang="cs-CZ" sz="1200" baseline="-25000" dirty="0" err="1"/>
              <a:t>p</a:t>
            </a:r>
            <a:endParaRPr lang="cs-CZ" sz="1200" dirty="0"/>
          </a:p>
        </p:txBody>
      </p:sp>
      <p:sp>
        <p:nvSpPr>
          <p:cNvPr id="32" name="AutoShape 60"/>
          <p:cNvSpPr>
            <a:spLocks noChangeArrowheads="1"/>
          </p:cNvSpPr>
          <p:nvPr/>
        </p:nvSpPr>
        <p:spPr bwMode="auto">
          <a:xfrm>
            <a:off x="179388" y="1700213"/>
            <a:ext cx="504825" cy="288925"/>
          </a:xfrm>
          <a:prstGeom prst="wedgeRectCallout">
            <a:avLst>
              <a:gd name="adj1" fmla="val 53773"/>
              <a:gd name="adj2" fmla="val -117032"/>
            </a:avLst>
          </a:prstGeom>
          <a:solidFill>
            <a:srgbClr val="FFFFFF"/>
          </a:solidFill>
          <a:ln w="127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1200" dirty="0"/>
              <a:t>HP</a:t>
            </a:r>
          </a:p>
        </p:txBody>
      </p:sp>
      <p:sp>
        <p:nvSpPr>
          <p:cNvPr id="33" name="Rectangle 61"/>
          <p:cNvSpPr>
            <a:spLocks noChangeArrowheads="1"/>
          </p:cNvSpPr>
          <p:nvPr/>
        </p:nvSpPr>
        <p:spPr bwMode="auto">
          <a:xfrm>
            <a:off x="179388" y="5445125"/>
            <a:ext cx="7921625" cy="5175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cs-CZ" sz="1400"/>
              <a:t>P (P</a:t>
            </a:r>
            <a:r>
              <a:rPr lang="cs-CZ" sz="1400" baseline="-25000"/>
              <a:t>ZL</a:t>
            </a:r>
            <a:r>
              <a:rPr lang="cs-CZ" sz="1400"/>
              <a:t>) = povolení, V</a:t>
            </a:r>
            <a:r>
              <a:rPr lang="cs-CZ" sz="1400" baseline="-25000"/>
              <a:t>B</a:t>
            </a:r>
            <a:r>
              <a:rPr lang="cs-CZ" sz="1400"/>
              <a:t> = vodní bilance, </a:t>
            </a:r>
          </a:p>
          <a:p>
            <a:pPr algn="l"/>
            <a:r>
              <a:rPr lang="cs-CZ" sz="1400"/>
              <a:t>P</a:t>
            </a:r>
            <a:r>
              <a:rPr lang="cs-CZ" sz="1400" baseline="-25000"/>
              <a:t>H</a:t>
            </a:r>
            <a:r>
              <a:rPr lang="cs-CZ" sz="1400"/>
              <a:t> = poplatkové hlášení/přiznání, S = smlouva, P</a:t>
            </a:r>
            <a:r>
              <a:rPr lang="cs-CZ" sz="1400" baseline="-25000"/>
              <a:t>P</a:t>
            </a:r>
            <a:r>
              <a:rPr lang="cs-CZ" sz="1400"/>
              <a:t> = povodňový plán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uild="p"/>
      <p:bldP spid="9" grpId="0" animBg="1"/>
      <p:bldP spid="10" grpId="0" animBg="1"/>
      <p:bldP spid="11" grpId="0" animBg="1"/>
      <p:bldP spid="12" grpId="0" animBg="1"/>
      <p:bldP spid="13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Legislativa </a:t>
            </a:r>
            <a:r>
              <a:rPr lang="cs-CZ" sz="1200" dirty="0" smtClean="0"/>
              <a:t>(33)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2235" y="1052736"/>
            <a:ext cx="8777917" cy="5047362"/>
          </a:xfrm>
        </p:spPr>
        <p:txBody>
          <a:bodyPr/>
          <a:lstStyle/>
          <a:p>
            <a:pPr algn="ctr">
              <a:buNone/>
            </a:pPr>
            <a:r>
              <a:rPr lang="cs-CZ" sz="2400" dirty="0" smtClean="0">
                <a:solidFill>
                  <a:schemeClr val="accent1"/>
                </a:solidFill>
              </a:rPr>
              <a:t>Provozní předpisy:</a:t>
            </a:r>
          </a:p>
          <a:p>
            <a:pPr>
              <a:spcBef>
                <a:spcPts val="0"/>
              </a:spcBef>
              <a:buNone/>
            </a:pPr>
            <a:r>
              <a:rPr lang="cs-CZ" sz="1800" b="0" dirty="0" smtClean="0"/>
              <a:t>	Koncová zařízení na odstranění kapalných odpadů a OV jsou provozně řízeny následujícími provozními předpisy:</a:t>
            </a:r>
          </a:p>
          <a:p>
            <a:pPr marL="183600" lvl="0">
              <a:spcBef>
                <a:spcPts val="0"/>
              </a:spcBef>
            </a:pPr>
            <a:r>
              <a:rPr lang="cs-CZ" sz="1800" b="0" dirty="0" smtClean="0"/>
              <a:t>Integrované povolení (nebo složková povolení – odpady, voda, ovzduší, …)</a:t>
            </a:r>
          </a:p>
          <a:p>
            <a:pPr marL="183600" lvl="0">
              <a:spcBef>
                <a:spcPts val="0"/>
              </a:spcBef>
            </a:pPr>
            <a:r>
              <a:rPr lang="cs-CZ" sz="1800" b="0" dirty="0" smtClean="0"/>
              <a:t>Provozní řád </a:t>
            </a:r>
          </a:p>
          <a:p>
            <a:pPr marL="183600" lvl="0">
              <a:spcBef>
                <a:spcPts val="0"/>
              </a:spcBef>
            </a:pPr>
            <a:r>
              <a:rPr lang="cs-CZ" sz="1800" b="0" dirty="0" smtClean="0"/>
              <a:t>Provozní deník</a:t>
            </a:r>
          </a:p>
          <a:p>
            <a:pPr marL="183600" lvl="0">
              <a:spcBef>
                <a:spcPts val="0"/>
              </a:spcBef>
            </a:pPr>
            <a:r>
              <a:rPr lang="cs-CZ" sz="1800" b="0" dirty="0" smtClean="0"/>
              <a:t>Havarijní plán (případně i povodňový plán)</a:t>
            </a:r>
          </a:p>
          <a:p>
            <a:pPr marL="183600">
              <a:spcBef>
                <a:spcPts val="0"/>
              </a:spcBef>
            </a:pPr>
            <a:r>
              <a:rPr lang="cs-CZ" sz="1800" b="0" dirty="0" smtClean="0"/>
              <a:t>Zároveň jsou provozy řízeny předpisy v oblasti bezpečnosti práce, požární ochrany a jinými standarty norem a zavedených ISO</a:t>
            </a:r>
            <a:endParaRPr lang="cs-CZ" sz="1800" b="0" dirty="0" smtClean="0">
              <a:solidFill>
                <a:schemeClr val="accent1"/>
              </a:solidFill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cs-CZ" sz="2400" dirty="0" smtClean="0">
                <a:solidFill>
                  <a:schemeClr val="accent1"/>
                </a:solidFill>
              </a:rPr>
              <a:t>Povinnosti při provozování:</a:t>
            </a:r>
          </a:p>
          <a:p>
            <a:pPr lvl="0">
              <a:spcBef>
                <a:spcPts val="0"/>
              </a:spcBef>
            </a:pPr>
            <a:r>
              <a:rPr lang="cs-CZ" sz="1800" b="0" dirty="0" smtClean="0"/>
              <a:t>Dodržování kvality odpadních vod na odtoku z NS/DS dle limitů stanovených kanalizačním řádem a Integrovaným povolením</a:t>
            </a:r>
          </a:p>
          <a:p>
            <a:pPr lvl="0">
              <a:spcBef>
                <a:spcPts val="0"/>
              </a:spcBef>
            </a:pPr>
            <a:r>
              <a:rPr lang="cs-CZ" sz="1800" b="0" dirty="0" smtClean="0"/>
              <a:t>Dodržování množstevního limitu vypouštěných OV do kanalizace (m</a:t>
            </a:r>
            <a:r>
              <a:rPr lang="cs-CZ" sz="1800" b="0" baseline="30000" dirty="0" smtClean="0"/>
              <a:t>3</a:t>
            </a:r>
            <a:r>
              <a:rPr lang="cs-CZ" sz="1800" b="0" dirty="0" smtClean="0"/>
              <a:t>/rok, m</a:t>
            </a:r>
            <a:r>
              <a:rPr lang="cs-CZ" sz="1800" b="0" baseline="30000" dirty="0" smtClean="0"/>
              <a:t>3</a:t>
            </a:r>
            <a:r>
              <a:rPr lang="cs-CZ" sz="1800" b="0" dirty="0" smtClean="0"/>
              <a:t>/den, l/s, …)</a:t>
            </a:r>
          </a:p>
          <a:p>
            <a:pPr lvl="0">
              <a:spcBef>
                <a:spcPts val="0"/>
              </a:spcBef>
            </a:pPr>
            <a:r>
              <a:rPr lang="cs-CZ" sz="1800" b="0" dirty="0" smtClean="0"/>
              <a:t>Dodržování technologických a provozních předpisů dle Provozního řádu</a:t>
            </a:r>
          </a:p>
          <a:p>
            <a:pPr lvl="0">
              <a:spcBef>
                <a:spcPts val="0"/>
              </a:spcBef>
            </a:pPr>
            <a:r>
              <a:rPr lang="cs-CZ" sz="1800" b="0" dirty="0" smtClean="0"/>
              <a:t>Dodržování závazných podmínek (ZP) integrovaného povolení</a:t>
            </a:r>
          </a:p>
          <a:p>
            <a:pPr>
              <a:spcBef>
                <a:spcPts val="0"/>
              </a:spcBef>
            </a:pPr>
            <a:r>
              <a:rPr lang="cs-CZ" sz="1800" b="0" dirty="0" smtClean="0"/>
              <a:t>Odesílat potřebná hlášení provozu (o odpadech, o plnění ZP, VÚ-MÚ, VÚV T.G.M., IRZ, …) a zajišťovat k nim podklady (potřebné rozbory, evidence množství apod.)</a:t>
            </a:r>
            <a:endParaRPr lang="cs-CZ" sz="1800" b="0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	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sz="3600" dirty="0" smtClean="0"/>
              <a:t>Děkuji za pozornost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					</a:t>
            </a:r>
            <a:r>
              <a:rPr lang="cs-CZ" sz="1400" dirty="0" err="1" smtClean="0">
                <a:solidFill>
                  <a:srgbClr val="5FAA00"/>
                </a:solidFill>
              </a:rPr>
              <a:t>tomas.dolezal</a:t>
            </a:r>
            <a:r>
              <a:rPr lang="cs-CZ" sz="1400" dirty="0" smtClean="0">
                <a:solidFill>
                  <a:srgbClr val="5FAA00"/>
                </a:solidFill>
              </a:rPr>
              <a:t>@</a:t>
            </a:r>
            <a:r>
              <a:rPr lang="cs-CZ" sz="1400" dirty="0" err="1" smtClean="0">
                <a:solidFill>
                  <a:srgbClr val="5FAA00"/>
                </a:solidFill>
              </a:rPr>
              <a:t>sita.cz</a:t>
            </a:r>
            <a:r>
              <a:rPr lang="cs-CZ" sz="1400" dirty="0" smtClean="0">
                <a:solidFill>
                  <a:srgbClr val="5FAA00"/>
                </a:solidFill>
              </a:rPr>
              <a:t/>
            </a:r>
            <a:br>
              <a:rPr lang="cs-CZ" sz="1400" dirty="0" smtClean="0">
                <a:solidFill>
                  <a:srgbClr val="5FAA00"/>
                </a:solidFill>
              </a:rPr>
            </a:b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0" y="2060848"/>
            <a:ext cx="4176464" cy="2808312"/>
          </a:xfrm>
          <a:prstGeom prst="rect">
            <a:avLst/>
          </a:prstGeom>
        </p:spPr>
        <p:txBody>
          <a:bodyPr/>
          <a:lstStyle/>
          <a:p>
            <a:pPr marL="182563" marR="0" lvl="0" indent="-182563" algn="ctr" defTabSz="4556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itchFamily="34" charset="0"/>
              <a:buNone/>
              <a:tabLst/>
              <a:defRPr/>
            </a:pP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Odpověď:</a:t>
            </a:r>
          </a:p>
          <a:p>
            <a:pPr marL="182563" marR="0" lvl="0" indent="-182563" algn="ctr" defTabSz="4556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itchFamily="34" charset="0"/>
              <a:buNone/>
              <a:tabLst/>
              <a:defRPr/>
            </a:pPr>
            <a:r>
              <a:rPr lang="cs-CZ" sz="2800" b="1" kern="0" dirty="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Oboje je správně</a:t>
            </a:r>
          </a:p>
          <a:p>
            <a:pPr marL="182563" marR="0" lvl="0" indent="-182563" algn="ctr" defTabSz="4556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itchFamily="34" charset="0"/>
              <a:buNone/>
              <a:tabLst/>
              <a:defRPr/>
            </a:pP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V případě splnění obou definicí, záleží jen na původci jak „kapalinu“ bude vykazovat</a:t>
            </a:r>
            <a:endParaRPr kumimoji="0" lang="cs-CZ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kapalných odpadů </a:t>
            </a:r>
            <a:r>
              <a:rPr lang="cs-CZ" sz="1200" dirty="0" smtClean="0"/>
              <a:t>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1772816"/>
            <a:ext cx="4427984" cy="4104456"/>
          </a:xfrm>
        </p:spPr>
        <p:txBody>
          <a:bodyPr/>
          <a:lstStyle/>
          <a:p>
            <a:pPr>
              <a:buNone/>
            </a:pPr>
            <a:r>
              <a:rPr lang="cs-CZ" sz="2800" dirty="0" smtClean="0">
                <a:solidFill>
                  <a:schemeClr val="accent1"/>
                </a:solidFill>
              </a:rPr>
              <a:t>  Pro příklad: 	… Myčka aut</a:t>
            </a:r>
          </a:p>
          <a:p>
            <a:pPr>
              <a:buNone/>
            </a:pPr>
            <a:r>
              <a:rPr lang="cs-CZ" dirty="0" smtClean="0"/>
              <a:t>	voda po použití při mytí aut v myčce, u které byla změněna kvalita tak, že nevyhovuje obecně platnému limitu pro parametr CHSK</a:t>
            </a:r>
            <a:r>
              <a:rPr lang="cs-CZ" baseline="-25000" dirty="0" smtClean="0"/>
              <a:t>Cr</a:t>
            </a:r>
            <a:r>
              <a:rPr lang="cs-CZ" dirty="0" smtClean="0"/>
              <a:t> dle kanalizačního řádu městské BČOV,</a:t>
            </a:r>
          </a:p>
          <a:p>
            <a:pPr algn="ctr">
              <a:buNone/>
            </a:pPr>
            <a:r>
              <a:rPr lang="cs-CZ" dirty="0" smtClean="0"/>
              <a:t>je považována za:</a:t>
            </a:r>
            <a:endParaRPr lang="cs-CZ" dirty="0" smtClean="0">
              <a:solidFill>
                <a:schemeClr val="accent1"/>
              </a:solidFill>
            </a:endParaRPr>
          </a:p>
          <a:p>
            <a:pPr algn="ctr"/>
            <a:r>
              <a:rPr lang="cs-CZ" dirty="0" smtClean="0">
                <a:solidFill>
                  <a:schemeClr val="accent1"/>
                </a:solidFill>
              </a:rPr>
              <a:t>kapalný odpad?</a:t>
            </a:r>
          </a:p>
          <a:p>
            <a:pPr algn="ctr">
              <a:buNone/>
            </a:pPr>
            <a:r>
              <a:rPr lang="cs-CZ" dirty="0" smtClean="0"/>
              <a:t>nebo</a:t>
            </a:r>
          </a:p>
          <a:p>
            <a:pPr algn="ctr"/>
            <a:r>
              <a:rPr lang="cs-CZ" dirty="0" smtClean="0">
                <a:solidFill>
                  <a:schemeClr val="accent1"/>
                </a:solidFill>
              </a:rPr>
              <a:t>odpadní vodu?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1028" name="Picture 4" descr="C:\Documents and Settings\dolezal\Plocha\Prezentace, články\universita\obrázky\SL747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44824"/>
            <a:ext cx="4499992" cy="3374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kapalných odpadů </a:t>
            </a:r>
            <a:r>
              <a:rPr lang="cs-CZ" sz="1200" dirty="0" smtClean="0"/>
              <a:t>(3)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84784"/>
            <a:ext cx="8782253" cy="4320480"/>
          </a:xfrm>
        </p:spPr>
        <p:txBody>
          <a:bodyPr/>
          <a:lstStyle/>
          <a:p>
            <a:r>
              <a:rPr lang="cs-CZ" b="0" dirty="0" smtClean="0"/>
              <a:t>Odpadní vody a kapalné odpady lze v závislosti na jejich kvalitě a charakteru odstranit </a:t>
            </a:r>
            <a:r>
              <a:rPr lang="cs-CZ" dirty="0" smtClean="0"/>
              <a:t>fyzikálně-chemickou </a:t>
            </a:r>
            <a:r>
              <a:rPr lang="cs-CZ" b="0" dirty="0" smtClean="0"/>
              <a:t>cestou</a:t>
            </a:r>
            <a:r>
              <a:rPr lang="cs-CZ" dirty="0" smtClean="0"/>
              <a:t> </a:t>
            </a:r>
            <a:r>
              <a:rPr lang="cs-CZ" b="0" dirty="0" smtClean="0"/>
              <a:t>pomocí Neutralizačních (NS) a deemulgačních stanic (DS) nebo cestou </a:t>
            </a:r>
            <a:r>
              <a:rPr lang="cs-CZ" dirty="0" smtClean="0"/>
              <a:t>biologickou</a:t>
            </a:r>
            <a:r>
              <a:rPr lang="cs-CZ" b="0" dirty="0" smtClean="0"/>
              <a:t> – BČOV. </a:t>
            </a:r>
          </a:p>
          <a:p>
            <a:r>
              <a:rPr lang="cs-CZ" b="0" dirty="0" smtClean="0"/>
              <a:t>Použití vhodné technologie (NS/DS nebo BČOV) je odvislé od charakteru znečištěné vody. </a:t>
            </a:r>
            <a:r>
              <a:rPr lang="cs-CZ" dirty="0" smtClean="0"/>
              <a:t>Drtivá většina průmyslových vod je však vzhledem ke své toxicitě nevhodná k přímému odstranění na BČOV</a:t>
            </a:r>
            <a:r>
              <a:rPr lang="cs-CZ" b="0" dirty="0" smtClean="0"/>
              <a:t>. Je tedy nutná jejich </a:t>
            </a:r>
            <a:r>
              <a:rPr lang="cs-CZ" b="0" dirty="0" err="1" smtClean="0"/>
              <a:t>předúprava</a:t>
            </a:r>
            <a:r>
              <a:rPr lang="cs-CZ" b="0" dirty="0" smtClean="0"/>
              <a:t> pomocí NS/DS. Jde zejména o vody s obsahem těžkých kovů (Ni, Zn, </a:t>
            </a:r>
            <a:r>
              <a:rPr lang="cs-CZ" b="0" dirty="0" err="1" smtClean="0"/>
              <a:t>Cu</a:t>
            </a:r>
            <a:r>
              <a:rPr lang="cs-CZ" b="0" dirty="0" smtClean="0"/>
              <a:t>, Cr</a:t>
            </a:r>
            <a:r>
              <a:rPr lang="cs-CZ" b="0" baseline="30000" dirty="0" smtClean="0"/>
              <a:t>6+</a:t>
            </a:r>
            <a:r>
              <a:rPr lang="cs-CZ" b="0" dirty="0" smtClean="0"/>
              <a:t>, Cd, Hg, …) nebo vody znečištěné ropnými látkami a jejich deriváty (C</a:t>
            </a:r>
            <a:r>
              <a:rPr lang="cs-CZ" b="0" baseline="-25000" dirty="0" smtClean="0"/>
              <a:t>10-40</a:t>
            </a:r>
            <a:r>
              <a:rPr lang="cs-CZ" b="0" dirty="0" smtClean="0"/>
              <a:t>, </a:t>
            </a:r>
            <a:r>
              <a:rPr lang="cs-CZ" b="0" dirty="0" err="1" smtClean="0"/>
              <a:t>tenzidy</a:t>
            </a:r>
            <a:r>
              <a:rPr lang="cs-CZ" b="0" dirty="0" smtClean="0"/>
              <a:t>, PCB, AOX, PAU, …).</a:t>
            </a:r>
          </a:p>
          <a:p>
            <a:r>
              <a:rPr lang="cs-CZ" b="0" dirty="0" smtClean="0"/>
              <a:t>Vody s přímým odstraněním na městské BČOV, musí splňovat </a:t>
            </a:r>
            <a:r>
              <a:rPr lang="cs-CZ" dirty="0" smtClean="0"/>
              <a:t>limity dané  kanalizačním řádem</a:t>
            </a:r>
            <a:r>
              <a:rPr lang="cs-CZ" b="0" dirty="0" smtClean="0"/>
              <a:t>. Zároveň (v případě kapalného odpadu), musí být příslušná ČOV nositelem povolení k odstranění odpadu. Trendem ve vodní legislativě je však omezení příjmu odpadů na městské BČOV.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907704" y="2132856"/>
            <a:ext cx="5400600" cy="28623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000" dirty="0" smtClean="0"/>
              <a:t>Uvedené komodity jsou </a:t>
            </a:r>
            <a:r>
              <a:rPr lang="cs-CZ" sz="2000" dirty="0"/>
              <a:t>vytvořeny se zohledněním </a:t>
            </a:r>
            <a:r>
              <a:rPr lang="cs-CZ" sz="2000" b="1" dirty="0"/>
              <a:t>společného koncového zařízení </a:t>
            </a:r>
            <a:r>
              <a:rPr lang="cs-CZ" sz="2000" dirty="0"/>
              <a:t>určeného </a:t>
            </a:r>
            <a:r>
              <a:rPr lang="cs-CZ" sz="2000" b="1" dirty="0"/>
              <a:t>k odstranění dané komodity</a:t>
            </a:r>
            <a:r>
              <a:rPr lang="cs-CZ" sz="2000" dirty="0"/>
              <a:t>. </a:t>
            </a:r>
            <a:endParaRPr lang="cs-CZ" sz="2000" dirty="0" smtClean="0"/>
          </a:p>
          <a:p>
            <a:r>
              <a:rPr lang="cs-CZ" sz="2000" dirty="0" smtClean="0"/>
              <a:t>Odpadní </a:t>
            </a:r>
            <a:r>
              <a:rPr lang="cs-CZ" sz="2000" dirty="0"/>
              <a:t>vody klasifikované dle zákona o vodách č. 254/2001 Sb., ve znění pozdějších předpisů, mohou být součástí každé z komodit (nejčastěji však patří pod „Vody určené na biologické ČOV“).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kapalných odpadů </a:t>
            </a:r>
            <a:r>
              <a:rPr lang="cs-CZ" sz="1200" dirty="0" smtClean="0"/>
              <a:t>(4)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8777917" cy="436826"/>
          </a:xfrm>
        </p:spPr>
        <p:txBody>
          <a:bodyPr/>
          <a:lstStyle/>
          <a:p>
            <a:pPr algn="ctr">
              <a:buNone/>
            </a:pPr>
            <a:r>
              <a:rPr lang="cs-CZ" sz="2400" dirty="0" smtClean="0">
                <a:solidFill>
                  <a:schemeClr val="accent1"/>
                </a:solidFill>
              </a:rPr>
              <a:t>Základní skupiny a zdroje kapalných odpadů</a:t>
            </a:r>
            <a:endParaRPr lang="cs-CZ" sz="2400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251520" y="1556792"/>
          <a:ext cx="8712968" cy="4565248"/>
        </p:xfrm>
        <a:graphic>
          <a:graphicData uri="http://schemas.openxmlformats.org/drawingml/2006/table">
            <a:tbl>
              <a:tblPr/>
              <a:tblGrid>
                <a:gridCol w="1107580"/>
                <a:gridCol w="879009"/>
                <a:gridCol w="6673980"/>
                <a:gridCol w="52399"/>
              </a:tblGrid>
              <a:tr h="90499"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 dirty="0">
                          <a:solidFill>
                            <a:srgbClr val="C0C0C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371" marR="5371" marT="5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C0C0C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 dirty="0">
                          <a:solidFill>
                            <a:srgbClr val="C0C0C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C0C0C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75978">
                <a:tc rowSpan="19"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 smtClean="0">
                          <a:latin typeface="Verdana"/>
                        </a:rPr>
                        <a:t>POPIS </a:t>
                      </a:r>
                      <a:r>
                        <a:rPr lang="cs-CZ" sz="1200" b="1" i="0" u="none" strike="noStrike" dirty="0">
                          <a:latin typeface="Verdana"/>
                        </a:rPr>
                        <a:t>KOMODIT </a:t>
                      </a:r>
                      <a:br>
                        <a:rPr lang="cs-CZ" sz="1200" b="1" i="0" u="none" strike="noStrike" dirty="0">
                          <a:latin typeface="Verdana"/>
                        </a:rPr>
                      </a:br>
                      <a:r>
                        <a:rPr lang="cs-CZ" sz="1200" b="1" i="0" u="none" strike="noStrike" dirty="0">
                          <a:latin typeface="Verdana"/>
                        </a:rPr>
                        <a:t>KAPALNÝCH </a:t>
                      </a:r>
                      <a:r>
                        <a:rPr lang="cs-CZ" sz="1200" b="1" i="0" u="none" strike="noStrike" dirty="0" smtClean="0">
                          <a:latin typeface="Verdana"/>
                        </a:rPr>
                        <a:t>ODPADŮ</a:t>
                      </a:r>
                    </a:p>
                    <a:p>
                      <a:pPr algn="ctr" fontAlgn="ctr"/>
                      <a:endParaRPr lang="cs-CZ" sz="1200" b="1" i="0" u="none" strike="noStrike" dirty="0" smtClean="0">
                        <a:latin typeface="Verdana"/>
                      </a:endParaRPr>
                    </a:p>
                    <a:p>
                      <a:pPr algn="ctr" fontAlgn="ctr"/>
                      <a:r>
                        <a:rPr lang="cs-CZ" sz="1200" b="0" i="0" u="none" strike="noStrike" dirty="0" smtClean="0">
                          <a:latin typeface="Verdana"/>
                        </a:rPr>
                        <a:t>(dělení podle charakteru  znečištění a způsobu vzniku)</a:t>
                      </a:r>
                      <a:endParaRPr lang="cs-CZ" sz="1200" b="0" i="0" u="none" strike="noStrike" dirty="0">
                        <a:latin typeface="Verdana"/>
                      </a:endParaRPr>
                    </a:p>
                  </a:txBody>
                  <a:tcPr marL="5371" marR="5371" marT="5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latin typeface="+mn-lt"/>
                        </a:rPr>
                        <a:t>1.</a:t>
                      </a:r>
                    </a:p>
                  </a:txBody>
                  <a:tcPr marL="5371" marR="5371" marT="5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latin typeface="+mn-lt"/>
                        </a:rPr>
                        <a:t>Emulze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5371" marR="5371" marT="5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3469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popis:</a:t>
                      </a:r>
                      <a:endParaRPr lang="cs-CZ" sz="1200" b="0" i="0" u="none" strike="noStrike" dirty="0">
                        <a:latin typeface="+mn-lt"/>
                      </a:endParaRPr>
                    </a:p>
                  </a:txBody>
                  <a:tcPr marL="5371" marR="5371" marT="5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latin typeface="+mn-lt"/>
                        </a:rPr>
                        <a:t>kapalný odpad tvořený stabilizovanými emulzemi např. z kovoobrábění - nutné kyselé rozrážení. Ropné látky v kapalině netvoří fázové rozhraní.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5371" marR="5371" marT="5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7597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latin typeface="+mn-lt"/>
                        </a:rPr>
                        <a:t>2.</a:t>
                      </a:r>
                    </a:p>
                  </a:txBody>
                  <a:tcPr marL="5371" marR="5371" marT="5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latin typeface="+mn-lt"/>
                        </a:rPr>
                        <a:t>Vody znečištěné ropnými látkami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5371" marR="5371" marT="5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9049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12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popis:</a:t>
                      </a:r>
                      <a:endParaRPr lang="cs-CZ" sz="1200" b="0" i="0" u="none" strike="noStrike" dirty="0">
                        <a:latin typeface="+mn-lt"/>
                      </a:endParaRPr>
                    </a:p>
                  </a:txBody>
                  <a:tcPr marL="5371" marR="5371" marT="5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latin typeface="+mn-lt"/>
                        </a:rPr>
                        <a:t>kapalné odpady a odpadní vody s obsahem ropných látek např. vody z myček, </a:t>
                      </a:r>
                      <a:r>
                        <a:rPr lang="cs-CZ" sz="1200" b="0" i="0" u="none" strike="noStrike" dirty="0" err="1">
                          <a:latin typeface="+mn-lt"/>
                        </a:rPr>
                        <a:t>lapolů</a:t>
                      </a:r>
                      <a:r>
                        <a:rPr lang="cs-CZ" sz="1200" b="0" i="0" u="none" strike="noStrike" dirty="0">
                          <a:latin typeface="+mn-lt"/>
                        </a:rPr>
                        <a:t>, ORL, zaolejované vody, atd. </a:t>
                      </a:r>
                      <a:r>
                        <a:rPr lang="cs-CZ" sz="1200" b="0" i="0" u="none" strike="noStrike" dirty="0" smtClean="0">
                          <a:latin typeface="+mn-lt"/>
                        </a:rPr>
                        <a:t>Ropné </a:t>
                      </a:r>
                      <a:r>
                        <a:rPr lang="cs-CZ" sz="1200" b="0" i="0" u="none" strike="noStrike" dirty="0">
                          <a:latin typeface="+mn-lt"/>
                        </a:rPr>
                        <a:t>látky nejsou v kapalině stabilizovány a tvoří fázové rozhraní - olej, voda, kal, nebo jsou rozpuštěny bez stabilizátorů - prací vody.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5371" marR="5371" marT="5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9049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5371" marR="5371" marT="5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41838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5371" marR="5371" marT="5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7597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latin typeface="+mn-lt"/>
                        </a:rPr>
                        <a:t>3.</a:t>
                      </a:r>
                    </a:p>
                  </a:txBody>
                  <a:tcPr marL="5371" marR="5371" marT="5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latin typeface="+mn-lt"/>
                        </a:rPr>
                        <a:t>Anorganicky znečištěné vody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5371" marR="5371" marT="5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9049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popis:</a:t>
                      </a:r>
                      <a:endParaRPr lang="cs-CZ" sz="1200" b="0" i="0" u="none" strike="noStrike" dirty="0" smtClean="0">
                        <a:latin typeface="+mn-lt"/>
                      </a:endParaRPr>
                    </a:p>
                  </a:txBody>
                  <a:tcPr marL="5371" marR="5371" marT="5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latin typeface="+mn-lt"/>
                        </a:rPr>
                        <a:t>kapalné odpady a odpadní vody pouze s anorganickým znečištěním - např. kyselé a alkalické mořící roztoky s obsahem těžkých kovů (Ni, Zn, </a:t>
                      </a:r>
                      <a:r>
                        <a:rPr lang="cs-CZ" sz="1200" b="0" i="0" u="none" strike="noStrike" dirty="0" err="1">
                          <a:latin typeface="+mn-lt"/>
                        </a:rPr>
                        <a:t>Cr</a:t>
                      </a:r>
                      <a:r>
                        <a:rPr lang="cs-CZ" sz="1200" b="0" i="0" u="none" strike="noStrike" dirty="0">
                          <a:latin typeface="+mn-lt"/>
                        </a:rPr>
                        <a:t>, …), odpadní kyseliny a alkálie, ostatní vody např. s mechanickými nečistotami bez organického znečištění)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5371" marR="5371" marT="5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9049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5371" marR="5371" marT="5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39258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5371" marR="5371" marT="5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7597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latin typeface="+mn-lt"/>
                        </a:rPr>
                        <a:t>4.</a:t>
                      </a:r>
                    </a:p>
                  </a:txBody>
                  <a:tcPr marL="5371" marR="5371" marT="5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latin typeface="+mn-lt"/>
                        </a:rPr>
                        <a:t>Vody obsahující barvy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5371" marR="5371" marT="5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3469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popis:</a:t>
                      </a:r>
                      <a:endParaRPr lang="cs-CZ" sz="1200" b="0" i="0" u="none" strike="noStrike" dirty="0">
                        <a:latin typeface="+mn-lt"/>
                      </a:endParaRPr>
                    </a:p>
                  </a:txBody>
                  <a:tcPr marL="5371" marR="5371" marT="5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latin typeface="+mn-lt"/>
                        </a:rPr>
                        <a:t>kapalné odpady a odpadní vody obsahující zbytky barev např. z výroby barev, lakoven. Pouze vodou ředitelné - bez organických ředidel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5371" marR="5371" marT="5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7597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latin typeface="+mn-lt"/>
                        </a:rPr>
                        <a:t>5.</a:t>
                      </a:r>
                    </a:p>
                  </a:txBody>
                  <a:tcPr marL="5371" marR="5371" marT="5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latin typeface="+mn-lt"/>
                        </a:rPr>
                        <a:t>Směsi tuků a olejů ("</a:t>
                      </a:r>
                      <a:r>
                        <a:rPr lang="cs-CZ" sz="1200" b="1" i="0" u="none" strike="noStrike" dirty="0" err="1">
                          <a:latin typeface="+mn-lt"/>
                        </a:rPr>
                        <a:t>tukáče</a:t>
                      </a:r>
                      <a:r>
                        <a:rPr lang="cs-CZ" sz="1200" b="1" i="0" u="none" strike="noStrike" dirty="0">
                          <a:latin typeface="+mn-lt"/>
                        </a:rPr>
                        <a:t>")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5371" marR="5371" marT="5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3469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popis:</a:t>
                      </a:r>
                      <a:endParaRPr lang="cs-CZ" sz="1200" b="0" i="0" u="none" strike="noStrike" dirty="0">
                        <a:latin typeface="+mn-lt"/>
                      </a:endParaRPr>
                    </a:p>
                  </a:txBody>
                  <a:tcPr marL="5371" marR="5371" marT="5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latin typeface="+mn-lt"/>
                        </a:rPr>
                        <a:t>kapalné odpady a odpadní vody z </a:t>
                      </a:r>
                      <a:r>
                        <a:rPr lang="cs-CZ" sz="1200" b="0" i="0" u="none" strike="noStrike" dirty="0" smtClean="0">
                          <a:latin typeface="+mn-lt"/>
                        </a:rPr>
                        <a:t>potravinářského </a:t>
                      </a:r>
                      <a:r>
                        <a:rPr lang="cs-CZ" sz="1200" b="0" i="0" u="none" strike="noStrike" dirty="0">
                          <a:latin typeface="+mn-lt"/>
                        </a:rPr>
                        <a:t>průmyslu včetně např</a:t>
                      </a:r>
                      <a:r>
                        <a:rPr lang="cs-CZ" sz="1200" b="0" i="0" u="none" strike="noStrike" dirty="0" smtClean="0">
                          <a:latin typeface="+mn-lt"/>
                        </a:rPr>
                        <a:t>. vod </a:t>
                      </a:r>
                      <a:r>
                        <a:rPr lang="cs-CZ" sz="1200" b="0" i="0" u="none" strike="noStrike" dirty="0">
                          <a:latin typeface="+mn-lt"/>
                        </a:rPr>
                        <a:t>z </a:t>
                      </a:r>
                      <a:r>
                        <a:rPr lang="cs-CZ" sz="1200" b="0" i="0" u="none" strike="noStrike" dirty="0" smtClean="0">
                          <a:latin typeface="+mn-lt"/>
                        </a:rPr>
                        <a:t>jídelen </a:t>
                      </a:r>
                      <a:r>
                        <a:rPr lang="cs-CZ" sz="1200" b="0" i="0" u="none" strike="noStrike" dirty="0">
                          <a:latin typeface="+mn-lt"/>
                        </a:rPr>
                        <a:t>a stravoven s obsahem jedlých tuků a olejů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5371" marR="5371" marT="5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7597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latin typeface="+mn-lt"/>
                        </a:rPr>
                        <a:t>6.</a:t>
                      </a:r>
                    </a:p>
                  </a:txBody>
                  <a:tcPr marL="5371" marR="5371" marT="5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latin typeface="+mn-lt"/>
                        </a:rPr>
                        <a:t>Odpadní oleje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5371" marR="5371" marT="5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3469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popis:</a:t>
                      </a:r>
                      <a:endParaRPr lang="cs-CZ" sz="1200" b="0" i="0" u="none" strike="noStrike" dirty="0">
                        <a:latin typeface="+mn-lt"/>
                      </a:endParaRPr>
                    </a:p>
                  </a:txBody>
                  <a:tcPr marL="5371" marR="5371" marT="5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latin typeface="+mn-lt"/>
                        </a:rPr>
                        <a:t>odpadní převážně minerální oleje např. z automobilů - převodové, hydraulické, motorové oleje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5371" marR="5371" marT="5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7597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latin typeface="+mn-lt"/>
                        </a:rPr>
                        <a:t>7.</a:t>
                      </a:r>
                    </a:p>
                  </a:txBody>
                  <a:tcPr marL="5371" marR="5371" marT="5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latin typeface="+mn-lt"/>
                        </a:rPr>
                        <a:t>Vody určené na biologické ČOV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5371" marR="5371" marT="5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9049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2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popis:</a:t>
                      </a:r>
                      <a:endParaRPr lang="cs-CZ" sz="1200" b="0" i="0" u="none" strike="noStrike" dirty="0">
                        <a:latin typeface="+mn-lt"/>
                      </a:endParaRPr>
                    </a:p>
                  </a:txBody>
                  <a:tcPr marL="5371" marR="5371" marT="5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latin typeface="+mn-lt"/>
                        </a:rPr>
                        <a:t>vody s biologickým znečištěním, převážně jde o kaly ze septiků a žump, odpadní vody z živočišné výroby nebo vody z </a:t>
                      </a:r>
                      <a:r>
                        <a:rPr lang="cs-CZ" sz="1200" b="0" i="0" u="none" strike="noStrike" dirty="0" err="1">
                          <a:latin typeface="+mn-lt"/>
                        </a:rPr>
                        <a:t>kompostáren</a:t>
                      </a:r>
                      <a:r>
                        <a:rPr lang="cs-CZ" sz="1200" b="0" i="0" u="none" strike="noStrike" dirty="0">
                          <a:latin typeface="+mn-lt"/>
                        </a:rPr>
                        <a:t> a biodegradací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5371" marR="5371" marT="5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5643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5371" marR="5371" marT="5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90499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5371" marR="5371" marT="5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kapalných odpadů </a:t>
            </a:r>
            <a:r>
              <a:rPr lang="cs-CZ" sz="1200" dirty="0" smtClean="0"/>
              <a:t>(5)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852936"/>
            <a:ext cx="8777917" cy="1152128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	</a:t>
            </a:r>
            <a:r>
              <a:rPr lang="cs-CZ" sz="2400" dirty="0" smtClean="0"/>
              <a:t>Z hlediska zákona o odpadech č. 185/2001 Sb., ve znění pozdějších předpisů jsou komodity kapalných odpadů tvořeny jednotlivými katalogovými čísly odpadů, např.:</a:t>
            </a:r>
            <a:endParaRPr lang="cs-CZ" sz="240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0" y="1013774"/>
          <a:ext cx="9144001" cy="5844226"/>
        </p:xfrm>
        <a:graphic>
          <a:graphicData uri="http://schemas.openxmlformats.org/drawingml/2006/table">
            <a:tbl>
              <a:tblPr/>
              <a:tblGrid>
                <a:gridCol w="64564"/>
                <a:gridCol w="2459208"/>
                <a:gridCol w="731510"/>
                <a:gridCol w="5759591"/>
                <a:gridCol w="64564"/>
                <a:gridCol w="64564"/>
              </a:tblGrid>
              <a:tr h="17529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latin typeface="Verdana"/>
                        </a:rPr>
                        <a:t>ROZDĚLENÍ SKUPIN/KOMODIT KAPALNÝCH ODPADŮ DLE KATALOGU ODPADŮ</a:t>
                      </a:r>
                    </a:p>
                  </a:txBody>
                  <a:tcPr marL="4480" marR="4480" marT="4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6779"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Verdana"/>
                        </a:rPr>
                        <a:t>Skupina odpadů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 smtClean="0">
                          <a:latin typeface="Verdana"/>
                        </a:rPr>
                        <a:t>kat. č.</a:t>
                      </a:r>
                      <a:endParaRPr lang="cs-CZ" sz="1000" b="1" i="0" u="none" strike="noStrike" dirty="0">
                        <a:latin typeface="Verdana"/>
                      </a:endParaRP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Verdana"/>
                        </a:rPr>
                        <a:t>název druhu odpadu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75485"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latin typeface="Verdana"/>
                        </a:rPr>
                        <a:t>1.</a:t>
                      </a:r>
                      <a:br>
                        <a:rPr lang="cs-CZ" sz="1000" b="1" i="0" u="none" strike="noStrike" dirty="0">
                          <a:latin typeface="Verdana"/>
                        </a:rPr>
                      </a:br>
                      <a:r>
                        <a:rPr lang="cs-CZ" sz="1000" b="1" i="0" u="none" strike="noStrike" dirty="0">
                          <a:latin typeface="Verdana"/>
                        </a:rPr>
                        <a:t>(emulze)</a:t>
                      </a:r>
                    </a:p>
                  </a:txBody>
                  <a:tcPr marL="4480" marR="4480" marT="4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" b="1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" b="1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18261"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latin typeface="Verdana"/>
                        </a:rPr>
                        <a:t>120109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latin typeface="Verdana"/>
                        </a:rPr>
                        <a:t>Odpadní řezné emulze a roztoky neobsahující halogeny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18261"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latin typeface="Verdana"/>
                        </a:rPr>
                        <a:t>130802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latin typeface="Verdana"/>
                        </a:rPr>
                        <a:t>Jiné emulze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75485"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75485"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latin typeface="Verdana"/>
                        </a:rPr>
                        <a:t>2.</a:t>
                      </a:r>
                      <a:br>
                        <a:rPr lang="cs-CZ" sz="1000" b="1" i="0" u="none" strike="noStrike" dirty="0">
                          <a:latin typeface="Verdana"/>
                        </a:rPr>
                      </a:br>
                      <a:r>
                        <a:rPr lang="cs-CZ" sz="1000" b="1" i="0" u="none" strike="noStrike" dirty="0">
                          <a:latin typeface="Verdana"/>
                        </a:rPr>
                        <a:t>(vody znečištěné ropnými látkami)</a:t>
                      </a:r>
                    </a:p>
                  </a:txBody>
                  <a:tcPr marL="4480" marR="4480" marT="4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18261"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latin typeface="Verdana"/>
                        </a:rPr>
                        <a:t>050106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latin typeface="Verdana"/>
                        </a:rPr>
                        <a:t>Ropné kaly z údržby zařízení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18261"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latin typeface="Verdana"/>
                        </a:rPr>
                        <a:t>110113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latin typeface="Verdana"/>
                        </a:rPr>
                        <a:t>Odpady z odmašťování obsahující nebezpečné látky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18261"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latin typeface="Verdana"/>
                        </a:rPr>
                        <a:t>120118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latin typeface="Verdana"/>
                        </a:rPr>
                        <a:t>Kovový kal (brusný kal, honovací kal a kal z lapování) obsahující olej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18261"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latin typeface="Verdana"/>
                        </a:rPr>
                        <a:t>120301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latin typeface="Verdana"/>
                        </a:rPr>
                        <a:t>Prací vody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18261"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latin typeface="Verdana"/>
                        </a:rPr>
                        <a:t>120302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latin typeface="Verdana"/>
                        </a:rPr>
                        <a:t>Odpady z odmašťování vodní parou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18261"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latin typeface="Verdana"/>
                        </a:rPr>
                        <a:t>130502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latin typeface="Verdana"/>
                        </a:rPr>
                        <a:t>Kaly z odlučovačů oleje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18261"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latin typeface="Verdana"/>
                        </a:rPr>
                        <a:t>130503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latin typeface="Verdana"/>
                        </a:rPr>
                        <a:t>Kaly z lapáků nečistot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18261"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latin typeface="Verdana"/>
                        </a:rPr>
                        <a:t>130507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latin typeface="Verdana"/>
                        </a:rPr>
                        <a:t>Zaolejovaná voda  z odlučovačů oleje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18261"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latin typeface="Verdana"/>
                        </a:rPr>
                        <a:t>130508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 dirty="0">
                          <a:latin typeface="Verdana"/>
                        </a:rPr>
                        <a:t>Směsi odpadů z lapáku písku a  z odlučovačů oleje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18261"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latin typeface="Verdana"/>
                        </a:rPr>
                        <a:t>161001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latin typeface="Verdana"/>
                        </a:rPr>
                        <a:t>Odpadní vody obsahující  nebezpečné látky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18261"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latin typeface="Verdana"/>
                        </a:rPr>
                        <a:t>161002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latin typeface="Verdana"/>
                        </a:rPr>
                        <a:t>Odpadní vody neuvedené pod číslem 16 10 01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18261"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latin typeface="Verdana"/>
                        </a:rPr>
                        <a:t>190813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latin typeface="Verdana"/>
                        </a:rPr>
                        <a:t>Kaly z jiných způsobů čištění průmyslových odpadních vod obsahující nebezpečné látky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18261"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latin typeface="Verdana"/>
                        </a:rPr>
                        <a:t>999999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latin typeface="Verdana"/>
                        </a:rPr>
                        <a:t>Odpadní vody klasifikované dle zákona 254/2001 Sb., o vodách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75485"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" b="0" i="0" u="none" strike="noStrike" dirty="0" smtClean="0">
                          <a:latin typeface="Verdana"/>
                        </a:rPr>
                        <a:t> </a:t>
                      </a:r>
                      <a:endParaRPr lang="cs-CZ" sz="100" b="0" i="0" u="none" strike="noStrike" dirty="0">
                        <a:latin typeface="Verdana"/>
                      </a:endParaRP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75485"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latin typeface="Verdana"/>
                        </a:rPr>
                        <a:t>3.</a:t>
                      </a:r>
                      <a:br>
                        <a:rPr lang="cs-CZ" sz="1000" b="1" i="0" u="none" strike="noStrike" dirty="0">
                          <a:latin typeface="Verdana"/>
                        </a:rPr>
                      </a:br>
                      <a:r>
                        <a:rPr lang="cs-CZ" sz="1000" b="1" i="0" u="none" strike="noStrike" dirty="0">
                          <a:latin typeface="Verdana"/>
                        </a:rPr>
                        <a:t>(anorganicky znečištěné vody)</a:t>
                      </a:r>
                    </a:p>
                  </a:txBody>
                  <a:tcPr marL="4480" marR="4480" marT="4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18261"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latin typeface="Verdana"/>
                        </a:rPr>
                        <a:t>060106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latin typeface="Verdana"/>
                        </a:rPr>
                        <a:t>Jiné kyseliny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18261"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latin typeface="Verdana"/>
                        </a:rPr>
                        <a:t>060204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err="1">
                          <a:latin typeface="Verdana"/>
                        </a:rPr>
                        <a:t>Hydroxid</a:t>
                      </a:r>
                      <a:r>
                        <a:rPr lang="en-US" sz="8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800" b="0" i="0" u="none" strike="noStrike" dirty="0" err="1">
                          <a:latin typeface="Verdana"/>
                        </a:rPr>
                        <a:t>sodný</a:t>
                      </a:r>
                      <a:r>
                        <a:rPr lang="en-US" sz="800" b="0" i="0" u="none" strike="noStrike" dirty="0">
                          <a:latin typeface="Verdana"/>
                        </a:rPr>
                        <a:t> a </a:t>
                      </a:r>
                      <a:r>
                        <a:rPr lang="en-US" sz="800" b="0" i="0" u="none" strike="noStrike" dirty="0" err="1">
                          <a:latin typeface="Verdana"/>
                        </a:rPr>
                        <a:t>hydroxid</a:t>
                      </a:r>
                      <a:r>
                        <a:rPr lang="en-US" sz="8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800" b="0" i="0" u="none" strike="noStrike" dirty="0" err="1">
                          <a:latin typeface="Verdana"/>
                        </a:rPr>
                        <a:t>draselný</a:t>
                      </a:r>
                      <a:endParaRPr lang="en-US" sz="800" b="0" i="0" u="none" strike="noStrike" dirty="0">
                        <a:latin typeface="Verdana"/>
                      </a:endParaRP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18261"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latin typeface="Verdana"/>
                        </a:rPr>
                        <a:t>070601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latin typeface="Verdana"/>
                        </a:rPr>
                        <a:t>Promývací vody a matečné louhy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18261"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latin typeface="Verdana"/>
                        </a:rPr>
                        <a:t>101213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latin typeface="Verdana"/>
                        </a:rPr>
                        <a:t>Kaly z čištění odpadních vod  v místě jejich vzniku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18261"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latin typeface="Verdana"/>
                        </a:rPr>
                        <a:t>110105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latin typeface="Verdana"/>
                        </a:rPr>
                        <a:t>Kyselé mořicí roztoky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18261"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latin typeface="Verdana"/>
                        </a:rPr>
                        <a:t>110111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 err="1">
                          <a:latin typeface="Verdana"/>
                        </a:rPr>
                        <a:t>Oplachové</a:t>
                      </a:r>
                      <a:r>
                        <a:rPr lang="cs-CZ" sz="800" b="0" i="0" u="none" strike="noStrike" dirty="0">
                          <a:latin typeface="Verdana"/>
                        </a:rPr>
                        <a:t> vody obsahující nebezpečné látky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75485"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75485"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latin typeface="Verdana"/>
                        </a:rPr>
                        <a:t>4.</a:t>
                      </a:r>
                      <a:br>
                        <a:rPr lang="cs-CZ" sz="1000" b="1" i="0" u="none" strike="noStrike" dirty="0">
                          <a:latin typeface="Verdana"/>
                        </a:rPr>
                      </a:br>
                      <a:r>
                        <a:rPr lang="cs-CZ" sz="1000" b="1" i="0" u="none" strike="noStrike" dirty="0">
                          <a:latin typeface="Verdana"/>
                        </a:rPr>
                        <a:t>(vody obsahující barvy)</a:t>
                      </a:r>
                    </a:p>
                  </a:txBody>
                  <a:tcPr marL="4480" marR="4480" marT="4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18261"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latin typeface="Verdana"/>
                        </a:rPr>
                        <a:t>080111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latin typeface="Verdana"/>
                        </a:rPr>
                        <a:t>Odpadní barvy a laky obsahující organická rozpouštědla nebo jiné nebezpečné látky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18261"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latin typeface="Verdana"/>
                        </a:rPr>
                        <a:t>080115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latin typeface="Verdana"/>
                        </a:rPr>
                        <a:t>Vodné kaly obsahující barvy nebo laky s obsahem organických rozpouštědel nebo jiných nebezpečných látek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18261"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latin typeface="Verdana"/>
                        </a:rPr>
                        <a:t>080117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latin typeface="Verdana"/>
                        </a:rPr>
                        <a:t>Odpady z odstraňování barev nebo laků obsahujících organická rozpouštědla nebo  jiné nebezpečné látky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18261"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latin typeface="Verdana"/>
                        </a:rPr>
                        <a:t>080308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latin typeface="Verdana"/>
                        </a:rPr>
                        <a:t>Vodné kapalné odpady obsahující tiskařské barvy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18261"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latin typeface="Verdana"/>
                        </a:rPr>
                        <a:t>080312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latin typeface="Verdana"/>
                        </a:rPr>
                        <a:t>Odpadní tiskařské barvy obsahující nebezpečné látky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75485"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75485"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latin typeface="Verdana"/>
                        </a:rPr>
                        <a:t>5.</a:t>
                      </a:r>
                      <a:br>
                        <a:rPr lang="cs-CZ" sz="1000" b="1" i="0" u="none" strike="noStrike" dirty="0">
                          <a:latin typeface="Verdana"/>
                        </a:rPr>
                      </a:br>
                      <a:r>
                        <a:rPr lang="cs-CZ" sz="1000" b="1" i="0" u="none" strike="noStrike" dirty="0">
                          <a:latin typeface="Verdana"/>
                        </a:rPr>
                        <a:t>(směsi tuků a olejů, "</a:t>
                      </a:r>
                      <a:r>
                        <a:rPr lang="cs-CZ" sz="1000" b="1" i="0" u="none" strike="noStrike" dirty="0" err="1">
                          <a:latin typeface="Verdana"/>
                        </a:rPr>
                        <a:t>tukáče</a:t>
                      </a:r>
                      <a:r>
                        <a:rPr lang="cs-CZ" sz="1000" b="1" i="0" u="none" strike="noStrike" dirty="0">
                          <a:latin typeface="Verdana"/>
                        </a:rPr>
                        <a:t>")</a:t>
                      </a:r>
                    </a:p>
                  </a:txBody>
                  <a:tcPr marL="4480" marR="4480" marT="4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18261"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latin typeface="Verdana"/>
                        </a:rPr>
                        <a:t>020204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latin typeface="Verdana"/>
                        </a:rPr>
                        <a:t>Kaly z  čištění odpadních vod v místě jejich vzniku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18261"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latin typeface="Verdana"/>
                        </a:rPr>
                        <a:t>190809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latin typeface="Verdana"/>
                        </a:rPr>
                        <a:t>Směs tuků a olejů z odlučovače tuků obsahující pouze jedlé oleje a jedlé tuky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75485"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75485"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latin typeface="Verdana"/>
                        </a:rPr>
                        <a:t>6.</a:t>
                      </a:r>
                      <a:br>
                        <a:rPr lang="cs-CZ" sz="1000" b="1" i="0" u="none" strike="noStrike" dirty="0">
                          <a:latin typeface="Verdana"/>
                        </a:rPr>
                      </a:br>
                      <a:r>
                        <a:rPr lang="cs-CZ" sz="1000" b="1" i="0" u="none" strike="noStrike" dirty="0">
                          <a:latin typeface="Verdana"/>
                        </a:rPr>
                        <a:t>(odpadní oleje)</a:t>
                      </a:r>
                    </a:p>
                  </a:txBody>
                  <a:tcPr marL="4480" marR="4480" marT="4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18261"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latin typeface="Verdana"/>
                        </a:rPr>
                        <a:t>130205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latin typeface="Verdana"/>
                        </a:rPr>
                        <a:t>Nechlorované minerální motorové, převodové a mazací oleje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18261"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latin typeface="Verdana"/>
                        </a:rPr>
                        <a:t>130208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latin typeface="Verdana"/>
                        </a:rPr>
                        <a:t>Jiné motorové, převodové a mazací oleje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75485"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75485"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latin typeface="Verdana"/>
                        </a:rPr>
                        <a:t>7.</a:t>
                      </a:r>
                      <a:br>
                        <a:rPr lang="pl-PL" sz="1000" b="1" i="0" u="none" strike="noStrike" dirty="0">
                          <a:latin typeface="Verdana"/>
                        </a:rPr>
                      </a:br>
                      <a:r>
                        <a:rPr lang="pl-PL" sz="1000" b="1" i="0" u="none" strike="noStrike" dirty="0">
                          <a:latin typeface="Verdana"/>
                        </a:rPr>
                        <a:t>(vody určené na biologickou ČOV)</a:t>
                      </a:r>
                    </a:p>
                  </a:txBody>
                  <a:tcPr marL="4480" marR="4480" marT="4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latin typeface="Verdana"/>
                        </a:rPr>
                        <a:t>190805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latin typeface="Verdana"/>
                        </a:rPr>
                        <a:t>Kaly z čištění komunálních odpadních vod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90305"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latin typeface="Verdana"/>
                      </a:endParaRP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latin typeface="Verdana"/>
                      </a:endParaRP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latin typeface="Verdana"/>
                      </a:endParaRPr>
                    </a:p>
                  </a:txBody>
                  <a:tcPr marL="4480" marR="4480" marT="4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latin typeface="Verdana"/>
                      </a:endParaRP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18261"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latin typeface="Verdana"/>
                        </a:rPr>
                        <a:t>200304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latin typeface="Verdana"/>
                        </a:rPr>
                        <a:t>Kal ze septiků a žump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18261"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latin typeface="Verdana"/>
                        </a:rPr>
                        <a:t>200306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latin typeface="Verdana"/>
                        </a:rPr>
                        <a:t>Odpad z čištění kanalizace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18261"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latin typeface="Verdana"/>
                        </a:rPr>
                        <a:t>999999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latin typeface="Verdana"/>
                        </a:rPr>
                        <a:t>Odpadní voda klasifikovaná dle zákona č. 254/2001 Sb., o vodách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75485"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7286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" b="1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0" y="3717032"/>
            <a:ext cx="9144000" cy="20313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cs-CZ" i="1" dirty="0" smtClean="0"/>
          </a:p>
          <a:p>
            <a:r>
              <a:rPr lang="cs-CZ" i="1" dirty="0" smtClean="0"/>
              <a:t>Pozn</a:t>
            </a:r>
            <a:r>
              <a:rPr lang="cs-CZ" i="1" dirty="0"/>
              <a:t>.: </a:t>
            </a:r>
            <a:r>
              <a:rPr lang="cs-CZ" b="1" i="1" dirty="0"/>
              <a:t>odpadní vody</a:t>
            </a:r>
            <a:r>
              <a:rPr lang="cs-CZ" i="1" dirty="0"/>
              <a:t> klasifikované dle zákona o vodách nejsou označovány dle zákona o odpadech, tj. </a:t>
            </a:r>
            <a:r>
              <a:rPr lang="cs-CZ" b="1" i="1" dirty="0"/>
              <a:t>nenesou žádné katalogové číslo, označení „N“ nebo „O“, ani příslušné dokumentace (ZPO, ELPNO)</a:t>
            </a:r>
            <a:r>
              <a:rPr lang="cs-CZ" i="1" dirty="0"/>
              <a:t>. Předávány jsou na základě předávacího listu a informace o charakteru znečištění odpadní vody (např. rozbor</a:t>
            </a:r>
            <a:r>
              <a:rPr lang="cs-CZ" i="1" dirty="0" smtClean="0"/>
              <a:t>).</a:t>
            </a:r>
          </a:p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0" y="2204864"/>
            <a:ext cx="9144000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accent1"/>
                </a:solidFill>
              </a:rPr>
              <a:t>Otázka?</a:t>
            </a:r>
          </a:p>
          <a:p>
            <a:pPr algn="ctr"/>
            <a:r>
              <a:rPr lang="cs-CZ" b="1" dirty="0" smtClean="0">
                <a:solidFill>
                  <a:schemeClr val="tx1"/>
                </a:solidFill>
              </a:rPr>
              <a:t>K čemu je dobré znát do jaké komodity patří jednotlivé odpady?</a:t>
            </a:r>
          </a:p>
          <a:p>
            <a:pPr algn="ctr"/>
            <a:r>
              <a:rPr lang="cs-CZ" b="1" dirty="0" smtClean="0">
                <a:solidFill>
                  <a:schemeClr val="tx1"/>
                </a:solidFill>
              </a:rPr>
              <a:t>(souvislost s ekonomikou)</a:t>
            </a:r>
            <a:endParaRPr lang="cs-CZ" b="1" dirty="0">
              <a:solidFill>
                <a:schemeClr val="accent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3140968"/>
            <a:ext cx="9144000" cy="150810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accent1"/>
                </a:solidFill>
              </a:rPr>
              <a:t>Odpověď:</a:t>
            </a:r>
          </a:p>
          <a:p>
            <a:pPr algn="ctr"/>
            <a:r>
              <a:rPr lang="cs-CZ" b="1" dirty="0" smtClean="0">
                <a:solidFill>
                  <a:schemeClr val="tx1"/>
                </a:solidFill>
              </a:rPr>
              <a:t>Jde o </a:t>
            </a:r>
            <a:r>
              <a:rPr lang="cs-CZ" b="1" dirty="0" smtClean="0">
                <a:solidFill>
                  <a:schemeClr val="accent1"/>
                </a:solidFill>
              </a:rPr>
              <a:t>přepravu odpadů</a:t>
            </a:r>
            <a:r>
              <a:rPr lang="cs-CZ" b="1" dirty="0" smtClean="0">
                <a:solidFill>
                  <a:schemeClr val="tx1"/>
                </a:solidFill>
              </a:rPr>
              <a:t>, resp. možnost </a:t>
            </a:r>
            <a:r>
              <a:rPr lang="cs-CZ" b="1" dirty="0" smtClean="0">
                <a:solidFill>
                  <a:schemeClr val="accent1"/>
                </a:solidFill>
              </a:rPr>
              <a:t>míšení</a:t>
            </a:r>
            <a:r>
              <a:rPr lang="cs-CZ" b="1" dirty="0" smtClean="0">
                <a:solidFill>
                  <a:schemeClr val="tx1"/>
                </a:solidFill>
              </a:rPr>
              <a:t> jednotlivých druhů odpadů s ohledem na koncové zařízení, kde bude směs odstraněna a tím ušetření nákladů za dopravu.</a:t>
            </a:r>
          </a:p>
          <a:p>
            <a:pPr algn="ctr"/>
            <a:r>
              <a:rPr lang="cs-CZ" b="1" dirty="0" smtClean="0">
                <a:solidFill>
                  <a:schemeClr val="tx1"/>
                </a:solidFill>
              </a:rPr>
              <a:t>(</a:t>
            </a:r>
            <a:r>
              <a:rPr lang="cs-CZ" b="1" dirty="0" smtClean="0">
                <a:solidFill>
                  <a:schemeClr val="accent1"/>
                </a:solidFill>
              </a:rPr>
              <a:t>výjimku tvoří anorganicky znečištěné vody</a:t>
            </a:r>
            <a:r>
              <a:rPr lang="cs-CZ" b="1" dirty="0" smtClean="0">
                <a:solidFill>
                  <a:schemeClr val="tx1"/>
                </a:solidFill>
              </a:rPr>
              <a:t>)</a:t>
            </a:r>
            <a:endParaRPr lang="cs-CZ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6" grpId="1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563" y="150813"/>
            <a:ext cx="5048250" cy="1257300"/>
          </a:xfrm>
        </p:spPr>
        <p:txBody>
          <a:bodyPr/>
          <a:lstStyle/>
          <a:p>
            <a:pPr defTabSz="457008">
              <a:defRPr/>
            </a:pPr>
            <a:r>
              <a:rPr lang="cs-CZ" dirty="0" smtClean="0"/>
              <a:t>Charakteristika kapalných odpadů </a:t>
            </a:r>
            <a:r>
              <a:rPr lang="cs-CZ" sz="1200" dirty="0" smtClean="0"/>
              <a:t>(6)</a:t>
            </a:r>
            <a:endParaRPr lang="cs-CZ" dirty="0"/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182563" y="1124744"/>
            <a:ext cx="8777287" cy="497601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cs-CZ" sz="2400" dirty="0" smtClean="0">
                <a:solidFill>
                  <a:schemeClr val="accent1"/>
                </a:solidFill>
              </a:rPr>
              <a:t>Produkce kapalných odpadů v ČR</a:t>
            </a:r>
          </a:p>
          <a:p>
            <a:pPr>
              <a:buNone/>
            </a:pPr>
            <a:r>
              <a:rPr lang="cs-CZ" sz="1800" b="0" dirty="0" smtClean="0"/>
              <a:t>	Produkce kapalných odpadů v ČR s relevancí pro rok 2008 je zohledněna pro výše uvedené druhy odpadů v rámci jednotlivých komodit. Zdrojem dat jsou evidence odpadů původců v ČR (ISOH, </a:t>
            </a:r>
            <a:r>
              <a:rPr lang="cs-CZ" sz="1800" b="0" i="1" dirty="0" smtClean="0"/>
              <a:t>zdroj </a:t>
            </a:r>
            <a:r>
              <a:rPr lang="cs-CZ" sz="1800" b="0" i="1" dirty="0" err="1" smtClean="0"/>
              <a:t>cenia.cz</a:t>
            </a:r>
            <a:r>
              <a:rPr lang="cs-CZ" sz="1800" b="0" dirty="0" smtClean="0"/>
              <a:t>):</a:t>
            </a:r>
          </a:p>
          <a:p>
            <a:pPr>
              <a:buNone/>
            </a:pPr>
            <a:endParaRPr lang="cs-CZ" sz="1800" b="0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4" name="Zástupný symbol pro obsah 7"/>
          <p:cNvGraphicFramePr>
            <a:graphicFrameLocks/>
          </p:cNvGraphicFramePr>
          <p:nvPr/>
        </p:nvGraphicFramePr>
        <p:xfrm>
          <a:off x="179512" y="2492896"/>
          <a:ext cx="8784979" cy="1738604"/>
        </p:xfrm>
        <a:graphic>
          <a:graphicData uri="http://schemas.openxmlformats.org/drawingml/2006/table">
            <a:tbl>
              <a:tblPr/>
              <a:tblGrid>
                <a:gridCol w="106192"/>
                <a:gridCol w="617844"/>
                <a:gridCol w="2857532"/>
                <a:gridCol w="1699073"/>
                <a:gridCol w="1699073"/>
                <a:gridCol w="1699073"/>
                <a:gridCol w="106192"/>
              </a:tblGrid>
              <a:tr h="19954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02" marR="9502" marT="9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Skupiny kapalných odpadů</a:t>
                      </a:r>
                    </a:p>
                  </a:txBody>
                  <a:tcPr marL="9502" marR="9502" marT="95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produkce [t]</a:t>
                      </a:r>
                    </a:p>
                  </a:txBody>
                  <a:tcPr marL="9502" marR="9502" marT="95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odstranění [t]</a:t>
                      </a:r>
                    </a:p>
                  </a:txBody>
                  <a:tcPr marL="9502" marR="9502" marT="95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úprava [t]</a:t>
                      </a:r>
                    </a:p>
                  </a:txBody>
                  <a:tcPr marL="9502" marR="9502" marT="95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02" marR="9502" marT="9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91947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02" marR="9502" marT="9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(A00, C00)</a:t>
                      </a:r>
                    </a:p>
                  </a:txBody>
                  <a:tcPr marL="9502" marR="9502" marT="9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(D9) </a:t>
                      </a:r>
                    </a:p>
                  </a:txBody>
                  <a:tcPr marL="9502" marR="9502" marT="9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(R12, D13, D14)</a:t>
                      </a:r>
                    </a:p>
                  </a:txBody>
                  <a:tcPr marL="9502" marR="9502" marT="9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02" marR="9502" marT="9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91947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02" marR="9502" marT="9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9502" marR="9502" marT="9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latin typeface="Verdana"/>
                        </a:rPr>
                        <a:t>Emulze</a:t>
                      </a:r>
                    </a:p>
                  </a:txBody>
                  <a:tcPr marL="9502" marR="9502" marT="9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56 064</a:t>
                      </a:r>
                    </a:p>
                  </a:txBody>
                  <a:tcPr marL="9502" marR="228055" marT="9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48 073</a:t>
                      </a:r>
                    </a:p>
                  </a:txBody>
                  <a:tcPr marL="9502" marR="228055" marT="9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2 952</a:t>
                      </a:r>
                    </a:p>
                  </a:txBody>
                  <a:tcPr marL="9502" marR="228055" marT="9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02" marR="9502" marT="9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91947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02" marR="9502" marT="9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latin typeface="Verdana"/>
                        </a:rPr>
                        <a:t>2</a:t>
                      </a:r>
                    </a:p>
                  </a:txBody>
                  <a:tcPr marL="9502" marR="9502" marT="9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latin typeface="Verdana"/>
                        </a:rPr>
                        <a:t>Vody znečištěné ropnými látkami</a:t>
                      </a:r>
                    </a:p>
                  </a:txBody>
                  <a:tcPr marL="9502" marR="9502" marT="9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170 024</a:t>
                      </a:r>
                    </a:p>
                  </a:txBody>
                  <a:tcPr marL="9502" marR="228055" marT="9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107 039</a:t>
                      </a:r>
                    </a:p>
                  </a:txBody>
                  <a:tcPr marL="9502" marR="228055" marT="9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8 417</a:t>
                      </a:r>
                    </a:p>
                  </a:txBody>
                  <a:tcPr marL="9502" marR="228055" marT="9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02" marR="9502" marT="9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91947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02" marR="9502" marT="9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latin typeface="Verdana"/>
                        </a:rPr>
                        <a:t>3</a:t>
                      </a:r>
                    </a:p>
                  </a:txBody>
                  <a:tcPr marL="9502" marR="9502" marT="9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latin typeface="Verdana"/>
                        </a:rPr>
                        <a:t>Anorganicky znečištěné vody</a:t>
                      </a:r>
                    </a:p>
                  </a:txBody>
                  <a:tcPr marL="9502" marR="9502" marT="9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56 226</a:t>
                      </a:r>
                    </a:p>
                  </a:txBody>
                  <a:tcPr marL="9502" marR="228055" marT="9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25 726</a:t>
                      </a:r>
                    </a:p>
                  </a:txBody>
                  <a:tcPr marL="9502" marR="228055" marT="9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2 411</a:t>
                      </a:r>
                    </a:p>
                  </a:txBody>
                  <a:tcPr marL="9502" marR="228055" marT="9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02" marR="9502" marT="9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91947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02" marR="9502" marT="9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latin typeface="Verdana"/>
                        </a:rPr>
                        <a:t>4</a:t>
                      </a:r>
                    </a:p>
                  </a:txBody>
                  <a:tcPr marL="9502" marR="9502" marT="9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latin typeface="Verdana"/>
                        </a:rPr>
                        <a:t>Vody obsahující barvy</a:t>
                      </a:r>
                    </a:p>
                  </a:txBody>
                  <a:tcPr marL="9502" marR="9502" marT="9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16 592</a:t>
                      </a:r>
                    </a:p>
                  </a:txBody>
                  <a:tcPr marL="9502" marR="228055" marT="9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8 263</a:t>
                      </a:r>
                    </a:p>
                  </a:txBody>
                  <a:tcPr marL="9502" marR="228055" marT="9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1 200</a:t>
                      </a:r>
                    </a:p>
                  </a:txBody>
                  <a:tcPr marL="9502" marR="228055" marT="9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02" marR="9502" marT="9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91947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02" marR="9502" marT="9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latin typeface="Verdana"/>
                        </a:rPr>
                        <a:t>5</a:t>
                      </a:r>
                    </a:p>
                  </a:txBody>
                  <a:tcPr marL="9502" marR="9502" marT="9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latin typeface="Verdana"/>
                        </a:rPr>
                        <a:t>Směsi tuků a olejů</a:t>
                      </a:r>
                    </a:p>
                  </a:txBody>
                  <a:tcPr marL="9502" marR="9502" marT="9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23 016</a:t>
                      </a:r>
                    </a:p>
                  </a:txBody>
                  <a:tcPr marL="9502" marR="228055" marT="9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602</a:t>
                      </a:r>
                    </a:p>
                  </a:txBody>
                  <a:tcPr marL="9502" marR="228055" marT="9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9 483</a:t>
                      </a:r>
                    </a:p>
                  </a:txBody>
                  <a:tcPr marL="9502" marR="228055" marT="9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02" marR="9502" marT="9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91947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02" marR="9502" marT="9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latin typeface="Verdana"/>
                        </a:rPr>
                        <a:t>6</a:t>
                      </a:r>
                    </a:p>
                  </a:txBody>
                  <a:tcPr marL="9502" marR="9502" marT="9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latin typeface="Verdana"/>
                        </a:rPr>
                        <a:t>Odpadní oleje</a:t>
                      </a:r>
                    </a:p>
                  </a:txBody>
                  <a:tcPr marL="9502" marR="9502" marT="9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21 640</a:t>
                      </a:r>
                    </a:p>
                  </a:txBody>
                  <a:tcPr marL="9502" marR="228055" marT="9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224</a:t>
                      </a:r>
                    </a:p>
                  </a:txBody>
                  <a:tcPr marL="9502" marR="228055" marT="9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14 750</a:t>
                      </a:r>
                    </a:p>
                  </a:txBody>
                  <a:tcPr marL="9502" marR="228055" marT="9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02" marR="9502" marT="9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91947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02" marR="9502" marT="9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celkem: </a:t>
                      </a:r>
                    </a:p>
                  </a:txBody>
                  <a:tcPr marL="9502" marR="9502" marT="9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343 561</a:t>
                      </a:r>
                    </a:p>
                  </a:txBody>
                  <a:tcPr marL="9502" marR="228055" marT="9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189 926</a:t>
                      </a:r>
                    </a:p>
                  </a:txBody>
                  <a:tcPr marL="9502" marR="228055" marT="9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39 214</a:t>
                      </a:r>
                    </a:p>
                  </a:txBody>
                  <a:tcPr marL="9502" marR="228055" marT="9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9502" marR="9502" marT="9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Graf 4"/>
          <p:cNvGraphicFramePr/>
          <p:nvPr/>
        </p:nvGraphicFramePr>
        <p:xfrm>
          <a:off x="179512" y="4238328"/>
          <a:ext cx="8784976" cy="2619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 animBg="1"/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Popis technologií </a:t>
            </a:r>
            <a:r>
              <a:rPr lang="cs-CZ" sz="1200" dirty="0" smtClean="0"/>
              <a:t>(7)</a:t>
            </a:r>
            <a:endParaRPr lang="cs-CZ" sz="1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268760"/>
            <a:ext cx="8777917" cy="1444938"/>
          </a:xfrm>
        </p:spPr>
        <p:txBody>
          <a:bodyPr/>
          <a:lstStyle/>
          <a:p>
            <a:pPr algn="ctr">
              <a:buNone/>
            </a:pPr>
            <a:r>
              <a:rPr lang="cs-CZ" sz="2400" dirty="0" smtClean="0">
                <a:solidFill>
                  <a:schemeClr val="accent1"/>
                </a:solidFill>
              </a:rPr>
              <a:t>„Konvenční“ technologie</a:t>
            </a:r>
          </a:p>
          <a:p>
            <a:pPr>
              <a:buNone/>
            </a:pPr>
            <a:r>
              <a:rPr lang="cs-CZ" dirty="0" smtClean="0"/>
              <a:t>	Jednotlivé komodity kapalných odpadů, do jisté míry souvisí i s volbou technologicky vhodného koncového zařízení. Jde především o následující „konvenční“, běžně používané technologické postupy:</a:t>
            </a:r>
            <a:endParaRPr lang="cs-CZ" dirty="0">
              <a:solidFill>
                <a:schemeClr val="tx1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251520" y="2852936"/>
          <a:ext cx="8496944" cy="1779905"/>
        </p:xfrm>
        <a:graphic>
          <a:graphicData uri="http://schemas.openxmlformats.org/drawingml/2006/table">
            <a:tbl>
              <a:tblPr/>
              <a:tblGrid>
                <a:gridCol w="70834"/>
                <a:gridCol w="543062"/>
                <a:gridCol w="3917912"/>
                <a:gridCol w="3894301"/>
                <a:gridCol w="70835"/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Komodity odpadů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Technologie odstranění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Emulze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deemulgační stanice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Vody znečištěné ropnými látkami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deemulgační stanice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Anorganicky znečištěné vody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neutralizační stanice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Vody obsahující barvy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neutralizační stanice, (spalovny)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Směsi tuků a olejů, kaly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grav. separace, BČOV, biodegradace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Odpadní oleje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využití (prodej), zpětný odběr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Biologicky znečištěné odpadní vody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BČOV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1" descr="C:\Documents and Settings\dolezal\Plocha\PROVOZY\RŮZNÉ\Foto - NS, DS SITA CZ a.s\Plzeň\P6300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69160"/>
            <a:ext cx="2915816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dolezal\Plocha\PROVOZY\RŮZNÉ\Foto - NS, DS SITA CZ a.s\Frýdek Místek\kalolis 07_20009 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869160"/>
            <a:ext cx="3312368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dolezal\Plocha\PROVOZY\RŮZNÉ\Foto - NS, DS SITA CZ a.s\Soběslav\PA1204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869160"/>
            <a:ext cx="2915815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dapdy-muni">
  <a:themeElements>
    <a:clrScheme name="SITA_orange 1">
      <a:dk1>
        <a:srgbClr val="000000"/>
      </a:dk1>
      <a:lt1>
        <a:srgbClr val="FFFFFF"/>
      </a:lt1>
      <a:dk2>
        <a:srgbClr val="000000"/>
      </a:dk2>
      <a:lt2>
        <a:srgbClr val="EEECE1"/>
      </a:lt2>
      <a:accent1>
        <a:srgbClr val="CF691E"/>
      </a:accent1>
      <a:accent2>
        <a:srgbClr val="ACC22D"/>
      </a:accent2>
      <a:accent3>
        <a:srgbClr val="FFFFFF"/>
      </a:accent3>
      <a:accent4>
        <a:srgbClr val="000000"/>
      </a:accent4>
      <a:accent5>
        <a:srgbClr val="E4B9AB"/>
      </a:accent5>
      <a:accent6>
        <a:srgbClr val="9BB028"/>
      </a:accent6>
      <a:hlink>
        <a:srgbClr val="000000"/>
      </a:hlink>
      <a:folHlink>
        <a:srgbClr val="CF691E"/>
      </a:folHlink>
    </a:clrScheme>
    <a:fontScheme name="SITA_orang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ITA_orange 1">
        <a:dk1>
          <a:srgbClr val="000000"/>
        </a:dk1>
        <a:lt1>
          <a:srgbClr val="FFFFFF"/>
        </a:lt1>
        <a:dk2>
          <a:srgbClr val="000000"/>
        </a:dk2>
        <a:lt2>
          <a:srgbClr val="EEECE1"/>
        </a:lt2>
        <a:accent1>
          <a:srgbClr val="CF691E"/>
        </a:accent1>
        <a:accent2>
          <a:srgbClr val="ACC22D"/>
        </a:accent2>
        <a:accent3>
          <a:srgbClr val="FFFFFF"/>
        </a:accent3>
        <a:accent4>
          <a:srgbClr val="000000"/>
        </a:accent4>
        <a:accent5>
          <a:srgbClr val="E4B9AB"/>
        </a:accent5>
        <a:accent6>
          <a:srgbClr val="9BB028"/>
        </a:accent6>
        <a:hlink>
          <a:srgbClr val="000000"/>
        </a:hlink>
        <a:folHlink>
          <a:srgbClr val="CF691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dapdy-muni">
  <a:themeElements>
    <a:clrScheme name="SITA_orange 1">
      <a:dk1>
        <a:srgbClr val="000000"/>
      </a:dk1>
      <a:lt1>
        <a:srgbClr val="FFFFFF"/>
      </a:lt1>
      <a:dk2>
        <a:srgbClr val="000000"/>
      </a:dk2>
      <a:lt2>
        <a:srgbClr val="EEECE1"/>
      </a:lt2>
      <a:accent1>
        <a:srgbClr val="CF691E"/>
      </a:accent1>
      <a:accent2>
        <a:srgbClr val="ACC22D"/>
      </a:accent2>
      <a:accent3>
        <a:srgbClr val="FFFFFF"/>
      </a:accent3>
      <a:accent4>
        <a:srgbClr val="000000"/>
      </a:accent4>
      <a:accent5>
        <a:srgbClr val="E4B9AB"/>
      </a:accent5>
      <a:accent6>
        <a:srgbClr val="9BB028"/>
      </a:accent6>
      <a:hlink>
        <a:srgbClr val="000000"/>
      </a:hlink>
      <a:folHlink>
        <a:srgbClr val="CF691E"/>
      </a:folHlink>
    </a:clrScheme>
    <a:fontScheme name="SITA_orang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ITA_orange 1">
        <a:dk1>
          <a:srgbClr val="000000"/>
        </a:dk1>
        <a:lt1>
          <a:srgbClr val="FFFFFF"/>
        </a:lt1>
        <a:dk2>
          <a:srgbClr val="000000"/>
        </a:dk2>
        <a:lt2>
          <a:srgbClr val="EEECE1"/>
        </a:lt2>
        <a:accent1>
          <a:srgbClr val="CF691E"/>
        </a:accent1>
        <a:accent2>
          <a:srgbClr val="ACC22D"/>
        </a:accent2>
        <a:accent3>
          <a:srgbClr val="FFFFFF"/>
        </a:accent3>
        <a:accent4>
          <a:srgbClr val="000000"/>
        </a:accent4>
        <a:accent5>
          <a:srgbClr val="E4B9AB"/>
        </a:accent5>
        <a:accent6>
          <a:srgbClr val="9BB028"/>
        </a:accent6>
        <a:hlink>
          <a:srgbClr val="000000"/>
        </a:hlink>
        <a:folHlink>
          <a:srgbClr val="CF691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SITA_orange 1">
    <a:dk1>
      <a:srgbClr val="000000"/>
    </a:dk1>
    <a:lt1>
      <a:srgbClr val="FFFFFF"/>
    </a:lt1>
    <a:dk2>
      <a:srgbClr val="000000"/>
    </a:dk2>
    <a:lt2>
      <a:srgbClr val="EEECE1"/>
    </a:lt2>
    <a:accent1>
      <a:srgbClr val="CF691E"/>
    </a:accent1>
    <a:accent2>
      <a:srgbClr val="ACC22D"/>
    </a:accent2>
    <a:accent3>
      <a:srgbClr val="FFFFFF"/>
    </a:accent3>
    <a:accent4>
      <a:srgbClr val="000000"/>
    </a:accent4>
    <a:accent5>
      <a:srgbClr val="E4B9AB"/>
    </a:accent5>
    <a:accent6>
      <a:srgbClr val="9BB028"/>
    </a:accent6>
    <a:hlink>
      <a:srgbClr val="000000"/>
    </a:hlink>
    <a:folHlink>
      <a:srgbClr val="CF691E"/>
    </a:folHlink>
  </a:clrScheme>
  <a:fontScheme name="SITA_orange">
    <a:majorFont>
      <a:latin typeface="Verdana"/>
      <a:ea typeface=""/>
      <a:cs typeface="Arial"/>
    </a:majorFont>
    <a:minorFont>
      <a:latin typeface="Verdana"/>
      <a:ea typeface=""/>
      <a:cs typeface="Arial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Odapdy-muni</Template>
  <TotalTime>3352</TotalTime>
  <Words>2667</Words>
  <Application>Microsoft Office PowerPoint</Application>
  <PresentationFormat>Předvádění na obrazovce (4:3)</PresentationFormat>
  <Paragraphs>824</Paragraphs>
  <Slides>36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36</vt:i4>
      </vt:variant>
    </vt:vector>
  </HeadingPairs>
  <TitlesOfParts>
    <vt:vector size="38" baseType="lpstr">
      <vt:lpstr>Odapdy-muni</vt:lpstr>
      <vt:lpstr>1_Odapdy-muni</vt:lpstr>
      <vt:lpstr>Kapalné odpady, havarijní plány</vt:lpstr>
      <vt:lpstr>Kapalné odpady, havarijní plány</vt:lpstr>
      <vt:lpstr>Charakteristika kapalných odpadů (1)</vt:lpstr>
      <vt:lpstr>Charakteristika kapalných odpadů (2)</vt:lpstr>
      <vt:lpstr>Charakteristika kapalných odpadů (3)</vt:lpstr>
      <vt:lpstr>Charakteristika kapalných odpadů (4)</vt:lpstr>
      <vt:lpstr>Charakteristika kapalných odpadů (5)</vt:lpstr>
      <vt:lpstr>Charakteristika kapalných odpadů (6)</vt:lpstr>
      <vt:lpstr> Popis technologií (7)</vt:lpstr>
      <vt:lpstr> Popis technologií (8)</vt:lpstr>
      <vt:lpstr> Popis technologií (9)</vt:lpstr>
      <vt:lpstr> Popis technologií (10)</vt:lpstr>
      <vt:lpstr> Popis technologií (11)</vt:lpstr>
      <vt:lpstr> Popis technologií (12)</vt:lpstr>
      <vt:lpstr> Popis technologií (13)</vt:lpstr>
      <vt:lpstr>Popis technologií (14)</vt:lpstr>
      <vt:lpstr> Popis technologií (15)</vt:lpstr>
      <vt:lpstr> Popis technologií (16)</vt:lpstr>
      <vt:lpstr> Popis technologií (17)</vt:lpstr>
      <vt:lpstr> Popis technologií (18)</vt:lpstr>
      <vt:lpstr> Popis technologií (19)</vt:lpstr>
      <vt:lpstr> Popis technologií (20)</vt:lpstr>
      <vt:lpstr> Popis technologií (21)</vt:lpstr>
      <vt:lpstr> Popis technologií (22)</vt:lpstr>
      <vt:lpstr>Provozování technologií (23)</vt:lpstr>
      <vt:lpstr>Provozování technologií (24)</vt:lpstr>
      <vt:lpstr>Provozování technologií (25)</vt:lpstr>
      <vt:lpstr>Provozování technologií (26)</vt:lpstr>
      <vt:lpstr>Provozování technologií (27)</vt:lpstr>
      <vt:lpstr>Provozování technologií (28)</vt:lpstr>
      <vt:lpstr>Provozování technologií (29)</vt:lpstr>
      <vt:lpstr> Legislativa (30)</vt:lpstr>
      <vt:lpstr> Legislativa (31)</vt:lpstr>
      <vt:lpstr> Legislativa (32)</vt:lpstr>
      <vt:lpstr> Legislativa (33)</vt:lpstr>
      <vt:lpstr>Snímek 36</vt:lpstr>
    </vt:vector>
  </TitlesOfParts>
  <Company>Comimpex spol. s r.o.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chudarek</dc:creator>
  <cp:lastModifiedBy>dolezal</cp:lastModifiedBy>
  <cp:revision>45</cp:revision>
  <dcterms:created xsi:type="dcterms:W3CDTF">2011-08-15T11:37:47Z</dcterms:created>
  <dcterms:modified xsi:type="dcterms:W3CDTF">2012-10-22T12:11:49Z</dcterms:modified>
</cp:coreProperties>
</file>