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9" r:id="rId3"/>
    <p:sldId id="279" r:id="rId4"/>
    <p:sldId id="260" r:id="rId5"/>
    <p:sldId id="261" r:id="rId6"/>
    <p:sldId id="280" r:id="rId7"/>
    <p:sldId id="281" r:id="rId8"/>
    <p:sldId id="262" r:id="rId9"/>
    <p:sldId id="263" r:id="rId10"/>
    <p:sldId id="266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576" y="-1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3C1E5FFB-D39D-47EA-8CDD-0CD6D551AA4C}" type="datetimeFigureOut">
              <a:rPr lang="en-US" smtClean="0"/>
              <a:t>14.12.12</a:t>
            </a:fld>
            <a:endParaRPr lang="en-US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nice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nice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á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á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á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BE2B3768-7785-4F01-84F6-685C5F4201E9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E5FFB-D39D-47EA-8CDD-0CD6D551AA4C}" type="datetimeFigureOut">
              <a:rPr lang="en-US" smtClean="0"/>
              <a:t>14.12.12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2B3768-7785-4F01-84F6-685C5F4201E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E5FFB-D39D-47EA-8CDD-0CD6D551AA4C}" type="datetimeFigureOut">
              <a:rPr lang="en-US" smtClean="0"/>
              <a:t>14.12.12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2B3768-7785-4F01-84F6-685C5F4201E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3C1E5FFB-D39D-47EA-8CDD-0CD6D551AA4C}" type="datetimeFigureOut">
              <a:rPr lang="en-US" smtClean="0"/>
              <a:t>14.12.12</a:t>
            </a:fld>
            <a:endParaRPr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E2B3768-7785-4F01-84F6-685C5F4201E9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3C1E5FFB-D39D-47EA-8CDD-0CD6D551AA4C}" type="datetimeFigureOut">
              <a:rPr lang="en-US" smtClean="0"/>
              <a:t>14.12.12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nice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nice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á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á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á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nice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BE2B3768-7785-4F01-84F6-685C5F4201E9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E5FFB-D39D-47EA-8CDD-0CD6D551AA4C}" type="datetimeFigureOut">
              <a:rPr lang="en-US" smtClean="0"/>
              <a:t>14.12.12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2B3768-7785-4F01-84F6-685C5F4201E9}" type="slidenum">
              <a:rPr lang="en-US" smtClean="0"/>
              <a:t>‹#›</a:t>
            </a:fld>
            <a:endParaRPr lang="en-US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E5FFB-D39D-47EA-8CDD-0CD6D551AA4C}" type="datetimeFigureOut">
              <a:rPr lang="en-US" smtClean="0"/>
              <a:t>14.12.12</a:t>
            </a:fld>
            <a:endParaRPr lang="en-US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2B3768-7785-4F01-84F6-685C5F4201E9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C1E5FFB-D39D-47EA-8CDD-0CD6D551AA4C}" type="datetimeFigureOut">
              <a:rPr lang="en-US" smtClean="0"/>
              <a:t>14.12.12</a:t>
            </a:fld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E2B3768-7785-4F01-84F6-685C5F4201E9}" type="slidenum">
              <a:rPr lang="en-US" smtClean="0"/>
              <a:t>‹#›</a:t>
            </a:fld>
            <a:endParaRPr lang="en-US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E5FFB-D39D-47EA-8CDD-0CD6D551AA4C}" type="datetimeFigureOut">
              <a:rPr lang="en-US" smtClean="0"/>
              <a:t>14.12.12</a:t>
            </a:fld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2B3768-7785-4F01-84F6-685C5F4201E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3C1E5FFB-D39D-47EA-8CDD-0CD6D551AA4C}" type="datetimeFigureOut">
              <a:rPr lang="en-US" smtClean="0"/>
              <a:t>14.12.12</a:t>
            </a:fld>
            <a:endParaRPr lang="en-US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E2B3768-7785-4F01-84F6-685C5F4201E9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nice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nice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C1E5FFB-D39D-47EA-8CDD-0CD6D551AA4C}" type="datetimeFigureOut">
              <a:rPr lang="en-US" smtClean="0"/>
              <a:t>14.12.12</a:t>
            </a:fld>
            <a:endParaRPr lang="en-US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E2B3768-7785-4F01-84F6-685C5F4201E9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3C1E5FFB-D39D-47EA-8CDD-0CD6D551AA4C}" type="datetimeFigureOut">
              <a:rPr lang="en-US" smtClean="0"/>
              <a:t>14.12.12</a:t>
            </a:fld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E2B3768-7785-4F01-84F6-685C5F4201E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jaroska.cz/" TargetMode="External"/><Relationship Id="rId3" Type="http://schemas.openxmlformats.org/officeDocument/2006/relationships/hyperlink" Target="http://rvp.cz/informace/dokumenty-rvp/rvp-g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Kurikulum II.</a:t>
            </a:r>
            <a:endParaRPr lang="en-US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Mgr. Ondřej Bárta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23711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Zdroje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 smtClean="0">
              <a:hlinkClick r:id="rId2"/>
            </a:endParaRPr>
          </a:p>
          <a:p>
            <a:endParaRPr lang="cs-CZ" dirty="0">
              <a:hlinkClick r:id="rId2"/>
            </a:endParaRPr>
          </a:p>
          <a:p>
            <a:r>
              <a:rPr lang="en-US" dirty="0" smtClean="0">
                <a:hlinkClick r:id="rId2"/>
              </a:rPr>
              <a:t>http://www.jaroska.cz/</a:t>
            </a:r>
            <a:endParaRPr lang="cs-CZ" dirty="0" smtClean="0"/>
          </a:p>
          <a:p>
            <a:r>
              <a:rPr lang="en-US" dirty="0" smtClean="0">
                <a:hlinkClick r:id="rId3"/>
              </a:rPr>
              <a:t>http://rvp.cz/informace/dokumenty-rvp/rvp-g</a:t>
            </a:r>
            <a:endParaRPr lang="cs-CZ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41746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Tvorba výkonových cílů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  <a:buNone/>
            </a:pPr>
            <a:r>
              <a:rPr lang="cs-CZ" dirty="0" smtClean="0"/>
              <a:t>1. Specifikujte si sami pro sebe situaci, pro kterou výkonový cíl tvoříte!</a:t>
            </a:r>
          </a:p>
        </p:txBody>
      </p:sp>
    </p:spTree>
    <p:extLst>
      <p:ext uri="{BB962C8B-B14F-4D97-AF65-F5344CB8AC3E}">
        <p14:creationId xmlns:p14="http://schemas.microsoft.com/office/powerpoint/2010/main" val="26853775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Tvorba výkonových cílů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90000"/>
              </a:lnSpc>
              <a:buNone/>
            </a:pPr>
            <a:r>
              <a:rPr lang="cs-CZ" dirty="0" smtClean="0"/>
              <a:t>1. Specifikujte si sami pro sebe situaci, pro kterou výkonový cíl tvoříte!</a:t>
            </a:r>
          </a:p>
          <a:p>
            <a:pPr>
              <a:lnSpc>
                <a:spcPct val="90000"/>
              </a:lnSpc>
              <a:buNone/>
            </a:pPr>
            <a:r>
              <a:rPr lang="cs-CZ" dirty="0" smtClean="0"/>
              <a:t>2. Zvažte všechny relevantní kontextové vlivy (znalosti z ostatních předmětů, z médií)!</a:t>
            </a:r>
          </a:p>
          <a:p>
            <a:pPr>
              <a:lnSpc>
                <a:spcPct val="90000"/>
              </a:lnSpc>
              <a:buNone/>
            </a:pPr>
            <a:r>
              <a:rPr lang="cs-CZ" dirty="0" smtClean="0"/>
              <a:t>3. Specifikujte, kdo bude předvádět daný výkon (pro koho výkonové cíle tvoříte)!</a:t>
            </a:r>
          </a:p>
          <a:p>
            <a:pPr>
              <a:lnSpc>
                <a:spcPct val="90000"/>
              </a:lnSpc>
              <a:buNone/>
            </a:pPr>
            <a:r>
              <a:rPr lang="cs-CZ" dirty="0" smtClean="0"/>
              <a:t>4. Specifikujte výkon v patřičných infinitivech (vyjmenovat, popsat, vysvětlit)!</a:t>
            </a:r>
          </a:p>
          <a:p>
            <a:pPr>
              <a:lnSpc>
                <a:spcPct val="90000"/>
              </a:lnSpc>
              <a:buNone/>
            </a:pPr>
            <a:r>
              <a:rPr lang="cs-CZ" dirty="0" smtClean="0"/>
              <a:t>5. Stanovte výsledek úkolu (5 aspektů X, výsledek popisu, obsah vysvětlení)!</a:t>
            </a:r>
          </a:p>
          <a:p>
            <a:pPr>
              <a:lnSpc>
                <a:spcPct val="90000"/>
              </a:lnSpc>
              <a:buNone/>
            </a:pPr>
            <a:r>
              <a:rPr lang="cs-CZ" dirty="0" smtClean="0"/>
              <a:t>6. Upřesněte podmínky, za kterých mají žáci úkol vykonávat (ústně, písemně, graficky)!</a:t>
            </a:r>
          </a:p>
          <a:p>
            <a:pPr>
              <a:lnSpc>
                <a:spcPct val="90000"/>
              </a:lnSpc>
              <a:buNone/>
            </a:pPr>
            <a:r>
              <a:rPr lang="cs-CZ" dirty="0" smtClean="0"/>
              <a:t>7. Stanovte minimální míru, kterou musí žáci splnit, aby uspěli (alespoň 20 bodů z 50 možných)!</a:t>
            </a:r>
          </a:p>
        </p:txBody>
      </p:sp>
    </p:spTree>
    <p:extLst>
      <p:ext uri="{BB962C8B-B14F-4D97-AF65-F5344CB8AC3E}">
        <p14:creationId xmlns:p14="http://schemas.microsoft.com/office/powerpoint/2010/main" val="39264273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Úkol č. 1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/>
          </a:p>
          <a:p>
            <a:endParaRPr lang="cs-CZ" dirty="0"/>
          </a:p>
          <a:p>
            <a:r>
              <a:rPr lang="cs-CZ" dirty="0" smtClean="0"/>
              <a:t>Vytvořte 5 výkonových cílů pro jakoukoliv učební situaci a jakoukoliv cílovou skupinu.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44730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Úkol č. 2a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Vytvořte 5 výkonových cílů pro následující učební situaci a cílovou skupinu:</a:t>
            </a:r>
          </a:p>
          <a:p>
            <a:r>
              <a:rPr lang="cs-CZ" dirty="0" smtClean="0"/>
              <a:t>Učební látka: </a:t>
            </a:r>
            <a:r>
              <a:rPr lang="cs-CZ" b="1" dirty="0" smtClean="0"/>
              <a:t>fotosyntéza</a:t>
            </a:r>
            <a:r>
              <a:rPr lang="cs-CZ" dirty="0" smtClean="0"/>
              <a:t>.</a:t>
            </a:r>
          </a:p>
          <a:p>
            <a:r>
              <a:rPr lang="cs-CZ" dirty="0" smtClean="0"/>
              <a:t>Cílová skupina: studenti </a:t>
            </a:r>
            <a:r>
              <a:rPr lang="cs-CZ" b="1" dirty="0" smtClean="0"/>
              <a:t>2</a:t>
            </a:r>
            <a:r>
              <a:rPr lang="cs-CZ" dirty="0" smtClean="0"/>
              <a:t>. ročníku všeobecného čtyřletého gymnázia.</a:t>
            </a:r>
          </a:p>
          <a:p>
            <a:r>
              <a:rPr lang="cs-CZ" dirty="0" smtClean="0"/>
              <a:t>Učební předmět: </a:t>
            </a:r>
            <a:r>
              <a:rPr lang="cs-CZ" b="1" dirty="0" smtClean="0"/>
              <a:t>biologie</a:t>
            </a:r>
            <a:r>
              <a:rPr lang="cs-CZ" dirty="0" smtClean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343922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Úkol č. 2b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Vytvořte 5 výkonových cílů pro následující učební situaci a cílovou skupinu:</a:t>
            </a:r>
          </a:p>
          <a:p>
            <a:r>
              <a:rPr lang="cs-CZ" dirty="0" smtClean="0"/>
              <a:t>Učební látka: </a:t>
            </a:r>
            <a:r>
              <a:rPr lang="cs-CZ" b="1" dirty="0" smtClean="0"/>
              <a:t>fotosyntéza</a:t>
            </a:r>
            <a:r>
              <a:rPr lang="cs-CZ" dirty="0" smtClean="0"/>
              <a:t>.</a:t>
            </a:r>
          </a:p>
          <a:p>
            <a:r>
              <a:rPr lang="cs-CZ" dirty="0" smtClean="0"/>
              <a:t>Cílová skupina: studenti </a:t>
            </a:r>
            <a:r>
              <a:rPr lang="cs-CZ" b="1" dirty="0" smtClean="0"/>
              <a:t>4</a:t>
            </a:r>
            <a:r>
              <a:rPr lang="cs-CZ" dirty="0" smtClean="0"/>
              <a:t>. ročníku všeobecného čtyřletého gymnázia.</a:t>
            </a:r>
          </a:p>
          <a:p>
            <a:r>
              <a:rPr lang="cs-CZ" dirty="0" smtClean="0"/>
              <a:t>Učební předmět: </a:t>
            </a:r>
            <a:r>
              <a:rPr lang="cs-CZ" b="1" dirty="0" smtClean="0"/>
              <a:t>chemie</a:t>
            </a:r>
            <a:r>
              <a:rPr lang="cs-CZ" dirty="0" smtClean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803799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Úkol č. 2c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Vytvořte 5 výkonových cílů pro následující učební situaci a cílovou skupinu:</a:t>
            </a:r>
          </a:p>
          <a:p>
            <a:r>
              <a:rPr lang="cs-CZ" dirty="0" smtClean="0"/>
              <a:t>Učební látka: </a:t>
            </a:r>
            <a:r>
              <a:rPr lang="cs-CZ" b="1" dirty="0" smtClean="0"/>
              <a:t>fotosyntéza</a:t>
            </a:r>
            <a:r>
              <a:rPr lang="cs-CZ" dirty="0" smtClean="0"/>
              <a:t>.</a:t>
            </a:r>
          </a:p>
          <a:p>
            <a:r>
              <a:rPr lang="cs-CZ" dirty="0" smtClean="0"/>
              <a:t>Cílová skupina: studenti </a:t>
            </a:r>
            <a:r>
              <a:rPr lang="cs-CZ" b="1" dirty="0" smtClean="0"/>
              <a:t>1</a:t>
            </a:r>
            <a:r>
              <a:rPr lang="cs-CZ" dirty="0" smtClean="0"/>
              <a:t>. ročníku všeobecného čtyřletého gymnázia.</a:t>
            </a:r>
          </a:p>
          <a:p>
            <a:r>
              <a:rPr lang="cs-CZ" dirty="0" smtClean="0"/>
              <a:t>Učební předmět: </a:t>
            </a:r>
            <a:r>
              <a:rPr lang="cs-CZ" b="1" dirty="0" smtClean="0"/>
              <a:t>environmentální výchova</a:t>
            </a:r>
            <a:r>
              <a:rPr lang="cs-CZ" dirty="0" smtClean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803799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Funkce RVP/ŠVP na příkladu fotosyntézy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/>
          </a:p>
          <a:p>
            <a:r>
              <a:rPr lang="cs-CZ" dirty="0" smtClean="0"/>
              <a:t>Úkol č. 3: Najděte v RVP pro gymnázia zadanou tématiku!</a:t>
            </a:r>
          </a:p>
          <a:p>
            <a:endParaRPr lang="cs-CZ" dirty="0"/>
          </a:p>
          <a:p>
            <a:r>
              <a:rPr lang="cs-CZ" dirty="0" smtClean="0"/>
              <a:t>Úkol č. 4: Najděte v ŠVP pro čtyřleté všeobecné gymnázium zadanou tématiku!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34644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Úkol č. 5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/>
          </a:p>
          <a:p>
            <a:r>
              <a:rPr lang="cs-CZ" dirty="0" smtClean="0"/>
              <a:t>Zkonstruujte 6 specifických cílů k tématu fotosyntéza podle předkládaného ŠVP, přičemž 3 budou výkonové a 3 nevýkonové.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38856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195</TotalTime>
  <Words>359</Words>
  <Application>Microsoft Macintosh PowerPoint</Application>
  <PresentationFormat>On-screen Show (4:3)</PresentationFormat>
  <Paragraphs>50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Arkýř</vt:lpstr>
      <vt:lpstr>Kurikulum II.</vt:lpstr>
      <vt:lpstr>Tvorba výkonových cílů</vt:lpstr>
      <vt:lpstr>Tvorba výkonových cílů</vt:lpstr>
      <vt:lpstr>Úkol č. 1</vt:lpstr>
      <vt:lpstr>Úkol č. 2a</vt:lpstr>
      <vt:lpstr>Úkol č. 2b</vt:lpstr>
      <vt:lpstr>Úkol č. 2c</vt:lpstr>
      <vt:lpstr>Funkce RVP/ŠVP na příkladu fotosyntézy</vt:lpstr>
      <vt:lpstr>Úkol č. 5</vt:lpstr>
      <vt:lpstr>Zdroje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Kurikulum II.</dc:title>
  <dc:creator>Darell</dc:creator>
  <cp:lastModifiedBy>A</cp:lastModifiedBy>
  <cp:revision>12</cp:revision>
  <dcterms:created xsi:type="dcterms:W3CDTF">2012-11-08T10:34:03Z</dcterms:created>
  <dcterms:modified xsi:type="dcterms:W3CDTF">2012-12-14T21:41:45Z</dcterms:modified>
</cp:coreProperties>
</file>